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2" r:id="rId2"/>
  </p:sldMasterIdLst>
  <p:notesMasterIdLst>
    <p:notesMasterId r:id="rId360"/>
  </p:notesMasterIdLst>
  <p:sldIdLst>
    <p:sldId id="257" r:id="rId3"/>
    <p:sldId id="2147471097" r:id="rId4"/>
    <p:sldId id="2147470334" r:id="rId5"/>
    <p:sldId id="2147470318" r:id="rId6"/>
    <p:sldId id="2147471061" r:id="rId7"/>
    <p:sldId id="2147471062" r:id="rId8"/>
    <p:sldId id="2147471063" r:id="rId9"/>
    <p:sldId id="2147471064" r:id="rId10"/>
    <p:sldId id="320" r:id="rId11"/>
    <p:sldId id="2147471193" r:id="rId12"/>
    <p:sldId id="2147471106" r:id="rId13"/>
    <p:sldId id="2147471099" r:id="rId14"/>
    <p:sldId id="2147471103" r:id="rId15"/>
    <p:sldId id="2147471104" r:id="rId16"/>
    <p:sldId id="2147471105" r:id="rId17"/>
    <p:sldId id="2147471100" r:id="rId18"/>
    <p:sldId id="2147470349" r:id="rId19"/>
    <p:sldId id="2147470350" r:id="rId20"/>
    <p:sldId id="2147470351" r:id="rId21"/>
    <p:sldId id="2147470352" r:id="rId22"/>
    <p:sldId id="2147470353" r:id="rId23"/>
    <p:sldId id="2147470354" r:id="rId24"/>
    <p:sldId id="2147470355" r:id="rId25"/>
    <p:sldId id="2147470356" r:id="rId26"/>
    <p:sldId id="2147471101" r:id="rId27"/>
    <p:sldId id="2147470367" r:id="rId28"/>
    <p:sldId id="2147470368" r:id="rId29"/>
    <p:sldId id="2147470369" r:id="rId30"/>
    <p:sldId id="2147470371" r:id="rId31"/>
    <p:sldId id="2147470372" r:id="rId32"/>
    <p:sldId id="2147470373" r:id="rId33"/>
    <p:sldId id="2147470374" r:id="rId34"/>
    <p:sldId id="2147470375" r:id="rId35"/>
    <p:sldId id="2147470376" r:id="rId36"/>
    <p:sldId id="2147470379" r:id="rId37"/>
    <p:sldId id="2147470380" r:id="rId38"/>
    <p:sldId id="2147470382" r:id="rId39"/>
    <p:sldId id="2147470381" r:id="rId40"/>
    <p:sldId id="2147470383" r:id="rId41"/>
    <p:sldId id="2147470384" r:id="rId42"/>
    <p:sldId id="2147470377" r:id="rId43"/>
    <p:sldId id="2147470385" r:id="rId44"/>
    <p:sldId id="2147470387" r:id="rId45"/>
    <p:sldId id="2147470388" r:id="rId46"/>
    <p:sldId id="2147470389" r:id="rId47"/>
    <p:sldId id="2147470391" r:id="rId48"/>
    <p:sldId id="2147470392" r:id="rId49"/>
    <p:sldId id="2147470393" r:id="rId50"/>
    <p:sldId id="2147470390" r:id="rId51"/>
    <p:sldId id="2147470378" r:id="rId52"/>
    <p:sldId id="2147470386" r:id="rId53"/>
    <p:sldId id="2147470394" r:id="rId54"/>
    <p:sldId id="2147471102" r:id="rId55"/>
    <p:sldId id="2147470357" r:id="rId56"/>
    <p:sldId id="2147470359" r:id="rId57"/>
    <p:sldId id="2147470358" r:id="rId58"/>
    <p:sldId id="2147470360" r:id="rId59"/>
    <p:sldId id="2147470361" r:id="rId60"/>
    <p:sldId id="2147470362" r:id="rId61"/>
    <p:sldId id="2147470363" r:id="rId62"/>
    <p:sldId id="2147470399" r:id="rId63"/>
    <p:sldId id="2147471107" r:id="rId64"/>
    <p:sldId id="2147470345" r:id="rId65"/>
    <p:sldId id="2147470346" r:id="rId66"/>
    <p:sldId id="2147470364" r:id="rId67"/>
    <p:sldId id="2147470365" r:id="rId68"/>
    <p:sldId id="2147470366" r:id="rId69"/>
    <p:sldId id="2147471065" r:id="rId70"/>
    <p:sldId id="2147471109" r:id="rId71"/>
    <p:sldId id="2147470340" r:id="rId72"/>
    <p:sldId id="2147470500" r:id="rId73"/>
    <p:sldId id="2147471110" r:id="rId74"/>
    <p:sldId id="2147470400" r:id="rId75"/>
    <p:sldId id="2147470401" r:id="rId76"/>
    <p:sldId id="2147471112" r:id="rId77"/>
    <p:sldId id="2147470402" r:id="rId78"/>
    <p:sldId id="2147471113" r:id="rId79"/>
    <p:sldId id="2147470404" r:id="rId80"/>
    <p:sldId id="2147470405" r:id="rId81"/>
    <p:sldId id="2147470410" r:id="rId82"/>
    <p:sldId id="2147471114" r:id="rId83"/>
    <p:sldId id="2147470569" r:id="rId84"/>
    <p:sldId id="2147470503" r:id="rId85"/>
    <p:sldId id="2147470409" r:id="rId86"/>
    <p:sldId id="2147470411" r:id="rId87"/>
    <p:sldId id="2147470412" r:id="rId88"/>
    <p:sldId id="2147470413" r:id="rId89"/>
    <p:sldId id="2147470414" r:id="rId90"/>
    <p:sldId id="2147470415" r:id="rId91"/>
    <p:sldId id="2147470416" r:id="rId92"/>
    <p:sldId id="2147470421" r:id="rId93"/>
    <p:sldId id="2147470417" r:id="rId94"/>
    <p:sldId id="2147470433" r:id="rId95"/>
    <p:sldId id="2147470423" r:id="rId96"/>
    <p:sldId id="2147470426" r:id="rId97"/>
    <p:sldId id="2147470424" r:id="rId98"/>
    <p:sldId id="2147470425" r:id="rId99"/>
    <p:sldId id="2147470427" r:id="rId100"/>
    <p:sldId id="2147470428" r:id="rId101"/>
    <p:sldId id="2147470429" r:id="rId102"/>
    <p:sldId id="2147470430" r:id="rId103"/>
    <p:sldId id="2147470431" r:id="rId104"/>
    <p:sldId id="2147470432" r:id="rId105"/>
    <p:sldId id="2147470434" r:id="rId106"/>
    <p:sldId id="2147470436" r:id="rId107"/>
    <p:sldId id="2147470422" r:id="rId108"/>
    <p:sldId id="2147470437" r:id="rId109"/>
    <p:sldId id="2147470435" r:id="rId110"/>
    <p:sldId id="2147470419" r:id="rId111"/>
    <p:sldId id="2147470441" r:id="rId112"/>
    <p:sldId id="2147470438" r:id="rId113"/>
    <p:sldId id="2147470439" r:id="rId114"/>
    <p:sldId id="2147470440" r:id="rId115"/>
    <p:sldId id="2147470442" r:id="rId116"/>
    <p:sldId id="2147470443" r:id="rId117"/>
    <p:sldId id="2147470444" r:id="rId118"/>
    <p:sldId id="2147470445" r:id="rId119"/>
    <p:sldId id="2147470446" r:id="rId120"/>
    <p:sldId id="2147470449" r:id="rId121"/>
    <p:sldId id="2147470450" r:id="rId122"/>
    <p:sldId id="2147470448" r:id="rId123"/>
    <p:sldId id="2147470451" r:id="rId124"/>
    <p:sldId id="2147470452" r:id="rId125"/>
    <p:sldId id="2147470455" r:id="rId126"/>
    <p:sldId id="2147470454" r:id="rId127"/>
    <p:sldId id="2147470460" r:id="rId128"/>
    <p:sldId id="2147470456" r:id="rId129"/>
    <p:sldId id="2147470457" r:id="rId130"/>
    <p:sldId id="2147470458" r:id="rId131"/>
    <p:sldId id="2147470459" r:id="rId132"/>
    <p:sldId id="2147470461" r:id="rId133"/>
    <p:sldId id="2147470462" r:id="rId134"/>
    <p:sldId id="2147470463" r:id="rId135"/>
    <p:sldId id="2147470464" r:id="rId136"/>
    <p:sldId id="2147471192" r:id="rId137"/>
    <p:sldId id="2147471194" r:id="rId138"/>
    <p:sldId id="2147471195" r:id="rId139"/>
    <p:sldId id="2147471196" r:id="rId140"/>
    <p:sldId id="2147471197" r:id="rId141"/>
    <p:sldId id="2147471198" r:id="rId142"/>
    <p:sldId id="2147471199" r:id="rId143"/>
    <p:sldId id="2147471200" r:id="rId144"/>
    <p:sldId id="2147471201" r:id="rId145"/>
    <p:sldId id="2147470465" r:id="rId146"/>
    <p:sldId id="2147470466" r:id="rId147"/>
    <p:sldId id="2147470467" r:id="rId148"/>
    <p:sldId id="2147470468" r:id="rId149"/>
    <p:sldId id="2147470469" r:id="rId150"/>
    <p:sldId id="2147470471" r:id="rId151"/>
    <p:sldId id="2147470472" r:id="rId152"/>
    <p:sldId id="2147470473" r:id="rId153"/>
    <p:sldId id="2147470474" r:id="rId154"/>
    <p:sldId id="2147470476" r:id="rId155"/>
    <p:sldId id="2147470475" r:id="rId156"/>
    <p:sldId id="2147470477" r:id="rId157"/>
    <p:sldId id="2147470478" r:id="rId158"/>
    <p:sldId id="2147470479" r:id="rId159"/>
    <p:sldId id="2147470480" r:id="rId160"/>
    <p:sldId id="2147470481" r:id="rId161"/>
    <p:sldId id="2147470482" r:id="rId162"/>
    <p:sldId id="2147470483" r:id="rId163"/>
    <p:sldId id="2147470485" r:id="rId164"/>
    <p:sldId id="2147470484" r:id="rId165"/>
    <p:sldId id="2147470486" r:id="rId166"/>
    <p:sldId id="2147470487" r:id="rId167"/>
    <p:sldId id="2147470488" r:id="rId168"/>
    <p:sldId id="2147470489" r:id="rId169"/>
    <p:sldId id="2147470490" r:id="rId170"/>
    <p:sldId id="2147470491" r:id="rId171"/>
    <p:sldId id="2147470492" r:id="rId172"/>
    <p:sldId id="2147470493" r:id="rId173"/>
    <p:sldId id="2147470494" r:id="rId174"/>
    <p:sldId id="2147470495" r:id="rId175"/>
    <p:sldId id="2147470496" r:id="rId176"/>
    <p:sldId id="2147470497" r:id="rId177"/>
    <p:sldId id="2147470498" r:id="rId178"/>
    <p:sldId id="2147470499" r:id="rId179"/>
    <p:sldId id="2147471115" r:id="rId180"/>
    <p:sldId id="2147470570" r:id="rId181"/>
    <p:sldId id="2147470504" r:id="rId182"/>
    <p:sldId id="2147470505" r:id="rId183"/>
    <p:sldId id="2147470506" r:id="rId184"/>
    <p:sldId id="2147470507" r:id="rId185"/>
    <p:sldId id="2147470508" r:id="rId186"/>
    <p:sldId id="2147470509" r:id="rId187"/>
    <p:sldId id="2147470510" r:id="rId188"/>
    <p:sldId id="2147470511" r:id="rId189"/>
    <p:sldId id="2147470512" r:id="rId190"/>
    <p:sldId id="2147470513" r:id="rId191"/>
    <p:sldId id="2147470514" r:id="rId192"/>
    <p:sldId id="2147470515" r:id="rId193"/>
    <p:sldId id="2147470516" r:id="rId194"/>
    <p:sldId id="2147470519" r:id="rId195"/>
    <p:sldId id="2147470520" r:id="rId196"/>
    <p:sldId id="2147470521" r:id="rId197"/>
    <p:sldId id="2147470522" r:id="rId198"/>
    <p:sldId id="2147470523" r:id="rId199"/>
    <p:sldId id="2147470524" r:id="rId200"/>
    <p:sldId id="2147470525" r:id="rId201"/>
    <p:sldId id="2147470526" r:id="rId202"/>
    <p:sldId id="2147470528" r:id="rId203"/>
    <p:sldId id="2147470529" r:id="rId204"/>
    <p:sldId id="2147470517" r:id="rId205"/>
    <p:sldId id="2147470532" r:id="rId206"/>
    <p:sldId id="2147470533" r:id="rId207"/>
    <p:sldId id="2147470534" r:id="rId208"/>
    <p:sldId id="2147470535" r:id="rId209"/>
    <p:sldId id="2147470536" r:id="rId210"/>
    <p:sldId id="2147470537" r:id="rId211"/>
    <p:sldId id="2147470538" r:id="rId212"/>
    <p:sldId id="2147470540" r:id="rId213"/>
    <p:sldId id="2147470539" r:id="rId214"/>
    <p:sldId id="2147470541" r:id="rId215"/>
    <p:sldId id="2147470542" r:id="rId216"/>
    <p:sldId id="2147471190" r:id="rId217"/>
    <p:sldId id="2147471191" r:id="rId218"/>
    <p:sldId id="2147470530" r:id="rId219"/>
    <p:sldId id="2147470543" r:id="rId220"/>
    <p:sldId id="2147470544" r:id="rId221"/>
    <p:sldId id="2147470545" r:id="rId222"/>
    <p:sldId id="2147470547" r:id="rId223"/>
    <p:sldId id="2147470546" r:id="rId224"/>
    <p:sldId id="2147470548" r:id="rId225"/>
    <p:sldId id="2147470549" r:id="rId226"/>
    <p:sldId id="2147470550" r:id="rId227"/>
    <p:sldId id="2147470552" r:id="rId228"/>
    <p:sldId id="2147470553" r:id="rId229"/>
    <p:sldId id="2147470551" r:id="rId230"/>
    <p:sldId id="2147470531" r:id="rId231"/>
    <p:sldId id="2147470554" r:id="rId232"/>
    <p:sldId id="2147470555" r:id="rId233"/>
    <p:sldId id="2147470556" r:id="rId234"/>
    <p:sldId id="2147470557" r:id="rId235"/>
    <p:sldId id="2147470558" r:id="rId236"/>
    <p:sldId id="2147470559" r:id="rId237"/>
    <p:sldId id="2147470560" r:id="rId238"/>
    <p:sldId id="2147470561" r:id="rId239"/>
    <p:sldId id="2147470562" r:id="rId240"/>
    <p:sldId id="2147471116" r:id="rId241"/>
    <p:sldId id="2147470341" r:id="rId242"/>
    <p:sldId id="2147470563" r:id="rId243"/>
    <p:sldId id="2147471202" r:id="rId244"/>
    <p:sldId id="2147470564" r:id="rId245"/>
    <p:sldId id="2147470568" r:id="rId246"/>
    <p:sldId id="2147471203" r:id="rId247"/>
    <p:sldId id="2147470571" r:id="rId248"/>
    <p:sldId id="2147470565" r:id="rId249"/>
    <p:sldId id="2147470566" r:id="rId250"/>
    <p:sldId id="2147470567" r:id="rId251"/>
    <p:sldId id="2147470572" r:id="rId252"/>
    <p:sldId id="2147470573" r:id="rId253"/>
    <p:sldId id="2147470574" r:id="rId254"/>
    <p:sldId id="2147470575" r:id="rId255"/>
    <p:sldId id="2147470576" r:id="rId256"/>
    <p:sldId id="2147470577" r:id="rId257"/>
    <p:sldId id="2147470578" r:id="rId258"/>
    <p:sldId id="2147470580" r:id="rId259"/>
    <p:sldId id="2147471068" r:id="rId260"/>
    <p:sldId id="2147471069" r:id="rId261"/>
    <p:sldId id="2147471073" r:id="rId262"/>
    <p:sldId id="2147470582" r:id="rId263"/>
    <p:sldId id="2147470583" r:id="rId264"/>
    <p:sldId id="2147470579" r:id="rId265"/>
    <p:sldId id="2147470581" r:id="rId266"/>
    <p:sldId id="2147470584" r:id="rId267"/>
    <p:sldId id="2147470604" r:id="rId268"/>
    <p:sldId id="2147471070" r:id="rId269"/>
    <p:sldId id="2147470585" r:id="rId270"/>
    <p:sldId id="2147470588" r:id="rId271"/>
    <p:sldId id="2147470589" r:id="rId272"/>
    <p:sldId id="2147470590" r:id="rId273"/>
    <p:sldId id="2147470591" r:id="rId274"/>
    <p:sldId id="2147470594" r:id="rId275"/>
    <p:sldId id="2147470595" r:id="rId276"/>
    <p:sldId id="2147470597" r:id="rId277"/>
    <p:sldId id="2147470596" r:id="rId278"/>
    <p:sldId id="2147470598" r:id="rId279"/>
    <p:sldId id="2147470599" r:id="rId280"/>
    <p:sldId id="2147470592" r:id="rId281"/>
    <p:sldId id="2147470600" r:id="rId282"/>
    <p:sldId id="2147470601" r:id="rId283"/>
    <p:sldId id="2147470602" r:id="rId284"/>
    <p:sldId id="2147470603" r:id="rId285"/>
    <p:sldId id="2147470605" r:id="rId286"/>
    <p:sldId id="2147470606" r:id="rId287"/>
    <p:sldId id="2147470607" r:id="rId288"/>
    <p:sldId id="2147471206" r:id="rId289"/>
    <p:sldId id="2147471074" r:id="rId290"/>
    <p:sldId id="2147470608" r:id="rId291"/>
    <p:sldId id="2147470609" r:id="rId292"/>
    <p:sldId id="2147470611" r:id="rId293"/>
    <p:sldId id="2147470612" r:id="rId294"/>
    <p:sldId id="2147470613" r:id="rId295"/>
    <p:sldId id="2147470610" r:id="rId296"/>
    <p:sldId id="2147470614" r:id="rId297"/>
    <p:sldId id="2147470615" r:id="rId298"/>
    <p:sldId id="2147470616" r:id="rId299"/>
    <p:sldId id="2147470617" r:id="rId300"/>
    <p:sldId id="2147470618" r:id="rId301"/>
    <p:sldId id="2147470619" r:id="rId302"/>
    <p:sldId id="2147470624" r:id="rId303"/>
    <p:sldId id="2147470593" r:id="rId304"/>
    <p:sldId id="2147470620" r:id="rId305"/>
    <p:sldId id="2147470621" r:id="rId306"/>
    <p:sldId id="2147470622" r:id="rId307"/>
    <p:sldId id="2147470623" r:id="rId308"/>
    <p:sldId id="2147470625" r:id="rId309"/>
    <p:sldId id="2147470626" r:id="rId310"/>
    <p:sldId id="2147470627" r:id="rId311"/>
    <p:sldId id="2147470628" r:id="rId312"/>
    <p:sldId id="2147470629" r:id="rId313"/>
    <p:sldId id="2147470630" r:id="rId314"/>
    <p:sldId id="2147471207" r:id="rId315"/>
    <p:sldId id="2147471208" r:id="rId316"/>
    <p:sldId id="2147471209" r:id="rId317"/>
    <p:sldId id="2147470631" r:id="rId318"/>
    <p:sldId id="2147471210" r:id="rId319"/>
    <p:sldId id="2147470633" r:id="rId320"/>
    <p:sldId id="2147470634" r:id="rId321"/>
    <p:sldId id="2147470635" r:id="rId322"/>
    <p:sldId id="2147470636" r:id="rId323"/>
    <p:sldId id="2147470640" r:id="rId324"/>
    <p:sldId id="2147470641" r:id="rId325"/>
    <p:sldId id="2147470642" r:id="rId326"/>
    <p:sldId id="2147470643" r:id="rId327"/>
    <p:sldId id="2147470644" r:id="rId328"/>
    <p:sldId id="2147470645" r:id="rId329"/>
    <p:sldId id="2147470842" r:id="rId330"/>
    <p:sldId id="2147471081" r:id="rId331"/>
    <p:sldId id="2147471082" r:id="rId332"/>
    <p:sldId id="2147471211" r:id="rId333"/>
    <p:sldId id="2147471212" r:id="rId334"/>
    <p:sldId id="2147470646" r:id="rId335"/>
    <p:sldId id="2147470647" r:id="rId336"/>
    <p:sldId id="2147470659" r:id="rId337"/>
    <p:sldId id="2147470660" r:id="rId338"/>
    <p:sldId id="2147470661" r:id="rId339"/>
    <p:sldId id="2147470662" r:id="rId340"/>
    <p:sldId id="2147470663" r:id="rId341"/>
    <p:sldId id="2147470664" r:id="rId342"/>
    <p:sldId id="2147470665" r:id="rId343"/>
    <p:sldId id="2147470666" r:id="rId344"/>
    <p:sldId id="2147470667" r:id="rId345"/>
    <p:sldId id="2147470668" r:id="rId346"/>
    <p:sldId id="2147470669" r:id="rId347"/>
    <p:sldId id="2147470670" r:id="rId348"/>
    <p:sldId id="2147470671" r:id="rId349"/>
    <p:sldId id="2147470672" r:id="rId350"/>
    <p:sldId id="2147470843" r:id="rId351"/>
    <p:sldId id="2147470674" r:id="rId352"/>
    <p:sldId id="2147471213" r:id="rId353"/>
    <p:sldId id="2147470675" r:id="rId354"/>
    <p:sldId id="2147470676" r:id="rId355"/>
    <p:sldId id="2147470677" r:id="rId356"/>
    <p:sldId id="2147471214" r:id="rId357"/>
    <p:sldId id="2147470678" r:id="rId358"/>
    <p:sldId id="2147471189" r:id="rId35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1B5B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1787"/>
    <p:restoredTop sz="93759"/>
  </p:normalViewPr>
  <p:slideViewPr>
    <p:cSldViewPr snapToGrid="0">
      <p:cViewPr varScale="1">
        <p:scale>
          <a:sx n="110" d="100"/>
          <a:sy n="110" d="100"/>
        </p:scale>
        <p:origin x="1064" y="184"/>
      </p:cViewPr>
      <p:guideLst/>
    </p:cSldViewPr>
  </p:slideViewPr>
  <p:notesTextViewPr>
    <p:cViewPr>
      <p:scale>
        <a:sx n="1" d="1"/>
        <a:sy n="1" d="1"/>
      </p:scale>
      <p:origin x="0" y="0"/>
    </p:cViewPr>
  </p:notesTextViewPr>
  <p:sorterViewPr>
    <p:cViewPr>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99" Type="http://schemas.openxmlformats.org/officeDocument/2006/relationships/slide" Target="slides/slide297.xml"/><Relationship Id="rId21" Type="http://schemas.openxmlformats.org/officeDocument/2006/relationships/slide" Target="slides/slide19.xml"/><Relationship Id="rId63" Type="http://schemas.openxmlformats.org/officeDocument/2006/relationships/slide" Target="slides/slide61.xml"/><Relationship Id="rId159" Type="http://schemas.openxmlformats.org/officeDocument/2006/relationships/slide" Target="slides/slide157.xml"/><Relationship Id="rId324" Type="http://schemas.openxmlformats.org/officeDocument/2006/relationships/slide" Target="slides/slide322.xml"/><Relationship Id="rId170" Type="http://schemas.openxmlformats.org/officeDocument/2006/relationships/slide" Target="slides/slide168.xml"/><Relationship Id="rId226" Type="http://schemas.openxmlformats.org/officeDocument/2006/relationships/slide" Target="slides/slide224.xml"/><Relationship Id="rId268" Type="http://schemas.openxmlformats.org/officeDocument/2006/relationships/slide" Target="slides/slide266.xml"/><Relationship Id="rId32" Type="http://schemas.openxmlformats.org/officeDocument/2006/relationships/slide" Target="slides/slide30.xml"/><Relationship Id="rId74" Type="http://schemas.openxmlformats.org/officeDocument/2006/relationships/slide" Target="slides/slide72.xml"/><Relationship Id="rId128" Type="http://schemas.openxmlformats.org/officeDocument/2006/relationships/slide" Target="slides/slide126.xml"/><Relationship Id="rId335" Type="http://schemas.openxmlformats.org/officeDocument/2006/relationships/slide" Target="slides/slide333.xml"/><Relationship Id="rId5" Type="http://schemas.openxmlformats.org/officeDocument/2006/relationships/slide" Target="slides/slide3.xml"/><Relationship Id="rId181" Type="http://schemas.openxmlformats.org/officeDocument/2006/relationships/slide" Target="slides/slide179.xml"/><Relationship Id="rId237" Type="http://schemas.openxmlformats.org/officeDocument/2006/relationships/slide" Target="slides/slide235.xml"/><Relationship Id="rId279" Type="http://schemas.openxmlformats.org/officeDocument/2006/relationships/slide" Target="slides/slide277.xml"/><Relationship Id="rId43" Type="http://schemas.openxmlformats.org/officeDocument/2006/relationships/slide" Target="slides/slide41.xml"/><Relationship Id="rId139" Type="http://schemas.openxmlformats.org/officeDocument/2006/relationships/slide" Target="slides/slide137.xml"/><Relationship Id="rId290" Type="http://schemas.openxmlformats.org/officeDocument/2006/relationships/slide" Target="slides/slide288.xml"/><Relationship Id="rId304" Type="http://schemas.openxmlformats.org/officeDocument/2006/relationships/slide" Target="slides/slide302.xml"/><Relationship Id="rId346" Type="http://schemas.openxmlformats.org/officeDocument/2006/relationships/slide" Target="slides/slide344.xml"/><Relationship Id="rId85" Type="http://schemas.openxmlformats.org/officeDocument/2006/relationships/slide" Target="slides/slide83.xml"/><Relationship Id="rId150" Type="http://schemas.openxmlformats.org/officeDocument/2006/relationships/slide" Target="slides/slide148.xml"/><Relationship Id="rId192" Type="http://schemas.openxmlformats.org/officeDocument/2006/relationships/slide" Target="slides/slide190.xml"/><Relationship Id="rId206" Type="http://schemas.openxmlformats.org/officeDocument/2006/relationships/slide" Target="slides/slide204.xml"/><Relationship Id="rId248" Type="http://schemas.openxmlformats.org/officeDocument/2006/relationships/slide" Target="slides/slide246.xml"/><Relationship Id="rId12" Type="http://schemas.openxmlformats.org/officeDocument/2006/relationships/slide" Target="slides/slide10.xml"/><Relationship Id="rId108" Type="http://schemas.openxmlformats.org/officeDocument/2006/relationships/slide" Target="slides/slide106.xml"/><Relationship Id="rId315" Type="http://schemas.openxmlformats.org/officeDocument/2006/relationships/slide" Target="slides/slide313.xml"/><Relationship Id="rId357" Type="http://schemas.openxmlformats.org/officeDocument/2006/relationships/slide" Target="slides/slide355.xml"/><Relationship Id="rId54" Type="http://schemas.openxmlformats.org/officeDocument/2006/relationships/slide" Target="slides/slide52.xml"/><Relationship Id="rId96" Type="http://schemas.openxmlformats.org/officeDocument/2006/relationships/slide" Target="slides/slide94.xml"/><Relationship Id="rId161" Type="http://schemas.openxmlformats.org/officeDocument/2006/relationships/slide" Target="slides/slide159.xml"/><Relationship Id="rId217" Type="http://schemas.openxmlformats.org/officeDocument/2006/relationships/slide" Target="slides/slide215.xml"/><Relationship Id="rId259" Type="http://schemas.openxmlformats.org/officeDocument/2006/relationships/slide" Target="slides/slide257.xml"/><Relationship Id="rId23" Type="http://schemas.openxmlformats.org/officeDocument/2006/relationships/slide" Target="slides/slide21.xml"/><Relationship Id="rId119" Type="http://schemas.openxmlformats.org/officeDocument/2006/relationships/slide" Target="slides/slide117.xml"/><Relationship Id="rId270" Type="http://schemas.openxmlformats.org/officeDocument/2006/relationships/slide" Target="slides/slide268.xml"/><Relationship Id="rId326" Type="http://schemas.openxmlformats.org/officeDocument/2006/relationships/slide" Target="slides/slide324.xml"/><Relationship Id="rId65" Type="http://schemas.openxmlformats.org/officeDocument/2006/relationships/slide" Target="slides/slide63.xml"/><Relationship Id="rId130" Type="http://schemas.openxmlformats.org/officeDocument/2006/relationships/slide" Target="slides/slide128.xml"/><Relationship Id="rId172" Type="http://schemas.openxmlformats.org/officeDocument/2006/relationships/slide" Target="slides/slide170.xml"/><Relationship Id="rId228" Type="http://schemas.openxmlformats.org/officeDocument/2006/relationships/slide" Target="slides/slide226.xml"/><Relationship Id="rId281" Type="http://schemas.openxmlformats.org/officeDocument/2006/relationships/slide" Target="slides/slide279.xml"/><Relationship Id="rId337" Type="http://schemas.openxmlformats.org/officeDocument/2006/relationships/slide" Target="slides/slide335.xml"/><Relationship Id="rId34" Type="http://schemas.openxmlformats.org/officeDocument/2006/relationships/slide" Target="slides/slide32.xml"/><Relationship Id="rId76" Type="http://schemas.openxmlformats.org/officeDocument/2006/relationships/slide" Target="slides/slide74.xml"/><Relationship Id="rId141" Type="http://schemas.openxmlformats.org/officeDocument/2006/relationships/slide" Target="slides/slide139.xml"/><Relationship Id="rId7" Type="http://schemas.openxmlformats.org/officeDocument/2006/relationships/slide" Target="slides/slide5.xml"/><Relationship Id="rId183" Type="http://schemas.openxmlformats.org/officeDocument/2006/relationships/slide" Target="slides/slide181.xml"/><Relationship Id="rId239" Type="http://schemas.openxmlformats.org/officeDocument/2006/relationships/slide" Target="slides/slide237.xml"/><Relationship Id="rId250" Type="http://schemas.openxmlformats.org/officeDocument/2006/relationships/slide" Target="slides/slide248.xml"/><Relationship Id="rId292" Type="http://schemas.openxmlformats.org/officeDocument/2006/relationships/slide" Target="slides/slide290.xml"/><Relationship Id="rId306" Type="http://schemas.openxmlformats.org/officeDocument/2006/relationships/slide" Target="slides/slide304.xml"/><Relationship Id="rId45" Type="http://schemas.openxmlformats.org/officeDocument/2006/relationships/slide" Target="slides/slide43.xml"/><Relationship Id="rId87" Type="http://schemas.openxmlformats.org/officeDocument/2006/relationships/slide" Target="slides/slide85.xml"/><Relationship Id="rId110" Type="http://schemas.openxmlformats.org/officeDocument/2006/relationships/slide" Target="slides/slide108.xml"/><Relationship Id="rId348" Type="http://schemas.openxmlformats.org/officeDocument/2006/relationships/slide" Target="slides/slide346.xml"/><Relationship Id="rId152" Type="http://schemas.openxmlformats.org/officeDocument/2006/relationships/slide" Target="slides/slide150.xml"/><Relationship Id="rId194" Type="http://schemas.openxmlformats.org/officeDocument/2006/relationships/slide" Target="slides/slide192.xml"/><Relationship Id="rId208" Type="http://schemas.openxmlformats.org/officeDocument/2006/relationships/slide" Target="slides/slide206.xml"/><Relationship Id="rId261" Type="http://schemas.openxmlformats.org/officeDocument/2006/relationships/slide" Target="slides/slide259.xml"/><Relationship Id="rId14" Type="http://schemas.openxmlformats.org/officeDocument/2006/relationships/slide" Target="slides/slide12.xml"/><Relationship Id="rId56" Type="http://schemas.openxmlformats.org/officeDocument/2006/relationships/slide" Target="slides/slide54.xml"/><Relationship Id="rId317" Type="http://schemas.openxmlformats.org/officeDocument/2006/relationships/slide" Target="slides/slide315.xml"/><Relationship Id="rId359" Type="http://schemas.openxmlformats.org/officeDocument/2006/relationships/slide" Target="slides/slide357.xml"/><Relationship Id="rId98" Type="http://schemas.openxmlformats.org/officeDocument/2006/relationships/slide" Target="slides/slide96.xml"/><Relationship Id="rId121" Type="http://schemas.openxmlformats.org/officeDocument/2006/relationships/slide" Target="slides/slide119.xml"/><Relationship Id="rId163" Type="http://schemas.openxmlformats.org/officeDocument/2006/relationships/slide" Target="slides/slide161.xml"/><Relationship Id="rId219" Type="http://schemas.openxmlformats.org/officeDocument/2006/relationships/slide" Target="slides/slide217.xml"/><Relationship Id="rId230" Type="http://schemas.openxmlformats.org/officeDocument/2006/relationships/slide" Target="slides/slide228.xml"/><Relationship Id="rId25" Type="http://schemas.openxmlformats.org/officeDocument/2006/relationships/slide" Target="slides/slide23.xml"/><Relationship Id="rId67" Type="http://schemas.openxmlformats.org/officeDocument/2006/relationships/slide" Target="slides/slide65.xml"/><Relationship Id="rId272" Type="http://schemas.openxmlformats.org/officeDocument/2006/relationships/slide" Target="slides/slide270.xml"/><Relationship Id="rId328" Type="http://schemas.openxmlformats.org/officeDocument/2006/relationships/slide" Target="slides/slide326.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95" Type="http://schemas.openxmlformats.org/officeDocument/2006/relationships/slide" Target="slides/slide193.xml"/><Relationship Id="rId209" Type="http://schemas.openxmlformats.org/officeDocument/2006/relationships/slide" Target="slides/slide207.xml"/><Relationship Id="rId360" Type="http://schemas.openxmlformats.org/officeDocument/2006/relationships/notesMaster" Target="notesMasters/notesMaster1.xml"/><Relationship Id="rId220" Type="http://schemas.openxmlformats.org/officeDocument/2006/relationships/slide" Target="slides/slide218.xml"/><Relationship Id="rId241" Type="http://schemas.openxmlformats.org/officeDocument/2006/relationships/slide" Target="slides/slide23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262" Type="http://schemas.openxmlformats.org/officeDocument/2006/relationships/slide" Target="slides/slide260.xml"/><Relationship Id="rId283" Type="http://schemas.openxmlformats.org/officeDocument/2006/relationships/slide" Target="slides/slide281.xml"/><Relationship Id="rId318" Type="http://schemas.openxmlformats.org/officeDocument/2006/relationships/slide" Target="slides/slide316.xml"/><Relationship Id="rId339" Type="http://schemas.openxmlformats.org/officeDocument/2006/relationships/slide" Target="slides/slide337.xml"/><Relationship Id="rId78" Type="http://schemas.openxmlformats.org/officeDocument/2006/relationships/slide" Target="slides/slide76.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64" Type="http://schemas.openxmlformats.org/officeDocument/2006/relationships/slide" Target="slides/slide162.xml"/><Relationship Id="rId185" Type="http://schemas.openxmlformats.org/officeDocument/2006/relationships/slide" Target="slides/slide183.xml"/><Relationship Id="rId350" Type="http://schemas.openxmlformats.org/officeDocument/2006/relationships/slide" Target="slides/slide348.xml"/><Relationship Id="rId9" Type="http://schemas.openxmlformats.org/officeDocument/2006/relationships/slide" Target="slides/slide7.xml"/><Relationship Id="rId210" Type="http://schemas.openxmlformats.org/officeDocument/2006/relationships/slide" Target="slides/slide208.xml"/><Relationship Id="rId26" Type="http://schemas.openxmlformats.org/officeDocument/2006/relationships/slide" Target="slides/slide24.xml"/><Relationship Id="rId231" Type="http://schemas.openxmlformats.org/officeDocument/2006/relationships/slide" Target="slides/slide229.xml"/><Relationship Id="rId252" Type="http://schemas.openxmlformats.org/officeDocument/2006/relationships/slide" Target="slides/slide250.xml"/><Relationship Id="rId273" Type="http://schemas.openxmlformats.org/officeDocument/2006/relationships/slide" Target="slides/slide271.xml"/><Relationship Id="rId294" Type="http://schemas.openxmlformats.org/officeDocument/2006/relationships/slide" Target="slides/slide292.xml"/><Relationship Id="rId308" Type="http://schemas.openxmlformats.org/officeDocument/2006/relationships/slide" Target="slides/slide306.xml"/><Relationship Id="rId329" Type="http://schemas.openxmlformats.org/officeDocument/2006/relationships/slide" Target="slides/slide327.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340" Type="http://schemas.openxmlformats.org/officeDocument/2006/relationships/slide" Target="slides/slide338.xml"/><Relationship Id="rId361" Type="http://schemas.openxmlformats.org/officeDocument/2006/relationships/presProps" Target="presProps.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242" Type="http://schemas.openxmlformats.org/officeDocument/2006/relationships/slide" Target="slides/slide240.xml"/><Relationship Id="rId263" Type="http://schemas.openxmlformats.org/officeDocument/2006/relationships/slide" Target="slides/slide261.xml"/><Relationship Id="rId284" Type="http://schemas.openxmlformats.org/officeDocument/2006/relationships/slide" Target="slides/slide282.xml"/><Relationship Id="rId319" Type="http://schemas.openxmlformats.org/officeDocument/2006/relationships/slide" Target="slides/slide317.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330" Type="http://schemas.openxmlformats.org/officeDocument/2006/relationships/slide" Target="slides/slide328.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351" Type="http://schemas.openxmlformats.org/officeDocument/2006/relationships/slide" Target="slides/slide349.xml"/><Relationship Id="rId211" Type="http://schemas.openxmlformats.org/officeDocument/2006/relationships/slide" Target="slides/slide209.xml"/><Relationship Id="rId232" Type="http://schemas.openxmlformats.org/officeDocument/2006/relationships/slide" Target="slides/slide230.xml"/><Relationship Id="rId253" Type="http://schemas.openxmlformats.org/officeDocument/2006/relationships/slide" Target="slides/slide251.xml"/><Relationship Id="rId274" Type="http://schemas.openxmlformats.org/officeDocument/2006/relationships/slide" Target="slides/slide272.xml"/><Relationship Id="rId295" Type="http://schemas.openxmlformats.org/officeDocument/2006/relationships/slide" Target="slides/slide293.xml"/><Relationship Id="rId309" Type="http://schemas.openxmlformats.org/officeDocument/2006/relationships/slide" Target="slides/slide307.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320" Type="http://schemas.openxmlformats.org/officeDocument/2006/relationships/slide" Target="slides/slide318.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341" Type="http://schemas.openxmlformats.org/officeDocument/2006/relationships/slide" Target="slides/slide339.xml"/><Relationship Id="rId362" Type="http://schemas.openxmlformats.org/officeDocument/2006/relationships/viewProps" Target="viewProps.xml"/><Relationship Id="rId201" Type="http://schemas.openxmlformats.org/officeDocument/2006/relationships/slide" Target="slides/slide199.xml"/><Relationship Id="rId222" Type="http://schemas.openxmlformats.org/officeDocument/2006/relationships/slide" Target="slides/slide220.xml"/><Relationship Id="rId243" Type="http://schemas.openxmlformats.org/officeDocument/2006/relationships/slide" Target="slides/slide241.xml"/><Relationship Id="rId264" Type="http://schemas.openxmlformats.org/officeDocument/2006/relationships/slide" Target="slides/slide262.xml"/><Relationship Id="rId285" Type="http://schemas.openxmlformats.org/officeDocument/2006/relationships/slide" Target="slides/slide283.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310" Type="http://schemas.openxmlformats.org/officeDocument/2006/relationships/slide" Target="slides/slide308.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331" Type="http://schemas.openxmlformats.org/officeDocument/2006/relationships/slide" Target="slides/slide329.xml"/><Relationship Id="rId352" Type="http://schemas.openxmlformats.org/officeDocument/2006/relationships/slide" Target="slides/slide350.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slide" Target="slides/slide252.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275" Type="http://schemas.openxmlformats.org/officeDocument/2006/relationships/slide" Target="slides/slide273.xml"/><Relationship Id="rId296" Type="http://schemas.openxmlformats.org/officeDocument/2006/relationships/slide" Target="slides/slide294.xml"/><Relationship Id="rId300" Type="http://schemas.openxmlformats.org/officeDocument/2006/relationships/slide" Target="slides/slide298.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321" Type="http://schemas.openxmlformats.org/officeDocument/2006/relationships/slide" Target="slides/slide319.xml"/><Relationship Id="rId342" Type="http://schemas.openxmlformats.org/officeDocument/2006/relationships/slide" Target="slides/slide340.xml"/><Relationship Id="rId363" Type="http://schemas.openxmlformats.org/officeDocument/2006/relationships/theme" Target="theme/theme1.xml"/><Relationship Id="rId202" Type="http://schemas.openxmlformats.org/officeDocument/2006/relationships/slide" Target="slides/slide200.xml"/><Relationship Id="rId223" Type="http://schemas.openxmlformats.org/officeDocument/2006/relationships/slide" Target="slides/slide221.xml"/><Relationship Id="rId244" Type="http://schemas.openxmlformats.org/officeDocument/2006/relationships/slide" Target="slides/slide242.xml"/><Relationship Id="rId18" Type="http://schemas.openxmlformats.org/officeDocument/2006/relationships/slide" Target="slides/slide16.xml"/><Relationship Id="rId39" Type="http://schemas.openxmlformats.org/officeDocument/2006/relationships/slide" Target="slides/slide37.xml"/><Relationship Id="rId265" Type="http://schemas.openxmlformats.org/officeDocument/2006/relationships/slide" Target="slides/slide263.xml"/><Relationship Id="rId286" Type="http://schemas.openxmlformats.org/officeDocument/2006/relationships/slide" Target="slides/slide284.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311" Type="http://schemas.openxmlformats.org/officeDocument/2006/relationships/slide" Target="slides/slide309.xml"/><Relationship Id="rId332" Type="http://schemas.openxmlformats.org/officeDocument/2006/relationships/slide" Target="slides/slide330.xml"/><Relationship Id="rId353" Type="http://schemas.openxmlformats.org/officeDocument/2006/relationships/slide" Target="slides/slide351.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openxmlformats.org/officeDocument/2006/relationships/slide" Target="slides/slide253.xml"/><Relationship Id="rId276" Type="http://schemas.openxmlformats.org/officeDocument/2006/relationships/slide" Target="slides/slide274.xml"/><Relationship Id="rId297" Type="http://schemas.openxmlformats.org/officeDocument/2006/relationships/slide" Target="slides/slide295.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301" Type="http://schemas.openxmlformats.org/officeDocument/2006/relationships/slide" Target="slides/slide299.xml"/><Relationship Id="rId322" Type="http://schemas.openxmlformats.org/officeDocument/2006/relationships/slide" Target="slides/slide320.xml"/><Relationship Id="rId343" Type="http://schemas.openxmlformats.org/officeDocument/2006/relationships/slide" Target="slides/slide341.xml"/><Relationship Id="rId364"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266" Type="http://schemas.openxmlformats.org/officeDocument/2006/relationships/slide" Target="slides/slide264.xml"/><Relationship Id="rId287" Type="http://schemas.openxmlformats.org/officeDocument/2006/relationships/slide" Target="slides/slide285.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312" Type="http://schemas.openxmlformats.org/officeDocument/2006/relationships/slide" Target="slides/slide310.xml"/><Relationship Id="rId333" Type="http://schemas.openxmlformats.org/officeDocument/2006/relationships/slide" Target="slides/slide331.xml"/><Relationship Id="rId354" Type="http://schemas.openxmlformats.org/officeDocument/2006/relationships/slide" Target="slides/slide352.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256" Type="http://schemas.openxmlformats.org/officeDocument/2006/relationships/slide" Target="slides/slide254.xml"/><Relationship Id="rId277" Type="http://schemas.openxmlformats.org/officeDocument/2006/relationships/slide" Target="slides/slide275.xml"/><Relationship Id="rId298" Type="http://schemas.openxmlformats.org/officeDocument/2006/relationships/slide" Target="slides/slide296.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302" Type="http://schemas.openxmlformats.org/officeDocument/2006/relationships/slide" Target="slides/slide300.xml"/><Relationship Id="rId323" Type="http://schemas.openxmlformats.org/officeDocument/2006/relationships/slide" Target="slides/slide321.xml"/><Relationship Id="rId344" Type="http://schemas.openxmlformats.org/officeDocument/2006/relationships/slide" Target="slides/slide342.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267" Type="http://schemas.openxmlformats.org/officeDocument/2006/relationships/slide" Target="slides/slide265.xml"/><Relationship Id="rId288" Type="http://schemas.openxmlformats.org/officeDocument/2006/relationships/slide" Target="slides/slide286.xml"/><Relationship Id="rId106" Type="http://schemas.openxmlformats.org/officeDocument/2006/relationships/slide" Target="slides/slide104.xml"/><Relationship Id="rId127" Type="http://schemas.openxmlformats.org/officeDocument/2006/relationships/slide" Target="slides/slide125.xml"/><Relationship Id="rId313" Type="http://schemas.openxmlformats.org/officeDocument/2006/relationships/slide" Target="slides/slide311.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94" Type="http://schemas.openxmlformats.org/officeDocument/2006/relationships/slide" Target="slides/slide92.xml"/><Relationship Id="rId148" Type="http://schemas.openxmlformats.org/officeDocument/2006/relationships/slide" Target="slides/slide146.xml"/><Relationship Id="rId169" Type="http://schemas.openxmlformats.org/officeDocument/2006/relationships/slide" Target="slides/slide167.xml"/><Relationship Id="rId334" Type="http://schemas.openxmlformats.org/officeDocument/2006/relationships/slide" Target="slides/slide332.xml"/><Relationship Id="rId355" Type="http://schemas.openxmlformats.org/officeDocument/2006/relationships/slide" Target="slides/slide353.xml"/><Relationship Id="rId4" Type="http://schemas.openxmlformats.org/officeDocument/2006/relationships/slide" Target="slides/slide2.xml"/><Relationship Id="rId180" Type="http://schemas.openxmlformats.org/officeDocument/2006/relationships/slide" Target="slides/slide17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slide" Target="slides/slide255.xml"/><Relationship Id="rId278" Type="http://schemas.openxmlformats.org/officeDocument/2006/relationships/slide" Target="slides/slide276.xml"/><Relationship Id="rId303" Type="http://schemas.openxmlformats.org/officeDocument/2006/relationships/slide" Target="slides/slide301.xml"/><Relationship Id="rId42" Type="http://schemas.openxmlformats.org/officeDocument/2006/relationships/slide" Target="slides/slide40.xml"/><Relationship Id="rId84" Type="http://schemas.openxmlformats.org/officeDocument/2006/relationships/slide" Target="slides/slide82.xml"/><Relationship Id="rId138" Type="http://schemas.openxmlformats.org/officeDocument/2006/relationships/slide" Target="slides/slide136.xml"/><Relationship Id="rId345" Type="http://schemas.openxmlformats.org/officeDocument/2006/relationships/slide" Target="slides/slide343.xml"/><Relationship Id="rId191" Type="http://schemas.openxmlformats.org/officeDocument/2006/relationships/slide" Target="slides/slide189.xml"/><Relationship Id="rId205" Type="http://schemas.openxmlformats.org/officeDocument/2006/relationships/slide" Target="slides/slide203.xml"/><Relationship Id="rId247" Type="http://schemas.openxmlformats.org/officeDocument/2006/relationships/slide" Target="slides/slide245.xml"/><Relationship Id="rId107" Type="http://schemas.openxmlformats.org/officeDocument/2006/relationships/slide" Target="slides/slide105.xml"/><Relationship Id="rId289" Type="http://schemas.openxmlformats.org/officeDocument/2006/relationships/slide" Target="slides/slide287.xml"/><Relationship Id="rId11" Type="http://schemas.openxmlformats.org/officeDocument/2006/relationships/slide" Target="slides/slide9.xml"/><Relationship Id="rId53" Type="http://schemas.openxmlformats.org/officeDocument/2006/relationships/slide" Target="slides/slide51.xml"/><Relationship Id="rId149" Type="http://schemas.openxmlformats.org/officeDocument/2006/relationships/slide" Target="slides/slide147.xml"/><Relationship Id="rId314" Type="http://schemas.openxmlformats.org/officeDocument/2006/relationships/slide" Target="slides/slide312.xml"/><Relationship Id="rId356" Type="http://schemas.openxmlformats.org/officeDocument/2006/relationships/slide" Target="slides/slide354.xml"/><Relationship Id="rId95" Type="http://schemas.openxmlformats.org/officeDocument/2006/relationships/slide" Target="slides/slide93.xml"/><Relationship Id="rId160" Type="http://schemas.openxmlformats.org/officeDocument/2006/relationships/slide" Target="slides/slide158.xml"/><Relationship Id="rId216" Type="http://schemas.openxmlformats.org/officeDocument/2006/relationships/slide" Target="slides/slide214.xml"/><Relationship Id="rId258" Type="http://schemas.openxmlformats.org/officeDocument/2006/relationships/slide" Target="slides/slide256.xml"/><Relationship Id="rId22" Type="http://schemas.openxmlformats.org/officeDocument/2006/relationships/slide" Target="slides/slide20.xml"/><Relationship Id="rId64" Type="http://schemas.openxmlformats.org/officeDocument/2006/relationships/slide" Target="slides/slide62.xml"/><Relationship Id="rId118" Type="http://schemas.openxmlformats.org/officeDocument/2006/relationships/slide" Target="slides/slide116.xml"/><Relationship Id="rId325" Type="http://schemas.openxmlformats.org/officeDocument/2006/relationships/slide" Target="slides/slide323.xml"/><Relationship Id="rId171" Type="http://schemas.openxmlformats.org/officeDocument/2006/relationships/slide" Target="slides/slide169.xml"/><Relationship Id="rId227" Type="http://schemas.openxmlformats.org/officeDocument/2006/relationships/slide" Target="slides/slide225.xml"/><Relationship Id="rId269" Type="http://schemas.openxmlformats.org/officeDocument/2006/relationships/slide" Target="slides/slide267.xml"/><Relationship Id="rId33" Type="http://schemas.openxmlformats.org/officeDocument/2006/relationships/slide" Target="slides/slide31.xml"/><Relationship Id="rId129" Type="http://schemas.openxmlformats.org/officeDocument/2006/relationships/slide" Target="slides/slide127.xml"/><Relationship Id="rId280" Type="http://schemas.openxmlformats.org/officeDocument/2006/relationships/slide" Target="slides/slide278.xml"/><Relationship Id="rId336" Type="http://schemas.openxmlformats.org/officeDocument/2006/relationships/slide" Target="slides/slide334.xml"/><Relationship Id="rId75" Type="http://schemas.openxmlformats.org/officeDocument/2006/relationships/slide" Target="slides/slide73.xml"/><Relationship Id="rId140" Type="http://schemas.openxmlformats.org/officeDocument/2006/relationships/slide" Target="slides/slide138.xml"/><Relationship Id="rId182" Type="http://schemas.openxmlformats.org/officeDocument/2006/relationships/slide" Target="slides/slide180.xml"/><Relationship Id="rId6" Type="http://schemas.openxmlformats.org/officeDocument/2006/relationships/slide" Target="slides/slide4.xml"/><Relationship Id="rId238" Type="http://schemas.openxmlformats.org/officeDocument/2006/relationships/slide" Target="slides/slide236.xml"/><Relationship Id="rId291" Type="http://schemas.openxmlformats.org/officeDocument/2006/relationships/slide" Target="slides/slide289.xml"/><Relationship Id="rId305" Type="http://schemas.openxmlformats.org/officeDocument/2006/relationships/slide" Target="slides/slide303.xml"/><Relationship Id="rId347" Type="http://schemas.openxmlformats.org/officeDocument/2006/relationships/slide" Target="slides/slide345.xml"/><Relationship Id="rId44" Type="http://schemas.openxmlformats.org/officeDocument/2006/relationships/slide" Target="slides/slide42.xml"/><Relationship Id="rId86" Type="http://schemas.openxmlformats.org/officeDocument/2006/relationships/slide" Target="slides/slide84.xml"/><Relationship Id="rId151" Type="http://schemas.openxmlformats.org/officeDocument/2006/relationships/slide" Target="slides/slide149.xml"/><Relationship Id="rId193" Type="http://schemas.openxmlformats.org/officeDocument/2006/relationships/slide" Target="slides/slide191.xml"/><Relationship Id="rId207" Type="http://schemas.openxmlformats.org/officeDocument/2006/relationships/slide" Target="slides/slide205.xml"/><Relationship Id="rId249" Type="http://schemas.openxmlformats.org/officeDocument/2006/relationships/slide" Target="slides/slide247.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316" Type="http://schemas.openxmlformats.org/officeDocument/2006/relationships/slide" Target="slides/slide314.xml"/><Relationship Id="rId55" Type="http://schemas.openxmlformats.org/officeDocument/2006/relationships/slide" Target="slides/slide53.xml"/><Relationship Id="rId97" Type="http://schemas.openxmlformats.org/officeDocument/2006/relationships/slide" Target="slides/slide95.xml"/><Relationship Id="rId120" Type="http://schemas.openxmlformats.org/officeDocument/2006/relationships/slide" Target="slides/slide118.xml"/><Relationship Id="rId358" Type="http://schemas.openxmlformats.org/officeDocument/2006/relationships/slide" Target="slides/slide356.xml"/><Relationship Id="rId162" Type="http://schemas.openxmlformats.org/officeDocument/2006/relationships/slide" Target="slides/slide160.xml"/><Relationship Id="rId218" Type="http://schemas.openxmlformats.org/officeDocument/2006/relationships/slide" Target="slides/slide216.xml"/><Relationship Id="rId271" Type="http://schemas.openxmlformats.org/officeDocument/2006/relationships/slide" Target="slides/slide269.xml"/><Relationship Id="rId24" Type="http://schemas.openxmlformats.org/officeDocument/2006/relationships/slide" Target="slides/slide22.xml"/><Relationship Id="rId66" Type="http://schemas.openxmlformats.org/officeDocument/2006/relationships/slide" Target="slides/slide64.xml"/><Relationship Id="rId131" Type="http://schemas.openxmlformats.org/officeDocument/2006/relationships/slide" Target="slides/slide129.xml"/><Relationship Id="rId327" Type="http://schemas.openxmlformats.org/officeDocument/2006/relationships/slide" Target="slides/slide325.xml"/><Relationship Id="rId173" Type="http://schemas.openxmlformats.org/officeDocument/2006/relationships/slide" Target="slides/slide171.xml"/><Relationship Id="rId229" Type="http://schemas.openxmlformats.org/officeDocument/2006/relationships/slide" Target="slides/slide227.xml"/><Relationship Id="rId240" Type="http://schemas.openxmlformats.org/officeDocument/2006/relationships/slide" Target="slides/slide238.xml"/><Relationship Id="rId35" Type="http://schemas.openxmlformats.org/officeDocument/2006/relationships/slide" Target="slides/slide33.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slide" Target="slides/slide280.xml"/><Relationship Id="rId338" Type="http://schemas.openxmlformats.org/officeDocument/2006/relationships/slide" Target="slides/slide336.xml"/><Relationship Id="rId8" Type="http://schemas.openxmlformats.org/officeDocument/2006/relationships/slide" Target="slides/slide6.xml"/><Relationship Id="rId142" Type="http://schemas.openxmlformats.org/officeDocument/2006/relationships/slide" Target="slides/slide140.xml"/><Relationship Id="rId184" Type="http://schemas.openxmlformats.org/officeDocument/2006/relationships/slide" Target="slides/slide182.xml"/><Relationship Id="rId251" Type="http://schemas.openxmlformats.org/officeDocument/2006/relationships/slide" Target="slides/slide249.xml"/><Relationship Id="rId46" Type="http://schemas.openxmlformats.org/officeDocument/2006/relationships/slide" Target="slides/slide44.xml"/><Relationship Id="rId293" Type="http://schemas.openxmlformats.org/officeDocument/2006/relationships/slide" Target="slides/slide291.xml"/><Relationship Id="rId307" Type="http://schemas.openxmlformats.org/officeDocument/2006/relationships/slide" Target="slides/slide305.xml"/><Relationship Id="rId349" Type="http://schemas.openxmlformats.org/officeDocument/2006/relationships/slide" Target="slides/slide3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AB0CC32-13CD-0445-ABFD-6A4D12B7E8B1}" type="datetimeFigureOut">
              <a:rPr lang="en-US" smtClean="0"/>
              <a:t>4/24/26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00D50A1-B08A-BF45-9C7B-C0FC2279BAF0}" type="slidenum">
              <a:rPr lang="en-US" smtClean="0"/>
              <a:t>‹#›</a:t>
            </a:fld>
            <a:endParaRPr lang="en-US"/>
          </a:p>
        </p:txBody>
      </p:sp>
    </p:spTree>
    <p:extLst>
      <p:ext uri="{BB962C8B-B14F-4D97-AF65-F5344CB8AC3E}">
        <p14:creationId xmlns:p14="http://schemas.microsoft.com/office/powerpoint/2010/main" val="3695700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1"/>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1.7.2013</a:t>
            </a:r>
          </a:p>
        </p:txBody>
      </p:sp>
      <p:sp>
        <p:nvSpPr>
          <p:cNvPr id="4" name="Slide Image Placeholder 3"/>
          <p:cNvSpPr>
            <a:spLocks noGrp="1" noRot="1" noChangeAspect="1"/>
          </p:cNvSpPr>
          <p:nvPr>
            <p:ph type="sldImg" idx="2"/>
          </p:nvPr>
        </p:nvSpPr>
        <p:spPr>
          <a:xfrm>
            <a:off x="2290763" y="512763"/>
            <a:ext cx="4562475" cy="2566987"/>
          </a:xfrm>
          <a:prstGeom prst="rect">
            <a:avLst/>
          </a:prstGeom>
          <a:noFill/>
          <a:ln w="12700">
            <a:solidFill>
              <a:prstClr val="black"/>
            </a:solidFill>
          </a:ln>
        </p:spPr>
        <p:txBody>
          <a:bodyPr vert="horz" lIns="91440" tIns="45720" rIns="91440" bIns="45720" rtlCol="0" anchor="ctr"/>
          <a:lstStyle/>
          <a:p>
            <a:endParaRPr/>
          </a:p>
        </p:txBody>
      </p:sp>
      <p:sp>
        <p:nvSpPr>
          <p:cNvPr id="5" name="Notes Placeholder 4"/>
          <p:cNvSpPr>
            <a:spLocks noGrp="1"/>
          </p:cNvSpPr>
          <p:nvPr>
            <p:ph type="body" sz="quarter" idx="3"/>
          </p:nvPr>
        </p:nvSpPr>
        <p:spPr>
          <a:xfrm>
            <a:off x="914400" y="3251200"/>
            <a:ext cx="7315200" cy="3081339"/>
          </a:xfrm>
          <a:prstGeom prst="rect">
            <a:avLst/>
          </a:prstGeom>
        </p:spPr>
        <p:txBody>
          <a:bodyPr vert="horz" lIns="91440" tIns="45720" rIns="91440" bIns="45720" rtlCol="0"/>
          <a:lstStyle/>
          <a:p>
            <a:endParaRPr lang="en-US"/>
          </a:p>
        </p:txBody>
      </p:sp>
      <p:sp>
        <p:nvSpPr>
          <p:cNvPr id="6" name="Footer Placeholder 5"/>
          <p:cNvSpPr>
            <a:spLocks noGrp="1"/>
          </p:cNvSpPr>
          <p:nvPr>
            <p:ph type="ftr" sz="quarter" idx="4"/>
          </p:nvPr>
        </p:nvSpPr>
        <p:spPr>
          <a:xfrm>
            <a:off x="0" y="6502401"/>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1"/>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2F38FB-BDB0-663F-DA4D-9B99B644399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8605892-0C6A-3263-6DB4-5C26185359E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3B41DCB-C300-27E7-4EA0-46612F196C5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CF036DD-CBE3-A156-D679-0B6E43F0506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478884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E06071-4AC0-5FF9-8036-F89C6207060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2CA137F-B33E-5223-463A-669624749BA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22CBFA5-1CFE-8840-D4C1-CD11384ED3E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29871FD-FF4A-6768-A3E5-67C41A65E4A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22319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55505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workshop visualizes &amp; standardizes the conversation and removes the need for the participants to remember all the information. This takes away the need of the participants to remember all this data and rely on memory to make decisions (or hopefully on some notes they took).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2982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F38120-8032-965E-88FF-7946E4A83B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C138F14-0B03-16BB-88C7-9655FE1D071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288F37E-2336-C1EC-B81B-A53EE067761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17DAD9E-A504-7618-F152-4506BBE8B25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21451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0B50B9-EC1D-7586-17C4-23415573F85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DD26B8-E43C-B003-35FA-78DAB1BF5CB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AB3A9E-D971-029D-018D-1225E5C44DF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8B4B337-8915-0F8A-36B9-E9BDBCC38FD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33181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default product development cycle doesn't check how customers will react until after you launch. The Design Sprint validates new ideas fast before you invest time and money to build them.</a:t>
            </a:r>
          </a:p>
          <a:p>
            <a:r>
              <a:rPr lang="en-US" dirty="0"/>
              <a:t>- Typical process: Idea --&gt; Build --&gt; Launch --&gt; data (classic Lean startup loop)</a:t>
            </a:r>
          </a:p>
          <a:p>
            <a:r>
              <a:rPr lang="en-US" dirty="0"/>
              <a:t>	- Building phase is stretching out over time</a:t>
            </a:r>
          </a:p>
          <a:p>
            <a:r>
              <a:rPr lang="en-US" dirty="0"/>
              <a:t>- Design sprint: idea --&gt; data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04694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95063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72735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33892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BF633D-9E73-3CA6-FFA8-6D987C7ACC1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B43ADAB-AF8E-EBF4-D97E-B286475695F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E96F20B-213E-570A-91E2-8AD19273125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38DA5A3-A065-A902-86A7-3E1B7104590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29741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B45606-C05F-AD55-C3E2-D29F9ABFEFA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88BA9BA-A75C-FB59-A806-4724CE6C162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4B9768B-4D2C-212B-EB92-E2020844DC8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BE0F2BA-163C-051E-F3B6-7355485287E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43898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3785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82B940-DA9D-E1BE-CFCE-54807156115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0443DF-5422-8FBC-607C-E9CE68857C0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7BDCE0B-5A8C-E39E-314F-F80A818E35A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C30EEB6-CDBA-4614-7376-3D0CF6D163B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888290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70BC4B-E930-7137-7144-0BA67F9A373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46479B0-F692-362A-64D0-5501D658248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D2F19E1-FA2F-CF78-D0D9-B5205FB8FE5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A78A3E1-04F7-814E-C1CE-ABAB065B9D4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927323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03307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722324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6AE3C6-5B00-2C2D-2B82-6AC731DCDEB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9D23AEB-5D64-9D09-32D7-DC39F01D0D5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9673867-D420-16AA-D342-A77721A4BAF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963E34E-CF96-F060-298F-E0867D78AC7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19589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959058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POSMAD:</a:t>
            </a:r>
          </a:p>
          <a:p>
            <a:r>
              <a:rPr lang="en-US" b="1" dirty="0"/>
              <a:t>Plan</a:t>
            </a:r>
            <a:r>
              <a:rPr lang="en-US" dirty="0"/>
              <a:t> = where we prepare for the information resource;</a:t>
            </a:r>
          </a:p>
          <a:p>
            <a:r>
              <a:rPr lang="en-US" b="1" dirty="0"/>
              <a:t>Obtain</a:t>
            </a:r>
            <a:r>
              <a:rPr lang="en-US" dirty="0"/>
              <a:t> = where we acquire the data and information;</a:t>
            </a:r>
          </a:p>
          <a:p>
            <a:r>
              <a:rPr lang="en-US" b="1" dirty="0"/>
              <a:t>Store and Share</a:t>
            </a:r>
            <a:r>
              <a:rPr lang="en-US" dirty="0"/>
              <a:t> = where we hold the data and make it available for use;</a:t>
            </a:r>
          </a:p>
          <a:p>
            <a:r>
              <a:rPr lang="en-US" b="1" dirty="0"/>
              <a:t>Maintain</a:t>
            </a:r>
            <a:r>
              <a:rPr lang="en-US" dirty="0"/>
              <a:t> = where we ensure that information resource continues to work properly;</a:t>
            </a:r>
          </a:p>
          <a:p>
            <a:r>
              <a:rPr lang="en-US" b="1" dirty="0"/>
              <a:t>Apply</a:t>
            </a:r>
            <a:r>
              <a:rPr lang="en-US" dirty="0"/>
              <a:t> = where we use the data and information to accomplish our goals;</a:t>
            </a:r>
          </a:p>
          <a:p>
            <a:r>
              <a:rPr lang="en-US" b="1" dirty="0"/>
              <a:t>Dispose</a:t>
            </a:r>
            <a:r>
              <a:rPr lang="en-US" dirty="0"/>
              <a:t> = where we remove the data and information when they are no longer of use.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8820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135199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32114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67642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574569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Materials are always per participant.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38050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91563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Materials are always per participant.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616527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11567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275219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27218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11941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097269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A6265C-7170-7A0E-65DB-C3BF51A075D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A34C4A8-5484-4226-E0AC-851AF36513E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3B3198B-BF56-F084-9390-B1DC4B0BD5B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F56F4D7-7CFF-0A2F-91E5-B70FA593A6E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361978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463C3B-FD1C-727E-6950-51BC27842D3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594EAB8-8879-4CE3-BE4C-F1FA9E92CBE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79631EB-29F1-453F-C561-6D340D36102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1028259-DC91-5713-16B7-8ABA6167FBD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347143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company is made up of various important areas or assets, such as managing buses and trains (Supply Chain), taking care of stations (Facilities Management), hiring and looking after employees (Human Resources), handling money matters (Finance), using technology to make things better (Information Technology), and making sense of lots of information (Data).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53815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CB76BD-B297-7988-521A-9238A8486E8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753704E-5968-A3B0-0644-ED5F04D99A7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F37F007-FC21-B787-01FD-9316AC04FF9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223499D-86B1-7AFE-FF53-F5F61AF9541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57241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831339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Materials are always per participant.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692395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81418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35307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noProof="0" dirty="0">
                <a:latin typeface="Arial" panose="020B0604020202020204" pitchFamily="34" charset="0"/>
                <a:cs typeface="Arial" panose="020B0604020202020204" pitchFamily="34" charset="0"/>
              </a:rPr>
              <a:t>Materials are always per participant.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476209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725344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90494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139281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845384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assets become strategic to an organization, business functions start to develop to maintain these assets. So the business functions are the things you do to take care of the strategic assets.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597587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34699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E68461-E43E-CF08-8E89-BD3D6E484ED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6A3698E-D8E1-5591-DEDD-5A35D604513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84D54BA-4B31-D055-AFA2-884D10F9291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C994D5A-A28A-8B3F-485B-6F80A594E97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501251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431150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041215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noProof="0" dirty="0">
                <a:latin typeface="Arial" panose="020B0604020202020204" pitchFamily="34" charset="0"/>
                <a:cs typeface="Arial" panose="020B0604020202020204" pitchFamily="34" charset="0"/>
              </a:rPr>
              <a:t>Materials are always per participant.</a:t>
            </a:r>
          </a:p>
          <a:p>
            <a:endParaRPr lang="LID4096"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432632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68528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90807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63631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549411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53941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companies have been down this road of managing assets. </a:t>
            </a:r>
          </a:p>
          <a:p>
            <a:r>
              <a:rPr lang="en-US" dirty="0"/>
              <a:t>With data governance we want to put in place policies, processes, standards and roles and responsibilities to take care of our strategic asset called data.</a:t>
            </a:r>
          </a:p>
          <a:p>
            <a:r>
              <a:rPr lang="en-US" dirty="0"/>
              <a:t>Basically, it’s assets management for data.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430374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768390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79673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76897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737024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 with first </a:t>
            </a:r>
            <a:r>
              <a:rPr lang="en-US" dirty="0" err="1"/>
              <a:t>post-it</a:t>
            </a:r>
            <a:r>
              <a:rPr lang="en-US" dirty="0"/>
              <a:t> first and last </a:t>
            </a:r>
            <a:r>
              <a:rPr lang="en-US" dirty="0" err="1"/>
              <a:t>post-it</a:t>
            </a:r>
            <a:r>
              <a:rPr lang="en-US" dirty="0"/>
              <a:t> second and then fill in the between.</a:t>
            </a:r>
          </a:p>
          <a:p>
            <a:r>
              <a:rPr lang="en-US" dirty="0"/>
              <a:t>Create as many steps as needed.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815262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137560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389781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F02B6A-71D9-E706-E966-F3746B22719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63DB6B0-9380-97F2-5332-1C45A9C24AF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ADF6B9F-2C3A-A7CA-7413-E813D0A12BD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02C1609-90ED-9C30-B53D-0E1EAD211B3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733708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CF1DD3-49E5-149E-D804-8F4EB7E95A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8A5D96C-67B1-EB38-3FF6-C1C7042E23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5D87B77-72F1-30BD-C172-672999CBAF0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EC840E4-27AE-74E5-B96E-EF394420809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141480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380019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1.7.2013</a:t>
            </a:r>
          </a:p>
        </p:txBody>
      </p:sp>
      <p:sp>
        <p:nvSpPr>
          <p:cNvPr id="4" name="Slide Image Placeholder 3"/>
          <p:cNvSpPr>
            <a:spLocks noGrp="1" noRot="1" noChangeAspect="1"/>
          </p:cNvSpPr>
          <p:nvPr>
            <p:ph type="sldImg" idx="2"/>
          </p:nvPr>
        </p:nvSpPr>
        <p:spPr>
          <a:xfrm>
            <a:off x="2857500" y="512763"/>
            <a:ext cx="3429000" cy="2566987"/>
          </a:xfrm>
          <a:prstGeom prst="rect">
            <a:avLst/>
          </a:prstGeom>
          <a:noFill/>
          <a:ln w="12700">
            <a:solidFill>
              <a:prstClr val="black"/>
            </a:solidFill>
          </a:ln>
        </p:spPr>
        <p:txBody>
          <a:bodyPr vert="horz" lIns="91440" tIns="45720" rIns="91440" bIns="45720" rtlCol="0" anchor="ctr"/>
          <a:lstStyle/>
          <a:p>
            <a:endParaRPr/>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endParaRPr lang="en-US"/>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FAIR = </a:t>
            </a:r>
            <a:r>
              <a:rPr lang="nl-BE" dirty="0" err="1"/>
              <a:t>Findable</a:t>
            </a:r>
            <a:r>
              <a:rPr lang="nl-BE" dirty="0"/>
              <a:t>, </a:t>
            </a:r>
            <a:r>
              <a:rPr lang="nl-BE" dirty="0" err="1"/>
              <a:t>Accessible</a:t>
            </a:r>
            <a:r>
              <a:rPr lang="nl-BE" dirty="0"/>
              <a:t>, </a:t>
            </a:r>
            <a:r>
              <a:rPr lang="nl-BE" dirty="0" err="1"/>
              <a:t>Interoperable</a:t>
            </a:r>
            <a:r>
              <a:rPr lang="nl-BE" dirty="0"/>
              <a:t> </a:t>
            </a:r>
            <a:r>
              <a:rPr lang="nl-BE" dirty="0" err="1"/>
              <a:t>and</a:t>
            </a:r>
            <a:r>
              <a:rPr lang="nl-BE" dirty="0"/>
              <a:t> </a:t>
            </a:r>
            <a:r>
              <a:rPr lang="nl-BE" dirty="0" err="1"/>
              <a:t>Reusable</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231400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061652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noProof="0" dirty="0">
                <a:latin typeface="Arial" panose="020B0604020202020204" pitchFamily="34" charset="0"/>
                <a:cs typeface="Arial" panose="020B0604020202020204" pitchFamily="34" charset="0"/>
              </a:rPr>
              <a:t>Materials are always per participant.</a:t>
            </a:r>
          </a:p>
          <a:p>
            <a:endParaRPr lang="LID4096"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180012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72349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668329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49252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1880444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437936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301715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912A71-A905-B32F-444F-9D24B502F13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F474D7F-A7D5-42BE-3761-8B4263BDB6A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CD52C9C-153F-CB7E-5AAF-0DA7303E1CC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78B7EB3-8C24-769C-39EC-BE28D11B44A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1364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41BDC1-5F45-2110-8BCA-B4FCDDFD0D7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82FB45F-A5C5-5FF5-81E6-66E20E31FBD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0B5EB0A-61FD-5EE4-417F-D28CB71D071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DBAE60D-2F2E-E3FE-FFCA-BEB093127DF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062410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28DDD2-82C0-4887-AB6F-182ED4347D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E31F686-7A40-8CC4-8A22-2F3EC15E42F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6CB9940-3684-2E4C-8994-6613F56CFA3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35DE1ED-2A54-1A0C-307E-7ECC4306A20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725746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2416718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250908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C8D693-B5E1-B052-72C6-CC0E2E5A8AF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5F8EEB8-308D-71AF-48D9-C26CD186AB5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227383A-059D-D880-4ECA-E73DFE9C4D1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54FE8F9-A903-7F90-5746-6AB31959BD0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676016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196358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395386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54341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259555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857932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25780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Data Governance is as Slow as a Snail While Business Moves at Race-Car Speed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9FB6EED-C02E-4DB6-93C3-B67EB560F09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597992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993898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D55F69-632E-FE67-DCA1-FE994D86CE4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0CCE27D-3779-D0CF-180C-3EB8E06B65F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A2AA3E1-8484-537A-9F82-748D18C0609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16E958F-83E3-A2E2-6E66-418F4A0DBDC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794357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505236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3307C5-CCAC-DE70-381B-12D1877618F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C927189-B583-6C4E-322F-819BB543691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1FBB6B8-D588-E01F-A040-6E124707461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FF6AB1B-14F1-F2A2-AAC9-FD13BC92803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187400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112693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852602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54161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276662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3632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076231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2369159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344026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768610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el">
    <p:bg>
      <p:bgPr>
        <a:solidFill>
          <a:srgbClr val="0C2B3E"/>
        </a:solidFill>
        <a:effectLst/>
      </p:bgPr>
    </p:bg>
    <p:spTree>
      <p:nvGrpSpPr>
        <p:cNvPr id="1" name=""/>
        <p:cNvGrpSpPr/>
        <p:nvPr/>
      </p:nvGrpSpPr>
      <p:grpSpPr>
        <a:xfrm>
          <a:off x="0" y="0"/>
          <a:ext cx="0" cy="0"/>
          <a:chOff x="0" y="0"/>
          <a:chExt cx="0" cy="0"/>
        </a:xfrm>
      </p:grpSpPr>
      <p:sp>
        <p:nvSpPr>
          <p:cNvPr id="32" name="Titel 1">
            <a:extLst>
              <a:ext uri="{FF2B5EF4-FFF2-40B4-BE49-F238E27FC236}">
                <a16:creationId xmlns:a16="http://schemas.microsoft.com/office/drawing/2014/main" id="{467E05B6-B7CB-1E4F-96BA-4B8CFE8B63D9}"/>
              </a:ext>
            </a:extLst>
          </p:cNvPr>
          <p:cNvSpPr>
            <a:spLocks noGrp="1"/>
          </p:cNvSpPr>
          <p:nvPr>
            <p:ph type="title" hasCustomPrompt="1"/>
          </p:nvPr>
        </p:nvSpPr>
        <p:spPr>
          <a:xfrm>
            <a:off x="1692500" y="4082819"/>
            <a:ext cx="8760615" cy="953155"/>
          </a:xfrm>
          <a:prstGeom prst="rect">
            <a:avLst/>
          </a:prstGeom>
        </p:spPr>
        <p:txBody>
          <a:bodyPr lIns="0" tIns="0" rIns="0" bIns="0" rtlCol="0" anchor="ctr" anchorCtr="0">
            <a:noAutofit/>
          </a:bodyPr>
          <a:lstStyle>
            <a:lvl1pPr algn="ctr">
              <a:defRPr sz="2800" b="0" i="0">
                <a:solidFill>
                  <a:schemeClr val="tx1"/>
                </a:solidFill>
                <a:latin typeface="Arial" panose="020B0604020202020204" pitchFamily="34" charset="0"/>
                <a:cs typeface="Arial" panose="020B0604020202020204" pitchFamily="34" charset="0"/>
              </a:defRPr>
            </a:lvl1pPr>
          </a:lstStyle>
          <a:p>
            <a:pPr rtl="0"/>
            <a:r>
              <a:rPr lang="en-US" noProof="0"/>
              <a:t>Klik</a:t>
            </a:r>
            <a:r>
              <a:rPr lang="en-US" noProof="0" dirty="0"/>
              <a:t> om </a:t>
            </a:r>
            <a:r>
              <a:rPr lang="en-US" noProof="0" dirty="0" err="1"/>
              <a:t>stijl</a:t>
            </a:r>
            <a:r>
              <a:rPr lang="en-US" noProof="0" dirty="0"/>
              <a:t> </a:t>
            </a:r>
            <a:r>
              <a:rPr lang="en-US" noProof="0" dirty="0" err="1"/>
              <a:t>te</a:t>
            </a:r>
            <a:r>
              <a:rPr lang="en-US" noProof="0" dirty="0"/>
              <a:t> </a:t>
            </a:r>
            <a:r>
              <a:rPr lang="en-US" noProof="0" dirty="0" err="1"/>
              <a:t>bewerken</a:t>
            </a:r>
            <a:endParaRPr lang="en-US" noProof="0" dirty="0"/>
          </a:p>
        </p:txBody>
      </p:sp>
      <p:sp>
        <p:nvSpPr>
          <p:cNvPr id="4" name="Tijdelijke aanduiding voor tekst 3">
            <a:extLst>
              <a:ext uri="{FF2B5EF4-FFF2-40B4-BE49-F238E27FC236}">
                <a16:creationId xmlns:a16="http://schemas.microsoft.com/office/drawing/2014/main" id="{FF85D552-3AFC-4D21-A944-9D41E128A96E}"/>
              </a:ext>
            </a:extLst>
          </p:cNvPr>
          <p:cNvSpPr>
            <a:spLocks noGrp="1"/>
          </p:cNvSpPr>
          <p:nvPr>
            <p:ph type="body" sz="quarter" idx="12" hasCustomPrompt="1"/>
          </p:nvPr>
        </p:nvSpPr>
        <p:spPr>
          <a:xfrm>
            <a:off x="3653457" y="5601324"/>
            <a:ext cx="4838700" cy="315915"/>
          </a:xfrm>
        </p:spPr>
        <p:txBody>
          <a:bodyPr rtlCol="0">
            <a:noAutofit/>
          </a:bodyPr>
          <a:lstStyle>
            <a:lvl1pPr>
              <a:buNone/>
              <a:defRPr sz="1400" b="0" spc="0" baseline="0">
                <a:solidFill>
                  <a:schemeClr val="tx1"/>
                </a:solidFill>
                <a:latin typeface="Arial" panose="020B0604020202020204" pitchFamily="34" charset="0"/>
                <a:cs typeface="Arial" panose="020B0604020202020204" pitchFamily="34" charset="0"/>
              </a:defRPr>
            </a:lvl1pPr>
            <a:lvl2pPr>
              <a:buNone/>
              <a:defRPr/>
            </a:lvl2pPr>
            <a:lvl3pPr>
              <a:buNone/>
              <a:defRPr/>
            </a:lvl3pPr>
            <a:lvl4pPr>
              <a:buNone/>
              <a:defRPr/>
            </a:lvl4pPr>
            <a:lvl5pPr>
              <a:buNone/>
              <a:defRPr/>
            </a:lvl5pPr>
          </a:lstStyle>
          <a:p>
            <a:pPr lvl="0" rtl="0"/>
            <a:r>
              <a:rPr lang="en-US" noProof="0" dirty="0" err="1"/>
              <a:t>Klikken</a:t>
            </a:r>
            <a:r>
              <a:rPr lang="en-US" noProof="0" dirty="0"/>
              <a:t> om de </a:t>
            </a:r>
            <a:r>
              <a:rPr lang="en-US" noProof="0" dirty="0" err="1"/>
              <a:t>tekststijl</a:t>
            </a:r>
            <a:r>
              <a:rPr lang="en-US" noProof="0" dirty="0"/>
              <a:t> van het model </a:t>
            </a:r>
            <a:r>
              <a:rPr lang="en-US" noProof="0" dirty="0" err="1"/>
              <a:t>te</a:t>
            </a:r>
            <a:r>
              <a:rPr lang="en-US" noProof="0" dirty="0"/>
              <a:t> </a:t>
            </a:r>
            <a:r>
              <a:rPr lang="en-US" noProof="0" dirty="0" err="1"/>
              <a:t>bewerken</a:t>
            </a:r>
            <a:endParaRPr lang="en-US" noProof="0" dirty="0"/>
          </a:p>
        </p:txBody>
      </p:sp>
      <p:sp>
        <p:nvSpPr>
          <p:cNvPr id="10" name="Rectangle 9">
            <a:extLst>
              <a:ext uri="{FF2B5EF4-FFF2-40B4-BE49-F238E27FC236}">
                <a16:creationId xmlns:a16="http://schemas.microsoft.com/office/drawing/2014/main" id="{BC755885-BB23-1D7A-E57A-675859AB3B80}"/>
              </a:ext>
            </a:extLst>
          </p:cNvPr>
          <p:cNvSpPr/>
          <p:nvPr userDrawn="1"/>
        </p:nvSpPr>
        <p:spPr>
          <a:xfrm>
            <a:off x="-1" y="1"/>
            <a:ext cx="12238383" cy="45719"/>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 name="Tijdelijke aanduiding voor voettekst 2">
            <a:extLst>
              <a:ext uri="{FF2B5EF4-FFF2-40B4-BE49-F238E27FC236}">
                <a16:creationId xmlns:a16="http://schemas.microsoft.com/office/drawing/2014/main" id="{EDACFCFF-B757-3CE7-98E2-2E40424D0E10}"/>
              </a:ext>
            </a:extLst>
          </p:cNvPr>
          <p:cNvSpPr txBox="1">
            <a:spLocks/>
          </p:cNvSpPr>
          <p:nvPr userDrawn="1"/>
        </p:nvSpPr>
        <p:spPr>
          <a:xfrm>
            <a:off x="291945" y="6482589"/>
            <a:ext cx="2136140" cy="247651"/>
          </a:xfrm>
          <a:prstGeom prst="rect">
            <a:avLst/>
          </a:prstGeom>
        </p:spPr>
        <p:txBody>
          <a:bodyPr vert="horz" lIns="0" tIns="0" rIns="0" bIns="0" rtlCol="0" anchor="t" anchorCtr="0"/>
          <a:lstStyle>
            <a:defPPr rtl="0">
              <a:defRPr lang="nl-nl"/>
            </a:defPPr>
            <a:lvl1pPr marL="0" algn="r" defTabSz="914400" rtl="0" eaLnBrk="1" latinLnBrk="0" hangingPunct="1">
              <a:defRPr sz="700" b="0" i="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dirty="0">
                <a:solidFill>
                  <a:schemeClr val="tx1"/>
                </a:solidFill>
              </a:rPr>
              <a:t>© 2026 Data &amp; AI Governance Partners</a:t>
            </a:r>
          </a:p>
          <a:p>
            <a:pPr algn="l"/>
            <a:r>
              <a:rPr lang="en-US" dirty="0">
                <a:solidFill>
                  <a:schemeClr val="tx1"/>
                </a:solidFill>
              </a:rPr>
              <a:t>Reproduction without permission is prohibited.</a:t>
            </a:r>
            <a:endParaRPr lang="nl-NL" dirty="0">
              <a:solidFill>
                <a:schemeClr val="tx1"/>
              </a:solidFill>
            </a:endParaRPr>
          </a:p>
        </p:txBody>
      </p:sp>
      <p:sp>
        <p:nvSpPr>
          <p:cNvPr id="5" name="Rectangle 4">
            <a:extLst>
              <a:ext uri="{FF2B5EF4-FFF2-40B4-BE49-F238E27FC236}">
                <a16:creationId xmlns:a16="http://schemas.microsoft.com/office/drawing/2014/main" id="{0D0E9864-2924-7C7E-F23B-AE3C81085634}"/>
              </a:ext>
            </a:extLst>
          </p:cNvPr>
          <p:cNvSpPr/>
          <p:nvPr userDrawn="1"/>
        </p:nvSpPr>
        <p:spPr>
          <a:xfrm>
            <a:off x="-46383" y="45720"/>
            <a:ext cx="12238383" cy="3543641"/>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close-up of a logo&#10;&#10;AI-generated content may be incorrect.">
            <a:extLst>
              <a:ext uri="{FF2B5EF4-FFF2-40B4-BE49-F238E27FC236}">
                <a16:creationId xmlns:a16="http://schemas.microsoft.com/office/drawing/2014/main" id="{268880CD-EFCA-5C8B-B433-24E60740E07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353753" y="58487"/>
            <a:ext cx="3530874" cy="3530874"/>
          </a:xfrm>
          <a:prstGeom prst="rect">
            <a:avLst/>
          </a:prstGeom>
        </p:spPr>
      </p:pic>
    </p:spTree>
    <p:extLst>
      <p:ext uri="{BB962C8B-B14F-4D97-AF65-F5344CB8AC3E}">
        <p14:creationId xmlns:p14="http://schemas.microsoft.com/office/powerpoint/2010/main" val="1563607430"/>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pos="600">
          <p15:clr>
            <a:srgbClr val="FBAE40"/>
          </p15:clr>
        </p15:guide>
        <p15:guide id="2" pos="7080">
          <p15:clr>
            <a:srgbClr val="FBAE40"/>
          </p15:clr>
        </p15:guide>
        <p15:guide id="3" pos="2304">
          <p15:clr>
            <a:srgbClr val="FBAE40"/>
          </p15:clr>
        </p15:guide>
        <p15:guide id="4" pos="5736">
          <p15:clr>
            <a:srgbClr val="FBAE40"/>
          </p15:clr>
        </p15:guide>
        <p15:guide id="5" pos="1944">
          <p15:clr>
            <a:srgbClr val="FBAE40"/>
          </p15:clr>
        </p15:guide>
        <p15:guide id="6" pos="4008">
          <p15:clr>
            <a:srgbClr val="FBAE40"/>
          </p15:clr>
        </p15:guide>
        <p15:guide id="7" orient="horz" pos="1224">
          <p15:clr>
            <a:srgbClr val="FBAE40"/>
          </p15:clr>
        </p15:guide>
        <p15:guide id="8" orient="horz" pos="1440">
          <p15:clr>
            <a:srgbClr val="FBAE40"/>
          </p15:clr>
        </p15:guide>
        <p15:guide id="9" orient="horz" pos="552">
          <p15:clr>
            <a:srgbClr val="FBAE40"/>
          </p15:clr>
        </p15:guide>
        <p15:guide id="10" pos="5352">
          <p15:clr>
            <a:srgbClr val="FBAE40"/>
          </p15:clr>
        </p15:guide>
        <p15:guide id="11" pos="3648">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Main Slide">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0E757A8-C756-82DF-1DC1-1299061F5008}"/>
              </a:ext>
            </a:extLst>
          </p:cNvPr>
          <p:cNvSpPr/>
          <p:nvPr userDrawn="1"/>
        </p:nvSpPr>
        <p:spPr>
          <a:xfrm>
            <a:off x="0" y="6463307"/>
            <a:ext cx="12192000" cy="39469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Titel 1">
            <a:extLst>
              <a:ext uri="{FF2B5EF4-FFF2-40B4-BE49-F238E27FC236}">
                <a16:creationId xmlns:a16="http://schemas.microsoft.com/office/drawing/2014/main" id="{467E05B6-B7CB-1E4F-96BA-4B8CFE8B63D9}"/>
              </a:ext>
            </a:extLst>
          </p:cNvPr>
          <p:cNvSpPr>
            <a:spLocks noGrp="1"/>
          </p:cNvSpPr>
          <p:nvPr>
            <p:ph type="title" hasCustomPrompt="1"/>
          </p:nvPr>
        </p:nvSpPr>
        <p:spPr>
          <a:xfrm>
            <a:off x="704850" y="439813"/>
            <a:ext cx="8010524" cy="394692"/>
          </a:xfrm>
          <a:prstGeom prst="rect">
            <a:avLst/>
          </a:prstGeom>
        </p:spPr>
        <p:txBody>
          <a:bodyPr lIns="0" tIns="0" rIns="0" bIns="0" rtlCol="0" anchor="b" anchorCtr="0">
            <a:noAutofit/>
          </a:bodyPr>
          <a:lstStyle>
            <a:lvl1pPr>
              <a:defRPr sz="2800" b="0" i="0">
                <a:latin typeface="Arial" panose="020B0604020202020204" pitchFamily="34" charset="0"/>
                <a:cs typeface="Arial" panose="020B0604020202020204" pitchFamily="34" charset="0"/>
              </a:defRPr>
            </a:lvl1pPr>
          </a:lstStyle>
          <a:p>
            <a:pPr rtl="0"/>
            <a:r>
              <a:rPr lang="en-US" noProof="0" dirty="0" err="1"/>
              <a:t>Klik</a:t>
            </a:r>
            <a:r>
              <a:rPr lang="en-US" noProof="0" dirty="0"/>
              <a:t> om </a:t>
            </a:r>
            <a:r>
              <a:rPr lang="en-US" noProof="0" dirty="0" err="1"/>
              <a:t>stijl</a:t>
            </a:r>
            <a:r>
              <a:rPr lang="en-US" noProof="0" dirty="0"/>
              <a:t> </a:t>
            </a:r>
            <a:r>
              <a:rPr lang="en-US" noProof="0" dirty="0" err="1"/>
              <a:t>te</a:t>
            </a:r>
            <a:r>
              <a:rPr lang="en-US" noProof="0" dirty="0"/>
              <a:t> </a:t>
            </a:r>
            <a:r>
              <a:rPr lang="en-US" noProof="0" dirty="0" err="1"/>
              <a:t>bewerken</a:t>
            </a:r>
            <a:endParaRPr lang="en-US" noProof="0" dirty="0"/>
          </a:p>
        </p:txBody>
      </p:sp>
      <p:sp>
        <p:nvSpPr>
          <p:cNvPr id="4" name="Tijdelijke aanduiding voor tekst 3">
            <a:extLst>
              <a:ext uri="{FF2B5EF4-FFF2-40B4-BE49-F238E27FC236}">
                <a16:creationId xmlns:a16="http://schemas.microsoft.com/office/drawing/2014/main" id="{FF85D552-3AFC-4D21-A944-9D41E128A96E}"/>
              </a:ext>
            </a:extLst>
          </p:cNvPr>
          <p:cNvSpPr>
            <a:spLocks noGrp="1"/>
          </p:cNvSpPr>
          <p:nvPr>
            <p:ph type="body" sz="quarter" idx="12" hasCustomPrompt="1"/>
          </p:nvPr>
        </p:nvSpPr>
        <p:spPr>
          <a:xfrm>
            <a:off x="704850" y="1724025"/>
            <a:ext cx="4838700" cy="315915"/>
          </a:xfrm>
        </p:spPr>
        <p:txBody>
          <a:bodyPr rtlCol="0">
            <a:noAutofit/>
          </a:bodyPr>
          <a:lstStyle>
            <a:lvl1pPr marL="0" indent="0">
              <a:buNone/>
              <a:defRPr sz="1400" b="0" spc="0" baseline="0">
                <a:solidFill>
                  <a:schemeClr val="tx2"/>
                </a:solidFill>
                <a:latin typeface="Arial" panose="020B0604020202020204" pitchFamily="34" charset="0"/>
                <a:cs typeface="Arial" panose="020B0604020202020204" pitchFamily="34" charset="0"/>
              </a:defRPr>
            </a:lvl1pPr>
            <a:lvl2pPr>
              <a:buNone/>
              <a:defRPr/>
            </a:lvl2pPr>
            <a:lvl3pPr>
              <a:buNone/>
              <a:defRPr/>
            </a:lvl3pPr>
            <a:lvl4pPr>
              <a:buNone/>
              <a:defRPr/>
            </a:lvl4pPr>
            <a:lvl5pPr>
              <a:buNone/>
              <a:defRPr/>
            </a:lvl5pPr>
          </a:lstStyle>
          <a:p>
            <a:pPr lvl="0" rtl="0"/>
            <a:r>
              <a:rPr lang="en-US" noProof="0" dirty="0" err="1"/>
              <a:t>Klikken</a:t>
            </a:r>
            <a:r>
              <a:rPr lang="en-US" noProof="0" dirty="0"/>
              <a:t> om de </a:t>
            </a:r>
            <a:r>
              <a:rPr lang="en-US" noProof="0" dirty="0" err="1"/>
              <a:t>tekststijl</a:t>
            </a:r>
            <a:r>
              <a:rPr lang="en-US" noProof="0" dirty="0"/>
              <a:t> van het model </a:t>
            </a:r>
            <a:r>
              <a:rPr lang="en-US" noProof="0" dirty="0" err="1"/>
              <a:t>te</a:t>
            </a:r>
            <a:r>
              <a:rPr lang="en-US" noProof="0" dirty="0"/>
              <a:t> </a:t>
            </a:r>
            <a:r>
              <a:rPr lang="en-US" noProof="0" dirty="0" err="1"/>
              <a:t>bewerken</a:t>
            </a:r>
            <a:endParaRPr lang="en-US" noProof="0" dirty="0"/>
          </a:p>
        </p:txBody>
      </p:sp>
      <p:sp>
        <p:nvSpPr>
          <p:cNvPr id="5" name="Tijdelijke aanduiding voor voettekst 4">
            <a:extLst>
              <a:ext uri="{FF2B5EF4-FFF2-40B4-BE49-F238E27FC236}">
                <a16:creationId xmlns:a16="http://schemas.microsoft.com/office/drawing/2014/main" id="{14225273-038D-4F51-A093-83D80104F21A}"/>
              </a:ext>
            </a:extLst>
          </p:cNvPr>
          <p:cNvSpPr>
            <a:spLocks noGrp="1"/>
          </p:cNvSpPr>
          <p:nvPr>
            <p:ph type="ftr" sz="quarter" idx="22"/>
          </p:nvPr>
        </p:nvSpPr>
        <p:spPr>
          <a:xfrm>
            <a:off x="190178" y="6549963"/>
            <a:ext cx="2678597" cy="247651"/>
          </a:xfrm>
        </p:spPr>
        <p:txBody>
          <a:bodyPr rtlCol="0" anchor="ctr"/>
          <a:lstStyle>
            <a:lvl1pPr algn="l">
              <a:defRPr>
                <a:solidFill>
                  <a:schemeClr val="tx1"/>
                </a:solidFill>
                <a:latin typeface="Arial" panose="020B0604020202020204" pitchFamily="34" charset="0"/>
                <a:cs typeface="Arial" panose="020B0604020202020204" pitchFamily="34" charset="0"/>
              </a:defRPr>
            </a:lvl1pPr>
          </a:lstStyle>
          <a:p>
            <a:pPr>
              <a:defRPr/>
            </a:pPr>
            <a:r>
              <a:rPr lang="en-US" dirty="0"/>
              <a:t>© 2026 Data &amp; AI Governance Partners | All Rights Reserved</a:t>
            </a:r>
            <a:endParaRPr lang="nl-NL" dirty="0"/>
          </a:p>
        </p:txBody>
      </p:sp>
      <p:sp>
        <p:nvSpPr>
          <p:cNvPr id="6" name="Tijdelijke aanduiding voor dianummer 5">
            <a:extLst>
              <a:ext uri="{FF2B5EF4-FFF2-40B4-BE49-F238E27FC236}">
                <a16:creationId xmlns:a16="http://schemas.microsoft.com/office/drawing/2014/main" id="{C7F24E14-E0E0-44FA-A4AA-FA63A858730C}"/>
              </a:ext>
            </a:extLst>
          </p:cNvPr>
          <p:cNvSpPr>
            <a:spLocks noGrp="1"/>
          </p:cNvSpPr>
          <p:nvPr>
            <p:ph type="sldNum" sz="quarter" idx="23"/>
          </p:nvPr>
        </p:nvSpPr>
        <p:spPr>
          <a:xfrm>
            <a:off x="6272531" y="6536826"/>
            <a:ext cx="523240" cy="247651"/>
          </a:xfrm>
        </p:spPr>
        <p:txBody>
          <a:bodyPr rtlCol="0" anchor="ctr"/>
          <a:lstStyle>
            <a:lvl1pPr>
              <a:defRPr sz="800">
                <a:solidFill>
                  <a:schemeClr val="tx1"/>
                </a:solidFill>
                <a:latin typeface="Arial" panose="020B0604020202020204" pitchFamily="34" charset="0"/>
                <a:cs typeface="Arial" panose="020B0604020202020204" pitchFamily="34" charset="0"/>
              </a:defRPr>
            </a:lvl1pPr>
          </a:lstStyle>
          <a:p>
            <a:fld id="{294A09A9-5501-47C1-A89A-A340965A2BE2}" type="slidenum">
              <a:rPr lang="nl-NL" smtClean="0"/>
              <a:pPr/>
              <a:t>‹#›</a:t>
            </a:fld>
            <a:endParaRPr lang="nl-NL" dirty="0"/>
          </a:p>
        </p:txBody>
      </p:sp>
      <p:sp>
        <p:nvSpPr>
          <p:cNvPr id="10" name="Rectangle 9">
            <a:extLst>
              <a:ext uri="{FF2B5EF4-FFF2-40B4-BE49-F238E27FC236}">
                <a16:creationId xmlns:a16="http://schemas.microsoft.com/office/drawing/2014/main" id="{BC755885-BB23-1D7A-E57A-675859AB3B80}"/>
              </a:ext>
            </a:extLst>
          </p:cNvPr>
          <p:cNvSpPr/>
          <p:nvPr userDrawn="1"/>
        </p:nvSpPr>
        <p:spPr>
          <a:xfrm>
            <a:off x="0" y="1"/>
            <a:ext cx="12192000" cy="45719"/>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pic>
        <p:nvPicPr>
          <p:cNvPr id="3" name="Picture 2" descr="A black and white logo&#10;&#10;AI-generated content may be incorrect.">
            <a:extLst>
              <a:ext uri="{FF2B5EF4-FFF2-40B4-BE49-F238E27FC236}">
                <a16:creationId xmlns:a16="http://schemas.microsoft.com/office/drawing/2014/main" id="{224678D7-ACB8-0D14-3306-1A430576FBC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286717" y="6493496"/>
            <a:ext cx="630044" cy="334309"/>
          </a:xfrm>
          <a:prstGeom prst="rect">
            <a:avLst/>
          </a:prstGeom>
        </p:spPr>
      </p:pic>
    </p:spTree>
    <p:extLst>
      <p:ext uri="{BB962C8B-B14F-4D97-AF65-F5344CB8AC3E}">
        <p14:creationId xmlns:p14="http://schemas.microsoft.com/office/powerpoint/2010/main" val="2852321657"/>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pos="600">
          <p15:clr>
            <a:srgbClr val="FBAE40"/>
          </p15:clr>
        </p15:guide>
        <p15:guide id="2" pos="7080">
          <p15:clr>
            <a:srgbClr val="FBAE40"/>
          </p15:clr>
        </p15:guide>
        <p15:guide id="3" pos="2304">
          <p15:clr>
            <a:srgbClr val="FBAE40"/>
          </p15:clr>
        </p15:guide>
        <p15:guide id="4" pos="5736">
          <p15:clr>
            <a:srgbClr val="FBAE40"/>
          </p15:clr>
        </p15:guide>
        <p15:guide id="5" pos="1944">
          <p15:clr>
            <a:srgbClr val="FBAE40"/>
          </p15:clr>
        </p15:guide>
        <p15:guide id="6" pos="4008">
          <p15:clr>
            <a:srgbClr val="FBAE40"/>
          </p15:clr>
        </p15:guide>
        <p15:guide id="7" orient="horz" pos="1224">
          <p15:clr>
            <a:srgbClr val="FBAE40"/>
          </p15:clr>
        </p15:guide>
        <p15:guide id="8" orient="horz" pos="1440">
          <p15:clr>
            <a:srgbClr val="FBAE40"/>
          </p15:clr>
        </p15:guide>
        <p15:guide id="9" orient="horz" pos="552">
          <p15:clr>
            <a:srgbClr val="FBAE40"/>
          </p15:clr>
        </p15:guide>
        <p15:guide id="10" pos="5352">
          <p15:clr>
            <a:srgbClr val="FBAE40"/>
          </p15:clr>
        </p15:guide>
        <p15:guide id="11" pos="3648">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02461535"/>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0C3DA8A3-F167-7E2B-3FD8-ED522BFA52AA}"/>
              </a:ext>
            </a:extLst>
          </p:cNvPr>
          <p:cNvSpPr txBox="1"/>
          <p:nvPr/>
        </p:nvSpPr>
        <p:spPr>
          <a:xfrm>
            <a:off x="5521325" y="530691"/>
            <a:ext cx="4606925" cy="584775"/>
          </a:xfrm>
          <a:prstGeom prst="rect">
            <a:avLst/>
          </a:prstGeom>
          <a:noFill/>
        </p:spPr>
        <p:txBody>
          <a:bodyPr wrap="square" rtlCol="0">
            <a:spAutoFit/>
          </a:bodyPr>
          <a:lstStyle/>
          <a:p>
            <a:r>
              <a:rPr lang="en-US" sz="3200" dirty="0">
                <a:ln>
                  <a:solidFill>
                    <a:srgbClr val="0B2C3F"/>
                  </a:solidFill>
                </a:ln>
                <a:solidFill>
                  <a:srgbClr val="0B2C3F"/>
                </a:solidFill>
                <a:latin typeface="+mj-lt"/>
              </a:rPr>
              <a:t>Day 1 - Agenda</a:t>
            </a:r>
          </a:p>
        </p:txBody>
      </p:sp>
      <p:sp>
        <p:nvSpPr>
          <p:cNvPr id="6" name="Rectangle 5">
            <a:extLst>
              <a:ext uri="{FF2B5EF4-FFF2-40B4-BE49-F238E27FC236}">
                <a16:creationId xmlns:a16="http://schemas.microsoft.com/office/drawing/2014/main" id="{1C4D7707-42E2-9B42-1BBA-DCA1C51B9E16}"/>
              </a:ext>
            </a:extLst>
          </p:cNvPr>
          <p:cNvSpPr/>
          <p:nvPr/>
        </p:nvSpPr>
        <p:spPr>
          <a:xfrm>
            <a:off x="0" y="0"/>
            <a:ext cx="1358900" cy="6858000"/>
          </a:xfrm>
          <a:prstGeom prst="rect">
            <a:avLst/>
          </a:prstGeom>
          <a:solidFill>
            <a:srgbClr val="0B2C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TextBox 6">
            <a:extLst>
              <a:ext uri="{FF2B5EF4-FFF2-40B4-BE49-F238E27FC236}">
                <a16:creationId xmlns:a16="http://schemas.microsoft.com/office/drawing/2014/main" id="{B77A66DE-0A62-0685-F509-E971D3BAD305}"/>
              </a:ext>
            </a:extLst>
          </p:cNvPr>
          <p:cNvSpPr txBox="1"/>
          <p:nvPr/>
        </p:nvSpPr>
        <p:spPr>
          <a:xfrm rot="16200000">
            <a:off x="-2221706" y="3235101"/>
            <a:ext cx="5802313" cy="387798"/>
          </a:xfrm>
          <a:prstGeom prst="rect">
            <a:avLst/>
          </a:prstGeom>
          <a:noFill/>
        </p:spPr>
        <p:txBody>
          <a:bodyPr wrap="square" rtlCol="0">
            <a:spAutoFit/>
          </a:bodyPr>
          <a:lstStyle/>
          <a:p>
            <a:pPr>
              <a:lnSpc>
                <a:spcPct val="80357"/>
              </a:lnSpc>
            </a:pPr>
            <a:r>
              <a:rPr lang="en-US" sz="2400" dirty="0">
                <a:solidFill>
                  <a:schemeClr val="bg1"/>
                </a:solidFill>
                <a:latin typeface="Inter" panose="020B0502030000000004" pitchFamily="34" charset="0"/>
              </a:rPr>
              <a:t>TODAY’s AGENDA (Pacific Time/PT)</a:t>
            </a:r>
            <a:endParaRPr lang="en-ID" sz="2400" dirty="0">
              <a:solidFill>
                <a:schemeClr val="bg1"/>
              </a:solidFill>
              <a:latin typeface="Inter" panose="020B0502030000000004" pitchFamily="34" charset="0"/>
            </a:endParaRPr>
          </a:p>
        </p:txBody>
      </p:sp>
      <p:sp>
        <p:nvSpPr>
          <p:cNvPr id="9" name="Picture Placeholder 25">
            <a:extLst>
              <a:ext uri="{FF2B5EF4-FFF2-40B4-BE49-F238E27FC236}">
                <a16:creationId xmlns:a16="http://schemas.microsoft.com/office/drawing/2014/main" id="{F8AED5E1-D605-39EE-4173-D6CD200DD410}"/>
              </a:ext>
            </a:extLst>
          </p:cNvPr>
          <p:cNvSpPr>
            <a:spLocks noGrp="1"/>
          </p:cNvSpPr>
          <p:nvPr>
            <p:ph type="pic" sz="quarter" idx="10"/>
          </p:nvPr>
        </p:nvSpPr>
        <p:spPr>
          <a:xfrm>
            <a:off x="1358900" y="0"/>
            <a:ext cx="3705225" cy="6858000"/>
          </a:xfrm>
          <a:prstGeom prst="rect">
            <a:avLst/>
          </a:prstGeom>
        </p:spPr>
        <p:txBody>
          <a:bodyPr/>
          <a:lstStyle>
            <a:lvl1pPr>
              <a:buClr>
                <a:srgbClr val="0B2C3F"/>
              </a:buClr>
              <a:defRPr/>
            </a:lvl1pPr>
          </a:lstStyle>
          <a:p>
            <a:r>
              <a:rPr lang="en-GB" dirty="0"/>
              <a:t>Click icon to add picture</a:t>
            </a:r>
            <a:endParaRPr lang="en-US" dirty="0"/>
          </a:p>
        </p:txBody>
      </p:sp>
      <p:sp>
        <p:nvSpPr>
          <p:cNvPr id="2" name="KACELL Business Company">
            <a:extLst>
              <a:ext uri="{FF2B5EF4-FFF2-40B4-BE49-F238E27FC236}">
                <a16:creationId xmlns:a16="http://schemas.microsoft.com/office/drawing/2014/main" id="{588D42C3-A2D2-C2D0-3C47-5462F0021247}"/>
              </a:ext>
            </a:extLst>
          </p:cNvPr>
          <p:cNvSpPr txBox="1"/>
          <p:nvPr/>
        </p:nvSpPr>
        <p:spPr>
          <a:xfrm>
            <a:off x="1844450" y="6519102"/>
            <a:ext cx="2518917" cy="123111"/>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nchor="ctr">
            <a:spAutoFit/>
          </a:bodyPr>
          <a:lstStyle/>
          <a:p>
            <a:r>
              <a:rPr lang="en-US" sz="800" dirty="0">
                <a:solidFill>
                  <a:srgbClr val="0B2C3F"/>
                </a:solidFill>
                <a:latin typeface="Calibri" panose="020F0502020204030204" pitchFamily="34" charset="0"/>
                <a:ea typeface="Calibri" panose="020F0502020204030204" pitchFamily="34" charset="0"/>
                <a:cs typeface="Calibri" panose="020F0502020204030204" pitchFamily="34" charset="0"/>
              </a:rPr>
              <a:t>© Data &amp; AI Governance Partners | All Rights Reserved</a:t>
            </a:r>
          </a:p>
        </p:txBody>
      </p:sp>
    </p:spTree>
    <p:extLst>
      <p:ext uri="{BB962C8B-B14F-4D97-AF65-F5344CB8AC3E}">
        <p14:creationId xmlns:p14="http://schemas.microsoft.com/office/powerpoint/2010/main" val="350757457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C4D7707-42E2-9B42-1BBA-DCA1C51B9E16}"/>
              </a:ext>
            </a:extLst>
          </p:cNvPr>
          <p:cNvSpPr/>
          <p:nvPr/>
        </p:nvSpPr>
        <p:spPr>
          <a:xfrm>
            <a:off x="0" y="0"/>
            <a:ext cx="1358900" cy="6858000"/>
          </a:xfrm>
          <a:prstGeom prst="rect">
            <a:avLst/>
          </a:prstGeom>
          <a:solidFill>
            <a:srgbClr val="0B2C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 name="Picture Placeholder 25">
            <a:extLst>
              <a:ext uri="{FF2B5EF4-FFF2-40B4-BE49-F238E27FC236}">
                <a16:creationId xmlns:a16="http://schemas.microsoft.com/office/drawing/2014/main" id="{F8AED5E1-D605-39EE-4173-D6CD200DD410}"/>
              </a:ext>
            </a:extLst>
          </p:cNvPr>
          <p:cNvSpPr>
            <a:spLocks noGrp="1"/>
          </p:cNvSpPr>
          <p:nvPr>
            <p:ph type="pic" sz="quarter" idx="10"/>
          </p:nvPr>
        </p:nvSpPr>
        <p:spPr>
          <a:xfrm>
            <a:off x="1358900" y="0"/>
            <a:ext cx="3705225" cy="6858000"/>
          </a:xfrm>
          <a:prstGeom prst="rect">
            <a:avLst/>
          </a:prstGeom>
        </p:spPr>
        <p:txBody>
          <a:bodyPr/>
          <a:lstStyle>
            <a:lvl1pPr>
              <a:buClr>
                <a:srgbClr val="0B2C3F"/>
              </a:buClr>
              <a:defRPr/>
            </a:lvl1pPr>
          </a:lstStyle>
          <a:p>
            <a:r>
              <a:rPr lang="en-GB" dirty="0"/>
              <a:t>Click icon to add picture</a:t>
            </a:r>
            <a:endParaRPr lang="en-US" dirty="0"/>
          </a:p>
        </p:txBody>
      </p:sp>
      <p:sp>
        <p:nvSpPr>
          <p:cNvPr id="2" name="KACELL Business Company">
            <a:extLst>
              <a:ext uri="{FF2B5EF4-FFF2-40B4-BE49-F238E27FC236}">
                <a16:creationId xmlns:a16="http://schemas.microsoft.com/office/drawing/2014/main" id="{588D42C3-A2D2-C2D0-3C47-5462F0021247}"/>
              </a:ext>
            </a:extLst>
          </p:cNvPr>
          <p:cNvSpPr txBox="1"/>
          <p:nvPr/>
        </p:nvSpPr>
        <p:spPr>
          <a:xfrm>
            <a:off x="1844450" y="6519102"/>
            <a:ext cx="2518917" cy="123111"/>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nchor="ctr">
            <a:spAutoFit/>
          </a:bodyPr>
          <a:lstStyle/>
          <a:p>
            <a:r>
              <a:rPr lang="en-US" sz="800" dirty="0">
                <a:solidFill>
                  <a:srgbClr val="0B2C3F"/>
                </a:solidFill>
                <a:latin typeface="Calibri" panose="020F0502020204030204" pitchFamily="34" charset="0"/>
                <a:ea typeface="Calibri" panose="020F0502020204030204" pitchFamily="34" charset="0"/>
                <a:cs typeface="Calibri" panose="020F0502020204030204" pitchFamily="34" charset="0"/>
              </a:rPr>
              <a:t>© Data &amp; AI Governance Partners | All Rights Reserved</a:t>
            </a:r>
          </a:p>
        </p:txBody>
      </p:sp>
      <p:sp>
        <p:nvSpPr>
          <p:cNvPr id="4" name="Text Placeholder 3">
            <a:extLst>
              <a:ext uri="{FF2B5EF4-FFF2-40B4-BE49-F238E27FC236}">
                <a16:creationId xmlns:a16="http://schemas.microsoft.com/office/drawing/2014/main" id="{2CC12709-FDA1-1B84-2AFC-B1D7D689AC01}"/>
              </a:ext>
            </a:extLst>
          </p:cNvPr>
          <p:cNvSpPr>
            <a:spLocks noGrp="1"/>
          </p:cNvSpPr>
          <p:nvPr>
            <p:ph type="body" sz="quarter" idx="11" hasCustomPrompt="1"/>
          </p:nvPr>
        </p:nvSpPr>
        <p:spPr>
          <a:xfrm>
            <a:off x="5549675" y="592597"/>
            <a:ext cx="3802062" cy="1169987"/>
          </a:xfrm>
          <a:prstGeom prst="rect">
            <a:avLst/>
          </a:prstGeom>
        </p:spPr>
        <p:txBody>
          <a:bodyPr/>
          <a:lstStyle>
            <a:lvl1pPr marL="0" indent="0">
              <a:buNone/>
              <a:defRPr sz="3200">
                <a:solidFill>
                  <a:srgbClr val="0B2C3F"/>
                </a:solidFill>
              </a:defRPr>
            </a:lvl1pPr>
          </a:lstStyle>
          <a:p>
            <a:pPr marL="0" marR="0" lvl="0" indent="0" algn="l" defTabSz="457200" rtl="0" eaLnBrk="1" fontAlgn="auto" latinLnBrk="0" hangingPunct="1">
              <a:lnSpc>
                <a:spcPct val="100000"/>
              </a:lnSpc>
              <a:spcBef>
                <a:spcPct val="20000"/>
              </a:spcBef>
              <a:spcAft>
                <a:spcPts val="600"/>
              </a:spcAft>
              <a:buClr>
                <a:schemeClr val="accent2"/>
              </a:buClr>
              <a:buSzPct val="92000"/>
              <a:buFont typeface="Wingdings 2" panose="05020102010507070707" pitchFamily="18" charset="2"/>
              <a:buNone/>
              <a:tabLst/>
              <a:defRPr/>
            </a:pPr>
            <a:r>
              <a:rPr lang="en-US" sz="1800" dirty="0">
                <a:solidFill>
                  <a:schemeClr val="accent1"/>
                </a:solidFill>
                <a:latin typeface="+mj-lt"/>
              </a:rPr>
              <a:t>Day 1 - Agenda</a:t>
            </a:r>
          </a:p>
          <a:p>
            <a:pPr lvl="0"/>
            <a:endParaRPr lang="en-FR" dirty="0"/>
          </a:p>
        </p:txBody>
      </p:sp>
      <p:sp>
        <p:nvSpPr>
          <p:cNvPr id="10" name="Vertical Text Placeholder 9">
            <a:extLst>
              <a:ext uri="{FF2B5EF4-FFF2-40B4-BE49-F238E27FC236}">
                <a16:creationId xmlns:a16="http://schemas.microsoft.com/office/drawing/2014/main" id="{36E1E284-A911-0F1D-FAE0-A5FB37BAA407}"/>
              </a:ext>
            </a:extLst>
          </p:cNvPr>
          <p:cNvSpPr>
            <a:spLocks noGrp="1"/>
          </p:cNvSpPr>
          <p:nvPr>
            <p:ph type="body" orient="vert" sz="quarter" idx="12" hasCustomPrompt="1"/>
          </p:nvPr>
        </p:nvSpPr>
        <p:spPr>
          <a:xfrm>
            <a:off x="48877" y="449263"/>
            <a:ext cx="1073486" cy="6070600"/>
          </a:xfrm>
          <a:prstGeom prst="rect">
            <a:avLst/>
          </a:prstGeom>
        </p:spPr>
        <p:txBody>
          <a:bodyPr vert="eaVert"/>
          <a:lstStyle>
            <a:lvl1pPr>
              <a:buClr>
                <a:srgbClr val="10B5B3"/>
              </a:buClr>
              <a:defRPr/>
            </a:lvl1pPr>
          </a:lstStyle>
          <a:p>
            <a:pPr marL="306000" marR="0" lvl="0" indent="-306000" algn="l" defTabSz="457200" rtl="0" eaLnBrk="1" fontAlgn="auto" latinLnBrk="0" hangingPunct="1">
              <a:lnSpc>
                <a:spcPct val="100000"/>
              </a:lnSpc>
              <a:spcBef>
                <a:spcPct val="20000"/>
              </a:spcBef>
              <a:spcAft>
                <a:spcPts val="600"/>
              </a:spcAft>
              <a:buClr>
                <a:schemeClr val="accent2"/>
              </a:buClr>
              <a:buSzPct val="92000"/>
              <a:buFont typeface="Wingdings 2" panose="05020102010507070707" pitchFamily="18" charset="2"/>
              <a:buChar char=""/>
              <a:tabLst/>
              <a:defRPr/>
            </a:pPr>
            <a:r>
              <a:rPr lang="en-US" sz="1800" dirty="0">
                <a:solidFill>
                  <a:schemeClr val="bg1"/>
                </a:solidFill>
                <a:latin typeface="Inter" panose="020B0502030000000004" pitchFamily="34" charset="0"/>
              </a:rPr>
              <a:t>TODAY’s AGENDA (Pacific Time/PT)</a:t>
            </a:r>
            <a:endParaRPr lang="en-ID" sz="1800" dirty="0">
              <a:solidFill>
                <a:schemeClr val="bg1"/>
              </a:solidFill>
              <a:latin typeface="Inter" panose="020B0502030000000004" pitchFamily="34" charset="0"/>
            </a:endParaRPr>
          </a:p>
          <a:p>
            <a:pPr lvl="0"/>
            <a:endParaRPr lang="en-FR" dirty="0"/>
          </a:p>
        </p:txBody>
      </p:sp>
    </p:spTree>
    <p:extLst>
      <p:ext uri="{BB962C8B-B14F-4D97-AF65-F5344CB8AC3E}">
        <p14:creationId xmlns:p14="http://schemas.microsoft.com/office/powerpoint/2010/main" val="13757860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2795597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4177137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78842140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4/24/26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3521961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4/24/26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7832242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4/24/26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2602726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6073289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58677913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theme" Target="../theme/theme2.xml"/><Relationship Id="rId5" Type="http://schemas.openxmlformats.org/officeDocument/2006/relationships/slideLayout" Target="../slideLayouts/slideLayout16.xml"/><Relationship Id="rId4"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4/24/26</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402322688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ijdelijke aanduiding voor tekst 2">
            <a:extLst>
              <a:ext uri="{FF2B5EF4-FFF2-40B4-BE49-F238E27FC236}">
                <a16:creationId xmlns:a16="http://schemas.microsoft.com/office/drawing/2014/main" id="{8EED84C6-50E6-6C43-8031-AFF6268E0C06}"/>
              </a:ext>
            </a:extLst>
          </p:cNvPr>
          <p:cNvSpPr>
            <a:spLocks noGrp="1"/>
          </p:cNvSpPr>
          <p:nvPr>
            <p:ph type="body" idx="1"/>
          </p:nvPr>
        </p:nvSpPr>
        <p:spPr>
          <a:xfrm>
            <a:off x="971550" y="1825625"/>
            <a:ext cx="10382250" cy="4351338"/>
          </a:xfrm>
          <a:prstGeom prst="rect">
            <a:avLst/>
          </a:prstGeom>
        </p:spPr>
        <p:txBody>
          <a:bodyPr vert="horz" lIns="91440" tIns="45720" rIns="91440" bIns="45720" rtlCol="0">
            <a:normAutofit/>
          </a:bodyPr>
          <a:lstStyle/>
          <a:p>
            <a:pPr lvl="0" rtl="0"/>
            <a:r>
              <a:rPr lang="en-US" noProof="0"/>
              <a:t>Klik</a:t>
            </a:r>
            <a:r>
              <a:rPr lang="en-US" noProof="0" dirty="0"/>
              <a:t> om de </a:t>
            </a:r>
            <a:r>
              <a:rPr lang="en-US" noProof="0" dirty="0" err="1"/>
              <a:t>tekststijlen</a:t>
            </a:r>
            <a:r>
              <a:rPr lang="en-US" noProof="0" dirty="0"/>
              <a:t> van het model </a:t>
            </a:r>
            <a:r>
              <a:rPr lang="en-US" noProof="0" dirty="0" err="1"/>
              <a:t>te</a:t>
            </a:r>
            <a:r>
              <a:rPr lang="en-US" noProof="0" dirty="0"/>
              <a:t> </a:t>
            </a:r>
            <a:r>
              <a:rPr lang="en-US" noProof="0" dirty="0" err="1"/>
              <a:t>bewerken</a:t>
            </a:r>
            <a:endParaRPr lang="en-US" noProof="0" dirty="0"/>
          </a:p>
          <a:p>
            <a:pPr lvl="1" rtl="0"/>
            <a:r>
              <a:rPr lang="en-US" noProof="0" dirty="0"/>
              <a:t>Tweede </a:t>
            </a:r>
            <a:r>
              <a:rPr lang="en-US" noProof="0" dirty="0" err="1"/>
              <a:t>niveau</a:t>
            </a:r>
            <a:endParaRPr lang="en-US" noProof="0" dirty="0"/>
          </a:p>
          <a:p>
            <a:pPr lvl="2" rtl="0"/>
            <a:r>
              <a:rPr lang="en-US" noProof="0" dirty="0" err="1"/>
              <a:t>Derde</a:t>
            </a:r>
            <a:r>
              <a:rPr lang="en-US" noProof="0" dirty="0"/>
              <a:t> </a:t>
            </a:r>
            <a:r>
              <a:rPr lang="en-US" noProof="0" dirty="0" err="1"/>
              <a:t>niveau</a:t>
            </a:r>
            <a:endParaRPr lang="en-US" noProof="0" dirty="0"/>
          </a:p>
          <a:p>
            <a:pPr lvl="3" rtl="0"/>
            <a:r>
              <a:rPr lang="en-US" noProof="0" dirty="0" err="1"/>
              <a:t>Vierde</a:t>
            </a:r>
            <a:r>
              <a:rPr lang="en-US" noProof="0" dirty="0"/>
              <a:t> </a:t>
            </a:r>
            <a:r>
              <a:rPr lang="en-US" noProof="0" dirty="0" err="1"/>
              <a:t>niveau</a:t>
            </a:r>
            <a:endParaRPr lang="en-US" noProof="0" dirty="0"/>
          </a:p>
          <a:p>
            <a:pPr lvl="4" rtl="0"/>
            <a:r>
              <a:rPr lang="en-US" noProof="0" dirty="0" err="1"/>
              <a:t>Vijfde</a:t>
            </a:r>
            <a:r>
              <a:rPr lang="en-US" noProof="0" dirty="0"/>
              <a:t> </a:t>
            </a:r>
            <a:r>
              <a:rPr lang="en-US" noProof="0" dirty="0" err="1"/>
              <a:t>niveau</a:t>
            </a:r>
            <a:endParaRPr lang="en-US" noProof="0" dirty="0"/>
          </a:p>
        </p:txBody>
      </p:sp>
      <p:sp>
        <p:nvSpPr>
          <p:cNvPr id="12" name="Tijdelijke aanduiding voor titel 11">
            <a:extLst>
              <a:ext uri="{FF2B5EF4-FFF2-40B4-BE49-F238E27FC236}">
                <a16:creationId xmlns:a16="http://schemas.microsoft.com/office/drawing/2014/main" id="{D41FC0AE-253D-D242-9C88-017078F8A23A}"/>
              </a:ext>
            </a:extLst>
          </p:cNvPr>
          <p:cNvSpPr>
            <a:spLocks noGrp="1"/>
          </p:cNvSpPr>
          <p:nvPr>
            <p:ph type="title"/>
          </p:nvPr>
        </p:nvSpPr>
        <p:spPr>
          <a:xfrm>
            <a:off x="952500" y="365125"/>
            <a:ext cx="10401300" cy="1325563"/>
          </a:xfrm>
          <a:prstGeom prst="rect">
            <a:avLst/>
          </a:prstGeom>
        </p:spPr>
        <p:txBody>
          <a:bodyPr vert="horz" lIns="91440" tIns="45720" rIns="91440" bIns="45720" rtlCol="0" anchor="ctr">
            <a:normAutofit/>
          </a:bodyPr>
          <a:lstStyle/>
          <a:p>
            <a:pPr rtl="0"/>
            <a:r>
              <a:rPr lang="en-US" noProof="0"/>
              <a:t>Klik</a:t>
            </a:r>
            <a:r>
              <a:rPr lang="en-US" noProof="0" dirty="0"/>
              <a:t> om de </a:t>
            </a:r>
            <a:r>
              <a:rPr lang="en-US" noProof="0" dirty="0" err="1"/>
              <a:t>titelstijl</a:t>
            </a:r>
            <a:r>
              <a:rPr lang="en-US" noProof="0" dirty="0"/>
              <a:t> van het model </a:t>
            </a:r>
            <a:r>
              <a:rPr lang="en-US" noProof="0" dirty="0" err="1"/>
              <a:t>te</a:t>
            </a:r>
            <a:r>
              <a:rPr lang="en-US" noProof="0" dirty="0"/>
              <a:t> </a:t>
            </a:r>
            <a:r>
              <a:rPr lang="en-US" noProof="0" dirty="0" err="1"/>
              <a:t>bewerken</a:t>
            </a:r>
            <a:endParaRPr lang="en-US" noProof="0" dirty="0"/>
          </a:p>
        </p:txBody>
      </p:sp>
      <p:sp>
        <p:nvSpPr>
          <p:cNvPr id="31" name="Tijdelijke aanduiding voor voettekst 4">
            <a:extLst>
              <a:ext uri="{FF2B5EF4-FFF2-40B4-BE49-F238E27FC236}">
                <a16:creationId xmlns:a16="http://schemas.microsoft.com/office/drawing/2014/main" id="{C9955F1C-C0B1-BA44-8905-6991FA0D1EF3}"/>
              </a:ext>
            </a:extLst>
          </p:cNvPr>
          <p:cNvSpPr>
            <a:spLocks noGrp="1"/>
          </p:cNvSpPr>
          <p:nvPr>
            <p:ph type="ftr" sz="quarter" idx="3"/>
          </p:nvPr>
        </p:nvSpPr>
        <p:spPr>
          <a:xfrm>
            <a:off x="8591909" y="6444362"/>
            <a:ext cx="2678597" cy="247651"/>
          </a:xfrm>
          <a:prstGeom prst="rect">
            <a:avLst/>
          </a:prstGeom>
        </p:spPr>
        <p:txBody>
          <a:bodyPr vert="horz" lIns="0" tIns="0" rIns="0" bIns="0" rtlCol="0" anchor="t" anchorCtr="0"/>
          <a:lstStyle>
            <a:lvl1pPr algn="r">
              <a:defRPr sz="700" b="0" i="0">
                <a:solidFill>
                  <a:schemeClr val="bg1"/>
                </a:solidFill>
                <a:latin typeface="Arial" panose="020B0604020202020204" pitchFamily="34" charset="0"/>
                <a:cs typeface="Arial" panose="020B0604020202020204" pitchFamily="34" charset="0"/>
              </a:defRPr>
            </a:lvl1pPr>
          </a:lstStyle>
          <a:p>
            <a:pPr>
              <a:defRPr/>
            </a:pPr>
            <a:r>
              <a:rPr lang="en-US" dirty="0">
                <a:solidFill>
                  <a:srgbClr val="000000"/>
                </a:solidFill>
              </a:rPr>
              <a:t>© 2026 Data &amp; AI Governance Partners | All Rights Reserved</a:t>
            </a:r>
            <a:endParaRPr lang="nl-NL" dirty="0">
              <a:solidFill>
                <a:srgbClr val="000000"/>
              </a:solidFill>
            </a:endParaRPr>
          </a:p>
        </p:txBody>
      </p:sp>
      <p:sp>
        <p:nvSpPr>
          <p:cNvPr id="32" name="Tijdelijke aanduiding voor dianummer 5">
            <a:extLst>
              <a:ext uri="{FF2B5EF4-FFF2-40B4-BE49-F238E27FC236}">
                <a16:creationId xmlns:a16="http://schemas.microsoft.com/office/drawing/2014/main" id="{C8ADA0DF-3751-9A48-8A21-59F01C782D7C}"/>
              </a:ext>
            </a:extLst>
          </p:cNvPr>
          <p:cNvSpPr>
            <a:spLocks noGrp="1"/>
          </p:cNvSpPr>
          <p:nvPr>
            <p:ph type="sldNum" sz="quarter" idx="4"/>
          </p:nvPr>
        </p:nvSpPr>
        <p:spPr>
          <a:xfrm>
            <a:off x="11270507" y="6444362"/>
            <a:ext cx="523240" cy="247651"/>
          </a:xfrm>
          <a:prstGeom prst="rect">
            <a:avLst/>
          </a:prstGeom>
        </p:spPr>
        <p:txBody>
          <a:bodyPr vert="horz" lIns="0" tIns="0" rIns="0" bIns="0" rtlCol="0" anchor="t" anchorCtr="0"/>
          <a:lstStyle>
            <a:lvl1pPr algn="ctr">
              <a:defRPr sz="700" b="0" i="0">
                <a:solidFill>
                  <a:schemeClr val="bg1"/>
                </a:solidFill>
                <a:latin typeface="Arial" panose="020B0604020202020204" pitchFamily="34" charset="0"/>
                <a:cs typeface="Arial" panose="020B0604020202020204" pitchFamily="34" charset="0"/>
              </a:defRPr>
            </a:lvl1pPr>
          </a:lstStyle>
          <a:p>
            <a:fld id="{294A09A9-5501-47C1-A89A-A340965A2BE2}" type="slidenum">
              <a:rPr lang="nl-NL" smtClean="0"/>
              <a:pPr/>
              <a:t>‹#›</a:t>
            </a:fld>
            <a:endParaRPr lang="nl-NL"/>
          </a:p>
        </p:txBody>
      </p:sp>
    </p:spTree>
    <p:extLst>
      <p:ext uri="{BB962C8B-B14F-4D97-AF65-F5344CB8AC3E}">
        <p14:creationId xmlns:p14="http://schemas.microsoft.com/office/powerpoint/2010/main" val="743427395"/>
      </p:ext>
    </p:extLst>
  </p:cSld>
  <p:clrMap bg1="dk1" tx1="lt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Lst>
  <p:hf hdr="0"/>
  <p:txStyles>
    <p:titleStyle>
      <a:lvl1pPr algn="l" defTabSz="914400" rtl="0" eaLnBrk="1" latinLnBrk="0" hangingPunct="1">
        <a:lnSpc>
          <a:spcPct val="90000"/>
        </a:lnSpc>
        <a:spcBef>
          <a:spcPct val="0"/>
        </a:spcBef>
        <a:buNone/>
        <a:defRPr sz="4400" b="1" i="0" kern="1200" spc="100" baseline="0">
          <a:solidFill>
            <a:schemeClr val="bg1"/>
          </a:solidFill>
          <a:latin typeface="Arial" panose="020B0604020202020204" pitchFamily="34" charset="0"/>
          <a:ea typeface="+mj-ea"/>
          <a:cs typeface="Arial" panose="020B0604020202020204" pitchFamily="34"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A4A3A4"/>
          </p15:clr>
        </p15:guide>
        <p15:guide id="2" pos="3840">
          <p15:clr>
            <a:srgbClr val="A4A3A4"/>
          </p15:clr>
        </p15:guide>
        <p15:guide id="3" pos="240">
          <p15:clr>
            <a:srgbClr val="547EBF"/>
          </p15:clr>
        </p15:guide>
        <p15:guide id="4" orient="horz" pos="240">
          <p15:clr>
            <a:srgbClr val="547EBF"/>
          </p15:clr>
        </p15:guide>
        <p15:guide id="5" pos="7440">
          <p15:clr>
            <a:srgbClr val="547EBF"/>
          </p15:clr>
        </p15:guide>
        <p15:guide id="6" orient="horz" pos="4080">
          <p15:clr>
            <a:srgbClr val="547EBF"/>
          </p15:clr>
        </p15:guide>
        <p15:guide id="7" pos="600">
          <p15:clr>
            <a:srgbClr val="547EBF"/>
          </p15:clr>
        </p15:guide>
        <p15:guide id="8" pos="3720">
          <p15:clr>
            <a:srgbClr val="547EBF"/>
          </p15:clr>
        </p15:guide>
        <p15:guide id="9" pos="2112">
          <p15:clr>
            <a:srgbClr val="547EBF"/>
          </p15:clr>
        </p15:guide>
        <p15:guide id="10" pos="1848">
          <p15:clr>
            <a:srgbClr val="547EBF"/>
          </p15:clr>
        </p15:guide>
        <p15:guide id="11" pos="5568">
          <p15:clr>
            <a:srgbClr val="547EBF"/>
          </p15:clr>
        </p15:guide>
        <p15:guide id="12" pos="5832">
          <p15:clr>
            <a:srgbClr val="547EBF"/>
          </p15:clr>
        </p15:guide>
        <p15:guide id="13" pos="4968">
          <p15:clr>
            <a:srgbClr val="9FCC3B"/>
          </p15:clr>
        </p15:guide>
        <p15:guide id="14" pos="5208">
          <p15:clr>
            <a:srgbClr val="9FCC3B"/>
          </p15:clr>
        </p15:guide>
        <p15:guide id="15" pos="2712">
          <p15:clr>
            <a:srgbClr val="9FCC3B"/>
          </p15:clr>
        </p15:guide>
        <p15:guide id="16" pos="2472">
          <p15:clr>
            <a:srgbClr val="9FCC3B"/>
          </p15:clr>
        </p15:guide>
        <p15:guide id="17" pos="3940">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13.xml"/><Relationship Id="rId6" Type="http://schemas.openxmlformats.org/officeDocument/2006/relationships/image" Target="../media/image34.jpeg"/><Relationship Id="rId5" Type="http://schemas.openxmlformats.org/officeDocument/2006/relationships/image" Target="../media/image33.png"/><Relationship Id="rId4" Type="http://schemas.openxmlformats.org/officeDocument/2006/relationships/image" Target="../media/image32.jpe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32.xml"/><Relationship Id="rId1" Type="http://schemas.openxmlformats.org/officeDocument/2006/relationships/slideLayout" Target="../slideLayouts/slideLayout13.xml"/><Relationship Id="rId5" Type="http://schemas.openxmlformats.org/officeDocument/2006/relationships/image" Target="../media/image85.svg"/><Relationship Id="rId4" Type="http://schemas.openxmlformats.org/officeDocument/2006/relationships/image" Target="../media/image84.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3" Type="http://schemas.openxmlformats.org/officeDocument/2006/relationships/image" Target="../media/image89.svg"/><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37.xml"/><Relationship Id="rId1" Type="http://schemas.openxmlformats.org/officeDocument/2006/relationships/slideLayout" Target="../slideLayouts/slideLayout13.xml"/></Relationships>
</file>

<file path=ppt/slides/_rels/slide13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13.xml"/><Relationship Id="rId5" Type="http://schemas.openxmlformats.org/officeDocument/2006/relationships/image" Target="../media/image94.png"/><Relationship Id="rId4" Type="http://schemas.openxmlformats.org/officeDocument/2006/relationships/image" Target="../media/image93.pn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85.svg"/><Relationship Id="rId1" Type="http://schemas.openxmlformats.org/officeDocument/2006/relationships/slideLayout" Target="../slideLayouts/slideLayout13.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134.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13.xml"/></Relationships>
</file>

<file path=ppt/slides/_rels/slide135.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13.xml"/><Relationship Id="rId4" Type="http://schemas.openxmlformats.org/officeDocument/2006/relationships/image" Target="../media/image98.png"/></Relationships>
</file>

<file path=ppt/slides/_rels/slide1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72.svg"/><Relationship Id="rId1" Type="http://schemas.openxmlformats.org/officeDocument/2006/relationships/slideLayout" Target="../slideLayouts/slideLayout13.xml"/><Relationship Id="rId6" Type="http://schemas.openxmlformats.org/officeDocument/2006/relationships/image" Target="../media/image76.svg"/><Relationship Id="rId5" Type="http://schemas.openxmlformats.org/officeDocument/2006/relationships/image" Target="../media/image75.svg"/><Relationship Id="rId4" Type="http://schemas.openxmlformats.org/officeDocument/2006/relationships/image" Target="../media/image74.svg"/></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3" Type="http://schemas.openxmlformats.org/officeDocument/2006/relationships/image" Target="../media/image81.svg"/><Relationship Id="rId2" Type="http://schemas.openxmlformats.org/officeDocument/2006/relationships/image" Target="../media/image80.svg"/><Relationship Id="rId1" Type="http://schemas.openxmlformats.org/officeDocument/2006/relationships/slideLayout" Target="../slideLayouts/slideLayout1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42.xml"/><Relationship Id="rId1" Type="http://schemas.openxmlformats.org/officeDocument/2006/relationships/slideLayout" Target="../slideLayouts/slideLayout13.xml"/><Relationship Id="rId5" Type="http://schemas.openxmlformats.org/officeDocument/2006/relationships/image" Target="../media/image85.svg"/><Relationship Id="rId4" Type="http://schemas.openxmlformats.org/officeDocument/2006/relationships/image" Target="../media/image84.pn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60.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162.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3.xml"/></Relationships>
</file>

<file path=ppt/slides/_rels/slide16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3.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45.xml"/><Relationship Id="rId1" Type="http://schemas.openxmlformats.org/officeDocument/2006/relationships/slideLayout" Target="../slideLayouts/slideLayout13.xml"/><Relationship Id="rId5" Type="http://schemas.openxmlformats.org/officeDocument/2006/relationships/image" Target="../media/image85.svg"/><Relationship Id="rId4" Type="http://schemas.openxmlformats.org/officeDocument/2006/relationships/image" Target="../media/image84.png"/></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13.xml"/><Relationship Id="rId5" Type="http://schemas.openxmlformats.org/officeDocument/2006/relationships/image" Target="../media/image41.jpeg"/><Relationship Id="rId4" Type="http://schemas.openxmlformats.org/officeDocument/2006/relationships/image" Target="../media/image40.jpe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3" Type="http://schemas.openxmlformats.org/officeDocument/2006/relationships/image" Target="../media/image89.svg"/><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175.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176.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3.xml"/></Relationships>
</file>

<file path=ppt/slides/_rels/slide17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4.xml"/><Relationship Id="rId1" Type="http://schemas.openxmlformats.org/officeDocument/2006/relationships/slideLayout" Target="../slideLayouts/slideLayout13.xml"/><Relationship Id="rId5" Type="http://schemas.openxmlformats.org/officeDocument/2006/relationships/image" Target="../media/image85.svg"/><Relationship Id="rId4" Type="http://schemas.openxmlformats.org/officeDocument/2006/relationships/image" Target="../media/image107.png"/></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3.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3.xml"/></Relationships>
</file>

<file path=ppt/slides/_rels/slide188.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189.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0.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61.xml"/><Relationship Id="rId1" Type="http://schemas.openxmlformats.org/officeDocument/2006/relationships/slideLayout" Target="../slideLayouts/slideLayout13.xml"/><Relationship Id="rId4" Type="http://schemas.openxmlformats.org/officeDocument/2006/relationships/image" Target="../media/image108.jpeg"/></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09.png"/><Relationship Id="rId1" Type="http://schemas.openxmlformats.org/officeDocument/2006/relationships/slideLayout" Target="../slideLayouts/slideLayout13.xml"/><Relationship Id="rId5" Type="http://schemas.openxmlformats.org/officeDocument/2006/relationships/image" Target="../media/image89.svg"/><Relationship Id="rId4" Type="http://schemas.openxmlformats.org/officeDocument/2006/relationships/image" Target="../media/image85.sv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5.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7.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image" Target="../media/image111.jpeg"/><Relationship Id="rId1" Type="http://schemas.openxmlformats.org/officeDocument/2006/relationships/slideLayout" Target="../slideLayouts/slideLayout13.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9.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image" Target="../media/image111.jpe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4.xml"/><Relationship Id="rId6" Type="http://schemas.openxmlformats.org/officeDocument/2006/relationships/hyperlink" Target="https://daigpartners.com/" TargetMode="External"/><Relationship Id="rId5" Type="http://schemas.openxmlformats.org/officeDocument/2006/relationships/image" Target="../media/image6.jpeg"/><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13.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1.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image" Target="../media/image111.jpeg"/><Relationship Id="rId1" Type="http://schemas.openxmlformats.org/officeDocument/2006/relationships/slideLayout" Target="../slideLayouts/slideLayout13.xml"/></Relationships>
</file>

<file path=ppt/slides/_rels/slide202.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3.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3.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5.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image" Target="../media/image84.png"/><Relationship Id="rId1" Type="http://schemas.openxmlformats.org/officeDocument/2006/relationships/slideLayout" Target="../slideLayouts/slideLayout13.xml"/><Relationship Id="rId4" Type="http://schemas.openxmlformats.org/officeDocument/2006/relationships/image" Target="../media/image89.sv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8.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3.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1.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65.xml"/><Relationship Id="rId1" Type="http://schemas.openxmlformats.org/officeDocument/2006/relationships/slideLayout" Target="../slideLayouts/slideLayout13.xml"/></Relationships>
</file>

<file path=ppt/slides/_rels/slide212.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213.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214.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215.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67.xml"/><Relationship Id="rId1" Type="http://schemas.openxmlformats.org/officeDocument/2006/relationships/slideLayout" Target="../slideLayouts/slideLayout13.xml"/></Relationships>
</file>

<file path=ppt/slides/_rels/slide216.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68.xml"/><Relationship Id="rId1" Type="http://schemas.openxmlformats.org/officeDocument/2006/relationships/slideLayout" Target="../slideLayouts/slideLayout13.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9.xml.rels><?xml version="1.0" encoding="UTF-8" standalone="yes"?>
<Relationships xmlns="http://schemas.openxmlformats.org/package/2006/relationships"><Relationship Id="rId3" Type="http://schemas.openxmlformats.org/officeDocument/2006/relationships/image" Target="../media/image89.svg"/><Relationship Id="rId7" Type="http://schemas.openxmlformats.org/officeDocument/2006/relationships/image" Target="../media/image84.png"/><Relationship Id="rId2" Type="http://schemas.openxmlformats.org/officeDocument/2006/relationships/image" Target="../media/image85.svg"/><Relationship Id="rId1" Type="http://schemas.openxmlformats.org/officeDocument/2006/relationships/slideLayout" Target="../slideLayouts/slideLayout13.xml"/><Relationship Id="rId6" Type="http://schemas.openxmlformats.org/officeDocument/2006/relationships/image" Target="../media/image110.jpeg"/><Relationship Id="rId5" Type="http://schemas.openxmlformats.org/officeDocument/2006/relationships/image" Target="../media/image109.png"/><Relationship Id="rId4" Type="http://schemas.openxmlformats.org/officeDocument/2006/relationships/image" Target="../media/image113.png"/></Relationships>
</file>

<file path=ppt/slides/_rels/slide2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3.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1.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13.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3.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5.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85.svg"/><Relationship Id="rId1" Type="http://schemas.openxmlformats.org/officeDocument/2006/relationships/slideLayout" Target="../slideLayouts/slideLayout13.xml"/><Relationship Id="rId5" Type="http://schemas.openxmlformats.org/officeDocument/2006/relationships/image" Target="../media/image117.png"/><Relationship Id="rId4" Type="http://schemas.openxmlformats.org/officeDocument/2006/relationships/image" Target="../media/image116.png"/></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3.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2.xml"/><Relationship Id="rId1" Type="http://schemas.openxmlformats.org/officeDocument/2006/relationships/slideLayout" Target="../slideLayouts/slideLayout13.xml"/><Relationship Id="rId5" Type="http://schemas.openxmlformats.org/officeDocument/2006/relationships/image" Target="../media/image85.svg"/><Relationship Id="rId4" Type="http://schemas.openxmlformats.org/officeDocument/2006/relationships/image" Target="../media/image107.pn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3.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3.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3.xml"/></Relationships>
</file>

<file path=ppt/slides/_rels/slide237.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77.xml"/><Relationship Id="rId1" Type="http://schemas.openxmlformats.org/officeDocument/2006/relationships/slideLayout" Target="../slideLayouts/slideLayout13.xml"/></Relationships>
</file>

<file path=ppt/slides/_rels/slide238.xml.rels><?xml version="1.0" encoding="UTF-8" standalone="yes"?>
<Relationships xmlns="http://schemas.openxmlformats.org/package/2006/relationships"><Relationship Id="rId3" Type="http://schemas.openxmlformats.org/officeDocument/2006/relationships/image" Target="../media/image85.svg"/><Relationship Id="rId2" Type="http://schemas.openxmlformats.org/officeDocument/2006/relationships/notesSlide" Target="../notesSlides/notesSlide78.xml"/><Relationship Id="rId1" Type="http://schemas.openxmlformats.org/officeDocument/2006/relationships/slideLayout" Target="../slideLayouts/slideLayout13.xml"/></Relationships>
</file>

<file path=ppt/slides/_rels/slide239.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notesSlide" Target="../notesSlides/notesSlide79.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2.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notesSlide" Target="../notesSlides/notesSlide80.xml"/><Relationship Id="rId1" Type="http://schemas.openxmlformats.org/officeDocument/2006/relationships/slideLayout" Target="../slideLayouts/slideLayout12.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3.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3.xml"/></Relationships>
</file>

<file path=ppt/slides/_rels/slide245.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notesSlide" Target="../notesSlides/notesSlide83.xml"/><Relationship Id="rId1" Type="http://schemas.openxmlformats.org/officeDocument/2006/relationships/slideLayout" Target="../slideLayouts/slideLayout12.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3.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3.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250.xml.rels><?xml version="1.0" encoding="UTF-8" standalone="yes"?>
<Relationships xmlns="http://schemas.openxmlformats.org/package/2006/relationships"><Relationship Id="rId8" Type="http://schemas.openxmlformats.org/officeDocument/2006/relationships/image" Target="../media/image121.png"/><Relationship Id="rId13" Type="http://schemas.openxmlformats.org/officeDocument/2006/relationships/image" Target="../media/image125.png"/><Relationship Id="rId3" Type="http://schemas.openxmlformats.org/officeDocument/2006/relationships/image" Target="../media/image107.png"/><Relationship Id="rId7" Type="http://schemas.openxmlformats.org/officeDocument/2006/relationships/image" Target="../media/image120.png"/><Relationship Id="rId12" Type="http://schemas.openxmlformats.org/officeDocument/2006/relationships/image" Target="../media/image124.png"/><Relationship Id="rId2" Type="http://schemas.openxmlformats.org/officeDocument/2006/relationships/image" Target="../media/image84.png"/><Relationship Id="rId1" Type="http://schemas.openxmlformats.org/officeDocument/2006/relationships/slideLayout" Target="../slideLayouts/slideLayout13.xml"/><Relationship Id="rId6" Type="http://schemas.openxmlformats.org/officeDocument/2006/relationships/image" Target="../media/image119.png"/><Relationship Id="rId11" Type="http://schemas.openxmlformats.org/officeDocument/2006/relationships/image" Target="../media/image123.png"/><Relationship Id="rId5" Type="http://schemas.openxmlformats.org/officeDocument/2006/relationships/image" Target="../media/image118.png"/><Relationship Id="rId15" Type="http://schemas.openxmlformats.org/officeDocument/2006/relationships/image" Target="../media/image127.png"/><Relationship Id="rId10" Type="http://schemas.openxmlformats.org/officeDocument/2006/relationships/image" Target="../media/image89.svg"/><Relationship Id="rId4" Type="http://schemas.openxmlformats.org/officeDocument/2006/relationships/image" Target="../media/image85.svg"/><Relationship Id="rId9" Type="http://schemas.openxmlformats.org/officeDocument/2006/relationships/image" Target="../media/image122.png"/><Relationship Id="rId14" Type="http://schemas.openxmlformats.org/officeDocument/2006/relationships/image" Target="../media/image126.png"/></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3.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139.png"/><Relationship Id="rId3" Type="http://schemas.openxmlformats.org/officeDocument/2006/relationships/image" Target="../media/image129.png"/><Relationship Id="rId7" Type="http://schemas.openxmlformats.org/officeDocument/2006/relationships/image" Target="../media/image133.png"/><Relationship Id="rId12" Type="http://schemas.openxmlformats.org/officeDocument/2006/relationships/image" Target="../media/image138.png"/><Relationship Id="rId2" Type="http://schemas.openxmlformats.org/officeDocument/2006/relationships/image" Target="../media/image128.png"/><Relationship Id="rId16" Type="http://schemas.openxmlformats.org/officeDocument/2006/relationships/image" Target="../media/image142.png"/><Relationship Id="rId1" Type="http://schemas.openxmlformats.org/officeDocument/2006/relationships/slideLayout" Target="../slideLayouts/slideLayout13.xml"/><Relationship Id="rId6" Type="http://schemas.openxmlformats.org/officeDocument/2006/relationships/image" Target="../media/image132.png"/><Relationship Id="rId11" Type="http://schemas.openxmlformats.org/officeDocument/2006/relationships/image" Target="../media/image137.png"/><Relationship Id="rId5" Type="http://schemas.openxmlformats.org/officeDocument/2006/relationships/image" Target="../media/image131.png"/><Relationship Id="rId15" Type="http://schemas.openxmlformats.org/officeDocument/2006/relationships/image" Target="../media/image141.png"/><Relationship Id="rId10" Type="http://schemas.openxmlformats.org/officeDocument/2006/relationships/image" Target="../media/image136.png"/><Relationship Id="rId4" Type="http://schemas.openxmlformats.org/officeDocument/2006/relationships/image" Target="../media/image130.png"/><Relationship Id="rId9" Type="http://schemas.openxmlformats.org/officeDocument/2006/relationships/image" Target="../media/image135.png"/><Relationship Id="rId14" Type="http://schemas.openxmlformats.org/officeDocument/2006/relationships/image" Target="../media/image140.png"/></Relationships>
</file>

<file path=ppt/slides/_rels/slide254.xml.rels><?xml version="1.0" encoding="UTF-8" standalone="yes"?>
<Relationships xmlns="http://schemas.openxmlformats.org/package/2006/relationships"><Relationship Id="rId8" Type="http://schemas.openxmlformats.org/officeDocument/2006/relationships/image" Target="../media/image149.png"/><Relationship Id="rId13" Type="http://schemas.openxmlformats.org/officeDocument/2006/relationships/image" Target="../media/image154.png"/><Relationship Id="rId18" Type="http://schemas.openxmlformats.org/officeDocument/2006/relationships/image" Target="../media/image159.png"/><Relationship Id="rId26" Type="http://schemas.openxmlformats.org/officeDocument/2006/relationships/image" Target="../media/image167.png"/><Relationship Id="rId3" Type="http://schemas.openxmlformats.org/officeDocument/2006/relationships/image" Target="../media/image144.png"/><Relationship Id="rId21" Type="http://schemas.openxmlformats.org/officeDocument/2006/relationships/image" Target="../media/image162.png"/><Relationship Id="rId7" Type="http://schemas.openxmlformats.org/officeDocument/2006/relationships/image" Target="../media/image148.png"/><Relationship Id="rId12" Type="http://schemas.openxmlformats.org/officeDocument/2006/relationships/image" Target="../media/image153.png"/><Relationship Id="rId17" Type="http://schemas.openxmlformats.org/officeDocument/2006/relationships/image" Target="../media/image158.png"/><Relationship Id="rId25" Type="http://schemas.openxmlformats.org/officeDocument/2006/relationships/image" Target="../media/image166.png"/><Relationship Id="rId2" Type="http://schemas.openxmlformats.org/officeDocument/2006/relationships/image" Target="../media/image143.png"/><Relationship Id="rId16" Type="http://schemas.openxmlformats.org/officeDocument/2006/relationships/image" Target="../media/image157.png"/><Relationship Id="rId20" Type="http://schemas.openxmlformats.org/officeDocument/2006/relationships/image" Target="../media/image161.png"/><Relationship Id="rId1" Type="http://schemas.openxmlformats.org/officeDocument/2006/relationships/slideLayout" Target="../slideLayouts/slideLayout13.xml"/><Relationship Id="rId6" Type="http://schemas.openxmlformats.org/officeDocument/2006/relationships/image" Target="../media/image147.png"/><Relationship Id="rId11" Type="http://schemas.openxmlformats.org/officeDocument/2006/relationships/image" Target="../media/image152.png"/><Relationship Id="rId24" Type="http://schemas.openxmlformats.org/officeDocument/2006/relationships/image" Target="../media/image165.png"/><Relationship Id="rId5" Type="http://schemas.openxmlformats.org/officeDocument/2006/relationships/image" Target="../media/image146.png"/><Relationship Id="rId15" Type="http://schemas.openxmlformats.org/officeDocument/2006/relationships/image" Target="../media/image156.png"/><Relationship Id="rId23" Type="http://schemas.openxmlformats.org/officeDocument/2006/relationships/image" Target="../media/image164.png"/><Relationship Id="rId28" Type="http://schemas.openxmlformats.org/officeDocument/2006/relationships/image" Target="../media/image169.png"/><Relationship Id="rId10" Type="http://schemas.openxmlformats.org/officeDocument/2006/relationships/image" Target="../media/image151.png"/><Relationship Id="rId19" Type="http://schemas.openxmlformats.org/officeDocument/2006/relationships/image" Target="../media/image160.png"/><Relationship Id="rId4" Type="http://schemas.openxmlformats.org/officeDocument/2006/relationships/image" Target="../media/image145.png"/><Relationship Id="rId9" Type="http://schemas.openxmlformats.org/officeDocument/2006/relationships/image" Target="../media/image150.png"/><Relationship Id="rId14" Type="http://schemas.openxmlformats.org/officeDocument/2006/relationships/image" Target="../media/image155.png"/><Relationship Id="rId22" Type="http://schemas.openxmlformats.org/officeDocument/2006/relationships/image" Target="../media/image163.png"/><Relationship Id="rId27" Type="http://schemas.openxmlformats.org/officeDocument/2006/relationships/image" Target="../media/image168.pn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6.xml.rels><?xml version="1.0" encoding="UTF-8" standalone="yes"?>
<Relationships xmlns="http://schemas.openxmlformats.org/package/2006/relationships"><Relationship Id="rId8" Type="http://schemas.openxmlformats.org/officeDocument/2006/relationships/image" Target="../media/image147.png"/><Relationship Id="rId13" Type="http://schemas.openxmlformats.org/officeDocument/2006/relationships/image" Target="../media/image152.png"/><Relationship Id="rId18" Type="http://schemas.openxmlformats.org/officeDocument/2006/relationships/image" Target="../media/image156.png"/><Relationship Id="rId26" Type="http://schemas.openxmlformats.org/officeDocument/2006/relationships/image" Target="../media/image164.png"/><Relationship Id="rId3" Type="http://schemas.openxmlformats.org/officeDocument/2006/relationships/image" Target="../media/image170.png"/><Relationship Id="rId21" Type="http://schemas.openxmlformats.org/officeDocument/2006/relationships/image" Target="../media/image159.png"/><Relationship Id="rId7" Type="http://schemas.openxmlformats.org/officeDocument/2006/relationships/image" Target="../media/image146.png"/><Relationship Id="rId12" Type="http://schemas.openxmlformats.org/officeDocument/2006/relationships/image" Target="../media/image151.png"/><Relationship Id="rId17" Type="http://schemas.openxmlformats.org/officeDocument/2006/relationships/image" Target="../media/image155.png"/><Relationship Id="rId25" Type="http://schemas.openxmlformats.org/officeDocument/2006/relationships/image" Target="../media/image163.png"/><Relationship Id="rId2" Type="http://schemas.openxmlformats.org/officeDocument/2006/relationships/image" Target="../media/image143.png"/><Relationship Id="rId16" Type="http://schemas.openxmlformats.org/officeDocument/2006/relationships/image" Target="../media/image154.png"/><Relationship Id="rId20" Type="http://schemas.openxmlformats.org/officeDocument/2006/relationships/image" Target="../media/image158.png"/><Relationship Id="rId29" Type="http://schemas.openxmlformats.org/officeDocument/2006/relationships/image" Target="../media/image167.png"/><Relationship Id="rId1" Type="http://schemas.openxmlformats.org/officeDocument/2006/relationships/slideLayout" Target="../slideLayouts/slideLayout13.xml"/><Relationship Id="rId6" Type="http://schemas.openxmlformats.org/officeDocument/2006/relationships/image" Target="../media/image145.png"/><Relationship Id="rId11" Type="http://schemas.openxmlformats.org/officeDocument/2006/relationships/image" Target="../media/image150.png"/><Relationship Id="rId24" Type="http://schemas.openxmlformats.org/officeDocument/2006/relationships/image" Target="../media/image162.png"/><Relationship Id="rId5" Type="http://schemas.openxmlformats.org/officeDocument/2006/relationships/image" Target="../media/image171.png"/><Relationship Id="rId15" Type="http://schemas.openxmlformats.org/officeDocument/2006/relationships/image" Target="../media/image153.png"/><Relationship Id="rId23" Type="http://schemas.openxmlformats.org/officeDocument/2006/relationships/image" Target="../media/image161.png"/><Relationship Id="rId28" Type="http://schemas.openxmlformats.org/officeDocument/2006/relationships/image" Target="../media/image166.png"/><Relationship Id="rId10" Type="http://schemas.openxmlformats.org/officeDocument/2006/relationships/image" Target="../media/image149.png"/><Relationship Id="rId19" Type="http://schemas.openxmlformats.org/officeDocument/2006/relationships/image" Target="../media/image157.png"/><Relationship Id="rId31" Type="http://schemas.openxmlformats.org/officeDocument/2006/relationships/image" Target="../media/image169.png"/><Relationship Id="rId4" Type="http://schemas.openxmlformats.org/officeDocument/2006/relationships/image" Target="../media/image144.png"/><Relationship Id="rId9" Type="http://schemas.openxmlformats.org/officeDocument/2006/relationships/image" Target="../media/image148.png"/><Relationship Id="rId14" Type="http://schemas.openxmlformats.org/officeDocument/2006/relationships/image" Target="../media/image172.png"/><Relationship Id="rId22" Type="http://schemas.openxmlformats.org/officeDocument/2006/relationships/image" Target="../media/image160.png"/><Relationship Id="rId27" Type="http://schemas.openxmlformats.org/officeDocument/2006/relationships/image" Target="../media/image165.png"/><Relationship Id="rId30" Type="http://schemas.openxmlformats.org/officeDocument/2006/relationships/image" Target="../media/image168.png"/></Relationships>
</file>

<file path=ppt/slides/_rels/slide257.xml.rels><?xml version="1.0" encoding="UTF-8" standalone="yes"?>
<Relationships xmlns="http://schemas.openxmlformats.org/package/2006/relationships"><Relationship Id="rId8" Type="http://schemas.openxmlformats.org/officeDocument/2006/relationships/image" Target="../media/image162.png"/><Relationship Id="rId13" Type="http://schemas.openxmlformats.org/officeDocument/2006/relationships/image" Target="../media/image151.png"/><Relationship Id="rId18" Type="http://schemas.openxmlformats.org/officeDocument/2006/relationships/image" Target="../media/image156.png"/><Relationship Id="rId26" Type="http://schemas.openxmlformats.org/officeDocument/2006/relationships/image" Target="../media/image152.png"/><Relationship Id="rId3" Type="http://schemas.openxmlformats.org/officeDocument/2006/relationships/image" Target="../media/image144.png"/><Relationship Id="rId21" Type="http://schemas.openxmlformats.org/officeDocument/2006/relationships/image" Target="../media/image167.png"/><Relationship Id="rId7" Type="http://schemas.openxmlformats.org/officeDocument/2006/relationships/image" Target="../media/image158.png"/><Relationship Id="rId12" Type="http://schemas.openxmlformats.org/officeDocument/2006/relationships/image" Target="../media/image143.png"/><Relationship Id="rId17" Type="http://schemas.openxmlformats.org/officeDocument/2006/relationships/image" Target="../media/image168.png"/><Relationship Id="rId25" Type="http://schemas.openxmlformats.org/officeDocument/2006/relationships/image" Target="../media/image149.png"/><Relationship Id="rId2" Type="http://schemas.openxmlformats.org/officeDocument/2006/relationships/image" Target="../media/image173.png"/><Relationship Id="rId16" Type="http://schemas.openxmlformats.org/officeDocument/2006/relationships/image" Target="../media/image165.png"/><Relationship Id="rId20" Type="http://schemas.openxmlformats.org/officeDocument/2006/relationships/image" Target="../media/image164.png"/><Relationship Id="rId29" Type="http://schemas.openxmlformats.org/officeDocument/2006/relationships/image" Target="../media/image154.png"/><Relationship Id="rId1" Type="http://schemas.openxmlformats.org/officeDocument/2006/relationships/slideLayout" Target="../slideLayouts/slideLayout13.xml"/><Relationship Id="rId6" Type="http://schemas.openxmlformats.org/officeDocument/2006/relationships/image" Target="../media/image155.png"/><Relationship Id="rId11" Type="http://schemas.openxmlformats.org/officeDocument/2006/relationships/image" Target="../media/image169.png"/><Relationship Id="rId24" Type="http://schemas.openxmlformats.org/officeDocument/2006/relationships/image" Target="../media/image148.png"/><Relationship Id="rId5" Type="http://schemas.openxmlformats.org/officeDocument/2006/relationships/image" Target="../media/image150.png"/><Relationship Id="rId15" Type="http://schemas.openxmlformats.org/officeDocument/2006/relationships/image" Target="../media/image163.png"/><Relationship Id="rId23" Type="http://schemas.openxmlformats.org/officeDocument/2006/relationships/image" Target="../media/image147.png"/><Relationship Id="rId28" Type="http://schemas.openxmlformats.org/officeDocument/2006/relationships/image" Target="../media/image153.png"/><Relationship Id="rId10" Type="http://schemas.openxmlformats.org/officeDocument/2006/relationships/image" Target="../media/image166.png"/><Relationship Id="rId19" Type="http://schemas.openxmlformats.org/officeDocument/2006/relationships/image" Target="../media/image157.png"/><Relationship Id="rId31" Type="http://schemas.openxmlformats.org/officeDocument/2006/relationships/image" Target="../media/image161.png"/><Relationship Id="rId4" Type="http://schemas.openxmlformats.org/officeDocument/2006/relationships/image" Target="../media/image146.png"/><Relationship Id="rId9" Type="http://schemas.openxmlformats.org/officeDocument/2006/relationships/image" Target="../media/image145.png"/><Relationship Id="rId14" Type="http://schemas.openxmlformats.org/officeDocument/2006/relationships/image" Target="../media/image160.png"/><Relationship Id="rId22" Type="http://schemas.openxmlformats.org/officeDocument/2006/relationships/image" Target="../media/image171.png"/><Relationship Id="rId27" Type="http://schemas.openxmlformats.org/officeDocument/2006/relationships/image" Target="../media/image172.png"/><Relationship Id="rId30" Type="http://schemas.openxmlformats.org/officeDocument/2006/relationships/image" Target="../media/image159.png"/></Relationships>
</file>

<file path=ppt/slides/_rels/slide258.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13.xml"/></Relationships>
</file>

<file path=ppt/slides/_rels/slide259.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13.xml"/><Relationship Id="rId5" Type="http://schemas.openxmlformats.org/officeDocument/2006/relationships/image" Target="../media/image49.jpeg"/><Relationship Id="rId4" Type="http://schemas.openxmlformats.org/officeDocument/2006/relationships/image" Target="../media/image48.jpeg"/></Relationships>
</file>

<file path=ppt/slides/_rels/slide260.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13.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2.xml.rels><?xml version="1.0" encoding="UTF-8" standalone="yes"?>
<Relationships xmlns="http://schemas.openxmlformats.org/package/2006/relationships"><Relationship Id="rId8" Type="http://schemas.openxmlformats.org/officeDocument/2006/relationships/image" Target="../media/image147.png"/><Relationship Id="rId13" Type="http://schemas.openxmlformats.org/officeDocument/2006/relationships/image" Target="../media/image152.png"/><Relationship Id="rId18" Type="http://schemas.openxmlformats.org/officeDocument/2006/relationships/image" Target="../media/image156.png"/><Relationship Id="rId26" Type="http://schemas.openxmlformats.org/officeDocument/2006/relationships/image" Target="../media/image164.png"/><Relationship Id="rId3" Type="http://schemas.openxmlformats.org/officeDocument/2006/relationships/image" Target="../media/image170.png"/><Relationship Id="rId21" Type="http://schemas.openxmlformats.org/officeDocument/2006/relationships/image" Target="../media/image159.png"/><Relationship Id="rId7" Type="http://schemas.openxmlformats.org/officeDocument/2006/relationships/image" Target="../media/image146.png"/><Relationship Id="rId12" Type="http://schemas.openxmlformats.org/officeDocument/2006/relationships/image" Target="../media/image151.png"/><Relationship Id="rId17" Type="http://schemas.openxmlformats.org/officeDocument/2006/relationships/image" Target="../media/image155.png"/><Relationship Id="rId25" Type="http://schemas.openxmlformats.org/officeDocument/2006/relationships/image" Target="../media/image163.png"/><Relationship Id="rId2" Type="http://schemas.openxmlformats.org/officeDocument/2006/relationships/image" Target="../media/image143.png"/><Relationship Id="rId16" Type="http://schemas.openxmlformats.org/officeDocument/2006/relationships/image" Target="../media/image154.png"/><Relationship Id="rId20" Type="http://schemas.openxmlformats.org/officeDocument/2006/relationships/image" Target="../media/image158.png"/><Relationship Id="rId29" Type="http://schemas.openxmlformats.org/officeDocument/2006/relationships/image" Target="../media/image167.png"/><Relationship Id="rId1" Type="http://schemas.openxmlformats.org/officeDocument/2006/relationships/slideLayout" Target="../slideLayouts/slideLayout13.xml"/><Relationship Id="rId6" Type="http://schemas.openxmlformats.org/officeDocument/2006/relationships/image" Target="../media/image145.png"/><Relationship Id="rId11" Type="http://schemas.openxmlformats.org/officeDocument/2006/relationships/image" Target="../media/image150.png"/><Relationship Id="rId24" Type="http://schemas.openxmlformats.org/officeDocument/2006/relationships/image" Target="../media/image162.png"/><Relationship Id="rId5" Type="http://schemas.openxmlformats.org/officeDocument/2006/relationships/image" Target="../media/image171.png"/><Relationship Id="rId15" Type="http://schemas.openxmlformats.org/officeDocument/2006/relationships/image" Target="../media/image153.png"/><Relationship Id="rId23" Type="http://schemas.openxmlformats.org/officeDocument/2006/relationships/image" Target="../media/image161.png"/><Relationship Id="rId28" Type="http://schemas.openxmlformats.org/officeDocument/2006/relationships/image" Target="../media/image166.png"/><Relationship Id="rId10" Type="http://schemas.openxmlformats.org/officeDocument/2006/relationships/image" Target="../media/image149.png"/><Relationship Id="rId19" Type="http://schemas.openxmlformats.org/officeDocument/2006/relationships/image" Target="../media/image157.png"/><Relationship Id="rId31" Type="http://schemas.openxmlformats.org/officeDocument/2006/relationships/image" Target="../media/image169.png"/><Relationship Id="rId4" Type="http://schemas.openxmlformats.org/officeDocument/2006/relationships/image" Target="../media/image144.png"/><Relationship Id="rId9" Type="http://schemas.openxmlformats.org/officeDocument/2006/relationships/image" Target="../media/image148.png"/><Relationship Id="rId14" Type="http://schemas.openxmlformats.org/officeDocument/2006/relationships/image" Target="../media/image172.png"/><Relationship Id="rId22" Type="http://schemas.openxmlformats.org/officeDocument/2006/relationships/image" Target="../media/image160.png"/><Relationship Id="rId27" Type="http://schemas.openxmlformats.org/officeDocument/2006/relationships/image" Target="../media/image165.png"/><Relationship Id="rId30" Type="http://schemas.openxmlformats.org/officeDocument/2006/relationships/image" Target="../media/image168.png"/></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5.xml.rels><?xml version="1.0" encoding="UTF-8" standalone="yes"?>
<Relationships xmlns="http://schemas.openxmlformats.org/package/2006/relationships"><Relationship Id="rId13" Type="http://schemas.openxmlformats.org/officeDocument/2006/relationships/image" Target="../media/image146.png"/><Relationship Id="rId18" Type="http://schemas.openxmlformats.org/officeDocument/2006/relationships/image" Target="../media/image151.png"/><Relationship Id="rId26" Type="http://schemas.openxmlformats.org/officeDocument/2006/relationships/image" Target="../media/image158.png"/><Relationship Id="rId21" Type="http://schemas.openxmlformats.org/officeDocument/2006/relationships/image" Target="../media/image153.png"/><Relationship Id="rId34" Type="http://schemas.openxmlformats.org/officeDocument/2006/relationships/image" Target="../media/image166.png"/><Relationship Id="rId7" Type="http://schemas.openxmlformats.org/officeDocument/2006/relationships/image" Target="../media/image182.png"/><Relationship Id="rId12" Type="http://schemas.openxmlformats.org/officeDocument/2006/relationships/image" Target="../media/image145.png"/><Relationship Id="rId17" Type="http://schemas.openxmlformats.org/officeDocument/2006/relationships/image" Target="../media/image150.png"/><Relationship Id="rId25" Type="http://schemas.openxmlformats.org/officeDocument/2006/relationships/image" Target="../media/image157.png"/><Relationship Id="rId33" Type="http://schemas.openxmlformats.org/officeDocument/2006/relationships/image" Target="../media/image165.png"/><Relationship Id="rId2" Type="http://schemas.openxmlformats.org/officeDocument/2006/relationships/image" Target="../media/image177.png"/><Relationship Id="rId16" Type="http://schemas.openxmlformats.org/officeDocument/2006/relationships/image" Target="../media/image149.png"/><Relationship Id="rId20" Type="http://schemas.openxmlformats.org/officeDocument/2006/relationships/image" Target="../media/image172.png"/><Relationship Id="rId29" Type="http://schemas.openxmlformats.org/officeDocument/2006/relationships/image" Target="../media/image161.png"/><Relationship Id="rId1" Type="http://schemas.openxmlformats.org/officeDocument/2006/relationships/slideLayout" Target="../slideLayouts/slideLayout13.xml"/><Relationship Id="rId6" Type="http://schemas.openxmlformats.org/officeDocument/2006/relationships/image" Target="../media/image181.png"/><Relationship Id="rId11" Type="http://schemas.openxmlformats.org/officeDocument/2006/relationships/image" Target="../media/image171.png"/><Relationship Id="rId24" Type="http://schemas.openxmlformats.org/officeDocument/2006/relationships/image" Target="../media/image156.png"/><Relationship Id="rId32" Type="http://schemas.openxmlformats.org/officeDocument/2006/relationships/image" Target="../media/image164.png"/><Relationship Id="rId37" Type="http://schemas.openxmlformats.org/officeDocument/2006/relationships/image" Target="../media/image169.png"/><Relationship Id="rId5" Type="http://schemas.openxmlformats.org/officeDocument/2006/relationships/image" Target="../media/image180.png"/><Relationship Id="rId15" Type="http://schemas.openxmlformats.org/officeDocument/2006/relationships/image" Target="../media/image148.png"/><Relationship Id="rId23" Type="http://schemas.openxmlformats.org/officeDocument/2006/relationships/image" Target="../media/image155.png"/><Relationship Id="rId28" Type="http://schemas.openxmlformats.org/officeDocument/2006/relationships/image" Target="../media/image160.png"/><Relationship Id="rId36" Type="http://schemas.openxmlformats.org/officeDocument/2006/relationships/image" Target="../media/image168.png"/><Relationship Id="rId10" Type="http://schemas.openxmlformats.org/officeDocument/2006/relationships/image" Target="../media/image144.png"/><Relationship Id="rId19" Type="http://schemas.openxmlformats.org/officeDocument/2006/relationships/image" Target="../media/image152.png"/><Relationship Id="rId31" Type="http://schemas.openxmlformats.org/officeDocument/2006/relationships/image" Target="../media/image163.png"/><Relationship Id="rId4" Type="http://schemas.openxmlformats.org/officeDocument/2006/relationships/image" Target="../media/image179.png"/><Relationship Id="rId9" Type="http://schemas.openxmlformats.org/officeDocument/2006/relationships/image" Target="../media/image170.png"/><Relationship Id="rId14" Type="http://schemas.openxmlformats.org/officeDocument/2006/relationships/image" Target="../media/image147.png"/><Relationship Id="rId22" Type="http://schemas.openxmlformats.org/officeDocument/2006/relationships/image" Target="../media/image154.png"/><Relationship Id="rId27" Type="http://schemas.openxmlformats.org/officeDocument/2006/relationships/image" Target="../media/image159.png"/><Relationship Id="rId30" Type="http://schemas.openxmlformats.org/officeDocument/2006/relationships/image" Target="../media/image162.png"/><Relationship Id="rId35" Type="http://schemas.openxmlformats.org/officeDocument/2006/relationships/image" Target="../media/image167.png"/><Relationship Id="rId8" Type="http://schemas.openxmlformats.org/officeDocument/2006/relationships/image" Target="../media/image143.png"/><Relationship Id="rId3" Type="http://schemas.openxmlformats.org/officeDocument/2006/relationships/image" Target="../media/image178.png"/></Relationships>
</file>

<file path=ppt/slides/_rels/slide266.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13.xml"/></Relationships>
</file>

<file path=ppt/slides/_rels/slide267.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image" Target="../media/image184.jpeg"/><Relationship Id="rId1" Type="http://schemas.openxmlformats.org/officeDocument/2006/relationships/slideLayout" Target="../slideLayouts/slideLayout13.xml"/><Relationship Id="rId4" Type="http://schemas.openxmlformats.org/officeDocument/2006/relationships/image" Target="../media/image186.jpeg"/></Relationships>
</file>

<file path=ppt/slides/_rels/slide268.xml.rels><?xml version="1.0" encoding="UTF-8" standalone="yes"?>
<Relationships xmlns="http://schemas.openxmlformats.org/package/2006/relationships"><Relationship Id="rId13" Type="http://schemas.openxmlformats.org/officeDocument/2006/relationships/image" Target="../media/image153.png"/><Relationship Id="rId18" Type="http://schemas.openxmlformats.org/officeDocument/2006/relationships/image" Target="../media/image150.png"/><Relationship Id="rId26" Type="http://schemas.openxmlformats.org/officeDocument/2006/relationships/image" Target="../media/image143.png"/><Relationship Id="rId3" Type="http://schemas.openxmlformats.org/officeDocument/2006/relationships/image" Target="../media/image178.png"/><Relationship Id="rId21" Type="http://schemas.openxmlformats.org/officeDocument/2006/relationships/image" Target="../media/image163.png"/><Relationship Id="rId34" Type="http://schemas.openxmlformats.org/officeDocument/2006/relationships/image" Target="../media/image159.png"/><Relationship Id="rId7" Type="http://schemas.openxmlformats.org/officeDocument/2006/relationships/image" Target="../media/image182.png"/><Relationship Id="rId12" Type="http://schemas.openxmlformats.org/officeDocument/2006/relationships/image" Target="../media/image172.png"/><Relationship Id="rId17" Type="http://schemas.openxmlformats.org/officeDocument/2006/relationships/image" Target="../media/image149.png"/><Relationship Id="rId25" Type="http://schemas.openxmlformats.org/officeDocument/2006/relationships/image" Target="../media/image151.png"/><Relationship Id="rId33" Type="http://schemas.openxmlformats.org/officeDocument/2006/relationships/image" Target="../media/image158.png"/><Relationship Id="rId2" Type="http://schemas.openxmlformats.org/officeDocument/2006/relationships/image" Target="../media/image177.png"/><Relationship Id="rId16" Type="http://schemas.openxmlformats.org/officeDocument/2006/relationships/image" Target="../media/image169.png"/><Relationship Id="rId20" Type="http://schemas.openxmlformats.org/officeDocument/2006/relationships/image" Target="../media/image162.png"/><Relationship Id="rId29" Type="http://schemas.openxmlformats.org/officeDocument/2006/relationships/image" Target="../media/image154.png"/><Relationship Id="rId1" Type="http://schemas.openxmlformats.org/officeDocument/2006/relationships/slideLayout" Target="../slideLayouts/slideLayout13.xml"/><Relationship Id="rId6" Type="http://schemas.openxmlformats.org/officeDocument/2006/relationships/image" Target="../media/image181.png"/><Relationship Id="rId11" Type="http://schemas.openxmlformats.org/officeDocument/2006/relationships/image" Target="../media/image152.png"/><Relationship Id="rId24" Type="http://schemas.openxmlformats.org/officeDocument/2006/relationships/image" Target="../media/image166.png"/><Relationship Id="rId32" Type="http://schemas.openxmlformats.org/officeDocument/2006/relationships/image" Target="../media/image157.png"/><Relationship Id="rId5" Type="http://schemas.openxmlformats.org/officeDocument/2006/relationships/image" Target="../media/image180.png"/><Relationship Id="rId15" Type="http://schemas.openxmlformats.org/officeDocument/2006/relationships/image" Target="../media/image168.png"/><Relationship Id="rId23" Type="http://schemas.openxmlformats.org/officeDocument/2006/relationships/image" Target="../media/image165.png"/><Relationship Id="rId28" Type="http://schemas.openxmlformats.org/officeDocument/2006/relationships/image" Target="../media/image146.png"/><Relationship Id="rId10" Type="http://schemas.openxmlformats.org/officeDocument/2006/relationships/image" Target="../media/image144.png"/><Relationship Id="rId19" Type="http://schemas.openxmlformats.org/officeDocument/2006/relationships/image" Target="../media/image161.png"/><Relationship Id="rId31" Type="http://schemas.openxmlformats.org/officeDocument/2006/relationships/image" Target="../media/image156.png"/><Relationship Id="rId4" Type="http://schemas.openxmlformats.org/officeDocument/2006/relationships/image" Target="../media/image179.png"/><Relationship Id="rId9" Type="http://schemas.openxmlformats.org/officeDocument/2006/relationships/image" Target="../media/image148.png"/><Relationship Id="rId14" Type="http://schemas.openxmlformats.org/officeDocument/2006/relationships/image" Target="../media/image167.png"/><Relationship Id="rId22" Type="http://schemas.openxmlformats.org/officeDocument/2006/relationships/image" Target="../media/image164.png"/><Relationship Id="rId27" Type="http://schemas.openxmlformats.org/officeDocument/2006/relationships/image" Target="../media/image145.png"/><Relationship Id="rId30" Type="http://schemas.openxmlformats.org/officeDocument/2006/relationships/image" Target="../media/image155.png"/><Relationship Id="rId35" Type="http://schemas.openxmlformats.org/officeDocument/2006/relationships/image" Target="../media/image160.png"/><Relationship Id="rId8" Type="http://schemas.openxmlformats.org/officeDocument/2006/relationships/image" Target="../media/image147.png"/></Relationships>
</file>

<file path=ppt/slides/_rels/slide269.xml.rels><?xml version="1.0" encoding="UTF-8" standalone="yes"?>
<Relationships xmlns="http://schemas.openxmlformats.org/package/2006/relationships"><Relationship Id="rId13" Type="http://schemas.openxmlformats.org/officeDocument/2006/relationships/image" Target="../media/image172.png"/><Relationship Id="rId18" Type="http://schemas.openxmlformats.org/officeDocument/2006/relationships/image" Target="../media/image149.png"/><Relationship Id="rId26" Type="http://schemas.openxmlformats.org/officeDocument/2006/relationships/image" Target="../media/image151.png"/><Relationship Id="rId3" Type="http://schemas.openxmlformats.org/officeDocument/2006/relationships/image" Target="../media/image177.png"/><Relationship Id="rId21" Type="http://schemas.openxmlformats.org/officeDocument/2006/relationships/image" Target="../media/image162.png"/><Relationship Id="rId34" Type="http://schemas.openxmlformats.org/officeDocument/2006/relationships/image" Target="../media/image159.png"/><Relationship Id="rId7" Type="http://schemas.openxmlformats.org/officeDocument/2006/relationships/image" Target="../media/image181.png"/><Relationship Id="rId12" Type="http://schemas.openxmlformats.org/officeDocument/2006/relationships/image" Target="../media/image152.png"/><Relationship Id="rId17" Type="http://schemas.openxmlformats.org/officeDocument/2006/relationships/image" Target="../media/image169.png"/><Relationship Id="rId25" Type="http://schemas.openxmlformats.org/officeDocument/2006/relationships/image" Target="../media/image166.png"/><Relationship Id="rId33" Type="http://schemas.openxmlformats.org/officeDocument/2006/relationships/image" Target="../media/image158.png"/><Relationship Id="rId2" Type="http://schemas.openxmlformats.org/officeDocument/2006/relationships/image" Target="../media/image85.svg"/><Relationship Id="rId16" Type="http://schemas.openxmlformats.org/officeDocument/2006/relationships/image" Target="../media/image168.png"/><Relationship Id="rId20" Type="http://schemas.openxmlformats.org/officeDocument/2006/relationships/image" Target="../media/image161.png"/><Relationship Id="rId29" Type="http://schemas.openxmlformats.org/officeDocument/2006/relationships/image" Target="../media/image146.png"/><Relationship Id="rId1" Type="http://schemas.openxmlformats.org/officeDocument/2006/relationships/slideLayout" Target="../slideLayouts/slideLayout13.xml"/><Relationship Id="rId6" Type="http://schemas.openxmlformats.org/officeDocument/2006/relationships/image" Target="../media/image180.png"/><Relationship Id="rId11" Type="http://schemas.openxmlformats.org/officeDocument/2006/relationships/image" Target="../media/image144.png"/><Relationship Id="rId24" Type="http://schemas.openxmlformats.org/officeDocument/2006/relationships/image" Target="../media/image165.png"/><Relationship Id="rId32" Type="http://schemas.openxmlformats.org/officeDocument/2006/relationships/image" Target="../media/image156.png"/><Relationship Id="rId5" Type="http://schemas.openxmlformats.org/officeDocument/2006/relationships/image" Target="../media/image179.png"/><Relationship Id="rId15" Type="http://schemas.openxmlformats.org/officeDocument/2006/relationships/image" Target="../media/image167.png"/><Relationship Id="rId23" Type="http://schemas.openxmlformats.org/officeDocument/2006/relationships/image" Target="../media/image164.png"/><Relationship Id="rId28" Type="http://schemas.openxmlformats.org/officeDocument/2006/relationships/image" Target="../media/image145.png"/><Relationship Id="rId36" Type="http://schemas.openxmlformats.org/officeDocument/2006/relationships/image" Target="../media/image157.png"/><Relationship Id="rId10" Type="http://schemas.openxmlformats.org/officeDocument/2006/relationships/image" Target="../media/image148.png"/><Relationship Id="rId19" Type="http://schemas.openxmlformats.org/officeDocument/2006/relationships/image" Target="../media/image150.png"/><Relationship Id="rId31" Type="http://schemas.openxmlformats.org/officeDocument/2006/relationships/image" Target="../media/image155.png"/><Relationship Id="rId4" Type="http://schemas.openxmlformats.org/officeDocument/2006/relationships/image" Target="../media/image178.png"/><Relationship Id="rId9" Type="http://schemas.openxmlformats.org/officeDocument/2006/relationships/image" Target="../media/image147.png"/><Relationship Id="rId14" Type="http://schemas.openxmlformats.org/officeDocument/2006/relationships/image" Target="../media/image153.png"/><Relationship Id="rId22" Type="http://schemas.openxmlformats.org/officeDocument/2006/relationships/image" Target="../media/image163.png"/><Relationship Id="rId27" Type="http://schemas.openxmlformats.org/officeDocument/2006/relationships/image" Target="../media/image143.png"/><Relationship Id="rId30" Type="http://schemas.openxmlformats.org/officeDocument/2006/relationships/image" Target="../media/image154.png"/><Relationship Id="rId35" Type="http://schemas.openxmlformats.org/officeDocument/2006/relationships/image" Target="../media/image160.png"/><Relationship Id="rId8" Type="http://schemas.openxmlformats.org/officeDocument/2006/relationships/image" Target="../media/image182.png"/></Relationships>
</file>

<file path=ppt/slides/_rels/slide2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13.xml"/><Relationship Id="rId5" Type="http://schemas.openxmlformats.org/officeDocument/2006/relationships/image" Target="../media/image49.jpeg"/><Relationship Id="rId4" Type="http://schemas.openxmlformats.org/officeDocument/2006/relationships/image" Target="../media/image48.jpeg"/></Relationships>
</file>

<file path=ppt/slides/_rels/slide270.xml.rels><?xml version="1.0" encoding="UTF-8" standalone="yes"?>
<Relationships xmlns="http://schemas.openxmlformats.org/package/2006/relationships"><Relationship Id="rId8" Type="http://schemas.openxmlformats.org/officeDocument/2006/relationships/image" Target="../media/image148.png"/><Relationship Id="rId13" Type="http://schemas.openxmlformats.org/officeDocument/2006/relationships/image" Target="../media/image146.png"/><Relationship Id="rId3" Type="http://schemas.openxmlformats.org/officeDocument/2006/relationships/image" Target="../media/image178.png"/><Relationship Id="rId7" Type="http://schemas.openxmlformats.org/officeDocument/2006/relationships/image" Target="../media/image182.png"/><Relationship Id="rId12" Type="http://schemas.openxmlformats.org/officeDocument/2006/relationships/image" Target="../media/image166.png"/><Relationship Id="rId17" Type="http://schemas.openxmlformats.org/officeDocument/2006/relationships/image" Target="../media/image85.svg"/><Relationship Id="rId2" Type="http://schemas.openxmlformats.org/officeDocument/2006/relationships/image" Target="../media/image177.png"/><Relationship Id="rId16" Type="http://schemas.openxmlformats.org/officeDocument/2006/relationships/image" Target="../media/image157.png"/><Relationship Id="rId1" Type="http://schemas.openxmlformats.org/officeDocument/2006/relationships/slideLayout" Target="../slideLayouts/slideLayout13.xml"/><Relationship Id="rId6" Type="http://schemas.openxmlformats.org/officeDocument/2006/relationships/image" Target="../media/image181.png"/><Relationship Id="rId11" Type="http://schemas.openxmlformats.org/officeDocument/2006/relationships/image" Target="../media/image168.png"/><Relationship Id="rId5" Type="http://schemas.openxmlformats.org/officeDocument/2006/relationships/image" Target="../media/image180.png"/><Relationship Id="rId15" Type="http://schemas.openxmlformats.org/officeDocument/2006/relationships/image" Target="../media/image159.png"/><Relationship Id="rId10" Type="http://schemas.openxmlformats.org/officeDocument/2006/relationships/image" Target="../media/image172.png"/><Relationship Id="rId4" Type="http://schemas.openxmlformats.org/officeDocument/2006/relationships/image" Target="../media/image179.png"/><Relationship Id="rId9" Type="http://schemas.openxmlformats.org/officeDocument/2006/relationships/image" Target="../media/image144.png"/><Relationship Id="rId14" Type="http://schemas.openxmlformats.org/officeDocument/2006/relationships/image" Target="../media/image156.png"/></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3.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3.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84.png"/><Relationship Id="rId1" Type="http://schemas.openxmlformats.org/officeDocument/2006/relationships/slideLayout" Target="../slideLayouts/slideLayout13.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5.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png"/><Relationship Id="rId1" Type="http://schemas.openxmlformats.org/officeDocument/2006/relationships/slideLayout" Target="../slideLayouts/slideLayout13.xml"/><Relationship Id="rId4" Type="http://schemas.openxmlformats.org/officeDocument/2006/relationships/image" Target="../media/image190.png"/></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8.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13.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3.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88.xml"/><Relationship Id="rId1" Type="http://schemas.openxmlformats.org/officeDocument/2006/relationships/slideLayout" Target="../slideLayouts/slideLayout13.xml"/><Relationship Id="rId6" Type="http://schemas.openxmlformats.org/officeDocument/2006/relationships/image" Target="../media/image85.svg"/><Relationship Id="rId5" Type="http://schemas.openxmlformats.org/officeDocument/2006/relationships/image" Target="../media/image193.png"/><Relationship Id="rId4" Type="http://schemas.openxmlformats.org/officeDocument/2006/relationships/image" Target="../media/image192.pn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4.xml.rels><?xml version="1.0" encoding="UTF-8" standalone="yes"?>
<Relationships xmlns="http://schemas.openxmlformats.org/package/2006/relationships"><Relationship Id="rId2" Type="http://schemas.openxmlformats.org/officeDocument/2006/relationships/image" Target="../media/image194.svg"/><Relationship Id="rId1" Type="http://schemas.openxmlformats.org/officeDocument/2006/relationships/slideLayout" Target="../slideLayouts/slideLayout13.xml"/></Relationships>
</file>

<file path=ppt/slides/_rels/slide285.xml.rels><?xml version="1.0" encoding="UTF-8" standalone="yes"?>
<Relationships xmlns="http://schemas.openxmlformats.org/package/2006/relationships"><Relationship Id="rId8" Type="http://schemas.openxmlformats.org/officeDocument/2006/relationships/image" Target="../media/image201.jpeg"/><Relationship Id="rId3" Type="http://schemas.openxmlformats.org/officeDocument/2006/relationships/image" Target="../media/image196.jpeg"/><Relationship Id="rId7" Type="http://schemas.openxmlformats.org/officeDocument/2006/relationships/image" Target="../media/image200.jpeg"/><Relationship Id="rId2" Type="http://schemas.openxmlformats.org/officeDocument/2006/relationships/image" Target="../media/image195.jpeg"/><Relationship Id="rId1" Type="http://schemas.openxmlformats.org/officeDocument/2006/relationships/slideLayout" Target="../slideLayouts/slideLayout13.xml"/><Relationship Id="rId6" Type="http://schemas.openxmlformats.org/officeDocument/2006/relationships/image" Target="../media/image199.jpeg"/><Relationship Id="rId5" Type="http://schemas.openxmlformats.org/officeDocument/2006/relationships/image" Target="../media/image198.jpeg"/><Relationship Id="rId4" Type="http://schemas.openxmlformats.org/officeDocument/2006/relationships/image" Target="../media/image197.jpeg"/><Relationship Id="rId9" Type="http://schemas.openxmlformats.org/officeDocument/2006/relationships/image" Target="../media/image202.jpeg"/></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7.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image" Target="../media/image203.jpeg"/><Relationship Id="rId1" Type="http://schemas.openxmlformats.org/officeDocument/2006/relationships/slideLayout" Target="../slideLayouts/slideLayout13.xml"/></Relationships>
</file>

<file path=ppt/slides/_rels/slide288.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image" Target="../media/image205.jpeg"/><Relationship Id="rId1" Type="http://schemas.openxmlformats.org/officeDocument/2006/relationships/slideLayout" Target="../slideLayouts/slideLayout13.xml"/><Relationship Id="rId4" Type="http://schemas.openxmlformats.org/officeDocument/2006/relationships/image" Target="../media/image207.jpeg"/></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0.xml.rels><?xml version="1.0" encoding="UTF-8" standalone="yes"?>
<Relationships xmlns="http://schemas.openxmlformats.org/package/2006/relationships"><Relationship Id="rId8" Type="http://schemas.openxmlformats.org/officeDocument/2006/relationships/image" Target="../media/image201.jpeg"/><Relationship Id="rId3" Type="http://schemas.openxmlformats.org/officeDocument/2006/relationships/image" Target="../media/image196.jpeg"/><Relationship Id="rId7" Type="http://schemas.openxmlformats.org/officeDocument/2006/relationships/image" Target="../media/image200.jpeg"/><Relationship Id="rId2" Type="http://schemas.openxmlformats.org/officeDocument/2006/relationships/image" Target="../media/image195.jpeg"/><Relationship Id="rId1" Type="http://schemas.openxmlformats.org/officeDocument/2006/relationships/slideLayout" Target="../slideLayouts/slideLayout13.xml"/><Relationship Id="rId6" Type="http://schemas.openxmlformats.org/officeDocument/2006/relationships/image" Target="../media/image199.jpeg"/><Relationship Id="rId5" Type="http://schemas.openxmlformats.org/officeDocument/2006/relationships/image" Target="../media/image198.jpeg"/><Relationship Id="rId4" Type="http://schemas.openxmlformats.org/officeDocument/2006/relationships/image" Target="../media/image197.jpeg"/><Relationship Id="rId9" Type="http://schemas.openxmlformats.org/officeDocument/2006/relationships/image" Target="../media/image202.jpeg"/></Relationships>
</file>

<file path=ppt/slides/_rels/slide291.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jpeg"/><Relationship Id="rId1" Type="http://schemas.openxmlformats.org/officeDocument/2006/relationships/slideLayout" Target="../slideLayouts/slideLayout13.xml"/></Relationships>
</file>

<file path=ppt/slides/_rels/slide29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jpeg"/><Relationship Id="rId1" Type="http://schemas.openxmlformats.org/officeDocument/2006/relationships/slideLayout" Target="../slideLayouts/slideLayout13.xml"/></Relationships>
</file>

<file path=ppt/slides/_rels/slide293.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jpeg"/><Relationship Id="rId1" Type="http://schemas.openxmlformats.org/officeDocument/2006/relationships/slideLayout" Target="../slideLayouts/slideLayout13.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6.xml.rels><?xml version="1.0" encoding="UTF-8" standalone="yes"?>
<Relationships xmlns="http://schemas.openxmlformats.org/package/2006/relationships"><Relationship Id="rId8" Type="http://schemas.openxmlformats.org/officeDocument/2006/relationships/image" Target="../media/image201.jpeg"/><Relationship Id="rId3" Type="http://schemas.openxmlformats.org/officeDocument/2006/relationships/image" Target="../media/image196.jpeg"/><Relationship Id="rId7" Type="http://schemas.openxmlformats.org/officeDocument/2006/relationships/image" Target="../media/image200.jpeg"/><Relationship Id="rId2" Type="http://schemas.openxmlformats.org/officeDocument/2006/relationships/image" Target="../media/image195.jpeg"/><Relationship Id="rId1" Type="http://schemas.openxmlformats.org/officeDocument/2006/relationships/slideLayout" Target="../slideLayouts/slideLayout13.xml"/><Relationship Id="rId6" Type="http://schemas.openxmlformats.org/officeDocument/2006/relationships/image" Target="../media/image199.jpeg"/><Relationship Id="rId5" Type="http://schemas.openxmlformats.org/officeDocument/2006/relationships/image" Target="../media/image198.jpeg"/><Relationship Id="rId4" Type="http://schemas.openxmlformats.org/officeDocument/2006/relationships/image" Target="../media/image197.jpeg"/><Relationship Id="rId9" Type="http://schemas.openxmlformats.org/officeDocument/2006/relationships/image" Target="../media/image202.jpeg"/></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8.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299.xml.rels><?xml version="1.0" encoding="UTF-8" standalone="yes"?>
<Relationships xmlns="http://schemas.openxmlformats.org/package/2006/relationships"><Relationship Id="rId8" Type="http://schemas.openxmlformats.org/officeDocument/2006/relationships/image" Target="../media/image201.jpeg"/><Relationship Id="rId3" Type="http://schemas.openxmlformats.org/officeDocument/2006/relationships/image" Target="../media/image196.jpeg"/><Relationship Id="rId7" Type="http://schemas.openxmlformats.org/officeDocument/2006/relationships/image" Target="../media/image200.jpeg"/><Relationship Id="rId2" Type="http://schemas.openxmlformats.org/officeDocument/2006/relationships/image" Target="../media/image195.jpeg"/><Relationship Id="rId1" Type="http://schemas.openxmlformats.org/officeDocument/2006/relationships/slideLayout" Target="../slideLayouts/slideLayout13.xml"/><Relationship Id="rId6" Type="http://schemas.openxmlformats.org/officeDocument/2006/relationships/image" Target="../media/image199.jpeg"/><Relationship Id="rId5" Type="http://schemas.openxmlformats.org/officeDocument/2006/relationships/image" Target="../media/image198.jpeg"/><Relationship Id="rId10" Type="http://schemas.openxmlformats.org/officeDocument/2006/relationships/image" Target="../media/image85.svg"/><Relationship Id="rId4" Type="http://schemas.openxmlformats.org/officeDocument/2006/relationships/image" Target="../media/image197.jpeg"/><Relationship Id="rId9" Type="http://schemas.openxmlformats.org/officeDocument/2006/relationships/image" Target="../media/image202.jpeg"/></Relationships>
</file>

<file path=ppt/slides/_rels/slide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1.xml.rels><?xml version="1.0" encoding="UTF-8" standalone="yes"?>
<Relationships xmlns="http://schemas.openxmlformats.org/package/2006/relationships"><Relationship Id="rId2" Type="http://schemas.openxmlformats.org/officeDocument/2006/relationships/image" Target="../media/image210.png"/><Relationship Id="rId1" Type="http://schemas.openxmlformats.org/officeDocument/2006/relationships/slideLayout" Target="../slideLayouts/slideLayout13.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3.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4.xml.rels><?xml version="1.0" encoding="UTF-8" standalone="yes"?>
<Relationships xmlns="http://schemas.openxmlformats.org/package/2006/relationships"><Relationship Id="rId8" Type="http://schemas.openxmlformats.org/officeDocument/2006/relationships/image" Target="../media/image110.jpeg"/><Relationship Id="rId3" Type="http://schemas.openxmlformats.org/officeDocument/2006/relationships/image" Target="../media/image84.png"/><Relationship Id="rId7" Type="http://schemas.openxmlformats.org/officeDocument/2006/relationships/image" Target="../media/image109.png"/><Relationship Id="rId2" Type="http://schemas.openxmlformats.org/officeDocument/2006/relationships/notesSlide" Target="../notesSlides/notesSlide90.xml"/><Relationship Id="rId1" Type="http://schemas.openxmlformats.org/officeDocument/2006/relationships/slideLayout" Target="../slideLayouts/slideLayout13.xml"/><Relationship Id="rId6" Type="http://schemas.openxmlformats.org/officeDocument/2006/relationships/image" Target="../media/image212.png"/><Relationship Id="rId5" Type="http://schemas.openxmlformats.org/officeDocument/2006/relationships/image" Target="../media/image211.png"/><Relationship Id="rId4" Type="http://schemas.openxmlformats.org/officeDocument/2006/relationships/image" Target="../media/image89.svg"/></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6.xml.rels><?xml version="1.0" encoding="UTF-8" standalone="yes"?>
<Relationships xmlns="http://schemas.openxmlformats.org/package/2006/relationships"><Relationship Id="rId2" Type="http://schemas.openxmlformats.org/officeDocument/2006/relationships/image" Target="../media/image85.svg"/><Relationship Id="rId1" Type="http://schemas.openxmlformats.org/officeDocument/2006/relationships/slideLayout" Target="../slideLayouts/slideLayout13.xml"/></Relationships>
</file>

<file path=ppt/slides/_rels/slide307.xml.rels><?xml version="1.0" encoding="UTF-8" standalone="yes"?>
<Relationships xmlns="http://schemas.openxmlformats.org/package/2006/relationships"><Relationship Id="rId8" Type="http://schemas.openxmlformats.org/officeDocument/2006/relationships/image" Target="../media/image159.png"/><Relationship Id="rId13" Type="http://schemas.openxmlformats.org/officeDocument/2006/relationships/image" Target="../media/image144.png"/><Relationship Id="rId3" Type="http://schemas.openxmlformats.org/officeDocument/2006/relationships/image" Target="../media/image179.png"/><Relationship Id="rId7" Type="http://schemas.openxmlformats.org/officeDocument/2006/relationships/image" Target="../media/image166.png"/><Relationship Id="rId12" Type="http://schemas.openxmlformats.org/officeDocument/2006/relationships/image" Target="../media/image168.png"/><Relationship Id="rId17" Type="http://schemas.openxmlformats.org/officeDocument/2006/relationships/image" Target="../media/image148.png"/><Relationship Id="rId2" Type="http://schemas.openxmlformats.org/officeDocument/2006/relationships/image" Target="../media/image178.png"/><Relationship Id="rId16" Type="http://schemas.openxmlformats.org/officeDocument/2006/relationships/image" Target="../media/image177.png"/><Relationship Id="rId1" Type="http://schemas.openxmlformats.org/officeDocument/2006/relationships/slideLayout" Target="../slideLayouts/slideLayout13.xml"/><Relationship Id="rId6" Type="http://schemas.openxmlformats.org/officeDocument/2006/relationships/image" Target="../media/image172.png"/><Relationship Id="rId11" Type="http://schemas.openxmlformats.org/officeDocument/2006/relationships/image" Target="../media/image180.png"/><Relationship Id="rId5" Type="http://schemas.openxmlformats.org/officeDocument/2006/relationships/image" Target="../media/image182.png"/><Relationship Id="rId15" Type="http://schemas.openxmlformats.org/officeDocument/2006/relationships/image" Target="../media/image85.svg"/><Relationship Id="rId10" Type="http://schemas.openxmlformats.org/officeDocument/2006/relationships/image" Target="../media/image156.png"/><Relationship Id="rId4" Type="http://schemas.openxmlformats.org/officeDocument/2006/relationships/image" Target="../media/image181.png"/><Relationship Id="rId9" Type="http://schemas.openxmlformats.org/officeDocument/2006/relationships/image" Target="../media/image157.png"/><Relationship Id="rId14" Type="http://schemas.openxmlformats.org/officeDocument/2006/relationships/image" Target="../media/image146.png"/></Relationships>
</file>

<file path=ppt/slides/_rels/slide308.xml.rels><?xml version="1.0" encoding="UTF-8" standalone="yes"?>
<Relationships xmlns="http://schemas.openxmlformats.org/package/2006/relationships"><Relationship Id="rId8" Type="http://schemas.openxmlformats.org/officeDocument/2006/relationships/image" Target="../media/image159.png"/><Relationship Id="rId3" Type="http://schemas.openxmlformats.org/officeDocument/2006/relationships/image" Target="../media/image179.png"/><Relationship Id="rId7" Type="http://schemas.openxmlformats.org/officeDocument/2006/relationships/image" Target="../media/image166.png"/><Relationship Id="rId2" Type="http://schemas.openxmlformats.org/officeDocument/2006/relationships/image" Target="../media/image178.png"/><Relationship Id="rId1" Type="http://schemas.openxmlformats.org/officeDocument/2006/relationships/slideLayout" Target="../slideLayouts/slideLayout13.xml"/><Relationship Id="rId6" Type="http://schemas.openxmlformats.org/officeDocument/2006/relationships/image" Target="../media/image172.png"/><Relationship Id="rId5" Type="http://schemas.openxmlformats.org/officeDocument/2006/relationships/image" Target="../media/image182.png"/><Relationship Id="rId10" Type="http://schemas.openxmlformats.org/officeDocument/2006/relationships/image" Target="../media/image85.svg"/><Relationship Id="rId4" Type="http://schemas.openxmlformats.org/officeDocument/2006/relationships/image" Target="../media/image181.png"/><Relationship Id="rId9" Type="http://schemas.openxmlformats.org/officeDocument/2006/relationships/image" Target="../media/image157.png"/></Relationships>
</file>

<file path=ppt/slides/_rels/slide309.xml.rels><?xml version="1.0" encoding="UTF-8" standalone="yes"?>
<Relationships xmlns="http://schemas.openxmlformats.org/package/2006/relationships"><Relationship Id="rId8" Type="http://schemas.openxmlformats.org/officeDocument/2006/relationships/image" Target="../media/image172.png"/><Relationship Id="rId13" Type="http://schemas.openxmlformats.org/officeDocument/2006/relationships/image" Target="../media/image180.png"/><Relationship Id="rId18" Type="http://schemas.openxmlformats.org/officeDocument/2006/relationships/image" Target="../media/image148.png"/><Relationship Id="rId3" Type="http://schemas.openxmlformats.org/officeDocument/2006/relationships/image" Target="../media/image85.svg"/><Relationship Id="rId7" Type="http://schemas.openxmlformats.org/officeDocument/2006/relationships/image" Target="../media/image182.png"/><Relationship Id="rId12" Type="http://schemas.openxmlformats.org/officeDocument/2006/relationships/image" Target="../media/image156.png"/><Relationship Id="rId17" Type="http://schemas.openxmlformats.org/officeDocument/2006/relationships/image" Target="../media/image177.png"/><Relationship Id="rId2" Type="http://schemas.openxmlformats.org/officeDocument/2006/relationships/image" Target="../media/image194.svg"/><Relationship Id="rId16" Type="http://schemas.openxmlformats.org/officeDocument/2006/relationships/image" Target="../media/image146.png"/><Relationship Id="rId1" Type="http://schemas.openxmlformats.org/officeDocument/2006/relationships/slideLayout" Target="../slideLayouts/slideLayout13.xml"/><Relationship Id="rId6" Type="http://schemas.openxmlformats.org/officeDocument/2006/relationships/image" Target="../media/image181.png"/><Relationship Id="rId11" Type="http://schemas.openxmlformats.org/officeDocument/2006/relationships/image" Target="../media/image157.png"/><Relationship Id="rId5" Type="http://schemas.openxmlformats.org/officeDocument/2006/relationships/image" Target="../media/image179.png"/><Relationship Id="rId15" Type="http://schemas.openxmlformats.org/officeDocument/2006/relationships/image" Target="../media/image144.png"/><Relationship Id="rId10" Type="http://schemas.openxmlformats.org/officeDocument/2006/relationships/image" Target="../media/image159.png"/><Relationship Id="rId4" Type="http://schemas.openxmlformats.org/officeDocument/2006/relationships/image" Target="../media/image178.png"/><Relationship Id="rId9" Type="http://schemas.openxmlformats.org/officeDocument/2006/relationships/image" Target="../media/image166.png"/><Relationship Id="rId14" Type="http://schemas.openxmlformats.org/officeDocument/2006/relationships/image" Target="../media/image16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2.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13.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4.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image" Target="../media/image214.png"/><Relationship Id="rId1" Type="http://schemas.openxmlformats.org/officeDocument/2006/relationships/slideLayout" Target="../slideLayouts/slideLayout13.xml"/></Relationships>
</file>

<file path=ppt/slides/_rels/slide315.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notesSlide" Target="../notesSlides/notesSlide91.xml"/><Relationship Id="rId1" Type="http://schemas.openxmlformats.org/officeDocument/2006/relationships/slideLayout" Target="../slideLayouts/slideLayout12.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3.xml"/></Relationships>
</file>

<file path=ppt/slides/_rels/slide317.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notesSlide" Target="../notesSlides/notesSlide93.xml"/><Relationship Id="rId1" Type="http://schemas.openxmlformats.org/officeDocument/2006/relationships/slideLayout" Target="../slideLayouts/slideLayout12.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3.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3.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2.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84.png"/><Relationship Id="rId1" Type="http://schemas.openxmlformats.org/officeDocument/2006/relationships/slideLayout" Target="../slideLayouts/slideLayout13.xml"/><Relationship Id="rId5" Type="http://schemas.openxmlformats.org/officeDocument/2006/relationships/image" Target="../media/image85.svg"/><Relationship Id="rId4" Type="http://schemas.openxmlformats.org/officeDocument/2006/relationships/image" Target="../media/image193.png"/></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5.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85.svg"/><Relationship Id="rId1" Type="http://schemas.openxmlformats.org/officeDocument/2006/relationships/slideLayout" Target="../slideLayouts/slideLayout13.xml"/><Relationship Id="rId5" Type="http://schemas.openxmlformats.org/officeDocument/2006/relationships/image" Target="../media/image218.png"/><Relationship Id="rId4" Type="http://schemas.openxmlformats.org/officeDocument/2006/relationships/image" Target="../media/image217.png"/></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8.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image" Target="../media/image192.png"/><Relationship Id="rId1" Type="http://schemas.openxmlformats.org/officeDocument/2006/relationships/slideLayout" Target="../slideLayouts/slideLayout13.xml"/></Relationships>
</file>

<file path=ppt/slides/_rels/slide329.xml.rels><?xml version="1.0" encoding="UTF-8" standalone="yes"?>
<Relationships xmlns="http://schemas.openxmlformats.org/package/2006/relationships"><Relationship Id="rId3" Type="http://schemas.openxmlformats.org/officeDocument/2006/relationships/image" Target="../media/image221.jpg"/><Relationship Id="rId2" Type="http://schemas.openxmlformats.org/officeDocument/2006/relationships/image" Target="../media/image220.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image" Target="../media/image222.jpg"/><Relationship Id="rId1" Type="http://schemas.openxmlformats.org/officeDocument/2006/relationships/slideLayout" Target="../slideLayouts/slideLayout13.xml"/></Relationships>
</file>

<file path=ppt/slides/_rels/slide331.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image" Target="../media/image224.jpeg"/><Relationship Id="rId1" Type="http://schemas.openxmlformats.org/officeDocument/2006/relationships/slideLayout" Target="../slideLayouts/slideLayout13.xml"/></Relationships>
</file>

<file path=ppt/slides/_rels/slide332.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13.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4.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image" Target="../media/image192.png"/><Relationship Id="rId1" Type="http://schemas.openxmlformats.org/officeDocument/2006/relationships/slideLayout" Target="../slideLayouts/slideLayout13.xml"/></Relationships>
</file>

<file path=ppt/slides/_rels/slide33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jpeg"/><Relationship Id="rId1" Type="http://schemas.openxmlformats.org/officeDocument/2006/relationships/slideLayout" Target="../slideLayouts/slideLayout13.xml"/></Relationships>
</file>

<file path=ppt/slides/_rels/slide336.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jpeg"/><Relationship Id="rId1" Type="http://schemas.openxmlformats.org/officeDocument/2006/relationships/slideLayout" Target="../slideLayouts/slideLayout13.xml"/></Relationships>
</file>

<file path=ppt/slides/_rels/slide33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jpeg"/><Relationship Id="rId1" Type="http://schemas.openxmlformats.org/officeDocument/2006/relationships/slideLayout" Target="../slideLayouts/slideLayout13.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9.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image" Target="../media/image192.pn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13.xml"/><Relationship Id="rId5" Type="http://schemas.openxmlformats.org/officeDocument/2006/relationships/image" Target="../media/image49.jpeg"/><Relationship Id="rId4" Type="http://schemas.openxmlformats.org/officeDocument/2006/relationships/image" Target="../media/image48.jpeg"/></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1.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85.svg"/><Relationship Id="rId1" Type="http://schemas.openxmlformats.org/officeDocument/2006/relationships/slideLayout" Target="../slideLayouts/slideLayout13.xml"/><Relationship Id="rId4" Type="http://schemas.openxmlformats.org/officeDocument/2006/relationships/image" Target="../media/image227.png"/></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3.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09.png"/><Relationship Id="rId1" Type="http://schemas.openxmlformats.org/officeDocument/2006/relationships/slideLayout" Target="../slideLayouts/slideLayout13.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3.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1.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13.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3.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3.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3.xml"/></Relationships>
</file>

<file path=ppt/slides/_rels/slide355.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notesSlide" Target="../notesSlides/notesSlide100.xml"/><Relationship Id="rId1" Type="http://schemas.openxmlformats.org/officeDocument/2006/relationships/slideLayout" Target="../slideLayouts/slideLayout12.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3.xml"/></Relationships>
</file>

<file path=ppt/slides/_rels/slide3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13.xml"/><Relationship Id="rId5" Type="http://schemas.openxmlformats.org/officeDocument/2006/relationships/image" Target="../media/image49.jpeg"/><Relationship Id="rId4" Type="http://schemas.openxmlformats.org/officeDocument/2006/relationships/image" Target="../media/image48.jpeg"/></Relationships>
</file>

<file path=ppt/slides/_rels/slide42.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png"/><Relationship Id="rId1" Type="http://schemas.openxmlformats.org/officeDocument/2006/relationships/slideLayout" Target="../slideLayouts/slideLayout13.xml"/><Relationship Id="rId4" Type="http://schemas.openxmlformats.org/officeDocument/2006/relationships/image" Target="../media/image56.jpeg"/></Relationships>
</file>

<file path=ppt/slides/_rels/slide4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8" Type="http://schemas.openxmlformats.org/officeDocument/2006/relationships/image" Target="../media/image13.jpeg"/><Relationship Id="rId3" Type="http://schemas.openxmlformats.org/officeDocument/2006/relationships/image" Target="../media/image8.jpeg"/><Relationship Id="rId7" Type="http://schemas.openxmlformats.org/officeDocument/2006/relationships/image" Target="../media/image12.jpeg"/><Relationship Id="rId2" Type="http://schemas.openxmlformats.org/officeDocument/2006/relationships/notesSlide" Target="../notesSlides/notesSlide4.xml"/><Relationship Id="rId1" Type="http://schemas.openxmlformats.org/officeDocument/2006/relationships/slideLayout" Target="../slideLayouts/slideLayout13.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png"/><Relationship Id="rId9" Type="http://schemas.openxmlformats.org/officeDocument/2006/relationships/image" Target="../media/image14.jpeg"/></Relationships>
</file>

<file path=ppt/slides/_rels/slide5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13.xml"/><Relationship Id="rId5" Type="http://schemas.openxmlformats.org/officeDocument/2006/relationships/image" Target="../media/image49.jpeg"/><Relationship Id="rId4" Type="http://schemas.openxmlformats.org/officeDocument/2006/relationships/image" Target="../media/image48.jpeg"/></Relationships>
</file>

<file path=ppt/slides/_rels/slide5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jpeg"/><Relationship Id="rId1" Type="http://schemas.openxmlformats.org/officeDocument/2006/relationships/slideLayout" Target="../slideLayouts/slideLayout13.xml"/><Relationship Id="rId6" Type="http://schemas.openxmlformats.org/officeDocument/2006/relationships/image" Target="../media/image62.jpeg"/><Relationship Id="rId5" Type="http://schemas.openxmlformats.org/officeDocument/2006/relationships/image" Target="../media/image61.jpeg"/><Relationship Id="rId4" Type="http://schemas.openxmlformats.org/officeDocument/2006/relationships/image" Target="../media/image60.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4.xml"/><Relationship Id="rId1" Type="http://schemas.openxmlformats.org/officeDocument/2006/relationships/slideLayout" Target="../slideLayouts/slideLayout13.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8" Type="http://schemas.openxmlformats.org/officeDocument/2006/relationships/image" Target="../media/image20.svg"/><Relationship Id="rId13" Type="http://schemas.openxmlformats.org/officeDocument/2006/relationships/image" Target="../media/image13.jpeg"/><Relationship Id="rId3" Type="http://schemas.openxmlformats.org/officeDocument/2006/relationships/image" Target="../media/image15.svg"/><Relationship Id="rId7" Type="http://schemas.openxmlformats.org/officeDocument/2006/relationships/image" Target="../media/image19.svg"/><Relationship Id="rId12" Type="http://schemas.openxmlformats.org/officeDocument/2006/relationships/image" Target="../media/image11.jpe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18.svg"/><Relationship Id="rId11" Type="http://schemas.openxmlformats.org/officeDocument/2006/relationships/image" Target="../media/image12.jpeg"/><Relationship Id="rId5" Type="http://schemas.openxmlformats.org/officeDocument/2006/relationships/image" Target="../media/image17.svg"/><Relationship Id="rId10" Type="http://schemas.openxmlformats.org/officeDocument/2006/relationships/image" Target="../media/image10.jpeg"/><Relationship Id="rId4" Type="http://schemas.openxmlformats.org/officeDocument/2006/relationships/image" Target="../media/image16.svg"/><Relationship Id="rId9" Type="http://schemas.openxmlformats.org/officeDocument/2006/relationships/image" Target="../media/image8.jpeg"/><Relationship Id="rId14" Type="http://schemas.openxmlformats.org/officeDocument/2006/relationships/image" Target="../media/image14.jpeg"/></Relationships>
</file>

<file path=ppt/slides/_rels/slide6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72.svg"/><Relationship Id="rId1" Type="http://schemas.openxmlformats.org/officeDocument/2006/relationships/slideLayout" Target="../slideLayouts/slideLayout13.xml"/><Relationship Id="rId6" Type="http://schemas.openxmlformats.org/officeDocument/2006/relationships/image" Target="../media/image76.svg"/><Relationship Id="rId5" Type="http://schemas.openxmlformats.org/officeDocument/2006/relationships/image" Target="../media/image75.svg"/><Relationship Id="rId4" Type="http://schemas.openxmlformats.org/officeDocument/2006/relationships/image" Target="../media/image74.sv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21.sv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3" Type="http://schemas.openxmlformats.org/officeDocument/2006/relationships/image" Target="../media/image81.svg"/><Relationship Id="rId2" Type="http://schemas.openxmlformats.org/officeDocument/2006/relationships/image" Target="../media/image80.svg"/><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8" Type="http://schemas.openxmlformats.org/officeDocument/2006/relationships/image" Target="../media/image20.svg"/><Relationship Id="rId3" Type="http://schemas.openxmlformats.org/officeDocument/2006/relationships/image" Target="../media/image15.svg"/><Relationship Id="rId7" Type="http://schemas.openxmlformats.org/officeDocument/2006/relationships/image" Target="../media/image19.svg"/><Relationship Id="rId2" Type="http://schemas.openxmlformats.org/officeDocument/2006/relationships/notesSlide" Target="../notesSlides/notesSlide6.xml"/><Relationship Id="rId1" Type="http://schemas.openxmlformats.org/officeDocument/2006/relationships/slideLayout" Target="../slideLayouts/slideLayout13.xml"/><Relationship Id="rId6" Type="http://schemas.openxmlformats.org/officeDocument/2006/relationships/image" Target="../media/image18.svg"/><Relationship Id="rId5" Type="http://schemas.openxmlformats.org/officeDocument/2006/relationships/image" Target="../media/image17.svg"/><Relationship Id="rId4"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23.xml"/><Relationship Id="rId1" Type="http://schemas.openxmlformats.org/officeDocument/2006/relationships/slideLayout" Target="../slideLayouts/slideLayout13.xml"/><Relationship Id="rId4" Type="http://schemas.microsoft.com/office/2007/relationships/hdphoto" Target="../media/hdphoto1.wdp"/></Relationships>
</file>

<file path=ppt/slides/_rels/slide8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30.xml"/><Relationship Id="rId1" Type="http://schemas.openxmlformats.org/officeDocument/2006/relationships/slideLayout" Target="../slideLayouts/slideLayout13.xml"/><Relationship Id="rId5" Type="http://schemas.openxmlformats.org/officeDocument/2006/relationships/image" Target="../media/image85.svg"/><Relationship Id="rId4" Type="http://schemas.openxmlformats.org/officeDocument/2006/relationships/image" Target="../media/image84.png"/></Relationships>
</file>

<file path=ppt/slides/_rels/slide9.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25.png"/><Relationship Id="rId5" Type="http://schemas.openxmlformats.org/officeDocument/2006/relationships/image" Target="../media/image24.png"/><Relationship Id="rId10" Type="http://schemas.openxmlformats.org/officeDocument/2006/relationships/image" Target="../media/image29.svg"/><Relationship Id="rId4" Type="http://schemas.openxmlformats.org/officeDocument/2006/relationships/image" Target="../media/image23.png"/><Relationship Id="rId9" Type="http://schemas.openxmlformats.org/officeDocument/2006/relationships/image" Target="../media/image28.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B2C3F"/>
        </a:solidFill>
        <a:effectLst/>
      </p:bgPr>
    </p:bg>
    <p:spTree>
      <p:nvGrpSpPr>
        <p:cNvPr id="1" name=""/>
        <p:cNvGrpSpPr/>
        <p:nvPr/>
      </p:nvGrpSpPr>
      <p:grpSpPr>
        <a:xfrm>
          <a:off x="0" y="0"/>
          <a:ext cx="0" cy="0"/>
          <a:chOff x="0" y="0"/>
          <a:chExt cx="0" cy="0"/>
        </a:xfrm>
      </p:grpSpPr>
      <p:grpSp>
        <p:nvGrpSpPr>
          <p:cNvPr id="2" name="Group 2"/>
          <p:cNvGrpSpPr/>
          <p:nvPr/>
        </p:nvGrpSpPr>
        <p:grpSpPr>
          <a:xfrm>
            <a:off x="285595" y="6476239"/>
            <a:ext cx="2148840" cy="252769"/>
            <a:chOff x="0" y="0"/>
            <a:chExt cx="4297680" cy="505537"/>
          </a:xfrm>
        </p:grpSpPr>
        <p:sp>
          <p:nvSpPr>
            <p:cNvPr id="3" name="Freeform 3"/>
            <p:cNvSpPr/>
            <p:nvPr/>
          </p:nvSpPr>
          <p:spPr>
            <a:xfrm>
              <a:off x="0" y="0"/>
              <a:ext cx="4297680" cy="505537"/>
            </a:xfrm>
            <a:custGeom>
              <a:avLst/>
              <a:gdLst/>
              <a:ahLst/>
              <a:cxnLst/>
              <a:rect l="l" t="t" r="r" b="b"/>
              <a:pathLst>
                <a:path w="4297680" h="505537">
                  <a:moveTo>
                    <a:pt x="0" y="0"/>
                  </a:moveTo>
                  <a:lnTo>
                    <a:pt x="4297680" y="0"/>
                  </a:lnTo>
                  <a:lnTo>
                    <a:pt x="4297680" y="505537"/>
                  </a:lnTo>
                  <a:lnTo>
                    <a:pt x="0" y="50553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4"/>
            <p:cNvSpPr txBox="1"/>
            <p:nvPr/>
          </p:nvSpPr>
          <p:spPr>
            <a:xfrm>
              <a:off x="0" y="-28575"/>
              <a:ext cx="4297680" cy="534112"/>
            </a:xfrm>
            <a:prstGeom prst="rect">
              <a:avLst/>
            </a:prstGeom>
          </p:spPr>
          <p:txBody>
            <a:bodyPr lIns="0" tIns="0" rIns="0" bIns="0" rtlCol="0" anchor="t"/>
            <a:lstStyle/>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 2026 Data &amp; AI Governance Partners</a:t>
              </a:r>
            </a:p>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Reproduction without permission is prohibited.</a:t>
              </a:r>
            </a:p>
          </p:txBody>
        </p:sp>
      </p:grpSp>
      <p:grpSp>
        <p:nvGrpSpPr>
          <p:cNvPr id="5" name="Group 5"/>
          <p:cNvGrpSpPr/>
          <p:nvPr/>
        </p:nvGrpSpPr>
        <p:grpSpPr>
          <a:xfrm>
            <a:off x="457542" y="4260463"/>
            <a:ext cx="11276917" cy="899329"/>
            <a:chOff x="0" y="0"/>
            <a:chExt cx="22553833" cy="1798657"/>
          </a:xfrm>
        </p:grpSpPr>
        <p:sp>
          <p:nvSpPr>
            <p:cNvPr id="6" name="Freeform 6"/>
            <p:cNvSpPr/>
            <p:nvPr/>
          </p:nvSpPr>
          <p:spPr>
            <a:xfrm>
              <a:off x="0" y="0"/>
              <a:ext cx="22553833" cy="1798657"/>
            </a:xfrm>
            <a:custGeom>
              <a:avLst/>
              <a:gdLst/>
              <a:ahLst/>
              <a:cxnLst/>
              <a:rect l="l" t="t" r="r" b="b"/>
              <a:pathLst>
                <a:path w="22553833" h="1798657">
                  <a:moveTo>
                    <a:pt x="0" y="0"/>
                  </a:moveTo>
                  <a:lnTo>
                    <a:pt x="22553833" y="0"/>
                  </a:lnTo>
                  <a:lnTo>
                    <a:pt x="22553833" y="1798657"/>
                  </a:lnTo>
                  <a:lnTo>
                    <a:pt x="0" y="179865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7"/>
            <p:cNvSpPr txBox="1"/>
            <p:nvPr/>
          </p:nvSpPr>
          <p:spPr>
            <a:xfrm>
              <a:off x="0" y="-57150"/>
              <a:ext cx="22553833" cy="1855807"/>
            </a:xfrm>
            <a:prstGeom prst="rect">
              <a:avLst/>
            </a:prstGeom>
          </p:spPr>
          <p:txBody>
            <a:bodyPr lIns="0" tIns="0" rIns="0" bIns="0" rtlCol="0" anchor="t"/>
            <a:lstStyle/>
            <a:p>
              <a:pPr marL="0" marR="0" lvl="0" indent="0" algn="ctr" defTabSz="609630" rtl="0" eaLnBrk="1" fontAlgn="auto" latinLnBrk="0" hangingPunct="1">
                <a:lnSpc>
                  <a:spcPts val="5040"/>
                </a:lnSpc>
                <a:spcBef>
                  <a:spcPts val="0"/>
                </a:spcBef>
                <a:spcAft>
                  <a:spcPts val="0"/>
                </a:spcAft>
                <a:buClrTx/>
                <a:buSzTx/>
                <a:buFontTx/>
                <a:buNone/>
                <a:tabLst/>
                <a:defRPr/>
              </a:pPr>
              <a:r>
                <a:rPr kumimoji="0" lang="en-US" sz="4666" b="1" i="0" u="none" strike="noStrike" kern="1200" cap="none" spc="106" normalizeH="0" baseline="0" noProof="0" dirty="0">
                  <a:ln>
                    <a:noFill/>
                  </a:ln>
                  <a:solidFill>
                    <a:srgbClr val="F4F6FC"/>
                  </a:solidFill>
                  <a:effectLst/>
                  <a:uLnTx/>
                  <a:uFillTx/>
                  <a:latin typeface="Arial MT Pro Bold"/>
                  <a:ea typeface="Arial MT Pro Bold"/>
                  <a:cs typeface="Arial MT Pro Bold"/>
                  <a:sym typeface="Arial MT Pro Bold"/>
                </a:rPr>
                <a:t>Data Governance </a:t>
              </a:r>
              <a:r>
                <a:rPr kumimoji="0" lang="en-US" sz="4666" b="1" i="0" u="none" strike="noStrike" kern="1200" cap="none" spc="106" normalizeH="0" baseline="0" noProof="0" dirty="0" err="1">
                  <a:ln>
                    <a:noFill/>
                  </a:ln>
                  <a:solidFill>
                    <a:srgbClr val="F4F6FC"/>
                  </a:solidFill>
                  <a:effectLst/>
                  <a:uLnTx/>
                  <a:uFillTx/>
                  <a:latin typeface="Arial MT Pro Bold"/>
                  <a:ea typeface="Arial MT Pro Bold"/>
                  <a:cs typeface="Arial MT Pro Bold"/>
                  <a:sym typeface="Arial MT Pro Bold"/>
                </a:rPr>
                <a:t>Sprint</a:t>
              </a:r>
              <a:r>
                <a:rPr kumimoji="0" lang="en-US" sz="4666" b="1" i="0" u="none" strike="noStrike" kern="1200" cap="none" spc="106" normalizeH="0" baseline="30000" noProof="0" dirty="0" err="1">
                  <a:ln>
                    <a:noFill/>
                  </a:ln>
                  <a:solidFill>
                    <a:srgbClr val="F4F6FC"/>
                  </a:solidFill>
                  <a:effectLst/>
                  <a:uLnTx/>
                  <a:uFillTx/>
                  <a:latin typeface="Arial MT Pro Bold"/>
                  <a:ea typeface="Arial MT Pro Bold"/>
                  <a:cs typeface="Arial MT Pro Bold"/>
                  <a:sym typeface="Arial MT Pro Bold"/>
                </a:rPr>
                <a:t>TM</a:t>
              </a:r>
              <a:endParaRPr kumimoji="0" lang="en-US" sz="4666" b="1" i="0" u="none" strike="noStrike" kern="1200" cap="none" spc="106" normalizeH="0" baseline="30000" noProof="0" dirty="0">
                <a:ln>
                  <a:noFill/>
                </a:ln>
                <a:solidFill>
                  <a:srgbClr val="F4F6FC"/>
                </a:solidFill>
                <a:effectLst/>
                <a:uLnTx/>
                <a:uFillTx/>
                <a:latin typeface="Arial MT Pro Bold"/>
                <a:ea typeface="Arial MT Pro Bold"/>
                <a:cs typeface="Arial MT Pro Bold"/>
                <a:sym typeface="Arial MT Pro Bold"/>
              </a:endParaRPr>
            </a:p>
          </p:txBody>
        </p:sp>
      </p:grpSp>
      <p:grpSp>
        <p:nvGrpSpPr>
          <p:cNvPr id="8" name="Group 8"/>
          <p:cNvGrpSpPr/>
          <p:nvPr/>
        </p:nvGrpSpPr>
        <p:grpSpPr>
          <a:xfrm>
            <a:off x="3635349" y="5821136"/>
            <a:ext cx="4899788" cy="642620"/>
            <a:chOff x="0" y="0"/>
            <a:chExt cx="9799576" cy="1285240"/>
          </a:xfrm>
        </p:grpSpPr>
        <p:sp>
          <p:nvSpPr>
            <p:cNvPr id="9" name="Freeform 9"/>
            <p:cNvSpPr/>
            <p:nvPr/>
          </p:nvSpPr>
          <p:spPr>
            <a:xfrm>
              <a:off x="0" y="0"/>
              <a:ext cx="9799576" cy="1285240"/>
            </a:xfrm>
            <a:custGeom>
              <a:avLst/>
              <a:gdLst/>
              <a:ahLst/>
              <a:cxnLst/>
              <a:rect l="l" t="t" r="r" b="b"/>
              <a:pathLst>
                <a:path w="9799576" h="1285240">
                  <a:moveTo>
                    <a:pt x="0" y="0"/>
                  </a:moveTo>
                  <a:lnTo>
                    <a:pt x="9799576" y="0"/>
                  </a:lnTo>
                  <a:lnTo>
                    <a:pt x="9799576" y="1285240"/>
                  </a:lnTo>
                  <a:lnTo>
                    <a:pt x="0" y="1285240"/>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 name="TextBox 10"/>
            <p:cNvSpPr txBox="1"/>
            <p:nvPr/>
          </p:nvSpPr>
          <p:spPr>
            <a:xfrm>
              <a:off x="0" y="-28575"/>
              <a:ext cx="9799576" cy="1313815"/>
            </a:xfrm>
            <a:prstGeom prst="rect">
              <a:avLst/>
            </a:prstGeom>
          </p:spPr>
          <p:txBody>
            <a:bodyPr lIns="0" tIns="0" rIns="0" bIns="0" rtlCol="0" anchor="t"/>
            <a:lstStyle/>
            <a:p>
              <a:pPr marL="0" marR="0" lvl="0" indent="0" algn="ctr" defTabSz="609630" rtl="0" eaLnBrk="1" fontAlgn="auto" latinLnBrk="0" hangingPunct="1">
                <a:lnSpc>
                  <a:spcPts val="2160"/>
                </a:lnSpc>
                <a:spcBef>
                  <a:spcPts val="0"/>
                </a:spcBef>
                <a:spcAft>
                  <a:spcPts val="0"/>
                </a:spcAft>
                <a:buClrTx/>
                <a:buSzTx/>
                <a:buFontTx/>
                <a:buNone/>
                <a:tabLst/>
                <a:defRPr/>
              </a:pPr>
              <a:r>
                <a:rPr lang="en-US" sz="2000" b="1" dirty="0">
                  <a:solidFill>
                    <a:srgbClr val="10B5B3"/>
                  </a:solidFill>
                  <a:latin typeface="Arial MT Pro Bold"/>
                  <a:ea typeface="Arial MT Pro Bold"/>
                  <a:cs typeface="Arial MT Pro Bold"/>
                  <a:sym typeface="Arial MT Pro Bold"/>
                </a:rPr>
                <a:t>2 DAY TRAINING – DAY 1</a:t>
              </a:r>
              <a:endParaRPr kumimoji="0" lang="en-US" sz="2000" b="1" i="0" u="none" strike="noStrike" kern="1200" cap="none" spc="0" normalizeH="0" baseline="0" noProof="0" dirty="0">
                <a:ln>
                  <a:noFill/>
                </a:ln>
                <a:solidFill>
                  <a:srgbClr val="10B5B3"/>
                </a:solidFill>
                <a:effectLst/>
                <a:uLnTx/>
                <a:uFillTx/>
                <a:latin typeface="Arial MT Pro Bold"/>
                <a:ea typeface="Arial MT Pro Bold"/>
                <a:cs typeface="Arial MT Pro Bold"/>
                <a:sym typeface="Arial MT Pro Bold"/>
              </a:endParaRPr>
            </a:p>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April 22, 2026</a:t>
              </a:r>
            </a:p>
          </p:txBody>
        </p:sp>
      </p:grpSp>
      <p:grpSp>
        <p:nvGrpSpPr>
          <p:cNvPr id="11" name="Group 11"/>
          <p:cNvGrpSpPr/>
          <p:nvPr/>
        </p:nvGrpSpPr>
        <p:grpSpPr>
          <a:xfrm>
            <a:off x="-6350" y="0"/>
            <a:ext cx="12198350" cy="3429000"/>
            <a:chOff x="0" y="0"/>
            <a:chExt cx="4819101" cy="1354667"/>
          </a:xfrm>
        </p:grpSpPr>
        <p:sp>
          <p:nvSpPr>
            <p:cNvPr id="12" name="Freeform 12"/>
            <p:cNvSpPr/>
            <p:nvPr/>
          </p:nvSpPr>
          <p:spPr>
            <a:xfrm>
              <a:off x="0" y="0"/>
              <a:ext cx="4819101" cy="1354667"/>
            </a:xfrm>
            <a:custGeom>
              <a:avLst/>
              <a:gdLst/>
              <a:ahLst/>
              <a:cxnLst/>
              <a:rect l="l" t="t" r="r" b="b"/>
              <a:pathLst>
                <a:path w="4819101" h="1354667">
                  <a:moveTo>
                    <a:pt x="0" y="0"/>
                  </a:moveTo>
                  <a:lnTo>
                    <a:pt x="4819101" y="0"/>
                  </a:lnTo>
                  <a:lnTo>
                    <a:pt x="4819101" y="1354667"/>
                  </a:lnTo>
                  <a:lnTo>
                    <a:pt x="0" y="1354667"/>
                  </a:lnTo>
                  <a:close/>
                </a:path>
              </a:pathLst>
            </a:custGeom>
            <a:solidFill>
              <a:srgbClr val="F7FAFC"/>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 name="TextBox 13"/>
            <p:cNvSpPr txBox="1"/>
            <p:nvPr/>
          </p:nvSpPr>
          <p:spPr>
            <a:xfrm>
              <a:off x="0" y="-19050"/>
              <a:ext cx="4819101" cy="1373717"/>
            </a:xfrm>
            <a:prstGeom prst="rect">
              <a:avLst/>
            </a:prstGeom>
          </p:spPr>
          <p:txBody>
            <a:bodyPr lIns="33867" tIns="33867" rIns="33867" bIns="33867" rtlCol="0" anchor="ctr"/>
            <a:lstStyle/>
            <a:p>
              <a:pPr marL="0" marR="0" lvl="0" indent="0" algn="ctr" defTabSz="609630" rtl="0" eaLnBrk="1" fontAlgn="auto" latinLnBrk="0" hangingPunct="1">
                <a:lnSpc>
                  <a:spcPts val="108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4"/>
          <p:cNvGrpSpPr/>
          <p:nvPr/>
        </p:nvGrpSpPr>
        <p:grpSpPr>
          <a:xfrm>
            <a:off x="-6350" y="-6349"/>
            <a:ext cx="12204700" cy="58419"/>
            <a:chOff x="0" y="0"/>
            <a:chExt cx="24409400" cy="116838"/>
          </a:xfrm>
        </p:grpSpPr>
        <p:sp>
          <p:nvSpPr>
            <p:cNvPr id="15" name="Freeform 15"/>
            <p:cNvSpPr/>
            <p:nvPr/>
          </p:nvSpPr>
          <p:spPr>
            <a:xfrm>
              <a:off x="12700" y="12700"/>
              <a:ext cx="24384000" cy="91440"/>
            </a:xfrm>
            <a:custGeom>
              <a:avLst/>
              <a:gdLst/>
              <a:ahLst/>
              <a:cxnLst/>
              <a:rect l="l" t="t" r="r" b="b"/>
              <a:pathLst>
                <a:path w="24384000" h="91440">
                  <a:moveTo>
                    <a:pt x="0" y="0"/>
                  </a:moveTo>
                  <a:lnTo>
                    <a:pt x="24384000" y="0"/>
                  </a:lnTo>
                  <a:lnTo>
                    <a:pt x="24384000" y="91440"/>
                  </a:lnTo>
                  <a:lnTo>
                    <a:pt x="0" y="91440"/>
                  </a:lnTo>
                  <a:close/>
                </a:path>
              </a:pathLst>
            </a:custGeom>
            <a:solidFill>
              <a:srgbClr val="10B5B3"/>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16" name="Freeform 16"/>
          <p:cNvSpPr/>
          <p:nvPr/>
        </p:nvSpPr>
        <p:spPr>
          <a:xfrm>
            <a:off x="3622812" y="407904"/>
            <a:ext cx="4924863" cy="2613193"/>
          </a:xfrm>
          <a:custGeom>
            <a:avLst/>
            <a:gdLst/>
            <a:ahLst/>
            <a:cxnLst/>
            <a:rect l="l" t="t" r="r" b="b"/>
            <a:pathLst>
              <a:path w="7387295" h="3919789">
                <a:moveTo>
                  <a:pt x="0" y="0"/>
                </a:moveTo>
                <a:lnTo>
                  <a:pt x="7387295" y="0"/>
                </a:lnTo>
                <a:lnTo>
                  <a:pt x="7387295" y="3919790"/>
                </a:lnTo>
                <a:lnTo>
                  <a:pt x="0" y="3919790"/>
                </a:lnTo>
                <a:lnTo>
                  <a:pt x="0" y="0"/>
                </a:lnTo>
                <a:close/>
              </a:path>
            </a:pathLst>
          </a:custGeom>
          <a:blipFill>
            <a:blip r:embed="rId2"/>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1B5B4"/>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6CEF3A24-D0A4-7855-EA04-260D69FCFD0B}"/>
              </a:ext>
            </a:extLst>
          </p:cNvPr>
          <p:cNvSpPr txBox="1"/>
          <p:nvPr/>
        </p:nvSpPr>
        <p:spPr>
          <a:xfrm>
            <a:off x="3037898" y="4975126"/>
            <a:ext cx="610985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Establish Data Governance in Weeks instead of Months</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B263F4-6906-B3F6-4C80-08E6AB44DB04}"/>
              </a:ext>
            </a:extLst>
          </p:cNvPr>
          <p:cNvSpPr>
            <a:spLocks noGrp="1"/>
          </p:cNvSpPr>
          <p:nvPr>
            <p:ph type="title"/>
          </p:nvPr>
        </p:nvSpPr>
        <p:spPr>
          <a:xfrm>
            <a:off x="704849" y="439813"/>
            <a:ext cx="10082755" cy="394692"/>
          </a:xfrm>
        </p:spPr>
        <p:txBody>
          <a:bodyPr/>
          <a:lstStyle/>
          <a:p>
            <a:r>
              <a:rPr lang="en-US" dirty="0"/>
              <a:t>Choosing the right </a:t>
            </a:r>
            <a:r>
              <a:rPr lang="en-US" sz="2400" b="1" dirty="0">
                <a:solidFill>
                  <a:srgbClr val="11B5B4"/>
                </a:solidFill>
              </a:rPr>
              <a:t>FRAMEWORK</a:t>
            </a:r>
            <a:r>
              <a:rPr lang="en-US" sz="2400" b="1" dirty="0">
                <a:solidFill>
                  <a:schemeClr val="accent2"/>
                </a:solidFill>
              </a:rPr>
              <a:t> </a:t>
            </a:r>
            <a:r>
              <a:rPr lang="en-US" dirty="0"/>
              <a:t>for you</a:t>
            </a:r>
          </a:p>
        </p:txBody>
      </p:sp>
      <p:sp>
        <p:nvSpPr>
          <p:cNvPr id="3" name="Text Placeholder 2">
            <a:extLst>
              <a:ext uri="{FF2B5EF4-FFF2-40B4-BE49-F238E27FC236}">
                <a16:creationId xmlns:a16="http://schemas.microsoft.com/office/drawing/2014/main" id="{68F2ECBF-CC6E-1B4B-8AE2-F4E879276E6D}"/>
              </a:ext>
            </a:extLst>
          </p:cNvPr>
          <p:cNvSpPr>
            <a:spLocks noGrp="1"/>
          </p:cNvSpPr>
          <p:nvPr>
            <p:ph type="body" sz="quarter" idx="12"/>
          </p:nvPr>
        </p:nvSpPr>
        <p:spPr>
          <a:xfrm>
            <a:off x="684447" y="1028554"/>
            <a:ext cx="9741177" cy="522218"/>
          </a:xfrm>
        </p:spPr>
        <p:txBody>
          <a:bodyPr/>
          <a:lstStyle/>
          <a:p>
            <a:r>
              <a:rPr lang="en-US" dirty="0"/>
              <a:t>Choosing the right data governance framework can be overwhelming. Each framework offers a unique approach, and selecting the right one depends on your organization’s goals, resources, and culture. Here’s an overview of popular frameworks to help you find what works best for you.</a:t>
            </a:r>
          </a:p>
        </p:txBody>
      </p:sp>
      <p:sp>
        <p:nvSpPr>
          <p:cNvPr id="4" name="Footer Placeholder 3">
            <a:extLst>
              <a:ext uri="{FF2B5EF4-FFF2-40B4-BE49-F238E27FC236}">
                <a16:creationId xmlns:a16="http://schemas.microsoft.com/office/drawing/2014/main" id="{ABB6F265-DFCA-60FD-DC99-6731F5133EDD}"/>
              </a:ext>
            </a:extLst>
          </p:cNvPr>
          <p:cNvSpPr>
            <a:spLocks noGrp="1"/>
          </p:cNvSpPr>
          <p:nvPr>
            <p:ph type="ftr" sz="quarter" idx="22"/>
          </p:nvPr>
        </p:nvSpPr>
        <p:spPr/>
        <p:txBody>
          <a:bodyPr/>
          <a:lstStyle/>
          <a:p>
            <a:pPr>
              <a:defRPr/>
            </a:pPr>
            <a:r>
              <a:rPr lang="en-US"/>
              <a:t>© 2024 Data Vantage Consulting | All Rights Reserved</a:t>
            </a:r>
            <a:endParaRPr lang="nl-NL" dirty="0"/>
          </a:p>
        </p:txBody>
      </p:sp>
      <p:sp>
        <p:nvSpPr>
          <p:cNvPr id="5" name="Slide Number Placeholder 4">
            <a:extLst>
              <a:ext uri="{FF2B5EF4-FFF2-40B4-BE49-F238E27FC236}">
                <a16:creationId xmlns:a16="http://schemas.microsoft.com/office/drawing/2014/main" id="{21BCAA86-45A6-C1EA-AE48-B06675F95664}"/>
              </a:ext>
            </a:extLst>
          </p:cNvPr>
          <p:cNvSpPr>
            <a:spLocks noGrp="1"/>
          </p:cNvSpPr>
          <p:nvPr>
            <p:ph type="sldNum" sz="quarter" idx="23"/>
          </p:nvPr>
        </p:nvSpPr>
        <p:spPr/>
        <p:txBody>
          <a:bodyPr/>
          <a:lstStyle/>
          <a:p>
            <a:fld id="{294A09A9-5501-47C1-A89A-A340965A2BE2}" type="slidenum">
              <a:rPr lang="nl-NL" smtClean="0"/>
              <a:pPr/>
              <a:t>10</a:t>
            </a:fld>
            <a:endParaRPr lang="nl-NL" dirty="0"/>
          </a:p>
        </p:txBody>
      </p:sp>
      <p:pic>
        <p:nvPicPr>
          <p:cNvPr id="6" name="object 4">
            <a:extLst>
              <a:ext uri="{FF2B5EF4-FFF2-40B4-BE49-F238E27FC236}">
                <a16:creationId xmlns:a16="http://schemas.microsoft.com/office/drawing/2014/main" id="{1456E5F7-4093-1247-9A7B-12609EAA2AE8}"/>
              </a:ext>
            </a:extLst>
          </p:cNvPr>
          <p:cNvPicPr/>
          <p:nvPr/>
        </p:nvPicPr>
        <p:blipFill>
          <a:blip r:embed="rId2" cstate="print">
            <a:extLst>
              <a:ext uri="{28A0092B-C50C-407E-A947-70E740481C1C}">
                <a14:useLocalDpi xmlns:a14="http://schemas.microsoft.com/office/drawing/2010/main"/>
              </a:ext>
            </a:extLst>
          </a:blip>
          <a:stretch>
            <a:fillRect/>
          </a:stretch>
        </p:blipFill>
        <p:spPr>
          <a:xfrm>
            <a:off x="1241078" y="1863597"/>
            <a:ext cx="1574287" cy="1326672"/>
          </a:xfrm>
          <a:prstGeom prst="rect">
            <a:avLst/>
          </a:prstGeom>
        </p:spPr>
      </p:pic>
      <p:pic>
        <p:nvPicPr>
          <p:cNvPr id="7" name="Picture 6">
            <a:extLst>
              <a:ext uri="{FF2B5EF4-FFF2-40B4-BE49-F238E27FC236}">
                <a16:creationId xmlns:a16="http://schemas.microsoft.com/office/drawing/2014/main" id="{FD549F2E-048A-54FC-F4A2-181E5E215E3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481711" y="1702060"/>
            <a:ext cx="1770857" cy="1730610"/>
          </a:xfrm>
          <a:prstGeom prst="rect">
            <a:avLst/>
          </a:prstGeom>
        </p:spPr>
      </p:pic>
      <p:pic>
        <p:nvPicPr>
          <p:cNvPr id="9" name="Picture 2">
            <a:extLst>
              <a:ext uri="{FF2B5EF4-FFF2-40B4-BE49-F238E27FC236}">
                <a16:creationId xmlns:a16="http://schemas.microsoft.com/office/drawing/2014/main" id="{8B01D8E6-EBCB-B8AF-2504-95908EEAA952}"/>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8291786" y="1863597"/>
            <a:ext cx="2385690" cy="142213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a:extLst>
              <a:ext uri="{FF2B5EF4-FFF2-40B4-BE49-F238E27FC236}">
                <a16:creationId xmlns:a16="http://schemas.microsoft.com/office/drawing/2014/main" id="{F57AB4B6-9BDE-8DAD-A3FD-D36B8EE6229A}"/>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912881" y="4144556"/>
            <a:ext cx="3010247" cy="148505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a:extLst>
              <a:ext uri="{FF2B5EF4-FFF2-40B4-BE49-F238E27FC236}">
                <a16:creationId xmlns:a16="http://schemas.microsoft.com/office/drawing/2014/main" id="{9114B45F-FE9C-9293-98EE-6D9D35CBD3BA}"/>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8710744" y="4194897"/>
            <a:ext cx="1646398" cy="1507512"/>
          </a:xfrm>
          <a:prstGeom prst="rect">
            <a:avLst/>
          </a:prstGeom>
          <a:noFill/>
          <a:extLst>
            <a:ext uri="{909E8E84-426E-40DD-AFC4-6F175D3DCCD1}">
              <a14:hiddenFill xmlns:a14="http://schemas.microsoft.com/office/drawing/2010/main">
                <a:solidFill>
                  <a:srgbClr val="FFFFFF"/>
                </a:solidFill>
              </a14:hiddenFill>
            </a:ext>
          </a:extLst>
        </p:spPr>
      </p:pic>
      <p:sp>
        <p:nvSpPr>
          <p:cNvPr id="12" name="Text Placeholder 2">
            <a:extLst>
              <a:ext uri="{FF2B5EF4-FFF2-40B4-BE49-F238E27FC236}">
                <a16:creationId xmlns:a16="http://schemas.microsoft.com/office/drawing/2014/main" id="{4FA67D95-491B-01DC-9648-F1704D837170}"/>
              </a:ext>
            </a:extLst>
          </p:cNvPr>
          <p:cNvSpPr txBox="1">
            <a:spLocks/>
          </p:cNvSpPr>
          <p:nvPr/>
        </p:nvSpPr>
        <p:spPr>
          <a:xfrm>
            <a:off x="523097" y="3365761"/>
            <a:ext cx="3010247" cy="3393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500" b="1" dirty="0">
                <a:solidFill>
                  <a:schemeClr val="bg1"/>
                </a:solidFill>
              </a:rPr>
              <a:t>Data Governance Professionals Organization</a:t>
            </a:r>
          </a:p>
        </p:txBody>
      </p:sp>
      <p:sp>
        <p:nvSpPr>
          <p:cNvPr id="13" name="Text Placeholder 2">
            <a:extLst>
              <a:ext uri="{FF2B5EF4-FFF2-40B4-BE49-F238E27FC236}">
                <a16:creationId xmlns:a16="http://schemas.microsoft.com/office/drawing/2014/main" id="{41F83442-0355-6857-6639-87C73CBBCF65}"/>
              </a:ext>
            </a:extLst>
          </p:cNvPr>
          <p:cNvSpPr txBox="1">
            <a:spLocks/>
          </p:cNvSpPr>
          <p:nvPr/>
        </p:nvSpPr>
        <p:spPr>
          <a:xfrm>
            <a:off x="3955250" y="3526368"/>
            <a:ext cx="2823778" cy="3393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solidFill>
                  <a:schemeClr val="bg1"/>
                </a:solidFill>
              </a:rPr>
              <a:t>First San Francisco Partners</a:t>
            </a:r>
          </a:p>
        </p:txBody>
      </p:sp>
      <p:sp>
        <p:nvSpPr>
          <p:cNvPr id="14" name="Text Placeholder 2">
            <a:extLst>
              <a:ext uri="{FF2B5EF4-FFF2-40B4-BE49-F238E27FC236}">
                <a16:creationId xmlns:a16="http://schemas.microsoft.com/office/drawing/2014/main" id="{74517434-BCB6-C1AD-1E36-A30D70461807}"/>
              </a:ext>
            </a:extLst>
          </p:cNvPr>
          <p:cNvSpPr txBox="1">
            <a:spLocks/>
          </p:cNvSpPr>
          <p:nvPr/>
        </p:nvSpPr>
        <p:spPr>
          <a:xfrm>
            <a:off x="8122054" y="3494483"/>
            <a:ext cx="2823778" cy="3393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solidFill>
                  <a:schemeClr val="bg1"/>
                </a:solidFill>
              </a:rPr>
              <a:t>Data Governance Institute</a:t>
            </a:r>
          </a:p>
        </p:txBody>
      </p:sp>
      <p:sp>
        <p:nvSpPr>
          <p:cNvPr id="15" name="Text Placeholder 2">
            <a:extLst>
              <a:ext uri="{FF2B5EF4-FFF2-40B4-BE49-F238E27FC236}">
                <a16:creationId xmlns:a16="http://schemas.microsoft.com/office/drawing/2014/main" id="{A2CAECEF-10C6-453C-B89E-8B10E5ED84E7}"/>
              </a:ext>
            </a:extLst>
          </p:cNvPr>
          <p:cNvSpPr txBox="1">
            <a:spLocks/>
          </p:cNvSpPr>
          <p:nvPr/>
        </p:nvSpPr>
        <p:spPr>
          <a:xfrm>
            <a:off x="7873533" y="5725187"/>
            <a:ext cx="3356844" cy="3393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solidFill>
                  <a:schemeClr val="bg1"/>
                </a:solidFill>
              </a:rPr>
              <a:t>Non-Invasive Data </a:t>
            </a:r>
            <a:r>
              <a:rPr lang="en-US" sz="1500" b="1" dirty="0" err="1">
                <a:solidFill>
                  <a:schemeClr val="bg1"/>
                </a:solidFill>
              </a:rPr>
              <a:t>Governance</a:t>
            </a:r>
            <a:r>
              <a:rPr lang="en-US" sz="1500" b="1" baseline="30000" dirty="0" err="1">
                <a:solidFill>
                  <a:schemeClr val="bg1"/>
                </a:solidFill>
              </a:rPr>
              <a:t>TM</a:t>
            </a:r>
            <a:endParaRPr lang="en-US" sz="1500" b="1" baseline="30000" dirty="0">
              <a:solidFill>
                <a:schemeClr val="bg1"/>
              </a:solidFill>
            </a:endParaRPr>
          </a:p>
        </p:txBody>
      </p:sp>
      <p:sp>
        <p:nvSpPr>
          <p:cNvPr id="16" name="Text Placeholder 2">
            <a:extLst>
              <a:ext uri="{FF2B5EF4-FFF2-40B4-BE49-F238E27FC236}">
                <a16:creationId xmlns:a16="http://schemas.microsoft.com/office/drawing/2014/main" id="{428B44B2-92EE-5945-140A-C2B01035AB97}"/>
              </a:ext>
            </a:extLst>
          </p:cNvPr>
          <p:cNvSpPr txBox="1">
            <a:spLocks/>
          </p:cNvSpPr>
          <p:nvPr/>
        </p:nvSpPr>
        <p:spPr>
          <a:xfrm>
            <a:off x="2922448" y="5724632"/>
            <a:ext cx="2823778" cy="3393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solidFill>
                  <a:schemeClr val="bg1"/>
                </a:solidFill>
              </a:rPr>
              <a:t>Info-Tech</a:t>
            </a:r>
          </a:p>
        </p:txBody>
      </p:sp>
      <p:sp>
        <p:nvSpPr>
          <p:cNvPr id="17" name="TextBox 16">
            <a:extLst>
              <a:ext uri="{FF2B5EF4-FFF2-40B4-BE49-F238E27FC236}">
                <a16:creationId xmlns:a16="http://schemas.microsoft.com/office/drawing/2014/main" id="{4CD54ACE-2842-C258-4967-74E5C7941C90}"/>
              </a:ext>
            </a:extLst>
          </p:cNvPr>
          <p:cNvSpPr txBox="1"/>
          <p:nvPr/>
        </p:nvSpPr>
        <p:spPr>
          <a:xfrm>
            <a:off x="1336438" y="3865870"/>
            <a:ext cx="3560894" cy="215444"/>
          </a:xfrm>
          <a:prstGeom prst="rect">
            <a:avLst/>
          </a:prstGeom>
          <a:noFill/>
        </p:spPr>
        <p:txBody>
          <a:bodyPr wrap="square" rtlCol="0">
            <a:spAutoFit/>
          </a:bodyPr>
          <a:lstStyle/>
          <a:p>
            <a:r>
              <a:rPr lang="en-US" sz="800" b="1" i="1" dirty="0">
                <a:solidFill>
                  <a:schemeClr val="bg1"/>
                </a:solidFill>
              </a:rPr>
              <a:t>Source:</a:t>
            </a:r>
            <a:r>
              <a:rPr lang="en-US" sz="800" dirty="0">
                <a:solidFill>
                  <a:schemeClr val="bg1"/>
                </a:solidFill>
              </a:rPr>
              <a:t> </a:t>
            </a:r>
            <a:r>
              <a:rPr lang="en-US" sz="800" i="1" dirty="0">
                <a:solidFill>
                  <a:schemeClr val="bg1"/>
                </a:solidFill>
              </a:rPr>
              <a:t>https://dgpo.org/</a:t>
            </a:r>
          </a:p>
        </p:txBody>
      </p:sp>
      <p:sp>
        <p:nvSpPr>
          <p:cNvPr id="18" name="TextBox 17">
            <a:extLst>
              <a:ext uri="{FF2B5EF4-FFF2-40B4-BE49-F238E27FC236}">
                <a16:creationId xmlns:a16="http://schemas.microsoft.com/office/drawing/2014/main" id="{9A2F42EC-301A-385E-C300-D2FA337F0851}"/>
              </a:ext>
            </a:extLst>
          </p:cNvPr>
          <p:cNvSpPr txBox="1"/>
          <p:nvPr/>
        </p:nvSpPr>
        <p:spPr>
          <a:xfrm>
            <a:off x="3728486" y="3865997"/>
            <a:ext cx="3560894" cy="215444"/>
          </a:xfrm>
          <a:prstGeom prst="rect">
            <a:avLst/>
          </a:prstGeom>
          <a:noFill/>
        </p:spPr>
        <p:txBody>
          <a:bodyPr wrap="square" rtlCol="0">
            <a:spAutoFit/>
          </a:bodyPr>
          <a:lstStyle/>
          <a:p>
            <a:r>
              <a:rPr lang="en-US" sz="800" b="1" i="1" dirty="0">
                <a:solidFill>
                  <a:schemeClr val="bg1"/>
                </a:solidFill>
              </a:rPr>
              <a:t>Source:</a:t>
            </a:r>
            <a:r>
              <a:rPr lang="en-US" sz="800" dirty="0">
                <a:solidFill>
                  <a:schemeClr val="bg1"/>
                </a:solidFill>
              </a:rPr>
              <a:t> </a:t>
            </a:r>
            <a:r>
              <a:rPr lang="en-US" sz="800" i="1" dirty="0">
                <a:solidFill>
                  <a:schemeClr val="bg1"/>
                </a:solidFill>
              </a:rPr>
              <a:t>https://www.firstsanfranciscopartners.com/data-governance/</a:t>
            </a:r>
          </a:p>
        </p:txBody>
      </p:sp>
      <p:sp>
        <p:nvSpPr>
          <p:cNvPr id="19" name="TextBox 18">
            <a:extLst>
              <a:ext uri="{FF2B5EF4-FFF2-40B4-BE49-F238E27FC236}">
                <a16:creationId xmlns:a16="http://schemas.microsoft.com/office/drawing/2014/main" id="{5D6A2380-0378-AE45-BBAE-68DFECE1A3E8}"/>
              </a:ext>
            </a:extLst>
          </p:cNvPr>
          <p:cNvSpPr txBox="1"/>
          <p:nvPr/>
        </p:nvSpPr>
        <p:spPr>
          <a:xfrm>
            <a:off x="7771508" y="3865742"/>
            <a:ext cx="3560894" cy="215444"/>
          </a:xfrm>
          <a:prstGeom prst="rect">
            <a:avLst/>
          </a:prstGeom>
          <a:noFill/>
        </p:spPr>
        <p:txBody>
          <a:bodyPr wrap="square" rtlCol="0">
            <a:spAutoFit/>
          </a:bodyPr>
          <a:lstStyle/>
          <a:p>
            <a:r>
              <a:rPr lang="en-US" sz="800" b="1" i="1" dirty="0">
                <a:solidFill>
                  <a:schemeClr val="bg1"/>
                </a:solidFill>
              </a:rPr>
              <a:t>Source:</a:t>
            </a:r>
            <a:r>
              <a:rPr lang="en-US" sz="800" dirty="0">
                <a:solidFill>
                  <a:schemeClr val="bg1"/>
                </a:solidFill>
              </a:rPr>
              <a:t> </a:t>
            </a:r>
            <a:r>
              <a:rPr lang="en-US" sz="800" i="1" dirty="0">
                <a:solidFill>
                  <a:schemeClr val="bg1"/>
                </a:solidFill>
              </a:rPr>
              <a:t>https://datagovernance.com/the-dgi-data-governance-framework/</a:t>
            </a:r>
          </a:p>
        </p:txBody>
      </p:sp>
      <p:sp>
        <p:nvSpPr>
          <p:cNvPr id="20" name="TextBox 19">
            <a:extLst>
              <a:ext uri="{FF2B5EF4-FFF2-40B4-BE49-F238E27FC236}">
                <a16:creationId xmlns:a16="http://schemas.microsoft.com/office/drawing/2014/main" id="{DD771F6B-DC51-8772-45C5-1F4AF8BA6550}"/>
              </a:ext>
            </a:extLst>
          </p:cNvPr>
          <p:cNvSpPr txBox="1"/>
          <p:nvPr/>
        </p:nvSpPr>
        <p:spPr>
          <a:xfrm>
            <a:off x="1604534" y="6084608"/>
            <a:ext cx="5174494" cy="215444"/>
          </a:xfrm>
          <a:prstGeom prst="rect">
            <a:avLst/>
          </a:prstGeom>
          <a:noFill/>
        </p:spPr>
        <p:txBody>
          <a:bodyPr wrap="square" rtlCol="0">
            <a:spAutoFit/>
          </a:bodyPr>
          <a:lstStyle/>
          <a:p>
            <a:r>
              <a:rPr lang="en-US" sz="800" b="1" i="1" dirty="0">
                <a:solidFill>
                  <a:schemeClr val="bg1"/>
                </a:solidFill>
              </a:rPr>
              <a:t>Source:</a:t>
            </a:r>
            <a:r>
              <a:rPr lang="en-US" sz="800" dirty="0">
                <a:solidFill>
                  <a:schemeClr val="bg1"/>
                </a:solidFill>
              </a:rPr>
              <a:t> </a:t>
            </a:r>
            <a:r>
              <a:rPr lang="en-US" sz="800" i="1" dirty="0">
                <a:solidFill>
                  <a:schemeClr val="bg1"/>
                </a:solidFill>
              </a:rPr>
              <a:t>https://www.infotech.com/research/ss/establish-data-governance</a:t>
            </a:r>
          </a:p>
        </p:txBody>
      </p:sp>
      <p:sp>
        <p:nvSpPr>
          <p:cNvPr id="21" name="TextBox 20">
            <a:extLst>
              <a:ext uri="{FF2B5EF4-FFF2-40B4-BE49-F238E27FC236}">
                <a16:creationId xmlns:a16="http://schemas.microsoft.com/office/drawing/2014/main" id="{8B2F7EA7-0203-9862-7D0A-F2F18DC5B10A}"/>
              </a:ext>
            </a:extLst>
          </p:cNvPr>
          <p:cNvSpPr txBox="1"/>
          <p:nvPr/>
        </p:nvSpPr>
        <p:spPr>
          <a:xfrm>
            <a:off x="6588904" y="6081304"/>
            <a:ext cx="5926102" cy="215444"/>
          </a:xfrm>
          <a:prstGeom prst="rect">
            <a:avLst/>
          </a:prstGeom>
          <a:noFill/>
        </p:spPr>
        <p:txBody>
          <a:bodyPr wrap="square" rtlCol="0">
            <a:spAutoFit/>
          </a:bodyPr>
          <a:lstStyle/>
          <a:p>
            <a:r>
              <a:rPr lang="en-US" sz="800" b="1" i="1" dirty="0">
                <a:solidFill>
                  <a:schemeClr val="bg1"/>
                </a:solidFill>
              </a:rPr>
              <a:t>Source:</a:t>
            </a:r>
            <a:r>
              <a:rPr lang="en-US" sz="800" dirty="0">
                <a:solidFill>
                  <a:schemeClr val="bg1"/>
                </a:solidFill>
              </a:rPr>
              <a:t> </a:t>
            </a:r>
            <a:r>
              <a:rPr lang="en-US" sz="800" i="1" dirty="0">
                <a:solidFill>
                  <a:schemeClr val="bg1"/>
                </a:solidFill>
              </a:rPr>
              <a:t>© Robert S. Seiner - https://tdan.com/the-non-invasive-data-governance-framework-the-framework-structure/24945 </a:t>
            </a:r>
          </a:p>
        </p:txBody>
      </p:sp>
    </p:spTree>
    <p:extLst>
      <p:ext uri="{BB962C8B-B14F-4D97-AF65-F5344CB8AC3E}">
        <p14:creationId xmlns:p14="http://schemas.microsoft.com/office/powerpoint/2010/main" val="36925961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5 - 10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Again, each participant will approach the Challenges Map, one by one, and present their challenges to the group.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Simply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read out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challenges as written on their sticky notes—this is not the time for discussion or debate.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presenting, they place their sticky notes on the Challenges Map in the designated intersection for “People and Organization (Who)" within the information life cycle.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6: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Present</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nvGrpSpPr>
          <p:cNvPr id="11" name="Group 10">
            <a:extLst>
              <a:ext uri="{FF2B5EF4-FFF2-40B4-BE49-F238E27FC236}">
                <a16:creationId xmlns:a16="http://schemas.microsoft.com/office/drawing/2014/main" id="{C26FEB1C-EE05-9A22-4560-76B61E6C18E4}"/>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34F6764A-A429-1DB9-E2B6-8B9461B7342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531AAA10-16C7-85EE-D56B-7DD939820BBE}"/>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A8E4CE11-BA2C-6D49-BFE0-B73CCD58A09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BD381048-D2B1-8D46-2CF9-1CD16E4AA7D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20027DBC-D85D-1409-3FB7-913198801E2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3" name="Tijdelijke aanduiding voor tekst 44">
            <a:extLst>
              <a:ext uri="{FF2B5EF4-FFF2-40B4-BE49-F238E27FC236}">
                <a16:creationId xmlns:a16="http://schemas.microsoft.com/office/drawing/2014/main" id="{DD7D046F-900A-956A-79CD-878577ECAF54}"/>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4" name="Tijdelijke aanduiding voor tekst 44">
            <a:extLst>
              <a:ext uri="{FF2B5EF4-FFF2-40B4-BE49-F238E27FC236}">
                <a16:creationId xmlns:a16="http://schemas.microsoft.com/office/drawing/2014/main" id="{3464AEC0-7899-3158-4594-B34F386AF9D4}"/>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5" name="Tijdelijke aanduiding voor tekst 44">
            <a:extLst>
              <a:ext uri="{FF2B5EF4-FFF2-40B4-BE49-F238E27FC236}">
                <a16:creationId xmlns:a16="http://schemas.microsoft.com/office/drawing/2014/main" id="{AE7A11B3-C4CD-8467-32C3-770DB3CC58CD}"/>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6" name="Tijdelijke aanduiding voor tekst 44">
            <a:extLst>
              <a:ext uri="{FF2B5EF4-FFF2-40B4-BE49-F238E27FC236}">
                <a16:creationId xmlns:a16="http://schemas.microsoft.com/office/drawing/2014/main" id="{A5356F26-A0A8-AF84-D757-86B63DDDD9F0}"/>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9" name="Title 1">
            <a:extLst>
              <a:ext uri="{FF2B5EF4-FFF2-40B4-BE49-F238E27FC236}">
                <a16:creationId xmlns:a16="http://schemas.microsoft.com/office/drawing/2014/main" id="{BCE75F1A-D455-6FFF-B388-EE4250E06B18}"/>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5422377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C28E0A4-4C00-313F-8346-128FD49B7A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F019F3-976D-924C-8BCB-D82F335A30E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3FFCDA99-AB20-E6DE-B4CB-C78FB63E0128}"/>
              </a:ext>
            </a:extLst>
          </p:cNvPr>
          <p:cNvSpPr/>
          <p:nvPr/>
        </p:nvSpPr>
        <p:spPr>
          <a:xfrm rot="16200000">
            <a:off x="6078570" y="-2572924"/>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AD1B66F-BFF1-1B24-B81D-3714546C8279}"/>
              </a:ext>
            </a:extLst>
          </p:cNvPr>
          <p:cNvSpPr txBox="1"/>
          <p:nvPr/>
        </p:nvSpPr>
        <p:spPr>
          <a:xfrm>
            <a:off x="1729129"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a:t>
            </a:r>
            <a:endParaRPr kumimoji="0" lang="LID4096"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AB6868DC-331D-F30C-8200-D0CC09104CF4}"/>
              </a:ext>
            </a:extLst>
          </p:cNvPr>
          <p:cNvSpPr txBox="1"/>
          <p:nvPr/>
        </p:nvSpPr>
        <p:spPr>
          <a:xfrm>
            <a:off x="3321873"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btain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F8D3BBEF-E3DE-1A02-F904-460F68FF5B11}"/>
              </a:ext>
            </a:extLst>
          </p:cNvPr>
          <p:cNvSpPr txBox="1"/>
          <p:nvPr/>
        </p:nvSpPr>
        <p:spPr>
          <a:xfrm>
            <a:off x="4914617"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tore &amp; Share</a:t>
            </a:r>
          </a:p>
        </p:txBody>
      </p:sp>
      <p:sp>
        <p:nvSpPr>
          <p:cNvPr id="16" name="TextBox 15">
            <a:extLst>
              <a:ext uri="{FF2B5EF4-FFF2-40B4-BE49-F238E27FC236}">
                <a16:creationId xmlns:a16="http://schemas.microsoft.com/office/drawing/2014/main" id="{432333A7-E12D-C05B-62D6-7D1420F448CC}"/>
              </a:ext>
            </a:extLst>
          </p:cNvPr>
          <p:cNvSpPr txBox="1"/>
          <p:nvPr/>
        </p:nvSpPr>
        <p:spPr>
          <a:xfrm>
            <a:off x="6507361"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aintain</a:t>
            </a:r>
          </a:p>
        </p:txBody>
      </p:sp>
      <p:sp>
        <p:nvSpPr>
          <p:cNvPr id="17" name="TextBox 16">
            <a:extLst>
              <a:ext uri="{FF2B5EF4-FFF2-40B4-BE49-F238E27FC236}">
                <a16:creationId xmlns:a16="http://schemas.microsoft.com/office/drawing/2014/main" id="{C5FCC14F-0C9F-988A-FBB5-3C8CBBA03F67}"/>
              </a:ext>
            </a:extLst>
          </p:cNvPr>
          <p:cNvSpPr txBox="1"/>
          <p:nvPr/>
        </p:nvSpPr>
        <p:spPr>
          <a:xfrm>
            <a:off x="9692849" y="1318642"/>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ispose</a:t>
            </a:r>
          </a:p>
        </p:txBody>
      </p:sp>
      <p:sp>
        <p:nvSpPr>
          <p:cNvPr id="18" name="Rectangle 17">
            <a:extLst>
              <a:ext uri="{FF2B5EF4-FFF2-40B4-BE49-F238E27FC236}">
                <a16:creationId xmlns:a16="http://schemas.microsoft.com/office/drawing/2014/main" id="{37AD98BF-95B0-7228-905F-BB727BCFC0E4}"/>
              </a:ext>
            </a:extLst>
          </p:cNvPr>
          <p:cNvSpPr/>
          <p:nvPr/>
        </p:nvSpPr>
        <p:spPr>
          <a:xfrm rot="16200000">
            <a:off x="6078569" y="-1695270"/>
            <a:ext cx="704846" cy="9403720"/>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690AEFDC-4902-FC58-429C-C6BF7445F960}"/>
              </a:ext>
            </a:extLst>
          </p:cNvPr>
          <p:cNvSpPr/>
          <p:nvPr/>
        </p:nvSpPr>
        <p:spPr>
          <a:xfrm rot="16200000">
            <a:off x="6078568" y="-817618"/>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2D1A497C-E1AA-9A6F-66EC-27BE99D138BC}"/>
              </a:ext>
            </a:extLst>
          </p:cNvPr>
          <p:cNvSpPr/>
          <p:nvPr/>
        </p:nvSpPr>
        <p:spPr>
          <a:xfrm rot="16200000">
            <a:off x="6078567" y="60035"/>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938BB9D-3BCE-A2FA-EB6C-CCABC0A6D705}"/>
              </a:ext>
            </a:extLst>
          </p:cNvPr>
          <p:cNvSpPr/>
          <p:nvPr/>
        </p:nvSpPr>
        <p:spPr>
          <a:xfrm>
            <a:off x="569714" y="1804937"/>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a:t>
            </a:r>
          </a:p>
        </p:txBody>
      </p:sp>
      <p:sp>
        <p:nvSpPr>
          <p:cNvPr id="22" name="Rectangle 21">
            <a:extLst>
              <a:ext uri="{FF2B5EF4-FFF2-40B4-BE49-F238E27FC236}">
                <a16:creationId xmlns:a16="http://schemas.microsoft.com/office/drawing/2014/main" id="{2D8532F2-98F5-6775-3FB4-A817895AC5DD}"/>
              </a:ext>
            </a:extLst>
          </p:cNvPr>
          <p:cNvSpPr/>
          <p:nvPr/>
        </p:nvSpPr>
        <p:spPr>
          <a:xfrm>
            <a:off x="569714" y="2681623"/>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a:t>
            </a: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3" name="Rectangle 22">
            <a:extLst>
              <a:ext uri="{FF2B5EF4-FFF2-40B4-BE49-F238E27FC236}">
                <a16:creationId xmlns:a16="http://schemas.microsoft.com/office/drawing/2014/main" id="{C67C9AE4-65B4-F73D-16EC-A30A02A977CB}"/>
              </a:ext>
            </a:extLst>
          </p:cNvPr>
          <p:cNvSpPr/>
          <p:nvPr/>
        </p:nvSpPr>
        <p:spPr>
          <a:xfrm>
            <a:off x="569714" y="3558309"/>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(Who)</a:t>
            </a:r>
          </a:p>
        </p:txBody>
      </p:sp>
      <p:sp>
        <p:nvSpPr>
          <p:cNvPr id="24" name="Rectangle 23">
            <a:extLst>
              <a:ext uri="{FF2B5EF4-FFF2-40B4-BE49-F238E27FC236}">
                <a16:creationId xmlns:a16="http://schemas.microsoft.com/office/drawing/2014/main" id="{B4C5C8B7-E465-FE93-47A9-DCD0E2A8D268}"/>
              </a:ext>
            </a:extLst>
          </p:cNvPr>
          <p:cNvSpPr/>
          <p:nvPr/>
        </p:nvSpPr>
        <p:spPr>
          <a:xfrm>
            <a:off x="568761" y="4434995"/>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5" name="TextBox 24">
            <a:extLst>
              <a:ext uri="{FF2B5EF4-FFF2-40B4-BE49-F238E27FC236}">
                <a16:creationId xmlns:a16="http://schemas.microsoft.com/office/drawing/2014/main" id="{C8A30C1F-D547-F1BB-DCB1-E9A5766DF0D3}"/>
              </a:ext>
            </a:extLst>
          </p:cNvPr>
          <p:cNvSpPr txBox="1"/>
          <p:nvPr/>
        </p:nvSpPr>
        <p:spPr>
          <a:xfrm>
            <a:off x="8100105"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pply</a:t>
            </a:r>
          </a:p>
        </p:txBody>
      </p:sp>
      <p:sp>
        <p:nvSpPr>
          <p:cNvPr id="26" name="Rectangle 25">
            <a:extLst>
              <a:ext uri="{FF2B5EF4-FFF2-40B4-BE49-F238E27FC236}">
                <a16:creationId xmlns:a16="http://schemas.microsoft.com/office/drawing/2014/main" id="{FABC5571-B3D6-0061-5AC3-4A4F3089C458}"/>
              </a:ext>
            </a:extLst>
          </p:cNvPr>
          <p:cNvSpPr/>
          <p:nvPr/>
        </p:nvSpPr>
        <p:spPr>
          <a:xfrm rot="16200000">
            <a:off x="6285343" y="736846"/>
            <a:ext cx="291294"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Location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and How Long)</a:t>
            </a:r>
            <a:endParaRPr kumimoji="0" lang="LID4096"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D60FA4C8-5869-11E4-98A4-862EF0315DC8}"/>
              </a:ext>
            </a:extLst>
          </p:cNvPr>
          <p:cNvSpPr/>
          <p:nvPr/>
        </p:nvSpPr>
        <p:spPr>
          <a:xfrm>
            <a:off x="9946767" y="279602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B185515-8EB1-3E68-6E24-AB2738967804}"/>
              </a:ext>
            </a:extLst>
          </p:cNvPr>
          <p:cNvSpPr/>
          <p:nvPr/>
        </p:nvSpPr>
        <p:spPr>
          <a:xfrm>
            <a:off x="1918260" y="18241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7C151CA-F796-22A5-6F3F-BB9C6C17F04E}"/>
              </a:ext>
            </a:extLst>
          </p:cNvPr>
          <p:cNvSpPr/>
          <p:nvPr/>
        </p:nvSpPr>
        <p:spPr>
          <a:xfrm>
            <a:off x="2290738" y="211054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93D370B-F321-C644-33D2-6806F4DE59E0}"/>
              </a:ext>
            </a:extLst>
          </p:cNvPr>
          <p:cNvSpPr/>
          <p:nvPr/>
        </p:nvSpPr>
        <p:spPr>
          <a:xfrm>
            <a:off x="2876713" y="20063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A55680C-0CD2-480E-FA41-0729896AE724}"/>
              </a:ext>
            </a:extLst>
          </p:cNvPr>
          <p:cNvSpPr/>
          <p:nvPr/>
        </p:nvSpPr>
        <p:spPr>
          <a:xfrm>
            <a:off x="3753880" y="198400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B18A63C4-F35B-9DC1-E01C-EBE4C8ECC073}"/>
              </a:ext>
            </a:extLst>
          </p:cNvPr>
          <p:cNvSpPr/>
          <p:nvPr/>
        </p:nvSpPr>
        <p:spPr>
          <a:xfrm>
            <a:off x="5154078" y="196601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21341189-7F49-D7E6-EFAC-98FA8983C5D9}"/>
              </a:ext>
            </a:extLst>
          </p:cNvPr>
          <p:cNvSpPr/>
          <p:nvPr/>
        </p:nvSpPr>
        <p:spPr>
          <a:xfrm>
            <a:off x="6769078" y="19586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F8FB9E89-C668-C919-E7B3-1EB9B68B025E}"/>
              </a:ext>
            </a:extLst>
          </p:cNvPr>
          <p:cNvSpPr/>
          <p:nvPr/>
        </p:nvSpPr>
        <p:spPr>
          <a:xfrm>
            <a:off x="7456611" y="19502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8523EC77-0483-2427-0384-BC98E48835DE}"/>
              </a:ext>
            </a:extLst>
          </p:cNvPr>
          <p:cNvSpPr/>
          <p:nvPr/>
        </p:nvSpPr>
        <p:spPr>
          <a:xfrm>
            <a:off x="8260390" y="1833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3402CEA6-5C29-B194-F3D8-9EC508011918}"/>
              </a:ext>
            </a:extLst>
          </p:cNvPr>
          <p:cNvSpPr/>
          <p:nvPr/>
        </p:nvSpPr>
        <p:spPr>
          <a:xfrm>
            <a:off x="8783203" y="20441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7B7193F7-2FA1-8730-7F8A-8431D5D502C9}"/>
              </a:ext>
            </a:extLst>
          </p:cNvPr>
          <p:cNvSpPr/>
          <p:nvPr/>
        </p:nvSpPr>
        <p:spPr>
          <a:xfrm>
            <a:off x="9409958" y="19053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412A998-E8C8-F8F3-B3FD-13806E7783C7}"/>
              </a:ext>
            </a:extLst>
          </p:cNvPr>
          <p:cNvSpPr/>
          <p:nvPr/>
        </p:nvSpPr>
        <p:spPr>
          <a:xfrm>
            <a:off x="9201131" y="209314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E418DF5E-FDC6-B00B-680E-C0538D2A21C1}"/>
              </a:ext>
            </a:extLst>
          </p:cNvPr>
          <p:cNvSpPr/>
          <p:nvPr/>
        </p:nvSpPr>
        <p:spPr>
          <a:xfrm>
            <a:off x="10329228" y="1965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F1137BC-B453-6DFB-1212-34DDE4496FD4}"/>
              </a:ext>
            </a:extLst>
          </p:cNvPr>
          <p:cNvSpPr/>
          <p:nvPr/>
        </p:nvSpPr>
        <p:spPr>
          <a:xfrm>
            <a:off x="10355487" y="2856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1D38B385-520D-EDAD-8CDB-47A76F65AD0C}"/>
              </a:ext>
            </a:extLst>
          </p:cNvPr>
          <p:cNvSpPr/>
          <p:nvPr/>
        </p:nvSpPr>
        <p:spPr>
          <a:xfrm>
            <a:off x="10263982" y="372888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265604EB-EAF7-3AB1-5121-57FDBCC63837}"/>
              </a:ext>
            </a:extLst>
          </p:cNvPr>
          <p:cNvSpPr/>
          <p:nvPr/>
        </p:nvSpPr>
        <p:spPr>
          <a:xfrm>
            <a:off x="1893249" y="38037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61B958D8-7B95-031E-D75F-5FFA84B4A142}"/>
              </a:ext>
            </a:extLst>
          </p:cNvPr>
          <p:cNvSpPr/>
          <p:nvPr/>
        </p:nvSpPr>
        <p:spPr>
          <a:xfrm>
            <a:off x="2565785" y="382629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EBE716A-AFDC-94BB-7586-B15EA95CED1F}"/>
              </a:ext>
            </a:extLst>
          </p:cNvPr>
          <p:cNvSpPr/>
          <p:nvPr/>
        </p:nvSpPr>
        <p:spPr>
          <a:xfrm>
            <a:off x="3269137" y="386935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0A753BF4-C79B-F0E9-052F-AE370432AF9B}"/>
              </a:ext>
            </a:extLst>
          </p:cNvPr>
          <p:cNvSpPr/>
          <p:nvPr/>
        </p:nvSpPr>
        <p:spPr>
          <a:xfrm>
            <a:off x="5148082" y="383849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DCC7337B-FB79-1B4C-1FF2-DC9069AA4AB2}"/>
              </a:ext>
            </a:extLst>
          </p:cNvPr>
          <p:cNvSpPr/>
          <p:nvPr/>
        </p:nvSpPr>
        <p:spPr>
          <a:xfrm>
            <a:off x="6305145"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5B0BE5EE-C07E-2FB8-97FF-1BB7E714BE87}"/>
              </a:ext>
            </a:extLst>
          </p:cNvPr>
          <p:cNvSpPr/>
          <p:nvPr/>
        </p:nvSpPr>
        <p:spPr>
          <a:xfrm>
            <a:off x="8007275" y="38269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CF6114AA-CC4E-6A7D-13D0-3D7A91D895EE}"/>
              </a:ext>
            </a:extLst>
          </p:cNvPr>
          <p:cNvSpPr/>
          <p:nvPr/>
        </p:nvSpPr>
        <p:spPr>
          <a:xfrm>
            <a:off x="8671442"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31BB6BB6-96D3-0757-7DB1-A94F7E0F6372}"/>
              </a:ext>
            </a:extLst>
          </p:cNvPr>
          <p:cNvSpPr/>
          <p:nvPr/>
        </p:nvSpPr>
        <p:spPr>
          <a:xfrm>
            <a:off x="1995646" y="280412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8F1F7DE8-0E9F-DE3A-866F-6391E33D7732}"/>
              </a:ext>
            </a:extLst>
          </p:cNvPr>
          <p:cNvSpPr/>
          <p:nvPr/>
        </p:nvSpPr>
        <p:spPr>
          <a:xfrm>
            <a:off x="2048722" y="295402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FD8B3104-81A2-2490-5F85-D26CDD99BAF7}"/>
              </a:ext>
            </a:extLst>
          </p:cNvPr>
          <p:cNvSpPr/>
          <p:nvPr/>
        </p:nvSpPr>
        <p:spPr>
          <a:xfrm>
            <a:off x="2636036" y="28269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F2C0AB3D-3572-D266-21E3-CCFA9A1C9B84}"/>
              </a:ext>
            </a:extLst>
          </p:cNvPr>
          <p:cNvSpPr/>
          <p:nvPr/>
        </p:nvSpPr>
        <p:spPr>
          <a:xfrm>
            <a:off x="3428929" y="291978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AAA8D49-DDE7-CD96-0F9F-1A693C50EC8A}"/>
              </a:ext>
            </a:extLst>
          </p:cNvPr>
          <p:cNvSpPr/>
          <p:nvPr/>
        </p:nvSpPr>
        <p:spPr>
          <a:xfrm>
            <a:off x="3937395"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40BEA62B-645A-B7C9-3F22-B3F669EE6719}"/>
              </a:ext>
            </a:extLst>
          </p:cNvPr>
          <p:cNvSpPr/>
          <p:nvPr/>
        </p:nvSpPr>
        <p:spPr>
          <a:xfrm>
            <a:off x="5129506"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B4052ED3-C23E-F60A-3C7C-864DCA6818C4}"/>
              </a:ext>
            </a:extLst>
          </p:cNvPr>
          <p:cNvSpPr/>
          <p:nvPr/>
        </p:nvSpPr>
        <p:spPr>
          <a:xfrm>
            <a:off x="5590157" y="2903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CA9E2CD6-66ED-681A-8D1D-3C0E6FB5B511}"/>
              </a:ext>
            </a:extLst>
          </p:cNvPr>
          <p:cNvSpPr/>
          <p:nvPr/>
        </p:nvSpPr>
        <p:spPr>
          <a:xfrm>
            <a:off x="6640910" y="295436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C04B27C5-7225-74C5-159A-B863785A472F}"/>
              </a:ext>
            </a:extLst>
          </p:cNvPr>
          <p:cNvSpPr/>
          <p:nvPr/>
        </p:nvSpPr>
        <p:spPr>
          <a:xfrm>
            <a:off x="7030630" y="2759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C74A2210-29B1-D30D-9B4B-E272797AA377}"/>
              </a:ext>
            </a:extLst>
          </p:cNvPr>
          <p:cNvSpPr/>
          <p:nvPr/>
        </p:nvSpPr>
        <p:spPr>
          <a:xfrm>
            <a:off x="7246630" y="288494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ECEACBA3-A023-66FD-1CC4-FB89CB75C523}"/>
              </a:ext>
            </a:extLst>
          </p:cNvPr>
          <p:cNvSpPr/>
          <p:nvPr/>
        </p:nvSpPr>
        <p:spPr>
          <a:xfrm>
            <a:off x="7496096" y="3000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B122F6D-D734-77BB-55A7-AA2D4706CFB7}"/>
              </a:ext>
            </a:extLst>
          </p:cNvPr>
          <p:cNvSpPr/>
          <p:nvPr/>
        </p:nvSpPr>
        <p:spPr>
          <a:xfrm>
            <a:off x="8625850"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D547A9AD-8CDA-0F1B-EF51-48E331960BA1}"/>
              </a:ext>
            </a:extLst>
          </p:cNvPr>
          <p:cNvSpPr/>
          <p:nvPr/>
        </p:nvSpPr>
        <p:spPr>
          <a:xfrm>
            <a:off x="9103442" y="305617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08ECB7D9-3217-C457-BC69-90FB30211948}"/>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52DAA05E-03D6-C94E-1CE4-550102C5C51B}"/>
              </a:ext>
            </a:extLst>
          </p:cNvPr>
          <p:cNvSpPr/>
          <p:nvPr/>
        </p:nvSpPr>
        <p:spPr>
          <a:xfrm>
            <a:off x="3781940"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7BEED450-929B-A5A2-B21C-F61FC9B3B92D}"/>
              </a:ext>
            </a:extLst>
          </p:cNvPr>
          <p:cNvSpPr/>
          <p:nvPr/>
        </p:nvSpPr>
        <p:spPr>
          <a:xfrm>
            <a:off x="5385884"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D44E9620-7ABF-53CA-455D-67298D135B1A}"/>
              </a:ext>
            </a:extLst>
          </p:cNvPr>
          <p:cNvSpPr/>
          <p:nvPr/>
        </p:nvSpPr>
        <p:spPr>
          <a:xfrm>
            <a:off x="7659361" y="52974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4AB4BB9A-6DA2-F085-4227-F412C63878D8}"/>
              </a:ext>
            </a:extLst>
          </p:cNvPr>
          <p:cNvSpPr/>
          <p:nvPr/>
        </p:nvSpPr>
        <p:spPr>
          <a:xfrm>
            <a:off x="8571374" y="52609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7FB83F78-3F00-8B10-1D81-2044A5C85BFC}"/>
              </a:ext>
            </a:extLst>
          </p:cNvPr>
          <p:cNvSpPr/>
          <p:nvPr/>
        </p:nvSpPr>
        <p:spPr>
          <a:xfrm>
            <a:off x="6737827" y="204988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2" name="Group 41">
            <a:extLst>
              <a:ext uri="{FF2B5EF4-FFF2-40B4-BE49-F238E27FC236}">
                <a16:creationId xmlns:a16="http://schemas.microsoft.com/office/drawing/2014/main" id="{94C6CAB2-200C-4748-932F-7755AC69FC9F}"/>
              </a:ext>
            </a:extLst>
          </p:cNvPr>
          <p:cNvGrpSpPr/>
          <p:nvPr/>
        </p:nvGrpSpPr>
        <p:grpSpPr>
          <a:xfrm>
            <a:off x="10820400" y="158021"/>
            <a:ext cx="1262954" cy="262128"/>
            <a:chOff x="10892274" y="158021"/>
            <a:chExt cx="1191080" cy="262128"/>
          </a:xfrm>
        </p:grpSpPr>
        <p:sp>
          <p:nvSpPr>
            <p:cNvPr id="43" name="Oval 42">
              <a:extLst>
                <a:ext uri="{FF2B5EF4-FFF2-40B4-BE49-F238E27FC236}">
                  <a16:creationId xmlns:a16="http://schemas.microsoft.com/office/drawing/2014/main" id="{22E3E444-234A-3EFD-1F2C-5E74CF28D24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44" name="Group 43">
              <a:extLst>
                <a:ext uri="{FF2B5EF4-FFF2-40B4-BE49-F238E27FC236}">
                  <a16:creationId xmlns:a16="http://schemas.microsoft.com/office/drawing/2014/main" id="{47A5C1D2-88B6-59A8-80D9-76F9F36B841D}"/>
                </a:ext>
              </a:extLst>
            </p:cNvPr>
            <p:cNvGrpSpPr/>
            <p:nvPr/>
          </p:nvGrpSpPr>
          <p:grpSpPr>
            <a:xfrm>
              <a:off x="10892274" y="158021"/>
              <a:ext cx="1191080" cy="262128"/>
              <a:chOff x="9614080" y="308749"/>
              <a:chExt cx="1191080" cy="262128"/>
            </a:xfrm>
          </p:grpSpPr>
          <p:sp>
            <p:nvSpPr>
              <p:cNvPr id="45" name="Rectangle 44">
                <a:extLst>
                  <a:ext uri="{FF2B5EF4-FFF2-40B4-BE49-F238E27FC236}">
                    <a16:creationId xmlns:a16="http://schemas.microsoft.com/office/drawing/2014/main" id="{B11333A1-A0C1-CB3B-4CF2-76AD5F6834D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46" name="Rectangle 45">
                <a:extLst>
                  <a:ext uri="{FF2B5EF4-FFF2-40B4-BE49-F238E27FC236}">
                    <a16:creationId xmlns:a16="http://schemas.microsoft.com/office/drawing/2014/main" id="{7076F031-084C-8DF5-5D3D-2CE97393D1C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7" name="Rectangle 46">
            <a:extLst>
              <a:ext uri="{FF2B5EF4-FFF2-40B4-BE49-F238E27FC236}">
                <a16:creationId xmlns:a16="http://schemas.microsoft.com/office/drawing/2014/main" id="{AAE6967A-7A6B-F6A3-1B87-25CDBEE672D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50" name="Title 1">
            <a:extLst>
              <a:ext uri="{FF2B5EF4-FFF2-40B4-BE49-F238E27FC236}">
                <a16:creationId xmlns:a16="http://schemas.microsoft.com/office/drawing/2014/main" id="{26857636-5EEB-C488-AC29-1993D813ECE5}"/>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24784077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fade">
                                      <p:cBhvr>
                                        <p:cTn id="10" dur="500"/>
                                        <p:tgtEl>
                                          <p:spTgt spid="5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500"/>
                                        <p:tgtEl>
                                          <p:spTgt spid="5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1"/>
                                        </p:tgtEl>
                                        <p:attrNameLst>
                                          <p:attrName>style.visibility</p:attrName>
                                        </p:attrNameLst>
                                      </p:cBhvr>
                                      <p:to>
                                        <p:strVal val="visible"/>
                                      </p:to>
                                    </p:set>
                                    <p:animEffect transition="in" filter="fade">
                                      <p:cBhvr>
                                        <p:cTn id="22" dur="500"/>
                                        <p:tgtEl>
                                          <p:spTgt spid="6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fade">
                                      <p:cBhvr>
                                        <p:cTn id="25" dur="500"/>
                                        <p:tgtEl>
                                          <p:spTgt spid="6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3"/>
                                        </p:tgtEl>
                                        <p:attrNameLst>
                                          <p:attrName>style.visibility</p:attrName>
                                        </p:attrNameLst>
                                      </p:cBhvr>
                                      <p:to>
                                        <p:strVal val="visible"/>
                                      </p:to>
                                    </p:set>
                                    <p:animEffect transition="in" filter="fade">
                                      <p:cBhvr>
                                        <p:cTn id="28"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7" grpId="0" animBg="1"/>
      <p:bldP spid="58" grpId="0" animBg="1"/>
      <p:bldP spid="59" grpId="0" animBg="1"/>
      <p:bldP spid="60" grpId="0" animBg="1"/>
      <p:bldP spid="61" grpId="0" animBg="1"/>
      <p:bldP spid="62" grpId="0" animBg="1"/>
      <p:bldP spid="63"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436585"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Finally, ask everyone to silently write as many technology challenges and pain points they experience across the information life cycle on individual sticky notes.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Emphasis that they now only need to focus on the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“Technology (How)” component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that the be as granular as possible.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Again, one challenge per sticky note.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3" y="1756900"/>
            <a:ext cx="6662727"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7: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Reflect on </a:t>
            </a:r>
            <a:r>
              <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Technology (How)</a:t>
            </a:r>
          </a:p>
        </p:txBody>
      </p:sp>
      <p:sp>
        <p:nvSpPr>
          <p:cNvPr id="23" name="Rectangle 22">
            <a:extLst>
              <a:ext uri="{FF2B5EF4-FFF2-40B4-BE49-F238E27FC236}">
                <a16:creationId xmlns:a16="http://schemas.microsoft.com/office/drawing/2014/main" id="{DC0CC135-779E-8E26-FBD3-09443842A3F7}"/>
              </a:ext>
            </a:extLst>
          </p:cNvPr>
          <p:cNvSpPr/>
          <p:nvPr/>
        </p:nvSpPr>
        <p:spPr>
          <a:xfrm rot="21310002">
            <a:off x="4623775" y="4942565"/>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Architecture doesn’t support real-time data quality checks</a:t>
            </a:r>
          </a:p>
        </p:txBody>
      </p:sp>
      <p:sp>
        <p:nvSpPr>
          <p:cNvPr id="24" name="Rectangle 23">
            <a:extLst>
              <a:ext uri="{FF2B5EF4-FFF2-40B4-BE49-F238E27FC236}">
                <a16:creationId xmlns:a16="http://schemas.microsoft.com/office/drawing/2014/main" id="{0DC90E42-71D3-FE42-76F0-E64F57237CD5}"/>
              </a:ext>
            </a:extLst>
          </p:cNvPr>
          <p:cNvSpPr/>
          <p:nvPr/>
        </p:nvSpPr>
        <p:spPr>
          <a:xfrm>
            <a:off x="6120049" y="494305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System doesn’t validate data inputs properly</a:t>
            </a:r>
          </a:p>
        </p:txBody>
      </p:sp>
      <p:sp>
        <p:nvSpPr>
          <p:cNvPr id="25" name="Rectangle 24">
            <a:extLst>
              <a:ext uri="{FF2B5EF4-FFF2-40B4-BE49-F238E27FC236}">
                <a16:creationId xmlns:a16="http://schemas.microsoft.com/office/drawing/2014/main" id="{90A34660-738C-3DD3-2785-54F889C39078}"/>
              </a:ext>
            </a:extLst>
          </p:cNvPr>
          <p:cNvSpPr/>
          <p:nvPr/>
        </p:nvSpPr>
        <p:spPr>
          <a:xfrm>
            <a:off x="7565480" y="478080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AS/400 incompatible with newer data formats</a:t>
            </a:r>
          </a:p>
        </p:txBody>
      </p:sp>
      <p:sp>
        <p:nvSpPr>
          <p:cNvPr id="26" name="Rectangle 25">
            <a:extLst>
              <a:ext uri="{FF2B5EF4-FFF2-40B4-BE49-F238E27FC236}">
                <a16:creationId xmlns:a16="http://schemas.microsoft.com/office/drawing/2014/main" id="{FB3FFBC1-D18A-70D6-BB54-58668B35B0AF}"/>
              </a:ext>
            </a:extLst>
          </p:cNvPr>
          <p:cNvSpPr/>
          <p:nvPr/>
        </p:nvSpPr>
        <p:spPr>
          <a:xfrm rot="265692">
            <a:off x="9057674" y="458104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Slow database queries delay report generation</a:t>
            </a:r>
          </a:p>
        </p:txBody>
      </p:sp>
      <p:sp>
        <p:nvSpPr>
          <p:cNvPr id="27" name="Rectangle 26">
            <a:extLst>
              <a:ext uri="{FF2B5EF4-FFF2-40B4-BE49-F238E27FC236}">
                <a16:creationId xmlns:a16="http://schemas.microsoft.com/office/drawing/2014/main" id="{81EF7383-F0A9-17B4-933D-51C2FDEE2FFE}"/>
              </a:ext>
            </a:extLst>
          </p:cNvPr>
          <p:cNvSpPr/>
          <p:nvPr/>
        </p:nvSpPr>
        <p:spPr>
          <a:xfrm>
            <a:off x="10415451" y="494664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Mainframe data not securely erased</a:t>
            </a:r>
          </a:p>
        </p:txBody>
      </p:sp>
      <p:grpSp>
        <p:nvGrpSpPr>
          <p:cNvPr id="11" name="Group 10">
            <a:extLst>
              <a:ext uri="{FF2B5EF4-FFF2-40B4-BE49-F238E27FC236}">
                <a16:creationId xmlns:a16="http://schemas.microsoft.com/office/drawing/2014/main" id="{C4614D0E-E303-1E5F-2CE6-9CD13BEF16D9}"/>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0B2C7653-9F75-8D7B-AFF1-E67777B234F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CD0673A7-3EEA-78BE-C69F-9A272787EA67}"/>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3117E41D-369D-A645-3F89-F8331AD0FBF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40318A9C-7B34-FBAA-9799-E0B510F6413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C0A0A705-558B-732C-C59F-E641776B6DB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8" name="Tijdelijke aanduiding voor tekst 44">
            <a:extLst>
              <a:ext uri="{FF2B5EF4-FFF2-40B4-BE49-F238E27FC236}">
                <a16:creationId xmlns:a16="http://schemas.microsoft.com/office/drawing/2014/main" id="{DC16DD25-7211-8274-0BE8-130B29F40EC4}"/>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9" name="Tijdelijke aanduiding voor tekst 44">
            <a:extLst>
              <a:ext uri="{FF2B5EF4-FFF2-40B4-BE49-F238E27FC236}">
                <a16:creationId xmlns:a16="http://schemas.microsoft.com/office/drawing/2014/main" id="{4506F937-F53F-A7A4-E17D-122B35F11CBE}"/>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30" name="Tijdelijke aanduiding voor tekst 44">
            <a:extLst>
              <a:ext uri="{FF2B5EF4-FFF2-40B4-BE49-F238E27FC236}">
                <a16:creationId xmlns:a16="http://schemas.microsoft.com/office/drawing/2014/main" id="{360A0728-3C01-8390-5B90-52B5C8D810FF}"/>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1" name="Tijdelijke aanduiding voor tekst 44">
            <a:extLst>
              <a:ext uri="{FF2B5EF4-FFF2-40B4-BE49-F238E27FC236}">
                <a16:creationId xmlns:a16="http://schemas.microsoft.com/office/drawing/2014/main" id="{3B4CC83D-3A4F-3995-69A9-C000BF24352F}"/>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4" name="Title 1">
            <a:extLst>
              <a:ext uri="{FF2B5EF4-FFF2-40B4-BE49-F238E27FC236}">
                <a16:creationId xmlns:a16="http://schemas.microsoft.com/office/drawing/2014/main" id="{1C36B331-DBA8-B854-97FB-B760D46C905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31897291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5 - 10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Again, each participant will approach the Challenges Map, one by one, and present their challenges to the group.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Simply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read out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challenges as written on their sticky notes—this is not the time for discussion or debate.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presenting, they place their sticky notes on the Challenges Map in the designated intersection for “Technology (How)" within the information life cycle.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8: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Present</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nvGrpSpPr>
          <p:cNvPr id="23" name="Group 22">
            <a:extLst>
              <a:ext uri="{FF2B5EF4-FFF2-40B4-BE49-F238E27FC236}">
                <a16:creationId xmlns:a16="http://schemas.microsoft.com/office/drawing/2014/main" id="{70D3E67E-D80C-1281-4992-3FB2E1616390}"/>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1DDA323F-2ADE-9E92-3E65-7F710DA0A87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5" name="Group 24">
              <a:extLst>
                <a:ext uri="{FF2B5EF4-FFF2-40B4-BE49-F238E27FC236}">
                  <a16:creationId xmlns:a16="http://schemas.microsoft.com/office/drawing/2014/main" id="{55D437A5-D993-7B02-F3AC-F1D91E058EF2}"/>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19063C16-7822-867B-F49E-75BB2CBFCD5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7" name="Rectangle 26">
                <a:extLst>
                  <a:ext uri="{FF2B5EF4-FFF2-40B4-BE49-F238E27FC236}">
                    <a16:creationId xmlns:a16="http://schemas.microsoft.com/office/drawing/2014/main" id="{FDCF059F-8E4F-A8EE-B85B-298D3B5D692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DE15A2C0-2755-DDCB-829A-366885F2707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9" name="Tijdelijke aanduiding voor tekst 44">
            <a:extLst>
              <a:ext uri="{FF2B5EF4-FFF2-40B4-BE49-F238E27FC236}">
                <a16:creationId xmlns:a16="http://schemas.microsoft.com/office/drawing/2014/main" id="{95FD5B97-C934-A55F-86DF-F0A6A505DAC5}"/>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30" name="Tijdelijke aanduiding voor tekst 44">
            <a:extLst>
              <a:ext uri="{FF2B5EF4-FFF2-40B4-BE49-F238E27FC236}">
                <a16:creationId xmlns:a16="http://schemas.microsoft.com/office/drawing/2014/main" id="{AEEFE509-47BD-EA99-E1FD-96531015EB7A}"/>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31" name="Tijdelijke aanduiding voor tekst 44">
            <a:extLst>
              <a:ext uri="{FF2B5EF4-FFF2-40B4-BE49-F238E27FC236}">
                <a16:creationId xmlns:a16="http://schemas.microsoft.com/office/drawing/2014/main" id="{4753B9CA-4DA0-DA73-45C1-4092CA9691DF}"/>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2" name="Tijdelijke aanduiding voor tekst 44">
            <a:extLst>
              <a:ext uri="{FF2B5EF4-FFF2-40B4-BE49-F238E27FC236}">
                <a16:creationId xmlns:a16="http://schemas.microsoft.com/office/drawing/2014/main" id="{DDB9D352-76FF-C4EA-7C1D-BE8805FC8EBF}"/>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5" name="Title 1">
            <a:extLst>
              <a:ext uri="{FF2B5EF4-FFF2-40B4-BE49-F238E27FC236}">
                <a16:creationId xmlns:a16="http://schemas.microsoft.com/office/drawing/2014/main" id="{F2638044-1C7D-0E52-A99E-96A0CE544FE8}"/>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10536459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C28E0A4-4C00-313F-8346-128FD49B7A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F019F3-976D-924C-8BCB-D82F335A30E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3FFCDA99-AB20-E6DE-B4CB-C78FB63E0128}"/>
              </a:ext>
            </a:extLst>
          </p:cNvPr>
          <p:cNvSpPr/>
          <p:nvPr/>
        </p:nvSpPr>
        <p:spPr>
          <a:xfrm rot="16200000">
            <a:off x="6078570" y="-2572924"/>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AD1B66F-BFF1-1B24-B81D-3714546C8279}"/>
              </a:ext>
            </a:extLst>
          </p:cNvPr>
          <p:cNvSpPr txBox="1"/>
          <p:nvPr/>
        </p:nvSpPr>
        <p:spPr>
          <a:xfrm>
            <a:off x="1729129"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a:t>
            </a:r>
            <a:endParaRPr kumimoji="0" lang="LID4096"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AB6868DC-331D-F30C-8200-D0CC09104CF4}"/>
              </a:ext>
            </a:extLst>
          </p:cNvPr>
          <p:cNvSpPr txBox="1"/>
          <p:nvPr/>
        </p:nvSpPr>
        <p:spPr>
          <a:xfrm>
            <a:off x="3321873"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btain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F8D3BBEF-E3DE-1A02-F904-460F68FF5B11}"/>
              </a:ext>
            </a:extLst>
          </p:cNvPr>
          <p:cNvSpPr txBox="1"/>
          <p:nvPr/>
        </p:nvSpPr>
        <p:spPr>
          <a:xfrm>
            <a:off x="4914617"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tore &amp; Share</a:t>
            </a:r>
          </a:p>
        </p:txBody>
      </p:sp>
      <p:sp>
        <p:nvSpPr>
          <p:cNvPr id="16" name="TextBox 15">
            <a:extLst>
              <a:ext uri="{FF2B5EF4-FFF2-40B4-BE49-F238E27FC236}">
                <a16:creationId xmlns:a16="http://schemas.microsoft.com/office/drawing/2014/main" id="{432333A7-E12D-C05B-62D6-7D1420F448CC}"/>
              </a:ext>
            </a:extLst>
          </p:cNvPr>
          <p:cNvSpPr txBox="1"/>
          <p:nvPr/>
        </p:nvSpPr>
        <p:spPr>
          <a:xfrm>
            <a:off x="6507361"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aintain</a:t>
            </a:r>
          </a:p>
        </p:txBody>
      </p:sp>
      <p:sp>
        <p:nvSpPr>
          <p:cNvPr id="17" name="TextBox 16">
            <a:extLst>
              <a:ext uri="{FF2B5EF4-FFF2-40B4-BE49-F238E27FC236}">
                <a16:creationId xmlns:a16="http://schemas.microsoft.com/office/drawing/2014/main" id="{C5FCC14F-0C9F-988A-FBB5-3C8CBBA03F67}"/>
              </a:ext>
            </a:extLst>
          </p:cNvPr>
          <p:cNvSpPr txBox="1"/>
          <p:nvPr/>
        </p:nvSpPr>
        <p:spPr>
          <a:xfrm>
            <a:off x="9692849" y="1318642"/>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ispose</a:t>
            </a:r>
          </a:p>
        </p:txBody>
      </p:sp>
      <p:sp>
        <p:nvSpPr>
          <p:cNvPr id="18" name="Rectangle 17">
            <a:extLst>
              <a:ext uri="{FF2B5EF4-FFF2-40B4-BE49-F238E27FC236}">
                <a16:creationId xmlns:a16="http://schemas.microsoft.com/office/drawing/2014/main" id="{37AD98BF-95B0-7228-905F-BB727BCFC0E4}"/>
              </a:ext>
            </a:extLst>
          </p:cNvPr>
          <p:cNvSpPr/>
          <p:nvPr/>
        </p:nvSpPr>
        <p:spPr>
          <a:xfrm rot="16200000">
            <a:off x="6078569" y="-1695270"/>
            <a:ext cx="704846" cy="9403720"/>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690AEFDC-4902-FC58-429C-C6BF7445F960}"/>
              </a:ext>
            </a:extLst>
          </p:cNvPr>
          <p:cNvSpPr/>
          <p:nvPr/>
        </p:nvSpPr>
        <p:spPr>
          <a:xfrm rot="16200000">
            <a:off x="6078568" y="-817618"/>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2D1A497C-E1AA-9A6F-66EC-27BE99D138BC}"/>
              </a:ext>
            </a:extLst>
          </p:cNvPr>
          <p:cNvSpPr/>
          <p:nvPr/>
        </p:nvSpPr>
        <p:spPr>
          <a:xfrm rot="16200000">
            <a:off x="6078567" y="60035"/>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938BB9D-3BCE-A2FA-EB6C-CCABC0A6D705}"/>
              </a:ext>
            </a:extLst>
          </p:cNvPr>
          <p:cNvSpPr/>
          <p:nvPr/>
        </p:nvSpPr>
        <p:spPr>
          <a:xfrm>
            <a:off x="569714" y="1804937"/>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a:t>
            </a:r>
          </a:p>
        </p:txBody>
      </p:sp>
      <p:sp>
        <p:nvSpPr>
          <p:cNvPr id="22" name="Rectangle 21">
            <a:extLst>
              <a:ext uri="{FF2B5EF4-FFF2-40B4-BE49-F238E27FC236}">
                <a16:creationId xmlns:a16="http://schemas.microsoft.com/office/drawing/2014/main" id="{2D8532F2-98F5-6775-3FB4-A817895AC5DD}"/>
              </a:ext>
            </a:extLst>
          </p:cNvPr>
          <p:cNvSpPr/>
          <p:nvPr/>
        </p:nvSpPr>
        <p:spPr>
          <a:xfrm>
            <a:off x="569714" y="2681623"/>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a:t>
            </a: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3" name="Rectangle 22">
            <a:extLst>
              <a:ext uri="{FF2B5EF4-FFF2-40B4-BE49-F238E27FC236}">
                <a16:creationId xmlns:a16="http://schemas.microsoft.com/office/drawing/2014/main" id="{C67C9AE4-65B4-F73D-16EC-A30A02A977CB}"/>
              </a:ext>
            </a:extLst>
          </p:cNvPr>
          <p:cNvSpPr/>
          <p:nvPr/>
        </p:nvSpPr>
        <p:spPr>
          <a:xfrm>
            <a:off x="569714" y="3558309"/>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(Who)</a:t>
            </a:r>
          </a:p>
        </p:txBody>
      </p:sp>
      <p:sp>
        <p:nvSpPr>
          <p:cNvPr id="24" name="Rectangle 23">
            <a:extLst>
              <a:ext uri="{FF2B5EF4-FFF2-40B4-BE49-F238E27FC236}">
                <a16:creationId xmlns:a16="http://schemas.microsoft.com/office/drawing/2014/main" id="{B4C5C8B7-E465-FE93-47A9-DCD0E2A8D268}"/>
              </a:ext>
            </a:extLst>
          </p:cNvPr>
          <p:cNvSpPr/>
          <p:nvPr/>
        </p:nvSpPr>
        <p:spPr>
          <a:xfrm>
            <a:off x="568761" y="4434995"/>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5" name="TextBox 24">
            <a:extLst>
              <a:ext uri="{FF2B5EF4-FFF2-40B4-BE49-F238E27FC236}">
                <a16:creationId xmlns:a16="http://schemas.microsoft.com/office/drawing/2014/main" id="{C8A30C1F-D547-F1BB-DCB1-E9A5766DF0D3}"/>
              </a:ext>
            </a:extLst>
          </p:cNvPr>
          <p:cNvSpPr txBox="1"/>
          <p:nvPr/>
        </p:nvSpPr>
        <p:spPr>
          <a:xfrm>
            <a:off x="8100105"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pply</a:t>
            </a:r>
          </a:p>
        </p:txBody>
      </p:sp>
      <p:sp>
        <p:nvSpPr>
          <p:cNvPr id="26" name="Rectangle 25">
            <a:extLst>
              <a:ext uri="{FF2B5EF4-FFF2-40B4-BE49-F238E27FC236}">
                <a16:creationId xmlns:a16="http://schemas.microsoft.com/office/drawing/2014/main" id="{FABC5571-B3D6-0061-5AC3-4A4F3089C458}"/>
              </a:ext>
            </a:extLst>
          </p:cNvPr>
          <p:cNvSpPr/>
          <p:nvPr/>
        </p:nvSpPr>
        <p:spPr>
          <a:xfrm rot="16200000">
            <a:off x="6285343" y="736846"/>
            <a:ext cx="291294"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Location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and How Long)</a:t>
            </a:r>
            <a:endParaRPr kumimoji="0" lang="LID4096"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D60FA4C8-5869-11E4-98A4-862EF0315DC8}"/>
              </a:ext>
            </a:extLst>
          </p:cNvPr>
          <p:cNvSpPr/>
          <p:nvPr/>
        </p:nvSpPr>
        <p:spPr>
          <a:xfrm>
            <a:off x="9946767" y="279602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B185515-8EB1-3E68-6E24-AB2738967804}"/>
              </a:ext>
            </a:extLst>
          </p:cNvPr>
          <p:cNvSpPr/>
          <p:nvPr/>
        </p:nvSpPr>
        <p:spPr>
          <a:xfrm>
            <a:off x="1918260" y="18241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7C151CA-F796-22A5-6F3F-BB9C6C17F04E}"/>
              </a:ext>
            </a:extLst>
          </p:cNvPr>
          <p:cNvSpPr/>
          <p:nvPr/>
        </p:nvSpPr>
        <p:spPr>
          <a:xfrm>
            <a:off x="2290738" y="211054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93D370B-F321-C644-33D2-6806F4DE59E0}"/>
              </a:ext>
            </a:extLst>
          </p:cNvPr>
          <p:cNvSpPr/>
          <p:nvPr/>
        </p:nvSpPr>
        <p:spPr>
          <a:xfrm>
            <a:off x="2876713" y="20063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A55680C-0CD2-480E-FA41-0729896AE724}"/>
              </a:ext>
            </a:extLst>
          </p:cNvPr>
          <p:cNvSpPr/>
          <p:nvPr/>
        </p:nvSpPr>
        <p:spPr>
          <a:xfrm>
            <a:off x="3753880" y="198400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B18A63C4-F35B-9DC1-E01C-EBE4C8ECC073}"/>
              </a:ext>
            </a:extLst>
          </p:cNvPr>
          <p:cNvSpPr/>
          <p:nvPr/>
        </p:nvSpPr>
        <p:spPr>
          <a:xfrm>
            <a:off x="5154078" y="196601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21341189-7F49-D7E6-EFAC-98FA8983C5D9}"/>
              </a:ext>
            </a:extLst>
          </p:cNvPr>
          <p:cNvSpPr/>
          <p:nvPr/>
        </p:nvSpPr>
        <p:spPr>
          <a:xfrm>
            <a:off x="6769078" y="19586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F8FB9E89-C668-C919-E7B3-1EB9B68B025E}"/>
              </a:ext>
            </a:extLst>
          </p:cNvPr>
          <p:cNvSpPr/>
          <p:nvPr/>
        </p:nvSpPr>
        <p:spPr>
          <a:xfrm>
            <a:off x="7456611" y="19502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8523EC77-0483-2427-0384-BC98E48835DE}"/>
              </a:ext>
            </a:extLst>
          </p:cNvPr>
          <p:cNvSpPr/>
          <p:nvPr/>
        </p:nvSpPr>
        <p:spPr>
          <a:xfrm>
            <a:off x="8260390" y="1833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3402CEA6-5C29-B194-F3D8-9EC508011918}"/>
              </a:ext>
            </a:extLst>
          </p:cNvPr>
          <p:cNvSpPr/>
          <p:nvPr/>
        </p:nvSpPr>
        <p:spPr>
          <a:xfrm>
            <a:off x="8783203" y="20441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7B7193F7-2FA1-8730-7F8A-8431D5D502C9}"/>
              </a:ext>
            </a:extLst>
          </p:cNvPr>
          <p:cNvSpPr/>
          <p:nvPr/>
        </p:nvSpPr>
        <p:spPr>
          <a:xfrm>
            <a:off x="9409958" y="19053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412A998-E8C8-F8F3-B3FD-13806E7783C7}"/>
              </a:ext>
            </a:extLst>
          </p:cNvPr>
          <p:cNvSpPr/>
          <p:nvPr/>
        </p:nvSpPr>
        <p:spPr>
          <a:xfrm>
            <a:off x="9201131" y="209314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E418DF5E-FDC6-B00B-680E-C0538D2A21C1}"/>
              </a:ext>
            </a:extLst>
          </p:cNvPr>
          <p:cNvSpPr/>
          <p:nvPr/>
        </p:nvSpPr>
        <p:spPr>
          <a:xfrm>
            <a:off x="10329228" y="1965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F1137BC-B453-6DFB-1212-34DDE4496FD4}"/>
              </a:ext>
            </a:extLst>
          </p:cNvPr>
          <p:cNvSpPr/>
          <p:nvPr/>
        </p:nvSpPr>
        <p:spPr>
          <a:xfrm>
            <a:off x="10355487" y="2856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1D38B385-520D-EDAD-8CDB-47A76F65AD0C}"/>
              </a:ext>
            </a:extLst>
          </p:cNvPr>
          <p:cNvSpPr/>
          <p:nvPr/>
        </p:nvSpPr>
        <p:spPr>
          <a:xfrm>
            <a:off x="10263982" y="372888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46B8AE74-E785-2794-9821-C41629668962}"/>
              </a:ext>
            </a:extLst>
          </p:cNvPr>
          <p:cNvSpPr/>
          <p:nvPr/>
        </p:nvSpPr>
        <p:spPr>
          <a:xfrm>
            <a:off x="10289035" y="444066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E115D1BA-9181-0600-1644-CC9FCF9AC220}"/>
              </a:ext>
            </a:extLst>
          </p:cNvPr>
          <p:cNvSpPr/>
          <p:nvPr/>
        </p:nvSpPr>
        <p:spPr>
          <a:xfrm>
            <a:off x="10329228" y="481803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5575244F-36C9-FAF1-D68D-10631B96BD46}"/>
              </a:ext>
            </a:extLst>
          </p:cNvPr>
          <p:cNvSpPr/>
          <p:nvPr/>
        </p:nvSpPr>
        <p:spPr>
          <a:xfrm>
            <a:off x="9057850" y="448222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DBBE7001-9663-0CEE-C252-18376FA513F0}"/>
              </a:ext>
            </a:extLst>
          </p:cNvPr>
          <p:cNvSpPr/>
          <p:nvPr/>
        </p:nvSpPr>
        <p:spPr>
          <a:xfrm>
            <a:off x="8594806" y="47053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56D8DDA8-D7E2-7F57-3C13-D2FEFA9777C1}"/>
              </a:ext>
            </a:extLst>
          </p:cNvPr>
          <p:cNvSpPr/>
          <p:nvPr/>
        </p:nvSpPr>
        <p:spPr>
          <a:xfrm>
            <a:off x="5059463" y="45373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60819C76-A03E-5B3B-1C54-D2F05F1C68F0}"/>
              </a:ext>
            </a:extLst>
          </p:cNvPr>
          <p:cNvSpPr/>
          <p:nvPr/>
        </p:nvSpPr>
        <p:spPr>
          <a:xfrm>
            <a:off x="5597179"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74827EE0-0CE9-5E6F-F8EB-0801D31DBA51}"/>
              </a:ext>
            </a:extLst>
          </p:cNvPr>
          <p:cNvSpPr/>
          <p:nvPr/>
        </p:nvSpPr>
        <p:spPr>
          <a:xfrm>
            <a:off x="1754852" y="4619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6140D5AA-E21E-22BB-39B4-FA7724C4F7A5}"/>
              </a:ext>
            </a:extLst>
          </p:cNvPr>
          <p:cNvSpPr/>
          <p:nvPr/>
        </p:nvSpPr>
        <p:spPr>
          <a:xfrm>
            <a:off x="2185008"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49E585A-6B28-1A90-F581-8307FE68AB6D}"/>
              </a:ext>
            </a:extLst>
          </p:cNvPr>
          <p:cNvSpPr/>
          <p:nvPr/>
        </p:nvSpPr>
        <p:spPr>
          <a:xfrm>
            <a:off x="2567220" y="4511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D4A7FE4E-220A-B37F-22A3-E59FE24BFC8F}"/>
              </a:ext>
            </a:extLst>
          </p:cNvPr>
          <p:cNvSpPr/>
          <p:nvPr/>
        </p:nvSpPr>
        <p:spPr>
          <a:xfrm>
            <a:off x="3360559" y="453456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146D3C90-B8ED-7F45-4D56-2DAD1BB2926B}"/>
              </a:ext>
            </a:extLst>
          </p:cNvPr>
          <p:cNvSpPr/>
          <p:nvPr/>
        </p:nvSpPr>
        <p:spPr>
          <a:xfrm>
            <a:off x="3409005" y="4655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5B8B6275-094A-A432-3715-60EE1B5A3898}"/>
              </a:ext>
            </a:extLst>
          </p:cNvPr>
          <p:cNvSpPr/>
          <p:nvPr/>
        </p:nvSpPr>
        <p:spPr>
          <a:xfrm>
            <a:off x="3905656"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27D6811F-08AB-6CE8-08DB-11D74CF22B4C}"/>
              </a:ext>
            </a:extLst>
          </p:cNvPr>
          <p:cNvSpPr/>
          <p:nvPr/>
        </p:nvSpPr>
        <p:spPr>
          <a:xfrm>
            <a:off x="6611172"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D3DEC90-D01A-85A2-2283-2908C4D9DBB3}"/>
              </a:ext>
            </a:extLst>
          </p:cNvPr>
          <p:cNvSpPr/>
          <p:nvPr/>
        </p:nvSpPr>
        <p:spPr>
          <a:xfrm>
            <a:off x="7188260" y="448269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DE39658F-C7BE-1A8D-E17B-BA37E7F47CAA}"/>
              </a:ext>
            </a:extLst>
          </p:cNvPr>
          <p:cNvSpPr/>
          <p:nvPr/>
        </p:nvSpPr>
        <p:spPr>
          <a:xfrm>
            <a:off x="7209384" y="474925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265604EB-EAF7-3AB1-5121-57FDBCC63837}"/>
              </a:ext>
            </a:extLst>
          </p:cNvPr>
          <p:cNvSpPr/>
          <p:nvPr/>
        </p:nvSpPr>
        <p:spPr>
          <a:xfrm>
            <a:off x="1893249" y="38037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61B958D8-7B95-031E-D75F-5FFA84B4A142}"/>
              </a:ext>
            </a:extLst>
          </p:cNvPr>
          <p:cNvSpPr/>
          <p:nvPr/>
        </p:nvSpPr>
        <p:spPr>
          <a:xfrm>
            <a:off x="2565785" y="382629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EBE716A-AFDC-94BB-7586-B15EA95CED1F}"/>
              </a:ext>
            </a:extLst>
          </p:cNvPr>
          <p:cNvSpPr/>
          <p:nvPr/>
        </p:nvSpPr>
        <p:spPr>
          <a:xfrm>
            <a:off x="3269137" y="386935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0A753BF4-C79B-F0E9-052F-AE370432AF9B}"/>
              </a:ext>
            </a:extLst>
          </p:cNvPr>
          <p:cNvSpPr/>
          <p:nvPr/>
        </p:nvSpPr>
        <p:spPr>
          <a:xfrm>
            <a:off x="5148082" y="383849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DCC7337B-FB79-1B4C-1FF2-DC9069AA4AB2}"/>
              </a:ext>
            </a:extLst>
          </p:cNvPr>
          <p:cNvSpPr/>
          <p:nvPr/>
        </p:nvSpPr>
        <p:spPr>
          <a:xfrm>
            <a:off x="6305145"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5B0BE5EE-C07E-2FB8-97FF-1BB7E714BE87}"/>
              </a:ext>
            </a:extLst>
          </p:cNvPr>
          <p:cNvSpPr/>
          <p:nvPr/>
        </p:nvSpPr>
        <p:spPr>
          <a:xfrm>
            <a:off x="8007275" y="38269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CF6114AA-CC4E-6A7D-13D0-3D7A91D895EE}"/>
              </a:ext>
            </a:extLst>
          </p:cNvPr>
          <p:cNvSpPr/>
          <p:nvPr/>
        </p:nvSpPr>
        <p:spPr>
          <a:xfrm>
            <a:off x="8671442"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31BB6BB6-96D3-0757-7DB1-A94F7E0F6372}"/>
              </a:ext>
            </a:extLst>
          </p:cNvPr>
          <p:cNvSpPr/>
          <p:nvPr/>
        </p:nvSpPr>
        <p:spPr>
          <a:xfrm>
            <a:off x="1995646" y="280412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8F1F7DE8-0E9F-DE3A-866F-6391E33D7732}"/>
              </a:ext>
            </a:extLst>
          </p:cNvPr>
          <p:cNvSpPr/>
          <p:nvPr/>
        </p:nvSpPr>
        <p:spPr>
          <a:xfrm>
            <a:off x="2048722" y="295402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FD8B3104-81A2-2490-5F85-D26CDD99BAF7}"/>
              </a:ext>
            </a:extLst>
          </p:cNvPr>
          <p:cNvSpPr/>
          <p:nvPr/>
        </p:nvSpPr>
        <p:spPr>
          <a:xfrm>
            <a:off x="2636036" y="28269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F2C0AB3D-3572-D266-21E3-CCFA9A1C9B84}"/>
              </a:ext>
            </a:extLst>
          </p:cNvPr>
          <p:cNvSpPr/>
          <p:nvPr/>
        </p:nvSpPr>
        <p:spPr>
          <a:xfrm>
            <a:off x="3428929" y="291978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AAA8D49-DDE7-CD96-0F9F-1A693C50EC8A}"/>
              </a:ext>
            </a:extLst>
          </p:cNvPr>
          <p:cNvSpPr/>
          <p:nvPr/>
        </p:nvSpPr>
        <p:spPr>
          <a:xfrm>
            <a:off x="3937395"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40BEA62B-645A-B7C9-3F22-B3F669EE6719}"/>
              </a:ext>
            </a:extLst>
          </p:cNvPr>
          <p:cNvSpPr/>
          <p:nvPr/>
        </p:nvSpPr>
        <p:spPr>
          <a:xfrm>
            <a:off x="5129506"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B4052ED3-C23E-F60A-3C7C-864DCA6818C4}"/>
              </a:ext>
            </a:extLst>
          </p:cNvPr>
          <p:cNvSpPr/>
          <p:nvPr/>
        </p:nvSpPr>
        <p:spPr>
          <a:xfrm>
            <a:off x="5590157" y="2903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CA9E2CD6-66ED-681A-8D1D-3C0E6FB5B511}"/>
              </a:ext>
            </a:extLst>
          </p:cNvPr>
          <p:cNvSpPr/>
          <p:nvPr/>
        </p:nvSpPr>
        <p:spPr>
          <a:xfrm>
            <a:off x="6640910" y="295436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C04B27C5-7225-74C5-159A-B863785A472F}"/>
              </a:ext>
            </a:extLst>
          </p:cNvPr>
          <p:cNvSpPr/>
          <p:nvPr/>
        </p:nvSpPr>
        <p:spPr>
          <a:xfrm>
            <a:off x="7030630" y="2759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C74A2210-29B1-D30D-9B4B-E272797AA377}"/>
              </a:ext>
            </a:extLst>
          </p:cNvPr>
          <p:cNvSpPr/>
          <p:nvPr/>
        </p:nvSpPr>
        <p:spPr>
          <a:xfrm>
            <a:off x="7246630" y="288494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ECEACBA3-A023-66FD-1CC4-FB89CB75C523}"/>
              </a:ext>
            </a:extLst>
          </p:cNvPr>
          <p:cNvSpPr/>
          <p:nvPr/>
        </p:nvSpPr>
        <p:spPr>
          <a:xfrm>
            <a:off x="7496096" y="3000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B122F6D-D734-77BB-55A7-AA2D4706CFB7}"/>
              </a:ext>
            </a:extLst>
          </p:cNvPr>
          <p:cNvSpPr/>
          <p:nvPr/>
        </p:nvSpPr>
        <p:spPr>
          <a:xfrm>
            <a:off x="8625850"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D547A9AD-8CDA-0F1B-EF51-48E331960BA1}"/>
              </a:ext>
            </a:extLst>
          </p:cNvPr>
          <p:cNvSpPr/>
          <p:nvPr/>
        </p:nvSpPr>
        <p:spPr>
          <a:xfrm>
            <a:off x="9103442" y="305617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08ECB7D9-3217-C457-BC69-90FB30211948}"/>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02E43301-7CD7-9410-C71D-2F2BB0F5CF27}"/>
              </a:ext>
            </a:extLst>
          </p:cNvPr>
          <p:cNvSpPr/>
          <p:nvPr/>
        </p:nvSpPr>
        <p:spPr>
          <a:xfrm>
            <a:off x="3781940"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FEC2809E-C5F6-8923-882A-207E6A8A42C7}"/>
              </a:ext>
            </a:extLst>
          </p:cNvPr>
          <p:cNvSpPr/>
          <p:nvPr/>
        </p:nvSpPr>
        <p:spPr>
          <a:xfrm>
            <a:off x="5385884"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2BFB9CA9-BB39-E0C0-221A-59A1BE254799}"/>
              </a:ext>
            </a:extLst>
          </p:cNvPr>
          <p:cNvSpPr/>
          <p:nvPr/>
        </p:nvSpPr>
        <p:spPr>
          <a:xfrm>
            <a:off x="7659361" y="52974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BCCD116E-E463-BE50-E3E7-004650A06F30}"/>
              </a:ext>
            </a:extLst>
          </p:cNvPr>
          <p:cNvSpPr/>
          <p:nvPr/>
        </p:nvSpPr>
        <p:spPr>
          <a:xfrm>
            <a:off x="8571374" y="52609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076BEC03-CF14-2DAC-71B0-65BB3286722F}"/>
              </a:ext>
            </a:extLst>
          </p:cNvPr>
          <p:cNvSpPr/>
          <p:nvPr/>
        </p:nvSpPr>
        <p:spPr>
          <a:xfrm>
            <a:off x="6737827" y="204988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77" name="Group 76">
            <a:extLst>
              <a:ext uri="{FF2B5EF4-FFF2-40B4-BE49-F238E27FC236}">
                <a16:creationId xmlns:a16="http://schemas.microsoft.com/office/drawing/2014/main" id="{E320B1A4-E946-A3C6-EFBF-054D15B02560}"/>
              </a:ext>
            </a:extLst>
          </p:cNvPr>
          <p:cNvGrpSpPr/>
          <p:nvPr/>
        </p:nvGrpSpPr>
        <p:grpSpPr>
          <a:xfrm>
            <a:off x="10820400" y="158021"/>
            <a:ext cx="1262954" cy="262128"/>
            <a:chOff x="10892274" y="158021"/>
            <a:chExt cx="1191080" cy="262128"/>
          </a:xfrm>
        </p:grpSpPr>
        <p:sp>
          <p:nvSpPr>
            <p:cNvPr id="78" name="Oval 77">
              <a:extLst>
                <a:ext uri="{FF2B5EF4-FFF2-40B4-BE49-F238E27FC236}">
                  <a16:creationId xmlns:a16="http://schemas.microsoft.com/office/drawing/2014/main" id="{E9E99E6C-B6ED-50BE-9361-B30361804CA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79" name="Group 78">
              <a:extLst>
                <a:ext uri="{FF2B5EF4-FFF2-40B4-BE49-F238E27FC236}">
                  <a16:creationId xmlns:a16="http://schemas.microsoft.com/office/drawing/2014/main" id="{5C182B79-64BC-6238-D8DE-61DA30628F49}"/>
                </a:ext>
              </a:extLst>
            </p:cNvPr>
            <p:cNvGrpSpPr/>
            <p:nvPr/>
          </p:nvGrpSpPr>
          <p:grpSpPr>
            <a:xfrm>
              <a:off x="10892274" y="158021"/>
              <a:ext cx="1191080" cy="262128"/>
              <a:chOff x="9614080" y="308749"/>
              <a:chExt cx="1191080" cy="262128"/>
            </a:xfrm>
          </p:grpSpPr>
          <p:sp>
            <p:nvSpPr>
              <p:cNvPr id="80" name="Rectangle 79">
                <a:extLst>
                  <a:ext uri="{FF2B5EF4-FFF2-40B4-BE49-F238E27FC236}">
                    <a16:creationId xmlns:a16="http://schemas.microsoft.com/office/drawing/2014/main" id="{CD566D5C-AC9E-54AA-F6A3-AB79CBD7AF2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81" name="Rectangle 80">
                <a:extLst>
                  <a:ext uri="{FF2B5EF4-FFF2-40B4-BE49-F238E27FC236}">
                    <a16:creationId xmlns:a16="http://schemas.microsoft.com/office/drawing/2014/main" id="{B4E66044-E546-DDF1-01FE-FCAE9703B5A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2" name="Rectangle 81">
            <a:extLst>
              <a:ext uri="{FF2B5EF4-FFF2-40B4-BE49-F238E27FC236}">
                <a16:creationId xmlns:a16="http://schemas.microsoft.com/office/drawing/2014/main" id="{F50FCB48-321B-4B08-3A39-0B559436714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85" name="Title 1">
            <a:extLst>
              <a:ext uri="{FF2B5EF4-FFF2-40B4-BE49-F238E27FC236}">
                <a16:creationId xmlns:a16="http://schemas.microsoft.com/office/drawing/2014/main" id="{091F2667-240E-7AFA-AC96-A7D84B3CB06D}"/>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13211126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fade">
                                      <p:cBhvr>
                                        <p:cTn id="19" dur="500"/>
                                        <p:tgtEl>
                                          <p:spTgt spid="4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500"/>
                                        <p:tgtEl>
                                          <p:spTgt spid="4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animEffect transition="in" filter="fade">
                                      <p:cBhvr>
                                        <p:cTn id="25" dur="500"/>
                                        <p:tgtEl>
                                          <p:spTgt spid="4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animEffect transition="in" filter="fade">
                                      <p:cBhvr>
                                        <p:cTn id="31" dur="500"/>
                                        <p:tgtEl>
                                          <p:spTgt spid="5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500"/>
                                        <p:tgtEl>
                                          <p:spTgt spid="5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fade">
                                      <p:cBhvr>
                                        <p:cTn id="37" dur="500"/>
                                        <p:tgtEl>
                                          <p:spTgt spid="5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3"/>
                                        </p:tgtEl>
                                        <p:attrNameLst>
                                          <p:attrName>style.visibility</p:attrName>
                                        </p:attrNameLst>
                                      </p:cBhvr>
                                      <p:to>
                                        <p:strVal val="visible"/>
                                      </p:to>
                                    </p:set>
                                    <p:animEffect transition="in" filter="fade">
                                      <p:cBhvr>
                                        <p:cTn id="40" dur="500"/>
                                        <p:tgtEl>
                                          <p:spTgt spid="5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500"/>
                                        <p:tgtEl>
                                          <p:spTgt spid="5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B5BF2C02-A2E1-FD89-2DF8-5FD0CA723F0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E00A28E-5A50-F192-2A2E-5859AD6F787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0CD6B860-7FC4-D80B-95A2-54C9A6771FAC}"/>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1828799" y="1112878"/>
            <a:ext cx="8318091" cy="5132438"/>
          </a:xfrm>
          <a:prstGeom prst="rect">
            <a:avLst/>
          </a:prstGeom>
        </p:spPr>
      </p:pic>
      <p:grpSp>
        <p:nvGrpSpPr>
          <p:cNvPr id="3" name="Group 2">
            <a:extLst>
              <a:ext uri="{FF2B5EF4-FFF2-40B4-BE49-F238E27FC236}">
                <a16:creationId xmlns:a16="http://schemas.microsoft.com/office/drawing/2014/main" id="{AE3E42D7-2E0A-D4E8-E332-D205BF53DEAD}"/>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B99132D6-D6CD-EE8A-5405-A19E2637851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4" name="Group 13">
              <a:extLst>
                <a:ext uri="{FF2B5EF4-FFF2-40B4-BE49-F238E27FC236}">
                  <a16:creationId xmlns:a16="http://schemas.microsoft.com/office/drawing/2014/main" id="{F31F13C8-4A32-E0F5-20AA-A035A57EE6E8}"/>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DC906C3B-422B-2C86-05C4-24E2FEA5D59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6" name="Rectangle 15">
                <a:extLst>
                  <a:ext uri="{FF2B5EF4-FFF2-40B4-BE49-F238E27FC236}">
                    <a16:creationId xmlns:a16="http://schemas.microsoft.com/office/drawing/2014/main" id="{957A9B14-FAEF-1FA8-60A6-A43443AF99A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7" name="Rectangle 16">
            <a:extLst>
              <a:ext uri="{FF2B5EF4-FFF2-40B4-BE49-F238E27FC236}">
                <a16:creationId xmlns:a16="http://schemas.microsoft.com/office/drawing/2014/main" id="{2599F094-1589-B938-A203-BC604873B61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0" name="Title 1">
            <a:extLst>
              <a:ext uri="{FF2B5EF4-FFF2-40B4-BE49-F238E27FC236}">
                <a16:creationId xmlns:a16="http://schemas.microsoft.com/office/drawing/2014/main" id="{EC5D2C64-5D61-B1BF-A847-9565ED0B0F6A}"/>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32145327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88527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all challenges have been mapped, ask the participants to take a few minutes to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silently review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entire Challenges Map and identify these areas they find most important, challenging, or critical.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receive a limited number of red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so they should really think about what they want to vote on.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ask the participants to place their dots on the areas of the map that they find most critical or in need of attention.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 are </a:t>
            </a:r>
            <a:r>
              <a:rPr kumimoji="0" lang="en-US" sz="1600" b="1" i="0" u="sng"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so they can place more than one dot on areas they want to focus 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Avoid discussions! The goal is to get a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heatmap overview</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pic>
        <p:nvPicPr>
          <p:cNvPr id="11" name="Picture 10" descr="A red dot on a white background&#10;&#10;Description automatically generated">
            <a:extLst>
              <a:ext uri="{FF2B5EF4-FFF2-40B4-BE49-F238E27FC236}">
                <a16:creationId xmlns:a16="http://schemas.microsoft.com/office/drawing/2014/main" id="{D04AEDF5-8F21-5C30-B688-8052EB385B5B}"/>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292058" y="3316224"/>
            <a:ext cx="195072" cy="225553"/>
          </a:xfrm>
          <a:prstGeom prst="rect">
            <a:avLst/>
          </a:prstGeom>
        </p:spPr>
      </p:pic>
      <p:pic>
        <p:nvPicPr>
          <p:cNvPr id="12" name="Picture 11" descr="A red dot on a white background&#10;&#10;Description automatically generated">
            <a:extLst>
              <a:ext uri="{FF2B5EF4-FFF2-40B4-BE49-F238E27FC236}">
                <a16:creationId xmlns:a16="http://schemas.microsoft.com/office/drawing/2014/main" id="{305B3E5B-D1E3-807B-F248-6F61F8BE2FBC}"/>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487149" y="3316223"/>
            <a:ext cx="195072" cy="225553"/>
          </a:xfrm>
          <a:prstGeom prst="rect">
            <a:avLst/>
          </a:prstGeom>
        </p:spPr>
      </p:pic>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9: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Heatmap Voting</a:t>
            </a:r>
          </a:p>
        </p:txBody>
      </p:sp>
      <p:pic>
        <p:nvPicPr>
          <p:cNvPr id="13" name="Picture 12" descr="A red dot on a white background&#10;&#10;Description automatically generated">
            <a:extLst>
              <a:ext uri="{FF2B5EF4-FFF2-40B4-BE49-F238E27FC236}">
                <a16:creationId xmlns:a16="http://schemas.microsoft.com/office/drawing/2014/main" id="{144F3E98-CB96-EE3C-3F00-C0BB2475F458}"/>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292039" y="3565090"/>
            <a:ext cx="195072" cy="225553"/>
          </a:xfrm>
          <a:prstGeom prst="rect">
            <a:avLst/>
          </a:prstGeom>
        </p:spPr>
      </p:pic>
      <p:pic>
        <p:nvPicPr>
          <p:cNvPr id="14" name="Picture 13" descr="A red dot on a white background&#10;&#10;Description automatically generated">
            <a:extLst>
              <a:ext uri="{FF2B5EF4-FFF2-40B4-BE49-F238E27FC236}">
                <a16:creationId xmlns:a16="http://schemas.microsoft.com/office/drawing/2014/main" id="{78A36ED1-6CEE-8E0A-CC46-3DFCF63EEF53}"/>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487130" y="3565089"/>
            <a:ext cx="195072" cy="225553"/>
          </a:xfrm>
          <a:prstGeom prst="rect">
            <a:avLst/>
          </a:prstGeom>
        </p:spPr>
      </p:pic>
      <p:pic>
        <p:nvPicPr>
          <p:cNvPr id="15" name="Picture 14" descr="A red dot on a white background&#10;&#10;Description automatically generated">
            <a:extLst>
              <a:ext uri="{FF2B5EF4-FFF2-40B4-BE49-F238E27FC236}">
                <a16:creationId xmlns:a16="http://schemas.microsoft.com/office/drawing/2014/main" id="{56D2F3E5-3A89-84E7-FABA-237AB8B4415B}"/>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292039" y="3834714"/>
            <a:ext cx="195072" cy="225553"/>
          </a:xfrm>
          <a:prstGeom prst="rect">
            <a:avLst/>
          </a:prstGeom>
        </p:spPr>
      </p:pic>
      <p:pic>
        <p:nvPicPr>
          <p:cNvPr id="16" name="Picture 15" descr="A red dot on a white background&#10;&#10;Description automatically generated">
            <a:extLst>
              <a:ext uri="{FF2B5EF4-FFF2-40B4-BE49-F238E27FC236}">
                <a16:creationId xmlns:a16="http://schemas.microsoft.com/office/drawing/2014/main" id="{D250E96B-46FC-388B-92BD-9F9D716F3C24}"/>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487130" y="3834713"/>
            <a:ext cx="195072" cy="225553"/>
          </a:xfrm>
          <a:prstGeom prst="rect">
            <a:avLst/>
          </a:prstGeom>
        </p:spPr>
      </p:pic>
      <p:grpSp>
        <p:nvGrpSpPr>
          <p:cNvPr id="23" name="Group 22">
            <a:extLst>
              <a:ext uri="{FF2B5EF4-FFF2-40B4-BE49-F238E27FC236}">
                <a16:creationId xmlns:a16="http://schemas.microsoft.com/office/drawing/2014/main" id="{2D2D7718-45CD-4D13-5C7C-BE99E5671E35}"/>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CE717984-1120-0F64-CA4A-EECAB750160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5" name="Group 24">
              <a:extLst>
                <a:ext uri="{FF2B5EF4-FFF2-40B4-BE49-F238E27FC236}">
                  <a16:creationId xmlns:a16="http://schemas.microsoft.com/office/drawing/2014/main" id="{29024130-ED0F-4454-54A2-A4B520F5A877}"/>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BAB4EE04-D49C-007F-6351-CEB9CFE53DE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7" name="Rectangle 26">
                <a:extLst>
                  <a:ext uri="{FF2B5EF4-FFF2-40B4-BE49-F238E27FC236}">
                    <a16:creationId xmlns:a16="http://schemas.microsoft.com/office/drawing/2014/main" id="{BE0181B0-D2D3-455B-177D-603182A0531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26D625A7-6CF5-50E3-204D-7F368FD835D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9" name="Tijdelijke aanduiding voor tekst 44">
            <a:extLst>
              <a:ext uri="{FF2B5EF4-FFF2-40B4-BE49-F238E27FC236}">
                <a16:creationId xmlns:a16="http://schemas.microsoft.com/office/drawing/2014/main" id="{7010413E-BB23-CEF0-56C2-7752E49EBA77}"/>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30" name="Tijdelijke aanduiding voor tekst 44">
            <a:extLst>
              <a:ext uri="{FF2B5EF4-FFF2-40B4-BE49-F238E27FC236}">
                <a16:creationId xmlns:a16="http://schemas.microsoft.com/office/drawing/2014/main" id="{153324EB-D373-2FD8-DC5B-9488CAF1DFE1}"/>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31" name="Tijdelijke aanduiding voor tekst 44">
            <a:extLst>
              <a:ext uri="{FF2B5EF4-FFF2-40B4-BE49-F238E27FC236}">
                <a16:creationId xmlns:a16="http://schemas.microsoft.com/office/drawing/2014/main" id="{EFA08AEE-A848-8AEA-3B12-0BF92754417D}"/>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2" name="Tijdelijke aanduiding voor tekst 44">
            <a:extLst>
              <a:ext uri="{FF2B5EF4-FFF2-40B4-BE49-F238E27FC236}">
                <a16:creationId xmlns:a16="http://schemas.microsoft.com/office/drawing/2014/main" id="{3257D8BF-6BD9-4EAC-274C-61859414D04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5" name="Title 1">
            <a:extLst>
              <a:ext uri="{FF2B5EF4-FFF2-40B4-BE49-F238E27FC236}">
                <a16:creationId xmlns:a16="http://schemas.microsoft.com/office/drawing/2014/main" id="{D7F2289D-06B4-C337-7953-DAA92211D919}"/>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22133563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C28E0A4-4C00-313F-8346-128FD49B7A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F019F3-976D-924C-8BCB-D82F335A30E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3FFCDA99-AB20-E6DE-B4CB-C78FB63E0128}"/>
              </a:ext>
            </a:extLst>
          </p:cNvPr>
          <p:cNvSpPr/>
          <p:nvPr/>
        </p:nvSpPr>
        <p:spPr>
          <a:xfrm rot="16200000">
            <a:off x="6078570" y="-2572924"/>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AD1B66F-BFF1-1B24-B81D-3714546C8279}"/>
              </a:ext>
            </a:extLst>
          </p:cNvPr>
          <p:cNvSpPr txBox="1"/>
          <p:nvPr/>
        </p:nvSpPr>
        <p:spPr>
          <a:xfrm>
            <a:off x="1729129"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a:t>
            </a:r>
            <a:endParaRPr kumimoji="0" lang="LID4096"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AB6868DC-331D-F30C-8200-D0CC09104CF4}"/>
              </a:ext>
            </a:extLst>
          </p:cNvPr>
          <p:cNvSpPr txBox="1"/>
          <p:nvPr/>
        </p:nvSpPr>
        <p:spPr>
          <a:xfrm>
            <a:off x="3321873"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btain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F8D3BBEF-E3DE-1A02-F904-460F68FF5B11}"/>
              </a:ext>
            </a:extLst>
          </p:cNvPr>
          <p:cNvSpPr txBox="1"/>
          <p:nvPr/>
        </p:nvSpPr>
        <p:spPr>
          <a:xfrm>
            <a:off x="4914617"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tore &amp; Share</a:t>
            </a:r>
          </a:p>
        </p:txBody>
      </p:sp>
      <p:sp>
        <p:nvSpPr>
          <p:cNvPr id="16" name="TextBox 15">
            <a:extLst>
              <a:ext uri="{FF2B5EF4-FFF2-40B4-BE49-F238E27FC236}">
                <a16:creationId xmlns:a16="http://schemas.microsoft.com/office/drawing/2014/main" id="{432333A7-E12D-C05B-62D6-7D1420F448CC}"/>
              </a:ext>
            </a:extLst>
          </p:cNvPr>
          <p:cNvSpPr txBox="1"/>
          <p:nvPr/>
        </p:nvSpPr>
        <p:spPr>
          <a:xfrm>
            <a:off x="6507361"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aintain</a:t>
            </a:r>
          </a:p>
        </p:txBody>
      </p:sp>
      <p:sp>
        <p:nvSpPr>
          <p:cNvPr id="17" name="TextBox 16">
            <a:extLst>
              <a:ext uri="{FF2B5EF4-FFF2-40B4-BE49-F238E27FC236}">
                <a16:creationId xmlns:a16="http://schemas.microsoft.com/office/drawing/2014/main" id="{C5FCC14F-0C9F-988A-FBB5-3C8CBBA03F67}"/>
              </a:ext>
            </a:extLst>
          </p:cNvPr>
          <p:cNvSpPr txBox="1"/>
          <p:nvPr/>
        </p:nvSpPr>
        <p:spPr>
          <a:xfrm>
            <a:off x="9692849" y="1318642"/>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ispose</a:t>
            </a:r>
          </a:p>
        </p:txBody>
      </p:sp>
      <p:sp>
        <p:nvSpPr>
          <p:cNvPr id="18" name="Rectangle 17">
            <a:extLst>
              <a:ext uri="{FF2B5EF4-FFF2-40B4-BE49-F238E27FC236}">
                <a16:creationId xmlns:a16="http://schemas.microsoft.com/office/drawing/2014/main" id="{37AD98BF-95B0-7228-905F-BB727BCFC0E4}"/>
              </a:ext>
            </a:extLst>
          </p:cNvPr>
          <p:cNvSpPr/>
          <p:nvPr/>
        </p:nvSpPr>
        <p:spPr>
          <a:xfrm rot="16200000">
            <a:off x="6078569" y="-1695270"/>
            <a:ext cx="704846" cy="9403720"/>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690AEFDC-4902-FC58-429C-C6BF7445F960}"/>
              </a:ext>
            </a:extLst>
          </p:cNvPr>
          <p:cNvSpPr/>
          <p:nvPr/>
        </p:nvSpPr>
        <p:spPr>
          <a:xfrm rot="16200000">
            <a:off x="6078568" y="-817618"/>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2D1A497C-E1AA-9A6F-66EC-27BE99D138BC}"/>
              </a:ext>
            </a:extLst>
          </p:cNvPr>
          <p:cNvSpPr/>
          <p:nvPr/>
        </p:nvSpPr>
        <p:spPr>
          <a:xfrm rot="16200000">
            <a:off x="6078567" y="60035"/>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938BB9D-3BCE-A2FA-EB6C-CCABC0A6D705}"/>
              </a:ext>
            </a:extLst>
          </p:cNvPr>
          <p:cNvSpPr/>
          <p:nvPr/>
        </p:nvSpPr>
        <p:spPr>
          <a:xfrm>
            <a:off x="569714" y="1804937"/>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a:t>
            </a:r>
          </a:p>
        </p:txBody>
      </p:sp>
      <p:sp>
        <p:nvSpPr>
          <p:cNvPr id="22" name="Rectangle 21">
            <a:extLst>
              <a:ext uri="{FF2B5EF4-FFF2-40B4-BE49-F238E27FC236}">
                <a16:creationId xmlns:a16="http://schemas.microsoft.com/office/drawing/2014/main" id="{2D8532F2-98F5-6775-3FB4-A817895AC5DD}"/>
              </a:ext>
            </a:extLst>
          </p:cNvPr>
          <p:cNvSpPr/>
          <p:nvPr/>
        </p:nvSpPr>
        <p:spPr>
          <a:xfrm>
            <a:off x="569714" y="2681623"/>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a:t>
            </a: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3" name="Rectangle 22">
            <a:extLst>
              <a:ext uri="{FF2B5EF4-FFF2-40B4-BE49-F238E27FC236}">
                <a16:creationId xmlns:a16="http://schemas.microsoft.com/office/drawing/2014/main" id="{C67C9AE4-65B4-F73D-16EC-A30A02A977CB}"/>
              </a:ext>
            </a:extLst>
          </p:cNvPr>
          <p:cNvSpPr/>
          <p:nvPr/>
        </p:nvSpPr>
        <p:spPr>
          <a:xfrm>
            <a:off x="569714" y="3558309"/>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(Who)</a:t>
            </a:r>
          </a:p>
        </p:txBody>
      </p:sp>
      <p:sp>
        <p:nvSpPr>
          <p:cNvPr id="24" name="Rectangle 23">
            <a:extLst>
              <a:ext uri="{FF2B5EF4-FFF2-40B4-BE49-F238E27FC236}">
                <a16:creationId xmlns:a16="http://schemas.microsoft.com/office/drawing/2014/main" id="{B4C5C8B7-E465-FE93-47A9-DCD0E2A8D268}"/>
              </a:ext>
            </a:extLst>
          </p:cNvPr>
          <p:cNvSpPr/>
          <p:nvPr/>
        </p:nvSpPr>
        <p:spPr>
          <a:xfrm>
            <a:off x="568761" y="4434995"/>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5" name="TextBox 24">
            <a:extLst>
              <a:ext uri="{FF2B5EF4-FFF2-40B4-BE49-F238E27FC236}">
                <a16:creationId xmlns:a16="http://schemas.microsoft.com/office/drawing/2014/main" id="{C8A30C1F-D547-F1BB-DCB1-E9A5766DF0D3}"/>
              </a:ext>
            </a:extLst>
          </p:cNvPr>
          <p:cNvSpPr txBox="1"/>
          <p:nvPr/>
        </p:nvSpPr>
        <p:spPr>
          <a:xfrm>
            <a:off x="8100105"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pply</a:t>
            </a:r>
          </a:p>
        </p:txBody>
      </p:sp>
      <p:sp>
        <p:nvSpPr>
          <p:cNvPr id="26" name="Rectangle 25">
            <a:extLst>
              <a:ext uri="{FF2B5EF4-FFF2-40B4-BE49-F238E27FC236}">
                <a16:creationId xmlns:a16="http://schemas.microsoft.com/office/drawing/2014/main" id="{FABC5571-B3D6-0061-5AC3-4A4F3089C458}"/>
              </a:ext>
            </a:extLst>
          </p:cNvPr>
          <p:cNvSpPr/>
          <p:nvPr/>
        </p:nvSpPr>
        <p:spPr>
          <a:xfrm rot="16200000">
            <a:off x="6285343" y="736846"/>
            <a:ext cx="291294"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Location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and How Long)</a:t>
            </a:r>
            <a:endParaRPr kumimoji="0" lang="LID4096"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D60FA4C8-5869-11E4-98A4-862EF0315DC8}"/>
              </a:ext>
            </a:extLst>
          </p:cNvPr>
          <p:cNvSpPr/>
          <p:nvPr/>
        </p:nvSpPr>
        <p:spPr>
          <a:xfrm>
            <a:off x="9946767" y="279602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B185515-8EB1-3E68-6E24-AB2738967804}"/>
              </a:ext>
            </a:extLst>
          </p:cNvPr>
          <p:cNvSpPr/>
          <p:nvPr/>
        </p:nvSpPr>
        <p:spPr>
          <a:xfrm>
            <a:off x="1918260" y="18241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7C151CA-F796-22A5-6F3F-BB9C6C17F04E}"/>
              </a:ext>
            </a:extLst>
          </p:cNvPr>
          <p:cNvSpPr/>
          <p:nvPr/>
        </p:nvSpPr>
        <p:spPr>
          <a:xfrm>
            <a:off x="2290738" y="211054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93D370B-F321-C644-33D2-6806F4DE59E0}"/>
              </a:ext>
            </a:extLst>
          </p:cNvPr>
          <p:cNvSpPr/>
          <p:nvPr/>
        </p:nvSpPr>
        <p:spPr>
          <a:xfrm>
            <a:off x="2876713" y="20063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A55680C-0CD2-480E-FA41-0729896AE724}"/>
              </a:ext>
            </a:extLst>
          </p:cNvPr>
          <p:cNvSpPr/>
          <p:nvPr/>
        </p:nvSpPr>
        <p:spPr>
          <a:xfrm>
            <a:off x="3753880" y="198400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B18A63C4-F35B-9DC1-E01C-EBE4C8ECC073}"/>
              </a:ext>
            </a:extLst>
          </p:cNvPr>
          <p:cNvSpPr/>
          <p:nvPr/>
        </p:nvSpPr>
        <p:spPr>
          <a:xfrm>
            <a:off x="5154078" y="196601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21341189-7F49-D7E6-EFAC-98FA8983C5D9}"/>
              </a:ext>
            </a:extLst>
          </p:cNvPr>
          <p:cNvSpPr/>
          <p:nvPr/>
        </p:nvSpPr>
        <p:spPr>
          <a:xfrm>
            <a:off x="6769078" y="19586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F8FB9E89-C668-C919-E7B3-1EB9B68B025E}"/>
              </a:ext>
            </a:extLst>
          </p:cNvPr>
          <p:cNvSpPr/>
          <p:nvPr/>
        </p:nvSpPr>
        <p:spPr>
          <a:xfrm>
            <a:off x="7456611" y="19502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8523EC77-0483-2427-0384-BC98E48835DE}"/>
              </a:ext>
            </a:extLst>
          </p:cNvPr>
          <p:cNvSpPr/>
          <p:nvPr/>
        </p:nvSpPr>
        <p:spPr>
          <a:xfrm>
            <a:off x="8260390" y="1833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3402CEA6-5C29-B194-F3D8-9EC508011918}"/>
              </a:ext>
            </a:extLst>
          </p:cNvPr>
          <p:cNvSpPr/>
          <p:nvPr/>
        </p:nvSpPr>
        <p:spPr>
          <a:xfrm>
            <a:off x="8783203" y="20441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7B7193F7-2FA1-8730-7F8A-8431D5D502C9}"/>
              </a:ext>
            </a:extLst>
          </p:cNvPr>
          <p:cNvSpPr/>
          <p:nvPr/>
        </p:nvSpPr>
        <p:spPr>
          <a:xfrm>
            <a:off x="9409958" y="19053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412A998-E8C8-F8F3-B3FD-13806E7783C7}"/>
              </a:ext>
            </a:extLst>
          </p:cNvPr>
          <p:cNvSpPr/>
          <p:nvPr/>
        </p:nvSpPr>
        <p:spPr>
          <a:xfrm>
            <a:off x="9201131" y="209314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E418DF5E-FDC6-B00B-680E-C0538D2A21C1}"/>
              </a:ext>
            </a:extLst>
          </p:cNvPr>
          <p:cNvSpPr/>
          <p:nvPr/>
        </p:nvSpPr>
        <p:spPr>
          <a:xfrm>
            <a:off x="10329228" y="1965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F1137BC-B453-6DFB-1212-34DDE4496FD4}"/>
              </a:ext>
            </a:extLst>
          </p:cNvPr>
          <p:cNvSpPr/>
          <p:nvPr/>
        </p:nvSpPr>
        <p:spPr>
          <a:xfrm>
            <a:off x="10355487" y="2856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1D38B385-520D-EDAD-8CDB-47A76F65AD0C}"/>
              </a:ext>
            </a:extLst>
          </p:cNvPr>
          <p:cNvSpPr/>
          <p:nvPr/>
        </p:nvSpPr>
        <p:spPr>
          <a:xfrm>
            <a:off x="10263982" y="372888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46B8AE74-E785-2794-9821-C41629668962}"/>
              </a:ext>
            </a:extLst>
          </p:cNvPr>
          <p:cNvSpPr/>
          <p:nvPr/>
        </p:nvSpPr>
        <p:spPr>
          <a:xfrm>
            <a:off x="10289035" y="444066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E115D1BA-9181-0600-1644-CC9FCF9AC220}"/>
              </a:ext>
            </a:extLst>
          </p:cNvPr>
          <p:cNvSpPr/>
          <p:nvPr/>
        </p:nvSpPr>
        <p:spPr>
          <a:xfrm>
            <a:off x="10329228" y="481803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5575244F-36C9-FAF1-D68D-10631B96BD46}"/>
              </a:ext>
            </a:extLst>
          </p:cNvPr>
          <p:cNvSpPr/>
          <p:nvPr/>
        </p:nvSpPr>
        <p:spPr>
          <a:xfrm>
            <a:off x="9057850" y="448222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DBBE7001-9663-0CEE-C252-18376FA513F0}"/>
              </a:ext>
            </a:extLst>
          </p:cNvPr>
          <p:cNvSpPr/>
          <p:nvPr/>
        </p:nvSpPr>
        <p:spPr>
          <a:xfrm>
            <a:off x="8594806" y="47053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56D8DDA8-D7E2-7F57-3C13-D2FEFA9777C1}"/>
              </a:ext>
            </a:extLst>
          </p:cNvPr>
          <p:cNvSpPr/>
          <p:nvPr/>
        </p:nvSpPr>
        <p:spPr>
          <a:xfrm>
            <a:off x="5059463" y="45373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60819C76-A03E-5B3B-1C54-D2F05F1C68F0}"/>
              </a:ext>
            </a:extLst>
          </p:cNvPr>
          <p:cNvSpPr/>
          <p:nvPr/>
        </p:nvSpPr>
        <p:spPr>
          <a:xfrm>
            <a:off x="5597179"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74827EE0-0CE9-5E6F-F8EB-0801D31DBA51}"/>
              </a:ext>
            </a:extLst>
          </p:cNvPr>
          <p:cNvSpPr/>
          <p:nvPr/>
        </p:nvSpPr>
        <p:spPr>
          <a:xfrm>
            <a:off x="1754852" y="4619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6140D5AA-E21E-22BB-39B4-FA7724C4F7A5}"/>
              </a:ext>
            </a:extLst>
          </p:cNvPr>
          <p:cNvSpPr/>
          <p:nvPr/>
        </p:nvSpPr>
        <p:spPr>
          <a:xfrm>
            <a:off x="2185008"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49E585A-6B28-1A90-F581-8307FE68AB6D}"/>
              </a:ext>
            </a:extLst>
          </p:cNvPr>
          <p:cNvSpPr/>
          <p:nvPr/>
        </p:nvSpPr>
        <p:spPr>
          <a:xfrm>
            <a:off x="2567220" y="4511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D4A7FE4E-220A-B37F-22A3-E59FE24BFC8F}"/>
              </a:ext>
            </a:extLst>
          </p:cNvPr>
          <p:cNvSpPr/>
          <p:nvPr/>
        </p:nvSpPr>
        <p:spPr>
          <a:xfrm>
            <a:off x="3360559" y="453456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146D3C90-B8ED-7F45-4D56-2DAD1BB2926B}"/>
              </a:ext>
            </a:extLst>
          </p:cNvPr>
          <p:cNvSpPr/>
          <p:nvPr/>
        </p:nvSpPr>
        <p:spPr>
          <a:xfrm>
            <a:off x="3409005" y="4655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5B8B6275-094A-A432-3715-60EE1B5A3898}"/>
              </a:ext>
            </a:extLst>
          </p:cNvPr>
          <p:cNvSpPr/>
          <p:nvPr/>
        </p:nvSpPr>
        <p:spPr>
          <a:xfrm>
            <a:off x="3905656"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27D6811F-08AB-6CE8-08DB-11D74CF22B4C}"/>
              </a:ext>
            </a:extLst>
          </p:cNvPr>
          <p:cNvSpPr/>
          <p:nvPr/>
        </p:nvSpPr>
        <p:spPr>
          <a:xfrm>
            <a:off x="6611172"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D3DEC90-D01A-85A2-2283-2908C4D9DBB3}"/>
              </a:ext>
            </a:extLst>
          </p:cNvPr>
          <p:cNvSpPr/>
          <p:nvPr/>
        </p:nvSpPr>
        <p:spPr>
          <a:xfrm>
            <a:off x="7188260" y="448269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DE39658F-C7BE-1A8D-E17B-BA37E7F47CAA}"/>
              </a:ext>
            </a:extLst>
          </p:cNvPr>
          <p:cNvSpPr/>
          <p:nvPr/>
        </p:nvSpPr>
        <p:spPr>
          <a:xfrm>
            <a:off x="7209384" y="474925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265604EB-EAF7-3AB1-5121-57FDBCC63837}"/>
              </a:ext>
            </a:extLst>
          </p:cNvPr>
          <p:cNvSpPr/>
          <p:nvPr/>
        </p:nvSpPr>
        <p:spPr>
          <a:xfrm>
            <a:off x="1893249" y="38037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61B958D8-7B95-031E-D75F-5FFA84B4A142}"/>
              </a:ext>
            </a:extLst>
          </p:cNvPr>
          <p:cNvSpPr/>
          <p:nvPr/>
        </p:nvSpPr>
        <p:spPr>
          <a:xfrm>
            <a:off x="2565785" y="382629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EBE716A-AFDC-94BB-7586-B15EA95CED1F}"/>
              </a:ext>
            </a:extLst>
          </p:cNvPr>
          <p:cNvSpPr/>
          <p:nvPr/>
        </p:nvSpPr>
        <p:spPr>
          <a:xfrm>
            <a:off x="3269137" y="386935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0A753BF4-C79B-F0E9-052F-AE370432AF9B}"/>
              </a:ext>
            </a:extLst>
          </p:cNvPr>
          <p:cNvSpPr/>
          <p:nvPr/>
        </p:nvSpPr>
        <p:spPr>
          <a:xfrm>
            <a:off x="5148082" y="383849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DCC7337B-FB79-1B4C-1FF2-DC9069AA4AB2}"/>
              </a:ext>
            </a:extLst>
          </p:cNvPr>
          <p:cNvSpPr/>
          <p:nvPr/>
        </p:nvSpPr>
        <p:spPr>
          <a:xfrm>
            <a:off x="6305145"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5B0BE5EE-C07E-2FB8-97FF-1BB7E714BE87}"/>
              </a:ext>
            </a:extLst>
          </p:cNvPr>
          <p:cNvSpPr/>
          <p:nvPr/>
        </p:nvSpPr>
        <p:spPr>
          <a:xfrm>
            <a:off x="8007275" y="38269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CF6114AA-CC4E-6A7D-13D0-3D7A91D895EE}"/>
              </a:ext>
            </a:extLst>
          </p:cNvPr>
          <p:cNvSpPr/>
          <p:nvPr/>
        </p:nvSpPr>
        <p:spPr>
          <a:xfrm>
            <a:off x="8671442"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31BB6BB6-96D3-0757-7DB1-A94F7E0F6372}"/>
              </a:ext>
            </a:extLst>
          </p:cNvPr>
          <p:cNvSpPr/>
          <p:nvPr/>
        </p:nvSpPr>
        <p:spPr>
          <a:xfrm>
            <a:off x="1995646" y="280412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8F1F7DE8-0E9F-DE3A-866F-6391E33D7732}"/>
              </a:ext>
            </a:extLst>
          </p:cNvPr>
          <p:cNvSpPr/>
          <p:nvPr/>
        </p:nvSpPr>
        <p:spPr>
          <a:xfrm>
            <a:off x="2048722" y="295402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FD8B3104-81A2-2490-5F85-D26CDD99BAF7}"/>
              </a:ext>
            </a:extLst>
          </p:cNvPr>
          <p:cNvSpPr/>
          <p:nvPr/>
        </p:nvSpPr>
        <p:spPr>
          <a:xfrm>
            <a:off x="2636036" y="28269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F2C0AB3D-3572-D266-21E3-CCFA9A1C9B84}"/>
              </a:ext>
            </a:extLst>
          </p:cNvPr>
          <p:cNvSpPr/>
          <p:nvPr/>
        </p:nvSpPr>
        <p:spPr>
          <a:xfrm>
            <a:off x="3428929" y="291978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AAA8D49-DDE7-CD96-0F9F-1A693C50EC8A}"/>
              </a:ext>
            </a:extLst>
          </p:cNvPr>
          <p:cNvSpPr/>
          <p:nvPr/>
        </p:nvSpPr>
        <p:spPr>
          <a:xfrm>
            <a:off x="3937395"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40BEA62B-645A-B7C9-3F22-B3F669EE6719}"/>
              </a:ext>
            </a:extLst>
          </p:cNvPr>
          <p:cNvSpPr/>
          <p:nvPr/>
        </p:nvSpPr>
        <p:spPr>
          <a:xfrm>
            <a:off x="5129506"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B4052ED3-C23E-F60A-3C7C-864DCA6818C4}"/>
              </a:ext>
            </a:extLst>
          </p:cNvPr>
          <p:cNvSpPr/>
          <p:nvPr/>
        </p:nvSpPr>
        <p:spPr>
          <a:xfrm>
            <a:off x="5590157" y="2903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CA9E2CD6-66ED-681A-8D1D-3C0E6FB5B511}"/>
              </a:ext>
            </a:extLst>
          </p:cNvPr>
          <p:cNvSpPr/>
          <p:nvPr/>
        </p:nvSpPr>
        <p:spPr>
          <a:xfrm>
            <a:off x="6640910" y="295436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C04B27C5-7225-74C5-159A-B863785A472F}"/>
              </a:ext>
            </a:extLst>
          </p:cNvPr>
          <p:cNvSpPr/>
          <p:nvPr/>
        </p:nvSpPr>
        <p:spPr>
          <a:xfrm>
            <a:off x="7030630" y="2759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C74A2210-29B1-D30D-9B4B-E272797AA377}"/>
              </a:ext>
            </a:extLst>
          </p:cNvPr>
          <p:cNvSpPr/>
          <p:nvPr/>
        </p:nvSpPr>
        <p:spPr>
          <a:xfrm>
            <a:off x="7246630" y="288494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ECEACBA3-A023-66FD-1CC4-FB89CB75C523}"/>
              </a:ext>
            </a:extLst>
          </p:cNvPr>
          <p:cNvSpPr/>
          <p:nvPr/>
        </p:nvSpPr>
        <p:spPr>
          <a:xfrm>
            <a:off x="7496096" y="3000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B122F6D-D734-77BB-55A7-AA2D4706CFB7}"/>
              </a:ext>
            </a:extLst>
          </p:cNvPr>
          <p:cNvSpPr/>
          <p:nvPr/>
        </p:nvSpPr>
        <p:spPr>
          <a:xfrm>
            <a:off x="8625850"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D547A9AD-8CDA-0F1B-EF51-48E331960BA1}"/>
              </a:ext>
            </a:extLst>
          </p:cNvPr>
          <p:cNvSpPr/>
          <p:nvPr/>
        </p:nvSpPr>
        <p:spPr>
          <a:xfrm>
            <a:off x="9103442" y="305617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08ECB7D9-3217-C457-BC69-90FB30211948}"/>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02E43301-7CD7-9410-C71D-2F2BB0F5CF27}"/>
              </a:ext>
            </a:extLst>
          </p:cNvPr>
          <p:cNvSpPr/>
          <p:nvPr/>
        </p:nvSpPr>
        <p:spPr>
          <a:xfrm>
            <a:off x="3781940"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FEC2809E-C5F6-8923-882A-207E6A8A42C7}"/>
              </a:ext>
            </a:extLst>
          </p:cNvPr>
          <p:cNvSpPr/>
          <p:nvPr/>
        </p:nvSpPr>
        <p:spPr>
          <a:xfrm>
            <a:off x="5385884"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2BFB9CA9-BB39-E0C0-221A-59A1BE254799}"/>
              </a:ext>
            </a:extLst>
          </p:cNvPr>
          <p:cNvSpPr/>
          <p:nvPr/>
        </p:nvSpPr>
        <p:spPr>
          <a:xfrm>
            <a:off x="7659361" y="52974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BCCD116E-E463-BE50-E3E7-004650A06F30}"/>
              </a:ext>
            </a:extLst>
          </p:cNvPr>
          <p:cNvSpPr/>
          <p:nvPr/>
        </p:nvSpPr>
        <p:spPr>
          <a:xfrm>
            <a:off x="8571374" y="52609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076BEC03-CF14-2DAC-71B0-65BB3286722F}"/>
              </a:ext>
            </a:extLst>
          </p:cNvPr>
          <p:cNvSpPr/>
          <p:nvPr/>
        </p:nvSpPr>
        <p:spPr>
          <a:xfrm>
            <a:off x="6737827" y="204988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E54579E2-A5DE-3DE3-F7E6-56C2A71E5B87}"/>
              </a:ext>
            </a:extLst>
          </p:cNvPr>
          <p:cNvSpPr/>
          <p:nvPr/>
        </p:nvSpPr>
        <p:spPr>
          <a:xfrm>
            <a:off x="1973306" y="38471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70164CFC-EC8C-3AE2-8736-3D3CC3545D2D}"/>
              </a:ext>
            </a:extLst>
          </p:cNvPr>
          <p:cNvSpPr/>
          <p:nvPr/>
        </p:nvSpPr>
        <p:spPr>
          <a:xfrm>
            <a:off x="1964295" y="3982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D6BD9192-ECE1-A22B-54C7-A381B67E5B52}"/>
              </a:ext>
            </a:extLst>
          </p:cNvPr>
          <p:cNvSpPr/>
          <p:nvPr/>
        </p:nvSpPr>
        <p:spPr>
          <a:xfrm>
            <a:off x="2059785" y="39187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B5A76399-DE87-1A6D-18A9-5F54FCF566EF}"/>
              </a:ext>
            </a:extLst>
          </p:cNvPr>
          <p:cNvSpPr/>
          <p:nvPr/>
        </p:nvSpPr>
        <p:spPr>
          <a:xfrm>
            <a:off x="2689817" y="38546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220E2BB2-DCD8-AF1C-E178-B55661D485A7}"/>
              </a:ext>
            </a:extLst>
          </p:cNvPr>
          <p:cNvSpPr/>
          <p:nvPr/>
        </p:nvSpPr>
        <p:spPr>
          <a:xfrm>
            <a:off x="2185073" y="3039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CDAD7EEF-F84C-752A-21F4-16AB2CF36EFA}"/>
              </a:ext>
            </a:extLst>
          </p:cNvPr>
          <p:cNvSpPr/>
          <p:nvPr/>
        </p:nvSpPr>
        <p:spPr>
          <a:xfrm>
            <a:off x="2136079" y="31158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4CB6EA73-F897-8C4C-6A16-888C9A5E7ADD}"/>
              </a:ext>
            </a:extLst>
          </p:cNvPr>
          <p:cNvSpPr/>
          <p:nvPr/>
        </p:nvSpPr>
        <p:spPr>
          <a:xfrm>
            <a:off x="6845827" y="20736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83C8E482-F511-0C10-46AA-A402494E5C98}"/>
              </a:ext>
            </a:extLst>
          </p:cNvPr>
          <p:cNvSpPr/>
          <p:nvPr/>
        </p:nvSpPr>
        <p:spPr>
          <a:xfrm>
            <a:off x="6737827" y="2102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4A6B59B1-4520-FEF1-400F-E3607146857A}"/>
              </a:ext>
            </a:extLst>
          </p:cNvPr>
          <p:cNvSpPr/>
          <p:nvPr/>
        </p:nvSpPr>
        <p:spPr>
          <a:xfrm>
            <a:off x="6747796" y="2191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5CC00DA0-A559-99E9-DBAF-20FB1C736DDB}"/>
              </a:ext>
            </a:extLst>
          </p:cNvPr>
          <p:cNvSpPr/>
          <p:nvPr/>
        </p:nvSpPr>
        <p:spPr>
          <a:xfrm>
            <a:off x="6834249" y="21816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0AFE61C3-BF4A-537A-15D6-1D153FB935E5}"/>
              </a:ext>
            </a:extLst>
          </p:cNvPr>
          <p:cNvSpPr/>
          <p:nvPr/>
        </p:nvSpPr>
        <p:spPr>
          <a:xfrm>
            <a:off x="6892221" y="21323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063AA4CF-B596-544F-781A-164454EDAC66}"/>
              </a:ext>
            </a:extLst>
          </p:cNvPr>
          <p:cNvSpPr/>
          <p:nvPr/>
        </p:nvSpPr>
        <p:spPr>
          <a:xfrm>
            <a:off x="8653504" y="48161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71445B77-5004-CF3D-4431-D9EBFBB204C7}"/>
              </a:ext>
            </a:extLst>
          </p:cNvPr>
          <p:cNvSpPr/>
          <p:nvPr/>
        </p:nvSpPr>
        <p:spPr>
          <a:xfrm>
            <a:off x="8149204" y="38823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183985EA-DAA1-6682-2393-B81ACC0D404E}"/>
              </a:ext>
            </a:extLst>
          </p:cNvPr>
          <p:cNvSpPr/>
          <p:nvPr/>
        </p:nvSpPr>
        <p:spPr>
          <a:xfrm>
            <a:off x="8078640" y="39905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80A74C69-BE8A-A95B-5EFB-100C20222859}"/>
              </a:ext>
            </a:extLst>
          </p:cNvPr>
          <p:cNvSpPr/>
          <p:nvPr/>
        </p:nvSpPr>
        <p:spPr>
          <a:xfrm>
            <a:off x="2976533" y="20653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C38883DE-A44C-0BD0-22AB-A251F8BB6639}"/>
              </a:ext>
            </a:extLst>
          </p:cNvPr>
          <p:cNvSpPr/>
          <p:nvPr/>
        </p:nvSpPr>
        <p:spPr>
          <a:xfrm>
            <a:off x="3062034" y="21543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839C073F-70EE-76A1-0BE0-4801448312FF}"/>
              </a:ext>
            </a:extLst>
          </p:cNvPr>
          <p:cNvSpPr/>
          <p:nvPr/>
        </p:nvSpPr>
        <p:spPr>
          <a:xfrm>
            <a:off x="3062034" y="20272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FFB85392-10C9-E85B-32C6-93B1CA95C4F6}"/>
              </a:ext>
            </a:extLst>
          </p:cNvPr>
          <p:cNvSpPr/>
          <p:nvPr/>
        </p:nvSpPr>
        <p:spPr>
          <a:xfrm>
            <a:off x="5158149" y="46333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940BFA7D-025B-7E6F-DB47-E1081294D04C}"/>
              </a:ext>
            </a:extLst>
          </p:cNvPr>
          <p:cNvSpPr/>
          <p:nvPr/>
        </p:nvSpPr>
        <p:spPr>
          <a:xfrm>
            <a:off x="7805741" y="54387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 name="Oval 95">
            <a:extLst>
              <a:ext uri="{FF2B5EF4-FFF2-40B4-BE49-F238E27FC236}">
                <a16:creationId xmlns:a16="http://schemas.microsoft.com/office/drawing/2014/main" id="{8357155E-92FB-F3E8-AA51-54885B0F9684}"/>
              </a:ext>
            </a:extLst>
          </p:cNvPr>
          <p:cNvSpPr/>
          <p:nvPr/>
        </p:nvSpPr>
        <p:spPr>
          <a:xfrm>
            <a:off x="2615164" y="45830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7" name="Oval 96">
            <a:extLst>
              <a:ext uri="{FF2B5EF4-FFF2-40B4-BE49-F238E27FC236}">
                <a16:creationId xmlns:a16="http://schemas.microsoft.com/office/drawing/2014/main" id="{372E3749-D92C-4AB1-753F-9579023A1244}"/>
              </a:ext>
            </a:extLst>
          </p:cNvPr>
          <p:cNvSpPr/>
          <p:nvPr/>
        </p:nvSpPr>
        <p:spPr>
          <a:xfrm>
            <a:off x="2704022" y="46425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Oval 97">
            <a:extLst>
              <a:ext uri="{FF2B5EF4-FFF2-40B4-BE49-F238E27FC236}">
                <a16:creationId xmlns:a16="http://schemas.microsoft.com/office/drawing/2014/main" id="{C746BEF5-9001-97E2-99A3-6696F3CE2336}"/>
              </a:ext>
            </a:extLst>
          </p:cNvPr>
          <p:cNvSpPr/>
          <p:nvPr/>
        </p:nvSpPr>
        <p:spPr>
          <a:xfrm>
            <a:off x="3571942" y="2961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9" name="Oval 98">
            <a:extLst>
              <a:ext uri="{FF2B5EF4-FFF2-40B4-BE49-F238E27FC236}">
                <a16:creationId xmlns:a16="http://schemas.microsoft.com/office/drawing/2014/main" id="{4EC83334-4532-8D8B-C8FB-640886B3ACE1}"/>
              </a:ext>
            </a:extLst>
          </p:cNvPr>
          <p:cNvSpPr/>
          <p:nvPr/>
        </p:nvSpPr>
        <p:spPr>
          <a:xfrm>
            <a:off x="3453195" y="298144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0" name="Oval 99">
            <a:extLst>
              <a:ext uri="{FF2B5EF4-FFF2-40B4-BE49-F238E27FC236}">
                <a16:creationId xmlns:a16="http://schemas.microsoft.com/office/drawing/2014/main" id="{119448F8-D323-243D-EA35-C2716B4A7EF5}"/>
              </a:ext>
            </a:extLst>
          </p:cNvPr>
          <p:cNvSpPr/>
          <p:nvPr/>
        </p:nvSpPr>
        <p:spPr>
          <a:xfrm>
            <a:off x="3468559" y="30907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Oval 100">
            <a:extLst>
              <a:ext uri="{FF2B5EF4-FFF2-40B4-BE49-F238E27FC236}">
                <a16:creationId xmlns:a16="http://schemas.microsoft.com/office/drawing/2014/main" id="{EBDC68CC-D594-2100-9375-08B99EE6CFF3}"/>
              </a:ext>
            </a:extLst>
          </p:cNvPr>
          <p:cNvSpPr/>
          <p:nvPr/>
        </p:nvSpPr>
        <p:spPr>
          <a:xfrm>
            <a:off x="3564293" y="305048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02" name="Group 101">
            <a:extLst>
              <a:ext uri="{FF2B5EF4-FFF2-40B4-BE49-F238E27FC236}">
                <a16:creationId xmlns:a16="http://schemas.microsoft.com/office/drawing/2014/main" id="{650B95ED-925B-F2BF-EE9B-3A2C8A3E56D6}"/>
              </a:ext>
            </a:extLst>
          </p:cNvPr>
          <p:cNvGrpSpPr/>
          <p:nvPr/>
        </p:nvGrpSpPr>
        <p:grpSpPr>
          <a:xfrm>
            <a:off x="10820400" y="158021"/>
            <a:ext cx="1262954" cy="262128"/>
            <a:chOff x="10892274" y="158021"/>
            <a:chExt cx="1191080" cy="262128"/>
          </a:xfrm>
        </p:grpSpPr>
        <p:sp>
          <p:nvSpPr>
            <p:cNvPr id="103" name="Oval 102">
              <a:extLst>
                <a:ext uri="{FF2B5EF4-FFF2-40B4-BE49-F238E27FC236}">
                  <a16:creationId xmlns:a16="http://schemas.microsoft.com/office/drawing/2014/main" id="{9B4D0D8F-1C95-FCC7-960B-54FE9108346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09" name="Group 108">
              <a:extLst>
                <a:ext uri="{FF2B5EF4-FFF2-40B4-BE49-F238E27FC236}">
                  <a16:creationId xmlns:a16="http://schemas.microsoft.com/office/drawing/2014/main" id="{3CE6E092-1238-A966-40DA-67C9BF17E16D}"/>
                </a:ext>
              </a:extLst>
            </p:cNvPr>
            <p:cNvGrpSpPr/>
            <p:nvPr/>
          </p:nvGrpSpPr>
          <p:grpSpPr>
            <a:xfrm>
              <a:off x="10892274" y="158021"/>
              <a:ext cx="1191080" cy="262128"/>
              <a:chOff x="9614080" y="308749"/>
              <a:chExt cx="1191080" cy="262128"/>
            </a:xfrm>
          </p:grpSpPr>
          <p:sp>
            <p:nvSpPr>
              <p:cNvPr id="110" name="Rectangle 109">
                <a:extLst>
                  <a:ext uri="{FF2B5EF4-FFF2-40B4-BE49-F238E27FC236}">
                    <a16:creationId xmlns:a16="http://schemas.microsoft.com/office/drawing/2014/main" id="{163D58A5-6C61-D329-26AB-83A431584CA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11" name="Rectangle 110">
                <a:extLst>
                  <a:ext uri="{FF2B5EF4-FFF2-40B4-BE49-F238E27FC236}">
                    <a16:creationId xmlns:a16="http://schemas.microsoft.com/office/drawing/2014/main" id="{370223A8-E8D4-CAAE-D0B6-04DE9EF3092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12" name="Rectangle 111">
            <a:extLst>
              <a:ext uri="{FF2B5EF4-FFF2-40B4-BE49-F238E27FC236}">
                <a16:creationId xmlns:a16="http://schemas.microsoft.com/office/drawing/2014/main" id="{9D152972-9339-8D4C-1E74-31B9F18B65E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115" name="Title 1">
            <a:extLst>
              <a:ext uri="{FF2B5EF4-FFF2-40B4-BE49-F238E27FC236}">
                <a16:creationId xmlns:a16="http://schemas.microsoft.com/office/drawing/2014/main" id="{58C3F4C6-572D-44F4-BAEE-A3E02AA16913}"/>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18907840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8"/>
                                        </p:tgtEl>
                                        <p:attrNameLst>
                                          <p:attrName>style.visibility</p:attrName>
                                        </p:attrNameLst>
                                      </p:cBhvr>
                                      <p:to>
                                        <p:strVal val="visible"/>
                                      </p:to>
                                    </p:set>
                                    <p:animEffect transition="in" filter="fade">
                                      <p:cBhvr>
                                        <p:cTn id="10" dur="500"/>
                                        <p:tgtEl>
                                          <p:spTgt spid="7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fade">
                                      <p:cBhvr>
                                        <p:cTn id="13" dur="500"/>
                                        <p:tgtEl>
                                          <p:spTgt spid="7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500"/>
                                        <p:tgtEl>
                                          <p:spTgt spid="8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fade">
                                      <p:cBhvr>
                                        <p:cTn id="19" dur="500"/>
                                        <p:tgtEl>
                                          <p:spTgt spid="8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3"/>
                                        </p:tgtEl>
                                        <p:attrNameLst>
                                          <p:attrName>style.visibility</p:attrName>
                                        </p:attrNameLst>
                                      </p:cBhvr>
                                      <p:to>
                                        <p:strVal val="visible"/>
                                      </p:to>
                                    </p:set>
                                    <p:animEffect transition="in" filter="fade">
                                      <p:cBhvr>
                                        <p:cTn id="25" dur="500"/>
                                        <p:tgtEl>
                                          <p:spTgt spid="8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fade">
                                      <p:cBhvr>
                                        <p:cTn id="28" dur="500"/>
                                        <p:tgtEl>
                                          <p:spTgt spid="8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fade">
                                      <p:cBhvr>
                                        <p:cTn id="31" dur="500"/>
                                        <p:tgtEl>
                                          <p:spTgt spid="8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6"/>
                                        </p:tgtEl>
                                        <p:attrNameLst>
                                          <p:attrName>style.visibility</p:attrName>
                                        </p:attrNameLst>
                                      </p:cBhvr>
                                      <p:to>
                                        <p:strVal val="visible"/>
                                      </p:to>
                                    </p:set>
                                    <p:animEffect transition="in" filter="fade">
                                      <p:cBhvr>
                                        <p:cTn id="34" dur="500"/>
                                        <p:tgtEl>
                                          <p:spTgt spid="8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7"/>
                                        </p:tgtEl>
                                        <p:attrNameLst>
                                          <p:attrName>style.visibility</p:attrName>
                                        </p:attrNameLst>
                                      </p:cBhvr>
                                      <p:to>
                                        <p:strVal val="visible"/>
                                      </p:to>
                                    </p:set>
                                    <p:animEffect transition="in" filter="fade">
                                      <p:cBhvr>
                                        <p:cTn id="37" dur="500"/>
                                        <p:tgtEl>
                                          <p:spTgt spid="8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8"/>
                                        </p:tgtEl>
                                        <p:attrNameLst>
                                          <p:attrName>style.visibility</p:attrName>
                                        </p:attrNameLst>
                                      </p:cBhvr>
                                      <p:to>
                                        <p:strVal val="visible"/>
                                      </p:to>
                                    </p:set>
                                    <p:animEffect transition="in" filter="fade">
                                      <p:cBhvr>
                                        <p:cTn id="40" dur="500"/>
                                        <p:tgtEl>
                                          <p:spTgt spid="8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fade">
                                      <p:cBhvr>
                                        <p:cTn id="43" dur="500"/>
                                        <p:tgtEl>
                                          <p:spTgt spid="8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fade">
                                      <p:cBhvr>
                                        <p:cTn id="46" dur="500"/>
                                        <p:tgtEl>
                                          <p:spTgt spid="9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500"/>
                                        <p:tgtEl>
                                          <p:spTgt spid="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3"/>
                                        </p:tgtEl>
                                        <p:attrNameLst>
                                          <p:attrName>style.visibility</p:attrName>
                                        </p:attrNameLst>
                                      </p:cBhvr>
                                      <p:to>
                                        <p:strVal val="visible"/>
                                      </p:to>
                                    </p:set>
                                    <p:animEffect transition="in" filter="fade">
                                      <p:cBhvr>
                                        <p:cTn id="55" dur="500"/>
                                        <p:tgtEl>
                                          <p:spTgt spid="93"/>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94"/>
                                        </p:tgtEl>
                                        <p:attrNameLst>
                                          <p:attrName>style.visibility</p:attrName>
                                        </p:attrNameLst>
                                      </p:cBhvr>
                                      <p:to>
                                        <p:strVal val="visible"/>
                                      </p:to>
                                    </p:set>
                                    <p:animEffect transition="in" filter="fade">
                                      <p:cBhvr>
                                        <p:cTn id="58" dur="500"/>
                                        <p:tgtEl>
                                          <p:spTgt spid="9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fade">
                                      <p:cBhvr>
                                        <p:cTn id="61" dur="500"/>
                                        <p:tgtEl>
                                          <p:spTgt spid="9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96"/>
                                        </p:tgtEl>
                                        <p:attrNameLst>
                                          <p:attrName>style.visibility</p:attrName>
                                        </p:attrNameLst>
                                      </p:cBhvr>
                                      <p:to>
                                        <p:strVal val="visible"/>
                                      </p:to>
                                    </p:set>
                                    <p:animEffect transition="in" filter="fade">
                                      <p:cBhvr>
                                        <p:cTn id="64" dur="500"/>
                                        <p:tgtEl>
                                          <p:spTgt spid="9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97"/>
                                        </p:tgtEl>
                                        <p:attrNameLst>
                                          <p:attrName>style.visibility</p:attrName>
                                        </p:attrNameLst>
                                      </p:cBhvr>
                                      <p:to>
                                        <p:strVal val="visible"/>
                                      </p:to>
                                    </p:set>
                                    <p:animEffect transition="in" filter="fade">
                                      <p:cBhvr>
                                        <p:cTn id="67" dur="500"/>
                                        <p:tgtEl>
                                          <p:spTgt spid="9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98"/>
                                        </p:tgtEl>
                                        <p:attrNameLst>
                                          <p:attrName>style.visibility</p:attrName>
                                        </p:attrNameLst>
                                      </p:cBhvr>
                                      <p:to>
                                        <p:strVal val="visible"/>
                                      </p:to>
                                    </p:set>
                                    <p:animEffect transition="in" filter="fade">
                                      <p:cBhvr>
                                        <p:cTn id="70" dur="500"/>
                                        <p:tgtEl>
                                          <p:spTgt spid="9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99"/>
                                        </p:tgtEl>
                                        <p:attrNameLst>
                                          <p:attrName>style.visibility</p:attrName>
                                        </p:attrNameLst>
                                      </p:cBhvr>
                                      <p:to>
                                        <p:strVal val="visible"/>
                                      </p:to>
                                    </p:set>
                                    <p:animEffect transition="in" filter="fade">
                                      <p:cBhvr>
                                        <p:cTn id="73" dur="500"/>
                                        <p:tgtEl>
                                          <p:spTgt spid="9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00"/>
                                        </p:tgtEl>
                                        <p:attrNameLst>
                                          <p:attrName>style.visibility</p:attrName>
                                        </p:attrNameLst>
                                      </p:cBhvr>
                                      <p:to>
                                        <p:strVal val="visible"/>
                                      </p:to>
                                    </p:set>
                                    <p:animEffect transition="in" filter="fade">
                                      <p:cBhvr>
                                        <p:cTn id="76" dur="500"/>
                                        <p:tgtEl>
                                          <p:spTgt spid="100"/>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01"/>
                                        </p:tgtEl>
                                        <p:attrNameLst>
                                          <p:attrName>style.visibility</p:attrName>
                                        </p:attrNameLst>
                                      </p:cBhvr>
                                      <p:to>
                                        <p:strVal val="visible"/>
                                      </p:to>
                                    </p:set>
                                    <p:animEffect transition="in" filter="fade">
                                      <p:cBhvr>
                                        <p:cTn id="7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B5BF2C02-A2E1-FD89-2DF8-5FD0CA723F0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E00A28E-5A50-F192-2A2E-5859AD6F787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 name="Picture 14" descr="A group of people standing in a room&#10;&#10;Description automatically generated">
            <a:extLst>
              <a:ext uri="{FF2B5EF4-FFF2-40B4-BE49-F238E27FC236}">
                <a16:creationId xmlns:a16="http://schemas.microsoft.com/office/drawing/2014/main" id="{219A0655-F625-6E49-ED9D-FF5F526A450F}"/>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997551" y="917356"/>
            <a:ext cx="9906423" cy="5237915"/>
          </a:xfrm>
          <a:prstGeom prst="rect">
            <a:avLst/>
          </a:prstGeom>
        </p:spPr>
      </p:pic>
      <p:grpSp>
        <p:nvGrpSpPr>
          <p:cNvPr id="3" name="Group 2">
            <a:extLst>
              <a:ext uri="{FF2B5EF4-FFF2-40B4-BE49-F238E27FC236}">
                <a16:creationId xmlns:a16="http://schemas.microsoft.com/office/drawing/2014/main" id="{E728834B-8EFE-5D7E-FA38-C9BB391B7D59}"/>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0BABFB71-9B07-40C1-BB51-0FD5BD0EF81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8760DA85-9E4F-9194-5A54-5C5DADBEFB87}"/>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11CCD0DA-E789-494D-6FE1-A2F10CFEF64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6" name="Rectangle 15">
                <a:extLst>
                  <a:ext uri="{FF2B5EF4-FFF2-40B4-BE49-F238E27FC236}">
                    <a16:creationId xmlns:a16="http://schemas.microsoft.com/office/drawing/2014/main" id="{1ADFFCA7-B616-037F-2EFE-0E52A6D88C5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7" name="Rectangle 16">
            <a:extLst>
              <a:ext uri="{FF2B5EF4-FFF2-40B4-BE49-F238E27FC236}">
                <a16:creationId xmlns:a16="http://schemas.microsoft.com/office/drawing/2014/main" id="{3E5675F9-0281-4551-CE3F-EC5F8FE83D6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0" name="Title 1">
            <a:extLst>
              <a:ext uri="{FF2B5EF4-FFF2-40B4-BE49-F238E27FC236}">
                <a16:creationId xmlns:a16="http://schemas.microsoft.com/office/drawing/2014/main" id="{700B120C-CD66-1255-25D9-1D33283D5685}"/>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38160187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each participant a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large voting dot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have them write their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initials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it.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a timer for 5 minutes and have participants silently decide which challenge they think is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most critical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(without voting).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they’ve decided which one they’ll choose, they should write their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reasoning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a sticky note.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the time is up, everyone should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vote at the same time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avoid influencing each other’s votes.</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10: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Strawpoll Voting</a:t>
            </a:r>
          </a:p>
        </p:txBody>
      </p:sp>
      <p:sp>
        <p:nvSpPr>
          <p:cNvPr id="11" name="Oval 10">
            <a:extLst>
              <a:ext uri="{FF2B5EF4-FFF2-40B4-BE49-F238E27FC236}">
                <a16:creationId xmlns:a16="http://schemas.microsoft.com/office/drawing/2014/main" id="{BF97150E-6187-8330-D9C1-48DE70F7D0F4}"/>
              </a:ext>
            </a:extLst>
          </p:cNvPr>
          <p:cNvSpPr/>
          <p:nvPr/>
        </p:nvSpPr>
        <p:spPr>
          <a:xfrm>
            <a:off x="8427374" y="2303044"/>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34" name="Rectangle 33">
            <a:extLst>
              <a:ext uri="{FF2B5EF4-FFF2-40B4-BE49-F238E27FC236}">
                <a16:creationId xmlns:a16="http://schemas.microsoft.com/office/drawing/2014/main" id="{6BBA40B2-DC69-4525-BD46-B27609E32693}"/>
              </a:ext>
            </a:extLst>
          </p:cNvPr>
          <p:cNvSpPr/>
          <p:nvPr/>
        </p:nvSpPr>
        <p:spPr>
          <a:xfrm>
            <a:off x="1894411" y="457477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not clearly defined, causing confusion</a:t>
            </a:r>
          </a:p>
        </p:txBody>
      </p:sp>
      <p:sp>
        <p:nvSpPr>
          <p:cNvPr id="35" name="Rectangle 34">
            <a:extLst>
              <a:ext uri="{FF2B5EF4-FFF2-40B4-BE49-F238E27FC236}">
                <a16:creationId xmlns:a16="http://schemas.microsoft.com/office/drawing/2014/main" id="{8765FBA9-991F-8BBB-B200-EF0C4015808D}"/>
              </a:ext>
            </a:extLst>
          </p:cNvPr>
          <p:cNvSpPr/>
          <p:nvPr/>
        </p:nvSpPr>
        <p:spPr>
          <a:xfrm rot="21310002">
            <a:off x="467209" y="481265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Lack of alignment between data and goals</a:t>
            </a:r>
          </a:p>
        </p:txBody>
      </p:sp>
      <p:sp>
        <p:nvSpPr>
          <p:cNvPr id="36" name="Rectangle 35">
            <a:extLst>
              <a:ext uri="{FF2B5EF4-FFF2-40B4-BE49-F238E27FC236}">
                <a16:creationId xmlns:a16="http://schemas.microsoft.com/office/drawing/2014/main" id="{092C1DF1-C32E-96CF-55AE-2B502A98D2A0}"/>
              </a:ext>
            </a:extLst>
          </p:cNvPr>
          <p:cNvSpPr/>
          <p:nvPr/>
        </p:nvSpPr>
        <p:spPr>
          <a:xfrm>
            <a:off x="3205253" y="4952253"/>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format phone number incompatible across systems</a:t>
            </a:r>
          </a:p>
        </p:txBody>
      </p:sp>
      <p:sp>
        <p:nvSpPr>
          <p:cNvPr id="33" name="Oval 32">
            <a:extLst>
              <a:ext uri="{FF2B5EF4-FFF2-40B4-BE49-F238E27FC236}">
                <a16:creationId xmlns:a16="http://schemas.microsoft.com/office/drawing/2014/main" id="{5408434A-6F7B-4908-3E47-53312B3C9AC6}"/>
              </a:ext>
            </a:extLst>
          </p:cNvPr>
          <p:cNvSpPr/>
          <p:nvPr/>
        </p:nvSpPr>
        <p:spPr>
          <a:xfrm>
            <a:off x="4260183" y="504653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41E687C3-57B5-2F07-522F-B338A46A0FFD}"/>
              </a:ext>
            </a:extLst>
          </p:cNvPr>
          <p:cNvSpPr/>
          <p:nvPr/>
        </p:nvSpPr>
        <p:spPr>
          <a:xfrm>
            <a:off x="4260183" y="528480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3A31ED45-B222-EFFF-1FCC-4DD6F28FB25C}"/>
              </a:ext>
            </a:extLst>
          </p:cNvPr>
          <p:cNvSpPr/>
          <p:nvPr/>
        </p:nvSpPr>
        <p:spPr>
          <a:xfrm>
            <a:off x="4151669" y="579210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D35D7FD2-B127-D2FD-CDF6-EEE9E3356B3D}"/>
              </a:ext>
            </a:extLst>
          </p:cNvPr>
          <p:cNvSpPr/>
          <p:nvPr/>
        </p:nvSpPr>
        <p:spPr>
          <a:xfrm>
            <a:off x="3394585" y="6051499"/>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79CE862C-571A-DAA2-AFB3-002572CC209E}"/>
              </a:ext>
            </a:extLst>
          </p:cNvPr>
          <p:cNvSpPr/>
          <p:nvPr/>
        </p:nvSpPr>
        <p:spPr>
          <a:xfrm>
            <a:off x="2049142" y="501223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A65EF66D-CAB8-F5BF-B020-CE171C8028A9}"/>
              </a:ext>
            </a:extLst>
          </p:cNvPr>
          <p:cNvSpPr/>
          <p:nvPr/>
        </p:nvSpPr>
        <p:spPr>
          <a:xfrm>
            <a:off x="704850" y="588608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45F1E332-0D42-D155-6C60-5E462A1AF1AB}"/>
              </a:ext>
            </a:extLst>
          </p:cNvPr>
          <p:cNvSpPr/>
          <p:nvPr/>
        </p:nvSpPr>
        <p:spPr>
          <a:xfrm>
            <a:off x="884984" y="583477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1ADEC2E3-F3BC-A13E-027E-FA8AE9439CFA}"/>
              </a:ext>
            </a:extLst>
          </p:cNvPr>
          <p:cNvSpPr/>
          <p:nvPr/>
        </p:nvSpPr>
        <p:spPr>
          <a:xfrm>
            <a:off x="1237446" y="586589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EF9A4776-3371-D76E-1A08-3D9F121ABB0A}"/>
              </a:ext>
            </a:extLst>
          </p:cNvPr>
          <p:cNvSpPr/>
          <p:nvPr/>
        </p:nvSpPr>
        <p:spPr>
          <a:xfrm>
            <a:off x="1977142" y="528480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8" name="Group 47">
            <a:extLst>
              <a:ext uri="{FF2B5EF4-FFF2-40B4-BE49-F238E27FC236}">
                <a16:creationId xmlns:a16="http://schemas.microsoft.com/office/drawing/2014/main" id="{F1A79727-4DC9-99BA-1866-EDAB1DD8006C}"/>
              </a:ext>
            </a:extLst>
          </p:cNvPr>
          <p:cNvGrpSpPr/>
          <p:nvPr/>
        </p:nvGrpSpPr>
        <p:grpSpPr>
          <a:xfrm>
            <a:off x="1313240" y="4758530"/>
            <a:ext cx="373626" cy="288000"/>
            <a:chOff x="5148898" y="5498442"/>
            <a:chExt cx="373626" cy="288000"/>
          </a:xfrm>
        </p:grpSpPr>
        <p:sp>
          <p:nvSpPr>
            <p:cNvPr id="49" name="Oval 48">
              <a:extLst>
                <a:ext uri="{FF2B5EF4-FFF2-40B4-BE49-F238E27FC236}">
                  <a16:creationId xmlns:a16="http://schemas.microsoft.com/office/drawing/2014/main" id="{81C77F1E-7FAC-EEF3-5E45-D4CE4A17C243}"/>
                </a:ext>
              </a:extLst>
            </p:cNvPr>
            <p:cNvSpPr/>
            <p:nvPr/>
          </p:nvSpPr>
          <p:spPr>
            <a:xfrm>
              <a:off x="5170475" y="5498442"/>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0" name="TextBox 49">
              <a:extLst>
                <a:ext uri="{FF2B5EF4-FFF2-40B4-BE49-F238E27FC236}">
                  <a16:creationId xmlns:a16="http://schemas.microsoft.com/office/drawing/2014/main" id="{4705250D-856D-B026-BD06-054C7721B62E}"/>
                </a:ext>
              </a:extLst>
            </p:cNvPr>
            <p:cNvSpPr txBox="1"/>
            <p:nvPr/>
          </p:nvSpPr>
          <p:spPr>
            <a:xfrm>
              <a:off x="5148898" y="5524888"/>
              <a:ext cx="37362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MV</a:t>
              </a:r>
            </a:p>
          </p:txBody>
        </p:sp>
      </p:grpSp>
      <p:grpSp>
        <p:nvGrpSpPr>
          <p:cNvPr id="51" name="Group 50">
            <a:extLst>
              <a:ext uri="{FF2B5EF4-FFF2-40B4-BE49-F238E27FC236}">
                <a16:creationId xmlns:a16="http://schemas.microsoft.com/office/drawing/2014/main" id="{92274CC5-034C-DCEE-31C2-1627A7E326BF}"/>
              </a:ext>
            </a:extLst>
          </p:cNvPr>
          <p:cNvGrpSpPr/>
          <p:nvPr/>
        </p:nvGrpSpPr>
        <p:grpSpPr>
          <a:xfrm>
            <a:off x="507076" y="4881275"/>
            <a:ext cx="373626" cy="288000"/>
            <a:chOff x="5148898" y="5498442"/>
            <a:chExt cx="373626" cy="288000"/>
          </a:xfrm>
        </p:grpSpPr>
        <p:sp>
          <p:nvSpPr>
            <p:cNvPr id="52" name="Oval 51">
              <a:extLst>
                <a:ext uri="{FF2B5EF4-FFF2-40B4-BE49-F238E27FC236}">
                  <a16:creationId xmlns:a16="http://schemas.microsoft.com/office/drawing/2014/main" id="{BCC1F5E6-EF06-0309-D4D8-DCD8BBD3CEE9}"/>
                </a:ext>
              </a:extLst>
            </p:cNvPr>
            <p:cNvSpPr/>
            <p:nvPr/>
          </p:nvSpPr>
          <p:spPr>
            <a:xfrm>
              <a:off x="5170475" y="5498442"/>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3" name="TextBox 52">
              <a:extLst>
                <a:ext uri="{FF2B5EF4-FFF2-40B4-BE49-F238E27FC236}">
                  <a16:creationId xmlns:a16="http://schemas.microsoft.com/office/drawing/2014/main" id="{E9009457-9654-0CD3-DADF-59CCEC678C44}"/>
                </a:ext>
              </a:extLst>
            </p:cNvPr>
            <p:cNvSpPr txBox="1"/>
            <p:nvPr/>
          </p:nvSpPr>
          <p:spPr>
            <a:xfrm>
              <a:off x="5148898" y="5524888"/>
              <a:ext cx="37362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JP</a:t>
              </a:r>
            </a:p>
          </p:txBody>
        </p:sp>
      </p:grpSp>
      <p:grpSp>
        <p:nvGrpSpPr>
          <p:cNvPr id="54" name="Group 53">
            <a:extLst>
              <a:ext uri="{FF2B5EF4-FFF2-40B4-BE49-F238E27FC236}">
                <a16:creationId xmlns:a16="http://schemas.microsoft.com/office/drawing/2014/main" id="{1752728D-5BE3-DBBC-7483-4CA7A09BEDA8}"/>
              </a:ext>
            </a:extLst>
          </p:cNvPr>
          <p:cNvGrpSpPr/>
          <p:nvPr/>
        </p:nvGrpSpPr>
        <p:grpSpPr>
          <a:xfrm>
            <a:off x="3153019" y="5786442"/>
            <a:ext cx="373626" cy="288000"/>
            <a:chOff x="5148898" y="5498442"/>
            <a:chExt cx="373626" cy="288000"/>
          </a:xfrm>
        </p:grpSpPr>
        <p:sp>
          <p:nvSpPr>
            <p:cNvPr id="55" name="Oval 54">
              <a:extLst>
                <a:ext uri="{FF2B5EF4-FFF2-40B4-BE49-F238E27FC236}">
                  <a16:creationId xmlns:a16="http://schemas.microsoft.com/office/drawing/2014/main" id="{769D5EE1-1664-EB11-E4AA-63A04855B965}"/>
                </a:ext>
              </a:extLst>
            </p:cNvPr>
            <p:cNvSpPr/>
            <p:nvPr/>
          </p:nvSpPr>
          <p:spPr>
            <a:xfrm>
              <a:off x="5170475" y="5498442"/>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6" name="TextBox 55">
              <a:extLst>
                <a:ext uri="{FF2B5EF4-FFF2-40B4-BE49-F238E27FC236}">
                  <a16:creationId xmlns:a16="http://schemas.microsoft.com/office/drawing/2014/main" id="{65238AF5-78A5-930E-56D8-E52FE4EDE581}"/>
                </a:ext>
              </a:extLst>
            </p:cNvPr>
            <p:cNvSpPr txBox="1"/>
            <p:nvPr/>
          </p:nvSpPr>
          <p:spPr>
            <a:xfrm>
              <a:off x="5148898" y="5524888"/>
              <a:ext cx="37362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a:t>
              </a:r>
            </a:p>
          </p:txBody>
        </p:sp>
      </p:grpSp>
      <p:sp>
        <p:nvSpPr>
          <p:cNvPr id="57" name="Rectangle 56">
            <a:extLst>
              <a:ext uri="{FF2B5EF4-FFF2-40B4-BE49-F238E27FC236}">
                <a16:creationId xmlns:a16="http://schemas.microsoft.com/office/drawing/2014/main" id="{62D86F40-CDB7-7F45-B6D8-F507929896CB}"/>
              </a:ext>
            </a:extLst>
          </p:cNvPr>
          <p:cNvSpPr/>
          <p:nvPr/>
        </p:nvSpPr>
        <p:spPr>
          <a:xfrm rot="727799">
            <a:off x="10471627" y="502084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marR="0" lvl="0" indent="-171450" algn="ctr" defTabSz="914400" rtl="0" eaLnBrk="1" fontAlgn="auto" latinLnBrk="0" hangingPunct="1">
              <a:lnSpc>
                <a:spcPct val="100000"/>
              </a:lnSpc>
              <a:spcBef>
                <a:spcPts val="0"/>
              </a:spcBef>
              <a:spcAft>
                <a:spcPts val="0"/>
              </a:spcAft>
              <a:buClrTx/>
              <a:buSzTx/>
              <a:buFontTx/>
              <a:buChar char="-"/>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Reason # 1</a:t>
            </a:r>
          </a:p>
          <a:p>
            <a:pPr marL="171450" marR="0" lvl="0" indent="-171450" algn="ctr" defTabSz="914400" rtl="0" eaLnBrk="1" fontAlgn="auto" latinLnBrk="0" hangingPunct="1">
              <a:lnSpc>
                <a:spcPct val="100000"/>
              </a:lnSpc>
              <a:spcBef>
                <a:spcPts val="0"/>
              </a:spcBef>
              <a:spcAft>
                <a:spcPts val="0"/>
              </a:spcAft>
              <a:buClrTx/>
              <a:buSzTx/>
              <a:buFontTx/>
              <a:buChar char="-"/>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Reason # 2</a:t>
            </a:r>
          </a:p>
          <a:p>
            <a:pPr marL="171450" marR="0" lvl="0" indent="-171450" algn="ctr" defTabSz="914400" rtl="0" eaLnBrk="1" fontAlgn="auto" latinLnBrk="0" hangingPunct="1">
              <a:lnSpc>
                <a:spcPct val="100000"/>
              </a:lnSpc>
              <a:spcBef>
                <a:spcPts val="0"/>
              </a:spcBef>
              <a:spcAft>
                <a:spcPts val="0"/>
              </a:spcAft>
              <a:buClrTx/>
              <a:buSzTx/>
              <a:buFontTx/>
              <a:buChar char="-"/>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Reason # 3</a:t>
            </a:r>
          </a:p>
        </p:txBody>
      </p:sp>
      <p:grpSp>
        <p:nvGrpSpPr>
          <p:cNvPr id="12" name="Group 11">
            <a:extLst>
              <a:ext uri="{FF2B5EF4-FFF2-40B4-BE49-F238E27FC236}">
                <a16:creationId xmlns:a16="http://schemas.microsoft.com/office/drawing/2014/main" id="{C28550A5-5585-7D34-F770-C1CE7726E6FB}"/>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77653921-0F6F-157C-919B-439FB986036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4" name="Group 13">
              <a:extLst>
                <a:ext uri="{FF2B5EF4-FFF2-40B4-BE49-F238E27FC236}">
                  <a16:creationId xmlns:a16="http://schemas.microsoft.com/office/drawing/2014/main" id="{A3B722AD-9630-33E7-9219-BBF9E0A17F4C}"/>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85A5C2F5-743B-08F8-1611-20C6293CBC4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6" name="Rectangle 15">
                <a:extLst>
                  <a:ext uri="{FF2B5EF4-FFF2-40B4-BE49-F238E27FC236}">
                    <a16:creationId xmlns:a16="http://schemas.microsoft.com/office/drawing/2014/main" id="{6EA5915F-96A7-241E-541D-841DDFAC767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70664E64-FBD4-4877-4F90-3A6DE295B25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4" name="Tijdelijke aanduiding voor tekst 44">
            <a:extLst>
              <a:ext uri="{FF2B5EF4-FFF2-40B4-BE49-F238E27FC236}">
                <a16:creationId xmlns:a16="http://schemas.microsoft.com/office/drawing/2014/main" id="{383F31E7-20FA-3EA4-DF6C-7C856AA6F98C}"/>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5" name="Tijdelijke aanduiding voor tekst 44">
            <a:extLst>
              <a:ext uri="{FF2B5EF4-FFF2-40B4-BE49-F238E27FC236}">
                <a16:creationId xmlns:a16="http://schemas.microsoft.com/office/drawing/2014/main" id="{9E91F875-5472-2E73-5E3E-16D25B343039}"/>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6" name="Tijdelijke aanduiding voor tekst 44">
            <a:extLst>
              <a:ext uri="{FF2B5EF4-FFF2-40B4-BE49-F238E27FC236}">
                <a16:creationId xmlns:a16="http://schemas.microsoft.com/office/drawing/2014/main" id="{2A89E49D-C3D7-F955-91C5-E5CDA55C647C}"/>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7" name="Tijdelijke aanduiding voor tekst 44">
            <a:extLst>
              <a:ext uri="{FF2B5EF4-FFF2-40B4-BE49-F238E27FC236}">
                <a16:creationId xmlns:a16="http://schemas.microsoft.com/office/drawing/2014/main" id="{AB154915-CC19-CB83-4BD7-B745D05E2D2E}"/>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0" name="Title 1">
            <a:extLst>
              <a:ext uri="{FF2B5EF4-FFF2-40B4-BE49-F238E27FC236}">
                <a16:creationId xmlns:a16="http://schemas.microsoft.com/office/drawing/2014/main" id="{792BF3E1-B57F-900B-521F-ACACCFD5F5D9}"/>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41362548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500"/>
                                        <p:tgtEl>
                                          <p:spTgt spid="48"/>
                                        </p:tgtEl>
                                      </p:cBhvr>
                                    </p:animEffect>
                                  </p:childTnLst>
                                </p:cTn>
                              </p:par>
                              <p:par>
                                <p:cTn id="13" presetID="10" presetClass="entr" presetSubtype="0" fill="hold" nodeType="with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par>
                                <p:cTn id="16" presetID="10" presetClass="entr" presetSubtype="0" fill="hold"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fade">
                                      <p:cBhvr>
                                        <p:cTn id="18"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D2CF61-BA57-FEC1-D0F4-1DF35B68A726}"/>
              </a:ext>
            </a:extLst>
          </p:cNvPr>
          <p:cNvSpPr>
            <a:spLocks noGrp="1"/>
          </p:cNvSpPr>
          <p:nvPr>
            <p:ph type="title"/>
          </p:nvPr>
        </p:nvSpPr>
        <p:spPr/>
        <p:txBody>
          <a:bodyPr/>
          <a:lstStyle/>
          <a:p>
            <a:r>
              <a:rPr lang="nl-NL" dirty="0" err="1"/>
              <a:t>What</a:t>
            </a:r>
            <a:r>
              <a:rPr lang="nl-NL" dirty="0"/>
              <a:t> is </a:t>
            </a:r>
            <a:r>
              <a:rPr lang="nl-NL" sz="2400" b="1" dirty="0">
                <a:solidFill>
                  <a:srgbClr val="11B5B4"/>
                </a:solidFill>
              </a:rPr>
              <a:t>DATA GOVERNANCE</a:t>
            </a:r>
            <a:r>
              <a:rPr lang="nl-NL" dirty="0"/>
              <a:t>?</a:t>
            </a:r>
            <a:endParaRPr lang="en-US" dirty="0"/>
          </a:p>
        </p:txBody>
      </p:sp>
      <p:sp>
        <p:nvSpPr>
          <p:cNvPr id="3" name="Text Placeholder 2">
            <a:extLst>
              <a:ext uri="{FF2B5EF4-FFF2-40B4-BE49-F238E27FC236}">
                <a16:creationId xmlns:a16="http://schemas.microsoft.com/office/drawing/2014/main" id="{5A3FCA35-6D22-823D-8036-08BCFEEF3325}"/>
              </a:ext>
            </a:extLst>
          </p:cNvPr>
          <p:cNvSpPr>
            <a:spLocks noGrp="1"/>
          </p:cNvSpPr>
          <p:nvPr>
            <p:ph type="body" sz="quarter" idx="12"/>
          </p:nvPr>
        </p:nvSpPr>
        <p:spPr>
          <a:xfrm>
            <a:off x="1212850" y="1108543"/>
            <a:ext cx="8957310" cy="856520"/>
          </a:xfrm>
          <a:solidFill>
            <a:srgbClr val="C7F0F2"/>
          </a:solidFill>
          <a:ln>
            <a:solidFill>
              <a:schemeClr val="accent1"/>
            </a:solidFill>
          </a:ln>
        </p:spPr>
        <p:txBody>
          <a:bodyPr anchor="ctr"/>
          <a:lstStyle/>
          <a:p>
            <a:pPr algn="ctr">
              <a:lnSpc>
                <a:spcPct val="100000"/>
              </a:lnSpc>
            </a:pPr>
            <a:r>
              <a:rPr lang="en-US" sz="1800" dirty="0"/>
              <a:t>The exercise of authority, control, and shared decision-making (planning, monitoring, and enforcement) over the management of data assets.</a:t>
            </a:r>
            <a:r>
              <a:rPr lang="en-US" sz="1800" b="1" dirty="0"/>
              <a:t> </a:t>
            </a:r>
            <a:r>
              <a:rPr lang="en-US" sz="1800" i="1" dirty="0"/>
              <a:t>~ DAMA-DMBOK</a:t>
            </a:r>
            <a:r>
              <a:rPr lang="en-US" sz="1800" i="1" baseline="30000" dirty="0"/>
              <a:t>®</a:t>
            </a:r>
          </a:p>
        </p:txBody>
      </p:sp>
      <p:sp>
        <p:nvSpPr>
          <p:cNvPr id="4" name="Footer Placeholder 3">
            <a:extLst>
              <a:ext uri="{FF2B5EF4-FFF2-40B4-BE49-F238E27FC236}">
                <a16:creationId xmlns:a16="http://schemas.microsoft.com/office/drawing/2014/main" id="{E8CF862A-9300-1C97-6B6B-17260CE87442}"/>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5F26614-8001-9448-1241-35D5E04CF9F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ijdelijke aanduiding voor inhoud 5">
            <a:extLst>
              <a:ext uri="{FF2B5EF4-FFF2-40B4-BE49-F238E27FC236}">
                <a16:creationId xmlns:a16="http://schemas.microsoft.com/office/drawing/2014/main" id="{B5AA6338-34AA-9C38-BB3C-6A9C0A96C4DA}"/>
              </a:ext>
            </a:extLst>
          </p:cNvPr>
          <p:cNvSpPr txBox="1">
            <a:spLocks/>
          </p:cNvSpPr>
          <p:nvPr/>
        </p:nvSpPr>
        <p:spPr>
          <a:xfrm>
            <a:off x="363072" y="3220982"/>
            <a:ext cx="3046991" cy="182913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Purpose: Define how data should be managed to maintain quality, ensure compliance, and protect sensitive information.</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Examples:</a:t>
            </a:r>
          </a:p>
          <a:p>
            <a:pPr marL="685800" marR="0" lvl="1" indent="-228600" algn="l"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privacy policies</a:t>
            </a:r>
          </a:p>
          <a:p>
            <a:pPr marL="685800" marR="0" lvl="1" indent="-228600" algn="l"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 standards</a:t>
            </a:r>
          </a:p>
          <a:p>
            <a:pPr marL="685800" marR="0" lvl="1" indent="-228600" algn="l"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Access control protocols</a:t>
            </a:r>
          </a:p>
        </p:txBody>
      </p:sp>
      <p:sp>
        <p:nvSpPr>
          <p:cNvPr id="8" name="Tijdelijke aanduiding voor tekst 44">
            <a:extLst>
              <a:ext uri="{FF2B5EF4-FFF2-40B4-BE49-F238E27FC236}">
                <a16:creationId xmlns:a16="http://schemas.microsoft.com/office/drawing/2014/main" id="{22AA675C-F97C-D11B-8747-564042449A9E}"/>
              </a:ext>
            </a:extLst>
          </p:cNvPr>
          <p:cNvSpPr txBox="1">
            <a:spLocks/>
          </p:cNvSpPr>
          <p:nvPr/>
        </p:nvSpPr>
        <p:spPr>
          <a:xfrm>
            <a:off x="382121" y="2327435"/>
            <a:ext cx="336787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Rules</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The standards and guidelines for data use.</a:t>
            </a:r>
            <a:endParaRPr kumimoji="0" lang="en-US" sz="14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0" name="Tijdelijke aanduiding voor inhoud 5">
            <a:extLst>
              <a:ext uri="{FF2B5EF4-FFF2-40B4-BE49-F238E27FC236}">
                <a16:creationId xmlns:a16="http://schemas.microsoft.com/office/drawing/2014/main" id="{7EBDB362-6B04-30D8-45A8-7E83D3F1343A}"/>
              </a:ext>
            </a:extLst>
          </p:cNvPr>
          <p:cNvSpPr txBox="1">
            <a:spLocks/>
          </p:cNvSpPr>
          <p:nvPr/>
        </p:nvSpPr>
        <p:spPr>
          <a:xfrm>
            <a:off x="4293815" y="3220982"/>
            <a:ext cx="3046991" cy="182913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Purpose: Establish accountability, define responsibilities, and ensure collaboration across the organization.</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Examples:</a:t>
            </a:r>
          </a:p>
          <a:p>
            <a:pPr marL="685800" marR="0" lvl="1" indent="-228600" algn="l"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Stewards</a:t>
            </a:r>
          </a:p>
          <a:p>
            <a:pPr marL="685800" marR="0" lvl="1" indent="-228600" algn="l"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Owners</a:t>
            </a:r>
          </a:p>
          <a:p>
            <a:pPr marL="685800" marR="0" lvl="1" indent="-228600" algn="l"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Custodians</a:t>
            </a:r>
          </a:p>
        </p:txBody>
      </p:sp>
      <p:sp>
        <p:nvSpPr>
          <p:cNvPr id="11" name="Tijdelijke aanduiding voor tekst 44">
            <a:extLst>
              <a:ext uri="{FF2B5EF4-FFF2-40B4-BE49-F238E27FC236}">
                <a16:creationId xmlns:a16="http://schemas.microsoft.com/office/drawing/2014/main" id="{0F3E0BDF-AEE9-51FC-A177-CC2CA8151D50}"/>
              </a:ext>
            </a:extLst>
          </p:cNvPr>
          <p:cNvSpPr txBox="1">
            <a:spLocks/>
          </p:cNvSpPr>
          <p:nvPr/>
        </p:nvSpPr>
        <p:spPr>
          <a:xfrm>
            <a:off x="4128247" y="2332562"/>
            <a:ext cx="3984812" cy="62157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Roles</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The people responsible for managing, governing, and overseeing data.</a:t>
            </a:r>
            <a:endParaRPr kumimoji="0" lang="en-US" sz="14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DE07E51B-2FF0-CFA4-654F-E885D6708D3B}"/>
              </a:ext>
            </a:extLst>
          </p:cNvPr>
          <p:cNvSpPr txBox="1"/>
          <p:nvPr/>
        </p:nvSpPr>
        <p:spPr>
          <a:xfrm>
            <a:off x="190178" y="5560264"/>
            <a:ext cx="11412979" cy="456472"/>
          </a:xfrm>
          <a:prstGeom prst="rect">
            <a:avLst/>
          </a:prstGeom>
          <a:noFill/>
        </p:spPr>
        <p:txBody>
          <a:bodyPr wrap="square">
            <a:spAutoFit/>
          </a:bodyPr>
          <a:lstStyle>
            <a:defPPr>
              <a:defRPr lang="en-US"/>
            </a:defPPr>
            <a:lvl1pPr algn="ctr">
              <a:lnSpc>
                <a:spcPct val="150000"/>
              </a:lnSpc>
              <a:defRPr b="1">
                <a:solidFill>
                  <a:schemeClr val="accent5"/>
                </a:solidFill>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Rules</a:t>
            </a: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a:t>
            </a:r>
            <a:r>
              <a:rPr kumimoji="0" lang="en-US" sz="18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Roles</a:t>
            </a: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and </a:t>
            </a:r>
            <a:r>
              <a:rPr kumimoji="0" lang="en-US" sz="18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Control</a:t>
            </a: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work together to turn data into a valuable, trusted asset.</a:t>
            </a:r>
          </a:p>
        </p:txBody>
      </p:sp>
      <p:sp>
        <p:nvSpPr>
          <p:cNvPr id="6" name="Tijdelijke aanduiding voor tekst 44">
            <a:extLst>
              <a:ext uri="{FF2B5EF4-FFF2-40B4-BE49-F238E27FC236}">
                <a16:creationId xmlns:a16="http://schemas.microsoft.com/office/drawing/2014/main" id="{16944323-FA56-A0A8-2030-25164C8D05A4}"/>
              </a:ext>
            </a:extLst>
          </p:cNvPr>
          <p:cNvSpPr txBox="1">
            <a:spLocks/>
          </p:cNvSpPr>
          <p:nvPr/>
        </p:nvSpPr>
        <p:spPr>
          <a:xfrm>
            <a:off x="8307442" y="2332162"/>
            <a:ext cx="3502437"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Control</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The mechanisms that ensure compliance and enforcement.</a:t>
            </a:r>
            <a:endParaRPr kumimoji="0" lang="en-US" sz="14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9" name="Tijdelijke aanduiding voor inhoud 5">
            <a:extLst>
              <a:ext uri="{FF2B5EF4-FFF2-40B4-BE49-F238E27FC236}">
                <a16:creationId xmlns:a16="http://schemas.microsoft.com/office/drawing/2014/main" id="{93F46729-7C43-5A35-98A8-82B2C47B79C2}"/>
              </a:ext>
            </a:extLst>
          </p:cNvPr>
          <p:cNvSpPr txBox="1">
            <a:spLocks/>
          </p:cNvSpPr>
          <p:nvPr/>
        </p:nvSpPr>
        <p:spPr>
          <a:xfrm>
            <a:off x="8646664" y="3220982"/>
            <a:ext cx="3046991" cy="182913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Purpose: Monitor adherence to rules, enforce policies, and mitigate risks through oversight and governance structures.</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Examples:</a:t>
            </a:r>
          </a:p>
          <a:p>
            <a:pPr marL="685800" marR="0" lvl="1" indent="-228600" algn="l"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audits and compliance reviews</a:t>
            </a:r>
          </a:p>
          <a:p>
            <a:pPr marL="685800" marR="0" lvl="1" indent="-228600" algn="l"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 councils or committees</a:t>
            </a:r>
          </a:p>
          <a:p>
            <a:pPr marL="685800" marR="0" lvl="1" indent="-228600" algn="l"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 monitoring</a:t>
            </a:r>
          </a:p>
        </p:txBody>
      </p:sp>
    </p:spTree>
    <p:extLst>
      <p:ext uri="{BB962C8B-B14F-4D97-AF65-F5344CB8AC3E}">
        <p14:creationId xmlns:p14="http://schemas.microsoft.com/office/powerpoint/2010/main" val="30925099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1" grpId="0"/>
      <p:bldP spid="13" grpId="0"/>
      <p:bldP spid="6" grpId="0"/>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C28E0A4-4C00-313F-8346-128FD49B7A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F019F3-976D-924C-8BCB-D82F335A30E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3FFCDA99-AB20-E6DE-B4CB-C78FB63E0128}"/>
              </a:ext>
            </a:extLst>
          </p:cNvPr>
          <p:cNvSpPr/>
          <p:nvPr/>
        </p:nvSpPr>
        <p:spPr>
          <a:xfrm rot="16200000">
            <a:off x="6078570" y="-2572924"/>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AD1B66F-BFF1-1B24-B81D-3714546C8279}"/>
              </a:ext>
            </a:extLst>
          </p:cNvPr>
          <p:cNvSpPr txBox="1"/>
          <p:nvPr/>
        </p:nvSpPr>
        <p:spPr>
          <a:xfrm>
            <a:off x="1729129"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a:t>
            </a:r>
            <a:endParaRPr kumimoji="0" lang="LID4096"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AB6868DC-331D-F30C-8200-D0CC09104CF4}"/>
              </a:ext>
            </a:extLst>
          </p:cNvPr>
          <p:cNvSpPr txBox="1"/>
          <p:nvPr/>
        </p:nvSpPr>
        <p:spPr>
          <a:xfrm>
            <a:off x="3321873"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btain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F8D3BBEF-E3DE-1A02-F904-460F68FF5B11}"/>
              </a:ext>
            </a:extLst>
          </p:cNvPr>
          <p:cNvSpPr txBox="1"/>
          <p:nvPr/>
        </p:nvSpPr>
        <p:spPr>
          <a:xfrm>
            <a:off x="4914617"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tore &amp; Share</a:t>
            </a:r>
          </a:p>
        </p:txBody>
      </p:sp>
      <p:sp>
        <p:nvSpPr>
          <p:cNvPr id="16" name="TextBox 15">
            <a:extLst>
              <a:ext uri="{FF2B5EF4-FFF2-40B4-BE49-F238E27FC236}">
                <a16:creationId xmlns:a16="http://schemas.microsoft.com/office/drawing/2014/main" id="{432333A7-E12D-C05B-62D6-7D1420F448CC}"/>
              </a:ext>
            </a:extLst>
          </p:cNvPr>
          <p:cNvSpPr txBox="1"/>
          <p:nvPr/>
        </p:nvSpPr>
        <p:spPr>
          <a:xfrm>
            <a:off x="6507361"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aintain</a:t>
            </a:r>
          </a:p>
        </p:txBody>
      </p:sp>
      <p:sp>
        <p:nvSpPr>
          <p:cNvPr id="17" name="TextBox 16">
            <a:extLst>
              <a:ext uri="{FF2B5EF4-FFF2-40B4-BE49-F238E27FC236}">
                <a16:creationId xmlns:a16="http://schemas.microsoft.com/office/drawing/2014/main" id="{C5FCC14F-0C9F-988A-FBB5-3C8CBBA03F67}"/>
              </a:ext>
            </a:extLst>
          </p:cNvPr>
          <p:cNvSpPr txBox="1"/>
          <p:nvPr/>
        </p:nvSpPr>
        <p:spPr>
          <a:xfrm>
            <a:off x="9692849" y="1318642"/>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ispose</a:t>
            </a:r>
          </a:p>
        </p:txBody>
      </p:sp>
      <p:sp>
        <p:nvSpPr>
          <p:cNvPr id="18" name="Rectangle 17">
            <a:extLst>
              <a:ext uri="{FF2B5EF4-FFF2-40B4-BE49-F238E27FC236}">
                <a16:creationId xmlns:a16="http://schemas.microsoft.com/office/drawing/2014/main" id="{37AD98BF-95B0-7228-905F-BB727BCFC0E4}"/>
              </a:ext>
            </a:extLst>
          </p:cNvPr>
          <p:cNvSpPr/>
          <p:nvPr/>
        </p:nvSpPr>
        <p:spPr>
          <a:xfrm rot="16200000">
            <a:off x="6078569" y="-1695270"/>
            <a:ext cx="704846" cy="9403720"/>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690AEFDC-4902-FC58-429C-C6BF7445F960}"/>
              </a:ext>
            </a:extLst>
          </p:cNvPr>
          <p:cNvSpPr/>
          <p:nvPr/>
        </p:nvSpPr>
        <p:spPr>
          <a:xfrm rot="16200000">
            <a:off x="6078568" y="-817618"/>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2D1A497C-E1AA-9A6F-66EC-27BE99D138BC}"/>
              </a:ext>
            </a:extLst>
          </p:cNvPr>
          <p:cNvSpPr/>
          <p:nvPr/>
        </p:nvSpPr>
        <p:spPr>
          <a:xfrm rot="16200000">
            <a:off x="6078567" y="60035"/>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938BB9D-3BCE-A2FA-EB6C-CCABC0A6D705}"/>
              </a:ext>
            </a:extLst>
          </p:cNvPr>
          <p:cNvSpPr/>
          <p:nvPr/>
        </p:nvSpPr>
        <p:spPr>
          <a:xfrm>
            <a:off x="569714" y="1804937"/>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a:t>
            </a:r>
          </a:p>
        </p:txBody>
      </p:sp>
      <p:sp>
        <p:nvSpPr>
          <p:cNvPr id="22" name="Rectangle 21">
            <a:extLst>
              <a:ext uri="{FF2B5EF4-FFF2-40B4-BE49-F238E27FC236}">
                <a16:creationId xmlns:a16="http://schemas.microsoft.com/office/drawing/2014/main" id="{2D8532F2-98F5-6775-3FB4-A817895AC5DD}"/>
              </a:ext>
            </a:extLst>
          </p:cNvPr>
          <p:cNvSpPr/>
          <p:nvPr/>
        </p:nvSpPr>
        <p:spPr>
          <a:xfrm>
            <a:off x="569714" y="2681623"/>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a:t>
            </a: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3" name="Rectangle 22">
            <a:extLst>
              <a:ext uri="{FF2B5EF4-FFF2-40B4-BE49-F238E27FC236}">
                <a16:creationId xmlns:a16="http://schemas.microsoft.com/office/drawing/2014/main" id="{C67C9AE4-65B4-F73D-16EC-A30A02A977CB}"/>
              </a:ext>
            </a:extLst>
          </p:cNvPr>
          <p:cNvSpPr/>
          <p:nvPr/>
        </p:nvSpPr>
        <p:spPr>
          <a:xfrm>
            <a:off x="569714" y="3558309"/>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(Who)</a:t>
            </a:r>
          </a:p>
        </p:txBody>
      </p:sp>
      <p:sp>
        <p:nvSpPr>
          <p:cNvPr id="24" name="Rectangle 23">
            <a:extLst>
              <a:ext uri="{FF2B5EF4-FFF2-40B4-BE49-F238E27FC236}">
                <a16:creationId xmlns:a16="http://schemas.microsoft.com/office/drawing/2014/main" id="{B4C5C8B7-E465-FE93-47A9-DCD0E2A8D268}"/>
              </a:ext>
            </a:extLst>
          </p:cNvPr>
          <p:cNvSpPr/>
          <p:nvPr/>
        </p:nvSpPr>
        <p:spPr>
          <a:xfrm>
            <a:off x="568761" y="4434995"/>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5" name="TextBox 24">
            <a:extLst>
              <a:ext uri="{FF2B5EF4-FFF2-40B4-BE49-F238E27FC236}">
                <a16:creationId xmlns:a16="http://schemas.microsoft.com/office/drawing/2014/main" id="{C8A30C1F-D547-F1BB-DCB1-E9A5766DF0D3}"/>
              </a:ext>
            </a:extLst>
          </p:cNvPr>
          <p:cNvSpPr txBox="1"/>
          <p:nvPr/>
        </p:nvSpPr>
        <p:spPr>
          <a:xfrm>
            <a:off x="8100105"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pply</a:t>
            </a:r>
          </a:p>
        </p:txBody>
      </p:sp>
      <p:sp>
        <p:nvSpPr>
          <p:cNvPr id="26" name="Rectangle 25">
            <a:extLst>
              <a:ext uri="{FF2B5EF4-FFF2-40B4-BE49-F238E27FC236}">
                <a16:creationId xmlns:a16="http://schemas.microsoft.com/office/drawing/2014/main" id="{FABC5571-B3D6-0061-5AC3-4A4F3089C458}"/>
              </a:ext>
            </a:extLst>
          </p:cNvPr>
          <p:cNvSpPr/>
          <p:nvPr/>
        </p:nvSpPr>
        <p:spPr>
          <a:xfrm rot="16200000">
            <a:off x="6285343" y="736846"/>
            <a:ext cx="291294"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Location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and How Long)</a:t>
            </a:r>
            <a:endParaRPr kumimoji="0" lang="LID4096"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D60FA4C8-5869-11E4-98A4-862EF0315DC8}"/>
              </a:ext>
            </a:extLst>
          </p:cNvPr>
          <p:cNvSpPr/>
          <p:nvPr/>
        </p:nvSpPr>
        <p:spPr>
          <a:xfrm>
            <a:off x="9946767" y="279602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B185515-8EB1-3E68-6E24-AB2738967804}"/>
              </a:ext>
            </a:extLst>
          </p:cNvPr>
          <p:cNvSpPr/>
          <p:nvPr/>
        </p:nvSpPr>
        <p:spPr>
          <a:xfrm>
            <a:off x="1918260" y="18241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7C151CA-F796-22A5-6F3F-BB9C6C17F04E}"/>
              </a:ext>
            </a:extLst>
          </p:cNvPr>
          <p:cNvSpPr/>
          <p:nvPr/>
        </p:nvSpPr>
        <p:spPr>
          <a:xfrm>
            <a:off x="2290738" y="211054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93D370B-F321-C644-33D2-6806F4DE59E0}"/>
              </a:ext>
            </a:extLst>
          </p:cNvPr>
          <p:cNvSpPr/>
          <p:nvPr/>
        </p:nvSpPr>
        <p:spPr>
          <a:xfrm>
            <a:off x="2876713" y="20063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A55680C-0CD2-480E-FA41-0729896AE724}"/>
              </a:ext>
            </a:extLst>
          </p:cNvPr>
          <p:cNvSpPr/>
          <p:nvPr/>
        </p:nvSpPr>
        <p:spPr>
          <a:xfrm>
            <a:off x="3753880" y="198400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B18A63C4-F35B-9DC1-E01C-EBE4C8ECC073}"/>
              </a:ext>
            </a:extLst>
          </p:cNvPr>
          <p:cNvSpPr/>
          <p:nvPr/>
        </p:nvSpPr>
        <p:spPr>
          <a:xfrm>
            <a:off x="5154078" y="196601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21341189-7F49-D7E6-EFAC-98FA8983C5D9}"/>
              </a:ext>
            </a:extLst>
          </p:cNvPr>
          <p:cNvSpPr/>
          <p:nvPr/>
        </p:nvSpPr>
        <p:spPr>
          <a:xfrm>
            <a:off x="6769078" y="19586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F8FB9E89-C668-C919-E7B3-1EB9B68B025E}"/>
              </a:ext>
            </a:extLst>
          </p:cNvPr>
          <p:cNvSpPr/>
          <p:nvPr/>
        </p:nvSpPr>
        <p:spPr>
          <a:xfrm>
            <a:off x="7456611" y="19502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8523EC77-0483-2427-0384-BC98E48835DE}"/>
              </a:ext>
            </a:extLst>
          </p:cNvPr>
          <p:cNvSpPr/>
          <p:nvPr/>
        </p:nvSpPr>
        <p:spPr>
          <a:xfrm>
            <a:off x="8260390" y="1833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3402CEA6-5C29-B194-F3D8-9EC508011918}"/>
              </a:ext>
            </a:extLst>
          </p:cNvPr>
          <p:cNvSpPr/>
          <p:nvPr/>
        </p:nvSpPr>
        <p:spPr>
          <a:xfrm>
            <a:off x="8783203" y="20441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7B7193F7-2FA1-8730-7F8A-8431D5D502C9}"/>
              </a:ext>
            </a:extLst>
          </p:cNvPr>
          <p:cNvSpPr/>
          <p:nvPr/>
        </p:nvSpPr>
        <p:spPr>
          <a:xfrm>
            <a:off x="9409958" y="19053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412A998-E8C8-F8F3-B3FD-13806E7783C7}"/>
              </a:ext>
            </a:extLst>
          </p:cNvPr>
          <p:cNvSpPr/>
          <p:nvPr/>
        </p:nvSpPr>
        <p:spPr>
          <a:xfrm>
            <a:off x="9201131" y="209314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E418DF5E-FDC6-B00B-680E-C0538D2A21C1}"/>
              </a:ext>
            </a:extLst>
          </p:cNvPr>
          <p:cNvSpPr/>
          <p:nvPr/>
        </p:nvSpPr>
        <p:spPr>
          <a:xfrm>
            <a:off x="10329228" y="1965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F1137BC-B453-6DFB-1212-34DDE4496FD4}"/>
              </a:ext>
            </a:extLst>
          </p:cNvPr>
          <p:cNvSpPr/>
          <p:nvPr/>
        </p:nvSpPr>
        <p:spPr>
          <a:xfrm>
            <a:off x="10355487" y="2856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1D38B385-520D-EDAD-8CDB-47A76F65AD0C}"/>
              </a:ext>
            </a:extLst>
          </p:cNvPr>
          <p:cNvSpPr/>
          <p:nvPr/>
        </p:nvSpPr>
        <p:spPr>
          <a:xfrm>
            <a:off x="10263982" y="372888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46B8AE74-E785-2794-9821-C41629668962}"/>
              </a:ext>
            </a:extLst>
          </p:cNvPr>
          <p:cNvSpPr/>
          <p:nvPr/>
        </p:nvSpPr>
        <p:spPr>
          <a:xfrm>
            <a:off x="10289035" y="444066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E115D1BA-9181-0600-1644-CC9FCF9AC220}"/>
              </a:ext>
            </a:extLst>
          </p:cNvPr>
          <p:cNvSpPr/>
          <p:nvPr/>
        </p:nvSpPr>
        <p:spPr>
          <a:xfrm>
            <a:off x="10329228" y="481803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5575244F-36C9-FAF1-D68D-10631B96BD46}"/>
              </a:ext>
            </a:extLst>
          </p:cNvPr>
          <p:cNvSpPr/>
          <p:nvPr/>
        </p:nvSpPr>
        <p:spPr>
          <a:xfrm>
            <a:off x="9057850" y="448222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DBBE7001-9663-0CEE-C252-18376FA513F0}"/>
              </a:ext>
            </a:extLst>
          </p:cNvPr>
          <p:cNvSpPr/>
          <p:nvPr/>
        </p:nvSpPr>
        <p:spPr>
          <a:xfrm>
            <a:off x="8594806" y="47053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56D8DDA8-D7E2-7F57-3C13-D2FEFA9777C1}"/>
              </a:ext>
            </a:extLst>
          </p:cNvPr>
          <p:cNvSpPr/>
          <p:nvPr/>
        </p:nvSpPr>
        <p:spPr>
          <a:xfrm>
            <a:off x="5059463" y="45373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60819C76-A03E-5B3B-1C54-D2F05F1C68F0}"/>
              </a:ext>
            </a:extLst>
          </p:cNvPr>
          <p:cNvSpPr/>
          <p:nvPr/>
        </p:nvSpPr>
        <p:spPr>
          <a:xfrm>
            <a:off x="5597179"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74827EE0-0CE9-5E6F-F8EB-0801D31DBA51}"/>
              </a:ext>
            </a:extLst>
          </p:cNvPr>
          <p:cNvSpPr/>
          <p:nvPr/>
        </p:nvSpPr>
        <p:spPr>
          <a:xfrm>
            <a:off x="1754852" y="4619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6140D5AA-E21E-22BB-39B4-FA7724C4F7A5}"/>
              </a:ext>
            </a:extLst>
          </p:cNvPr>
          <p:cNvSpPr/>
          <p:nvPr/>
        </p:nvSpPr>
        <p:spPr>
          <a:xfrm>
            <a:off x="2185008"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49E585A-6B28-1A90-F581-8307FE68AB6D}"/>
              </a:ext>
            </a:extLst>
          </p:cNvPr>
          <p:cNvSpPr/>
          <p:nvPr/>
        </p:nvSpPr>
        <p:spPr>
          <a:xfrm>
            <a:off x="2567220" y="4511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D4A7FE4E-220A-B37F-22A3-E59FE24BFC8F}"/>
              </a:ext>
            </a:extLst>
          </p:cNvPr>
          <p:cNvSpPr/>
          <p:nvPr/>
        </p:nvSpPr>
        <p:spPr>
          <a:xfrm>
            <a:off x="3360559" y="453456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146D3C90-B8ED-7F45-4D56-2DAD1BB2926B}"/>
              </a:ext>
            </a:extLst>
          </p:cNvPr>
          <p:cNvSpPr/>
          <p:nvPr/>
        </p:nvSpPr>
        <p:spPr>
          <a:xfrm>
            <a:off x="3409005" y="4655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5B8B6275-094A-A432-3715-60EE1B5A3898}"/>
              </a:ext>
            </a:extLst>
          </p:cNvPr>
          <p:cNvSpPr/>
          <p:nvPr/>
        </p:nvSpPr>
        <p:spPr>
          <a:xfrm>
            <a:off x="3905656"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27D6811F-08AB-6CE8-08DB-11D74CF22B4C}"/>
              </a:ext>
            </a:extLst>
          </p:cNvPr>
          <p:cNvSpPr/>
          <p:nvPr/>
        </p:nvSpPr>
        <p:spPr>
          <a:xfrm>
            <a:off x="6611172"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D3DEC90-D01A-85A2-2283-2908C4D9DBB3}"/>
              </a:ext>
            </a:extLst>
          </p:cNvPr>
          <p:cNvSpPr/>
          <p:nvPr/>
        </p:nvSpPr>
        <p:spPr>
          <a:xfrm>
            <a:off x="7188260" y="448269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DE39658F-C7BE-1A8D-E17B-BA37E7F47CAA}"/>
              </a:ext>
            </a:extLst>
          </p:cNvPr>
          <p:cNvSpPr/>
          <p:nvPr/>
        </p:nvSpPr>
        <p:spPr>
          <a:xfrm>
            <a:off x="7209384" y="474925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265604EB-EAF7-3AB1-5121-57FDBCC63837}"/>
              </a:ext>
            </a:extLst>
          </p:cNvPr>
          <p:cNvSpPr/>
          <p:nvPr/>
        </p:nvSpPr>
        <p:spPr>
          <a:xfrm>
            <a:off x="1893249" y="38037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61B958D8-7B95-031E-D75F-5FFA84B4A142}"/>
              </a:ext>
            </a:extLst>
          </p:cNvPr>
          <p:cNvSpPr/>
          <p:nvPr/>
        </p:nvSpPr>
        <p:spPr>
          <a:xfrm>
            <a:off x="2565785" y="382629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EBE716A-AFDC-94BB-7586-B15EA95CED1F}"/>
              </a:ext>
            </a:extLst>
          </p:cNvPr>
          <p:cNvSpPr/>
          <p:nvPr/>
        </p:nvSpPr>
        <p:spPr>
          <a:xfrm>
            <a:off x="3269137" y="386935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0A753BF4-C79B-F0E9-052F-AE370432AF9B}"/>
              </a:ext>
            </a:extLst>
          </p:cNvPr>
          <p:cNvSpPr/>
          <p:nvPr/>
        </p:nvSpPr>
        <p:spPr>
          <a:xfrm>
            <a:off x="5148082" y="383849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DCC7337B-FB79-1B4C-1FF2-DC9069AA4AB2}"/>
              </a:ext>
            </a:extLst>
          </p:cNvPr>
          <p:cNvSpPr/>
          <p:nvPr/>
        </p:nvSpPr>
        <p:spPr>
          <a:xfrm>
            <a:off x="6305145"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5B0BE5EE-C07E-2FB8-97FF-1BB7E714BE87}"/>
              </a:ext>
            </a:extLst>
          </p:cNvPr>
          <p:cNvSpPr/>
          <p:nvPr/>
        </p:nvSpPr>
        <p:spPr>
          <a:xfrm>
            <a:off x="8007275" y="38269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CF6114AA-CC4E-6A7D-13D0-3D7A91D895EE}"/>
              </a:ext>
            </a:extLst>
          </p:cNvPr>
          <p:cNvSpPr/>
          <p:nvPr/>
        </p:nvSpPr>
        <p:spPr>
          <a:xfrm>
            <a:off x="8671442"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31BB6BB6-96D3-0757-7DB1-A94F7E0F6372}"/>
              </a:ext>
            </a:extLst>
          </p:cNvPr>
          <p:cNvSpPr/>
          <p:nvPr/>
        </p:nvSpPr>
        <p:spPr>
          <a:xfrm>
            <a:off x="1995646" y="280412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8F1F7DE8-0E9F-DE3A-866F-6391E33D7732}"/>
              </a:ext>
            </a:extLst>
          </p:cNvPr>
          <p:cNvSpPr/>
          <p:nvPr/>
        </p:nvSpPr>
        <p:spPr>
          <a:xfrm>
            <a:off x="2048722" y="295402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FD8B3104-81A2-2490-5F85-D26CDD99BAF7}"/>
              </a:ext>
            </a:extLst>
          </p:cNvPr>
          <p:cNvSpPr/>
          <p:nvPr/>
        </p:nvSpPr>
        <p:spPr>
          <a:xfrm>
            <a:off x="2636036" y="28269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F2C0AB3D-3572-D266-21E3-CCFA9A1C9B84}"/>
              </a:ext>
            </a:extLst>
          </p:cNvPr>
          <p:cNvSpPr/>
          <p:nvPr/>
        </p:nvSpPr>
        <p:spPr>
          <a:xfrm>
            <a:off x="3428929" y="291978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AAA8D49-DDE7-CD96-0F9F-1A693C50EC8A}"/>
              </a:ext>
            </a:extLst>
          </p:cNvPr>
          <p:cNvSpPr/>
          <p:nvPr/>
        </p:nvSpPr>
        <p:spPr>
          <a:xfrm>
            <a:off x="3937395"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40BEA62B-645A-B7C9-3F22-B3F669EE6719}"/>
              </a:ext>
            </a:extLst>
          </p:cNvPr>
          <p:cNvSpPr/>
          <p:nvPr/>
        </p:nvSpPr>
        <p:spPr>
          <a:xfrm>
            <a:off x="5129506"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B4052ED3-C23E-F60A-3C7C-864DCA6818C4}"/>
              </a:ext>
            </a:extLst>
          </p:cNvPr>
          <p:cNvSpPr/>
          <p:nvPr/>
        </p:nvSpPr>
        <p:spPr>
          <a:xfrm>
            <a:off x="5590157" y="2903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CA9E2CD6-66ED-681A-8D1D-3C0E6FB5B511}"/>
              </a:ext>
            </a:extLst>
          </p:cNvPr>
          <p:cNvSpPr/>
          <p:nvPr/>
        </p:nvSpPr>
        <p:spPr>
          <a:xfrm>
            <a:off x="6640910" y="295436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C04B27C5-7225-74C5-159A-B863785A472F}"/>
              </a:ext>
            </a:extLst>
          </p:cNvPr>
          <p:cNvSpPr/>
          <p:nvPr/>
        </p:nvSpPr>
        <p:spPr>
          <a:xfrm>
            <a:off x="7030630" y="2759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C74A2210-29B1-D30D-9B4B-E272797AA377}"/>
              </a:ext>
            </a:extLst>
          </p:cNvPr>
          <p:cNvSpPr/>
          <p:nvPr/>
        </p:nvSpPr>
        <p:spPr>
          <a:xfrm>
            <a:off x="7246630" y="288494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ECEACBA3-A023-66FD-1CC4-FB89CB75C523}"/>
              </a:ext>
            </a:extLst>
          </p:cNvPr>
          <p:cNvSpPr/>
          <p:nvPr/>
        </p:nvSpPr>
        <p:spPr>
          <a:xfrm>
            <a:off x="7496096" y="3000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B122F6D-D734-77BB-55A7-AA2D4706CFB7}"/>
              </a:ext>
            </a:extLst>
          </p:cNvPr>
          <p:cNvSpPr/>
          <p:nvPr/>
        </p:nvSpPr>
        <p:spPr>
          <a:xfrm>
            <a:off x="8625850"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D547A9AD-8CDA-0F1B-EF51-48E331960BA1}"/>
              </a:ext>
            </a:extLst>
          </p:cNvPr>
          <p:cNvSpPr/>
          <p:nvPr/>
        </p:nvSpPr>
        <p:spPr>
          <a:xfrm>
            <a:off x="9103442" y="305617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08ECB7D9-3217-C457-BC69-90FB30211948}"/>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02E43301-7CD7-9410-C71D-2F2BB0F5CF27}"/>
              </a:ext>
            </a:extLst>
          </p:cNvPr>
          <p:cNvSpPr/>
          <p:nvPr/>
        </p:nvSpPr>
        <p:spPr>
          <a:xfrm>
            <a:off x="3781940"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FEC2809E-C5F6-8923-882A-207E6A8A42C7}"/>
              </a:ext>
            </a:extLst>
          </p:cNvPr>
          <p:cNvSpPr/>
          <p:nvPr/>
        </p:nvSpPr>
        <p:spPr>
          <a:xfrm>
            <a:off x="5385884"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2BFB9CA9-BB39-E0C0-221A-59A1BE254799}"/>
              </a:ext>
            </a:extLst>
          </p:cNvPr>
          <p:cNvSpPr/>
          <p:nvPr/>
        </p:nvSpPr>
        <p:spPr>
          <a:xfrm>
            <a:off x="7659361" y="52974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BCCD116E-E463-BE50-E3E7-004650A06F30}"/>
              </a:ext>
            </a:extLst>
          </p:cNvPr>
          <p:cNvSpPr/>
          <p:nvPr/>
        </p:nvSpPr>
        <p:spPr>
          <a:xfrm>
            <a:off x="8571374" y="52609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076BEC03-CF14-2DAC-71B0-65BB3286722F}"/>
              </a:ext>
            </a:extLst>
          </p:cNvPr>
          <p:cNvSpPr/>
          <p:nvPr/>
        </p:nvSpPr>
        <p:spPr>
          <a:xfrm>
            <a:off x="6737827" y="204988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E54579E2-A5DE-3DE3-F7E6-56C2A71E5B87}"/>
              </a:ext>
            </a:extLst>
          </p:cNvPr>
          <p:cNvSpPr/>
          <p:nvPr/>
        </p:nvSpPr>
        <p:spPr>
          <a:xfrm>
            <a:off x="1973306" y="38471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70164CFC-EC8C-3AE2-8736-3D3CC3545D2D}"/>
              </a:ext>
            </a:extLst>
          </p:cNvPr>
          <p:cNvSpPr/>
          <p:nvPr/>
        </p:nvSpPr>
        <p:spPr>
          <a:xfrm>
            <a:off x="1964295" y="3982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D6BD9192-ECE1-A22B-54C7-A381B67E5B52}"/>
              </a:ext>
            </a:extLst>
          </p:cNvPr>
          <p:cNvSpPr/>
          <p:nvPr/>
        </p:nvSpPr>
        <p:spPr>
          <a:xfrm>
            <a:off x="2059785" y="39187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B5A76399-DE87-1A6D-18A9-5F54FCF566EF}"/>
              </a:ext>
            </a:extLst>
          </p:cNvPr>
          <p:cNvSpPr/>
          <p:nvPr/>
        </p:nvSpPr>
        <p:spPr>
          <a:xfrm>
            <a:off x="2689817" y="38546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220E2BB2-DCD8-AF1C-E178-B55661D485A7}"/>
              </a:ext>
            </a:extLst>
          </p:cNvPr>
          <p:cNvSpPr/>
          <p:nvPr/>
        </p:nvSpPr>
        <p:spPr>
          <a:xfrm>
            <a:off x="2185073" y="3039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CDAD7EEF-F84C-752A-21F4-16AB2CF36EFA}"/>
              </a:ext>
            </a:extLst>
          </p:cNvPr>
          <p:cNvSpPr/>
          <p:nvPr/>
        </p:nvSpPr>
        <p:spPr>
          <a:xfrm>
            <a:off x="2136079" y="31158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4CB6EA73-F897-8C4C-6A16-888C9A5E7ADD}"/>
              </a:ext>
            </a:extLst>
          </p:cNvPr>
          <p:cNvSpPr/>
          <p:nvPr/>
        </p:nvSpPr>
        <p:spPr>
          <a:xfrm>
            <a:off x="6845827" y="20736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83C8E482-F511-0C10-46AA-A402494E5C98}"/>
              </a:ext>
            </a:extLst>
          </p:cNvPr>
          <p:cNvSpPr/>
          <p:nvPr/>
        </p:nvSpPr>
        <p:spPr>
          <a:xfrm>
            <a:off x="6737827" y="2102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4A6B59B1-4520-FEF1-400F-E3607146857A}"/>
              </a:ext>
            </a:extLst>
          </p:cNvPr>
          <p:cNvSpPr/>
          <p:nvPr/>
        </p:nvSpPr>
        <p:spPr>
          <a:xfrm>
            <a:off x="6747796" y="2191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5CC00DA0-A559-99E9-DBAF-20FB1C736DDB}"/>
              </a:ext>
            </a:extLst>
          </p:cNvPr>
          <p:cNvSpPr/>
          <p:nvPr/>
        </p:nvSpPr>
        <p:spPr>
          <a:xfrm>
            <a:off x="6834249" y="21816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0AFE61C3-BF4A-537A-15D6-1D153FB935E5}"/>
              </a:ext>
            </a:extLst>
          </p:cNvPr>
          <p:cNvSpPr/>
          <p:nvPr/>
        </p:nvSpPr>
        <p:spPr>
          <a:xfrm>
            <a:off x="6892221" y="21323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063AA4CF-B596-544F-781A-164454EDAC66}"/>
              </a:ext>
            </a:extLst>
          </p:cNvPr>
          <p:cNvSpPr/>
          <p:nvPr/>
        </p:nvSpPr>
        <p:spPr>
          <a:xfrm>
            <a:off x="8653504" y="48161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71445B77-5004-CF3D-4431-D9EBFBB204C7}"/>
              </a:ext>
            </a:extLst>
          </p:cNvPr>
          <p:cNvSpPr/>
          <p:nvPr/>
        </p:nvSpPr>
        <p:spPr>
          <a:xfrm>
            <a:off x="8149204" y="38823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183985EA-DAA1-6682-2393-B81ACC0D404E}"/>
              </a:ext>
            </a:extLst>
          </p:cNvPr>
          <p:cNvSpPr/>
          <p:nvPr/>
        </p:nvSpPr>
        <p:spPr>
          <a:xfrm>
            <a:off x="8078640" y="39905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80A74C69-BE8A-A95B-5EFB-100C20222859}"/>
              </a:ext>
            </a:extLst>
          </p:cNvPr>
          <p:cNvSpPr/>
          <p:nvPr/>
        </p:nvSpPr>
        <p:spPr>
          <a:xfrm>
            <a:off x="2976533" y="20653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C38883DE-A44C-0BD0-22AB-A251F8BB6639}"/>
              </a:ext>
            </a:extLst>
          </p:cNvPr>
          <p:cNvSpPr/>
          <p:nvPr/>
        </p:nvSpPr>
        <p:spPr>
          <a:xfrm>
            <a:off x="3062034" y="21543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839C073F-70EE-76A1-0BE0-4801448312FF}"/>
              </a:ext>
            </a:extLst>
          </p:cNvPr>
          <p:cNvSpPr/>
          <p:nvPr/>
        </p:nvSpPr>
        <p:spPr>
          <a:xfrm>
            <a:off x="3062034" y="20272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FFB85392-10C9-E85B-32C6-93B1CA95C4F6}"/>
              </a:ext>
            </a:extLst>
          </p:cNvPr>
          <p:cNvSpPr/>
          <p:nvPr/>
        </p:nvSpPr>
        <p:spPr>
          <a:xfrm>
            <a:off x="5158149" y="46333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940BFA7D-025B-7E6F-DB47-E1081294D04C}"/>
              </a:ext>
            </a:extLst>
          </p:cNvPr>
          <p:cNvSpPr/>
          <p:nvPr/>
        </p:nvSpPr>
        <p:spPr>
          <a:xfrm>
            <a:off x="7805741" y="54387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 name="Oval 95">
            <a:extLst>
              <a:ext uri="{FF2B5EF4-FFF2-40B4-BE49-F238E27FC236}">
                <a16:creationId xmlns:a16="http://schemas.microsoft.com/office/drawing/2014/main" id="{8357155E-92FB-F3E8-AA51-54885B0F9684}"/>
              </a:ext>
            </a:extLst>
          </p:cNvPr>
          <p:cNvSpPr/>
          <p:nvPr/>
        </p:nvSpPr>
        <p:spPr>
          <a:xfrm>
            <a:off x="2615164" y="45830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7" name="Oval 96">
            <a:extLst>
              <a:ext uri="{FF2B5EF4-FFF2-40B4-BE49-F238E27FC236}">
                <a16:creationId xmlns:a16="http://schemas.microsoft.com/office/drawing/2014/main" id="{372E3749-D92C-4AB1-753F-9579023A1244}"/>
              </a:ext>
            </a:extLst>
          </p:cNvPr>
          <p:cNvSpPr/>
          <p:nvPr/>
        </p:nvSpPr>
        <p:spPr>
          <a:xfrm>
            <a:off x="2704022" y="46425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Oval 97">
            <a:extLst>
              <a:ext uri="{FF2B5EF4-FFF2-40B4-BE49-F238E27FC236}">
                <a16:creationId xmlns:a16="http://schemas.microsoft.com/office/drawing/2014/main" id="{C746BEF5-9001-97E2-99A3-6696F3CE2336}"/>
              </a:ext>
            </a:extLst>
          </p:cNvPr>
          <p:cNvSpPr/>
          <p:nvPr/>
        </p:nvSpPr>
        <p:spPr>
          <a:xfrm>
            <a:off x="3571942" y="2961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9" name="Oval 98">
            <a:extLst>
              <a:ext uri="{FF2B5EF4-FFF2-40B4-BE49-F238E27FC236}">
                <a16:creationId xmlns:a16="http://schemas.microsoft.com/office/drawing/2014/main" id="{4EC83334-4532-8D8B-C8FB-640886B3ACE1}"/>
              </a:ext>
            </a:extLst>
          </p:cNvPr>
          <p:cNvSpPr/>
          <p:nvPr/>
        </p:nvSpPr>
        <p:spPr>
          <a:xfrm>
            <a:off x="3453195" y="298144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0" name="Oval 99">
            <a:extLst>
              <a:ext uri="{FF2B5EF4-FFF2-40B4-BE49-F238E27FC236}">
                <a16:creationId xmlns:a16="http://schemas.microsoft.com/office/drawing/2014/main" id="{119448F8-D323-243D-EA35-C2716B4A7EF5}"/>
              </a:ext>
            </a:extLst>
          </p:cNvPr>
          <p:cNvSpPr/>
          <p:nvPr/>
        </p:nvSpPr>
        <p:spPr>
          <a:xfrm>
            <a:off x="3468559" y="30907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Oval 100">
            <a:extLst>
              <a:ext uri="{FF2B5EF4-FFF2-40B4-BE49-F238E27FC236}">
                <a16:creationId xmlns:a16="http://schemas.microsoft.com/office/drawing/2014/main" id="{EBDC68CC-D594-2100-9375-08B99EE6CFF3}"/>
              </a:ext>
            </a:extLst>
          </p:cNvPr>
          <p:cNvSpPr/>
          <p:nvPr/>
        </p:nvSpPr>
        <p:spPr>
          <a:xfrm>
            <a:off x="3564293" y="305048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3" name="Group 112">
            <a:extLst>
              <a:ext uri="{FF2B5EF4-FFF2-40B4-BE49-F238E27FC236}">
                <a16:creationId xmlns:a16="http://schemas.microsoft.com/office/drawing/2014/main" id="{D3D622F4-912B-32D4-F467-3B4068544B7E}"/>
              </a:ext>
            </a:extLst>
          </p:cNvPr>
          <p:cNvGrpSpPr/>
          <p:nvPr/>
        </p:nvGrpSpPr>
        <p:grpSpPr>
          <a:xfrm>
            <a:off x="2015299" y="3774881"/>
            <a:ext cx="373626" cy="184666"/>
            <a:chOff x="609150" y="5578508"/>
            <a:chExt cx="373626" cy="184666"/>
          </a:xfrm>
        </p:grpSpPr>
        <p:sp>
          <p:nvSpPr>
            <p:cNvPr id="103" name="Oval 102">
              <a:extLst>
                <a:ext uri="{FF2B5EF4-FFF2-40B4-BE49-F238E27FC236}">
                  <a16:creationId xmlns:a16="http://schemas.microsoft.com/office/drawing/2014/main" id="{8ADDFC9F-8EEC-E74F-9B58-166B670E9F7B}"/>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9" name="TextBox 108">
              <a:extLst>
                <a:ext uri="{FF2B5EF4-FFF2-40B4-BE49-F238E27FC236}">
                  <a16:creationId xmlns:a16="http://schemas.microsoft.com/office/drawing/2014/main" id="{B142B52A-155D-C633-F02F-40B0F586FBDB}"/>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JP</a:t>
              </a:r>
            </a:p>
          </p:txBody>
        </p:sp>
      </p:grpSp>
      <p:grpSp>
        <p:nvGrpSpPr>
          <p:cNvPr id="114" name="Group 113">
            <a:extLst>
              <a:ext uri="{FF2B5EF4-FFF2-40B4-BE49-F238E27FC236}">
                <a16:creationId xmlns:a16="http://schemas.microsoft.com/office/drawing/2014/main" id="{2699B50E-963C-C68F-9503-2098A82D5E56}"/>
              </a:ext>
            </a:extLst>
          </p:cNvPr>
          <p:cNvGrpSpPr/>
          <p:nvPr/>
        </p:nvGrpSpPr>
        <p:grpSpPr>
          <a:xfrm>
            <a:off x="1956234" y="3996471"/>
            <a:ext cx="373626" cy="184666"/>
            <a:chOff x="609150" y="5578508"/>
            <a:chExt cx="373626" cy="184666"/>
          </a:xfrm>
        </p:grpSpPr>
        <p:sp>
          <p:nvSpPr>
            <p:cNvPr id="115" name="Oval 114">
              <a:extLst>
                <a:ext uri="{FF2B5EF4-FFF2-40B4-BE49-F238E27FC236}">
                  <a16:creationId xmlns:a16="http://schemas.microsoft.com/office/drawing/2014/main" id="{3D58DBA1-64C3-C11B-B88D-1FC51F1B5298}"/>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16" name="TextBox 115">
              <a:extLst>
                <a:ext uri="{FF2B5EF4-FFF2-40B4-BE49-F238E27FC236}">
                  <a16:creationId xmlns:a16="http://schemas.microsoft.com/office/drawing/2014/main" id="{4167DEC0-464F-CC39-B2A8-67066FF2F01C}"/>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t>
              </a:r>
            </a:p>
          </p:txBody>
        </p:sp>
      </p:grpSp>
      <p:grpSp>
        <p:nvGrpSpPr>
          <p:cNvPr id="117" name="Group 116">
            <a:extLst>
              <a:ext uri="{FF2B5EF4-FFF2-40B4-BE49-F238E27FC236}">
                <a16:creationId xmlns:a16="http://schemas.microsoft.com/office/drawing/2014/main" id="{CEDB3D3E-CEFB-A1F9-C7F3-9E464EB6B849}"/>
              </a:ext>
            </a:extLst>
          </p:cNvPr>
          <p:cNvGrpSpPr/>
          <p:nvPr/>
        </p:nvGrpSpPr>
        <p:grpSpPr>
          <a:xfrm>
            <a:off x="3570639" y="3062353"/>
            <a:ext cx="373626" cy="184666"/>
            <a:chOff x="609150" y="5578508"/>
            <a:chExt cx="373626" cy="184666"/>
          </a:xfrm>
        </p:grpSpPr>
        <p:sp>
          <p:nvSpPr>
            <p:cNvPr id="118" name="Oval 117">
              <a:extLst>
                <a:ext uri="{FF2B5EF4-FFF2-40B4-BE49-F238E27FC236}">
                  <a16:creationId xmlns:a16="http://schemas.microsoft.com/office/drawing/2014/main" id="{BA580850-D60F-7501-BA55-3C0CA927B03D}"/>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19" name="TextBox 118">
              <a:extLst>
                <a:ext uri="{FF2B5EF4-FFF2-40B4-BE49-F238E27FC236}">
                  <a16:creationId xmlns:a16="http://schemas.microsoft.com/office/drawing/2014/main" id="{ACBDD15D-6504-9FB7-9DB8-98BD3859BD45}"/>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JJ</a:t>
              </a:r>
            </a:p>
          </p:txBody>
        </p:sp>
      </p:grpSp>
      <p:grpSp>
        <p:nvGrpSpPr>
          <p:cNvPr id="120" name="Group 119">
            <a:extLst>
              <a:ext uri="{FF2B5EF4-FFF2-40B4-BE49-F238E27FC236}">
                <a16:creationId xmlns:a16="http://schemas.microsoft.com/office/drawing/2014/main" id="{2E9BD59F-72EA-2243-9DB2-4D250567406C}"/>
              </a:ext>
            </a:extLst>
          </p:cNvPr>
          <p:cNvGrpSpPr/>
          <p:nvPr/>
        </p:nvGrpSpPr>
        <p:grpSpPr>
          <a:xfrm>
            <a:off x="3552314" y="2903578"/>
            <a:ext cx="373626" cy="184666"/>
            <a:chOff x="609150" y="5578508"/>
            <a:chExt cx="373626" cy="184666"/>
          </a:xfrm>
        </p:grpSpPr>
        <p:sp>
          <p:nvSpPr>
            <p:cNvPr id="121" name="Oval 120">
              <a:extLst>
                <a:ext uri="{FF2B5EF4-FFF2-40B4-BE49-F238E27FC236}">
                  <a16:creationId xmlns:a16="http://schemas.microsoft.com/office/drawing/2014/main" id="{5FD79AF3-8D78-5C58-C618-46475564E5FB}"/>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2" name="TextBox 121">
              <a:extLst>
                <a:ext uri="{FF2B5EF4-FFF2-40B4-BE49-F238E27FC236}">
                  <a16:creationId xmlns:a16="http://schemas.microsoft.com/office/drawing/2014/main" id="{3FB319A9-26AE-892E-0EC3-9FD16344098F}"/>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KN</a:t>
              </a:r>
            </a:p>
          </p:txBody>
        </p:sp>
      </p:grpSp>
      <p:grpSp>
        <p:nvGrpSpPr>
          <p:cNvPr id="123" name="Group 122">
            <a:extLst>
              <a:ext uri="{FF2B5EF4-FFF2-40B4-BE49-F238E27FC236}">
                <a16:creationId xmlns:a16="http://schemas.microsoft.com/office/drawing/2014/main" id="{5CE48A2B-EF31-0546-C122-5822D124252E}"/>
              </a:ext>
            </a:extLst>
          </p:cNvPr>
          <p:cNvGrpSpPr/>
          <p:nvPr/>
        </p:nvGrpSpPr>
        <p:grpSpPr>
          <a:xfrm>
            <a:off x="5136031" y="4528481"/>
            <a:ext cx="373626" cy="184666"/>
            <a:chOff x="609150" y="5578508"/>
            <a:chExt cx="373626" cy="184666"/>
          </a:xfrm>
        </p:grpSpPr>
        <p:sp>
          <p:nvSpPr>
            <p:cNvPr id="124" name="Oval 123">
              <a:extLst>
                <a:ext uri="{FF2B5EF4-FFF2-40B4-BE49-F238E27FC236}">
                  <a16:creationId xmlns:a16="http://schemas.microsoft.com/office/drawing/2014/main" id="{5AB54602-9A4A-A05A-203F-3BC03A75B9D7}"/>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5" name="TextBox 124">
              <a:extLst>
                <a:ext uri="{FF2B5EF4-FFF2-40B4-BE49-F238E27FC236}">
                  <a16:creationId xmlns:a16="http://schemas.microsoft.com/office/drawing/2014/main" id="{9F3E1F21-1B34-E331-DE2F-E59F92D334C3}"/>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BJ</a:t>
              </a:r>
            </a:p>
          </p:txBody>
        </p:sp>
      </p:grpSp>
      <p:grpSp>
        <p:nvGrpSpPr>
          <p:cNvPr id="126" name="Group 125">
            <a:extLst>
              <a:ext uri="{FF2B5EF4-FFF2-40B4-BE49-F238E27FC236}">
                <a16:creationId xmlns:a16="http://schemas.microsoft.com/office/drawing/2014/main" id="{7BA8D804-B2D8-1079-A26D-DBEDAAB61400}"/>
              </a:ext>
            </a:extLst>
          </p:cNvPr>
          <p:cNvGrpSpPr/>
          <p:nvPr/>
        </p:nvGrpSpPr>
        <p:grpSpPr>
          <a:xfrm>
            <a:off x="6862211" y="2147288"/>
            <a:ext cx="373626" cy="184666"/>
            <a:chOff x="609150" y="5578508"/>
            <a:chExt cx="373626" cy="184666"/>
          </a:xfrm>
        </p:grpSpPr>
        <p:sp>
          <p:nvSpPr>
            <p:cNvPr id="127" name="Oval 126">
              <a:extLst>
                <a:ext uri="{FF2B5EF4-FFF2-40B4-BE49-F238E27FC236}">
                  <a16:creationId xmlns:a16="http://schemas.microsoft.com/office/drawing/2014/main" id="{3ABEE32A-9BF1-96E5-5074-5AD1AF445B69}"/>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8" name="TextBox 127">
              <a:extLst>
                <a:ext uri="{FF2B5EF4-FFF2-40B4-BE49-F238E27FC236}">
                  <a16:creationId xmlns:a16="http://schemas.microsoft.com/office/drawing/2014/main" id="{0925A857-2AB3-BBA0-2FF4-9C9C7A35C227}"/>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t>
              </a:r>
            </a:p>
          </p:txBody>
        </p:sp>
      </p:grpSp>
      <p:grpSp>
        <p:nvGrpSpPr>
          <p:cNvPr id="129" name="Group 128">
            <a:extLst>
              <a:ext uri="{FF2B5EF4-FFF2-40B4-BE49-F238E27FC236}">
                <a16:creationId xmlns:a16="http://schemas.microsoft.com/office/drawing/2014/main" id="{987CF0FF-A73B-EA01-77EB-8F5023DB2E9E}"/>
              </a:ext>
            </a:extLst>
          </p:cNvPr>
          <p:cNvGrpSpPr/>
          <p:nvPr/>
        </p:nvGrpSpPr>
        <p:grpSpPr>
          <a:xfrm>
            <a:off x="6907336" y="1982086"/>
            <a:ext cx="373626" cy="184666"/>
            <a:chOff x="609150" y="5578508"/>
            <a:chExt cx="373626" cy="184666"/>
          </a:xfrm>
        </p:grpSpPr>
        <p:sp>
          <p:nvSpPr>
            <p:cNvPr id="130" name="Oval 129">
              <a:extLst>
                <a:ext uri="{FF2B5EF4-FFF2-40B4-BE49-F238E27FC236}">
                  <a16:creationId xmlns:a16="http://schemas.microsoft.com/office/drawing/2014/main" id="{7BBA55BB-F365-877E-CEF8-5B69EDA91242}"/>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1" name="TextBox 130">
              <a:extLst>
                <a:ext uri="{FF2B5EF4-FFF2-40B4-BE49-F238E27FC236}">
                  <a16:creationId xmlns:a16="http://schemas.microsoft.com/office/drawing/2014/main" id="{2A39789B-68B8-A21C-BC4B-0B05F37166E5}"/>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GH</a:t>
              </a:r>
            </a:p>
          </p:txBody>
        </p:sp>
      </p:grpSp>
      <p:grpSp>
        <p:nvGrpSpPr>
          <p:cNvPr id="132" name="Group 131">
            <a:extLst>
              <a:ext uri="{FF2B5EF4-FFF2-40B4-BE49-F238E27FC236}">
                <a16:creationId xmlns:a16="http://schemas.microsoft.com/office/drawing/2014/main" id="{17B5827D-D5C1-3735-500E-D76DD9FF1445}"/>
              </a:ext>
            </a:extLst>
          </p:cNvPr>
          <p:cNvGrpSpPr/>
          <p:nvPr/>
        </p:nvGrpSpPr>
        <p:grpSpPr>
          <a:xfrm>
            <a:off x="6726265" y="1918378"/>
            <a:ext cx="373626" cy="184666"/>
            <a:chOff x="609150" y="5578508"/>
            <a:chExt cx="373626" cy="184666"/>
          </a:xfrm>
        </p:grpSpPr>
        <p:sp>
          <p:nvSpPr>
            <p:cNvPr id="133" name="Oval 132">
              <a:extLst>
                <a:ext uri="{FF2B5EF4-FFF2-40B4-BE49-F238E27FC236}">
                  <a16:creationId xmlns:a16="http://schemas.microsoft.com/office/drawing/2014/main" id="{300EEC9F-DFDD-399B-40A5-A4269CECB7CA}"/>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4" name="TextBox 133">
              <a:extLst>
                <a:ext uri="{FF2B5EF4-FFF2-40B4-BE49-F238E27FC236}">
                  <a16:creationId xmlns:a16="http://schemas.microsoft.com/office/drawing/2014/main" id="{3FEC9B21-E11D-8529-7A57-ABC846746CF8}"/>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a:t>
              </a:r>
            </a:p>
          </p:txBody>
        </p:sp>
      </p:grpSp>
      <p:grpSp>
        <p:nvGrpSpPr>
          <p:cNvPr id="102" name="Group 101">
            <a:extLst>
              <a:ext uri="{FF2B5EF4-FFF2-40B4-BE49-F238E27FC236}">
                <a16:creationId xmlns:a16="http://schemas.microsoft.com/office/drawing/2014/main" id="{D9BA0CBE-253F-4F54-8708-1FE7F4B30938}"/>
              </a:ext>
            </a:extLst>
          </p:cNvPr>
          <p:cNvGrpSpPr/>
          <p:nvPr/>
        </p:nvGrpSpPr>
        <p:grpSpPr>
          <a:xfrm>
            <a:off x="10820400" y="158021"/>
            <a:ext cx="1262954" cy="262128"/>
            <a:chOff x="10892274" y="158021"/>
            <a:chExt cx="1191080" cy="262128"/>
          </a:xfrm>
        </p:grpSpPr>
        <p:sp>
          <p:nvSpPr>
            <p:cNvPr id="110" name="Oval 109">
              <a:extLst>
                <a:ext uri="{FF2B5EF4-FFF2-40B4-BE49-F238E27FC236}">
                  <a16:creationId xmlns:a16="http://schemas.microsoft.com/office/drawing/2014/main" id="{3632BCA4-4B95-BA0F-2D64-FB343D94B1B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11" name="Group 110">
              <a:extLst>
                <a:ext uri="{FF2B5EF4-FFF2-40B4-BE49-F238E27FC236}">
                  <a16:creationId xmlns:a16="http://schemas.microsoft.com/office/drawing/2014/main" id="{1E5D8E74-BF83-91B6-6767-067CBCF16C82}"/>
                </a:ext>
              </a:extLst>
            </p:cNvPr>
            <p:cNvGrpSpPr/>
            <p:nvPr/>
          </p:nvGrpSpPr>
          <p:grpSpPr>
            <a:xfrm>
              <a:off x="10892274" y="158021"/>
              <a:ext cx="1191080" cy="262128"/>
              <a:chOff x="9614080" y="308749"/>
              <a:chExt cx="1191080" cy="262128"/>
            </a:xfrm>
          </p:grpSpPr>
          <p:sp>
            <p:nvSpPr>
              <p:cNvPr id="112" name="Rectangle 111">
                <a:extLst>
                  <a:ext uri="{FF2B5EF4-FFF2-40B4-BE49-F238E27FC236}">
                    <a16:creationId xmlns:a16="http://schemas.microsoft.com/office/drawing/2014/main" id="{90F3F6F0-7967-7067-987B-31FCAA54D7F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35" name="Rectangle 134">
                <a:extLst>
                  <a:ext uri="{FF2B5EF4-FFF2-40B4-BE49-F238E27FC236}">
                    <a16:creationId xmlns:a16="http://schemas.microsoft.com/office/drawing/2014/main" id="{F68B0973-72DF-0814-24AE-ABBFE796B01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36" name="Rectangle 135">
            <a:extLst>
              <a:ext uri="{FF2B5EF4-FFF2-40B4-BE49-F238E27FC236}">
                <a16:creationId xmlns:a16="http://schemas.microsoft.com/office/drawing/2014/main" id="{C96A2CA7-6497-FCA5-2F51-245106B65ED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139" name="Title 1">
            <a:extLst>
              <a:ext uri="{FF2B5EF4-FFF2-40B4-BE49-F238E27FC236}">
                <a16:creationId xmlns:a16="http://schemas.microsoft.com/office/drawing/2014/main" id="{9F4191E8-E257-325C-1949-9AA3281A434A}"/>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13707836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fade">
                                      <p:cBhvr>
                                        <p:cTn id="7" dur="500"/>
                                        <p:tgtEl>
                                          <p:spTgt spid="113"/>
                                        </p:tgtEl>
                                      </p:cBhvr>
                                    </p:animEffect>
                                  </p:childTnLst>
                                </p:cTn>
                              </p:par>
                              <p:par>
                                <p:cTn id="8" presetID="10" presetClass="entr" presetSubtype="0" fill="hold" nodeType="withEffect">
                                  <p:stCondLst>
                                    <p:cond delay="0"/>
                                  </p:stCondLst>
                                  <p:childTnLst>
                                    <p:set>
                                      <p:cBhvr>
                                        <p:cTn id="9" dur="1" fill="hold">
                                          <p:stCondLst>
                                            <p:cond delay="0"/>
                                          </p:stCondLst>
                                        </p:cTn>
                                        <p:tgtEl>
                                          <p:spTgt spid="114"/>
                                        </p:tgtEl>
                                        <p:attrNameLst>
                                          <p:attrName>style.visibility</p:attrName>
                                        </p:attrNameLst>
                                      </p:cBhvr>
                                      <p:to>
                                        <p:strVal val="visible"/>
                                      </p:to>
                                    </p:set>
                                    <p:animEffect transition="in" filter="fade">
                                      <p:cBhvr>
                                        <p:cTn id="10" dur="500"/>
                                        <p:tgtEl>
                                          <p:spTgt spid="114"/>
                                        </p:tgtEl>
                                      </p:cBhvr>
                                    </p:animEffect>
                                  </p:childTnLst>
                                </p:cTn>
                              </p:par>
                              <p:par>
                                <p:cTn id="11" presetID="10" presetClass="entr" presetSubtype="0" fill="hold" nodeType="withEffect">
                                  <p:stCondLst>
                                    <p:cond delay="0"/>
                                  </p:stCondLst>
                                  <p:childTnLst>
                                    <p:set>
                                      <p:cBhvr>
                                        <p:cTn id="12" dur="1" fill="hold">
                                          <p:stCondLst>
                                            <p:cond delay="0"/>
                                          </p:stCondLst>
                                        </p:cTn>
                                        <p:tgtEl>
                                          <p:spTgt spid="123"/>
                                        </p:tgtEl>
                                        <p:attrNameLst>
                                          <p:attrName>style.visibility</p:attrName>
                                        </p:attrNameLst>
                                      </p:cBhvr>
                                      <p:to>
                                        <p:strVal val="visible"/>
                                      </p:to>
                                    </p:set>
                                    <p:animEffect transition="in" filter="fade">
                                      <p:cBhvr>
                                        <p:cTn id="13" dur="500"/>
                                        <p:tgtEl>
                                          <p:spTgt spid="123"/>
                                        </p:tgtEl>
                                      </p:cBhvr>
                                    </p:animEffect>
                                  </p:childTnLst>
                                </p:cTn>
                              </p:par>
                              <p:par>
                                <p:cTn id="14" presetID="10" presetClass="entr" presetSubtype="0" fill="hold" nodeType="withEffect">
                                  <p:stCondLst>
                                    <p:cond delay="0"/>
                                  </p:stCondLst>
                                  <p:childTnLst>
                                    <p:set>
                                      <p:cBhvr>
                                        <p:cTn id="15" dur="1" fill="hold">
                                          <p:stCondLst>
                                            <p:cond delay="0"/>
                                          </p:stCondLst>
                                        </p:cTn>
                                        <p:tgtEl>
                                          <p:spTgt spid="117"/>
                                        </p:tgtEl>
                                        <p:attrNameLst>
                                          <p:attrName>style.visibility</p:attrName>
                                        </p:attrNameLst>
                                      </p:cBhvr>
                                      <p:to>
                                        <p:strVal val="visible"/>
                                      </p:to>
                                    </p:set>
                                    <p:animEffect transition="in" filter="fade">
                                      <p:cBhvr>
                                        <p:cTn id="16" dur="500"/>
                                        <p:tgtEl>
                                          <p:spTgt spid="117"/>
                                        </p:tgtEl>
                                      </p:cBhvr>
                                    </p:animEffect>
                                  </p:childTnLst>
                                </p:cTn>
                              </p:par>
                              <p:par>
                                <p:cTn id="17" presetID="10" presetClass="entr" presetSubtype="0" fill="hold" nodeType="with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10" presetClass="entr" presetSubtype="0" fill="hold" nodeType="withEffect">
                                  <p:stCondLst>
                                    <p:cond delay="0"/>
                                  </p:stCondLst>
                                  <p:childTnLst>
                                    <p:set>
                                      <p:cBhvr>
                                        <p:cTn id="21" dur="1" fill="hold">
                                          <p:stCondLst>
                                            <p:cond delay="0"/>
                                          </p:stCondLst>
                                        </p:cTn>
                                        <p:tgtEl>
                                          <p:spTgt spid="132"/>
                                        </p:tgtEl>
                                        <p:attrNameLst>
                                          <p:attrName>style.visibility</p:attrName>
                                        </p:attrNameLst>
                                      </p:cBhvr>
                                      <p:to>
                                        <p:strVal val="visible"/>
                                      </p:to>
                                    </p:set>
                                    <p:animEffect transition="in" filter="fade">
                                      <p:cBhvr>
                                        <p:cTn id="22" dur="500"/>
                                        <p:tgtEl>
                                          <p:spTgt spid="132"/>
                                        </p:tgtEl>
                                      </p:cBhvr>
                                    </p:animEffect>
                                  </p:childTnLst>
                                </p:cTn>
                              </p:par>
                              <p:par>
                                <p:cTn id="23" presetID="10" presetClass="entr" presetSubtype="0" fill="hold" nodeType="withEffect">
                                  <p:stCondLst>
                                    <p:cond delay="0"/>
                                  </p:stCondLst>
                                  <p:childTnLst>
                                    <p:set>
                                      <p:cBhvr>
                                        <p:cTn id="24" dur="1" fill="hold">
                                          <p:stCondLst>
                                            <p:cond delay="0"/>
                                          </p:stCondLst>
                                        </p:cTn>
                                        <p:tgtEl>
                                          <p:spTgt spid="126"/>
                                        </p:tgtEl>
                                        <p:attrNameLst>
                                          <p:attrName>style.visibility</p:attrName>
                                        </p:attrNameLst>
                                      </p:cBhvr>
                                      <p:to>
                                        <p:strVal val="visible"/>
                                      </p:to>
                                    </p:set>
                                    <p:animEffect transition="in" filter="fade">
                                      <p:cBhvr>
                                        <p:cTn id="25" dur="500"/>
                                        <p:tgtEl>
                                          <p:spTgt spid="126"/>
                                        </p:tgtEl>
                                      </p:cBhvr>
                                    </p:animEffect>
                                  </p:childTnLst>
                                </p:cTn>
                              </p:par>
                              <p:par>
                                <p:cTn id="26" presetID="10" presetClass="entr" presetSubtype="0" fill="hold" nodeType="withEffect">
                                  <p:stCondLst>
                                    <p:cond delay="0"/>
                                  </p:stCondLst>
                                  <p:childTnLst>
                                    <p:set>
                                      <p:cBhvr>
                                        <p:cTn id="27" dur="1" fill="hold">
                                          <p:stCondLst>
                                            <p:cond delay="0"/>
                                          </p:stCondLst>
                                        </p:cTn>
                                        <p:tgtEl>
                                          <p:spTgt spid="129"/>
                                        </p:tgtEl>
                                        <p:attrNameLst>
                                          <p:attrName>style.visibility</p:attrName>
                                        </p:attrNameLst>
                                      </p:cBhvr>
                                      <p:to>
                                        <p:strVal val="visible"/>
                                      </p:to>
                                    </p:set>
                                    <p:animEffect transition="in" filter="fade">
                                      <p:cBhvr>
                                        <p:cTn id="28"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B5BF2C02-A2E1-FD89-2DF8-5FD0CA723F0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E00A28E-5A50-F192-2A2E-5859AD6F787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 name="Picture 12" descr="Several sticky notes on a board&#10;&#10;Description automatically generated">
            <a:extLst>
              <a:ext uri="{FF2B5EF4-FFF2-40B4-BE49-F238E27FC236}">
                <a16:creationId xmlns:a16="http://schemas.microsoft.com/office/drawing/2014/main" id="{41BD4CFC-2C13-E054-3D1D-655FF7BE5063}"/>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2000864" y="936743"/>
            <a:ext cx="8190271" cy="5348003"/>
          </a:xfrm>
          <a:prstGeom prst="rect">
            <a:avLst/>
          </a:prstGeom>
        </p:spPr>
      </p:pic>
      <p:grpSp>
        <p:nvGrpSpPr>
          <p:cNvPr id="3" name="Group 2">
            <a:extLst>
              <a:ext uri="{FF2B5EF4-FFF2-40B4-BE49-F238E27FC236}">
                <a16:creationId xmlns:a16="http://schemas.microsoft.com/office/drawing/2014/main" id="{A2619734-B31E-0B73-AA02-AEA86E7E1434}"/>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76FE2C8B-70B0-0BFF-7D12-9193F72698F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4" name="Group 13">
              <a:extLst>
                <a:ext uri="{FF2B5EF4-FFF2-40B4-BE49-F238E27FC236}">
                  <a16:creationId xmlns:a16="http://schemas.microsoft.com/office/drawing/2014/main" id="{47EC9BCC-ABBA-4419-F819-7CD33469214F}"/>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DD1B0AF8-3F58-911A-7E0C-29D86F87ADE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6" name="Rectangle 15">
                <a:extLst>
                  <a:ext uri="{FF2B5EF4-FFF2-40B4-BE49-F238E27FC236}">
                    <a16:creationId xmlns:a16="http://schemas.microsoft.com/office/drawing/2014/main" id="{B7FA92B0-7AC6-7D0B-54CA-72FF02FB94B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7" name="Rectangle 16">
            <a:extLst>
              <a:ext uri="{FF2B5EF4-FFF2-40B4-BE49-F238E27FC236}">
                <a16:creationId xmlns:a16="http://schemas.microsoft.com/office/drawing/2014/main" id="{210A5A45-DE03-FFE8-6069-3CE8C9EB765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0" name="Title 1">
            <a:extLst>
              <a:ext uri="{FF2B5EF4-FFF2-40B4-BE49-F238E27FC236}">
                <a16:creationId xmlns:a16="http://schemas.microsoft.com/office/drawing/2014/main" id="{FD79DBFF-56EE-FA3A-81E8-8F4BF7F6D995}"/>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24983966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 per person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goes over the Straw Poll votes and calls each participant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one by one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explain to the group:</a:t>
            </a:r>
            <a:b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Which challenge they’ve chosen</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did they choose it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needs to take care that the participants don’t ramble and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don’t take more than one minute</a:t>
            </a:r>
            <a:r>
              <a:rPr kumimoji="0" lang="en-US" sz="1600" b="0"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explain their reasoning.</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11: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Present</a:t>
            </a:r>
          </a:p>
        </p:txBody>
      </p:sp>
      <p:sp>
        <p:nvSpPr>
          <p:cNvPr id="11" name="Rectangle 10">
            <a:extLst>
              <a:ext uri="{FF2B5EF4-FFF2-40B4-BE49-F238E27FC236}">
                <a16:creationId xmlns:a16="http://schemas.microsoft.com/office/drawing/2014/main" id="{3B554F78-1EC3-7270-AAD5-66B3A688A0D3}"/>
              </a:ext>
            </a:extLst>
          </p:cNvPr>
          <p:cNvSpPr/>
          <p:nvPr/>
        </p:nvSpPr>
        <p:spPr>
          <a:xfrm rot="727799">
            <a:off x="10471627" y="502084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marR="0" lvl="0" indent="-171450" algn="ctr" defTabSz="914400" rtl="0" eaLnBrk="1" fontAlgn="auto" latinLnBrk="0" hangingPunct="1">
              <a:lnSpc>
                <a:spcPct val="100000"/>
              </a:lnSpc>
              <a:spcBef>
                <a:spcPts val="0"/>
              </a:spcBef>
              <a:spcAft>
                <a:spcPts val="0"/>
              </a:spcAft>
              <a:buClrTx/>
              <a:buSzTx/>
              <a:buFontTx/>
              <a:buChar char="-"/>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Reason # 1</a:t>
            </a:r>
          </a:p>
          <a:p>
            <a:pPr marL="171450" marR="0" lvl="0" indent="-171450" algn="ctr" defTabSz="914400" rtl="0" eaLnBrk="1" fontAlgn="auto" latinLnBrk="0" hangingPunct="1">
              <a:lnSpc>
                <a:spcPct val="100000"/>
              </a:lnSpc>
              <a:spcBef>
                <a:spcPts val="0"/>
              </a:spcBef>
              <a:spcAft>
                <a:spcPts val="0"/>
              </a:spcAft>
              <a:buClrTx/>
              <a:buSzTx/>
              <a:buFontTx/>
              <a:buChar char="-"/>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Reason # 2</a:t>
            </a:r>
          </a:p>
          <a:p>
            <a:pPr marL="171450" marR="0" lvl="0" indent="-171450" algn="ctr" defTabSz="914400" rtl="0" eaLnBrk="1" fontAlgn="auto" latinLnBrk="0" hangingPunct="1">
              <a:lnSpc>
                <a:spcPct val="100000"/>
              </a:lnSpc>
              <a:spcBef>
                <a:spcPts val="0"/>
              </a:spcBef>
              <a:spcAft>
                <a:spcPts val="0"/>
              </a:spcAft>
              <a:buClrTx/>
              <a:buSzTx/>
              <a:buFontTx/>
              <a:buChar char="-"/>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Reason # 3</a:t>
            </a:r>
          </a:p>
        </p:txBody>
      </p:sp>
      <p:grpSp>
        <p:nvGrpSpPr>
          <p:cNvPr id="12" name="Group 11">
            <a:extLst>
              <a:ext uri="{FF2B5EF4-FFF2-40B4-BE49-F238E27FC236}">
                <a16:creationId xmlns:a16="http://schemas.microsoft.com/office/drawing/2014/main" id="{52919539-7968-1F0D-4C1F-ADDF22CC2AAB}"/>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25BF2EC7-58D9-37FF-298F-C5E1B48B3F9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4" name="Group 13">
              <a:extLst>
                <a:ext uri="{FF2B5EF4-FFF2-40B4-BE49-F238E27FC236}">
                  <a16:creationId xmlns:a16="http://schemas.microsoft.com/office/drawing/2014/main" id="{AEBF0319-4D0D-1A69-3812-A2F681D901E2}"/>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59F53D76-6390-CB49-39CF-5158B8BADA7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6" name="Rectangle 15">
                <a:extLst>
                  <a:ext uri="{FF2B5EF4-FFF2-40B4-BE49-F238E27FC236}">
                    <a16:creationId xmlns:a16="http://schemas.microsoft.com/office/drawing/2014/main" id="{365594F2-E9DD-CF15-759E-517F3435448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9DE1BC19-14B9-ADD7-749E-85335F7A1F8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4" name="Tijdelijke aanduiding voor tekst 44">
            <a:extLst>
              <a:ext uri="{FF2B5EF4-FFF2-40B4-BE49-F238E27FC236}">
                <a16:creationId xmlns:a16="http://schemas.microsoft.com/office/drawing/2014/main" id="{0BEFCE23-CA0F-627D-2CC1-AEA879CEF4C5}"/>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5" name="Tijdelijke aanduiding voor tekst 44">
            <a:extLst>
              <a:ext uri="{FF2B5EF4-FFF2-40B4-BE49-F238E27FC236}">
                <a16:creationId xmlns:a16="http://schemas.microsoft.com/office/drawing/2014/main" id="{145B7CB2-1FDB-AF23-5CFE-E491FBD48465}"/>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6" name="Tijdelijke aanduiding voor tekst 44">
            <a:extLst>
              <a:ext uri="{FF2B5EF4-FFF2-40B4-BE49-F238E27FC236}">
                <a16:creationId xmlns:a16="http://schemas.microsoft.com/office/drawing/2014/main" id="{9FB9F888-C73D-C17A-F11A-CFF8CD36FD9C}"/>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7" name="Tijdelijke aanduiding voor tekst 44">
            <a:extLst>
              <a:ext uri="{FF2B5EF4-FFF2-40B4-BE49-F238E27FC236}">
                <a16:creationId xmlns:a16="http://schemas.microsoft.com/office/drawing/2014/main" id="{700147D7-A3CA-A511-9819-A01C486831C7}"/>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0" name="Title 1">
            <a:extLst>
              <a:ext uri="{FF2B5EF4-FFF2-40B4-BE49-F238E27FC236}">
                <a16:creationId xmlns:a16="http://schemas.microsoft.com/office/drawing/2014/main" id="{B759D1D7-DC5B-0A38-F8FD-39550ABBBEDE}"/>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28127785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is given one (or two, or three)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special voting dot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 and must decide which challenges are the most critical ones to address.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Have the Decider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explain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their choice to the team.</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12: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Decider Vote</a:t>
            </a:r>
          </a:p>
        </p:txBody>
      </p:sp>
      <p:grpSp>
        <p:nvGrpSpPr>
          <p:cNvPr id="13" name="Group 12">
            <a:extLst>
              <a:ext uri="{FF2B5EF4-FFF2-40B4-BE49-F238E27FC236}">
                <a16:creationId xmlns:a16="http://schemas.microsoft.com/office/drawing/2014/main" id="{DC77D7EA-3A83-16EA-A688-13A05E8142EC}"/>
              </a:ext>
            </a:extLst>
          </p:cNvPr>
          <p:cNvGrpSpPr/>
          <p:nvPr/>
        </p:nvGrpSpPr>
        <p:grpSpPr>
          <a:xfrm>
            <a:off x="9149080" y="2396905"/>
            <a:ext cx="180000" cy="180000"/>
            <a:chOff x="7966880" y="3935853"/>
            <a:chExt cx="180000" cy="180000"/>
          </a:xfrm>
        </p:grpSpPr>
        <p:sp>
          <p:nvSpPr>
            <p:cNvPr id="14" name="Oval 13">
              <a:extLst>
                <a:ext uri="{FF2B5EF4-FFF2-40B4-BE49-F238E27FC236}">
                  <a16:creationId xmlns:a16="http://schemas.microsoft.com/office/drawing/2014/main" id="{55A5BCB2-96C9-B496-39E0-31EBF182101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15" name="Graphic 14" descr="Star with solid fill">
              <a:extLst>
                <a:ext uri="{FF2B5EF4-FFF2-40B4-BE49-F238E27FC236}">
                  <a16:creationId xmlns:a16="http://schemas.microsoft.com/office/drawing/2014/main" id="{D40B9CF2-C412-0EFA-F980-E3F1DC48D65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6" name="Group 15">
            <a:extLst>
              <a:ext uri="{FF2B5EF4-FFF2-40B4-BE49-F238E27FC236}">
                <a16:creationId xmlns:a16="http://schemas.microsoft.com/office/drawing/2014/main" id="{187FDB7F-AB66-FFD4-0B1A-ECAF1E28ED9B}"/>
              </a:ext>
            </a:extLst>
          </p:cNvPr>
          <p:cNvGrpSpPr/>
          <p:nvPr/>
        </p:nvGrpSpPr>
        <p:grpSpPr>
          <a:xfrm>
            <a:off x="9359839" y="2284128"/>
            <a:ext cx="180000" cy="180000"/>
            <a:chOff x="7966880" y="3935853"/>
            <a:chExt cx="180000" cy="180000"/>
          </a:xfrm>
        </p:grpSpPr>
        <p:sp>
          <p:nvSpPr>
            <p:cNvPr id="23" name="Oval 22">
              <a:extLst>
                <a:ext uri="{FF2B5EF4-FFF2-40B4-BE49-F238E27FC236}">
                  <a16:creationId xmlns:a16="http://schemas.microsoft.com/office/drawing/2014/main" id="{D1E1849C-1FD8-51DF-71AA-B9D4BD5072A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24" name="Graphic 23" descr="Star with solid fill">
              <a:extLst>
                <a:ext uri="{FF2B5EF4-FFF2-40B4-BE49-F238E27FC236}">
                  <a16:creationId xmlns:a16="http://schemas.microsoft.com/office/drawing/2014/main" id="{04638E85-1154-4039-48B8-7CC0C80A9C0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40F6AE3B-5B63-EAF1-EA3C-7D50B5163DC3}"/>
              </a:ext>
            </a:extLst>
          </p:cNvPr>
          <p:cNvGrpSpPr/>
          <p:nvPr/>
        </p:nvGrpSpPr>
        <p:grpSpPr>
          <a:xfrm>
            <a:off x="9145270" y="2168026"/>
            <a:ext cx="180000" cy="180000"/>
            <a:chOff x="7966880" y="3935853"/>
            <a:chExt cx="180000" cy="180000"/>
          </a:xfrm>
        </p:grpSpPr>
        <p:sp>
          <p:nvSpPr>
            <p:cNvPr id="26" name="Oval 25">
              <a:extLst>
                <a:ext uri="{FF2B5EF4-FFF2-40B4-BE49-F238E27FC236}">
                  <a16:creationId xmlns:a16="http://schemas.microsoft.com/office/drawing/2014/main" id="{7C08360E-A273-2EA7-A0A5-10274023FAF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27" name="Graphic 26" descr="Star with solid fill">
              <a:extLst>
                <a:ext uri="{FF2B5EF4-FFF2-40B4-BE49-F238E27FC236}">
                  <a16:creationId xmlns:a16="http://schemas.microsoft.com/office/drawing/2014/main" id="{122D5A5B-1574-7B11-AD01-CC158BC6669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11" name="Rectangle 10">
            <a:extLst>
              <a:ext uri="{FF2B5EF4-FFF2-40B4-BE49-F238E27FC236}">
                <a16:creationId xmlns:a16="http://schemas.microsoft.com/office/drawing/2014/main" id="{68FD084D-96FA-5B3F-983B-F4EDA26C94DE}"/>
              </a:ext>
            </a:extLst>
          </p:cNvPr>
          <p:cNvSpPr/>
          <p:nvPr/>
        </p:nvSpPr>
        <p:spPr>
          <a:xfrm>
            <a:off x="1894411" y="457477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not clearly defined, causing confusion</a:t>
            </a:r>
          </a:p>
        </p:txBody>
      </p:sp>
      <p:sp>
        <p:nvSpPr>
          <p:cNvPr id="12" name="Rectangle 11">
            <a:extLst>
              <a:ext uri="{FF2B5EF4-FFF2-40B4-BE49-F238E27FC236}">
                <a16:creationId xmlns:a16="http://schemas.microsoft.com/office/drawing/2014/main" id="{05785F98-2284-68AD-E467-BA3775FD461D}"/>
              </a:ext>
            </a:extLst>
          </p:cNvPr>
          <p:cNvSpPr/>
          <p:nvPr/>
        </p:nvSpPr>
        <p:spPr>
          <a:xfrm rot="21310002">
            <a:off x="467209" y="481265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Lack of alignment between data and goals</a:t>
            </a:r>
          </a:p>
        </p:txBody>
      </p:sp>
      <p:sp>
        <p:nvSpPr>
          <p:cNvPr id="28" name="Rectangle 27">
            <a:extLst>
              <a:ext uri="{FF2B5EF4-FFF2-40B4-BE49-F238E27FC236}">
                <a16:creationId xmlns:a16="http://schemas.microsoft.com/office/drawing/2014/main" id="{141EAF57-B507-DF98-59A3-9E61205FEAC4}"/>
              </a:ext>
            </a:extLst>
          </p:cNvPr>
          <p:cNvSpPr/>
          <p:nvPr/>
        </p:nvSpPr>
        <p:spPr>
          <a:xfrm>
            <a:off x="3205253" y="4952253"/>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format phone number incompatible across systems</a:t>
            </a:r>
          </a:p>
        </p:txBody>
      </p:sp>
      <p:sp>
        <p:nvSpPr>
          <p:cNvPr id="29" name="Oval 28">
            <a:extLst>
              <a:ext uri="{FF2B5EF4-FFF2-40B4-BE49-F238E27FC236}">
                <a16:creationId xmlns:a16="http://schemas.microsoft.com/office/drawing/2014/main" id="{16230607-555A-622D-EEB1-54A742F16755}"/>
              </a:ext>
            </a:extLst>
          </p:cNvPr>
          <p:cNvSpPr/>
          <p:nvPr/>
        </p:nvSpPr>
        <p:spPr>
          <a:xfrm>
            <a:off x="4260183" y="504653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1BDDDDB4-EBB9-2235-406E-CB75AC2A36B4}"/>
              </a:ext>
            </a:extLst>
          </p:cNvPr>
          <p:cNvSpPr/>
          <p:nvPr/>
        </p:nvSpPr>
        <p:spPr>
          <a:xfrm>
            <a:off x="4260183" y="528480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CA9ECC26-03C3-054D-6748-1A15839AEC8D}"/>
              </a:ext>
            </a:extLst>
          </p:cNvPr>
          <p:cNvSpPr/>
          <p:nvPr/>
        </p:nvSpPr>
        <p:spPr>
          <a:xfrm>
            <a:off x="4151669" y="579210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4F5FD2CD-34C3-2B50-05F4-5C4D6FECF836}"/>
              </a:ext>
            </a:extLst>
          </p:cNvPr>
          <p:cNvSpPr/>
          <p:nvPr/>
        </p:nvSpPr>
        <p:spPr>
          <a:xfrm>
            <a:off x="3394585" y="6051499"/>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F7BF5A54-56B5-97CD-238A-07CE83A3EEF7}"/>
              </a:ext>
            </a:extLst>
          </p:cNvPr>
          <p:cNvSpPr/>
          <p:nvPr/>
        </p:nvSpPr>
        <p:spPr>
          <a:xfrm>
            <a:off x="2049142" y="501223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2499AAAE-4909-DC6F-BBBD-CA948504EB62}"/>
              </a:ext>
            </a:extLst>
          </p:cNvPr>
          <p:cNvSpPr/>
          <p:nvPr/>
        </p:nvSpPr>
        <p:spPr>
          <a:xfrm>
            <a:off x="704850" y="588608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F0166F00-7582-69D0-2866-4D380DFDF348}"/>
              </a:ext>
            </a:extLst>
          </p:cNvPr>
          <p:cNvSpPr/>
          <p:nvPr/>
        </p:nvSpPr>
        <p:spPr>
          <a:xfrm>
            <a:off x="884984" y="583477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19BE44FF-5A12-0784-FE69-10ADFB825CC3}"/>
              </a:ext>
            </a:extLst>
          </p:cNvPr>
          <p:cNvSpPr/>
          <p:nvPr/>
        </p:nvSpPr>
        <p:spPr>
          <a:xfrm>
            <a:off x="1237446" y="586589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F81EA646-8BE1-AC09-BFA6-9F18D45DF575}"/>
              </a:ext>
            </a:extLst>
          </p:cNvPr>
          <p:cNvSpPr/>
          <p:nvPr/>
        </p:nvSpPr>
        <p:spPr>
          <a:xfrm>
            <a:off x="1977142" y="528480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8" name="Group 37">
            <a:extLst>
              <a:ext uri="{FF2B5EF4-FFF2-40B4-BE49-F238E27FC236}">
                <a16:creationId xmlns:a16="http://schemas.microsoft.com/office/drawing/2014/main" id="{C1CF654D-3BB3-F652-5D3D-D4134AF4D607}"/>
              </a:ext>
            </a:extLst>
          </p:cNvPr>
          <p:cNvGrpSpPr/>
          <p:nvPr/>
        </p:nvGrpSpPr>
        <p:grpSpPr>
          <a:xfrm>
            <a:off x="1313240" y="4758530"/>
            <a:ext cx="373626" cy="288000"/>
            <a:chOff x="5148898" y="5498442"/>
            <a:chExt cx="373626" cy="288000"/>
          </a:xfrm>
        </p:grpSpPr>
        <p:sp>
          <p:nvSpPr>
            <p:cNvPr id="39" name="Oval 38">
              <a:extLst>
                <a:ext uri="{FF2B5EF4-FFF2-40B4-BE49-F238E27FC236}">
                  <a16:creationId xmlns:a16="http://schemas.microsoft.com/office/drawing/2014/main" id="{48DE007D-69CB-6AB1-2F20-B315EB5357E2}"/>
                </a:ext>
              </a:extLst>
            </p:cNvPr>
            <p:cNvSpPr/>
            <p:nvPr/>
          </p:nvSpPr>
          <p:spPr>
            <a:xfrm>
              <a:off x="5170475" y="5498442"/>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40" name="TextBox 39">
              <a:extLst>
                <a:ext uri="{FF2B5EF4-FFF2-40B4-BE49-F238E27FC236}">
                  <a16:creationId xmlns:a16="http://schemas.microsoft.com/office/drawing/2014/main" id="{1B675F28-C23B-BB93-54F9-179413C55AFE}"/>
                </a:ext>
              </a:extLst>
            </p:cNvPr>
            <p:cNvSpPr txBox="1"/>
            <p:nvPr/>
          </p:nvSpPr>
          <p:spPr>
            <a:xfrm>
              <a:off x="5148898" y="5524888"/>
              <a:ext cx="37362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MV</a:t>
              </a:r>
            </a:p>
          </p:txBody>
        </p:sp>
      </p:grpSp>
      <p:grpSp>
        <p:nvGrpSpPr>
          <p:cNvPr id="41" name="Group 40">
            <a:extLst>
              <a:ext uri="{FF2B5EF4-FFF2-40B4-BE49-F238E27FC236}">
                <a16:creationId xmlns:a16="http://schemas.microsoft.com/office/drawing/2014/main" id="{8AE90141-7E77-80EF-32E8-05F4572DAB15}"/>
              </a:ext>
            </a:extLst>
          </p:cNvPr>
          <p:cNvGrpSpPr/>
          <p:nvPr/>
        </p:nvGrpSpPr>
        <p:grpSpPr>
          <a:xfrm>
            <a:off x="507076" y="4881275"/>
            <a:ext cx="373626" cy="288000"/>
            <a:chOff x="5148898" y="5498442"/>
            <a:chExt cx="373626" cy="288000"/>
          </a:xfrm>
        </p:grpSpPr>
        <p:sp>
          <p:nvSpPr>
            <p:cNvPr id="42" name="Oval 41">
              <a:extLst>
                <a:ext uri="{FF2B5EF4-FFF2-40B4-BE49-F238E27FC236}">
                  <a16:creationId xmlns:a16="http://schemas.microsoft.com/office/drawing/2014/main" id="{BB4DC5CF-96CE-4680-0D63-AF90F58CC18B}"/>
                </a:ext>
              </a:extLst>
            </p:cNvPr>
            <p:cNvSpPr/>
            <p:nvPr/>
          </p:nvSpPr>
          <p:spPr>
            <a:xfrm>
              <a:off x="5170475" y="5498442"/>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43" name="TextBox 42">
              <a:extLst>
                <a:ext uri="{FF2B5EF4-FFF2-40B4-BE49-F238E27FC236}">
                  <a16:creationId xmlns:a16="http://schemas.microsoft.com/office/drawing/2014/main" id="{8FAF0A10-52C3-2E72-33E8-EECB7956849C}"/>
                </a:ext>
              </a:extLst>
            </p:cNvPr>
            <p:cNvSpPr txBox="1"/>
            <p:nvPr/>
          </p:nvSpPr>
          <p:spPr>
            <a:xfrm>
              <a:off x="5148898" y="5524888"/>
              <a:ext cx="37362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JP</a:t>
              </a:r>
            </a:p>
          </p:txBody>
        </p:sp>
      </p:grpSp>
      <p:grpSp>
        <p:nvGrpSpPr>
          <p:cNvPr id="44" name="Group 43">
            <a:extLst>
              <a:ext uri="{FF2B5EF4-FFF2-40B4-BE49-F238E27FC236}">
                <a16:creationId xmlns:a16="http://schemas.microsoft.com/office/drawing/2014/main" id="{0F039EE5-636C-1B23-035A-484917DE06A2}"/>
              </a:ext>
            </a:extLst>
          </p:cNvPr>
          <p:cNvGrpSpPr/>
          <p:nvPr/>
        </p:nvGrpSpPr>
        <p:grpSpPr>
          <a:xfrm>
            <a:off x="3153019" y="5786442"/>
            <a:ext cx="373626" cy="288000"/>
            <a:chOff x="5148898" y="5498442"/>
            <a:chExt cx="373626" cy="288000"/>
          </a:xfrm>
        </p:grpSpPr>
        <p:sp>
          <p:nvSpPr>
            <p:cNvPr id="45" name="Oval 44">
              <a:extLst>
                <a:ext uri="{FF2B5EF4-FFF2-40B4-BE49-F238E27FC236}">
                  <a16:creationId xmlns:a16="http://schemas.microsoft.com/office/drawing/2014/main" id="{7C69F6BB-9179-E188-93BD-8006E4133E2C}"/>
                </a:ext>
              </a:extLst>
            </p:cNvPr>
            <p:cNvSpPr/>
            <p:nvPr/>
          </p:nvSpPr>
          <p:spPr>
            <a:xfrm>
              <a:off x="5170475" y="5498442"/>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46" name="TextBox 45">
              <a:extLst>
                <a:ext uri="{FF2B5EF4-FFF2-40B4-BE49-F238E27FC236}">
                  <a16:creationId xmlns:a16="http://schemas.microsoft.com/office/drawing/2014/main" id="{7264274C-BCC2-31A2-4DD8-0FA9AFDE6D63}"/>
                </a:ext>
              </a:extLst>
            </p:cNvPr>
            <p:cNvSpPr txBox="1"/>
            <p:nvPr/>
          </p:nvSpPr>
          <p:spPr>
            <a:xfrm>
              <a:off x="5148898" y="5524888"/>
              <a:ext cx="37362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a:t>
              </a:r>
            </a:p>
          </p:txBody>
        </p:sp>
      </p:grpSp>
      <p:grpSp>
        <p:nvGrpSpPr>
          <p:cNvPr id="47" name="Group 46">
            <a:extLst>
              <a:ext uri="{FF2B5EF4-FFF2-40B4-BE49-F238E27FC236}">
                <a16:creationId xmlns:a16="http://schemas.microsoft.com/office/drawing/2014/main" id="{5B62D363-0E40-7201-3392-4423FD178519}"/>
              </a:ext>
            </a:extLst>
          </p:cNvPr>
          <p:cNvGrpSpPr/>
          <p:nvPr/>
        </p:nvGrpSpPr>
        <p:grpSpPr>
          <a:xfrm>
            <a:off x="992988" y="4845275"/>
            <a:ext cx="180000" cy="180000"/>
            <a:chOff x="7966880" y="3935853"/>
            <a:chExt cx="180000" cy="180000"/>
          </a:xfrm>
        </p:grpSpPr>
        <p:sp>
          <p:nvSpPr>
            <p:cNvPr id="48" name="Oval 47">
              <a:extLst>
                <a:ext uri="{FF2B5EF4-FFF2-40B4-BE49-F238E27FC236}">
                  <a16:creationId xmlns:a16="http://schemas.microsoft.com/office/drawing/2014/main" id="{03D929F4-EDC6-CD41-A7F1-AB1FCFFC764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49" name="Graphic 48" descr="Star with solid fill">
              <a:extLst>
                <a:ext uri="{FF2B5EF4-FFF2-40B4-BE49-F238E27FC236}">
                  <a16:creationId xmlns:a16="http://schemas.microsoft.com/office/drawing/2014/main" id="{EEF391B9-D985-48F5-4023-9218B8E5A45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50" name="Group 49">
            <a:extLst>
              <a:ext uri="{FF2B5EF4-FFF2-40B4-BE49-F238E27FC236}">
                <a16:creationId xmlns:a16="http://schemas.microsoft.com/office/drawing/2014/main" id="{E9ADCEC9-23B6-DFDE-A213-B87832EC4F65}"/>
              </a:ext>
            </a:extLst>
          </p:cNvPr>
          <p:cNvGrpSpPr/>
          <p:nvPr/>
        </p:nvGrpSpPr>
        <p:grpSpPr>
          <a:xfrm>
            <a:off x="3962638" y="4935275"/>
            <a:ext cx="180000" cy="180000"/>
            <a:chOff x="7966880" y="3935853"/>
            <a:chExt cx="180000" cy="180000"/>
          </a:xfrm>
        </p:grpSpPr>
        <p:sp>
          <p:nvSpPr>
            <p:cNvPr id="51" name="Oval 50">
              <a:extLst>
                <a:ext uri="{FF2B5EF4-FFF2-40B4-BE49-F238E27FC236}">
                  <a16:creationId xmlns:a16="http://schemas.microsoft.com/office/drawing/2014/main" id="{AE7D5493-2FB8-6FC7-3309-9E9CAFEEE07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52" name="Graphic 51" descr="Star with solid fill">
              <a:extLst>
                <a:ext uri="{FF2B5EF4-FFF2-40B4-BE49-F238E27FC236}">
                  <a16:creationId xmlns:a16="http://schemas.microsoft.com/office/drawing/2014/main" id="{ECFAAB46-E83A-9819-DEDC-F5722A29A7F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53" name="Group 52">
            <a:extLst>
              <a:ext uri="{FF2B5EF4-FFF2-40B4-BE49-F238E27FC236}">
                <a16:creationId xmlns:a16="http://schemas.microsoft.com/office/drawing/2014/main" id="{34197738-8AD7-DE3A-344F-421CDCE90C5C}"/>
              </a:ext>
            </a:extLst>
          </p:cNvPr>
          <p:cNvGrpSpPr/>
          <p:nvPr/>
        </p:nvGrpSpPr>
        <p:grpSpPr>
          <a:xfrm>
            <a:off x="10820400" y="158021"/>
            <a:ext cx="1262954" cy="262128"/>
            <a:chOff x="10892274" y="158021"/>
            <a:chExt cx="1191080" cy="262128"/>
          </a:xfrm>
        </p:grpSpPr>
        <p:sp>
          <p:nvSpPr>
            <p:cNvPr id="54" name="Oval 53">
              <a:extLst>
                <a:ext uri="{FF2B5EF4-FFF2-40B4-BE49-F238E27FC236}">
                  <a16:creationId xmlns:a16="http://schemas.microsoft.com/office/drawing/2014/main" id="{7935E358-0FBE-D41C-8D03-102E14D14E3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55" name="Group 54">
              <a:extLst>
                <a:ext uri="{FF2B5EF4-FFF2-40B4-BE49-F238E27FC236}">
                  <a16:creationId xmlns:a16="http://schemas.microsoft.com/office/drawing/2014/main" id="{6388C502-1344-8F7D-86A9-427EFFA0F059}"/>
                </a:ext>
              </a:extLst>
            </p:cNvPr>
            <p:cNvGrpSpPr/>
            <p:nvPr/>
          </p:nvGrpSpPr>
          <p:grpSpPr>
            <a:xfrm>
              <a:off x="10892274" y="158021"/>
              <a:ext cx="1191080" cy="262128"/>
              <a:chOff x="9614080" y="308749"/>
              <a:chExt cx="1191080" cy="262128"/>
            </a:xfrm>
          </p:grpSpPr>
          <p:sp>
            <p:nvSpPr>
              <p:cNvPr id="56" name="Rectangle 55">
                <a:extLst>
                  <a:ext uri="{FF2B5EF4-FFF2-40B4-BE49-F238E27FC236}">
                    <a16:creationId xmlns:a16="http://schemas.microsoft.com/office/drawing/2014/main" id="{76F15B63-7E2E-3D08-9E31-C6CF20CE672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57" name="Rectangle 56">
                <a:extLst>
                  <a:ext uri="{FF2B5EF4-FFF2-40B4-BE49-F238E27FC236}">
                    <a16:creationId xmlns:a16="http://schemas.microsoft.com/office/drawing/2014/main" id="{DED972AD-8668-4E54-BB85-D663403902C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58" name="Rectangle 57">
            <a:extLst>
              <a:ext uri="{FF2B5EF4-FFF2-40B4-BE49-F238E27FC236}">
                <a16:creationId xmlns:a16="http://schemas.microsoft.com/office/drawing/2014/main" id="{38190602-C7A9-58AE-9DD1-44E3D3405BB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59" name="Tijdelijke aanduiding voor tekst 44">
            <a:extLst>
              <a:ext uri="{FF2B5EF4-FFF2-40B4-BE49-F238E27FC236}">
                <a16:creationId xmlns:a16="http://schemas.microsoft.com/office/drawing/2014/main" id="{D9C222E2-97B5-C256-BDB8-B041B577A34C}"/>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0" name="Tijdelijke aanduiding voor tekst 44">
            <a:extLst>
              <a:ext uri="{FF2B5EF4-FFF2-40B4-BE49-F238E27FC236}">
                <a16:creationId xmlns:a16="http://schemas.microsoft.com/office/drawing/2014/main" id="{C3632FD7-CD9E-612E-8593-EE09D50C6696}"/>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61" name="Tijdelijke aanduiding voor tekst 44">
            <a:extLst>
              <a:ext uri="{FF2B5EF4-FFF2-40B4-BE49-F238E27FC236}">
                <a16:creationId xmlns:a16="http://schemas.microsoft.com/office/drawing/2014/main" id="{DCD88A7B-48B8-BE44-67E4-542A112DE486}"/>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62" name="Tijdelijke aanduiding voor tekst 44">
            <a:extLst>
              <a:ext uri="{FF2B5EF4-FFF2-40B4-BE49-F238E27FC236}">
                <a16:creationId xmlns:a16="http://schemas.microsoft.com/office/drawing/2014/main" id="{CFED09BD-C3BD-F291-98BF-190C70FA3D66}"/>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65" name="Title 1">
            <a:extLst>
              <a:ext uri="{FF2B5EF4-FFF2-40B4-BE49-F238E27FC236}">
                <a16:creationId xmlns:a16="http://schemas.microsoft.com/office/drawing/2014/main" id="{439B2AC7-05A4-9B2E-42AB-722989EECFDB}"/>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318792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C28E0A4-4C00-313F-8346-128FD49B7A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F019F3-976D-924C-8BCB-D82F335A30E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3FFCDA99-AB20-E6DE-B4CB-C78FB63E0128}"/>
              </a:ext>
            </a:extLst>
          </p:cNvPr>
          <p:cNvSpPr/>
          <p:nvPr/>
        </p:nvSpPr>
        <p:spPr>
          <a:xfrm rot="16200000">
            <a:off x="6078570" y="-2572924"/>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AD1B66F-BFF1-1B24-B81D-3714546C8279}"/>
              </a:ext>
            </a:extLst>
          </p:cNvPr>
          <p:cNvSpPr txBox="1"/>
          <p:nvPr/>
        </p:nvSpPr>
        <p:spPr>
          <a:xfrm>
            <a:off x="1729129"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a:t>
            </a:r>
            <a:endParaRPr kumimoji="0" lang="LID4096"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AB6868DC-331D-F30C-8200-D0CC09104CF4}"/>
              </a:ext>
            </a:extLst>
          </p:cNvPr>
          <p:cNvSpPr txBox="1"/>
          <p:nvPr/>
        </p:nvSpPr>
        <p:spPr>
          <a:xfrm>
            <a:off x="3321873"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btain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F8D3BBEF-E3DE-1A02-F904-460F68FF5B11}"/>
              </a:ext>
            </a:extLst>
          </p:cNvPr>
          <p:cNvSpPr txBox="1"/>
          <p:nvPr/>
        </p:nvSpPr>
        <p:spPr>
          <a:xfrm>
            <a:off x="4914617"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tore &amp; Share</a:t>
            </a:r>
          </a:p>
        </p:txBody>
      </p:sp>
      <p:sp>
        <p:nvSpPr>
          <p:cNvPr id="16" name="TextBox 15">
            <a:extLst>
              <a:ext uri="{FF2B5EF4-FFF2-40B4-BE49-F238E27FC236}">
                <a16:creationId xmlns:a16="http://schemas.microsoft.com/office/drawing/2014/main" id="{432333A7-E12D-C05B-62D6-7D1420F448CC}"/>
              </a:ext>
            </a:extLst>
          </p:cNvPr>
          <p:cNvSpPr txBox="1"/>
          <p:nvPr/>
        </p:nvSpPr>
        <p:spPr>
          <a:xfrm>
            <a:off x="6507361"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aintain</a:t>
            </a:r>
          </a:p>
        </p:txBody>
      </p:sp>
      <p:sp>
        <p:nvSpPr>
          <p:cNvPr id="17" name="TextBox 16">
            <a:extLst>
              <a:ext uri="{FF2B5EF4-FFF2-40B4-BE49-F238E27FC236}">
                <a16:creationId xmlns:a16="http://schemas.microsoft.com/office/drawing/2014/main" id="{C5FCC14F-0C9F-988A-FBB5-3C8CBBA03F67}"/>
              </a:ext>
            </a:extLst>
          </p:cNvPr>
          <p:cNvSpPr txBox="1"/>
          <p:nvPr/>
        </p:nvSpPr>
        <p:spPr>
          <a:xfrm>
            <a:off x="9692849" y="1318642"/>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ispose</a:t>
            </a:r>
          </a:p>
        </p:txBody>
      </p:sp>
      <p:sp>
        <p:nvSpPr>
          <p:cNvPr id="18" name="Rectangle 17">
            <a:extLst>
              <a:ext uri="{FF2B5EF4-FFF2-40B4-BE49-F238E27FC236}">
                <a16:creationId xmlns:a16="http://schemas.microsoft.com/office/drawing/2014/main" id="{37AD98BF-95B0-7228-905F-BB727BCFC0E4}"/>
              </a:ext>
            </a:extLst>
          </p:cNvPr>
          <p:cNvSpPr/>
          <p:nvPr/>
        </p:nvSpPr>
        <p:spPr>
          <a:xfrm rot="16200000">
            <a:off x="6078569" y="-1695270"/>
            <a:ext cx="704846" cy="9403720"/>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690AEFDC-4902-FC58-429C-C6BF7445F960}"/>
              </a:ext>
            </a:extLst>
          </p:cNvPr>
          <p:cNvSpPr/>
          <p:nvPr/>
        </p:nvSpPr>
        <p:spPr>
          <a:xfrm rot="16200000">
            <a:off x="6078568" y="-817618"/>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2D1A497C-E1AA-9A6F-66EC-27BE99D138BC}"/>
              </a:ext>
            </a:extLst>
          </p:cNvPr>
          <p:cNvSpPr/>
          <p:nvPr/>
        </p:nvSpPr>
        <p:spPr>
          <a:xfrm rot="16200000">
            <a:off x="6078567" y="60035"/>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938BB9D-3BCE-A2FA-EB6C-CCABC0A6D705}"/>
              </a:ext>
            </a:extLst>
          </p:cNvPr>
          <p:cNvSpPr/>
          <p:nvPr/>
        </p:nvSpPr>
        <p:spPr>
          <a:xfrm>
            <a:off x="569714" y="1804937"/>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a:t>
            </a:r>
          </a:p>
        </p:txBody>
      </p:sp>
      <p:sp>
        <p:nvSpPr>
          <p:cNvPr id="22" name="Rectangle 21">
            <a:extLst>
              <a:ext uri="{FF2B5EF4-FFF2-40B4-BE49-F238E27FC236}">
                <a16:creationId xmlns:a16="http://schemas.microsoft.com/office/drawing/2014/main" id="{2D8532F2-98F5-6775-3FB4-A817895AC5DD}"/>
              </a:ext>
            </a:extLst>
          </p:cNvPr>
          <p:cNvSpPr/>
          <p:nvPr/>
        </p:nvSpPr>
        <p:spPr>
          <a:xfrm>
            <a:off x="569714" y="2681623"/>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a:t>
            </a: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3" name="Rectangle 22">
            <a:extLst>
              <a:ext uri="{FF2B5EF4-FFF2-40B4-BE49-F238E27FC236}">
                <a16:creationId xmlns:a16="http://schemas.microsoft.com/office/drawing/2014/main" id="{C67C9AE4-65B4-F73D-16EC-A30A02A977CB}"/>
              </a:ext>
            </a:extLst>
          </p:cNvPr>
          <p:cNvSpPr/>
          <p:nvPr/>
        </p:nvSpPr>
        <p:spPr>
          <a:xfrm>
            <a:off x="569714" y="3558309"/>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(Who)</a:t>
            </a:r>
          </a:p>
        </p:txBody>
      </p:sp>
      <p:sp>
        <p:nvSpPr>
          <p:cNvPr id="24" name="Rectangle 23">
            <a:extLst>
              <a:ext uri="{FF2B5EF4-FFF2-40B4-BE49-F238E27FC236}">
                <a16:creationId xmlns:a16="http://schemas.microsoft.com/office/drawing/2014/main" id="{B4C5C8B7-E465-FE93-47A9-DCD0E2A8D268}"/>
              </a:ext>
            </a:extLst>
          </p:cNvPr>
          <p:cNvSpPr/>
          <p:nvPr/>
        </p:nvSpPr>
        <p:spPr>
          <a:xfrm>
            <a:off x="568761" y="4434995"/>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5" name="TextBox 24">
            <a:extLst>
              <a:ext uri="{FF2B5EF4-FFF2-40B4-BE49-F238E27FC236}">
                <a16:creationId xmlns:a16="http://schemas.microsoft.com/office/drawing/2014/main" id="{C8A30C1F-D547-F1BB-DCB1-E9A5766DF0D3}"/>
              </a:ext>
            </a:extLst>
          </p:cNvPr>
          <p:cNvSpPr txBox="1"/>
          <p:nvPr/>
        </p:nvSpPr>
        <p:spPr>
          <a:xfrm>
            <a:off x="8100105"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pply</a:t>
            </a:r>
          </a:p>
        </p:txBody>
      </p:sp>
      <p:sp>
        <p:nvSpPr>
          <p:cNvPr id="26" name="Rectangle 25">
            <a:extLst>
              <a:ext uri="{FF2B5EF4-FFF2-40B4-BE49-F238E27FC236}">
                <a16:creationId xmlns:a16="http://schemas.microsoft.com/office/drawing/2014/main" id="{FABC5571-B3D6-0061-5AC3-4A4F3089C458}"/>
              </a:ext>
            </a:extLst>
          </p:cNvPr>
          <p:cNvSpPr/>
          <p:nvPr/>
        </p:nvSpPr>
        <p:spPr>
          <a:xfrm rot="16200000">
            <a:off x="6285343" y="736846"/>
            <a:ext cx="291294"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Location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and How Long)</a:t>
            </a:r>
            <a:endParaRPr kumimoji="0" lang="LID4096"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D60FA4C8-5869-11E4-98A4-862EF0315DC8}"/>
              </a:ext>
            </a:extLst>
          </p:cNvPr>
          <p:cNvSpPr/>
          <p:nvPr/>
        </p:nvSpPr>
        <p:spPr>
          <a:xfrm>
            <a:off x="9946767" y="279602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B185515-8EB1-3E68-6E24-AB2738967804}"/>
              </a:ext>
            </a:extLst>
          </p:cNvPr>
          <p:cNvSpPr/>
          <p:nvPr/>
        </p:nvSpPr>
        <p:spPr>
          <a:xfrm>
            <a:off x="1918260" y="18241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7C151CA-F796-22A5-6F3F-BB9C6C17F04E}"/>
              </a:ext>
            </a:extLst>
          </p:cNvPr>
          <p:cNvSpPr/>
          <p:nvPr/>
        </p:nvSpPr>
        <p:spPr>
          <a:xfrm>
            <a:off x="2290738" y="211054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93D370B-F321-C644-33D2-6806F4DE59E0}"/>
              </a:ext>
            </a:extLst>
          </p:cNvPr>
          <p:cNvSpPr/>
          <p:nvPr/>
        </p:nvSpPr>
        <p:spPr>
          <a:xfrm>
            <a:off x="2876713" y="20063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A55680C-0CD2-480E-FA41-0729896AE724}"/>
              </a:ext>
            </a:extLst>
          </p:cNvPr>
          <p:cNvSpPr/>
          <p:nvPr/>
        </p:nvSpPr>
        <p:spPr>
          <a:xfrm>
            <a:off x="3753880" y="198400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B18A63C4-F35B-9DC1-E01C-EBE4C8ECC073}"/>
              </a:ext>
            </a:extLst>
          </p:cNvPr>
          <p:cNvSpPr/>
          <p:nvPr/>
        </p:nvSpPr>
        <p:spPr>
          <a:xfrm>
            <a:off x="5154078" y="196601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21341189-7F49-D7E6-EFAC-98FA8983C5D9}"/>
              </a:ext>
            </a:extLst>
          </p:cNvPr>
          <p:cNvSpPr/>
          <p:nvPr/>
        </p:nvSpPr>
        <p:spPr>
          <a:xfrm>
            <a:off x="6769078" y="19586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F8FB9E89-C668-C919-E7B3-1EB9B68B025E}"/>
              </a:ext>
            </a:extLst>
          </p:cNvPr>
          <p:cNvSpPr/>
          <p:nvPr/>
        </p:nvSpPr>
        <p:spPr>
          <a:xfrm>
            <a:off x="7456611" y="19502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8523EC77-0483-2427-0384-BC98E48835DE}"/>
              </a:ext>
            </a:extLst>
          </p:cNvPr>
          <p:cNvSpPr/>
          <p:nvPr/>
        </p:nvSpPr>
        <p:spPr>
          <a:xfrm>
            <a:off x="8260390" y="1833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3402CEA6-5C29-B194-F3D8-9EC508011918}"/>
              </a:ext>
            </a:extLst>
          </p:cNvPr>
          <p:cNvSpPr/>
          <p:nvPr/>
        </p:nvSpPr>
        <p:spPr>
          <a:xfrm>
            <a:off x="8783203" y="20441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7B7193F7-2FA1-8730-7F8A-8431D5D502C9}"/>
              </a:ext>
            </a:extLst>
          </p:cNvPr>
          <p:cNvSpPr/>
          <p:nvPr/>
        </p:nvSpPr>
        <p:spPr>
          <a:xfrm>
            <a:off x="9409958" y="19053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412A998-E8C8-F8F3-B3FD-13806E7783C7}"/>
              </a:ext>
            </a:extLst>
          </p:cNvPr>
          <p:cNvSpPr/>
          <p:nvPr/>
        </p:nvSpPr>
        <p:spPr>
          <a:xfrm>
            <a:off x="9201131" y="209314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E418DF5E-FDC6-B00B-680E-C0538D2A21C1}"/>
              </a:ext>
            </a:extLst>
          </p:cNvPr>
          <p:cNvSpPr/>
          <p:nvPr/>
        </p:nvSpPr>
        <p:spPr>
          <a:xfrm>
            <a:off x="10329228" y="1965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F1137BC-B453-6DFB-1212-34DDE4496FD4}"/>
              </a:ext>
            </a:extLst>
          </p:cNvPr>
          <p:cNvSpPr/>
          <p:nvPr/>
        </p:nvSpPr>
        <p:spPr>
          <a:xfrm>
            <a:off x="10355487" y="2856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1D38B385-520D-EDAD-8CDB-47A76F65AD0C}"/>
              </a:ext>
            </a:extLst>
          </p:cNvPr>
          <p:cNvSpPr/>
          <p:nvPr/>
        </p:nvSpPr>
        <p:spPr>
          <a:xfrm>
            <a:off x="10263982" y="372888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46B8AE74-E785-2794-9821-C41629668962}"/>
              </a:ext>
            </a:extLst>
          </p:cNvPr>
          <p:cNvSpPr/>
          <p:nvPr/>
        </p:nvSpPr>
        <p:spPr>
          <a:xfrm>
            <a:off x="10289035" y="444066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E115D1BA-9181-0600-1644-CC9FCF9AC220}"/>
              </a:ext>
            </a:extLst>
          </p:cNvPr>
          <p:cNvSpPr/>
          <p:nvPr/>
        </p:nvSpPr>
        <p:spPr>
          <a:xfrm>
            <a:off x="10329228" y="481803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5575244F-36C9-FAF1-D68D-10631B96BD46}"/>
              </a:ext>
            </a:extLst>
          </p:cNvPr>
          <p:cNvSpPr/>
          <p:nvPr/>
        </p:nvSpPr>
        <p:spPr>
          <a:xfrm>
            <a:off x="9057850" y="448222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DBBE7001-9663-0CEE-C252-18376FA513F0}"/>
              </a:ext>
            </a:extLst>
          </p:cNvPr>
          <p:cNvSpPr/>
          <p:nvPr/>
        </p:nvSpPr>
        <p:spPr>
          <a:xfrm>
            <a:off x="8594806" y="47053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56D8DDA8-D7E2-7F57-3C13-D2FEFA9777C1}"/>
              </a:ext>
            </a:extLst>
          </p:cNvPr>
          <p:cNvSpPr/>
          <p:nvPr/>
        </p:nvSpPr>
        <p:spPr>
          <a:xfrm>
            <a:off x="5059463" y="45373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60819C76-A03E-5B3B-1C54-D2F05F1C68F0}"/>
              </a:ext>
            </a:extLst>
          </p:cNvPr>
          <p:cNvSpPr/>
          <p:nvPr/>
        </p:nvSpPr>
        <p:spPr>
          <a:xfrm>
            <a:off x="5597179"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74827EE0-0CE9-5E6F-F8EB-0801D31DBA51}"/>
              </a:ext>
            </a:extLst>
          </p:cNvPr>
          <p:cNvSpPr/>
          <p:nvPr/>
        </p:nvSpPr>
        <p:spPr>
          <a:xfrm>
            <a:off x="1754852" y="4619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6140D5AA-E21E-22BB-39B4-FA7724C4F7A5}"/>
              </a:ext>
            </a:extLst>
          </p:cNvPr>
          <p:cNvSpPr/>
          <p:nvPr/>
        </p:nvSpPr>
        <p:spPr>
          <a:xfrm>
            <a:off x="2185008"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49E585A-6B28-1A90-F581-8307FE68AB6D}"/>
              </a:ext>
            </a:extLst>
          </p:cNvPr>
          <p:cNvSpPr/>
          <p:nvPr/>
        </p:nvSpPr>
        <p:spPr>
          <a:xfrm>
            <a:off x="2567220" y="4511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D4A7FE4E-220A-B37F-22A3-E59FE24BFC8F}"/>
              </a:ext>
            </a:extLst>
          </p:cNvPr>
          <p:cNvSpPr/>
          <p:nvPr/>
        </p:nvSpPr>
        <p:spPr>
          <a:xfrm>
            <a:off x="3360559" y="453456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146D3C90-B8ED-7F45-4D56-2DAD1BB2926B}"/>
              </a:ext>
            </a:extLst>
          </p:cNvPr>
          <p:cNvSpPr/>
          <p:nvPr/>
        </p:nvSpPr>
        <p:spPr>
          <a:xfrm>
            <a:off x="3409005" y="4655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5B8B6275-094A-A432-3715-60EE1B5A3898}"/>
              </a:ext>
            </a:extLst>
          </p:cNvPr>
          <p:cNvSpPr/>
          <p:nvPr/>
        </p:nvSpPr>
        <p:spPr>
          <a:xfrm>
            <a:off x="3905656"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27D6811F-08AB-6CE8-08DB-11D74CF22B4C}"/>
              </a:ext>
            </a:extLst>
          </p:cNvPr>
          <p:cNvSpPr/>
          <p:nvPr/>
        </p:nvSpPr>
        <p:spPr>
          <a:xfrm>
            <a:off x="6611172"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D3DEC90-D01A-85A2-2283-2908C4D9DBB3}"/>
              </a:ext>
            </a:extLst>
          </p:cNvPr>
          <p:cNvSpPr/>
          <p:nvPr/>
        </p:nvSpPr>
        <p:spPr>
          <a:xfrm>
            <a:off x="7188260" y="448269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DE39658F-C7BE-1A8D-E17B-BA37E7F47CAA}"/>
              </a:ext>
            </a:extLst>
          </p:cNvPr>
          <p:cNvSpPr/>
          <p:nvPr/>
        </p:nvSpPr>
        <p:spPr>
          <a:xfrm>
            <a:off x="7209384" y="474925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265604EB-EAF7-3AB1-5121-57FDBCC63837}"/>
              </a:ext>
            </a:extLst>
          </p:cNvPr>
          <p:cNvSpPr/>
          <p:nvPr/>
        </p:nvSpPr>
        <p:spPr>
          <a:xfrm>
            <a:off x="1893249" y="38037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61B958D8-7B95-031E-D75F-5FFA84B4A142}"/>
              </a:ext>
            </a:extLst>
          </p:cNvPr>
          <p:cNvSpPr/>
          <p:nvPr/>
        </p:nvSpPr>
        <p:spPr>
          <a:xfrm>
            <a:off x="2565785" y="382629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EBE716A-AFDC-94BB-7586-B15EA95CED1F}"/>
              </a:ext>
            </a:extLst>
          </p:cNvPr>
          <p:cNvSpPr/>
          <p:nvPr/>
        </p:nvSpPr>
        <p:spPr>
          <a:xfrm>
            <a:off x="3269137" y="386935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0A753BF4-C79B-F0E9-052F-AE370432AF9B}"/>
              </a:ext>
            </a:extLst>
          </p:cNvPr>
          <p:cNvSpPr/>
          <p:nvPr/>
        </p:nvSpPr>
        <p:spPr>
          <a:xfrm>
            <a:off x="5148082" y="383849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DCC7337B-FB79-1B4C-1FF2-DC9069AA4AB2}"/>
              </a:ext>
            </a:extLst>
          </p:cNvPr>
          <p:cNvSpPr/>
          <p:nvPr/>
        </p:nvSpPr>
        <p:spPr>
          <a:xfrm>
            <a:off x="6305145"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5B0BE5EE-C07E-2FB8-97FF-1BB7E714BE87}"/>
              </a:ext>
            </a:extLst>
          </p:cNvPr>
          <p:cNvSpPr/>
          <p:nvPr/>
        </p:nvSpPr>
        <p:spPr>
          <a:xfrm>
            <a:off x="8007275" y="38269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CF6114AA-CC4E-6A7D-13D0-3D7A91D895EE}"/>
              </a:ext>
            </a:extLst>
          </p:cNvPr>
          <p:cNvSpPr/>
          <p:nvPr/>
        </p:nvSpPr>
        <p:spPr>
          <a:xfrm>
            <a:off x="8671442"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31BB6BB6-96D3-0757-7DB1-A94F7E0F6372}"/>
              </a:ext>
            </a:extLst>
          </p:cNvPr>
          <p:cNvSpPr/>
          <p:nvPr/>
        </p:nvSpPr>
        <p:spPr>
          <a:xfrm>
            <a:off x="1995646" y="280412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8F1F7DE8-0E9F-DE3A-866F-6391E33D7732}"/>
              </a:ext>
            </a:extLst>
          </p:cNvPr>
          <p:cNvSpPr/>
          <p:nvPr/>
        </p:nvSpPr>
        <p:spPr>
          <a:xfrm>
            <a:off x="2048722" y="295402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FD8B3104-81A2-2490-5F85-D26CDD99BAF7}"/>
              </a:ext>
            </a:extLst>
          </p:cNvPr>
          <p:cNvSpPr/>
          <p:nvPr/>
        </p:nvSpPr>
        <p:spPr>
          <a:xfrm>
            <a:off x="2636036" y="28269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F2C0AB3D-3572-D266-21E3-CCFA9A1C9B84}"/>
              </a:ext>
            </a:extLst>
          </p:cNvPr>
          <p:cNvSpPr/>
          <p:nvPr/>
        </p:nvSpPr>
        <p:spPr>
          <a:xfrm>
            <a:off x="3428929" y="291978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AAA8D49-DDE7-CD96-0F9F-1A693C50EC8A}"/>
              </a:ext>
            </a:extLst>
          </p:cNvPr>
          <p:cNvSpPr/>
          <p:nvPr/>
        </p:nvSpPr>
        <p:spPr>
          <a:xfrm>
            <a:off x="3937395"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40BEA62B-645A-B7C9-3F22-B3F669EE6719}"/>
              </a:ext>
            </a:extLst>
          </p:cNvPr>
          <p:cNvSpPr/>
          <p:nvPr/>
        </p:nvSpPr>
        <p:spPr>
          <a:xfrm>
            <a:off x="5129506"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B4052ED3-C23E-F60A-3C7C-864DCA6818C4}"/>
              </a:ext>
            </a:extLst>
          </p:cNvPr>
          <p:cNvSpPr/>
          <p:nvPr/>
        </p:nvSpPr>
        <p:spPr>
          <a:xfrm>
            <a:off x="5590157" y="2903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CA9E2CD6-66ED-681A-8D1D-3C0E6FB5B511}"/>
              </a:ext>
            </a:extLst>
          </p:cNvPr>
          <p:cNvSpPr/>
          <p:nvPr/>
        </p:nvSpPr>
        <p:spPr>
          <a:xfrm>
            <a:off x="6640910" y="295436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C04B27C5-7225-74C5-159A-B863785A472F}"/>
              </a:ext>
            </a:extLst>
          </p:cNvPr>
          <p:cNvSpPr/>
          <p:nvPr/>
        </p:nvSpPr>
        <p:spPr>
          <a:xfrm>
            <a:off x="7030630" y="2759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C74A2210-29B1-D30D-9B4B-E272797AA377}"/>
              </a:ext>
            </a:extLst>
          </p:cNvPr>
          <p:cNvSpPr/>
          <p:nvPr/>
        </p:nvSpPr>
        <p:spPr>
          <a:xfrm>
            <a:off x="7246630" y="288494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ECEACBA3-A023-66FD-1CC4-FB89CB75C523}"/>
              </a:ext>
            </a:extLst>
          </p:cNvPr>
          <p:cNvSpPr/>
          <p:nvPr/>
        </p:nvSpPr>
        <p:spPr>
          <a:xfrm>
            <a:off x="7496096" y="3000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B122F6D-D734-77BB-55A7-AA2D4706CFB7}"/>
              </a:ext>
            </a:extLst>
          </p:cNvPr>
          <p:cNvSpPr/>
          <p:nvPr/>
        </p:nvSpPr>
        <p:spPr>
          <a:xfrm>
            <a:off x="8625850"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D547A9AD-8CDA-0F1B-EF51-48E331960BA1}"/>
              </a:ext>
            </a:extLst>
          </p:cNvPr>
          <p:cNvSpPr/>
          <p:nvPr/>
        </p:nvSpPr>
        <p:spPr>
          <a:xfrm>
            <a:off x="9103442" y="305617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08ECB7D9-3217-C457-BC69-90FB30211948}"/>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02E43301-7CD7-9410-C71D-2F2BB0F5CF27}"/>
              </a:ext>
            </a:extLst>
          </p:cNvPr>
          <p:cNvSpPr/>
          <p:nvPr/>
        </p:nvSpPr>
        <p:spPr>
          <a:xfrm>
            <a:off x="3781940"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FEC2809E-C5F6-8923-882A-207E6A8A42C7}"/>
              </a:ext>
            </a:extLst>
          </p:cNvPr>
          <p:cNvSpPr/>
          <p:nvPr/>
        </p:nvSpPr>
        <p:spPr>
          <a:xfrm>
            <a:off x="5385884"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2BFB9CA9-BB39-E0C0-221A-59A1BE254799}"/>
              </a:ext>
            </a:extLst>
          </p:cNvPr>
          <p:cNvSpPr/>
          <p:nvPr/>
        </p:nvSpPr>
        <p:spPr>
          <a:xfrm>
            <a:off x="7659361" y="52974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BCCD116E-E463-BE50-E3E7-004650A06F30}"/>
              </a:ext>
            </a:extLst>
          </p:cNvPr>
          <p:cNvSpPr/>
          <p:nvPr/>
        </p:nvSpPr>
        <p:spPr>
          <a:xfrm>
            <a:off x="8571374" y="52609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076BEC03-CF14-2DAC-71B0-65BB3286722F}"/>
              </a:ext>
            </a:extLst>
          </p:cNvPr>
          <p:cNvSpPr/>
          <p:nvPr/>
        </p:nvSpPr>
        <p:spPr>
          <a:xfrm>
            <a:off x="6737827" y="204988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E54579E2-A5DE-3DE3-F7E6-56C2A71E5B87}"/>
              </a:ext>
            </a:extLst>
          </p:cNvPr>
          <p:cNvSpPr/>
          <p:nvPr/>
        </p:nvSpPr>
        <p:spPr>
          <a:xfrm>
            <a:off x="1973306" y="38471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70164CFC-EC8C-3AE2-8736-3D3CC3545D2D}"/>
              </a:ext>
            </a:extLst>
          </p:cNvPr>
          <p:cNvSpPr/>
          <p:nvPr/>
        </p:nvSpPr>
        <p:spPr>
          <a:xfrm>
            <a:off x="1964295" y="3982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D6BD9192-ECE1-A22B-54C7-A381B67E5B52}"/>
              </a:ext>
            </a:extLst>
          </p:cNvPr>
          <p:cNvSpPr/>
          <p:nvPr/>
        </p:nvSpPr>
        <p:spPr>
          <a:xfrm>
            <a:off x="2059785" y="39187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B5A76399-DE87-1A6D-18A9-5F54FCF566EF}"/>
              </a:ext>
            </a:extLst>
          </p:cNvPr>
          <p:cNvSpPr/>
          <p:nvPr/>
        </p:nvSpPr>
        <p:spPr>
          <a:xfrm>
            <a:off x="2689817" y="38546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220E2BB2-DCD8-AF1C-E178-B55661D485A7}"/>
              </a:ext>
            </a:extLst>
          </p:cNvPr>
          <p:cNvSpPr/>
          <p:nvPr/>
        </p:nvSpPr>
        <p:spPr>
          <a:xfrm>
            <a:off x="2185073" y="3039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CDAD7EEF-F84C-752A-21F4-16AB2CF36EFA}"/>
              </a:ext>
            </a:extLst>
          </p:cNvPr>
          <p:cNvSpPr/>
          <p:nvPr/>
        </p:nvSpPr>
        <p:spPr>
          <a:xfrm>
            <a:off x="2136079" y="31158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4CB6EA73-F897-8C4C-6A16-888C9A5E7ADD}"/>
              </a:ext>
            </a:extLst>
          </p:cNvPr>
          <p:cNvSpPr/>
          <p:nvPr/>
        </p:nvSpPr>
        <p:spPr>
          <a:xfrm>
            <a:off x="6845827" y="20736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83C8E482-F511-0C10-46AA-A402494E5C98}"/>
              </a:ext>
            </a:extLst>
          </p:cNvPr>
          <p:cNvSpPr/>
          <p:nvPr/>
        </p:nvSpPr>
        <p:spPr>
          <a:xfrm>
            <a:off x="6737827" y="2102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4A6B59B1-4520-FEF1-400F-E3607146857A}"/>
              </a:ext>
            </a:extLst>
          </p:cNvPr>
          <p:cNvSpPr/>
          <p:nvPr/>
        </p:nvSpPr>
        <p:spPr>
          <a:xfrm>
            <a:off x="6747796" y="2191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5CC00DA0-A559-99E9-DBAF-20FB1C736DDB}"/>
              </a:ext>
            </a:extLst>
          </p:cNvPr>
          <p:cNvSpPr/>
          <p:nvPr/>
        </p:nvSpPr>
        <p:spPr>
          <a:xfrm>
            <a:off x="6834249" y="21816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0AFE61C3-BF4A-537A-15D6-1D153FB935E5}"/>
              </a:ext>
            </a:extLst>
          </p:cNvPr>
          <p:cNvSpPr/>
          <p:nvPr/>
        </p:nvSpPr>
        <p:spPr>
          <a:xfrm>
            <a:off x="6892221" y="21323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063AA4CF-B596-544F-781A-164454EDAC66}"/>
              </a:ext>
            </a:extLst>
          </p:cNvPr>
          <p:cNvSpPr/>
          <p:nvPr/>
        </p:nvSpPr>
        <p:spPr>
          <a:xfrm>
            <a:off x="8653504" y="48161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71445B77-5004-CF3D-4431-D9EBFBB204C7}"/>
              </a:ext>
            </a:extLst>
          </p:cNvPr>
          <p:cNvSpPr/>
          <p:nvPr/>
        </p:nvSpPr>
        <p:spPr>
          <a:xfrm>
            <a:off x="8149204" y="38823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183985EA-DAA1-6682-2393-B81ACC0D404E}"/>
              </a:ext>
            </a:extLst>
          </p:cNvPr>
          <p:cNvSpPr/>
          <p:nvPr/>
        </p:nvSpPr>
        <p:spPr>
          <a:xfrm>
            <a:off x="8078640" y="39905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80A74C69-BE8A-A95B-5EFB-100C20222859}"/>
              </a:ext>
            </a:extLst>
          </p:cNvPr>
          <p:cNvSpPr/>
          <p:nvPr/>
        </p:nvSpPr>
        <p:spPr>
          <a:xfrm>
            <a:off x="2976533" y="20653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C38883DE-A44C-0BD0-22AB-A251F8BB6639}"/>
              </a:ext>
            </a:extLst>
          </p:cNvPr>
          <p:cNvSpPr/>
          <p:nvPr/>
        </p:nvSpPr>
        <p:spPr>
          <a:xfrm>
            <a:off x="3062034" y="21543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839C073F-70EE-76A1-0BE0-4801448312FF}"/>
              </a:ext>
            </a:extLst>
          </p:cNvPr>
          <p:cNvSpPr/>
          <p:nvPr/>
        </p:nvSpPr>
        <p:spPr>
          <a:xfrm>
            <a:off x="3062034" y="20272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FFB85392-10C9-E85B-32C6-93B1CA95C4F6}"/>
              </a:ext>
            </a:extLst>
          </p:cNvPr>
          <p:cNvSpPr/>
          <p:nvPr/>
        </p:nvSpPr>
        <p:spPr>
          <a:xfrm>
            <a:off x="5158149" y="46333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940BFA7D-025B-7E6F-DB47-E1081294D04C}"/>
              </a:ext>
            </a:extLst>
          </p:cNvPr>
          <p:cNvSpPr/>
          <p:nvPr/>
        </p:nvSpPr>
        <p:spPr>
          <a:xfrm>
            <a:off x="7805741" y="54387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 name="Oval 95">
            <a:extLst>
              <a:ext uri="{FF2B5EF4-FFF2-40B4-BE49-F238E27FC236}">
                <a16:creationId xmlns:a16="http://schemas.microsoft.com/office/drawing/2014/main" id="{8357155E-92FB-F3E8-AA51-54885B0F9684}"/>
              </a:ext>
            </a:extLst>
          </p:cNvPr>
          <p:cNvSpPr/>
          <p:nvPr/>
        </p:nvSpPr>
        <p:spPr>
          <a:xfrm>
            <a:off x="2615164" y="45830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7" name="Oval 96">
            <a:extLst>
              <a:ext uri="{FF2B5EF4-FFF2-40B4-BE49-F238E27FC236}">
                <a16:creationId xmlns:a16="http://schemas.microsoft.com/office/drawing/2014/main" id="{372E3749-D92C-4AB1-753F-9579023A1244}"/>
              </a:ext>
            </a:extLst>
          </p:cNvPr>
          <p:cNvSpPr/>
          <p:nvPr/>
        </p:nvSpPr>
        <p:spPr>
          <a:xfrm>
            <a:off x="2704022" y="46425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Oval 97">
            <a:extLst>
              <a:ext uri="{FF2B5EF4-FFF2-40B4-BE49-F238E27FC236}">
                <a16:creationId xmlns:a16="http://schemas.microsoft.com/office/drawing/2014/main" id="{C746BEF5-9001-97E2-99A3-6696F3CE2336}"/>
              </a:ext>
            </a:extLst>
          </p:cNvPr>
          <p:cNvSpPr/>
          <p:nvPr/>
        </p:nvSpPr>
        <p:spPr>
          <a:xfrm>
            <a:off x="3571942" y="2961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9" name="Oval 98">
            <a:extLst>
              <a:ext uri="{FF2B5EF4-FFF2-40B4-BE49-F238E27FC236}">
                <a16:creationId xmlns:a16="http://schemas.microsoft.com/office/drawing/2014/main" id="{4EC83334-4532-8D8B-C8FB-640886B3ACE1}"/>
              </a:ext>
            </a:extLst>
          </p:cNvPr>
          <p:cNvSpPr/>
          <p:nvPr/>
        </p:nvSpPr>
        <p:spPr>
          <a:xfrm>
            <a:off x="3453195" y="298144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0" name="Oval 99">
            <a:extLst>
              <a:ext uri="{FF2B5EF4-FFF2-40B4-BE49-F238E27FC236}">
                <a16:creationId xmlns:a16="http://schemas.microsoft.com/office/drawing/2014/main" id="{119448F8-D323-243D-EA35-C2716B4A7EF5}"/>
              </a:ext>
            </a:extLst>
          </p:cNvPr>
          <p:cNvSpPr/>
          <p:nvPr/>
        </p:nvSpPr>
        <p:spPr>
          <a:xfrm>
            <a:off x="3468559" y="30907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Oval 100">
            <a:extLst>
              <a:ext uri="{FF2B5EF4-FFF2-40B4-BE49-F238E27FC236}">
                <a16:creationId xmlns:a16="http://schemas.microsoft.com/office/drawing/2014/main" id="{EBDC68CC-D594-2100-9375-08B99EE6CFF3}"/>
              </a:ext>
            </a:extLst>
          </p:cNvPr>
          <p:cNvSpPr/>
          <p:nvPr/>
        </p:nvSpPr>
        <p:spPr>
          <a:xfrm>
            <a:off x="3564293" y="305048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3" name="Group 112">
            <a:extLst>
              <a:ext uri="{FF2B5EF4-FFF2-40B4-BE49-F238E27FC236}">
                <a16:creationId xmlns:a16="http://schemas.microsoft.com/office/drawing/2014/main" id="{D3D622F4-912B-32D4-F467-3B4068544B7E}"/>
              </a:ext>
            </a:extLst>
          </p:cNvPr>
          <p:cNvGrpSpPr/>
          <p:nvPr/>
        </p:nvGrpSpPr>
        <p:grpSpPr>
          <a:xfrm>
            <a:off x="2015299" y="3774881"/>
            <a:ext cx="373626" cy="184666"/>
            <a:chOff x="609150" y="5578508"/>
            <a:chExt cx="373626" cy="184666"/>
          </a:xfrm>
        </p:grpSpPr>
        <p:sp>
          <p:nvSpPr>
            <p:cNvPr id="103" name="Oval 102">
              <a:extLst>
                <a:ext uri="{FF2B5EF4-FFF2-40B4-BE49-F238E27FC236}">
                  <a16:creationId xmlns:a16="http://schemas.microsoft.com/office/drawing/2014/main" id="{8ADDFC9F-8EEC-E74F-9B58-166B670E9F7B}"/>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9" name="TextBox 108">
              <a:extLst>
                <a:ext uri="{FF2B5EF4-FFF2-40B4-BE49-F238E27FC236}">
                  <a16:creationId xmlns:a16="http://schemas.microsoft.com/office/drawing/2014/main" id="{B142B52A-155D-C633-F02F-40B0F586FBDB}"/>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JP</a:t>
              </a:r>
            </a:p>
          </p:txBody>
        </p:sp>
      </p:grpSp>
      <p:grpSp>
        <p:nvGrpSpPr>
          <p:cNvPr id="114" name="Group 113">
            <a:extLst>
              <a:ext uri="{FF2B5EF4-FFF2-40B4-BE49-F238E27FC236}">
                <a16:creationId xmlns:a16="http://schemas.microsoft.com/office/drawing/2014/main" id="{2699B50E-963C-C68F-9503-2098A82D5E56}"/>
              </a:ext>
            </a:extLst>
          </p:cNvPr>
          <p:cNvGrpSpPr/>
          <p:nvPr/>
        </p:nvGrpSpPr>
        <p:grpSpPr>
          <a:xfrm>
            <a:off x="1956234" y="3996471"/>
            <a:ext cx="373626" cy="184666"/>
            <a:chOff x="609150" y="5578508"/>
            <a:chExt cx="373626" cy="184666"/>
          </a:xfrm>
        </p:grpSpPr>
        <p:sp>
          <p:nvSpPr>
            <p:cNvPr id="115" name="Oval 114">
              <a:extLst>
                <a:ext uri="{FF2B5EF4-FFF2-40B4-BE49-F238E27FC236}">
                  <a16:creationId xmlns:a16="http://schemas.microsoft.com/office/drawing/2014/main" id="{3D58DBA1-64C3-C11B-B88D-1FC51F1B5298}"/>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16" name="TextBox 115">
              <a:extLst>
                <a:ext uri="{FF2B5EF4-FFF2-40B4-BE49-F238E27FC236}">
                  <a16:creationId xmlns:a16="http://schemas.microsoft.com/office/drawing/2014/main" id="{4167DEC0-464F-CC39-B2A8-67066FF2F01C}"/>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t>
              </a:r>
            </a:p>
          </p:txBody>
        </p:sp>
      </p:grpSp>
      <p:grpSp>
        <p:nvGrpSpPr>
          <p:cNvPr id="117" name="Group 116">
            <a:extLst>
              <a:ext uri="{FF2B5EF4-FFF2-40B4-BE49-F238E27FC236}">
                <a16:creationId xmlns:a16="http://schemas.microsoft.com/office/drawing/2014/main" id="{CEDB3D3E-CEFB-A1F9-C7F3-9E464EB6B849}"/>
              </a:ext>
            </a:extLst>
          </p:cNvPr>
          <p:cNvGrpSpPr/>
          <p:nvPr/>
        </p:nvGrpSpPr>
        <p:grpSpPr>
          <a:xfrm>
            <a:off x="3570639" y="3062353"/>
            <a:ext cx="373626" cy="184666"/>
            <a:chOff x="609150" y="5578508"/>
            <a:chExt cx="373626" cy="184666"/>
          </a:xfrm>
        </p:grpSpPr>
        <p:sp>
          <p:nvSpPr>
            <p:cNvPr id="118" name="Oval 117">
              <a:extLst>
                <a:ext uri="{FF2B5EF4-FFF2-40B4-BE49-F238E27FC236}">
                  <a16:creationId xmlns:a16="http://schemas.microsoft.com/office/drawing/2014/main" id="{BA580850-D60F-7501-BA55-3C0CA927B03D}"/>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19" name="TextBox 118">
              <a:extLst>
                <a:ext uri="{FF2B5EF4-FFF2-40B4-BE49-F238E27FC236}">
                  <a16:creationId xmlns:a16="http://schemas.microsoft.com/office/drawing/2014/main" id="{ACBDD15D-6504-9FB7-9DB8-98BD3859BD45}"/>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JJ</a:t>
              </a:r>
            </a:p>
          </p:txBody>
        </p:sp>
      </p:grpSp>
      <p:grpSp>
        <p:nvGrpSpPr>
          <p:cNvPr id="120" name="Group 119">
            <a:extLst>
              <a:ext uri="{FF2B5EF4-FFF2-40B4-BE49-F238E27FC236}">
                <a16:creationId xmlns:a16="http://schemas.microsoft.com/office/drawing/2014/main" id="{2E9BD59F-72EA-2243-9DB2-4D250567406C}"/>
              </a:ext>
            </a:extLst>
          </p:cNvPr>
          <p:cNvGrpSpPr/>
          <p:nvPr/>
        </p:nvGrpSpPr>
        <p:grpSpPr>
          <a:xfrm>
            <a:off x="3552314" y="2903578"/>
            <a:ext cx="373626" cy="184666"/>
            <a:chOff x="609150" y="5578508"/>
            <a:chExt cx="373626" cy="184666"/>
          </a:xfrm>
        </p:grpSpPr>
        <p:sp>
          <p:nvSpPr>
            <p:cNvPr id="121" name="Oval 120">
              <a:extLst>
                <a:ext uri="{FF2B5EF4-FFF2-40B4-BE49-F238E27FC236}">
                  <a16:creationId xmlns:a16="http://schemas.microsoft.com/office/drawing/2014/main" id="{5FD79AF3-8D78-5C58-C618-46475564E5FB}"/>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2" name="TextBox 121">
              <a:extLst>
                <a:ext uri="{FF2B5EF4-FFF2-40B4-BE49-F238E27FC236}">
                  <a16:creationId xmlns:a16="http://schemas.microsoft.com/office/drawing/2014/main" id="{3FB319A9-26AE-892E-0EC3-9FD16344098F}"/>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KN</a:t>
              </a:r>
            </a:p>
          </p:txBody>
        </p:sp>
      </p:grpSp>
      <p:grpSp>
        <p:nvGrpSpPr>
          <p:cNvPr id="123" name="Group 122">
            <a:extLst>
              <a:ext uri="{FF2B5EF4-FFF2-40B4-BE49-F238E27FC236}">
                <a16:creationId xmlns:a16="http://schemas.microsoft.com/office/drawing/2014/main" id="{5CE48A2B-EF31-0546-C122-5822D124252E}"/>
              </a:ext>
            </a:extLst>
          </p:cNvPr>
          <p:cNvGrpSpPr/>
          <p:nvPr/>
        </p:nvGrpSpPr>
        <p:grpSpPr>
          <a:xfrm>
            <a:off x="5136031" y="4528481"/>
            <a:ext cx="373626" cy="184666"/>
            <a:chOff x="609150" y="5578508"/>
            <a:chExt cx="373626" cy="184666"/>
          </a:xfrm>
        </p:grpSpPr>
        <p:sp>
          <p:nvSpPr>
            <p:cNvPr id="124" name="Oval 123">
              <a:extLst>
                <a:ext uri="{FF2B5EF4-FFF2-40B4-BE49-F238E27FC236}">
                  <a16:creationId xmlns:a16="http://schemas.microsoft.com/office/drawing/2014/main" id="{5AB54602-9A4A-A05A-203F-3BC03A75B9D7}"/>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5" name="TextBox 124">
              <a:extLst>
                <a:ext uri="{FF2B5EF4-FFF2-40B4-BE49-F238E27FC236}">
                  <a16:creationId xmlns:a16="http://schemas.microsoft.com/office/drawing/2014/main" id="{9F3E1F21-1B34-E331-DE2F-E59F92D334C3}"/>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BJ</a:t>
              </a:r>
            </a:p>
          </p:txBody>
        </p:sp>
      </p:grpSp>
      <p:grpSp>
        <p:nvGrpSpPr>
          <p:cNvPr id="126" name="Group 125">
            <a:extLst>
              <a:ext uri="{FF2B5EF4-FFF2-40B4-BE49-F238E27FC236}">
                <a16:creationId xmlns:a16="http://schemas.microsoft.com/office/drawing/2014/main" id="{7BA8D804-B2D8-1079-A26D-DBEDAAB61400}"/>
              </a:ext>
            </a:extLst>
          </p:cNvPr>
          <p:cNvGrpSpPr/>
          <p:nvPr/>
        </p:nvGrpSpPr>
        <p:grpSpPr>
          <a:xfrm>
            <a:off x="6862211" y="2147288"/>
            <a:ext cx="373626" cy="184666"/>
            <a:chOff x="609150" y="5578508"/>
            <a:chExt cx="373626" cy="184666"/>
          </a:xfrm>
        </p:grpSpPr>
        <p:sp>
          <p:nvSpPr>
            <p:cNvPr id="127" name="Oval 126">
              <a:extLst>
                <a:ext uri="{FF2B5EF4-FFF2-40B4-BE49-F238E27FC236}">
                  <a16:creationId xmlns:a16="http://schemas.microsoft.com/office/drawing/2014/main" id="{3ABEE32A-9BF1-96E5-5074-5AD1AF445B69}"/>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8" name="TextBox 127">
              <a:extLst>
                <a:ext uri="{FF2B5EF4-FFF2-40B4-BE49-F238E27FC236}">
                  <a16:creationId xmlns:a16="http://schemas.microsoft.com/office/drawing/2014/main" id="{0925A857-2AB3-BBA0-2FF4-9C9C7A35C227}"/>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t>
              </a:r>
            </a:p>
          </p:txBody>
        </p:sp>
      </p:grpSp>
      <p:grpSp>
        <p:nvGrpSpPr>
          <p:cNvPr id="129" name="Group 128">
            <a:extLst>
              <a:ext uri="{FF2B5EF4-FFF2-40B4-BE49-F238E27FC236}">
                <a16:creationId xmlns:a16="http://schemas.microsoft.com/office/drawing/2014/main" id="{987CF0FF-A73B-EA01-77EB-8F5023DB2E9E}"/>
              </a:ext>
            </a:extLst>
          </p:cNvPr>
          <p:cNvGrpSpPr/>
          <p:nvPr/>
        </p:nvGrpSpPr>
        <p:grpSpPr>
          <a:xfrm>
            <a:off x="6907336" y="1982086"/>
            <a:ext cx="373626" cy="184666"/>
            <a:chOff x="609150" y="5578508"/>
            <a:chExt cx="373626" cy="184666"/>
          </a:xfrm>
        </p:grpSpPr>
        <p:sp>
          <p:nvSpPr>
            <p:cNvPr id="130" name="Oval 129">
              <a:extLst>
                <a:ext uri="{FF2B5EF4-FFF2-40B4-BE49-F238E27FC236}">
                  <a16:creationId xmlns:a16="http://schemas.microsoft.com/office/drawing/2014/main" id="{7BBA55BB-F365-877E-CEF8-5B69EDA91242}"/>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1" name="TextBox 130">
              <a:extLst>
                <a:ext uri="{FF2B5EF4-FFF2-40B4-BE49-F238E27FC236}">
                  <a16:creationId xmlns:a16="http://schemas.microsoft.com/office/drawing/2014/main" id="{2A39789B-68B8-A21C-BC4B-0B05F37166E5}"/>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GH</a:t>
              </a:r>
            </a:p>
          </p:txBody>
        </p:sp>
      </p:grpSp>
      <p:grpSp>
        <p:nvGrpSpPr>
          <p:cNvPr id="132" name="Group 131">
            <a:extLst>
              <a:ext uri="{FF2B5EF4-FFF2-40B4-BE49-F238E27FC236}">
                <a16:creationId xmlns:a16="http://schemas.microsoft.com/office/drawing/2014/main" id="{17B5827D-D5C1-3735-500E-D76DD9FF1445}"/>
              </a:ext>
            </a:extLst>
          </p:cNvPr>
          <p:cNvGrpSpPr/>
          <p:nvPr/>
        </p:nvGrpSpPr>
        <p:grpSpPr>
          <a:xfrm>
            <a:off x="6726265" y="1918378"/>
            <a:ext cx="373626" cy="184666"/>
            <a:chOff x="609150" y="5578508"/>
            <a:chExt cx="373626" cy="184666"/>
          </a:xfrm>
        </p:grpSpPr>
        <p:sp>
          <p:nvSpPr>
            <p:cNvPr id="133" name="Oval 132">
              <a:extLst>
                <a:ext uri="{FF2B5EF4-FFF2-40B4-BE49-F238E27FC236}">
                  <a16:creationId xmlns:a16="http://schemas.microsoft.com/office/drawing/2014/main" id="{300EEC9F-DFDD-399B-40A5-A4269CECB7CA}"/>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4" name="TextBox 133">
              <a:extLst>
                <a:ext uri="{FF2B5EF4-FFF2-40B4-BE49-F238E27FC236}">
                  <a16:creationId xmlns:a16="http://schemas.microsoft.com/office/drawing/2014/main" id="{3FEC9B21-E11D-8529-7A57-ABC846746CF8}"/>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a:t>
              </a:r>
            </a:p>
          </p:txBody>
        </p:sp>
      </p:grpSp>
      <p:grpSp>
        <p:nvGrpSpPr>
          <p:cNvPr id="102" name="Group 101">
            <a:extLst>
              <a:ext uri="{FF2B5EF4-FFF2-40B4-BE49-F238E27FC236}">
                <a16:creationId xmlns:a16="http://schemas.microsoft.com/office/drawing/2014/main" id="{B9016BA0-1E41-AE1F-D908-C2A00C810132}"/>
              </a:ext>
            </a:extLst>
          </p:cNvPr>
          <p:cNvGrpSpPr/>
          <p:nvPr/>
        </p:nvGrpSpPr>
        <p:grpSpPr>
          <a:xfrm>
            <a:off x="6715709" y="2254264"/>
            <a:ext cx="180000" cy="180000"/>
            <a:chOff x="7966880" y="3935853"/>
            <a:chExt cx="180000" cy="180000"/>
          </a:xfrm>
        </p:grpSpPr>
        <p:sp>
          <p:nvSpPr>
            <p:cNvPr id="110" name="Oval 109">
              <a:extLst>
                <a:ext uri="{FF2B5EF4-FFF2-40B4-BE49-F238E27FC236}">
                  <a16:creationId xmlns:a16="http://schemas.microsoft.com/office/drawing/2014/main" id="{CC7483D6-7D6B-5CB4-90A7-4AD60F880AE5}"/>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111" name="Graphic 110" descr="Star with solid fill">
              <a:extLst>
                <a:ext uri="{FF2B5EF4-FFF2-40B4-BE49-F238E27FC236}">
                  <a16:creationId xmlns:a16="http://schemas.microsoft.com/office/drawing/2014/main" id="{C9B7E316-871C-841A-60D9-B6AA72EC7E6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12" name="Group 111">
            <a:extLst>
              <a:ext uri="{FF2B5EF4-FFF2-40B4-BE49-F238E27FC236}">
                <a16:creationId xmlns:a16="http://schemas.microsoft.com/office/drawing/2014/main" id="{352F59F0-D87A-D124-3960-C369B712580B}"/>
              </a:ext>
            </a:extLst>
          </p:cNvPr>
          <p:cNvGrpSpPr/>
          <p:nvPr/>
        </p:nvGrpSpPr>
        <p:grpSpPr>
          <a:xfrm>
            <a:off x="3429494" y="3149857"/>
            <a:ext cx="180000" cy="180000"/>
            <a:chOff x="7966880" y="3935853"/>
            <a:chExt cx="180000" cy="180000"/>
          </a:xfrm>
        </p:grpSpPr>
        <p:sp>
          <p:nvSpPr>
            <p:cNvPr id="135" name="Oval 134">
              <a:extLst>
                <a:ext uri="{FF2B5EF4-FFF2-40B4-BE49-F238E27FC236}">
                  <a16:creationId xmlns:a16="http://schemas.microsoft.com/office/drawing/2014/main" id="{595B2DD2-99FF-B2D6-F4C3-26B0D1090DE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136" name="Graphic 135" descr="Star with solid fill">
              <a:extLst>
                <a:ext uri="{FF2B5EF4-FFF2-40B4-BE49-F238E27FC236}">
                  <a16:creationId xmlns:a16="http://schemas.microsoft.com/office/drawing/2014/main" id="{53196DCB-F87C-0C21-E615-C8A1CE60EE7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37" name="Group 136">
            <a:extLst>
              <a:ext uri="{FF2B5EF4-FFF2-40B4-BE49-F238E27FC236}">
                <a16:creationId xmlns:a16="http://schemas.microsoft.com/office/drawing/2014/main" id="{8201BBA7-7076-CB3A-FA7E-1EF7DB44B3CB}"/>
              </a:ext>
            </a:extLst>
          </p:cNvPr>
          <p:cNvGrpSpPr/>
          <p:nvPr/>
        </p:nvGrpSpPr>
        <p:grpSpPr>
          <a:xfrm>
            <a:off x="1792454" y="3816147"/>
            <a:ext cx="180000" cy="180000"/>
            <a:chOff x="7966880" y="3935853"/>
            <a:chExt cx="180000" cy="180000"/>
          </a:xfrm>
        </p:grpSpPr>
        <p:sp>
          <p:nvSpPr>
            <p:cNvPr id="138" name="Oval 137">
              <a:extLst>
                <a:ext uri="{FF2B5EF4-FFF2-40B4-BE49-F238E27FC236}">
                  <a16:creationId xmlns:a16="http://schemas.microsoft.com/office/drawing/2014/main" id="{B3892BC6-197E-44D3-317F-670B3358608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139" name="Graphic 138" descr="Star with solid fill">
              <a:extLst>
                <a:ext uri="{FF2B5EF4-FFF2-40B4-BE49-F238E27FC236}">
                  <a16:creationId xmlns:a16="http://schemas.microsoft.com/office/drawing/2014/main" id="{80725663-18FC-8ABF-0C19-E60F8F98141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40" name="Group 139">
            <a:extLst>
              <a:ext uri="{FF2B5EF4-FFF2-40B4-BE49-F238E27FC236}">
                <a16:creationId xmlns:a16="http://schemas.microsoft.com/office/drawing/2014/main" id="{7098B0D0-6B27-B44B-4407-C6426F3D7E4E}"/>
              </a:ext>
            </a:extLst>
          </p:cNvPr>
          <p:cNvGrpSpPr/>
          <p:nvPr/>
        </p:nvGrpSpPr>
        <p:grpSpPr>
          <a:xfrm>
            <a:off x="10820400" y="158021"/>
            <a:ext cx="1262954" cy="262128"/>
            <a:chOff x="10892274" y="158021"/>
            <a:chExt cx="1191080" cy="262128"/>
          </a:xfrm>
        </p:grpSpPr>
        <p:sp>
          <p:nvSpPr>
            <p:cNvPr id="141" name="Oval 140">
              <a:extLst>
                <a:ext uri="{FF2B5EF4-FFF2-40B4-BE49-F238E27FC236}">
                  <a16:creationId xmlns:a16="http://schemas.microsoft.com/office/drawing/2014/main" id="{09D19F35-3C38-54D6-67AF-63D50BED771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42" name="Group 141">
              <a:extLst>
                <a:ext uri="{FF2B5EF4-FFF2-40B4-BE49-F238E27FC236}">
                  <a16:creationId xmlns:a16="http://schemas.microsoft.com/office/drawing/2014/main" id="{1026D431-F846-02AD-EEA9-96101CA3FC81}"/>
                </a:ext>
              </a:extLst>
            </p:cNvPr>
            <p:cNvGrpSpPr/>
            <p:nvPr/>
          </p:nvGrpSpPr>
          <p:grpSpPr>
            <a:xfrm>
              <a:off x="10892274" y="158021"/>
              <a:ext cx="1191080" cy="262128"/>
              <a:chOff x="9614080" y="308749"/>
              <a:chExt cx="1191080" cy="262128"/>
            </a:xfrm>
          </p:grpSpPr>
          <p:sp>
            <p:nvSpPr>
              <p:cNvPr id="143" name="Rectangle 142">
                <a:extLst>
                  <a:ext uri="{FF2B5EF4-FFF2-40B4-BE49-F238E27FC236}">
                    <a16:creationId xmlns:a16="http://schemas.microsoft.com/office/drawing/2014/main" id="{C643A5EA-A5B1-C687-2443-9B42D2674C3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44" name="Rectangle 143">
                <a:extLst>
                  <a:ext uri="{FF2B5EF4-FFF2-40B4-BE49-F238E27FC236}">
                    <a16:creationId xmlns:a16="http://schemas.microsoft.com/office/drawing/2014/main" id="{27D5AC10-48EF-0EC8-8235-45EA6F09EFF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45" name="Rectangle 144">
            <a:extLst>
              <a:ext uri="{FF2B5EF4-FFF2-40B4-BE49-F238E27FC236}">
                <a16:creationId xmlns:a16="http://schemas.microsoft.com/office/drawing/2014/main" id="{F4047091-1C1D-ABBA-4E70-0713F671663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148" name="Title 1">
            <a:extLst>
              <a:ext uri="{FF2B5EF4-FFF2-40B4-BE49-F238E27FC236}">
                <a16:creationId xmlns:a16="http://schemas.microsoft.com/office/drawing/2014/main" id="{3259BB74-5016-BBBA-4C3F-FFC20892F6A4}"/>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40894668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fade">
                                      <p:cBhvr>
                                        <p:cTn id="7" dur="500"/>
                                        <p:tgtEl>
                                          <p:spTgt spid="102"/>
                                        </p:tgtEl>
                                      </p:cBhvr>
                                    </p:animEffect>
                                  </p:childTnLst>
                                </p:cTn>
                              </p:par>
                              <p:par>
                                <p:cTn id="8" presetID="10" presetClass="entr" presetSubtype="0" fill="hold" nodeType="withEffect">
                                  <p:stCondLst>
                                    <p:cond delay="0"/>
                                  </p:stCondLst>
                                  <p:childTnLst>
                                    <p:set>
                                      <p:cBhvr>
                                        <p:cTn id="9" dur="1" fill="hold">
                                          <p:stCondLst>
                                            <p:cond delay="0"/>
                                          </p:stCondLst>
                                        </p:cTn>
                                        <p:tgtEl>
                                          <p:spTgt spid="112"/>
                                        </p:tgtEl>
                                        <p:attrNameLst>
                                          <p:attrName>style.visibility</p:attrName>
                                        </p:attrNameLst>
                                      </p:cBhvr>
                                      <p:to>
                                        <p:strVal val="visible"/>
                                      </p:to>
                                    </p:set>
                                    <p:animEffect transition="in" filter="fade">
                                      <p:cBhvr>
                                        <p:cTn id="10" dur="500"/>
                                        <p:tgtEl>
                                          <p:spTgt spid="112"/>
                                        </p:tgtEl>
                                      </p:cBhvr>
                                    </p:animEffect>
                                  </p:childTnLst>
                                </p:cTn>
                              </p:par>
                              <p:par>
                                <p:cTn id="11" presetID="10" presetClass="entr" presetSubtype="0" fill="hold" nodeType="withEffect">
                                  <p:stCondLst>
                                    <p:cond delay="0"/>
                                  </p:stCondLst>
                                  <p:childTnLst>
                                    <p:set>
                                      <p:cBhvr>
                                        <p:cTn id="12" dur="1" fill="hold">
                                          <p:stCondLst>
                                            <p:cond delay="0"/>
                                          </p:stCondLst>
                                        </p:cTn>
                                        <p:tgtEl>
                                          <p:spTgt spid="137"/>
                                        </p:tgtEl>
                                        <p:attrNameLst>
                                          <p:attrName>style.visibility</p:attrName>
                                        </p:attrNameLst>
                                      </p:cBhvr>
                                      <p:to>
                                        <p:strVal val="visible"/>
                                      </p:to>
                                    </p:set>
                                    <p:animEffect transition="in" filter="fade">
                                      <p:cBhvr>
                                        <p:cTn id="13"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2966720"/>
          </a:xfrm>
          <a:prstGeom prst="rect">
            <a:avLst/>
          </a:prstGeom>
        </p:spPr>
        <p:txBody>
          <a:bodyPr vert="horz" lIns="0" tIns="0" rIns="0" bIns="0" rtlCol="0" anchor="t" anchorCtr="0">
            <a:normAutofit fontScale="925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will try to get a deeper understanding of the challenges and the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broad-impact components</a:t>
            </a:r>
            <a:r>
              <a:rPr kumimoji="0" lang="en-US" sz="1600" b="0"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affect the quality of information.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is a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structured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we listen to our participants and collect all the challenges that come up during the interview.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capture our thoughts as questions in the</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'How Might We'</a:t>
            </a:r>
            <a:r>
              <a:rPr kumimoji="0" lang="en-US" sz="1600" b="0"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format. The HMW format helps us define our biggest challenge without prescribing a solution.</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we narrow down the Challenges Interview (written in the form of “How Might We” questions) and identify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focus areas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the Challenge Map.</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B728BA3C-E2E8-9BA3-8D4F-FD4851F6C154}"/>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7AE63771-96B9-12F8-3284-59A6AD5A18C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 name="Group 11">
              <a:extLst>
                <a:ext uri="{FF2B5EF4-FFF2-40B4-BE49-F238E27FC236}">
                  <a16:creationId xmlns:a16="http://schemas.microsoft.com/office/drawing/2014/main" id="{326856C1-83D9-B0E9-181D-14CC146C0570}"/>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EBE3B550-78A9-932C-AAEF-BEB6BD57E66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9" name="Rectangle 18">
                <a:extLst>
                  <a:ext uri="{FF2B5EF4-FFF2-40B4-BE49-F238E27FC236}">
                    <a16:creationId xmlns:a16="http://schemas.microsoft.com/office/drawing/2014/main" id="{99D1CF4A-8185-1957-C563-171CE383C49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Title 1">
            <a:extLst>
              <a:ext uri="{FF2B5EF4-FFF2-40B4-BE49-F238E27FC236}">
                <a16:creationId xmlns:a16="http://schemas.microsoft.com/office/drawing/2014/main" id="{16BD3428-AAD2-7AC4-CA19-A0CB61873F97}"/>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The Fundamentals </a:t>
            </a:r>
            <a:r>
              <a:rPr lang="en-US" sz="2000" dirty="0">
                <a:solidFill>
                  <a:srgbClr val="11B5B4"/>
                </a:solidFill>
              </a:rPr>
              <a:t>| Workshop 1 of 7</a:t>
            </a:r>
          </a:p>
        </p:txBody>
      </p:sp>
      <p:sp>
        <p:nvSpPr>
          <p:cNvPr id="23" name="Tijdelijke aanduiding voor tekst 44">
            <a:extLst>
              <a:ext uri="{FF2B5EF4-FFF2-40B4-BE49-F238E27FC236}">
                <a16:creationId xmlns:a16="http://schemas.microsoft.com/office/drawing/2014/main" id="{A9FB32BE-2507-AD68-2DD5-BEA618B327EA}"/>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Challenges Map</a:t>
            </a:r>
          </a:p>
        </p:txBody>
      </p:sp>
      <p:sp>
        <p:nvSpPr>
          <p:cNvPr id="24" name="Tijdelijke aanduiding voor tekst 44">
            <a:extLst>
              <a:ext uri="{FF2B5EF4-FFF2-40B4-BE49-F238E27FC236}">
                <a16:creationId xmlns:a16="http://schemas.microsoft.com/office/drawing/2014/main" id="{F99BBE9B-6171-DC44-B12F-068FA300CF15}"/>
              </a:ext>
            </a:extLst>
          </p:cNvPr>
          <p:cNvSpPr txBox="1">
            <a:spLocks/>
          </p:cNvSpPr>
          <p:nvPr/>
        </p:nvSpPr>
        <p:spPr>
          <a:xfrm>
            <a:off x="704851" y="2884379"/>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2.</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Challenges Interview</a:t>
            </a:r>
          </a:p>
        </p:txBody>
      </p:sp>
      <p:sp>
        <p:nvSpPr>
          <p:cNvPr id="25" name="Tijdelijke aanduiding voor tekst 44">
            <a:extLst>
              <a:ext uri="{FF2B5EF4-FFF2-40B4-BE49-F238E27FC236}">
                <a16:creationId xmlns:a16="http://schemas.microsoft.com/office/drawing/2014/main" id="{E23B91B0-52FD-DDC6-32B3-68C5420373B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Purpose</a:t>
            </a:r>
          </a:p>
        </p:txBody>
      </p:sp>
      <p:sp>
        <p:nvSpPr>
          <p:cNvPr id="26" name="Tijdelijke aanduiding voor tekst 44">
            <a:extLst>
              <a:ext uri="{FF2B5EF4-FFF2-40B4-BE49-F238E27FC236}">
                <a16:creationId xmlns:a16="http://schemas.microsoft.com/office/drawing/2014/main" id="{3B3B32AA-1FDD-E430-9EB6-F65E10D19998}"/>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Guiding Principles</a:t>
            </a:r>
          </a:p>
        </p:txBody>
      </p:sp>
    </p:spTree>
    <p:extLst>
      <p:ext uri="{BB962C8B-B14F-4D97-AF65-F5344CB8AC3E}">
        <p14:creationId xmlns:p14="http://schemas.microsoft.com/office/powerpoint/2010/main" val="26585414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30 to 60 minutes</a:t>
            </a:r>
          </a:p>
        </p:txBody>
      </p:sp>
      <p:grpSp>
        <p:nvGrpSpPr>
          <p:cNvPr id="13" name="Group 12">
            <a:extLst>
              <a:ext uri="{FF2B5EF4-FFF2-40B4-BE49-F238E27FC236}">
                <a16:creationId xmlns:a16="http://schemas.microsoft.com/office/drawing/2014/main" id="{18FF471F-86D3-F38D-07D3-CA7EB3B0FFA7}"/>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61859FA4-D446-C37C-180A-11319631F28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92DBC9E3-0C49-EB7C-9A90-FC092A622601}"/>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F9282402-ED02-A03A-3F6B-BED6B36D3E1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0" name="Rectangle 19">
                <a:extLst>
                  <a:ext uri="{FF2B5EF4-FFF2-40B4-BE49-F238E27FC236}">
                    <a16:creationId xmlns:a16="http://schemas.microsoft.com/office/drawing/2014/main" id="{C938A1A0-A1B7-6E0E-EC33-CDD27F898E2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478C979F-D7EF-AFEA-3A2B-1B808FF19F0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22" name="Tijdelijke aanduiding voor tekst 44">
            <a:extLst>
              <a:ext uri="{FF2B5EF4-FFF2-40B4-BE49-F238E27FC236}">
                <a16:creationId xmlns:a16="http://schemas.microsoft.com/office/drawing/2014/main" id="{43D659C9-B47E-D9FF-CB30-B492891503DE}"/>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3" name="Tijdelijke aanduiding voor tekst 44">
            <a:extLst>
              <a:ext uri="{FF2B5EF4-FFF2-40B4-BE49-F238E27FC236}">
                <a16:creationId xmlns:a16="http://schemas.microsoft.com/office/drawing/2014/main" id="{8F9C7868-843E-4F79-8E45-3FA64CCE5FCB}"/>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4" name="Tijdelijke aanduiding voor tekst 44">
            <a:extLst>
              <a:ext uri="{FF2B5EF4-FFF2-40B4-BE49-F238E27FC236}">
                <a16:creationId xmlns:a16="http://schemas.microsoft.com/office/drawing/2014/main" id="{B4827098-429D-2DD3-65E2-1557D36F19BC}"/>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5" name="Tijdelijke aanduiding voor tekst 44">
            <a:extLst>
              <a:ext uri="{FF2B5EF4-FFF2-40B4-BE49-F238E27FC236}">
                <a16:creationId xmlns:a16="http://schemas.microsoft.com/office/drawing/2014/main" id="{11E3BD1B-8D8D-BEE2-2233-E8079EDC3A69}"/>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26631703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 name="Picture 10" descr="A red dot on a white background&#10;&#10;Description automatically generated">
            <a:extLst>
              <a:ext uri="{FF2B5EF4-FFF2-40B4-BE49-F238E27FC236}">
                <a16:creationId xmlns:a16="http://schemas.microsoft.com/office/drawing/2014/main" id="{099BA954-BDF5-9066-6F43-7228D851968D}"/>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239880" y="3725908"/>
            <a:ext cx="195072" cy="225553"/>
          </a:xfrm>
          <a:prstGeom prst="rect">
            <a:avLst/>
          </a:prstGeom>
        </p:spPr>
      </p:pic>
      <p:pic>
        <p:nvPicPr>
          <p:cNvPr id="12" name="Picture 11" descr="A red dot on a white background&#10;&#10;Description automatically generated">
            <a:extLst>
              <a:ext uri="{FF2B5EF4-FFF2-40B4-BE49-F238E27FC236}">
                <a16:creationId xmlns:a16="http://schemas.microsoft.com/office/drawing/2014/main" id="{2CF1504B-7FE8-AED6-A1A5-985416069798}"/>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288038" y="4216594"/>
            <a:ext cx="2293827" cy="1019175"/>
          </a:xfrm>
          <a:prstGeom prst="rect">
            <a:avLst/>
          </a:prstGeom>
        </p:spPr>
      </p:pic>
      <p:grpSp>
        <p:nvGrpSpPr>
          <p:cNvPr id="19" name="Group 18">
            <a:extLst>
              <a:ext uri="{FF2B5EF4-FFF2-40B4-BE49-F238E27FC236}">
                <a16:creationId xmlns:a16="http://schemas.microsoft.com/office/drawing/2014/main" id="{1B9C1DD4-4D1C-7F87-A1AF-9E6B6C9CB9E0}"/>
              </a:ext>
            </a:extLst>
          </p:cNvPr>
          <p:cNvGrpSpPr/>
          <p:nvPr/>
        </p:nvGrpSpPr>
        <p:grpSpPr>
          <a:xfrm>
            <a:off x="7385947" y="5329504"/>
            <a:ext cx="180000" cy="180000"/>
            <a:chOff x="7966880" y="3935853"/>
            <a:chExt cx="180000" cy="180000"/>
          </a:xfrm>
        </p:grpSpPr>
        <p:sp>
          <p:nvSpPr>
            <p:cNvPr id="20" name="Oval 19">
              <a:extLst>
                <a:ext uri="{FF2B5EF4-FFF2-40B4-BE49-F238E27FC236}">
                  <a16:creationId xmlns:a16="http://schemas.microsoft.com/office/drawing/2014/main" id="{649B6E23-2690-CA90-0A7A-ED6D7BFE5CE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3C4CBF6F-8E01-B588-3D6A-B53F82E0A92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pic>
        <p:nvPicPr>
          <p:cNvPr id="22" name="Picture 21" descr="A red dot on a white background&#10;&#10;Description automatically generated">
            <a:extLst>
              <a:ext uri="{FF2B5EF4-FFF2-40B4-BE49-F238E27FC236}">
                <a16:creationId xmlns:a16="http://schemas.microsoft.com/office/drawing/2014/main" id="{435FE644-70FC-5858-54F4-E6C61A1FA53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239880" y="3944589"/>
            <a:ext cx="195072" cy="225553"/>
          </a:xfrm>
          <a:prstGeom prst="rect">
            <a:avLst/>
          </a:prstGeom>
        </p:spPr>
      </p:pic>
      <p:grpSp>
        <p:nvGrpSpPr>
          <p:cNvPr id="23" name="Group 22">
            <a:extLst>
              <a:ext uri="{FF2B5EF4-FFF2-40B4-BE49-F238E27FC236}">
                <a16:creationId xmlns:a16="http://schemas.microsoft.com/office/drawing/2014/main" id="{ACB1BCDE-E191-7C51-B778-7D6769D74582}"/>
              </a:ext>
            </a:extLst>
          </p:cNvPr>
          <p:cNvGrpSpPr/>
          <p:nvPr/>
        </p:nvGrpSpPr>
        <p:grpSpPr>
          <a:xfrm>
            <a:off x="7654652" y="5315078"/>
            <a:ext cx="180000" cy="180000"/>
            <a:chOff x="7966880" y="3935853"/>
            <a:chExt cx="180000" cy="180000"/>
          </a:xfrm>
        </p:grpSpPr>
        <p:sp>
          <p:nvSpPr>
            <p:cNvPr id="24" name="Oval 23">
              <a:extLst>
                <a:ext uri="{FF2B5EF4-FFF2-40B4-BE49-F238E27FC236}">
                  <a16:creationId xmlns:a16="http://schemas.microsoft.com/office/drawing/2014/main" id="{66D9A7B0-FE5C-74B1-74CE-4512EA026A4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EE1C7D3A-E91A-D17B-59A5-F71EDF1E92A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24FA2471-BE2A-D2E0-FB88-3C00C8BED0EC}"/>
              </a:ext>
            </a:extLst>
          </p:cNvPr>
          <p:cNvGrpSpPr/>
          <p:nvPr/>
        </p:nvGrpSpPr>
        <p:grpSpPr>
          <a:xfrm>
            <a:off x="7535188" y="5562828"/>
            <a:ext cx="180000" cy="180000"/>
            <a:chOff x="7966880" y="3935853"/>
            <a:chExt cx="180000" cy="180000"/>
          </a:xfrm>
        </p:grpSpPr>
        <p:sp>
          <p:nvSpPr>
            <p:cNvPr id="27" name="Oval 26">
              <a:extLst>
                <a:ext uri="{FF2B5EF4-FFF2-40B4-BE49-F238E27FC236}">
                  <a16:creationId xmlns:a16="http://schemas.microsoft.com/office/drawing/2014/main" id="{CA9F0931-9FE8-605A-1B62-99EB1B4107C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B9125445-8F11-5809-B570-9272DC32250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sp>
        <p:nvSpPr>
          <p:cNvPr id="17" name="Oval 16">
            <a:extLst>
              <a:ext uri="{FF2B5EF4-FFF2-40B4-BE49-F238E27FC236}">
                <a16:creationId xmlns:a16="http://schemas.microsoft.com/office/drawing/2014/main" id="{6A4CAEE3-F334-EF77-0B40-DC5D36124A62}"/>
              </a:ext>
            </a:extLst>
          </p:cNvPr>
          <p:cNvSpPr/>
          <p:nvPr/>
        </p:nvSpPr>
        <p:spPr>
          <a:xfrm>
            <a:off x="6730756" y="3674197"/>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4" name="Picture 33" descr="A red dot on a white background&#10;&#10;Description automatically generated">
            <a:extLst>
              <a:ext uri="{FF2B5EF4-FFF2-40B4-BE49-F238E27FC236}">
                <a16:creationId xmlns:a16="http://schemas.microsoft.com/office/drawing/2014/main" id="{D7D797C6-ED13-C6AC-A649-18E42EA3B94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427529" y="3736644"/>
            <a:ext cx="195072" cy="225553"/>
          </a:xfrm>
          <a:prstGeom prst="rect">
            <a:avLst/>
          </a:prstGeom>
        </p:spPr>
      </p:pic>
      <p:pic>
        <p:nvPicPr>
          <p:cNvPr id="35" name="Picture 34" descr="A red dot on a white background&#10;&#10;Description automatically generated">
            <a:extLst>
              <a:ext uri="{FF2B5EF4-FFF2-40B4-BE49-F238E27FC236}">
                <a16:creationId xmlns:a16="http://schemas.microsoft.com/office/drawing/2014/main" id="{E715FEDD-05C5-95E1-9159-2C15CEB46A48}"/>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427529" y="3955325"/>
            <a:ext cx="195072" cy="225553"/>
          </a:xfrm>
          <a:prstGeom prst="rect">
            <a:avLst/>
          </a:prstGeom>
        </p:spPr>
      </p:pic>
      <p:pic>
        <p:nvPicPr>
          <p:cNvPr id="36" name="Picture 35" descr="A red dot on a white background&#10;&#10;Description automatically generated">
            <a:extLst>
              <a:ext uri="{FF2B5EF4-FFF2-40B4-BE49-F238E27FC236}">
                <a16:creationId xmlns:a16="http://schemas.microsoft.com/office/drawing/2014/main" id="{25EFA595-5015-B6C8-1C69-3E1029281EA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637412" y="3719036"/>
            <a:ext cx="195072" cy="225553"/>
          </a:xfrm>
          <a:prstGeom prst="rect">
            <a:avLst/>
          </a:prstGeom>
        </p:spPr>
      </p:pic>
      <p:pic>
        <p:nvPicPr>
          <p:cNvPr id="37" name="Picture 36" descr="A red dot on a white background&#10;&#10;Description automatically generated">
            <a:extLst>
              <a:ext uri="{FF2B5EF4-FFF2-40B4-BE49-F238E27FC236}">
                <a16:creationId xmlns:a16="http://schemas.microsoft.com/office/drawing/2014/main" id="{6D07306A-F362-2BA7-A0A6-B058DEDDB0F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637412" y="3937717"/>
            <a:ext cx="195072" cy="225553"/>
          </a:xfrm>
          <a:prstGeom prst="rect">
            <a:avLst/>
          </a:prstGeom>
        </p:spPr>
      </p:pic>
      <p:pic>
        <p:nvPicPr>
          <p:cNvPr id="38" name="Picture 37" descr="A red dot on a white background&#10;&#10;Description automatically generated">
            <a:extLst>
              <a:ext uri="{FF2B5EF4-FFF2-40B4-BE49-F238E27FC236}">
                <a16:creationId xmlns:a16="http://schemas.microsoft.com/office/drawing/2014/main" id="{95232F1E-9901-8F6D-8B24-DAA084F0994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847295" y="3719036"/>
            <a:ext cx="195072" cy="225553"/>
          </a:xfrm>
          <a:prstGeom prst="rect">
            <a:avLst/>
          </a:prstGeom>
        </p:spPr>
      </p:pic>
      <p:pic>
        <p:nvPicPr>
          <p:cNvPr id="39" name="Picture 38" descr="A red dot on a white background&#10;&#10;Description automatically generated">
            <a:extLst>
              <a:ext uri="{FF2B5EF4-FFF2-40B4-BE49-F238E27FC236}">
                <a16:creationId xmlns:a16="http://schemas.microsoft.com/office/drawing/2014/main" id="{9B905AA7-CE11-183F-322B-CDA912887BF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847295" y="3937717"/>
            <a:ext cx="195072" cy="225553"/>
          </a:xfrm>
          <a:prstGeom prst="rect">
            <a:avLst/>
          </a:prstGeom>
        </p:spPr>
      </p:pic>
      <p:sp>
        <p:nvSpPr>
          <p:cNvPr id="13" name="Rectangle 12">
            <a:extLst>
              <a:ext uri="{FF2B5EF4-FFF2-40B4-BE49-F238E27FC236}">
                <a16:creationId xmlns:a16="http://schemas.microsoft.com/office/drawing/2014/main" id="{A739115F-B793-9AEE-192F-D9FA274BDA3E}"/>
              </a:ext>
            </a:extLst>
          </p:cNvPr>
          <p:cNvSpPr/>
          <p:nvPr/>
        </p:nvSpPr>
        <p:spPr>
          <a:xfrm>
            <a:off x="6580713" y="2438124"/>
            <a:ext cx="1720806"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4" name="Group 13">
            <a:extLst>
              <a:ext uri="{FF2B5EF4-FFF2-40B4-BE49-F238E27FC236}">
                <a16:creationId xmlns:a16="http://schemas.microsoft.com/office/drawing/2014/main" id="{B83D954F-8834-9526-803E-1EA9297E3992}"/>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23D0AF89-9216-5E0C-FB6C-155C46F6B19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6" name="Group 15">
              <a:extLst>
                <a:ext uri="{FF2B5EF4-FFF2-40B4-BE49-F238E27FC236}">
                  <a16:creationId xmlns:a16="http://schemas.microsoft.com/office/drawing/2014/main" id="{B37E40F1-D3A9-7A7F-4560-45F36EBC0D1C}"/>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7C6A06D0-61B8-5744-6430-03976076743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3" name="Rectangle 32">
                <a:extLst>
                  <a:ext uri="{FF2B5EF4-FFF2-40B4-BE49-F238E27FC236}">
                    <a16:creationId xmlns:a16="http://schemas.microsoft.com/office/drawing/2014/main" id="{62A4FFBE-9C4D-EFFA-5432-E559DF7BE16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0" name="Rectangle 39">
            <a:extLst>
              <a:ext uri="{FF2B5EF4-FFF2-40B4-BE49-F238E27FC236}">
                <a16:creationId xmlns:a16="http://schemas.microsoft.com/office/drawing/2014/main" id="{3C99557A-D885-C78F-1F35-8345F5F64BC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41" name="Tijdelijke aanduiding voor tekst 44">
            <a:extLst>
              <a:ext uri="{FF2B5EF4-FFF2-40B4-BE49-F238E27FC236}">
                <a16:creationId xmlns:a16="http://schemas.microsoft.com/office/drawing/2014/main" id="{D303575E-6969-13B5-39E6-B02BFDE65A2F}"/>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42" name="Tijdelijke aanduiding voor tekst 44">
            <a:extLst>
              <a:ext uri="{FF2B5EF4-FFF2-40B4-BE49-F238E27FC236}">
                <a16:creationId xmlns:a16="http://schemas.microsoft.com/office/drawing/2014/main" id="{60AB0336-2577-B44A-C940-24AE9EBFDA7F}"/>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43" name="Tijdelijke aanduiding voor tekst 44">
            <a:extLst>
              <a:ext uri="{FF2B5EF4-FFF2-40B4-BE49-F238E27FC236}">
                <a16:creationId xmlns:a16="http://schemas.microsoft.com/office/drawing/2014/main" id="{1F1AB639-48C5-C03E-E831-26500317549B}"/>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44" name="Tijdelijke aanduiding voor tekst 44">
            <a:extLst>
              <a:ext uri="{FF2B5EF4-FFF2-40B4-BE49-F238E27FC236}">
                <a16:creationId xmlns:a16="http://schemas.microsoft.com/office/drawing/2014/main" id="{15663E3D-4B8C-D8D6-0489-95417A39F800}"/>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47" name="Title 1">
            <a:extLst>
              <a:ext uri="{FF2B5EF4-FFF2-40B4-BE49-F238E27FC236}">
                <a16:creationId xmlns:a16="http://schemas.microsoft.com/office/drawing/2014/main" id="{88EEF2A0-ADCB-6E83-4CA8-D7C00816E834}"/>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spTree>
    <p:extLst>
      <p:ext uri="{BB962C8B-B14F-4D97-AF65-F5344CB8AC3E}">
        <p14:creationId xmlns:p14="http://schemas.microsoft.com/office/powerpoint/2010/main" val="22794182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191432" y="1966452"/>
            <a:ext cx="6076336" cy="3408188"/>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we’ll start to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collect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visualize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all the additional factors (called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broad-impact components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that affect the quality of the data in our organization overall.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broad-impact components are part of the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Framework for Information Quality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(FIQ) designed by Danette </a:t>
            </a:r>
            <a:r>
              <a:rPr kumimoji="0" lang="en-US"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 are 7 broad-impact components, abbreviated to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RRISCCE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broad-impact components should be considered throughout the POSMAD Information Life Cycle as they affect the four key components. </a:t>
            </a:r>
          </a:p>
        </p:txBody>
      </p:sp>
      <p:sp>
        <p:nvSpPr>
          <p:cNvPr id="20" name="TextBox 19">
            <a:extLst>
              <a:ext uri="{FF2B5EF4-FFF2-40B4-BE49-F238E27FC236}">
                <a16:creationId xmlns:a16="http://schemas.microsoft.com/office/drawing/2014/main" id="{72256FB2-890D-B35F-EFF2-AD2A88FB303E}"/>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Executing Data Quality Project. Granite Falls Consulting, Inc. www.gfalls.com</a:t>
            </a:r>
          </a:p>
        </p:txBody>
      </p:sp>
      <p:sp>
        <p:nvSpPr>
          <p:cNvPr id="13" name="Tijdelijke aanduiding voor tekst 44">
            <a:extLst>
              <a:ext uri="{FF2B5EF4-FFF2-40B4-BE49-F238E27FC236}">
                <a16:creationId xmlns:a16="http://schemas.microsoft.com/office/drawing/2014/main" id="{71567D4D-577C-9EB5-277A-71B364929907}"/>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4" name="Tijdelijke aanduiding voor tekst 44">
            <a:extLst>
              <a:ext uri="{FF2B5EF4-FFF2-40B4-BE49-F238E27FC236}">
                <a16:creationId xmlns:a16="http://schemas.microsoft.com/office/drawing/2014/main" id="{A4A5A61B-2F2D-A786-9EBE-471D14DF5475}"/>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5" name="Tijdelijke aanduiding voor tekst 44">
            <a:extLst>
              <a:ext uri="{FF2B5EF4-FFF2-40B4-BE49-F238E27FC236}">
                <a16:creationId xmlns:a16="http://schemas.microsoft.com/office/drawing/2014/main" id="{CBB7F3E5-442E-7252-9509-CA150DD72C27}"/>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6" name="Tijdelijke aanduiding voor tekst 44">
            <a:extLst>
              <a:ext uri="{FF2B5EF4-FFF2-40B4-BE49-F238E27FC236}">
                <a16:creationId xmlns:a16="http://schemas.microsoft.com/office/drawing/2014/main" id="{B53AA23E-971C-E4FB-1A5C-F658AC9736E5}"/>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3" name="Title 1">
            <a:extLst>
              <a:ext uri="{FF2B5EF4-FFF2-40B4-BE49-F238E27FC236}">
                <a16:creationId xmlns:a16="http://schemas.microsoft.com/office/drawing/2014/main" id="{4C1A31E7-AA13-55C9-2BC8-3FAF0626F07B}"/>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24" name="Group 23">
            <a:extLst>
              <a:ext uri="{FF2B5EF4-FFF2-40B4-BE49-F238E27FC236}">
                <a16:creationId xmlns:a16="http://schemas.microsoft.com/office/drawing/2014/main" id="{FD79B383-5878-E57D-805B-7094FAA16F39}"/>
              </a:ext>
            </a:extLst>
          </p:cNvPr>
          <p:cNvGrpSpPr/>
          <p:nvPr/>
        </p:nvGrpSpPr>
        <p:grpSpPr>
          <a:xfrm>
            <a:off x="10820400" y="158021"/>
            <a:ext cx="1262954" cy="262128"/>
            <a:chOff x="10892274" y="158021"/>
            <a:chExt cx="1191080" cy="262128"/>
          </a:xfrm>
        </p:grpSpPr>
        <p:sp>
          <p:nvSpPr>
            <p:cNvPr id="25" name="Oval 24">
              <a:extLst>
                <a:ext uri="{FF2B5EF4-FFF2-40B4-BE49-F238E27FC236}">
                  <a16:creationId xmlns:a16="http://schemas.microsoft.com/office/drawing/2014/main" id="{E4E3CEB3-4AA5-9E9C-166A-A0C4FAB5E19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6" name="Group 25">
              <a:extLst>
                <a:ext uri="{FF2B5EF4-FFF2-40B4-BE49-F238E27FC236}">
                  <a16:creationId xmlns:a16="http://schemas.microsoft.com/office/drawing/2014/main" id="{84CC21D5-7413-B081-29AF-73DAC5BC83F4}"/>
                </a:ext>
              </a:extLst>
            </p:cNvPr>
            <p:cNvGrpSpPr/>
            <p:nvPr/>
          </p:nvGrpSpPr>
          <p:grpSpPr>
            <a:xfrm>
              <a:off x="10892274" y="158021"/>
              <a:ext cx="1191080" cy="262128"/>
              <a:chOff x="9614080" y="308749"/>
              <a:chExt cx="1191080" cy="262128"/>
            </a:xfrm>
          </p:grpSpPr>
          <p:sp>
            <p:nvSpPr>
              <p:cNvPr id="27" name="Rectangle 26">
                <a:extLst>
                  <a:ext uri="{FF2B5EF4-FFF2-40B4-BE49-F238E27FC236}">
                    <a16:creationId xmlns:a16="http://schemas.microsoft.com/office/drawing/2014/main" id="{62387257-D6FC-DC28-2CC2-0A016B32F46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8" name="Rectangle 27">
                <a:extLst>
                  <a:ext uri="{FF2B5EF4-FFF2-40B4-BE49-F238E27FC236}">
                    <a16:creationId xmlns:a16="http://schemas.microsoft.com/office/drawing/2014/main" id="{FE8271F3-0A55-E9B5-193F-A9B8F1FBB75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5AF1FCB5-4AD8-5B6C-6FCC-080B189996D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7646020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263115" y="1733107"/>
            <a:ext cx="6060559" cy="4057516"/>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are the 7 broad-impact components*: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equirements and Constraints</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esponsibility</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I</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mprovement and Prevention</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tructure, Context, and Meaning</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ommunication and Training</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hange</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thics</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400050" marR="0" lvl="0" indent="-34290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Goal is to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narrow down</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 Map to the most vital challenges we want to focus on in our Data Governance program.</a:t>
            </a:r>
          </a:p>
        </p:txBody>
      </p:sp>
      <p:sp>
        <p:nvSpPr>
          <p:cNvPr id="20" name="TextBox 19">
            <a:extLst>
              <a:ext uri="{FF2B5EF4-FFF2-40B4-BE49-F238E27FC236}">
                <a16:creationId xmlns:a16="http://schemas.microsoft.com/office/drawing/2014/main" id="{72256FB2-890D-B35F-EFF2-AD2A88FB303E}"/>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Executing Data Quality Project. Granite Falls Consulting, Inc. www.gfalls.com</a:t>
            </a:r>
          </a:p>
        </p:txBody>
      </p:sp>
      <p:sp>
        <p:nvSpPr>
          <p:cNvPr id="13" name="Tijdelijke aanduiding voor tekst 44">
            <a:extLst>
              <a:ext uri="{FF2B5EF4-FFF2-40B4-BE49-F238E27FC236}">
                <a16:creationId xmlns:a16="http://schemas.microsoft.com/office/drawing/2014/main" id="{5FB3D50F-66F9-DB69-AC4D-A2CDA10C7D7A}"/>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4" name="Tijdelijke aanduiding voor tekst 44">
            <a:extLst>
              <a:ext uri="{FF2B5EF4-FFF2-40B4-BE49-F238E27FC236}">
                <a16:creationId xmlns:a16="http://schemas.microsoft.com/office/drawing/2014/main" id="{5B9E3D41-4519-1819-2DFB-C8D475A67DF5}"/>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5" name="Tijdelijke aanduiding voor tekst 44">
            <a:extLst>
              <a:ext uri="{FF2B5EF4-FFF2-40B4-BE49-F238E27FC236}">
                <a16:creationId xmlns:a16="http://schemas.microsoft.com/office/drawing/2014/main" id="{1EF86EFC-93F6-6C56-E800-E711C9EF050B}"/>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6" name="Tijdelijke aanduiding voor tekst 44">
            <a:extLst>
              <a:ext uri="{FF2B5EF4-FFF2-40B4-BE49-F238E27FC236}">
                <a16:creationId xmlns:a16="http://schemas.microsoft.com/office/drawing/2014/main" id="{09EE973A-E666-7BF4-E874-A3AFB4AE3795}"/>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3" name="Title 1">
            <a:extLst>
              <a:ext uri="{FF2B5EF4-FFF2-40B4-BE49-F238E27FC236}">
                <a16:creationId xmlns:a16="http://schemas.microsoft.com/office/drawing/2014/main" id="{91EF5EA7-3A1A-3BFA-DCD0-F4274C8C79E5}"/>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24" name="Group 23">
            <a:extLst>
              <a:ext uri="{FF2B5EF4-FFF2-40B4-BE49-F238E27FC236}">
                <a16:creationId xmlns:a16="http://schemas.microsoft.com/office/drawing/2014/main" id="{FAA45551-DC44-5877-5AAA-0156045AC365}"/>
              </a:ext>
            </a:extLst>
          </p:cNvPr>
          <p:cNvGrpSpPr/>
          <p:nvPr/>
        </p:nvGrpSpPr>
        <p:grpSpPr>
          <a:xfrm>
            <a:off x="10820400" y="158021"/>
            <a:ext cx="1262954" cy="262128"/>
            <a:chOff x="10892274" y="158021"/>
            <a:chExt cx="1191080" cy="262128"/>
          </a:xfrm>
        </p:grpSpPr>
        <p:sp>
          <p:nvSpPr>
            <p:cNvPr id="25" name="Oval 24">
              <a:extLst>
                <a:ext uri="{FF2B5EF4-FFF2-40B4-BE49-F238E27FC236}">
                  <a16:creationId xmlns:a16="http://schemas.microsoft.com/office/drawing/2014/main" id="{C6F7B83A-CB67-4643-D8C7-E2F23A4074D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6" name="Group 25">
              <a:extLst>
                <a:ext uri="{FF2B5EF4-FFF2-40B4-BE49-F238E27FC236}">
                  <a16:creationId xmlns:a16="http://schemas.microsoft.com/office/drawing/2014/main" id="{C13B5A02-1188-33D9-D198-91F0755E3E99}"/>
                </a:ext>
              </a:extLst>
            </p:cNvPr>
            <p:cNvGrpSpPr/>
            <p:nvPr/>
          </p:nvGrpSpPr>
          <p:grpSpPr>
            <a:xfrm>
              <a:off x="10892274" y="158021"/>
              <a:ext cx="1191080" cy="262128"/>
              <a:chOff x="9614080" y="308749"/>
              <a:chExt cx="1191080" cy="262128"/>
            </a:xfrm>
          </p:grpSpPr>
          <p:sp>
            <p:nvSpPr>
              <p:cNvPr id="27" name="Rectangle 26">
                <a:extLst>
                  <a:ext uri="{FF2B5EF4-FFF2-40B4-BE49-F238E27FC236}">
                    <a16:creationId xmlns:a16="http://schemas.microsoft.com/office/drawing/2014/main" id="{1E1FA1B7-10E5-516B-B2D3-F16B8D51643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8" name="Rectangle 27">
                <a:extLst>
                  <a:ext uri="{FF2B5EF4-FFF2-40B4-BE49-F238E27FC236}">
                    <a16:creationId xmlns:a16="http://schemas.microsoft.com/office/drawing/2014/main" id="{5AF49ECF-8140-7A95-A60D-0A27CA87D83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0E736BC9-7770-A336-D78F-D1E9E117F88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904469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EB36D6-17AF-0284-799C-B08D4BB68B4F}"/>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9A2B1D3A-19DF-FD66-87B7-6860CA2A8333}"/>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03856EF-1818-BDD0-F6B2-633B2CC01095}"/>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DC8C3A33-8618-88A0-8144-587A410A47A8}"/>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Introduction</a:t>
            </a:r>
          </a:p>
        </p:txBody>
      </p:sp>
      <p:sp>
        <p:nvSpPr>
          <p:cNvPr id="57" name="Rectangle: Rounded Corners 56">
            <a:extLst>
              <a:ext uri="{FF2B5EF4-FFF2-40B4-BE49-F238E27FC236}">
                <a16:creationId xmlns:a16="http://schemas.microsoft.com/office/drawing/2014/main" id="{593CCE85-3560-2F41-927F-0FAE3AFBF449}"/>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4616A74D-5672-CBF0-35BF-D7026E2AE9F7}"/>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64878071-3233-99AC-BC2B-5F62CDB7E922}"/>
              </a:ext>
            </a:extLst>
          </p:cNvPr>
          <p:cNvSpPr/>
          <p:nvPr/>
        </p:nvSpPr>
        <p:spPr>
          <a:xfrm>
            <a:off x="2868775"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5EE7D527-BCD8-717A-02F6-D1CCE4A42D32}"/>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6E982794-443A-DFC1-AC0A-68FDB2A44D83}"/>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6D5EA2B5-F642-C792-06C0-C710FE2EECAE}"/>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5CAC3538-6E47-A030-B666-DD436A2F23C2}"/>
              </a:ext>
            </a:extLst>
          </p:cNvPr>
          <p:cNvSpPr txBox="1"/>
          <p:nvPr/>
        </p:nvSpPr>
        <p:spPr>
          <a:xfrm>
            <a:off x="610506" y="31708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is an asset</a:t>
            </a:r>
          </a:p>
        </p:txBody>
      </p:sp>
      <p:sp>
        <p:nvSpPr>
          <p:cNvPr id="9" name="Oval 8">
            <a:extLst>
              <a:ext uri="{FF2B5EF4-FFF2-40B4-BE49-F238E27FC236}">
                <a16:creationId xmlns:a16="http://schemas.microsoft.com/office/drawing/2014/main" id="{3E87B864-51F3-43D0-AFB8-1A5B54E786DF}"/>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0F9CFCAE-AC1A-F971-8482-4332EA356077}"/>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D47E23E9-4940-3028-950D-7B4FA787902C}"/>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D98C8D9C-8DAF-9492-A0AD-9E9CC2D34903}"/>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F9CE0CE2-DEA1-2E59-50D4-09A9267BCF33}"/>
              </a:ext>
            </a:extLst>
          </p:cNvPr>
          <p:cNvSpPr txBox="1"/>
          <p:nvPr/>
        </p:nvSpPr>
        <p:spPr>
          <a:xfrm>
            <a:off x="2847492" y="3032328"/>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a:t>
            </a:r>
            <a:b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Governance Fails!</a:t>
            </a:r>
          </a:p>
        </p:txBody>
      </p:sp>
      <p:sp>
        <p:nvSpPr>
          <p:cNvPr id="14" name="TextBox 13">
            <a:extLst>
              <a:ext uri="{FF2B5EF4-FFF2-40B4-BE49-F238E27FC236}">
                <a16:creationId xmlns:a16="http://schemas.microsoft.com/office/drawing/2014/main" id="{0661C368-2674-72E4-2442-48498C4918F9}"/>
              </a:ext>
            </a:extLst>
          </p:cNvPr>
          <p:cNvSpPr txBox="1"/>
          <p:nvPr/>
        </p:nvSpPr>
        <p:spPr>
          <a:xfrm>
            <a:off x="5143066" y="31718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Workshops are better</a:t>
            </a:r>
          </a:p>
        </p:txBody>
      </p:sp>
      <p:sp>
        <p:nvSpPr>
          <p:cNvPr id="15" name="TextBox 14">
            <a:extLst>
              <a:ext uri="{FF2B5EF4-FFF2-40B4-BE49-F238E27FC236}">
                <a16:creationId xmlns:a16="http://schemas.microsoft.com/office/drawing/2014/main" id="{3ED70CC3-5047-7A5A-3F80-C8F9F9FB256F}"/>
              </a:ext>
            </a:extLst>
          </p:cNvPr>
          <p:cNvSpPr txBox="1"/>
          <p:nvPr/>
        </p:nvSpPr>
        <p:spPr>
          <a:xfrm>
            <a:off x="7410982" y="31718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Anatomy of a workshop</a:t>
            </a:r>
          </a:p>
        </p:txBody>
      </p:sp>
      <p:sp>
        <p:nvSpPr>
          <p:cNvPr id="16" name="TextBox 15">
            <a:extLst>
              <a:ext uri="{FF2B5EF4-FFF2-40B4-BE49-F238E27FC236}">
                <a16:creationId xmlns:a16="http://schemas.microsoft.com/office/drawing/2014/main" id="{19D645F4-35C4-3241-BBFE-A18399E2496E}"/>
              </a:ext>
            </a:extLst>
          </p:cNvPr>
          <p:cNvSpPr txBox="1"/>
          <p:nvPr/>
        </p:nvSpPr>
        <p:spPr>
          <a:xfrm>
            <a:off x="9734214" y="31718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DG Sprint</a:t>
            </a:r>
            <a:r>
              <a:rPr kumimoji="0" lang="en-US" sz="1800" b="1" i="0" u="none" strike="noStrike" kern="120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rPr>
              <a:t>TM</a:t>
            </a: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methodology</a:t>
            </a:r>
          </a:p>
        </p:txBody>
      </p:sp>
      <p:sp>
        <p:nvSpPr>
          <p:cNvPr id="21" name="Rectangle 20">
            <a:hlinkClick r:id="rId3" action="ppaction://hlinksldjump"/>
            <a:extLst>
              <a:ext uri="{FF2B5EF4-FFF2-40B4-BE49-F238E27FC236}">
                <a16:creationId xmlns:a16="http://schemas.microsoft.com/office/drawing/2014/main" id="{6462494F-D52E-E081-2EEB-B8823CE44CE0}"/>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0215258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191432" y="1966452"/>
            <a:ext cx="6076336" cy="3408188"/>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During our Challenges Interview, the participants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experts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the facilitator is going to interview them one by one.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Only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person speaks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 time during the interview process. Everyone else takes notes using HMW’s.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utilize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Might </a:t>
            </a:r>
            <a:r>
              <a:rPr kumimoji="0" lang="en-US" sz="16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We's</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(HMW’s) standardized note-taking system, transforming problems and challenges in an actionable way without prescribing a solution.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E443310E-EB7E-205D-0430-587D9C143A90}"/>
              </a:ext>
            </a:extLst>
          </p:cNvPr>
          <p:cNvSpPr/>
          <p:nvPr/>
        </p:nvSpPr>
        <p:spPr>
          <a:xfrm>
            <a:off x="5618359" y="4324631"/>
            <a:ext cx="2033824" cy="129991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“We have unclear data quality requirements”</a:t>
            </a:r>
          </a:p>
        </p:txBody>
      </p:sp>
      <p:sp>
        <p:nvSpPr>
          <p:cNvPr id="16" name="Rectangle 15">
            <a:extLst>
              <a:ext uri="{FF2B5EF4-FFF2-40B4-BE49-F238E27FC236}">
                <a16:creationId xmlns:a16="http://schemas.microsoft.com/office/drawing/2014/main" id="{90C3A2E4-9FC4-8C61-C6F5-E58DDA620AA9}"/>
              </a:ext>
            </a:extLst>
          </p:cNvPr>
          <p:cNvSpPr/>
          <p:nvPr/>
        </p:nvSpPr>
        <p:spPr>
          <a:xfrm>
            <a:off x="8680057" y="4324630"/>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Franklin Gothic Book"/>
                <a:ea typeface="+mn-ea"/>
                <a:cs typeface="+mn-cs"/>
              </a:rPr>
              <a:t>HMW</a:t>
            </a: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Franklin Gothic Book"/>
                <a:ea typeface="+mn-ea"/>
                <a:cs typeface="+mn-cs"/>
              </a:rPr>
              <a:t>clarify data quality requirements?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cxnSp>
        <p:nvCxnSpPr>
          <p:cNvPr id="21" name="Straight Arrow Connector 20">
            <a:extLst>
              <a:ext uri="{FF2B5EF4-FFF2-40B4-BE49-F238E27FC236}">
                <a16:creationId xmlns:a16="http://schemas.microsoft.com/office/drawing/2014/main" id="{1A28EB28-7562-C9B2-8F1C-0A449D31230E}"/>
              </a:ext>
            </a:extLst>
          </p:cNvPr>
          <p:cNvCxnSpPr/>
          <p:nvPr/>
        </p:nvCxnSpPr>
        <p:spPr>
          <a:xfrm>
            <a:off x="7847851" y="5095316"/>
            <a:ext cx="544530" cy="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AFDAF450-DBC9-2CB6-672D-924093315FC8}"/>
              </a:ext>
            </a:extLst>
          </p:cNvPr>
          <p:cNvSpPr/>
          <p:nvPr/>
        </p:nvSpPr>
        <p:spPr>
          <a:xfrm>
            <a:off x="5770759" y="4477031"/>
            <a:ext cx="2033824" cy="129991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“No one is accountable for the customer data”</a:t>
            </a:r>
          </a:p>
        </p:txBody>
      </p:sp>
      <p:sp>
        <p:nvSpPr>
          <p:cNvPr id="31" name="Rectangle 30">
            <a:extLst>
              <a:ext uri="{FF2B5EF4-FFF2-40B4-BE49-F238E27FC236}">
                <a16:creationId xmlns:a16="http://schemas.microsoft.com/office/drawing/2014/main" id="{62757DC8-D74F-2600-B0D5-C489B8B1B07F}"/>
              </a:ext>
            </a:extLst>
          </p:cNvPr>
          <p:cNvSpPr/>
          <p:nvPr/>
        </p:nvSpPr>
        <p:spPr>
          <a:xfrm>
            <a:off x="8832457" y="4477030"/>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Franklin Gothic Book"/>
                <a:ea typeface="+mn-ea"/>
                <a:cs typeface="+mn-cs"/>
              </a:rPr>
              <a:t>HMW</a:t>
            </a: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Franklin Gothic Book"/>
                <a:ea typeface="+mn-ea"/>
                <a:cs typeface="+mn-cs"/>
              </a:rPr>
              <a:t>assign accountability for customer data?</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32" name="Rectangle 31">
            <a:extLst>
              <a:ext uri="{FF2B5EF4-FFF2-40B4-BE49-F238E27FC236}">
                <a16:creationId xmlns:a16="http://schemas.microsoft.com/office/drawing/2014/main" id="{08F978BA-262B-F47B-61D5-1CA8CA9BBFAD}"/>
              </a:ext>
            </a:extLst>
          </p:cNvPr>
          <p:cNvSpPr/>
          <p:nvPr/>
        </p:nvSpPr>
        <p:spPr>
          <a:xfrm>
            <a:off x="5923159" y="4629431"/>
            <a:ext cx="2033824" cy="129991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“Our data lacks consistent structure”</a:t>
            </a:r>
          </a:p>
        </p:txBody>
      </p:sp>
      <p:sp>
        <p:nvSpPr>
          <p:cNvPr id="33" name="Rectangle 32">
            <a:extLst>
              <a:ext uri="{FF2B5EF4-FFF2-40B4-BE49-F238E27FC236}">
                <a16:creationId xmlns:a16="http://schemas.microsoft.com/office/drawing/2014/main" id="{1F889462-8D18-92E6-4453-2C6B696C7372}"/>
              </a:ext>
            </a:extLst>
          </p:cNvPr>
          <p:cNvSpPr/>
          <p:nvPr/>
        </p:nvSpPr>
        <p:spPr>
          <a:xfrm>
            <a:off x="8984857" y="4629430"/>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Franklin Gothic Book"/>
                <a:ea typeface="+mn-ea"/>
                <a:cs typeface="+mn-cs"/>
              </a:rPr>
              <a:t>HMW</a:t>
            </a: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Franklin Gothic Book"/>
                <a:ea typeface="+mn-ea"/>
                <a:cs typeface="+mn-cs"/>
              </a:rPr>
              <a:t>standardize data structure?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34" name="Rectangle 33">
            <a:extLst>
              <a:ext uri="{FF2B5EF4-FFF2-40B4-BE49-F238E27FC236}">
                <a16:creationId xmlns:a16="http://schemas.microsoft.com/office/drawing/2014/main" id="{4F31652A-7809-D6F8-D350-C2E59A9735E5}"/>
              </a:ext>
            </a:extLst>
          </p:cNvPr>
          <p:cNvSpPr/>
          <p:nvPr/>
        </p:nvSpPr>
        <p:spPr>
          <a:xfrm>
            <a:off x="6075559" y="4781831"/>
            <a:ext cx="2033824" cy="129991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“New hires don’t receive adequate data training”</a:t>
            </a:r>
          </a:p>
        </p:txBody>
      </p:sp>
      <p:sp>
        <p:nvSpPr>
          <p:cNvPr id="35" name="Rectangle 34">
            <a:extLst>
              <a:ext uri="{FF2B5EF4-FFF2-40B4-BE49-F238E27FC236}">
                <a16:creationId xmlns:a16="http://schemas.microsoft.com/office/drawing/2014/main" id="{F8CAB0B7-D170-CB38-9F20-F7BF17D1E229}"/>
              </a:ext>
            </a:extLst>
          </p:cNvPr>
          <p:cNvSpPr/>
          <p:nvPr/>
        </p:nvSpPr>
        <p:spPr>
          <a:xfrm>
            <a:off x="9137257" y="4781830"/>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Franklin Gothic Book"/>
                <a:ea typeface="+mn-ea"/>
                <a:cs typeface="+mn-cs"/>
              </a:rPr>
              <a:t>HMW</a:t>
            </a: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Franklin Gothic Book"/>
                <a:ea typeface="+mn-ea"/>
                <a:cs typeface="+mn-cs"/>
              </a:rPr>
              <a:t> improve data training for new hires?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36" name="Rectangle 35">
            <a:extLst>
              <a:ext uri="{FF2B5EF4-FFF2-40B4-BE49-F238E27FC236}">
                <a16:creationId xmlns:a16="http://schemas.microsoft.com/office/drawing/2014/main" id="{CB84EC17-C4A5-7B72-958E-6D0F59DC12E3}"/>
              </a:ext>
            </a:extLst>
          </p:cNvPr>
          <p:cNvSpPr/>
          <p:nvPr/>
        </p:nvSpPr>
        <p:spPr>
          <a:xfrm>
            <a:off x="6227959" y="4934231"/>
            <a:ext cx="2033824" cy="129991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“Sensitive data is sometimes used inappropriately”</a:t>
            </a:r>
          </a:p>
        </p:txBody>
      </p:sp>
      <p:sp>
        <p:nvSpPr>
          <p:cNvPr id="37" name="Rectangle 36">
            <a:extLst>
              <a:ext uri="{FF2B5EF4-FFF2-40B4-BE49-F238E27FC236}">
                <a16:creationId xmlns:a16="http://schemas.microsoft.com/office/drawing/2014/main" id="{867A977D-88BA-4E47-7FBF-13DC7D9BD0F3}"/>
              </a:ext>
            </a:extLst>
          </p:cNvPr>
          <p:cNvSpPr/>
          <p:nvPr/>
        </p:nvSpPr>
        <p:spPr>
          <a:xfrm>
            <a:off x="9289657" y="4934230"/>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Franklin Gothic Book"/>
                <a:ea typeface="+mn-ea"/>
                <a:cs typeface="+mn-cs"/>
              </a:rPr>
              <a:t>HMW</a:t>
            </a: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Franklin Gothic Book"/>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Franklin Gothic Book"/>
                <a:ea typeface="+mn-ea"/>
                <a:cs typeface="+mn-cs"/>
              </a:rPr>
              <a:t> prevent inappropriate use of sensitive data?</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4" name="Tijdelijke aanduiding voor tekst 44">
            <a:extLst>
              <a:ext uri="{FF2B5EF4-FFF2-40B4-BE49-F238E27FC236}">
                <a16:creationId xmlns:a16="http://schemas.microsoft.com/office/drawing/2014/main" id="{4B745DBB-9760-DBBA-F503-A4CA571286F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5" name="Tijdelijke aanduiding voor tekst 44">
            <a:extLst>
              <a:ext uri="{FF2B5EF4-FFF2-40B4-BE49-F238E27FC236}">
                <a16:creationId xmlns:a16="http://schemas.microsoft.com/office/drawing/2014/main" id="{B21723F3-38A2-A01B-77F7-3A193D30F404}"/>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0" name="Tijdelijke aanduiding voor tekst 44">
            <a:extLst>
              <a:ext uri="{FF2B5EF4-FFF2-40B4-BE49-F238E27FC236}">
                <a16:creationId xmlns:a16="http://schemas.microsoft.com/office/drawing/2014/main" id="{B7A40531-2989-CFC4-9F25-4BC927A86279}"/>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2" name="Tijdelijke aanduiding voor tekst 44">
            <a:extLst>
              <a:ext uri="{FF2B5EF4-FFF2-40B4-BE49-F238E27FC236}">
                <a16:creationId xmlns:a16="http://schemas.microsoft.com/office/drawing/2014/main" id="{58DB65D0-0D8C-DC37-6AE4-340A19DF7593}"/>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5" name="Title 1">
            <a:extLst>
              <a:ext uri="{FF2B5EF4-FFF2-40B4-BE49-F238E27FC236}">
                <a16:creationId xmlns:a16="http://schemas.microsoft.com/office/drawing/2014/main" id="{8CE2804D-B0F6-D9AE-97FF-4422A4DFA48A}"/>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26" name="Group 25">
            <a:extLst>
              <a:ext uri="{FF2B5EF4-FFF2-40B4-BE49-F238E27FC236}">
                <a16:creationId xmlns:a16="http://schemas.microsoft.com/office/drawing/2014/main" id="{6D86128A-A688-81AE-5B69-196196C5D596}"/>
              </a:ext>
            </a:extLst>
          </p:cNvPr>
          <p:cNvGrpSpPr/>
          <p:nvPr/>
        </p:nvGrpSpPr>
        <p:grpSpPr>
          <a:xfrm>
            <a:off x="10820400" y="158021"/>
            <a:ext cx="1262954" cy="262128"/>
            <a:chOff x="10892274" y="158021"/>
            <a:chExt cx="1191080" cy="262128"/>
          </a:xfrm>
        </p:grpSpPr>
        <p:sp>
          <p:nvSpPr>
            <p:cNvPr id="27" name="Oval 26">
              <a:extLst>
                <a:ext uri="{FF2B5EF4-FFF2-40B4-BE49-F238E27FC236}">
                  <a16:creationId xmlns:a16="http://schemas.microsoft.com/office/drawing/2014/main" id="{DF1E4DAF-2A8B-78D3-7080-CC762B01702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8" name="Group 27">
              <a:extLst>
                <a:ext uri="{FF2B5EF4-FFF2-40B4-BE49-F238E27FC236}">
                  <a16:creationId xmlns:a16="http://schemas.microsoft.com/office/drawing/2014/main" id="{366F105D-F2D4-3DA0-52DF-036A53EC5BB5}"/>
                </a:ext>
              </a:extLst>
            </p:cNvPr>
            <p:cNvGrpSpPr/>
            <p:nvPr/>
          </p:nvGrpSpPr>
          <p:grpSpPr>
            <a:xfrm>
              <a:off x="10892274" y="158021"/>
              <a:ext cx="1191080" cy="262128"/>
              <a:chOff x="9614080" y="308749"/>
              <a:chExt cx="1191080" cy="262128"/>
            </a:xfrm>
          </p:grpSpPr>
          <p:sp>
            <p:nvSpPr>
              <p:cNvPr id="29" name="Rectangle 28">
                <a:extLst>
                  <a:ext uri="{FF2B5EF4-FFF2-40B4-BE49-F238E27FC236}">
                    <a16:creationId xmlns:a16="http://schemas.microsoft.com/office/drawing/2014/main" id="{0D03CFF5-FDDB-BFFD-9935-D27DBBDB3A1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8" name="Rectangle 37">
                <a:extLst>
                  <a:ext uri="{FF2B5EF4-FFF2-40B4-BE49-F238E27FC236}">
                    <a16:creationId xmlns:a16="http://schemas.microsoft.com/office/drawing/2014/main" id="{9D813852-6FDB-C17D-25DC-E47E6E3BE19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9" name="Rectangle 38">
            <a:extLst>
              <a:ext uri="{FF2B5EF4-FFF2-40B4-BE49-F238E27FC236}">
                <a16:creationId xmlns:a16="http://schemas.microsoft.com/office/drawing/2014/main" id="{621509B0-BDA9-FE6C-B0E2-0DCE879B82E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9180581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2"/>
                                        </p:tgtEl>
                                        <p:attrNameLst>
                                          <p:attrName>style.visibility</p:attrName>
                                        </p:attrNameLst>
                                      </p:cBhvr>
                                      <p:to>
                                        <p:strVal val="visible"/>
                                      </p:to>
                                    </p:set>
                                  </p:childTnLst>
                                </p:cTn>
                              </p:par>
                              <p:par>
                                <p:cTn id="26" presetID="10" presetClass="entr" presetSubtype="0"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0"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36"/>
                                        </p:tgtEl>
                                        <p:attrNameLst>
                                          <p:attrName>style.visibility</p:attrName>
                                        </p:attrNameLst>
                                      </p:cBhvr>
                                      <p:to>
                                        <p:strVal val="visible"/>
                                      </p:to>
                                    </p:set>
                                  </p:childTnLst>
                                </p:cTn>
                              </p:par>
                              <p:par>
                                <p:cTn id="40" presetID="10" presetClass="entr" presetSubtype="0" fill="hold" grpId="0" nodeType="with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6" grpId="0" animBg="1"/>
      <p:bldP spid="30" grpId="0" animBg="1"/>
      <p:bldP spid="31" grpId="0" animBg="1"/>
      <p:bldP spid="32" grpId="0" animBg="1"/>
      <p:bldP spid="33" grpId="0" animBg="1"/>
      <p:bldP spid="34" grpId="0" animBg="1"/>
      <p:bldP spid="35" grpId="0" animBg="1"/>
      <p:bldP spid="36" grpId="0" animBg="1"/>
      <p:bldP spid="37"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 per person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Only interview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person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 time.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Formulate questions that refer to the 7 broad-impact components.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soon as you’ve created an HMW, pause the interview and show it as an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okay to skip people who don’t want to speak.</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simple, open-ended phrases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like:</a:t>
            </a:r>
          </a:p>
          <a:p>
            <a:pPr marL="685800" marR="0" lvl="1" indent="-228600" algn="just"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“talk about the </a:t>
            </a:r>
            <a:r>
              <a:rPr kumimoji="0" lang="en-US" sz="16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responsibility</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challenges you’re having”</a:t>
            </a:r>
          </a:p>
          <a:p>
            <a:pPr marL="685800" marR="0" lvl="1" indent="-228600" algn="just"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 into more detail on that” </a:t>
            </a:r>
          </a:p>
          <a:p>
            <a:pPr marL="685800" marR="0" lvl="1" indent="-228600" algn="just"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me more”</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1: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The Interview</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BA611265-4F94-B3A9-556A-7A6B4234D9CD}"/>
              </a:ext>
            </a:extLst>
          </p:cNvPr>
          <p:cNvSpPr/>
          <p:nvPr/>
        </p:nvSpPr>
        <p:spPr>
          <a:xfrm rot="21396428">
            <a:off x="3820846" y="564087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476EC3D9-E7BA-C714-A5AA-9F8B6496A69E}"/>
              </a:ext>
            </a:extLst>
          </p:cNvPr>
          <p:cNvSpPr/>
          <p:nvPr/>
        </p:nvSpPr>
        <p:spPr>
          <a:xfrm rot="430293">
            <a:off x="4265601" y="510125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E9BA180D-8EF5-D402-F94F-0036716CC80B}"/>
              </a:ext>
            </a:extLst>
          </p:cNvPr>
          <p:cNvSpPr/>
          <p:nvPr/>
        </p:nvSpPr>
        <p:spPr>
          <a:xfrm>
            <a:off x="3337994" y="505364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1A7E1CD4-4ED0-71DB-EEC5-6C9D2F7ED099}"/>
              </a:ext>
            </a:extLst>
          </p:cNvPr>
          <p:cNvSpPr/>
          <p:nvPr/>
        </p:nvSpPr>
        <p:spPr>
          <a:xfrm rot="965492">
            <a:off x="3090543" y="561756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AD3BDBBC-6F26-AF5C-BFF0-A0276C97BC8D}"/>
              </a:ext>
            </a:extLst>
          </p:cNvPr>
          <p:cNvSpPr/>
          <p:nvPr/>
        </p:nvSpPr>
        <p:spPr>
          <a:xfrm>
            <a:off x="2450335" y="519764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21240428-3C96-ABD5-E724-FF20A8FF82FF}"/>
              </a:ext>
            </a:extLst>
          </p:cNvPr>
          <p:cNvSpPr/>
          <p:nvPr/>
        </p:nvSpPr>
        <p:spPr>
          <a:xfrm rot="20967984">
            <a:off x="2117981" y="569558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EA92436F-5412-550C-CDE6-A37947496F25}"/>
              </a:ext>
            </a:extLst>
          </p:cNvPr>
          <p:cNvSpPr/>
          <p:nvPr/>
        </p:nvSpPr>
        <p:spPr>
          <a:xfrm rot="21313672">
            <a:off x="1562676" y="522938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85BE221C-39B4-7E48-07B6-8ECC9B256FD2}"/>
              </a:ext>
            </a:extLst>
          </p:cNvPr>
          <p:cNvSpPr/>
          <p:nvPr/>
        </p:nvSpPr>
        <p:spPr>
          <a:xfrm>
            <a:off x="1251087" y="576156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0591E474-A10D-F730-13E3-CBB56B7CE2FB}"/>
              </a:ext>
            </a:extLst>
          </p:cNvPr>
          <p:cNvSpPr/>
          <p:nvPr/>
        </p:nvSpPr>
        <p:spPr>
          <a:xfrm>
            <a:off x="944470" y="519764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2E3AAAB6-BB1D-E475-E3FB-6BDB4D58EBD6}"/>
              </a:ext>
            </a:extLst>
          </p:cNvPr>
          <p:cNvSpPr/>
          <p:nvPr/>
        </p:nvSpPr>
        <p:spPr>
          <a:xfrm rot="527200">
            <a:off x="735545" y="575308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jdelijke aanduiding voor tekst 44">
            <a:extLst>
              <a:ext uri="{FF2B5EF4-FFF2-40B4-BE49-F238E27FC236}">
                <a16:creationId xmlns:a16="http://schemas.microsoft.com/office/drawing/2014/main" id="{DE802BE7-8A1B-E511-7D93-65DA203C875D}"/>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4" name="Tijdelijke aanduiding voor tekst 44">
            <a:extLst>
              <a:ext uri="{FF2B5EF4-FFF2-40B4-BE49-F238E27FC236}">
                <a16:creationId xmlns:a16="http://schemas.microsoft.com/office/drawing/2014/main" id="{36235414-8247-7ED5-3046-97E80574DCDB}"/>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5" name="Tijdelijke aanduiding voor tekst 44">
            <a:extLst>
              <a:ext uri="{FF2B5EF4-FFF2-40B4-BE49-F238E27FC236}">
                <a16:creationId xmlns:a16="http://schemas.microsoft.com/office/drawing/2014/main" id="{8C1F45D6-1382-3B69-F24F-4F0E0F8B3C5A}"/>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6" name="Tijdelijke aanduiding voor tekst 44">
            <a:extLst>
              <a:ext uri="{FF2B5EF4-FFF2-40B4-BE49-F238E27FC236}">
                <a16:creationId xmlns:a16="http://schemas.microsoft.com/office/drawing/2014/main" id="{09900B17-7F92-9363-40FF-028B7E0EF2AF}"/>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3" name="Title 1">
            <a:extLst>
              <a:ext uri="{FF2B5EF4-FFF2-40B4-BE49-F238E27FC236}">
                <a16:creationId xmlns:a16="http://schemas.microsoft.com/office/drawing/2014/main" id="{C6DAAF60-3CFD-7AB5-A507-E1380BD5D55A}"/>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34" name="Group 33">
            <a:extLst>
              <a:ext uri="{FF2B5EF4-FFF2-40B4-BE49-F238E27FC236}">
                <a16:creationId xmlns:a16="http://schemas.microsoft.com/office/drawing/2014/main" id="{B03521FC-A15C-2B94-6B28-58696371E2D5}"/>
              </a:ext>
            </a:extLst>
          </p:cNvPr>
          <p:cNvGrpSpPr/>
          <p:nvPr/>
        </p:nvGrpSpPr>
        <p:grpSpPr>
          <a:xfrm>
            <a:off x="10820400" y="158021"/>
            <a:ext cx="1262954" cy="262128"/>
            <a:chOff x="10892274" y="158021"/>
            <a:chExt cx="1191080" cy="262128"/>
          </a:xfrm>
        </p:grpSpPr>
        <p:sp>
          <p:nvSpPr>
            <p:cNvPr id="35" name="Oval 34">
              <a:extLst>
                <a:ext uri="{FF2B5EF4-FFF2-40B4-BE49-F238E27FC236}">
                  <a16:creationId xmlns:a16="http://schemas.microsoft.com/office/drawing/2014/main" id="{F96982C8-4118-6B69-DD39-02DDED323F9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6" name="Group 35">
              <a:extLst>
                <a:ext uri="{FF2B5EF4-FFF2-40B4-BE49-F238E27FC236}">
                  <a16:creationId xmlns:a16="http://schemas.microsoft.com/office/drawing/2014/main" id="{A3690EE4-2BD8-FC64-75AB-485E96BCA029}"/>
                </a:ext>
              </a:extLst>
            </p:cNvPr>
            <p:cNvGrpSpPr/>
            <p:nvPr/>
          </p:nvGrpSpPr>
          <p:grpSpPr>
            <a:xfrm>
              <a:off x="10892274" y="158021"/>
              <a:ext cx="1191080" cy="262128"/>
              <a:chOff x="9614080" y="308749"/>
              <a:chExt cx="1191080" cy="262128"/>
            </a:xfrm>
          </p:grpSpPr>
          <p:sp>
            <p:nvSpPr>
              <p:cNvPr id="37" name="Rectangle 36">
                <a:extLst>
                  <a:ext uri="{FF2B5EF4-FFF2-40B4-BE49-F238E27FC236}">
                    <a16:creationId xmlns:a16="http://schemas.microsoft.com/office/drawing/2014/main" id="{30C7FF23-630A-00A1-EED7-F54BC7F12E6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8" name="Rectangle 37">
                <a:extLst>
                  <a:ext uri="{FF2B5EF4-FFF2-40B4-BE49-F238E27FC236}">
                    <a16:creationId xmlns:a16="http://schemas.microsoft.com/office/drawing/2014/main" id="{4E731342-4709-FB0E-3DB1-5EAE5F3361C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9" name="Rectangle 38">
            <a:extLst>
              <a:ext uri="{FF2B5EF4-FFF2-40B4-BE49-F238E27FC236}">
                <a16:creationId xmlns:a16="http://schemas.microsoft.com/office/drawing/2014/main" id="{B27393EF-91B6-15A5-AA83-8EE463A8B75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179424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314491"/>
            <a:ext cx="8010524" cy="452426"/>
          </a:xfrm>
        </p:spPr>
        <p:txBody>
          <a:bodyPr/>
          <a:lstStyle/>
          <a:p>
            <a:r>
              <a:rPr lang="en-US" dirty="0">
                <a:solidFill>
                  <a:srgbClr val="0C2B3E"/>
                </a:solidFill>
              </a:rPr>
              <a:t>Challenges </a:t>
            </a:r>
            <a:r>
              <a:rPr lang="en-US" sz="2400" b="1" dirty="0">
                <a:solidFill>
                  <a:srgbClr val="11B5B4"/>
                </a:solidFill>
              </a:rPr>
              <a:t>INTERVIEW</a:t>
            </a:r>
            <a:endParaRPr lang="en-US" sz="2000" b="1" dirty="0">
              <a:solidFill>
                <a:srgbClr val="11B5B4"/>
              </a:solidFill>
            </a:endParaRP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D8A316AD-15DB-A2F8-8EDD-0BE11F625044}"/>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Broad Impact Components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13" name="TextBox 12">
            <a:extLst>
              <a:ext uri="{FF2B5EF4-FFF2-40B4-BE49-F238E27FC236}">
                <a16:creationId xmlns:a16="http://schemas.microsoft.com/office/drawing/2014/main" id="{5E5EF708-F96B-8943-DD08-02A3B576D7F7}"/>
              </a:ext>
            </a:extLst>
          </p:cNvPr>
          <p:cNvSpPr txBox="1"/>
          <p:nvPr/>
        </p:nvSpPr>
        <p:spPr>
          <a:xfrm>
            <a:off x="893199" y="1896383"/>
            <a:ext cx="2420548" cy="338554"/>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equirements and Constraints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AC42AB2C-F777-1001-6AD9-90C8E649B08A}"/>
              </a:ext>
            </a:extLst>
          </p:cNvPr>
          <p:cNvSpPr txBox="1"/>
          <p:nvPr/>
        </p:nvSpPr>
        <p:spPr>
          <a:xfrm>
            <a:off x="893197" y="2343149"/>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esponsibility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E535A09E-C6C6-4B6F-CB43-57A0CA1FBC7A}"/>
              </a:ext>
            </a:extLst>
          </p:cNvPr>
          <p:cNvSpPr txBox="1"/>
          <p:nvPr/>
        </p:nvSpPr>
        <p:spPr>
          <a:xfrm>
            <a:off x="893195" y="2783568"/>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mprovement and Prevention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BE7C371F-A825-96BC-F2FD-0084939AB3DE}"/>
              </a:ext>
            </a:extLst>
          </p:cNvPr>
          <p:cNvSpPr txBox="1"/>
          <p:nvPr/>
        </p:nvSpPr>
        <p:spPr>
          <a:xfrm>
            <a:off x="893195" y="3227626"/>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tructure and Meaning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6B2810FA-32F1-1E0A-D2D8-B72A49AD7599}"/>
              </a:ext>
            </a:extLst>
          </p:cNvPr>
          <p:cNvSpPr txBox="1"/>
          <p:nvPr/>
        </p:nvSpPr>
        <p:spPr>
          <a:xfrm>
            <a:off x="893196" y="3668044"/>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ommunication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55507DAE-3AA5-215B-0772-0A4B85E4C29D}"/>
              </a:ext>
            </a:extLst>
          </p:cNvPr>
          <p:cNvSpPr txBox="1"/>
          <p:nvPr/>
        </p:nvSpPr>
        <p:spPr>
          <a:xfrm>
            <a:off x="893196" y="4108460"/>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hange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A1E27E42-EC8E-5F66-426C-C0E2A9836123}"/>
              </a:ext>
            </a:extLst>
          </p:cNvPr>
          <p:cNvSpPr txBox="1"/>
          <p:nvPr/>
        </p:nvSpPr>
        <p:spPr>
          <a:xfrm>
            <a:off x="893194" y="4560991"/>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thics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897F3F32-916B-2DF8-EEA9-2E1B1B32ABBE}"/>
              </a:ext>
            </a:extLst>
          </p:cNvPr>
          <p:cNvSpPr/>
          <p:nvPr/>
        </p:nvSpPr>
        <p:spPr>
          <a:xfrm rot="16200000">
            <a:off x="6629543" y="-1419413"/>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User, Functional, Technology, Legal, Regulatory, Compliance, Contractual, Industry, Internal Policies, Access, Security, Privacy, Data Protection</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D0D3A32D-42A5-2AB4-434B-B08CC0403C12}"/>
              </a:ext>
            </a:extLst>
          </p:cNvPr>
          <p:cNvSpPr/>
          <p:nvPr/>
        </p:nvSpPr>
        <p:spPr>
          <a:xfrm rot="16200000">
            <a:off x="6629541" y="-972647"/>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Accountability, Authority, Ownership, Governance, Stewardship, Motivation, Reward</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F7E6AA7F-E498-E359-A4D4-42C78F8D95AC}"/>
              </a:ext>
            </a:extLst>
          </p:cNvPr>
          <p:cNvSpPr/>
          <p:nvPr/>
        </p:nvSpPr>
        <p:spPr>
          <a:xfrm rot="16200000">
            <a:off x="6629539" y="-53222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Continuous Improvement, Root Causes, Prevention, Correction, Enhancement, Audit, Controls, Monitoring, Metrics, Targets</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A68C60F9-98FC-4C38-E2DA-4943EF8BD0E8}"/>
              </a:ext>
            </a:extLst>
          </p:cNvPr>
          <p:cNvSpPr/>
          <p:nvPr/>
        </p:nvSpPr>
        <p:spPr>
          <a:xfrm rot="16200000">
            <a:off x="6629539" y="-88170"/>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Definitions, Relationships, Metadata, Standards, Reference Data, Data Models, Business Rules, Architecture, Semantics, Taxonomies, Ontologies, Hierarchies</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Rectangle 17">
            <a:extLst>
              <a:ext uri="{FF2B5EF4-FFF2-40B4-BE49-F238E27FC236}">
                <a16:creationId xmlns:a16="http://schemas.microsoft.com/office/drawing/2014/main" id="{2D858F09-E542-21C2-FBC5-1EA642A5A01D}"/>
              </a:ext>
            </a:extLst>
          </p:cNvPr>
          <p:cNvSpPr/>
          <p:nvPr/>
        </p:nvSpPr>
        <p:spPr>
          <a:xfrm rot="16200000">
            <a:off x="6629540" y="35224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Awareness, Engagement, Outreach, Listening, Feedback, Trust, Confidence, Education, Training, Documentation</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BD05979F-38E9-D2B3-F8CF-81D61C56571B}"/>
              </a:ext>
            </a:extLst>
          </p:cNvPr>
          <p:cNvSpPr/>
          <p:nvPr/>
        </p:nvSpPr>
        <p:spPr>
          <a:xfrm rot="16200000">
            <a:off x="6629540" y="792664"/>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Management of Change and Associated Impact, Organizational Change Management, Change Control</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095E4F4D-67B3-9688-6AA4-558441489415}"/>
              </a:ext>
            </a:extLst>
          </p:cNvPr>
          <p:cNvSpPr/>
          <p:nvPr/>
        </p:nvSpPr>
        <p:spPr>
          <a:xfrm rot="16200000">
            <a:off x="6629538" y="1245195"/>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Individual and Societal Good, Justice, Rights and Freedoms, Truthfulness, Standards of Conduct, Avoiding Harm, Supporting Well-Being</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Involves you  (block time for these)">
            <a:extLst>
              <a:ext uri="{FF2B5EF4-FFF2-40B4-BE49-F238E27FC236}">
                <a16:creationId xmlns:a16="http://schemas.microsoft.com/office/drawing/2014/main" id="{F03FCBA3-40EA-48B4-3044-72AF7FA3750A}"/>
              </a:ext>
            </a:extLst>
          </p:cNvPr>
          <p:cNvSpPr txBox="1"/>
          <p:nvPr/>
        </p:nvSpPr>
        <p:spPr>
          <a:xfrm>
            <a:off x="5852256" y="910723"/>
            <a:ext cx="3674516" cy="45993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5719" tIns="35719" rIns="35719" bIns="35719" anchor="ctr">
            <a:spAutoFit/>
          </a:bodyPr>
          <a:lstStyle/>
          <a:p>
            <a:pPr marL="0" marR="0" lvl="0" indent="0" algn="l" defTabSz="457200" rtl="0" eaLnBrk="1" fontAlgn="auto" latinLnBrk="0" hangingPunct="1">
              <a:lnSpc>
                <a:spcPct val="90000"/>
              </a:lnSpc>
              <a:spcBef>
                <a:spcPts val="250"/>
              </a:spcBef>
              <a:spcAft>
                <a:spcPts val="0"/>
              </a:spcAft>
              <a:buClrTx/>
              <a:buSzTx/>
              <a:buFontTx/>
              <a:buNone/>
              <a:tabLst/>
              <a:defRPr sz="2800"/>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Let the broad-impact components guide your open-ended questioning</a:t>
            </a:r>
            <a:endPar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pic>
        <p:nvPicPr>
          <p:cNvPr id="24" name="Graphic 23" descr="Line arrow: Clockwise curve with solid fill">
            <a:extLst>
              <a:ext uri="{FF2B5EF4-FFF2-40B4-BE49-F238E27FC236}">
                <a16:creationId xmlns:a16="http://schemas.microsoft.com/office/drawing/2014/main" id="{8B6D791A-F53E-023F-16CE-CC48A58A73EE}"/>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5017564">
            <a:off x="4715983" y="724584"/>
            <a:ext cx="914400" cy="1264448"/>
          </a:xfrm>
          <a:prstGeom prst="rect">
            <a:avLst/>
          </a:prstGeom>
        </p:spPr>
      </p:pic>
      <p:grpSp>
        <p:nvGrpSpPr>
          <p:cNvPr id="14" name="Group 13">
            <a:extLst>
              <a:ext uri="{FF2B5EF4-FFF2-40B4-BE49-F238E27FC236}">
                <a16:creationId xmlns:a16="http://schemas.microsoft.com/office/drawing/2014/main" id="{C6DF44D9-0F06-CE78-4167-9BD76C7D6550}"/>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5B63BC74-572B-C8FE-202D-EBD5FCF702F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3" name="Group 22">
              <a:extLst>
                <a:ext uri="{FF2B5EF4-FFF2-40B4-BE49-F238E27FC236}">
                  <a16:creationId xmlns:a16="http://schemas.microsoft.com/office/drawing/2014/main" id="{A3C95315-A951-BDA2-608A-22F8769DAB78}"/>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D05E5597-80BC-C636-D380-6EDB483480C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6" name="Rectangle 25">
                <a:extLst>
                  <a:ext uri="{FF2B5EF4-FFF2-40B4-BE49-F238E27FC236}">
                    <a16:creationId xmlns:a16="http://schemas.microsoft.com/office/drawing/2014/main" id="{BF21EFAD-929F-40C6-2FBB-872FD1B0ACB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A07D2013-E6C9-775D-85EE-22F79E15DD4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3776057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each participant a block of rectangular sticky notes.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Write “HMW” on the top of each new sticky note.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Everyone listens as the expert talks,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re-writes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problems as “How Might </a:t>
            </a:r>
            <a:r>
              <a:rPr kumimoji="0" lang="en-US"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We’s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quantity! </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1: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The Interview</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2BBE45D0-07EC-79DC-6E60-F1400EEF7CC8}"/>
              </a:ext>
            </a:extLst>
          </p:cNvPr>
          <p:cNvSpPr/>
          <p:nvPr/>
        </p:nvSpPr>
        <p:spPr>
          <a:xfrm rot="21414143">
            <a:off x="6238398" y="4618730"/>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HMW</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C52F46A3-3DBE-BAF8-7ACB-E51B422DD123}"/>
              </a:ext>
            </a:extLst>
          </p:cNvPr>
          <p:cNvSpPr/>
          <p:nvPr/>
        </p:nvSpPr>
        <p:spPr>
          <a:xfrm rot="311310">
            <a:off x="9150965" y="4658582"/>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HMW</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224BB3F-70B8-5AA8-E638-2F36C1726261}"/>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2550DBC1-960C-0B72-65E5-A461FC957963}"/>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3" name="Tijdelijke aanduiding voor tekst 44">
            <a:extLst>
              <a:ext uri="{FF2B5EF4-FFF2-40B4-BE49-F238E27FC236}">
                <a16:creationId xmlns:a16="http://schemas.microsoft.com/office/drawing/2014/main" id="{F3DD6FD4-E524-8EC5-E213-91E0939E17BB}"/>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4" name="Tijdelijke aanduiding voor tekst 44">
            <a:extLst>
              <a:ext uri="{FF2B5EF4-FFF2-40B4-BE49-F238E27FC236}">
                <a16:creationId xmlns:a16="http://schemas.microsoft.com/office/drawing/2014/main" id="{32892D82-B9B6-8377-092B-5335B1313DB5}"/>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5" name="Title 1">
            <a:extLst>
              <a:ext uri="{FF2B5EF4-FFF2-40B4-BE49-F238E27FC236}">
                <a16:creationId xmlns:a16="http://schemas.microsoft.com/office/drawing/2014/main" id="{80C11549-8B43-D1E2-6509-D1BD19652C4F}"/>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26" name="Group 25">
            <a:extLst>
              <a:ext uri="{FF2B5EF4-FFF2-40B4-BE49-F238E27FC236}">
                <a16:creationId xmlns:a16="http://schemas.microsoft.com/office/drawing/2014/main" id="{346A5E4D-4848-FFA8-BD2B-69E63572E2E8}"/>
              </a:ext>
            </a:extLst>
          </p:cNvPr>
          <p:cNvGrpSpPr/>
          <p:nvPr/>
        </p:nvGrpSpPr>
        <p:grpSpPr>
          <a:xfrm>
            <a:off x="10820400" y="158021"/>
            <a:ext cx="1262954" cy="262128"/>
            <a:chOff x="10892274" y="158021"/>
            <a:chExt cx="1191080" cy="262128"/>
          </a:xfrm>
        </p:grpSpPr>
        <p:sp>
          <p:nvSpPr>
            <p:cNvPr id="27" name="Oval 26">
              <a:extLst>
                <a:ext uri="{FF2B5EF4-FFF2-40B4-BE49-F238E27FC236}">
                  <a16:creationId xmlns:a16="http://schemas.microsoft.com/office/drawing/2014/main" id="{C8E40ACB-FE5A-28EF-B134-6C012E0FED0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8" name="Group 27">
              <a:extLst>
                <a:ext uri="{FF2B5EF4-FFF2-40B4-BE49-F238E27FC236}">
                  <a16:creationId xmlns:a16="http://schemas.microsoft.com/office/drawing/2014/main" id="{950F12E3-B917-2461-A471-B8D272D07803}"/>
                </a:ext>
              </a:extLst>
            </p:cNvPr>
            <p:cNvGrpSpPr/>
            <p:nvPr/>
          </p:nvGrpSpPr>
          <p:grpSpPr>
            <a:xfrm>
              <a:off x="10892274" y="158021"/>
              <a:ext cx="1191080" cy="262128"/>
              <a:chOff x="9614080" y="308749"/>
              <a:chExt cx="1191080" cy="262128"/>
            </a:xfrm>
          </p:grpSpPr>
          <p:sp>
            <p:nvSpPr>
              <p:cNvPr id="29" name="Rectangle 28">
                <a:extLst>
                  <a:ext uri="{FF2B5EF4-FFF2-40B4-BE49-F238E27FC236}">
                    <a16:creationId xmlns:a16="http://schemas.microsoft.com/office/drawing/2014/main" id="{0316D68B-58AB-7E6B-F1F8-CA50EA9ACE7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0" name="Rectangle 29">
                <a:extLst>
                  <a:ext uri="{FF2B5EF4-FFF2-40B4-BE49-F238E27FC236}">
                    <a16:creationId xmlns:a16="http://schemas.microsoft.com/office/drawing/2014/main" id="{64B6D4A6-808D-A52E-D4AC-5DD320FF5B9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1" name="Rectangle 30">
            <a:extLst>
              <a:ext uri="{FF2B5EF4-FFF2-40B4-BE49-F238E27FC236}">
                <a16:creationId xmlns:a16="http://schemas.microsoft.com/office/drawing/2014/main" id="{819CAEE6-FF26-34CD-7042-FA6CEEAD566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2754736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5 - 10 minutes</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take turns presenting their HMW’s to the group. Simply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read the challenges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written on your sticky notes—this is not the time for discussion or debate.</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presenting, place your HMW’s on the RRISCCE matrix displayed on the wall.</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Then, as a group, identify any duplicates and either remove or stack them together.</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2: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Present</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7EAED747-6510-A00A-D374-D479C1C156E8}"/>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2A9C5DC5-B851-E04D-AB6C-CAEE3D17972E}"/>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3" name="Tijdelijke aanduiding voor tekst 44">
            <a:extLst>
              <a:ext uri="{FF2B5EF4-FFF2-40B4-BE49-F238E27FC236}">
                <a16:creationId xmlns:a16="http://schemas.microsoft.com/office/drawing/2014/main" id="{B3875EAF-7CCA-E8A6-C839-222BBEE8BFD7}"/>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4" name="Tijdelijke aanduiding voor tekst 44">
            <a:extLst>
              <a:ext uri="{FF2B5EF4-FFF2-40B4-BE49-F238E27FC236}">
                <a16:creationId xmlns:a16="http://schemas.microsoft.com/office/drawing/2014/main" id="{F0FBEF3E-1B74-70A1-3D5E-972304419E81}"/>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3" name="Title 1">
            <a:extLst>
              <a:ext uri="{FF2B5EF4-FFF2-40B4-BE49-F238E27FC236}">
                <a16:creationId xmlns:a16="http://schemas.microsoft.com/office/drawing/2014/main" id="{8DC67A2C-A4B9-9937-504F-C48514B0A526}"/>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24" name="Group 23">
            <a:extLst>
              <a:ext uri="{FF2B5EF4-FFF2-40B4-BE49-F238E27FC236}">
                <a16:creationId xmlns:a16="http://schemas.microsoft.com/office/drawing/2014/main" id="{E2213A53-51D5-8C04-303F-1531841C2530}"/>
              </a:ext>
            </a:extLst>
          </p:cNvPr>
          <p:cNvGrpSpPr/>
          <p:nvPr/>
        </p:nvGrpSpPr>
        <p:grpSpPr>
          <a:xfrm>
            <a:off x="10820400" y="158021"/>
            <a:ext cx="1262954" cy="262128"/>
            <a:chOff x="10892274" y="158021"/>
            <a:chExt cx="1191080" cy="262128"/>
          </a:xfrm>
        </p:grpSpPr>
        <p:sp>
          <p:nvSpPr>
            <p:cNvPr id="25" name="Oval 24">
              <a:extLst>
                <a:ext uri="{FF2B5EF4-FFF2-40B4-BE49-F238E27FC236}">
                  <a16:creationId xmlns:a16="http://schemas.microsoft.com/office/drawing/2014/main" id="{278465B0-45E9-567D-8380-86CAA1625F4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6" name="Group 25">
              <a:extLst>
                <a:ext uri="{FF2B5EF4-FFF2-40B4-BE49-F238E27FC236}">
                  <a16:creationId xmlns:a16="http://schemas.microsoft.com/office/drawing/2014/main" id="{763D69F0-65D7-39AD-CA7F-6C578EE42640}"/>
                </a:ext>
              </a:extLst>
            </p:cNvPr>
            <p:cNvGrpSpPr/>
            <p:nvPr/>
          </p:nvGrpSpPr>
          <p:grpSpPr>
            <a:xfrm>
              <a:off x="10892274" y="158021"/>
              <a:ext cx="1191080" cy="262128"/>
              <a:chOff x="9614080" y="308749"/>
              <a:chExt cx="1191080" cy="262128"/>
            </a:xfrm>
          </p:grpSpPr>
          <p:sp>
            <p:nvSpPr>
              <p:cNvPr id="27" name="Rectangle 26">
                <a:extLst>
                  <a:ext uri="{FF2B5EF4-FFF2-40B4-BE49-F238E27FC236}">
                    <a16:creationId xmlns:a16="http://schemas.microsoft.com/office/drawing/2014/main" id="{D5A91612-E0BE-E9DF-61A8-7010BF1FEC6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8" name="Rectangle 27">
                <a:extLst>
                  <a:ext uri="{FF2B5EF4-FFF2-40B4-BE49-F238E27FC236}">
                    <a16:creationId xmlns:a16="http://schemas.microsoft.com/office/drawing/2014/main" id="{0D713110-45ED-F89E-49B5-0B42492428D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475E6386-C76E-0FC0-73E1-B03A880906F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3051903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D8A316AD-15DB-A2F8-8EDD-0BE11F625044}"/>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Broad Impact Components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13" name="TextBox 12">
            <a:extLst>
              <a:ext uri="{FF2B5EF4-FFF2-40B4-BE49-F238E27FC236}">
                <a16:creationId xmlns:a16="http://schemas.microsoft.com/office/drawing/2014/main" id="{5E5EF708-F96B-8943-DD08-02A3B576D7F7}"/>
              </a:ext>
            </a:extLst>
          </p:cNvPr>
          <p:cNvSpPr txBox="1"/>
          <p:nvPr/>
        </p:nvSpPr>
        <p:spPr>
          <a:xfrm>
            <a:off x="893199" y="1896383"/>
            <a:ext cx="2420548" cy="338554"/>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equirements and Constraints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15702E01-FBDF-5AF3-B454-CFB5C03BA999}"/>
              </a:ext>
            </a:extLst>
          </p:cNvPr>
          <p:cNvSpPr/>
          <p:nvPr/>
        </p:nvSpPr>
        <p:spPr>
          <a:xfrm rot="16200000">
            <a:off x="6629545" y="-1419413"/>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AC42AB2C-F777-1001-6AD9-90C8E649B08A}"/>
              </a:ext>
            </a:extLst>
          </p:cNvPr>
          <p:cNvSpPr txBox="1"/>
          <p:nvPr/>
        </p:nvSpPr>
        <p:spPr>
          <a:xfrm>
            <a:off x="893197" y="2343149"/>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esponsibility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BFD00E4D-35D7-29DF-EF60-E08B136C7FAC}"/>
              </a:ext>
            </a:extLst>
          </p:cNvPr>
          <p:cNvSpPr/>
          <p:nvPr/>
        </p:nvSpPr>
        <p:spPr>
          <a:xfrm rot="16200000">
            <a:off x="6629543" y="-972647"/>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E535A09E-C6C6-4B6F-CB43-57A0CA1FBC7A}"/>
              </a:ext>
            </a:extLst>
          </p:cNvPr>
          <p:cNvSpPr txBox="1"/>
          <p:nvPr/>
        </p:nvSpPr>
        <p:spPr>
          <a:xfrm>
            <a:off x="893195" y="2783568"/>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mprovement and Prevention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676F4273-CAC8-AA11-FDF6-DCC9A05C4750}"/>
              </a:ext>
            </a:extLst>
          </p:cNvPr>
          <p:cNvSpPr/>
          <p:nvPr/>
        </p:nvSpPr>
        <p:spPr>
          <a:xfrm rot="16200000">
            <a:off x="6629541" y="-53222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BE7C371F-A825-96BC-F2FD-0084939AB3DE}"/>
              </a:ext>
            </a:extLst>
          </p:cNvPr>
          <p:cNvSpPr txBox="1"/>
          <p:nvPr/>
        </p:nvSpPr>
        <p:spPr>
          <a:xfrm>
            <a:off x="893195" y="3227626"/>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tructure and Meaning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C7289DF7-FF12-8D83-A20C-EB390E8B178D}"/>
              </a:ext>
            </a:extLst>
          </p:cNvPr>
          <p:cNvSpPr/>
          <p:nvPr/>
        </p:nvSpPr>
        <p:spPr>
          <a:xfrm rot="16200000">
            <a:off x="6629541" y="-88170"/>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6B2810FA-32F1-1E0A-D2D8-B72A49AD7599}"/>
              </a:ext>
            </a:extLst>
          </p:cNvPr>
          <p:cNvSpPr txBox="1"/>
          <p:nvPr/>
        </p:nvSpPr>
        <p:spPr>
          <a:xfrm>
            <a:off x="893196" y="3668044"/>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ommunication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CCA70A88-8C87-1C1A-A3D3-7B35C4B9179B}"/>
              </a:ext>
            </a:extLst>
          </p:cNvPr>
          <p:cNvSpPr/>
          <p:nvPr/>
        </p:nvSpPr>
        <p:spPr>
          <a:xfrm rot="16200000">
            <a:off x="6629542" y="35224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55507DAE-3AA5-215B-0772-0A4B85E4C29D}"/>
              </a:ext>
            </a:extLst>
          </p:cNvPr>
          <p:cNvSpPr txBox="1"/>
          <p:nvPr/>
        </p:nvSpPr>
        <p:spPr>
          <a:xfrm>
            <a:off x="893196" y="4108460"/>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hange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2573CF2-24ED-7B27-C653-033DCB0CCC49}"/>
              </a:ext>
            </a:extLst>
          </p:cNvPr>
          <p:cNvSpPr/>
          <p:nvPr/>
        </p:nvSpPr>
        <p:spPr>
          <a:xfrm rot="16200000">
            <a:off x="6629542" y="792664"/>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A1E27E42-EC8E-5F66-426C-C0E2A9836123}"/>
              </a:ext>
            </a:extLst>
          </p:cNvPr>
          <p:cNvSpPr txBox="1"/>
          <p:nvPr/>
        </p:nvSpPr>
        <p:spPr>
          <a:xfrm>
            <a:off x="893194" y="4560991"/>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thics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33C81271-A540-CCE0-451C-68C46D4F6010}"/>
              </a:ext>
            </a:extLst>
          </p:cNvPr>
          <p:cNvSpPr/>
          <p:nvPr/>
        </p:nvSpPr>
        <p:spPr>
          <a:xfrm rot="16200000">
            <a:off x="6629540" y="1245195"/>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221162C-8411-E58F-22BC-ED7BAF35602E}"/>
              </a:ext>
            </a:extLst>
          </p:cNvPr>
          <p:cNvSpPr/>
          <p:nvPr/>
        </p:nvSpPr>
        <p:spPr>
          <a:xfrm>
            <a:off x="3778754" y="191746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8" name="Rectangle 17">
            <a:extLst>
              <a:ext uri="{FF2B5EF4-FFF2-40B4-BE49-F238E27FC236}">
                <a16:creationId xmlns:a16="http://schemas.microsoft.com/office/drawing/2014/main" id="{B9417AE4-1EF8-7F86-95DD-2C19632678BB}"/>
              </a:ext>
            </a:extLst>
          </p:cNvPr>
          <p:cNvSpPr/>
          <p:nvPr/>
        </p:nvSpPr>
        <p:spPr>
          <a:xfrm>
            <a:off x="3841464" y="23418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9" name="Rectangle 18">
            <a:extLst>
              <a:ext uri="{FF2B5EF4-FFF2-40B4-BE49-F238E27FC236}">
                <a16:creationId xmlns:a16="http://schemas.microsoft.com/office/drawing/2014/main" id="{0C279F1C-611E-D8B5-B8A3-E577093057D2}"/>
              </a:ext>
            </a:extLst>
          </p:cNvPr>
          <p:cNvSpPr/>
          <p:nvPr/>
        </p:nvSpPr>
        <p:spPr>
          <a:xfrm>
            <a:off x="4253288" y="235056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0" name="Rectangle 19">
            <a:extLst>
              <a:ext uri="{FF2B5EF4-FFF2-40B4-BE49-F238E27FC236}">
                <a16:creationId xmlns:a16="http://schemas.microsoft.com/office/drawing/2014/main" id="{3EFD488E-7ED8-086F-14B0-A2CED022648C}"/>
              </a:ext>
            </a:extLst>
          </p:cNvPr>
          <p:cNvSpPr/>
          <p:nvPr/>
        </p:nvSpPr>
        <p:spPr>
          <a:xfrm>
            <a:off x="4996484" y="237215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1" name="Rectangle 20">
            <a:extLst>
              <a:ext uri="{FF2B5EF4-FFF2-40B4-BE49-F238E27FC236}">
                <a16:creationId xmlns:a16="http://schemas.microsoft.com/office/drawing/2014/main" id="{4D899A23-EDDB-1586-2316-C77E92185898}"/>
              </a:ext>
            </a:extLst>
          </p:cNvPr>
          <p:cNvSpPr/>
          <p:nvPr/>
        </p:nvSpPr>
        <p:spPr>
          <a:xfrm>
            <a:off x="5739680" y="23418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2" name="Rectangle 21">
            <a:extLst>
              <a:ext uri="{FF2B5EF4-FFF2-40B4-BE49-F238E27FC236}">
                <a16:creationId xmlns:a16="http://schemas.microsoft.com/office/drawing/2014/main" id="{260B8ADC-36F8-3EF1-9971-DA41CB35C6DE}"/>
              </a:ext>
            </a:extLst>
          </p:cNvPr>
          <p:cNvSpPr/>
          <p:nvPr/>
        </p:nvSpPr>
        <p:spPr>
          <a:xfrm>
            <a:off x="4469288" y="189638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3" name="Rectangle 22">
            <a:extLst>
              <a:ext uri="{FF2B5EF4-FFF2-40B4-BE49-F238E27FC236}">
                <a16:creationId xmlns:a16="http://schemas.microsoft.com/office/drawing/2014/main" id="{5CB03B66-B713-EDDD-62C8-F42025F13CA3}"/>
              </a:ext>
            </a:extLst>
          </p:cNvPr>
          <p:cNvSpPr/>
          <p:nvPr/>
        </p:nvSpPr>
        <p:spPr>
          <a:xfrm>
            <a:off x="3682373" y="415384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4" name="Rectangle 23">
            <a:extLst>
              <a:ext uri="{FF2B5EF4-FFF2-40B4-BE49-F238E27FC236}">
                <a16:creationId xmlns:a16="http://schemas.microsoft.com/office/drawing/2014/main" id="{8B677F59-C2D7-7338-403D-A0650FB44DFF}"/>
              </a:ext>
            </a:extLst>
          </p:cNvPr>
          <p:cNvSpPr/>
          <p:nvPr/>
        </p:nvSpPr>
        <p:spPr>
          <a:xfrm>
            <a:off x="4021464" y="409673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5" name="Rectangle 24">
            <a:extLst>
              <a:ext uri="{FF2B5EF4-FFF2-40B4-BE49-F238E27FC236}">
                <a16:creationId xmlns:a16="http://schemas.microsoft.com/office/drawing/2014/main" id="{C58BBCB8-598F-F2B1-5CBE-E07893591B0E}"/>
              </a:ext>
            </a:extLst>
          </p:cNvPr>
          <p:cNvSpPr/>
          <p:nvPr/>
        </p:nvSpPr>
        <p:spPr>
          <a:xfrm>
            <a:off x="3765519" y="412411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6" name="Rectangle 25">
            <a:extLst>
              <a:ext uri="{FF2B5EF4-FFF2-40B4-BE49-F238E27FC236}">
                <a16:creationId xmlns:a16="http://schemas.microsoft.com/office/drawing/2014/main" id="{9C88F2F2-392F-DABA-5D46-267923BC545C}"/>
              </a:ext>
            </a:extLst>
          </p:cNvPr>
          <p:cNvSpPr/>
          <p:nvPr/>
        </p:nvSpPr>
        <p:spPr>
          <a:xfrm>
            <a:off x="4832499" y="412428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7" name="Rectangle 26">
            <a:extLst>
              <a:ext uri="{FF2B5EF4-FFF2-40B4-BE49-F238E27FC236}">
                <a16:creationId xmlns:a16="http://schemas.microsoft.com/office/drawing/2014/main" id="{12FF1499-1100-C234-1E85-3651B7CC75CB}"/>
              </a:ext>
            </a:extLst>
          </p:cNvPr>
          <p:cNvSpPr/>
          <p:nvPr/>
        </p:nvSpPr>
        <p:spPr>
          <a:xfrm>
            <a:off x="5501441" y="415880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8" name="Rectangle 27">
            <a:extLst>
              <a:ext uri="{FF2B5EF4-FFF2-40B4-BE49-F238E27FC236}">
                <a16:creationId xmlns:a16="http://schemas.microsoft.com/office/drawing/2014/main" id="{48420A22-6642-08DD-6F38-2E260C157301}"/>
              </a:ext>
            </a:extLst>
          </p:cNvPr>
          <p:cNvSpPr/>
          <p:nvPr/>
        </p:nvSpPr>
        <p:spPr>
          <a:xfrm>
            <a:off x="6056531" y="408208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9" name="Rectangle 28">
            <a:extLst>
              <a:ext uri="{FF2B5EF4-FFF2-40B4-BE49-F238E27FC236}">
                <a16:creationId xmlns:a16="http://schemas.microsoft.com/office/drawing/2014/main" id="{804BB5ED-5029-84C5-03C3-7BF774B59F2B}"/>
              </a:ext>
            </a:extLst>
          </p:cNvPr>
          <p:cNvSpPr/>
          <p:nvPr/>
        </p:nvSpPr>
        <p:spPr>
          <a:xfrm>
            <a:off x="3696062" y="458522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32" name="Rectangle 31">
            <a:extLst>
              <a:ext uri="{FF2B5EF4-FFF2-40B4-BE49-F238E27FC236}">
                <a16:creationId xmlns:a16="http://schemas.microsoft.com/office/drawing/2014/main" id="{792AFACF-3A88-3208-8F4A-ABF010918DD0}"/>
              </a:ext>
            </a:extLst>
          </p:cNvPr>
          <p:cNvSpPr/>
          <p:nvPr/>
        </p:nvSpPr>
        <p:spPr>
          <a:xfrm>
            <a:off x="3706756" y="367650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3" name="Rectangle 42">
            <a:extLst>
              <a:ext uri="{FF2B5EF4-FFF2-40B4-BE49-F238E27FC236}">
                <a16:creationId xmlns:a16="http://schemas.microsoft.com/office/drawing/2014/main" id="{A63683EA-1BAF-9D72-6FDC-E90BAA59B06E}"/>
              </a:ext>
            </a:extLst>
          </p:cNvPr>
          <p:cNvSpPr/>
          <p:nvPr/>
        </p:nvSpPr>
        <p:spPr>
          <a:xfrm>
            <a:off x="4273464" y="366690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4" name="Rectangle 43">
            <a:extLst>
              <a:ext uri="{FF2B5EF4-FFF2-40B4-BE49-F238E27FC236}">
                <a16:creationId xmlns:a16="http://schemas.microsoft.com/office/drawing/2014/main" id="{968AEB2F-6F6B-D5C3-65E0-7CEEB9229C88}"/>
              </a:ext>
            </a:extLst>
          </p:cNvPr>
          <p:cNvSpPr/>
          <p:nvPr/>
        </p:nvSpPr>
        <p:spPr>
          <a:xfrm>
            <a:off x="4629285" y="367650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5" name="Rectangle 44">
            <a:extLst>
              <a:ext uri="{FF2B5EF4-FFF2-40B4-BE49-F238E27FC236}">
                <a16:creationId xmlns:a16="http://schemas.microsoft.com/office/drawing/2014/main" id="{CEFCE8F3-72C1-EC44-92CB-0D778A077673}"/>
              </a:ext>
            </a:extLst>
          </p:cNvPr>
          <p:cNvSpPr/>
          <p:nvPr/>
        </p:nvSpPr>
        <p:spPr>
          <a:xfrm>
            <a:off x="5121015" y="370581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6" name="Rectangle 45">
            <a:extLst>
              <a:ext uri="{FF2B5EF4-FFF2-40B4-BE49-F238E27FC236}">
                <a16:creationId xmlns:a16="http://schemas.microsoft.com/office/drawing/2014/main" id="{693DB0EF-BD00-85A9-E49A-18959987B15E}"/>
              </a:ext>
            </a:extLst>
          </p:cNvPr>
          <p:cNvSpPr/>
          <p:nvPr/>
        </p:nvSpPr>
        <p:spPr>
          <a:xfrm>
            <a:off x="3882173" y="321812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7" name="Rectangle 46">
            <a:extLst>
              <a:ext uri="{FF2B5EF4-FFF2-40B4-BE49-F238E27FC236}">
                <a16:creationId xmlns:a16="http://schemas.microsoft.com/office/drawing/2014/main" id="{77363E3D-72F9-9968-1BEB-EA26E1C4075B}"/>
              </a:ext>
            </a:extLst>
          </p:cNvPr>
          <p:cNvSpPr/>
          <p:nvPr/>
        </p:nvSpPr>
        <p:spPr>
          <a:xfrm>
            <a:off x="4453464" y="324794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8" name="Rectangle 47">
            <a:extLst>
              <a:ext uri="{FF2B5EF4-FFF2-40B4-BE49-F238E27FC236}">
                <a16:creationId xmlns:a16="http://schemas.microsoft.com/office/drawing/2014/main" id="{2D6F3F59-5B34-C043-4E79-9432010CEF1E}"/>
              </a:ext>
            </a:extLst>
          </p:cNvPr>
          <p:cNvSpPr/>
          <p:nvPr/>
        </p:nvSpPr>
        <p:spPr>
          <a:xfrm>
            <a:off x="4996484" y="325845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9" name="Rectangle 48">
            <a:extLst>
              <a:ext uri="{FF2B5EF4-FFF2-40B4-BE49-F238E27FC236}">
                <a16:creationId xmlns:a16="http://schemas.microsoft.com/office/drawing/2014/main" id="{8C279DBE-AB00-C784-FF0D-258255186F17}"/>
              </a:ext>
            </a:extLst>
          </p:cNvPr>
          <p:cNvSpPr/>
          <p:nvPr/>
        </p:nvSpPr>
        <p:spPr>
          <a:xfrm>
            <a:off x="3869458" y="277259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0" name="Rectangle 49">
            <a:extLst>
              <a:ext uri="{FF2B5EF4-FFF2-40B4-BE49-F238E27FC236}">
                <a16:creationId xmlns:a16="http://schemas.microsoft.com/office/drawing/2014/main" id="{ED494EEC-A524-FCC4-DC58-D4B8C04F16D3}"/>
              </a:ext>
            </a:extLst>
          </p:cNvPr>
          <p:cNvSpPr/>
          <p:nvPr/>
        </p:nvSpPr>
        <p:spPr>
          <a:xfrm>
            <a:off x="4359916" y="28004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1" name="Rectangle 50">
            <a:extLst>
              <a:ext uri="{FF2B5EF4-FFF2-40B4-BE49-F238E27FC236}">
                <a16:creationId xmlns:a16="http://schemas.microsoft.com/office/drawing/2014/main" id="{FF44F482-12BC-5C77-411E-8081B7210A5A}"/>
              </a:ext>
            </a:extLst>
          </p:cNvPr>
          <p:cNvSpPr/>
          <p:nvPr/>
        </p:nvSpPr>
        <p:spPr>
          <a:xfrm>
            <a:off x="4923473" y="280147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2" name="Rectangle 51">
            <a:extLst>
              <a:ext uri="{FF2B5EF4-FFF2-40B4-BE49-F238E27FC236}">
                <a16:creationId xmlns:a16="http://schemas.microsoft.com/office/drawing/2014/main" id="{E9312266-B809-71D4-A596-64403084CA90}"/>
              </a:ext>
            </a:extLst>
          </p:cNvPr>
          <p:cNvSpPr/>
          <p:nvPr/>
        </p:nvSpPr>
        <p:spPr>
          <a:xfrm>
            <a:off x="5872367" y="239955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3" name="Rectangle 52">
            <a:extLst>
              <a:ext uri="{FF2B5EF4-FFF2-40B4-BE49-F238E27FC236}">
                <a16:creationId xmlns:a16="http://schemas.microsoft.com/office/drawing/2014/main" id="{F65C7A90-59B0-D38A-E89D-447DA563496F}"/>
              </a:ext>
            </a:extLst>
          </p:cNvPr>
          <p:cNvSpPr/>
          <p:nvPr/>
        </p:nvSpPr>
        <p:spPr>
          <a:xfrm>
            <a:off x="5080335" y="237215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4" name="Rectangle 53">
            <a:extLst>
              <a:ext uri="{FF2B5EF4-FFF2-40B4-BE49-F238E27FC236}">
                <a16:creationId xmlns:a16="http://schemas.microsoft.com/office/drawing/2014/main" id="{61D9F5AF-4D7E-1351-F16A-42E6A04E07DB}"/>
              </a:ext>
            </a:extLst>
          </p:cNvPr>
          <p:cNvSpPr/>
          <p:nvPr/>
        </p:nvSpPr>
        <p:spPr>
          <a:xfrm>
            <a:off x="6699225" y="232254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grpSp>
        <p:nvGrpSpPr>
          <p:cNvPr id="12" name="Group 11">
            <a:extLst>
              <a:ext uri="{FF2B5EF4-FFF2-40B4-BE49-F238E27FC236}">
                <a16:creationId xmlns:a16="http://schemas.microsoft.com/office/drawing/2014/main" id="{DACBD058-036E-25B6-5CC8-7D7CB77532DE}"/>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4FCD25D0-2003-0DE3-ABD3-A6E29DA6514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E92652FD-3A4F-F38C-3365-1AA17161074C}"/>
                </a:ext>
              </a:extLst>
            </p:cNvPr>
            <p:cNvGrpSpPr/>
            <p:nvPr/>
          </p:nvGrpSpPr>
          <p:grpSpPr>
            <a:xfrm>
              <a:off x="10892274" y="158021"/>
              <a:ext cx="1191080" cy="262128"/>
              <a:chOff x="9614080" y="308749"/>
              <a:chExt cx="1191080" cy="262128"/>
            </a:xfrm>
          </p:grpSpPr>
          <p:sp>
            <p:nvSpPr>
              <p:cNvPr id="55" name="Rectangle 54">
                <a:extLst>
                  <a:ext uri="{FF2B5EF4-FFF2-40B4-BE49-F238E27FC236}">
                    <a16:creationId xmlns:a16="http://schemas.microsoft.com/office/drawing/2014/main" id="{D70DE0D1-4225-72FE-4D27-EE5F04C1E36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56" name="Rectangle 55">
                <a:extLst>
                  <a:ext uri="{FF2B5EF4-FFF2-40B4-BE49-F238E27FC236}">
                    <a16:creationId xmlns:a16="http://schemas.microsoft.com/office/drawing/2014/main" id="{0A9A8516-3C2B-09B7-C26A-BE877521086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57" name="Rectangle 56">
            <a:extLst>
              <a:ext uri="{FF2B5EF4-FFF2-40B4-BE49-F238E27FC236}">
                <a16:creationId xmlns:a16="http://schemas.microsoft.com/office/drawing/2014/main" id="{80770066-6D3F-C754-C7BE-3A5F908DB58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60" name="Title 1">
            <a:extLst>
              <a:ext uri="{FF2B5EF4-FFF2-40B4-BE49-F238E27FC236}">
                <a16:creationId xmlns:a16="http://schemas.microsoft.com/office/drawing/2014/main" id="{4FA9A41D-E5FF-3918-22C8-C6E55FDCB193}"/>
              </a:ext>
            </a:extLst>
          </p:cNvPr>
          <p:cNvSpPr>
            <a:spLocks noGrp="1"/>
          </p:cNvSpPr>
          <p:nvPr>
            <p:ph type="title"/>
          </p:nvPr>
        </p:nvSpPr>
        <p:spPr>
          <a:xfrm>
            <a:off x="704850" y="314491"/>
            <a:ext cx="8010524" cy="452426"/>
          </a:xfrm>
        </p:spPr>
        <p:txBody>
          <a:bodyPr/>
          <a:lstStyle/>
          <a:p>
            <a:r>
              <a:rPr lang="en-US" dirty="0">
                <a:solidFill>
                  <a:srgbClr val="0C2B3E"/>
                </a:solidFill>
              </a:rPr>
              <a:t>Challenges </a:t>
            </a:r>
            <a:r>
              <a:rPr lang="en-US" sz="2400" b="1" dirty="0">
                <a:solidFill>
                  <a:srgbClr val="11B5B4"/>
                </a:solidFill>
              </a:rPr>
              <a:t>INTERVIEW</a:t>
            </a:r>
            <a:endParaRPr lang="en-US" sz="2000" b="1" dirty="0">
              <a:solidFill>
                <a:srgbClr val="11B5B4"/>
              </a:solidFill>
            </a:endParaRPr>
          </a:p>
        </p:txBody>
      </p:sp>
    </p:spTree>
    <p:extLst>
      <p:ext uri="{BB962C8B-B14F-4D97-AF65-F5344CB8AC3E}">
        <p14:creationId xmlns:p14="http://schemas.microsoft.com/office/powerpoint/2010/main" val="41615102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fade">
                                      <p:cBhvr>
                                        <p:cTn id="55" dur="500"/>
                                        <p:tgtEl>
                                          <p:spTgt spid="4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fade">
                                      <p:cBhvr>
                                        <p:cTn id="58" dur="500"/>
                                        <p:tgtEl>
                                          <p:spTgt spid="4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7"/>
                                        </p:tgtEl>
                                        <p:attrNameLst>
                                          <p:attrName>style.visibility</p:attrName>
                                        </p:attrNameLst>
                                      </p:cBhvr>
                                      <p:to>
                                        <p:strVal val="visible"/>
                                      </p:to>
                                    </p:set>
                                    <p:animEffect transition="in" filter="fade">
                                      <p:cBhvr>
                                        <p:cTn id="61" dur="500"/>
                                        <p:tgtEl>
                                          <p:spTgt spid="4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fade">
                                      <p:cBhvr>
                                        <p:cTn id="64" dur="500"/>
                                        <p:tgtEl>
                                          <p:spTgt spid="4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9"/>
                                        </p:tgtEl>
                                        <p:attrNameLst>
                                          <p:attrName>style.visibility</p:attrName>
                                        </p:attrNameLst>
                                      </p:cBhvr>
                                      <p:to>
                                        <p:strVal val="visible"/>
                                      </p:to>
                                    </p:set>
                                    <p:animEffect transition="in" filter="fade">
                                      <p:cBhvr>
                                        <p:cTn id="67" dur="500"/>
                                        <p:tgtEl>
                                          <p:spTgt spid="4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500"/>
                                        <p:tgtEl>
                                          <p:spTgt spid="5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500"/>
                                        <p:tgtEl>
                                          <p:spTgt spid="5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2"/>
                                        </p:tgtEl>
                                        <p:attrNameLst>
                                          <p:attrName>style.visibility</p:attrName>
                                        </p:attrNameLst>
                                      </p:cBhvr>
                                      <p:to>
                                        <p:strVal val="visible"/>
                                      </p:to>
                                    </p:set>
                                    <p:animEffect transition="in" filter="fade">
                                      <p:cBhvr>
                                        <p:cTn id="76" dur="500"/>
                                        <p:tgtEl>
                                          <p:spTgt spid="52"/>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3"/>
                                        </p:tgtEl>
                                        <p:attrNameLst>
                                          <p:attrName>style.visibility</p:attrName>
                                        </p:attrNameLst>
                                      </p:cBhvr>
                                      <p:to>
                                        <p:strVal val="visible"/>
                                      </p:to>
                                    </p:set>
                                    <p:animEffect transition="in" filter="fade">
                                      <p:cBhvr>
                                        <p:cTn id="79" dur="500"/>
                                        <p:tgtEl>
                                          <p:spTgt spid="5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fade">
                                      <p:cBhvr>
                                        <p:cTn id="8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6" name="Picture 15" descr="Several sticky notes on a wall&#10;&#10;Description automatically generated">
            <a:extLst>
              <a:ext uri="{FF2B5EF4-FFF2-40B4-BE49-F238E27FC236}">
                <a16:creationId xmlns:a16="http://schemas.microsoft.com/office/drawing/2014/main" id="{64056DC6-C0AB-6384-7176-BA574ABA67A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259301" y="851436"/>
            <a:ext cx="4026459" cy="5368611"/>
          </a:xfrm>
          <a:prstGeom prst="rect">
            <a:avLst/>
          </a:prstGeom>
        </p:spPr>
      </p:pic>
      <p:grpSp>
        <p:nvGrpSpPr>
          <p:cNvPr id="3" name="Group 2">
            <a:extLst>
              <a:ext uri="{FF2B5EF4-FFF2-40B4-BE49-F238E27FC236}">
                <a16:creationId xmlns:a16="http://schemas.microsoft.com/office/drawing/2014/main" id="{D625A6EE-F192-AB9C-C060-B8CA4B2F5202}"/>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4560E28A-2585-4F39-08C1-E7074EF3733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F6839331-92E4-D705-CC6E-884B66E0106D}"/>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6D626C99-C044-5120-3A82-4A0D6201AEF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5E21DD3F-EF5A-957B-7C2A-D22F191A051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7" name="Rectangle 16">
            <a:extLst>
              <a:ext uri="{FF2B5EF4-FFF2-40B4-BE49-F238E27FC236}">
                <a16:creationId xmlns:a16="http://schemas.microsoft.com/office/drawing/2014/main" id="{94578C9A-1F78-78A1-6DED-A51132BDBDE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20" name="Title 1">
            <a:extLst>
              <a:ext uri="{FF2B5EF4-FFF2-40B4-BE49-F238E27FC236}">
                <a16:creationId xmlns:a16="http://schemas.microsoft.com/office/drawing/2014/main" id="{034DF212-28EC-D4B7-B2F2-A7F17D232A1E}"/>
              </a:ext>
            </a:extLst>
          </p:cNvPr>
          <p:cNvSpPr>
            <a:spLocks noGrp="1"/>
          </p:cNvSpPr>
          <p:nvPr>
            <p:ph type="title"/>
          </p:nvPr>
        </p:nvSpPr>
        <p:spPr>
          <a:xfrm>
            <a:off x="704850" y="314491"/>
            <a:ext cx="8010524" cy="452426"/>
          </a:xfrm>
        </p:spPr>
        <p:txBody>
          <a:bodyPr/>
          <a:lstStyle/>
          <a:p>
            <a:r>
              <a:rPr lang="en-US" dirty="0">
                <a:solidFill>
                  <a:srgbClr val="0C2B3E"/>
                </a:solidFill>
              </a:rPr>
              <a:t>Challenges </a:t>
            </a:r>
            <a:r>
              <a:rPr lang="en-US" sz="2400" b="1" dirty="0">
                <a:solidFill>
                  <a:srgbClr val="11B5B4"/>
                </a:solidFill>
              </a:rPr>
              <a:t>INTERVIEW</a:t>
            </a:r>
            <a:endParaRPr lang="en-US" sz="2000" b="1" dirty="0">
              <a:solidFill>
                <a:srgbClr val="11B5B4"/>
              </a:solidFill>
            </a:endParaRPr>
          </a:p>
        </p:txBody>
      </p:sp>
    </p:spTree>
    <p:extLst>
      <p:ext uri="{BB962C8B-B14F-4D97-AF65-F5344CB8AC3E}">
        <p14:creationId xmlns:p14="http://schemas.microsoft.com/office/powerpoint/2010/main" val="18430608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the participants to look through the HMWs (silently) and vote on those HMWs they find most important, challenging, or critical.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has a limited number of red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so they should really think about what they want to vote 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 are </a:t>
            </a:r>
            <a:r>
              <a:rPr kumimoji="0" lang="en-US" sz="1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so they can place more than one dot on areas they want to focus 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you want to take notes, use a sticky note.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Avoid discussions! The goal is to get a heatmap overview. </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3: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Heatmap Voting</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pic>
        <p:nvPicPr>
          <p:cNvPr id="11" name="Picture 10" descr="A red dot on a white background&#10;&#10;Description automatically generated">
            <a:extLst>
              <a:ext uri="{FF2B5EF4-FFF2-40B4-BE49-F238E27FC236}">
                <a16:creationId xmlns:a16="http://schemas.microsoft.com/office/drawing/2014/main" id="{0CB83AD9-F65C-67BC-C2C4-EABEC5FE8338}"/>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292058" y="3316224"/>
            <a:ext cx="195072" cy="225553"/>
          </a:xfrm>
          <a:prstGeom prst="rect">
            <a:avLst/>
          </a:prstGeom>
        </p:spPr>
      </p:pic>
      <p:pic>
        <p:nvPicPr>
          <p:cNvPr id="12" name="Picture 11" descr="A red dot on a white background&#10;&#10;Description automatically generated">
            <a:extLst>
              <a:ext uri="{FF2B5EF4-FFF2-40B4-BE49-F238E27FC236}">
                <a16:creationId xmlns:a16="http://schemas.microsoft.com/office/drawing/2014/main" id="{4C463B04-DAAF-5CDC-92FB-D37FE3E72C53}"/>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487149" y="3316223"/>
            <a:ext cx="195072" cy="225553"/>
          </a:xfrm>
          <a:prstGeom prst="rect">
            <a:avLst/>
          </a:prstGeom>
        </p:spPr>
      </p:pic>
      <p:pic>
        <p:nvPicPr>
          <p:cNvPr id="13" name="Picture 12" descr="A red dot on a white background&#10;&#10;Description automatically generated">
            <a:extLst>
              <a:ext uri="{FF2B5EF4-FFF2-40B4-BE49-F238E27FC236}">
                <a16:creationId xmlns:a16="http://schemas.microsoft.com/office/drawing/2014/main" id="{E8A0D701-EC8E-E277-ED86-15B41875ED3A}"/>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292039" y="3565090"/>
            <a:ext cx="195072" cy="225553"/>
          </a:xfrm>
          <a:prstGeom prst="rect">
            <a:avLst/>
          </a:prstGeom>
        </p:spPr>
      </p:pic>
      <p:pic>
        <p:nvPicPr>
          <p:cNvPr id="14" name="Picture 13" descr="A red dot on a white background&#10;&#10;Description automatically generated">
            <a:extLst>
              <a:ext uri="{FF2B5EF4-FFF2-40B4-BE49-F238E27FC236}">
                <a16:creationId xmlns:a16="http://schemas.microsoft.com/office/drawing/2014/main" id="{F8917347-5717-191A-D84B-65E17FEA1EEC}"/>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487130" y="3565089"/>
            <a:ext cx="195072" cy="225553"/>
          </a:xfrm>
          <a:prstGeom prst="rect">
            <a:avLst/>
          </a:prstGeom>
        </p:spPr>
      </p:pic>
      <p:pic>
        <p:nvPicPr>
          <p:cNvPr id="15" name="Picture 14" descr="A red dot on a white background&#10;&#10;Description automatically generated">
            <a:extLst>
              <a:ext uri="{FF2B5EF4-FFF2-40B4-BE49-F238E27FC236}">
                <a16:creationId xmlns:a16="http://schemas.microsoft.com/office/drawing/2014/main" id="{AFEAB004-22BE-EC04-65F3-4CE628B6B8C5}"/>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292039" y="3834714"/>
            <a:ext cx="195072" cy="225553"/>
          </a:xfrm>
          <a:prstGeom prst="rect">
            <a:avLst/>
          </a:prstGeom>
        </p:spPr>
      </p:pic>
      <p:pic>
        <p:nvPicPr>
          <p:cNvPr id="16" name="Picture 15" descr="A red dot on a white background&#10;&#10;Description automatically generated">
            <a:extLst>
              <a:ext uri="{FF2B5EF4-FFF2-40B4-BE49-F238E27FC236}">
                <a16:creationId xmlns:a16="http://schemas.microsoft.com/office/drawing/2014/main" id="{06DA1690-670B-3EB4-07E0-9EF4E45B4B42}"/>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487130" y="3834713"/>
            <a:ext cx="195072" cy="225553"/>
          </a:xfrm>
          <a:prstGeom prst="rect">
            <a:avLst/>
          </a:prstGeom>
        </p:spPr>
      </p:pic>
      <p:sp>
        <p:nvSpPr>
          <p:cNvPr id="23" name="Tijdelijke aanduiding voor tekst 44">
            <a:extLst>
              <a:ext uri="{FF2B5EF4-FFF2-40B4-BE49-F238E27FC236}">
                <a16:creationId xmlns:a16="http://schemas.microsoft.com/office/drawing/2014/main" id="{62429E75-372F-5201-282C-84943DBD0CD7}"/>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4" name="Tijdelijke aanduiding voor tekst 44">
            <a:extLst>
              <a:ext uri="{FF2B5EF4-FFF2-40B4-BE49-F238E27FC236}">
                <a16:creationId xmlns:a16="http://schemas.microsoft.com/office/drawing/2014/main" id="{24BDFD86-090E-2476-116A-F21E81170513}"/>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5" name="Tijdelijke aanduiding voor tekst 44">
            <a:extLst>
              <a:ext uri="{FF2B5EF4-FFF2-40B4-BE49-F238E27FC236}">
                <a16:creationId xmlns:a16="http://schemas.microsoft.com/office/drawing/2014/main" id="{3B1EB61A-0EA8-4675-91C1-7B47A2AC0055}"/>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6" name="Tijdelijke aanduiding voor tekst 44">
            <a:extLst>
              <a:ext uri="{FF2B5EF4-FFF2-40B4-BE49-F238E27FC236}">
                <a16:creationId xmlns:a16="http://schemas.microsoft.com/office/drawing/2014/main" id="{AC6D18ED-20FE-1A6A-080D-B89E509D3B7D}"/>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9" name="Title 1">
            <a:extLst>
              <a:ext uri="{FF2B5EF4-FFF2-40B4-BE49-F238E27FC236}">
                <a16:creationId xmlns:a16="http://schemas.microsoft.com/office/drawing/2014/main" id="{8F1CCA69-BE02-B510-DBD6-4E8957DA2B71}"/>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30" name="Group 29">
            <a:extLst>
              <a:ext uri="{FF2B5EF4-FFF2-40B4-BE49-F238E27FC236}">
                <a16:creationId xmlns:a16="http://schemas.microsoft.com/office/drawing/2014/main" id="{3D24A08C-139D-62DC-8F75-03BFE609F5F8}"/>
              </a:ext>
            </a:extLst>
          </p:cNvPr>
          <p:cNvGrpSpPr/>
          <p:nvPr/>
        </p:nvGrpSpPr>
        <p:grpSpPr>
          <a:xfrm>
            <a:off x="10820400" y="158021"/>
            <a:ext cx="1262954" cy="262128"/>
            <a:chOff x="10892274" y="158021"/>
            <a:chExt cx="1191080" cy="262128"/>
          </a:xfrm>
        </p:grpSpPr>
        <p:sp>
          <p:nvSpPr>
            <p:cNvPr id="31" name="Oval 30">
              <a:extLst>
                <a:ext uri="{FF2B5EF4-FFF2-40B4-BE49-F238E27FC236}">
                  <a16:creationId xmlns:a16="http://schemas.microsoft.com/office/drawing/2014/main" id="{9B76502F-9BD1-3570-A05E-36F1DAA4E34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2" name="Group 31">
              <a:extLst>
                <a:ext uri="{FF2B5EF4-FFF2-40B4-BE49-F238E27FC236}">
                  <a16:creationId xmlns:a16="http://schemas.microsoft.com/office/drawing/2014/main" id="{1726DB60-1B14-39B4-BA0C-D5077E071D5A}"/>
                </a:ext>
              </a:extLst>
            </p:cNvPr>
            <p:cNvGrpSpPr/>
            <p:nvPr/>
          </p:nvGrpSpPr>
          <p:grpSpPr>
            <a:xfrm>
              <a:off x="10892274" y="158021"/>
              <a:ext cx="1191080" cy="262128"/>
              <a:chOff x="9614080" y="308749"/>
              <a:chExt cx="1191080" cy="262128"/>
            </a:xfrm>
          </p:grpSpPr>
          <p:sp>
            <p:nvSpPr>
              <p:cNvPr id="33" name="Rectangle 32">
                <a:extLst>
                  <a:ext uri="{FF2B5EF4-FFF2-40B4-BE49-F238E27FC236}">
                    <a16:creationId xmlns:a16="http://schemas.microsoft.com/office/drawing/2014/main" id="{987CFFDD-AA6C-AEFD-5E9A-B080A609A61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4" name="Rectangle 33">
                <a:extLst>
                  <a:ext uri="{FF2B5EF4-FFF2-40B4-BE49-F238E27FC236}">
                    <a16:creationId xmlns:a16="http://schemas.microsoft.com/office/drawing/2014/main" id="{B2B0A316-413E-27D1-9B81-B382BE1BFBB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5" name="Rectangle 34">
            <a:extLst>
              <a:ext uri="{FF2B5EF4-FFF2-40B4-BE49-F238E27FC236}">
                <a16:creationId xmlns:a16="http://schemas.microsoft.com/office/drawing/2014/main" id="{2F91E2B5-4FC5-C3C0-0795-65E5F3265B3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6396613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D8A316AD-15DB-A2F8-8EDD-0BE11F625044}"/>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Broad Impact Components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13" name="TextBox 12">
            <a:extLst>
              <a:ext uri="{FF2B5EF4-FFF2-40B4-BE49-F238E27FC236}">
                <a16:creationId xmlns:a16="http://schemas.microsoft.com/office/drawing/2014/main" id="{5E5EF708-F96B-8943-DD08-02A3B576D7F7}"/>
              </a:ext>
            </a:extLst>
          </p:cNvPr>
          <p:cNvSpPr txBox="1"/>
          <p:nvPr/>
        </p:nvSpPr>
        <p:spPr>
          <a:xfrm>
            <a:off x="893199" y="1896383"/>
            <a:ext cx="2420548" cy="338554"/>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equirements and Constraints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15702E01-FBDF-5AF3-B454-CFB5C03BA999}"/>
              </a:ext>
            </a:extLst>
          </p:cNvPr>
          <p:cNvSpPr/>
          <p:nvPr/>
        </p:nvSpPr>
        <p:spPr>
          <a:xfrm rot="16200000">
            <a:off x="6629545" y="-1419413"/>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AC42AB2C-F777-1001-6AD9-90C8E649B08A}"/>
              </a:ext>
            </a:extLst>
          </p:cNvPr>
          <p:cNvSpPr txBox="1"/>
          <p:nvPr/>
        </p:nvSpPr>
        <p:spPr>
          <a:xfrm>
            <a:off x="893197" y="2343149"/>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esponsibility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BFD00E4D-35D7-29DF-EF60-E08B136C7FAC}"/>
              </a:ext>
            </a:extLst>
          </p:cNvPr>
          <p:cNvSpPr/>
          <p:nvPr/>
        </p:nvSpPr>
        <p:spPr>
          <a:xfrm rot="16200000">
            <a:off x="6629543" y="-972647"/>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E535A09E-C6C6-4B6F-CB43-57A0CA1FBC7A}"/>
              </a:ext>
            </a:extLst>
          </p:cNvPr>
          <p:cNvSpPr txBox="1"/>
          <p:nvPr/>
        </p:nvSpPr>
        <p:spPr>
          <a:xfrm>
            <a:off x="893195" y="2783568"/>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mprovement and Prevention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676F4273-CAC8-AA11-FDF6-DCC9A05C4750}"/>
              </a:ext>
            </a:extLst>
          </p:cNvPr>
          <p:cNvSpPr/>
          <p:nvPr/>
        </p:nvSpPr>
        <p:spPr>
          <a:xfrm rot="16200000">
            <a:off x="6629541" y="-53222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BE7C371F-A825-96BC-F2FD-0084939AB3DE}"/>
              </a:ext>
            </a:extLst>
          </p:cNvPr>
          <p:cNvSpPr txBox="1"/>
          <p:nvPr/>
        </p:nvSpPr>
        <p:spPr>
          <a:xfrm>
            <a:off x="893195" y="3227626"/>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tructure and Meaning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C7289DF7-FF12-8D83-A20C-EB390E8B178D}"/>
              </a:ext>
            </a:extLst>
          </p:cNvPr>
          <p:cNvSpPr/>
          <p:nvPr/>
        </p:nvSpPr>
        <p:spPr>
          <a:xfrm rot="16200000">
            <a:off x="6629541" y="-88170"/>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6B2810FA-32F1-1E0A-D2D8-B72A49AD7599}"/>
              </a:ext>
            </a:extLst>
          </p:cNvPr>
          <p:cNvSpPr txBox="1"/>
          <p:nvPr/>
        </p:nvSpPr>
        <p:spPr>
          <a:xfrm>
            <a:off x="893196" y="3668044"/>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ommunication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CCA70A88-8C87-1C1A-A3D3-7B35C4B9179B}"/>
              </a:ext>
            </a:extLst>
          </p:cNvPr>
          <p:cNvSpPr/>
          <p:nvPr/>
        </p:nvSpPr>
        <p:spPr>
          <a:xfrm rot="16200000">
            <a:off x="6629542" y="35224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55507DAE-3AA5-215B-0772-0A4B85E4C29D}"/>
              </a:ext>
            </a:extLst>
          </p:cNvPr>
          <p:cNvSpPr txBox="1"/>
          <p:nvPr/>
        </p:nvSpPr>
        <p:spPr>
          <a:xfrm>
            <a:off x="893196" y="4108460"/>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hange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2573CF2-24ED-7B27-C653-033DCB0CCC49}"/>
              </a:ext>
            </a:extLst>
          </p:cNvPr>
          <p:cNvSpPr/>
          <p:nvPr/>
        </p:nvSpPr>
        <p:spPr>
          <a:xfrm rot="16200000">
            <a:off x="6629542" y="792664"/>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A1E27E42-EC8E-5F66-426C-C0E2A9836123}"/>
              </a:ext>
            </a:extLst>
          </p:cNvPr>
          <p:cNvSpPr txBox="1"/>
          <p:nvPr/>
        </p:nvSpPr>
        <p:spPr>
          <a:xfrm>
            <a:off x="893194" y="4560991"/>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thics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33C81271-A540-CCE0-451C-68C46D4F6010}"/>
              </a:ext>
            </a:extLst>
          </p:cNvPr>
          <p:cNvSpPr/>
          <p:nvPr/>
        </p:nvSpPr>
        <p:spPr>
          <a:xfrm rot="16200000">
            <a:off x="6629540" y="1245195"/>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221162C-8411-E58F-22BC-ED7BAF35602E}"/>
              </a:ext>
            </a:extLst>
          </p:cNvPr>
          <p:cNvSpPr/>
          <p:nvPr/>
        </p:nvSpPr>
        <p:spPr>
          <a:xfrm>
            <a:off x="3778754" y="191746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8" name="Rectangle 17">
            <a:extLst>
              <a:ext uri="{FF2B5EF4-FFF2-40B4-BE49-F238E27FC236}">
                <a16:creationId xmlns:a16="http://schemas.microsoft.com/office/drawing/2014/main" id="{B9417AE4-1EF8-7F86-95DD-2C19632678BB}"/>
              </a:ext>
            </a:extLst>
          </p:cNvPr>
          <p:cNvSpPr/>
          <p:nvPr/>
        </p:nvSpPr>
        <p:spPr>
          <a:xfrm>
            <a:off x="3841464" y="23418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9" name="Rectangle 18">
            <a:extLst>
              <a:ext uri="{FF2B5EF4-FFF2-40B4-BE49-F238E27FC236}">
                <a16:creationId xmlns:a16="http://schemas.microsoft.com/office/drawing/2014/main" id="{0C279F1C-611E-D8B5-B8A3-E577093057D2}"/>
              </a:ext>
            </a:extLst>
          </p:cNvPr>
          <p:cNvSpPr/>
          <p:nvPr/>
        </p:nvSpPr>
        <p:spPr>
          <a:xfrm>
            <a:off x="4253288" y="235056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0" name="Rectangle 19">
            <a:extLst>
              <a:ext uri="{FF2B5EF4-FFF2-40B4-BE49-F238E27FC236}">
                <a16:creationId xmlns:a16="http://schemas.microsoft.com/office/drawing/2014/main" id="{3EFD488E-7ED8-086F-14B0-A2CED022648C}"/>
              </a:ext>
            </a:extLst>
          </p:cNvPr>
          <p:cNvSpPr/>
          <p:nvPr/>
        </p:nvSpPr>
        <p:spPr>
          <a:xfrm>
            <a:off x="4996484" y="237215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1" name="Rectangle 20">
            <a:extLst>
              <a:ext uri="{FF2B5EF4-FFF2-40B4-BE49-F238E27FC236}">
                <a16:creationId xmlns:a16="http://schemas.microsoft.com/office/drawing/2014/main" id="{4D899A23-EDDB-1586-2316-C77E92185898}"/>
              </a:ext>
            </a:extLst>
          </p:cNvPr>
          <p:cNvSpPr/>
          <p:nvPr/>
        </p:nvSpPr>
        <p:spPr>
          <a:xfrm>
            <a:off x="5739680" y="23418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2" name="Rectangle 21">
            <a:extLst>
              <a:ext uri="{FF2B5EF4-FFF2-40B4-BE49-F238E27FC236}">
                <a16:creationId xmlns:a16="http://schemas.microsoft.com/office/drawing/2014/main" id="{260B8ADC-36F8-3EF1-9971-DA41CB35C6DE}"/>
              </a:ext>
            </a:extLst>
          </p:cNvPr>
          <p:cNvSpPr/>
          <p:nvPr/>
        </p:nvSpPr>
        <p:spPr>
          <a:xfrm>
            <a:off x="4469288" y="189638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3" name="Rectangle 22">
            <a:extLst>
              <a:ext uri="{FF2B5EF4-FFF2-40B4-BE49-F238E27FC236}">
                <a16:creationId xmlns:a16="http://schemas.microsoft.com/office/drawing/2014/main" id="{5CB03B66-B713-EDDD-62C8-F42025F13CA3}"/>
              </a:ext>
            </a:extLst>
          </p:cNvPr>
          <p:cNvSpPr/>
          <p:nvPr/>
        </p:nvSpPr>
        <p:spPr>
          <a:xfrm>
            <a:off x="3682373" y="415384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4" name="Rectangle 23">
            <a:extLst>
              <a:ext uri="{FF2B5EF4-FFF2-40B4-BE49-F238E27FC236}">
                <a16:creationId xmlns:a16="http://schemas.microsoft.com/office/drawing/2014/main" id="{8B677F59-C2D7-7338-403D-A0650FB44DFF}"/>
              </a:ext>
            </a:extLst>
          </p:cNvPr>
          <p:cNvSpPr/>
          <p:nvPr/>
        </p:nvSpPr>
        <p:spPr>
          <a:xfrm>
            <a:off x="4021464" y="409673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5" name="Rectangle 24">
            <a:extLst>
              <a:ext uri="{FF2B5EF4-FFF2-40B4-BE49-F238E27FC236}">
                <a16:creationId xmlns:a16="http://schemas.microsoft.com/office/drawing/2014/main" id="{C58BBCB8-598F-F2B1-5CBE-E07893591B0E}"/>
              </a:ext>
            </a:extLst>
          </p:cNvPr>
          <p:cNvSpPr/>
          <p:nvPr/>
        </p:nvSpPr>
        <p:spPr>
          <a:xfrm>
            <a:off x="3765519" y="412411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6" name="Rectangle 25">
            <a:extLst>
              <a:ext uri="{FF2B5EF4-FFF2-40B4-BE49-F238E27FC236}">
                <a16:creationId xmlns:a16="http://schemas.microsoft.com/office/drawing/2014/main" id="{9C88F2F2-392F-DABA-5D46-267923BC545C}"/>
              </a:ext>
            </a:extLst>
          </p:cNvPr>
          <p:cNvSpPr/>
          <p:nvPr/>
        </p:nvSpPr>
        <p:spPr>
          <a:xfrm>
            <a:off x="4832499" y="412428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7" name="Rectangle 26">
            <a:extLst>
              <a:ext uri="{FF2B5EF4-FFF2-40B4-BE49-F238E27FC236}">
                <a16:creationId xmlns:a16="http://schemas.microsoft.com/office/drawing/2014/main" id="{12FF1499-1100-C234-1E85-3651B7CC75CB}"/>
              </a:ext>
            </a:extLst>
          </p:cNvPr>
          <p:cNvSpPr/>
          <p:nvPr/>
        </p:nvSpPr>
        <p:spPr>
          <a:xfrm>
            <a:off x="5501441" y="415880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8" name="Rectangle 27">
            <a:extLst>
              <a:ext uri="{FF2B5EF4-FFF2-40B4-BE49-F238E27FC236}">
                <a16:creationId xmlns:a16="http://schemas.microsoft.com/office/drawing/2014/main" id="{48420A22-6642-08DD-6F38-2E260C157301}"/>
              </a:ext>
            </a:extLst>
          </p:cNvPr>
          <p:cNvSpPr/>
          <p:nvPr/>
        </p:nvSpPr>
        <p:spPr>
          <a:xfrm>
            <a:off x="6056531" y="408208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9" name="Rectangle 28">
            <a:extLst>
              <a:ext uri="{FF2B5EF4-FFF2-40B4-BE49-F238E27FC236}">
                <a16:creationId xmlns:a16="http://schemas.microsoft.com/office/drawing/2014/main" id="{804BB5ED-5029-84C5-03C3-7BF774B59F2B}"/>
              </a:ext>
            </a:extLst>
          </p:cNvPr>
          <p:cNvSpPr/>
          <p:nvPr/>
        </p:nvSpPr>
        <p:spPr>
          <a:xfrm>
            <a:off x="3696062" y="458522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32" name="Rectangle 31">
            <a:extLst>
              <a:ext uri="{FF2B5EF4-FFF2-40B4-BE49-F238E27FC236}">
                <a16:creationId xmlns:a16="http://schemas.microsoft.com/office/drawing/2014/main" id="{792AFACF-3A88-3208-8F4A-ABF010918DD0}"/>
              </a:ext>
            </a:extLst>
          </p:cNvPr>
          <p:cNvSpPr/>
          <p:nvPr/>
        </p:nvSpPr>
        <p:spPr>
          <a:xfrm>
            <a:off x="3706756" y="367650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3" name="Rectangle 42">
            <a:extLst>
              <a:ext uri="{FF2B5EF4-FFF2-40B4-BE49-F238E27FC236}">
                <a16:creationId xmlns:a16="http://schemas.microsoft.com/office/drawing/2014/main" id="{A63683EA-1BAF-9D72-6FDC-E90BAA59B06E}"/>
              </a:ext>
            </a:extLst>
          </p:cNvPr>
          <p:cNvSpPr/>
          <p:nvPr/>
        </p:nvSpPr>
        <p:spPr>
          <a:xfrm>
            <a:off x="4273464" y="366690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4" name="Rectangle 43">
            <a:extLst>
              <a:ext uri="{FF2B5EF4-FFF2-40B4-BE49-F238E27FC236}">
                <a16:creationId xmlns:a16="http://schemas.microsoft.com/office/drawing/2014/main" id="{968AEB2F-6F6B-D5C3-65E0-7CEEB9229C88}"/>
              </a:ext>
            </a:extLst>
          </p:cNvPr>
          <p:cNvSpPr/>
          <p:nvPr/>
        </p:nvSpPr>
        <p:spPr>
          <a:xfrm>
            <a:off x="4629285" y="367650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5" name="Rectangle 44">
            <a:extLst>
              <a:ext uri="{FF2B5EF4-FFF2-40B4-BE49-F238E27FC236}">
                <a16:creationId xmlns:a16="http://schemas.microsoft.com/office/drawing/2014/main" id="{CEFCE8F3-72C1-EC44-92CB-0D778A077673}"/>
              </a:ext>
            </a:extLst>
          </p:cNvPr>
          <p:cNvSpPr/>
          <p:nvPr/>
        </p:nvSpPr>
        <p:spPr>
          <a:xfrm>
            <a:off x="5121015" y="370581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6" name="Rectangle 45">
            <a:extLst>
              <a:ext uri="{FF2B5EF4-FFF2-40B4-BE49-F238E27FC236}">
                <a16:creationId xmlns:a16="http://schemas.microsoft.com/office/drawing/2014/main" id="{693DB0EF-BD00-85A9-E49A-18959987B15E}"/>
              </a:ext>
            </a:extLst>
          </p:cNvPr>
          <p:cNvSpPr/>
          <p:nvPr/>
        </p:nvSpPr>
        <p:spPr>
          <a:xfrm>
            <a:off x="3882173" y="321812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7" name="Rectangle 46">
            <a:extLst>
              <a:ext uri="{FF2B5EF4-FFF2-40B4-BE49-F238E27FC236}">
                <a16:creationId xmlns:a16="http://schemas.microsoft.com/office/drawing/2014/main" id="{77363E3D-72F9-9968-1BEB-EA26E1C4075B}"/>
              </a:ext>
            </a:extLst>
          </p:cNvPr>
          <p:cNvSpPr/>
          <p:nvPr/>
        </p:nvSpPr>
        <p:spPr>
          <a:xfrm>
            <a:off x="4453464" y="324794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8" name="Rectangle 47">
            <a:extLst>
              <a:ext uri="{FF2B5EF4-FFF2-40B4-BE49-F238E27FC236}">
                <a16:creationId xmlns:a16="http://schemas.microsoft.com/office/drawing/2014/main" id="{2D6F3F59-5B34-C043-4E79-9432010CEF1E}"/>
              </a:ext>
            </a:extLst>
          </p:cNvPr>
          <p:cNvSpPr/>
          <p:nvPr/>
        </p:nvSpPr>
        <p:spPr>
          <a:xfrm>
            <a:off x="4996484" y="325845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9" name="Rectangle 48">
            <a:extLst>
              <a:ext uri="{FF2B5EF4-FFF2-40B4-BE49-F238E27FC236}">
                <a16:creationId xmlns:a16="http://schemas.microsoft.com/office/drawing/2014/main" id="{8C279DBE-AB00-C784-FF0D-258255186F17}"/>
              </a:ext>
            </a:extLst>
          </p:cNvPr>
          <p:cNvSpPr/>
          <p:nvPr/>
        </p:nvSpPr>
        <p:spPr>
          <a:xfrm>
            <a:off x="3869458" y="277259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0" name="Rectangle 49">
            <a:extLst>
              <a:ext uri="{FF2B5EF4-FFF2-40B4-BE49-F238E27FC236}">
                <a16:creationId xmlns:a16="http://schemas.microsoft.com/office/drawing/2014/main" id="{ED494EEC-A524-FCC4-DC58-D4B8C04F16D3}"/>
              </a:ext>
            </a:extLst>
          </p:cNvPr>
          <p:cNvSpPr/>
          <p:nvPr/>
        </p:nvSpPr>
        <p:spPr>
          <a:xfrm>
            <a:off x="4359916" y="28004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1" name="Rectangle 50">
            <a:extLst>
              <a:ext uri="{FF2B5EF4-FFF2-40B4-BE49-F238E27FC236}">
                <a16:creationId xmlns:a16="http://schemas.microsoft.com/office/drawing/2014/main" id="{FF44F482-12BC-5C77-411E-8081B7210A5A}"/>
              </a:ext>
            </a:extLst>
          </p:cNvPr>
          <p:cNvSpPr/>
          <p:nvPr/>
        </p:nvSpPr>
        <p:spPr>
          <a:xfrm>
            <a:off x="4923473" y="280147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2" name="Rectangle 51">
            <a:extLst>
              <a:ext uri="{FF2B5EF4-FFF2-40B4-BE49-F238E27FC236}">
                <a16:creationId xmlns:a16="http://schemas.microsoft.com/office/drawing/2014/main" id="{E9312266-B809-71D4-A596-64403084CA90}"/>
              </a:ext>
            </a:extLst>
          </p:cNvPr>
          <p:cNvSpPr/>
          <p:nvPr/>
        </p:nvSpPr>
        <p:spPr>
          <a:xfrm>
            <a:off x="5872367" y="239955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3" name="Rectangle 52">
            <a:extLst>
              <a:ext uri="{FF2B5EF4-FFF2-40B4-BE49-F238E27FC236}">
                <a16:creationId xmlns:a16="http://schemas.microsoft.com/office/drawing/2014/main" id="{F65C7A90-59B0-D38A-E89D-447DA563496F}"/>
              </a:ext>
            </a:extLst>
          </p:cNvPr>
          <p:cNvSpPr/>
          <p:nvPr/>
        </p:nvSpPr>
        <p:spPr>
          <a:xfrm>
            <a:off x="5080335" y="237215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4" name="Rectangle 53">
            <a:extLst>
              <a:ext uri="{FF2B5EF4-FFF2-40B4-BE49-F238E27FC236}">
                <a16:creationId xmlns:a16="http://schemas.microsoft.com/office/drawing/2014/main" id="{61D9F5AF-4D7E-1351-F16A-42E6A04E07DB}"/>
              </a:ext>
            </a:extLst>
          </p:cNvPr>
          <p:cNvSpPr/>
          <p:nvPr/>
        </p:nvSpPr>
        <p:spPr>
          <a:xfrm>
            <a:off x="6699225" y="232254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2" name="Oval 11">
            <a:extLst>
              <a:ext uri="{FF2B5EF4-FFF2-40B4-BE49-F238E27FC236}">
                <a16:creationId xmlns:a16="http://schemas.microsoft.com/office/drawing/2014/main" id="{A9259864-B15B-DC69-EE15-61FD4EFE2C80}"/>
              </a:ext>
            </a:extLst>
          </p:cNvPr>
          <p:cNvSpPr/>
          <p:nvPr/>
        </p:nvSpPr>
        <p:spPr>
          <a:xfrm>
            <a:off x="4086501" y="194625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6" name="Oval 15">
            <a:extLst>
              <a:ext uri="{FF2B5EF4-FFF2-40B4-BE49-F238E27FC236}">
                <a16:creationId xmlns:a16="http://schemas.microsoft.com/office/drawing/2014/main" id="{B8AC82ED-51E1-26D2-B4EE-297CB8A94421}"/>
              </a:ext>
            </a:extLst>
          </p:cNvPr>
          <p:cNvSpPr/>
          <p:nvPr/>
        </p:nvSpPr>
        <p:spPr>
          <a:xfrm>
            <a:off x="4075807" y="20892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7" name="Oval 16">
            <a:extLst>
              <a:ext uri="{FF2B5EF4-FFF2-40B4-BE49-F238E27FC236}">
                <a16:creationId xmlns:a16="http://schemas.microsoft.com/office/drawing/2014/main" id="{0F52AB0F-0CCB-DA27-13E6-1F3AC6ABFA66}"/>
              </a:ext>
            </a:extLst>
          </p:cNvPr>
          <p:cNvSpPr/>
          <p:nvPr/>
        </p:nvSpPr>
        <p:spPr>
          <a:xfrm>
            <a:off x="4005209" y="19746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5" name="Oval 54">
            <a:extLst>
              <a:ext uri="{FF2B5EF4-FFF2-40B4-BE49-F238E27FC236}">
                <a16:creationId xmlns:a16="http://schemas.microsoft.com/office/drawing/2014/main" id="{34B559D7-C3AA-64C6-9276-9CF2A35070AF}"/>
              </a:ext>
            </a:extLst>
          </p:cNvPr>
          <p:cNvSpPr/>
          <p:nvPr/>
        </p:nvSpPr>
        <p:spPr>
          <a:xfrm>
            <a:off x="3859807" y="42221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6" name="Oval 55">
            <a:extLst>
              <a:ext uri="{FF2B5EF4-FFF2-40B4-BE49-F238E27FC236}">
                <a16:creationId xmlns:a16="http://schemas.microsoft.com/office/drawing/2014/main" id="{5D7F640D-AC68-9674-1A32-6A011B691EF2}"/>
              </a:ext>
            </a:extLst>
          </p:cNvPr>
          <p:cNvSpPr/>
          <p:nvPr/>
        </p:nvSpPr>
        <p:spPr>
          <a:xfrm>
            <a:off x="3944752" y="42959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7" name="Oval 56">
            <a:extLst>
              <a:ext uri="{FF2B5EF4-FFF2-40B4-BE49-F238E27FC236}">
                <a16:creationId xmlns:a16="http://schemas.microsoft.com/office/drawing/2014/main" id="{05790937-48A8-A788-F5AB-1FB13300E744}"/>
              </a:ext>
            </a:extLst>
          </p:cNvPr>
          <p:cNvSpPr/>
          <p:nvPr/>
        </p:nvSpPr>
        <p:spPr>
          <a:xfrm>
            <a:off x="3992264" y="421001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8" name="Oval 57">
            <a:extLst>
              <a:ext uri="{FF2B5EF4-FFF2-40B4-BE49-F238E27FC236}">
                <a16:creationId xmlns:a16="http://schemas.microsoft.com/office/drawing/2014/main" id="{780C4C36-AAEB-4801-420A-B28DB01A3569}"/>
              </a:ext>
            </a:extLst>
          </p:cNvPr>
          <p:cNvSpPr/>
          <p:nvPr/>
        </p:nvSpPr>
        <p:spPr>
          <a:xfrm>
            <a:off x="4733185" y="38093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9" name="Oval 58">
            <a:extLst>
              <a:ext uri="{FF2B5EF4-FFF2-40B4-BE49-F238E27FC236}">
                <a16:creationId xmlns:a16="http://schemas.microsoft.com/office/drawing/2014/main" id="{059F2FC1-AB70-8630-024C-77CD8581CB9A}"/>
              </a:ext>
            </a:extLst>
          </p:cNvPr>
          <p:cNvSpPr/>
          <p:nvPr/>
        </p:nvSpPr>
        <p:spPr>
          <a:xfrm>
            <a:off x="3878361" y="23829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0" name="Oval 59">
            <a:extLst>
              <a:ext uri="{FF2B5EF4-FFF2-40B4-BE49-F238E27FC236}">
                <a16:creationId xmlns:a16="http://schemas.microsoft.com/office/drawing/2014/main" id="{ACCA8AB0-8F90-F4FA-31AF-E62FC7BE100D}"/>
              </a:ext>
            </a:extLst>
          </p:cNvPr>
          <p:cNvSpPr/>
          <p:nvPr/>
        </p:nvSpPr>
        <p:spPr>
          <a:xfrm>
            <a:off x="5105405" y="243841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1" name="Oval 60">
            <a:extLst>
              <a:ext uri="{FF2B5EF4-FFF2-40B4-BE49-F238E27FC236}">
                <a16:creationId xmlns:a16="http://schemas.microsoft.com/office/drawing/2014/main" id="{32A2424C-FAA2-B459-A30C-B7B0D79C7FBB}"/>
              </a:ext>
            </a:extLst>
          </p:cNvPr>
          <p:cNvSpPr/>
          <p:nvPr/>
        </p:nvSpPr>
        <p:spPr>
          <a:xfrm>
            <a:off x="5135958" y="2544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2" name="Oval 61">
            <a:extLst>
              <a:ext uri="{FF2B5EF4-FFF2-40B4-BE49-F238E27FC236}">
                <a16:creationId xmlns:a16="http://schemas.microsoft.com/office/drawing/2014/main" id="{15DA153A-834F-36FC-BFA3-89A21D5F06FD}"/>
              </a:ext>
            </a:extLst>
          </p:cNvPr>
          <p:cNvSpPr/>
          <p:nvPr/>
        </p:nvSpPr>
        <p:spPr>
          <a:xfrm>
            <a:off x="5222903" y="24746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3" name="Oval 62">
            <a:extLst>
              <a:ext uri="{FF2B5EF4-FFF2-40B4-BE49-F238E27FC236}">
                <a16:creationId xmlns:a16="http://schemas.microsoft.com/office/drawing/2014/main" id="{8CB77750-1C6D-14B8-C757-21B19B88382C}"/>
              </a:ext>
            </a:extLst>
          </p:cNvPr>
          <p:cNvSpPr/>
          <p:nvPr/>
        </p:nvSpPr>
        <p:spPr>
          <a:xfrm>
            <a:off x="5260263" y="256261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4" name="Oval 63">
            <a:extLst>
              <a:ext uri="{FF2B5EF4-FFF2-40B4-BE49-F238E27FC236}">
                <a16:creationId xmlns:a16="http://schemas.microsoft.com/office/drawing/2014/main" id="{0D6B74F6-A240-014B-7331-A848A47D38DC}"/>
              </a:ext>
            </a:extLst>
          </p:cNvPr>
          <p:cNvSpPr/>
          <p:nvPr/>
        </p:nvSpPr>
        <p:spPr>
          <a:xfrm>
            <a:off x="3992264" y="2457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5" name="Oval 64">
            <a:extLst>
              <a:ext uri="{FF2B5EF4-FFF2-40B4-BE49-F238E27FC236}">
                <a16:creationId xmlns:a16="http://schemas.microsoft.com/office/drawing/2014/main" id="{0CEE0B9D-6DF7-C4B7-9505-D3CDE38A8A97}"/>
              </a:ext>
            </a:extLst>
          </p:cNvPr>
          <p:cNvSpPr/>
          <p:nvPr/>
        </p:nvSpPr>
        <p:spPr>
          <a:xfrm>
            <a:off x="3981704" y="330400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66" name="Group 65">
            <a:extLst>
              <a:ext uri="{FF2B5EF4-FFF2-40B4-BE49-F238E27FC236}">
                <a16:creationId xmlns:a16="http://schemas.microsoft.com/office/drawing/2014/main" id="{4D579692-8C23-67DA-3EF1-AB94697503B6}"/>
              </a:ext>
            </a:extLst>
          </p:cNvPr>
          <p:cNvGrpSpPr/>
          <p:nvPr/>
        </p:nvGrpSpPr>
        <p:grpSpPr>
          <a:xfrm>
            <a:off x="10820400" y="158021"/>
            <a:ext cx="1262954" cy="262128"/>
            <a:chOff x="10892274" y="158021"/>
            <a:chExt cx="1191080" cy="262128"/>
          </a:xfrm>
        </p:grpSpPr>
        <p:sp>
          <p:nvSpPr>
            <p:cNvPr id="67" name="Oval 66">
              <a:extLst>
                <a:ext uri="{FF2B5EF4-FFF2-40B4-BE49-F238E27FC236}">
                  <a16:creationId xmlns:a16="http://schemas.microsoft.com/office/drawing/2014/main" id="{504583F3-4DDD-351A-90AE-DBB49EF89D5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68" name="Group 67">
              <a:extLst>
                <a:ext uri="{FF2B5EF4-FFF2-40B4-BE49-F238E27FC236}">
                  <a16:creationId xmlns:a16="http://schemas.microsoft.com/office/drawing/2014/main" id="{2D883A1A-87CA-0726-883C-96A179DAFF11}"/>
                </a:ext>
              </a:extLst>
            </p:cNvPr>
            <p:cNvGrpSpPr/>
            <p:nvPr/>
          </p:nvGrpSpPr>
          <p:grpSpPr>
            <a:xfrm>
              <a:off x="10892274" y="158021"/>
              <a:ext cx="1191080" cy="262128"/>
              <a:chOff x="9614080" y="308749"/>
              <a:chExt cx="1191080" cy="262128"/>
            </a:xfrm>
          </p:grpSpPr>
          <p:sp>
            <p:nvSpPr>
              <p:cNvPr id="69" name="Rectangle 68">
                <a:extLst>
                  <a:ext uri="{FF2B5EF4-FFF2-40B4-BE49-F238E27FC236}">
                    <a16:creationId xmlns:a16="http://schemas.microsoft.com/office/drawing/2014/main" id="{3CC95564-C3B7-BFBB-A2F5-37116D91671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70" name="Rectangle 69">
                <a:extLst>
                  <a:ext uri="{FF2B5EF4-FFF2-40B4-BE49-F238E27FC236}">
                    <a16:creationId xmlns:a16="http://schemas.microsoft.com/office/drawing/2014/main" id="{06FDC508-725C-201F-FA9B-882995615B7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71" name="Rectangle 70">
            <a:extLst>
              <a:ext uri="{FF2B5EF4-FFF2-40B4-BE49-F238E27FC236}">
                <a16:creationId xmlns:a16="http://schemas.microsoft.com/office/drawing/2014/main" id="{712EB1BD-E233-D697-20E4-EE869275AAF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75" name="Title 1">
            <a:extLst>
              <a:ext uri="{FF2B5EF4-FFF2-40B4-BE49-F238E27FC236}">
                <a16:creationId xmlns:a16="http://schemas.microsoft.com/office/drawing/2014/main" id="{690358EC-E6BB-6867-B54E-BF28E203B4D8}"/>
              </a:ext>
            </a:extLst>
          </p:cNvPr>
          <p:cNvSpPr>
            <a:spLocks noGrp="1"/>
          </p:cNvSpPr>
          <p:nvPr>
            <p:ph type="title"/>
          </p:nvPr>
        </p:nvSpPr>
        <p:spPr>
          <a:xfrm>
            <a:off x="704850" y="314491"/>
            <a:ext cx="8010524" cy="452426"/>
          </a:xfrm>
        </p:spPr>
        <p:txBody>
          <a:bodyPr/>
          <a:lstStyle/>
          <a:p>
            <a:r>
              <a:rPr lang="en-US" dirty="0">
                <a:solidFill>
                  <a:srgbClr val="0C2B3E"/>
                </a:solidFill>
              </a:rPr>
              <a:t>Challenges </a:t>
            </a:r>
            <a:r>
              <a:rPr lang="en-US" sz="2400" b="1" dirty="0">
                <a:solidFill>
                  <a:srgbClr val="11B5B4"/>
                </a:solidFill>
              </a:rPr>
              <a:t>INTERVIEW</a:t>
            </a:r>
            <a:endParaRPr lang="en-US" sz="2000" b="1" dirty="0">
              <a:solidFill>
                <a:srgbClr val="11B5B4"/>
              </a:solidFill>
            </a:endParaRPr>
          </a:p>
        </p:txBody>
      </p:sp>
    </p:spTree>
    <p:extLst>
      <p:ext uri="{BB962C8B-B14F-4D97-AF65-F5344CB8AC3E}">
        <p14:creationId xmlns:p14="http://schemas.microsoft.com/office/powerpoint/2010/main" val="12252914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7"/>
                                        </p:tgtEl>
                                        <p:attrNameLst>
                                          <p:attrName>style.visibility</p:attrName>
                                        </p:attrNameLst>
                                      </p:cBhvr>
                                      <p:to>
                                        <p:strVal val="visible"/>
                                      </p:to>
                                    </p:set>
                                    <p:animEffect transition="in" filter="fade">
                                      <p:cBhvr>
                                        <p:cTn id="22" dur="500"/>
                                        <p:tgtEl>
                                          <p:spTgt spid="5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Effect transition="in" filter="fade">
                                      <p:cBhvr>
                                        <p:cTn id="31" dur="500"/>
                                        <p:tgtEl>
                                          <p:spTgt spid="6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fade">
                                      <p:cBhvr>
                                        <p:cTn id="34" dur="500"/>
                                        <p:tgtEl>
                                          <p:spTgt spid="6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500"/>
                                        <p:tgtEl>
                                          <p:spTgt spid="6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500"/>
                                        <p:tgtEl>
                                          <p:spTgt spid="6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500"/>
                                        <p:tgtEl>
                                          <p:spTgt spid="6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6" grpId="0" animBg="1"/>
      <p:bldP spid="17"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three voting dots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allow them to vote on the areas the Decider find most important, challenging, or critical.</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4: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Decider Vote</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nvGrpSpPr>
          <p:cNvPr id="26" name="Group 25">
            <a:extLst>
              <a:ext uri="{FF2B5EF4-FFF2-40B4-BE49-F238E27FC236}">
                <a16:creationId xmlns:a16="http://schemas.microsoft.com/office/drawing/2014/main" id="{8AAF87D9-C1F7-ADB8-9866-1EB597DE7556}"/>
              </a:ext>
            </a:extLst>
          </p:cNvPr>
          <p:cNvGrpSpPr/>
          <p:nvPr/>
        </p:nvGrpSpPr>
        <p:grpSpPr>
          <a:xfrm>
            <a:off x="8382974" y="2142743"/>
            <a:ext cx="180000" cy="180000"/>
            <a:chOff x="7966880" y="3935853"/>
            <a:chExt cx="180000" cy="180000"/>
          </a:xfrm>
        </p:grpSpPr>
        <p:sp>
          <p:nvSpPr>
            <p:cNvPr id="27" name="Oval 26">
              <a:extLst>
                <a:ext uri="{FF2B5EF4-FFF2-40B4-BE49-F238E27FC236}">
                  <a16:creationId xmlns:a16="http://schemas.microsoft.com/office/drawing/2014/main" id="{B3CD8FE1-C0C7-5E01-BC81-F691C7426C4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28" name="Graphic 27" descr="Star with solid fill">
              <a:extLst>
                <a:ext uri="{FF2B5EF4-FFF2-40B4-BE49-F238E27FC236}">
                  <a16:creationId xmlns:a16="http://schemas.microsoft.com/office/drawing/2014/main" id="{2F343D47-D886-B735-B7D4-EEA45DCE975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2" name="Group 31">
            <a:extLst>
              <a:ext uri="{FF2B5EF4-FFF2-40B4-BE49-F238E27FC236}">
                <a16:creationId xmlns:a16="http://schemas.microsoft.com/office/drawing/2014/main" id="{B45DAC6D-DC48-B1F9-99D5-79328EC37369}"/>
              </a:ext>
            </a:extLst>
          </p:cNvPr>
          <p:cNvGrpSpPr/>
          <p:nvPr/>
        </p:nvGrpSpPr>
        <p:grpSpPr>
          <a:xfrm>
            <a:off x="8324615" y="2407920"/>
            <a:ext cx="180000" cy="180000"/>
            <a:chOff x="7966880" y="3935853"/>
            <a:chExt cx="180000" cy="180000"/>
          </a:xfrm>
        </p:grpSpPr>
        <p:sp>
          <p:nvSpPr>
            <p:cNvPr id="33" name="Oval 32">
              <a:extLst>
                <a:ext uri="{FF2B5EF4-FFF2-40B4-BE49-F238E27FC236}">
                  <a16:creationId xmlns:a16="http://schemas.microsoft.com/office/drawing/2014/main" id="{55D55521-1469-6D4B-C231-EEA3DAE2F75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12229D"/>
                </a:solidFill>
                <a:effectLst/>
                <a:uLnTx/>
                <a:uFillTx/>
                <a:latin typeface="Franklin Gothic Book"/>
                <a:ea typeface="+mn-ea"/>
                <a:cs typeface="+mn-cs"/>
              </a:endParaRPr>
            </a:p>
          </p:txBody>
        </p:sp>
        <p:pic>
          <p:nvPicPr>
            <p:cNvPr id="34" name="Graphic 33" descr="Star with solid fill">
              <a:extLst>
                <a:ext uri="{FF2B5EF4-FFF2-40B4-BE49-F238E27FC236}">
                  <a16:creationId xmlns:a16="http://schemas.microsoft.com/office/drawing/2014/main" id="{4FBAB30E-C0A9-77FD-09AC-7661C38F98C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5" name="Group 34">
            <a:extLst>
              <a:ext uri="{FF2B5EF4-FFF2-40B4-BE49-F238E27FC236}">
                <a16:creationId xmlns:a16="http://schemas.microsoft.com/office/drawing/2014/main" id="{E9809F4B-2173-3C27-3D02-5D78D5E2A456}"/>
              </a:ext>
            </a:extLst>
          </p:cNvPr>
          <p:cNvGrpSpPr/>
          <p:nvPr/>
        </p:nvGrpSpPr>
        <p:grpSpPr>
          <a:xfrm>
            <a:off x="8535374" y="2295143"/>
            <a:ext cx="180000" cy="180000"/>
            <a:chOff x="7966880" y="3935853"/>
            <a:chExt cx="180000" cy="180000"/>
          </a:xfrm>
        </p:grpSpPr>
        <p:sp>
          <p:nvSpPr>
            <p:cNvPr id="36" name="Oval 35">
              <a:extLst>
                <a:ext uri="{FF2B5EF4-FFF2-40B4-BE49-F238E27FC236}">
                  <a16:creationId xmlns:a16="http://schemas.microsoft.com/office/drawing/2014/main" id="{CB388AC9-222D-F19D-E077-52B6879D299E}"/>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12229D"/>
                </a:solidFill>
                <a:effectLst/>
                <a:uLnTx/>
                <a:uFillTx/>
                <a:latin typeface="Franklin Gothic Book"/>
                <a:ea typeface="+mn-ea"/>
                <a:cs typeface="+mn-cs"/>
              </a:endParaRPr>
            </a:p>
          </p:txBody>
        </p:sp>
        <p:pic>
          <p:nvPicPr>
            <p:cNvPr id="37" name="Graphic 36" descr="Star with solid fill">
              <a:extLst>
                <a:ext uri="{FF2B5EF4-FFF2-40B4-BE49-F238E27FC236}">
                  <a16:creationId xmlns:a16="http://schemas.microsoft.com/office/drawing/2014/main" id="{D3967E1F-08B3-A774-B861-1A20496310C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11" name="Tijdelijke aanduiding voor tekst 44">
            <a:extLst>
              <a:ext uri="{FF2B5EF4-FFF2-40B4-BE49-F238E27FC236}">
                <a16:creationId xmlns:a16="http://schemas.microsoft.com/office/drawing/2014/main" id="{3F574934-E15A-F669-42E7-3FBEAE499508}"/>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C990D48E-4A01-0D0A-9F5B-56DEDD3A704B}"/>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3" name="Tijdelijke aanduiding voor tekst 44">
            <a:extLst>
              <a:ext uri="{FF2B5EF4-FFF2-40B4-BE49-F238E27FC236}">
                <a16:creationId xmlns:a16="http://schemas.microsoft.com/office/drawing/2014/main" id="{390B1CF7-F9BE-932A-2153-ED8226C73904}"/>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4" name="Tijdelijke aanduiding voor tekst 44">
            <a:extLst>
              <a:ext uri="{FF2B5EF4-FFF2-40B4-BE49-F238E27FC236}">
                <a16:creationId xmlns:a16="http://schemas.microsoft.com/office/drawing/2014/main" id="{E665D0B5-1073-1E5E-E804-40FD2CF54F16}"/>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3" name="Title 1">
            <a:extLst>
              <a:ext uri="{FF2B5EF4-FFF2-40B4-BE49-F238E27FC236}">
                <a16:creationId xmlns:a16="http://schemas.microsoft.com/office/drawing/2014/main" id="{DF972EB8-0509-B072-10B4-C8F88C9B32B8}"/>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24" name="Group 23">
            <a:extLst>
              <a:ext uri="{FF2B5EF4-FFF2-40B4-BE49-F238E27FC236}">
                <a16:creationId xmlns:a16="http://schemas.microsoft.com/office/drawing/2014/main" id="{9EA1D445-9098-FDE4-C828-728E12CF1CBD}"/>
              </a:ext>
            </a:extLst>
          </p:cNvPr>
          <p:cNvGrpSpPr/>
          <p:nvPr/>
        </p:nvGrpSpPr>
        <p:grpSpPr>
          <a:xfrm>
            <a:off x="10820400" y="158021"/>
            <a:ext cx="1262954" cy="262128"/>
            <a:chOff x="10892274" y="158021"/>
            <a:chExt cx="1191080" cy="262128"/>
          </a:xfrm>
        </p:grpSpPr>
        <p:sp>
          <p:nvSpPr>
            <p:cNvPr id="25" name="Oval 24">
              <a:extLst>
                <a:ext uri="{FF2B5EF4-FFF2-40B4-BE49-F238E27FC236}">
                  <a16:creationId xmlns:a16="http://schemas.microsoft.com/office/drawing/2014/main" id="{7287B45C-0205-1599-E245-676E40DD637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9" name="Group 28">
              <a:extLst>
                <a:ext uri="{FF2B5EF4-FFF2-40B4-BE49-F238E27FC236}">
                  <a16:creationId xmlns:a16="http://schemas.microsoft.com/office/drawing/2014/main" id="{FD190ED9-B763-90E4-C864-26DCE063F3B1}"/>
                </a:ext>
              </a:extLst>
            </p:cNvPr>
            <p:cNvGrpSpPr/>
            <p:nvPr/>
          </p:nvGrpSpPr>
          <p:grpSpPr>
            <a:xfrm>
              <a:off x="10892274" y="158021"/>
              <a:ext cx="1191080" cy="262128"/>
              <a:chOff x="9614080" y="308749"/>
              <a:chExt cx="1191080" cy="262128"/>
            </a:xfrm>
          </p:grpSpPr>
          <p:sp>
            <p:nvSpPr>
              <p:cNvPr id="30" name="Rectangle 29">
                <a:extLst>
                  <a:ext uri="{FF2B5EF4-FFF2-40B4-BE49-F238E27FC236}">
                    <a16:creationId xmlns:a16="http://schemas.microsoft.com/office/drawing/2014/main" id="{3859F96D-1205-8A33-EAA1-DC7A6AAC3AB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1" name="Rectangle 30">
                <a:extLst>
                  <a:ext uri="{FF2B5EF4-FFF2-40B4-BE49-F238E27FC236}">
                    <a16:creationId xmlns:a16="http://schemas.microsoft.com/office/drawing/2014/main" id="{CD11231B-38F5-8B39-3A05-2F3DC902B9A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8" name="Rectangle 37">
            <a:extLst>
              <a:ext uri="{FF2B5EF4-FFF2-40B4-BE49-F238E27FC236}">
                <a16:creationId xmlns:a16="http://schemas.microsoft.com/office/drawing/2014/main" id="{E49E9B78-6AEF-2820-9721-8A2D8E9A4DF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1384023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1D274CBE-6C30-D664-65FC-0A3BA9ABB05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E362C3D-8C1A-9BF5-34C7-F664A360710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9" name="Picture 8" descr="A screenshot of a news article&#10;&#10;AI-generated content may be incorrect.">
            <a:extLst>
              <a:ext uri="{FF2B5EF4-FFF2-40B4-BE49-F238E27FC236}">
                <a16:creationId xmlns:a16="http://schemas.microsoft.com/office/drawing/2014/main" id="{8419F551-E43F-671C-BECC-BF66C5E7E3C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97777" y="75924"/>
            <a:ext cx="8986193" cy="6130766"/>
          </a:xfrm>
          <a:prstGeom prst="rect">
            <a:avLst/>
          </a:prstGeom>
        </p:spPr>
      </p:pic>
      <p:sp>
        <p:nvSpPr>
          <p:cNvPr id="11" name="TextBox 10">
            <a:extLst>
              <a:ext uri="{FF2B5EF4-FFF2-40B4-BE49-F238E27FC236}">
                <a16:creationId xmlns:a16="http://schemas.microsoft.com/office/drawing/2014/main" id="{DBCE474A-7EEF-F841-6B1B-E85A68610EB1}"/>
              </a:ext>
            </a:extLst>
          </p:cNvPr>
          <p:cNvSpPr txBox="1"/>
          <p:nvPr/>
        </p:nvSpPr>
        <p:spPr>
          <a:xfrm>
            <a:off x="190178" y="6206690"/>
            <a:ext cx="10452352"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Source: </a:t>
            </a:r>
            <a:r>
              <a:rPr kumimoji="0" lang="en-US" sz="1000" b="0" i="0" u="none" strike="noStrike" kern="1200" cap="none" spc="0" normalizeH="0" baseline="0" noProof="0" dirty="0">
                <a:ln>
                  <a:noFill/>
                </a:ln>
                <a:solidFill>
                  <a:srgbClr val="0C2B3E"/>
                </a:solidFill>
                <a:effectLst/>
                <a:uLnTx/>
                <a:uFillTx/>
                <a:latin typeface="Franklin Gothic Book"/>
                <a:ea typeface="+mn-ea"/>
                <a:cs typeface="+mn-cs"/>
              </a:rPr>
              <a:t>Redman, T. C. (2025, January 22). Data governance is failing—Here’s why. </a:t>
            </a:r>
            <a:r>
              <a:rPr kumimoji="0" lang="en-US" sz="1000" b="0" i="1" u="none" strike="noStrike" kern="1200" cap="none" spc="0" normalizeH="0" baseline="0" noProof="0" dirty="0">
                <a:ln>
                  <a:noFill/>
                </a:ln>
                <a:solidFill>
                  <a:srgbClr val="0C2B3E"/>
                </a:solidFill>
                <a:effectLst/>
                <a:uLnTx/>
                <a:uFillTx/>
                <a:latin typeface="Franklin Gothic Book"/>
                <a:ea typeface="+mn-ea"/>
                <a:cs typeface="+mn-cs"/>
              </a:rPr>
              <a:t>CDO Magazine</a:t>
            </a:r>
            <a:r>
              <a:rPr kumimoji="0" lang="en-US" sz="1000" b="0" i="0" u="none" strike="noStrike" kern="1200" cap="none" spc="0" normalizeH="0" baseline="0" noProof="0" dirty="0">
                <a:ln>
                  <a:noFill/>
                </a:ln>
                <a:solidFill>
                  <a:srgbClr val="0C2B3E"/>
                </a:solidFill>
                <a:effectLst/>
                <a:uLnTx/>
                <a:uFillTx/>
                <a:latin typeface="Franklin Gothic Book"/>
                <a:ea typeface="+mn-ea"/>
                <a:cs typeface="+mn-cs"/>
              </a:rPr>
              <a:t>. https://</a:t>
            </a:r>
            <a:r>
              <a:rPr kumimoji="0" lang="en-US" sz="1000" b="0" i="0" u="none" strike="noStrike" kern="1200" cap="none" spc="0" normalizeH="0" baseline="0" noProof="0" dirty="0" err="1">
                <a:ln>
                  <a:noFill/>
                </a:ln>
                <a:solidFill>
                  <a:srgbClr val="0C2B3E"/>
                </a:solidFill>
                <a:effectLst/>
                <a:uLnTx/>
                <a:uFillTx/>
                <a:latin typeface="Franklin Gothic Book"/>
                <a:ea typeface="+mn-ea"/>
                <a:cs typeface="+mn-cs"/>
              </a:rPr>
              <a:t>www.cdomagazine.tech</a:t>
            </a:r>
            <a:r>
              <a:rPr kumimoji="0" lang="en-US" sz="1000" b="0" i="0" u="none" strike="noStrike" kern="1200" cap="none" spc="0" normalizeH="0" baseline="0" noProof="0" dirty="0">
                <a:ln>
                  <a:noFill/>
                </a:ln>
                <a:solidFill>
                  <a:srgbClr val="0C2B3E"/>
                </a:solidFill>
                <a:effectLst/>
                <a:uLnTx/>
                <a:uFillTx/>
                <a:latin typeface="Franklin Gothic Book"/>
                <a:ea typeface="+mn-ea"/>
                <a:cs typeface="+mn-cs"/>
              </a:rPr>
              <a:t>/opinion-analysis/data-governance-is-failing-</a:t>
            </a:r>
            <a:r>
              <a:rPr kumimoji="0" lang="en-US" sz="1000" b="0" i="0" u="none" strike="noStrike" kern="1200" cap="none" spc="0" normalizeH="0" baseline="0" noProof="0" dirty="0" err="1">
                <a:ln>
                  <a:noFill/>
                </a:ln>
                <a:solidFill>
                  <a:srgbClr val="0C2B3E"/>
                </a:solidFill>
                <a:effectLst/>
                <a:uLnTx/>
                <a:uFillTx/>
                <a:latin typeface="Franklin Gothic Book"/>
                <a:ea typeface="+mn-ea"/>
                <a:cs typeface="+mn-cs"/>
              </a:rPr>
              <a:t>heres</a:t>
            </a:r>
            <a:r>
              <a:rPr kumimoji="0" lang="en-US" sz="1000" b="0" i="0" u="none" strike="noStrike" kern="1200" cap="none" spc="0" normalizeH="0" baseline="0" noProof="0" dirty="0">
                <a:ln>
                  <a:noFill/>
                </a:ln>
                <a:solidFill>
                  <a:srgbClr val="0C2B3E"/>
                </a:solidFill>
                <a:effectLst/>
                <a:uLnTx/>
                <a:uFillTx/>
                <a:latin typeface="Franklin Gothic Book"/>
                <a:ea typeface="+mn-ea"/>
                <a:cs typeface="+mn-cs"/>
              </a:rPr>
              <a:t>-why</a:t>
            </a:r>
          </a:p>
        </p:txBody>
      </p:sp>
      <p:pic>
        <p:nvPicPr>
          <p:cNvPr id="6" name="Picture 5" descr="A diagram of a diagram&#10;&#10;AI-generated content may be incorrect.">
            <a:extLst>
              <a:ext uri="{FF2B5EF4-FFF2-40B4-BE49-F238E27FC236}">
                <a16:creationId xmlns:a16="http://schemas.microsoft.com/office/drawing/2014/main" id="{7BB129E4-17A9-ECC0-C5FC-4E9E096C3F6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030" y="1780895"/>
            <a:ext cx="6546411" cy="3682356"/>
          </a:xfrm>
          <a:prstGeom prst="rect">
            <a:avLst/>
          </a:prstGeom>
        </p:spPr>
      </p:pic>
    </p:spTree>
    <p:extLst>
      <p:ext uri="{BB962C8B-B14F-4D97-AF65-F5344CB8AC3E}">
        <p14:creationId xmlns:p14="http://schemas.microsoft.com/office/powerpoint/2010/main" val="200944252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D8A316AD-15DB-A2F8-8EDD-0BE11F625044}"/>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Broad Impact Components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13" name="TextBox 12">
            <a:extLst>
              <a:ext uri="{FF2B5EF4-FFF2-40B4-BE49-F238E27FC236}">
                <a16:creationId xmlns:a16="http://schemas.microsoft.com/office/drawing/2014/main" id="{5E5EF708-F96B-8943-DD08-02A3B576D7F7}"/>
              </a:ext>
            </a:extLst>
          </p:cNvPr>
          <p:cNvSpPr txBox="1"/>
          <p:nvPr/>
        </p:nvSpPr>
        <p:spPr>
          <a:xfrm>
            <a:off x="893199" y="1896383"/>
            <a:ext cx="2420548" cy="338554"/>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equirements and Constraints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15702E01-FBDF-5AF3-B454-CFB5C03BA999}"/>
              </a:ext>
            </a:extLst>
          </p:cNvPr>
          <p:cNvSpPr/>
          <p:nvPr/>
        </p:nvSpPr>
        <p:spPr>
          <a:xfrm rot="16200000">
            <a:off x="6629545" y="-1419413"/>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AC42AB2C-F777-1001-6AD9-90C8E649B08A}"/>
              </a:ext>
            </a:extLst>
          </p:cNvPr>
          <p:cNvSpPr txBox="1"/>
          <p:nvPr/>
        </p:nvSpPr>
        <p:spPr>
          <a:xfrm>
            <a:off x="893197" y="2343149"/>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esponsibility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BFD00E4D-35D7-29DF-EF60-E08B136C7FAC}"/>
              </a:ext>
            </a:extLst>
          </p:cNvPr>
          <p:cNvSpPr/>
          <p:nvPr/>
        </p:nvSpPr>
        <p:spPr>
          <a:xfrm rot="16200000">
            <a:off x="6629543" y="-972647"/>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E535A09E-C6C6-4B6F-CB43-57A0CA1FBC7A}"/>
              </a:ext>
            </a:extLst>
          </p:cNvPr>
          <p:cNvSpPr txBox="1"/>
          <p:nvPr/>
        </p:nvSpPr>
        <p:spPr>
          <a:xfrm>
            <a:off x="893195" y="2783568"/>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mprovement and Prevention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676F4273-CAC8-AA11-FDF6-DCC9A05C4750}"/>
              </a:ext>
            </a:extLst>
          </p:cNvPr>
          <p:cNvSpPr/>
          <p:nvPr/>
        </p:nvSpPr>
        <p:spPr>
          <a:xfrm rot="16200000">
            <a:off x="6629541" y="-53222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BE7C371F-A825-96BC-F2FD-0084939AB3DE}"/>
              </a:ext>
            </a:extLst>
          </p:cNvPr>
          <p:cNvSpPr txBox="1"/>
          <p:nvPr/>
        </p:nvSpPr>
        <p:spPr>
          <a:xfrm>
            <a:off x="893195" y="3227626"/>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tructure and Meaning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C7289DF7-FF12-8D83-A20C-EB390E8B178D}"/>
              </a:ext>
            </a:extLst>
          </p:cNvPr>
          <p:cNvSpPr/>
          <p:nvPr/>
        </p:nvSpPr>
        <p:spPr>
          <a:xfrm rot="16200000">
            <a:off x="6629541" y="-88170"/>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6B2810FA-32F1-1E0A-D2D8-B72A49AD7599}"/>
              </a:ext>
            </a:extLst>
          </p:cNvPr>
          <p:cNvSpPr txBox="1"/>
          <p:nvPr/>
        </p:nvSpPr>
        <p:spPr>
          <a:xfrm>
            <a:off x="893196" y="3668044"/>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ommunication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CCA70A88-8C87-1C1A-A3D3-7B35C4B9179B}"/>
              </a:ext>
            </a:extLst>
          </p:cNvPr>
          <p:cNvSpPr/>
          <p:nvPr/>
        </p:nvSpPr>
        <p:spPr>
          <a:xfrm rot="16200000">
            <a:off x="6629542" y="35224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55507DAE-3AA5-215B-0772-0A4B85E4C29D}"/>
              </a:ext>
            </a:extLst>
          </p:cNvPr>
          <p:cNvSpPr txBox="1"/>
          <p:nvPr/>
        </p:nvSpPr>
        <p:spPr>
          <a:xfrm>
            <a:off x="893196" y="4108460"/>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hange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2573CF2-24ED-7B27-C653-033DCB0CCC49}"/>
              </a:ext>
            </a:extLst>
          </p:cNvPr>
          <p:cNvSpPr/>
          <p:nvPr/>
        </p:nvSpPr>
        <p:spPr>
          <a:xfrm rot="16200000">
            <a:off x="6629542" y="792664"/>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A1E27E42-EC8E-5F66-426C-C0E2A9836123}"/>
              </a:ext>
            </a:extLst>
          </p:cNvPr>
          <p:cNvSpPr txBox="1"/>
          <p:nvPr/>
        </p:nvSpPr>
        <p:spPr>
          <a:xfrm>
            <a:off x="893194" y="4560991"/>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thics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33C81271-A540-CCE0-451C-68C46D4F6010}"/>
              </a:ext>
            </a:extLst>
          </p:cNvPr>
          <p:cNvSpPr/>
          <p:nvPr/>
        </p:nvSpPr>
        <p:spPr>
          <a:xfrm rot="16200000">
            <a:off x="6629540" y="1245195"/>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221162C-8411-E58F-22BC-ED7BAF35602E}"/>
              </a:ext>
            </a:extLst>
          </p:cNvPr>
          <p:cNvSpPr/>
          <p:nvPr/>
        </p:nvSpPr>
        <p:spPr>
          <a:xfrm>
            <a:off x="3778754" y="191746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8" name="Rectangle 17">
            <a:extLst>
              <a:ext uri="{FF2B5EF4-FFF2-40B4-BE49-F238E27FC236}">
                <a16:creationId xmlns:a16="http://schemas.microsoft.com/office/drawing/2014/main" id="{B9417AE4-1EF8-7F86-95DD-2C19632678BB}"/>
              </a:ext>
            </a:extLst>
          </p:cNvPr>
          <p:cNvSpPr/>
          <p:nvPr/>
        </p:nvSpPr>
        <p:spPr>
          <a:xfrm>
            <a:off x="3841464" y="23418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9" name="Rectangle 18">
            <a:extLst>
              <a:ext uri="{FF2B5EF4-FFF2-40B4-BE49-F238E27FC236}">
                <a16:creationId xmlns:a16="http://schemas.microsoft.com/office/drawing/2014/main" id="{0C279F1C-611E-D8B5-B8A3-E577093057D2}"/>
              </a:ext>
            </a:extLst>
          </p:cNvPr>
          <p:cNvSpPr/>
          <p:nvPr/>
        </p:nvSpPr>
        <p:spPr>
          <a:xfrm>
            <a:off x="4253288" y="235056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0" name="Rectangle 19">
            <a:extLst>
              <a:ext uri="{FF2B5EF4-FFF2-40B4-BE49-F238E27FC236}">
                <a16:creationId xmlns:a16="http://schemas.microsoft.com/office/drawing/2014/main" id="{3EFD488E-7ED8-086F-14B0-A2CED022648C}"/>
              </a:ext>
            </a:extLst>
          </p:cNvPr>
          <p:cNvSpPr/>
          <p:nvPr/>
        </p:nvSpPr>
        <p:spPr>
          <a:xfrm>
            <a:off x="4996484" y="237215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1" name="Rectangle 20">
            <a:extLst>
              <a:ext uri="{FF2B5EF4-FFF2-40B4-BE49-F238E27FC236}">
                <a16:creationId xmlns:a16="http://schemas.microsoft.com/office/drawing/2014/main" id="{4D899A23-EDDB-1586-2316-C77E92185898}"/>
              </a:ext>
            </a:extLst>
          </p:cNvPr>
          <p:cNvSpPr/>
          <p:nvPr/>
        </p:nvSpPr>
        <p:spPr>
          <a:xfrm>
            <a:off x="5739680" y="23418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2" name="Rectangle 21">
            <a:extLst>
              <a:ext uri="{FF2B5EF4-FFF2-40B4-BE49-F238E27FC236}">
                <a16:creationId xmlns:a16="http://schemas.microsoft.com/office/drawing/2014/main" id="{260B8ADC-36F8-3EF1-9971-DA41CB35C6DE}"/>
              </a:ext>
            </a:extLst>
          </p:cNvPr>
          <p:cNvSpPr/>
          <p:nvPr/>
        </p:nvSpPr>
        <p:spPr>
          <a:xfrm>
            <a:off x="4469288" y="189638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3" name="Rectangle 22">
            <a:extLst>
              <a:ext uri="{FF2B5EF4-FFF2-40B4-BE49-F238E27FC236}">
                <a16:creationId xmlns:a16="http://schemas.microsoft.com/office/drawing/2014/main" id="{5CB03B66-B713-EDDD-62C8-F42025F13CA3}"/>
              </a:ext>
            </a:extLst>
          </p:cNvPr>
          <p:cNvSpPr/>
          <p:nvPr/>
        </p:nvSpPr>
        <p:spPr>
          <a:xfrm>
            <a:off x="3682373" y="415384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4" name="Rectangle 23">
            <a:extLst>
              <a:ext uri="{FF2B5EF4-FFF2-40B4-BE49-F238E27FC236}">
                <a16:creationId xmlns:a16="http://schemas.microsoft.com/office/drawing/2014/main" id="{8B677F59-C2D7-7338-403D-A0650FB44DFF}"/>
              </a:ext>
            </a:extLst>
          </p:cNvPr>
          <p:cNvSpPr/>
          <p:nvPr/>
        </p:nvSpPr>
        <p:spPr>
          <a:xfrm>
            <a:off x="4021464" y="409673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5" name="Rectangle 24">
            <a:extLst>
              <a:ext uri="{FF2B5EF4-FFF2-40B4-BE49-F238E27FC236}">
                <a16:creationId xmlns:a16="http://schemas.microsoft.com/office/drawing/2014/main" id="{C58BBCB8-598F-F2B1-5CBE-E07893591B0E}"/>
              </a:ext>
            </a:extLst>
          </p:cNvPr>
          <p:cNvSpPr/>
          <p:nvPr/>
        </p:nvSpPr>
        <p:spPr>
          <a:xfrm>
            <a:off x="3765519" y="412411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6" name="Rectangle 25">
            <a:extLst>
              <a:ext uri="{FF2B5EF4-FFF2-40B4-BE49-F238E27FC236}">
                <a16:creationId xmlns:a16="http://schemas.microsoft.com/office/drawing/2014/main" id="{9C88F2F2-392F-DABA-5D46-267923BC545C}"/>
              </a:ext>
            </a:extLst>
          </p:cNvPr>
          <p:cNvSpPr/>
          <p:nvPr/>
        </p:nvSpPr>
        <p:spPr>
          <a:xfrm>
            <a:off x="4832499" y="412428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7" name="Rectangle 26">
            <a:extLst>
              <a:ext uri="{FF2B5EF4-FFF2-40B4-BE49-F238E27FC236}">
                <a16:creationId xmlns:a16="http://schemas.microsoft.com/office/drawing/2014/main" id="{12FF1499-1100-C234-1E85-3651B7CC75CB}"/>
              </a:ext>
            </a:extLst>
          </p:cNvPr>
          <p:cNvSpPr/>
          <p:nvPr/>
        </p:nvSpPr>
        <p:spPr>
          <a:xfrm>
            <a:off x="5501441" y="415880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8" name="Rectangle 27">
            <a:extLst>
              <a:ext uri="{FF2B5EF4-FFF2-40B4-BE49-F238E27FC236}">
                <a16:creationId xmlns:a16="http://schemas.microsoft.com/office/drawing/2014/main" id="{48420A22-6642-08DD-6F38-2E260C157301}"/>
              </a:ext>
            </a:extLst>
          </p:cNvPr>
          <p:cNvSpPr/>
          <p:nvPr/>
        </p:nvSpPr>
        <p:spPr>
          <a:xfrm>
            <a:off x="6056531" y="408208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9" name="Rectangle 28">
            <a:extLst>
              <a:ext uri="{FF2B5EF4-FFF2-40B4-BE49-F238E27FC236}">
                <a16:creationId xmlns:a16="http://schemas.microsoft.com/office/drawing/2014/main" id="{804BB5ED-5029-84C5-03C3-7BF774B59F2B}"/>
              </a:ext>
            </a:extLst>
          </p:cNvPr>
          <p:cNvSpPr/>
          <p:nvPr/>
        </p:nvSpPr>
        <p:spPr>
          <a:xfrm>
            <a:off x="3696062" y="458522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32" name="Rectangle 31">
            <a:extLst>
              <a:ext uri="{FF2B5EF4-FFF2-40B4-BE49-F238E27FC236}">
                <a16:creationId xmlns:a16="http://schemas.microsoft.com/office/drawing/2014/main" id="{792AFACF-3A88-3208-8F4A-ABF010918DD0}"/>
              </a:ext>
            </a:extLst>
          </p:cNvPr>
          <p:cNvSpPr/>
          <p:nvPr/>
        </p:nvSpPr>
        <p:spPr>
          <a:xfrm>
            <a:off x="3706756" y="367650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3" name="Rectangle 42">
            <a:extLst>
              <a:ext uri="{FF2B5EF4-FFF2-40B4-BE49-F238E27FC236}">
                <a16:creationId xmlns:a16="http://schemas.microsoft.com/office/drawing/2014/main" id="{A63683EA-1BAF-9D72-6FDC-E90BAA59B06E}"/>
              </a:ext>
            </a:extLst>
          </p:cNvPr>
          <p:cNvSpPr/>
          <p:nvPr/>
        </p:nvSpPr>
        <p:spPr>
          <a:xfrm>
            <a:off x="4273464" y="366690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4" name="Rectangle 43">
            <a:extLst>
              <a:ext uri="{FF2B5EF4-FFF2-40B4-BE49-F238E27FC236}">
                <a16:creationId xmlns:a16="http://schemas.microsoft.com/office/drawing/2014/main" id="{968AEB2F-6F6B-D5C3-65E0-7CEEB9229C88}"/>
              </a:ext>
            </a:extLst>
          </p:cNvPr>
          <p:cNvSpPr/>
          <p:nvPr/>
        </p:nvSpPr>
        <p:spPr>
          <a:xfrm>
            <a:off x="4629285" y="367650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5" name="Rectangle 44">
            <a:extLst>
              <a:ext uri="{FF2B5EF4-FFF2-40B4-BE49-F238E27FC236}">
                <a16:creationId xmlns:a16="http://schemas.microsoft.com/office/drawing/2014/main" id="{CEFCE8F3-72C1-EC44-92CB-0D778A077673}"/>
              </a:ext>
            </a:extLst>
          </p:cNvPr>
          <p:cNvSpPr/>
          <p:nvPr/>
        </p:nvSpPr>
        <p:spPr>
          <a:xfrm>
            <a:off x="5121015" y="370581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6" name="Rectangle 45">
            <a:extLst>
              <a:ext uri="{FF2B5EF4-FFF2-40B4-BE49-F238E27FC236}">
                <a16:creationId xmlns:a16="http://schemas.microsoft.com/office/drawing/2014/main" id="{693DB0EF-BD00-85A9-E49A-18959987B15E}"/>
              </a:ext>
            </a:extLst>
          </p:cNvPr>
          <p:cNvSpPr/>
          <p:nvPr/>
        </p:nvSpPr>
        <p:spPr>
          <a:xfrm>
            <a:off x="3882173" y="321812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7" name="Rectangle 46">
            <a:extLst>
              <a:ext uri="{FF2B5EF4-FFF2-40B4-BE49-F238E27FC236}">
                <a16:creationId xmlns:a16="http://schemas.microsoft.com/office/drawing/2014/main" id="{77363E3D-72F9-9968-1BEB-EA26E1C4075B}"/>
              </a:ext>
            </a:extLst>
          </p:cNvPr>
          <p:cNvSpPr/>
          <p:nvPr/>
        </p:nvSpPr>
        <p:spPr>
          <a:xfrm>
            <a:off x="4453464" y="324794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8" name="Rectangle 47">
            <a:extLst>
              <a:ext uri="{FF2B5EF4-FFF2-40B4-BE49-F238E27FC236}">
                <a16:creationId xmlns:a16="http://schemas.microsoft.com/office/drawing/2014/main" id="{2D6F3F59-5B34-C043-4E79-9432010CEF1E}"/>
              </a:ext>
            </a:extLst>
          </p:cNvPr>
          <p:cNvSpPr/>
          <p:nvPr/>
        </p:nvSpPr>
        <p:spPr>
          <a:xfrm>
            <a:off x="4996484" y="325845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49" name="Rectangle 48">
            <a:extLst>
              <a:ext uri="{FF2B5EF4-FFF2-40B4-BE49-F238E27FC236}">
                <a16:creationId xmlns:a16="http://schemas.microsoft.com/office/drawing/2014/main" id="{8C279DBE-AB00-C784-FF0D-258255186F17}"/>
              </a:ext>
            </a:extLst>
          </p:cNvPr>
          <p:cNvSpPr/>
          <p:nvPr/>
        </p:nvSpPr>
        <p:spPr>
          <a:xfrm>
            <a:off x="3869458" y="277259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0" name="Rectangle 49">
            <a:extLst>
              <a:ext uri="{FF2B5EF4-FFF2-40B4-BE49-F238E27FC236}">
                <a16:creationId xmlns:a16="http://schemas.microsoft.com/office/drawing/2014/main" id="{ED494EEC-A524-FCC4-DC58-D4B8C04F16D3}"/>
              </a:ext>
            </a:extLst>
          </p:cNvPr>
          <p:cNvSpPr/>
          <p:nvPr/>
        </p:nvSpPr>
        <p:spPr>
          <a:xfrm>
            <a:off x="4359916" y="28004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1" name="Rectangle 50">
            <a:extLst>
              <a:ext uri="{FF2B5EF4-FFF2-40B4-BE49-F238E27FC236}">
                <a16:creationId xmlns:a16="http://schemas.microsoft.com/office/drawing/2014/main" id="{FF44F482-12BC-5C77-411E-8081B7210A5A}"/>
              </a:ext>
            </a:extLst>
          </p:cNvPr>
          <p:cNvSpPr/>
          <p:nvPr/>
        </p:nvSpPr>
        <p:spPr>
          <a:xfrm>
            <a:off x="4923473" y="280147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2" name="Rectangle 51">
            <a:extLst>
              <a:ext uri="{FF2B5EF4-FFF2-40B4-BE49-F238E27FC236}">
                <a16:creationId xmlns:a16="http://schemas.microsoft.com/office/drawing/2014/main" id="{E9312266-B809-71D4-A596-64403084CA90}"/>
              </a:ext>
            </a:extLst>
          </p:cNvPr>
          <p:cNvSpPr/>
          <p:nvPr/>
        </p:nvSpPr>
        <p:spPr>
          <a:xfrm>
            <a:off x="5872367" y="239955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3" name="Rectangle 52">
            <a:extLst>
              <a:ext uri="{FF2B5EF4-FFF2-40B4-BE49-F238E27FC236}">
                <a16:creationId xmlns:a16="http://schemas.microsoft.com/office/drawing/2014/main" id="{F65C7A90-59B0-D38A-E89D-447DA563496F}"/>
              </a:ext>
            </a:extLst>
          </p:cNvPr>
          <p:cNvSpPr/>
          <p:nvPr/>
        </p:nvSpPr>
        <p:spPr>
          <a:xfrm>
            <a:off x="5080335" y="237215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54" name="Rectangle 53">
            <a:extLst>
              <a:ext uri="{FF2B5EF4-FFF2-40B4-BE49-F238E27FC236}">
                <a16:creationId xmlns:a16="http://schemas.microsoft.com/office/drawing/2014/main" id="{61D9F5AF-4D7E-1351-F16A-42E6A04E07DB}"/>
              </a:ext>
            </a:extLst>
          </p:cNvPr>
          <p:cNvSpPr/>
          <p:nvPr/>
        </p:nvSpPr>
        <p:spPr>
          <a:xfrm>
            <a:off x="6699225" y="232254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2" name="Oval 11">
            <a:extLst>
              <a:ext uri="{FF2B5EF4-FFF2-40B4-BE49-F238E27FC236}">
                <a16:creationId xmlns:a16="http://schemas.microsoft.com/office/drawing/2014/main" id="{A9259864-B15B-DC69-EE15-61FD4EFE2C80}"/>
              </a:ext>
            </a:extLst>
          </p:cNvPr>
          <p:cNvSpPr/>
          <p:nvPr/>
        </p:nvSpPr>
        <p:spPr>
          <a:xfrm>
            <a:off x="4086501" y="194625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6" name="Oval 15">
            <a:extLst>
              <a:ext uri="{FF2B5EF4-FFF2-40B4-BE49-F238E27FC236}">
                <a16:creationId xmlns:a16="http://schemas.microsoft.com/office/drawing/2014/main" id="{B8AC82ED-51E1-26D2-B4EE-297CB8A94421}"/>
              </a:ext>
            </a:extLst>
          </p:cNvPr>
          <p:cNvSpPr/>
          <p:nvPr/>
        </p:nvSpPr>
        <p:spPr>
          <a:xfrm>
            <a:off x="4075807" y="20892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7" name="Oval 16">
            <a:extLst>
              <a:ext uri="{FF2B5EF4-FFF2-40B4-BE49-F238E27FC236}">
                <a16:creationId xmlns:a16="http://schemas.microsoft.com/office/drawing/2014/main" id="{0F52AB0F-0CCB-DA27-13E6-1F3AC6ABFA66}"/>
              </a:ext>
            </a:extLst>
          </p:cNvPr>
          <p:cNvSpPr/>
          <p:nvPr/>
        </p:nvSpPr>
        <p:spPr>
          <a:xfrm>
            <a:off x="4005209" y="19746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5" name="Oval 54">
            <a:extLst>
              <a:ext uri="{FF2B5EF4-FFF2-40B4-BE49-F238E27FC236}">
                <a16:creationId xmlns:a16="http://schemas.microsoft.com/office/drawing/2014/main" id="{34B559D7-C3AA-64C6-9276-9CF2A35070AF}"/>
              </a:ext>
            </a:extLst>
          </p:cNvPr>
          <p:cNvSpPr/>
          <p:nvPr/>
        </p:nvSpPr>
        <p:spPr>
          <a:xfrm>
            <a:off x="3859807" y="42221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6" name="Oval 55">
            <a:extLst>
              <a:ext uri="{FF2B5EF4-FFF2-40B4-BE49-F238E27FC236}">
                <a16:creationId xmlns:a16="http://schemas.microsoft.com/office/drawing/2014/main" id="{5D7F640D-AC68-9674-1A32-6A011B691EF2}"/>
              </a:ext>
            </a:extLst>
          </p:cNvPr>
          <p:cNvSpPr/>
          <p:nvPr/>
        </p:nvSpPr>
        <p:spPr>
          <a:xfrm>
            <a:off x="3944752" y="42959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7" name="Oval 56">
            <a:extLst>
              <a:ext uri="{FF2B5EF4-FFF2-40B4-BE49-F238E27FC236}">
                <a16:creationId xmlns:a16="http://schemas.microsoft.com/office/drawing/2014/main" id="{05790937-48A8-A788-F5AB-1FB13300E744}"/>
              </a:ext>
            </a:extLst>
          </p:cNvPr>
          <p:cNvSpPr/>
          <p:nvPr/>
        </p:nvSpPr>
        <p:spPr>
          <a:xfrm>
            <a:off x="3992264" y="421001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8" name="Oval 57">
            <a:extLst>
              <a:ext uri="{FF2B5EF4-FFF2-40B4-BE49-F238E27FC236}">
                <a16:creationId xmlns:a16="http://schemas.microsoft.com/office/drawing/2014/main" id="{780C4C36-AAEB-4801-420A-B28DB01A3569}"/>
              </a:ext>
            </a:extLst>
          </p:cNvPr>
          <p:cNvSpPr/>
          <p:nvPr/>
        </p:nvSpPr>
        <p:spPr>
          <a:xfrm>
            <a:off x="4733185" y="38093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9" name="Oval 58">
            <a:extLst>
              <a:ext uri="{FF2B5EF4-FFF2-40B4-BE49-F238E27FC236}">
                <a16:creationId xmlns:a16="http://schemas.microsoft.com/office/drawing/2014/main" id="{059F2FC1-AB70-8630-024C-77CD8581CB9A}"/>
              </a:ext>
            </a:extLst>
          </p:cNvPr>
          <p:cNvSpPr/>
          <p:nvPr/>
        </p:nvSpPr>
        <p:spPr>
          <a:xfrm>
            <a:off x="3878361" y="23829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0" name="Oval 59">
            <a:extLst>
              <a:ext uri="{FF2B5EF4-FFF2-40B4-BE49-F238E27FC236}">
                <a16:creationId xmlns:a16="http://schemas.microsoft.com/office/drawing/2014/main" id="{ACCA8AB0-8F90-F4FA-31AF-E62FC7BE100D}"/>
              </a:ext>
            </a:extLst>
          </p:cNvPr>
          <p:cNvSpPr/>
          <p:nvPr/>
        </p:nvSpPr>
        <p:spPr>
          <a:xfrm>
            <a:off x="5105405" y="243841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1" name="Oval 60">
            <a:extLst>
              <a:ext uri="{FF2B5EF4-FFF2-40B4-BE49-F238E27FC236}">
                <a16:creationId xmlns:a16="http://schemas.microsoft.com/office/drawing/2014/main" id="{32A2424C-FAA2-B459-A30C-B7B0D79C7FBB}"/>
              </a:ext>
            </a:extLst>
          </p:cNvPr>
          <p:cNvSpPr/>
          <p:nvPr/>
        </p:nvSpPr>
        <p:spPr>
          <a:xfrm>
            <a:off x="5135958" y="2544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2" name="Oval 61">
            <a:extLst>
              <a:ext uri="{FF2B5EF4-FFF2-40B4-BE49-F238E27FC236}">
                <a16:creationId xmlns:a16="http://schemas.microsoft.com/office/drawing/2014/main" id="{15DA153A-834F-36FC-BFA3-89A21D5F06FD}"/>
              </a:ext>
            </a:extLst>
          </p:cNvPr>
          <p:cNvSpPr/>
          <p:nvPr/>
        </p:nvSpPr>
        <p:spPr>
          <a:xfrm>
            <a:off x="5222903" y="24746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3" name="Oval 62">
            <a:extLst>
              <a:ext uri="{FF2B5EF4-FFF2-40B4-BE49-F238E27FC236}">
                <a16:creationId xmlns:a16="http://schemas.microsoft.com/office/drawing/2014/main" id="{8CB77750-1C6D-14B8-C757-21B19B88382C}"/>
              </a:ext>
            </a:extLst>
          </p:cNvPr>
          <p:cNvSpPr/>
          <p:nvPr/>
        </p:nvSpPr>
        <p:spPr>
          <a:xfrm>
            <a:off x="5260263" y="256261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4" name="Oval 63">
            <a:extLst>
              <a:ext uri="{FF2B5EF4-FFF2-40B4-BE49-F238E27FC236}">
                <a16:creationId xmlns:a16="http://schemas.microsoft.com/office/drawing/2014/main" id="{0D6B74F6-A240-014B-7331-A848A47D38DC}"/>
              </a:ext>
            </a:extLst>
          </p:cNvPr>
          <p:cNvSpPr/>
          <p:nvPr/>
        </p:nvSpPr>
        <p:spPr>
          <a:xfrm>
            <a:off x="3992264" y="2457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5" name="Oval 64">
            <a:extLst>
              <a:ext uri="{FF2B5EF4-FFF2-40B4-BE49-F238E27FC236}">
                <a16:creationId xmlns:a16="http://schemas.microsoft.com/office/drawing/2014/main" id="{0CEE0B9D-6DF7-C4B7-9505-D3CDE38A8A97}"/>
              </a:ext>
            </a:extLst>
          </p:cNvPr>
          <p:cNvSpPr/>
          <p:nvPr/>
        </p:nvSpPr>
        <p:spPr>
          <a:xfrm>
            <a:off x="3981704" y="330400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66" name="Group 65">
            <a:extLst>
              <a:ext uri="{FF2B5EF4-FFF2-40B4-BE49-F238E27FC236}">
                <a16:creationId xmlns:a16="http://schemas.microsoft.com/office/drawing/2014/main" id="{63E2E2BC-2A14-D1CF-C92E-FBB5C879C495}"/>
              </a:ext>
            </a:extLst>
          </p:cNvPr>
          <p:cNvGrpSpPr/>
          <p:nvPr/>
        </p:nvGrpSpPr>
        <p:grpSpPr>
          <a:xfrm>
            <a:off x="5281588" y="2336798"/>
            <a:ext cx="180000" cy="180000"/>
            <a:chOff x="7966880" y="3935853"/>
            <a:chExt cx="180000" cy="180000"/>
          </a:xfrm>
        </p:grpSpPr>
        <p:sp>
          <p:nvSpPr>
            <p:cNvPr id="67" name="Oval 66">
              <a:extLst>
                <a:ext uri="{FF2B5EF4-FFF2-40B4-BE49-F238E27FC236}">
                  <a16:creationId xmlns:a16="http://schemas.microsoft.com/office/drawing/2014/main" id="{6DF93DD4-3EE7-EE24-1861-E8C118D187F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12229D"/>
                </a:solidFill>
                <a:effectLst/>
                <a:uLnTx/>
                <a:uFillTx/>
                <a:latin typeface="Franklin Gothic Book"/>
                <a:ea typeface="+mn-ea"/>
                <a:cs typeface="+mn-cs"/>
              </a:endParaRPr>
            </a:p>
          </p:txBody>
        </p:sp>
        <p:pic>
          <p:nvPicPr>
            <p:cNvPr id="68" name="Graphic 67" descr="Star with solid fill">
              <a:extLst>
                <a:ext uri="{FF2B5EF4-FFF2-40B4-BE49-F238E27FC236}">
                  <a16:creationId xmlns:a16="http://schemas.microsoft.com/office/drawing/2014/main" id="{943737A4-1443-0FA1-D4F9-5961924499D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69" name="Group 68">
            <a:extLst>
              <a:ext uri="{FF2B5EF4-FFF2-40B4-BE49-F238E27FC236}">
                <a16:creationId xmlns:a16="http://schemas.microsoft.com/office/drawing/2014/main" id="{BE85CE05-0ACC-021B-C87A-689F3D4F72DB}"/>
              </a:ext>
            </a:extLst>
          </p:cNvPr>
          <p:cNvGrpSpPr/>
          <p:nvPr/>
        </p:nvGrpSpPr>
        <p:grpSpPr>
          <a:xfrm>
            <a:off x="4035327" y="4111664"/>
            <a:ext cx="180000" cy="180000"/>
            <a:chOff x="7966880" y="3935853"/>
            <a:chExt cx="180000" cy="180000"/>
          </a:xfrm>
        </p:grpSpPr>
        <p:sp>
          <p:nvSpPr>
            <p:cNvPr id="70" name="Oval 69">
              <a:extLst>
                <a:ext uri="{FF2B5EF4-FFF2-40B4-BE49-F238E27FC236}">
                  <a16:creationId xmlns:a16="http://schemas.microsoft.com/office/drawing/2014/main" id="{C3D29C01-11DB-FEB1-0431-F65B935354D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12229D"/>
                </a:solidFill>
                <a:effectLst/>
                <a:uLnTx/>
                <a:uFillTx/>
                <a:latin typeface="Franklin Gothic Book"/>
                <a:ea typeface="+mn-ea"/>
                <a:cs typeface="+mn-cs"/>
              </a:endParaRPr>
            </a:p>
          </p:txBody>
        </p:sp>
        <p:pic>
          <p:nvPicPr>
            <p:cNvPr id="71" name="Graphic 70" descr="Star with solid fill">
              <a:extLst>
                <a:ext uri="{FF2B5EF4-FFF2-40B4-BE49-F238E27FC236}">
                  <a16:creationId xmlns:a16="http://schemas.microsoft.com/office/drawing/2014/main" id="{2E557C79-6D96-2B23-CB86-A7DEC8580C8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72" name="Group 71">
            <a:extLst>
              <a:ext uri="{FF2B5EF4-FFF2-40B4-BE49-F238E27FC236}">
                <a16:creationId xmlns:a16="http://schemas.microsoft.com/office/drawing/2014/main" id="{75750BE1-9D45-7407-308F-642028A06A05}"/>
              </a:ext>
            </a:extLst>
          </p:cNvPr>
          <p:cNvGrpSpPr/>
          <p:nvPr/>
        </p:nvGrpSpPr>
        <p:grpSpPr>
          <a:xfrm>
            <a:off x="4096945" y="2357681"/>
            <a:ext cx="180000" cy="180000"/>
            <a:chOff x="7966880" y="3935853"/>
            <a:chExt cx="180000" cy="180000"/>
          </a:xfrm>
        </p:grpSpPr>
        <p:sp>
          <p:nvSpPr>
            <p:cNvPr id="73" name="Oval 72">
              <a:extLst>
                <a:ext uri="{FF2B5EF4-FFF2-40B4-BE49-F238E27FC236}">
                  <a16:creationId xmlns:a16="http://schemas.microsoft.com/office/drawing/2014/main" id="{1492F533-5946-340B-7A30-8359EFB331C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12229D"/>
                </a:solidFill>
                <a:effectLst/>
                <a:uLnTx/>
                <a:uFillTx/>
                <a:latin typeface="Franklin Gothic Book"/>
                <a:ea typeface="+mn-ea"/>
                <a:cs typeface="+mn-cs"/>
              </a:endParaRPr>
            </a:p>
          </p:txBody>
        </p:sp>
        <p:pic>
          <p:nvPicPr>
            <p:cNvPr id="74" name="Graphic 73" descr="Star with solid fill">
              <a:extLst>
                <a:ext uri="{FF2B5EF4-FFF2-40B4-BE49-F238E27FC236}">
                  <a16:creationId xmlns:a16="http://schemas.microsoft.com/office/drawing/2014/main" id="{79BEA2E4-D9DE-732D-A654-D9AF98D7418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75" name="Group 74">
            <a:extLst>
              <a:ext uri="{FF2B5EF4-FFF2-40B4-BE49-F238E27FC236}">
                <a16:creationId xmlns:a16="http://schemas.microsoft.com/office/drawing/2014/main" id="{5F633E76-BA10-1474-1605-2F73536E9450}"/>
              </a:ext>
            </a:extLst>
          </p:cNvPr>
          <p:cNvGrpSpPr/>
          <p:nvPr/>
        </p:nvGrpSpPr>
        <p:grpSpPr>
          <a:xfrm>
            <a:off x="10820400" y="158021"/>
            <a:ext cx="1262954" cy="262128"/>
            <a:chOff x="10892274" y="158021"/>
            <a:chExt cx="1191080" cy="262128"/>
          </a:xfrm>
        </p:grpSpPr>
        <p:sp>
          <p:nvSpPr>
            <p:cNvPr id="76" name="Oval 75">
              <a:extLst>
                <a:ext uri="{FF2B5EF4-FFF2-40B4-BE49-F238E27FC236}">
                  <a16:creationId xmlns:a16="http://schemas.microsoft.com/office/drawing/2014/main" id="{E77F609C-8CC3-3203-B075-52D32D6F0B8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77" name="Group 76">
              <a:extLst>
                <a:ext uri="{FF2B5EF4-FFF2-40B4-BE49-F238E27FC236}">
                  <a16:creationId xmlns:a16="http://schemas.microsoft.com/office/drawing/2014/main" id="{8AA0AE4A-BD64-22D1-1E88-392D6C8F64AC}"/>
                </a:ext>
              </a:extLst>
            </p:cNvPr>
            <p:cNvGrpSpPr/>
            <p:nvPr/>
          </p:nvGrpSpPr>
          <p:grpSpPr>
            <a:xfrm>
              <a:off x="10892274" y="158021"/>
              <a:ext cx="1191080" cy="262128"/>
              <a:chOff x="9614080" y="308749"/>
              <a:chExt cx="1191080" cy="262128"/>
            </a:xfrm>
          </p:grpSpPr>
          <p:sp>
            <p:nvSpPr>
              <p:cNvPr id="78" name="Rectangle 77">
                <a:extLst>
                  <a:ext uri="{FF2B5EF4-FFF2-40B4-BE49-F238E27FC236}">
                    <a16:creationId xmlns:a16="http://schemas.microsoft.com/office/drawing/2014/main" id="{AE5C8097-B27C-5D96-1378-6A2DABE73E9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79" name="Rectangle 78">
                <a:extLst>
                  <a:ext uri="{FF2B5EF4-FFF2-40B4-BE49-F238E27FC236}">
                    <a16:creationId xmlns:a16="http://schemas.microsoft.com/office/drawing/2014/main" id="{56DDE566-4609-7FC5-895D-28F99E193B7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0" name="Rectangle 79">
            <a:extLst>
              <a:ext uri="{FF2B5EF4-FFF2-40B4-BE49-F238E27FC236}">
                <a16:creationId xmlns:a16="http://schemas.microsoft.com/office/drawing/2014/main" id="{50B00B94-8168-3E5B-1717-5D8BB9200CC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83" name="Title 1">
            <a:extLst>
              <a:ext uri="{FF2B5EF4-FFF2-40B4-BE49-F238E27FC236}">
                <a16:creationId xmlns:a16="http://schemas.microsoft.com/office/drawing/2014/main" id="{1989ACFA-A160-B0C5-E7DA-EBB8181C155B}"/>
              </a:ext>
            </a:extLst>
          </p:cNvPr>
          <p:cNvSpPr>
            <a:spLocks noGrp="1"/>
          </p:cNvSpPr>
          <p:nvPr>
            <p:ph type="title"/>
          </p:nvPr>
        </p:nvSpPr>
        <p:spPr>
          <a:xfrm>
            <a:off x="704850" y="314491"/>
            <a:ext cx="8010524" cy="452426"/>
          </a:xfrm>
        </p:spPr>
        <p:txBody>
          <a:bodyPr/>
          <a:lstStyle/>
          <a:p>
            <a:r>
              <a:rPr lang="en-US" dirty="0">
                <a:solidFill>
                  <a:srgbClr val="0C2B3E"/>
                </a:solidFill>
              </a:rPr>
              <a:t>Challenges </a:t>
            </a:r>
            <a:r>
              <a:rPr lang="en-US" sz="2400" b="1" dirty="0">
                <a:solidFill>
                  <a:srgbClr val="11B5B4"/>
                </a:solidFill>
              </a:rPr>
              <a:t>INTERVIEW</a:t>
            </a:r>
            <a:endParaRPr lang="en-US" sz="2000" b="1" dirty="0">
              <a:solidFill>
                <a:srgbClr val="11B5B4"/>
              </a:solidFill>
            </a:endParaRPr>
          </a:p>
        </p:txBody>
      </p:sp>
    </p:spTree>
    <p:extLst>
      <p:ext uri="{BB962C8B-B14F-4D97-AF65-F5344CB8AC3E}">
        <p14:creationId xmlns:p14="http://schemas.microsoft.com/office/powerpoint/2010/main" val="40212976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500"/>
                                        <p:tgtEl>
                                          <p:spTgt spid="66"/>
                                        </p:tgtEl>
                                      </p:cBhvr>
                                    </p:animEffect>
                                  </p:childTnLst>
                                </p:cTn>
                              </p:par>
                              <p:par>
                                <p:cTn id="8" presetID="10" presetClass="entr" presetSubtype="0" fill="hold" nodeType="withEffect">
                                  <p:stCondLst>
                                    <p:cond delay="0"/>
                                  </p:stCondLst>
                                  <p:childTnLst>
                                    <p:set>
                                      <p:cBhvr>
                                        <p:cTn id="9" dur="1" fill="hold">
                                          <p:stCondLst>
                                            <p:cond delay="0"/>
                                          </p:stCondLst>
                                        </p:cTn>
                                        <p:tgtEl>
                                          <p:spTgt spid="69"/>
                                        </p:tgtEl>
                                        <p:attrNameLst>
                                          <p:attrName>style.visibility</p:attrName>
                                        </p:attrNameLst>
                                      </p:cBhvr>
                                      <p:to>
                                        <p:strVal val="visible"/>
                                      </p:to>
                                    </p:set>
                                    <p:animEffect transition="in" filter="fade">
                                      <p:cBhvr>
                                        <p:cTn id="10" dur="500"/>
                                        <p:tgtEl>
                                          <p:spTgt spid="69"/>
                                        </p:tgtEl>
                                      </p:cBhvr>
                                    </p:animEffect>
                                  </p:childTnLst>
                                </p:cTn>
                              </p:par>
                              <p:par>
                                <p:cTn id="11" presetID="10" presetClass="entr" presetSubtype="0" fill="hold" nodeType="withEffect">
                                  <p:stCondLst>
                                    <p:cond delay="0"/>
                                  </p:stCondLst>
                                  <p:childTnLst>
                                    <p:set>
                                      <p:cBhvr>
                                        <p:cTn id="12" dur="1" fill="hold">
                                          <p:stCondLst>
                                            <p:cond delay="0"/>
                                          </p:stCondLst>
                                        </p:cTn>
                                        <p:tgtEl>
                                          <p:spTgt spid="72"/>
                                        </p:tgtEl>
                                        <p:attrNameLst>
                                          <p:attrName>style.visibility</p:attrName>
                                        </p:attrNameLst>
                                      </p:cBhvr>
                                      <p:to>
                                        <p:strVal val="visible"/>
                                      </p:to>
                                    </p:set>
                                    <p:animEffect transition="in" filter="fade">
                                      <p:cBhvr>
                                        <p:cTn id="1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Remove all but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top-voted HMW questions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the RRISCCE matrix, remembering that the Decider vote is automatically at the top.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are our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challenges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5: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Revisualize</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pic>
        <p:nvPicPr>
          <p:cNvPr id="11" name="Picture 10">
            <a:extLst>
              <a:ext uri="{FF2B5EF4-FFF2-40B4-BE49-F238E27FC236}">
                <a16:creationId xmlns:a16="http://schemas.microsoft.com/office/drawing/2014/main" id="{F5EECEB2-E2EC-C72B-2A5B-967C36BCA481}"/>
              </a:ext>
            </a:extLst>
          </p:cNvPr>
          <p:cNvPicPr>
            <a:picLocks noChangeAspect="1"/>
          </p:cNvPicPr>
          <p:nvPr/>
        </p:nvPicPr>
        <p:blipFill>
          <a:blip r:embed="rId2"/>
          <a:stretch>
            <a:fillRect/>
          </a:stretch>
        </p:blipFill>
        <p:spPr>
          <a:xfrm>
            <a:off x="6511577" y="4544831"/>
            <a:ext cx="542591" cy="396274"/>
          </a:xfrm>
          <a:prstGeom prst="rect">
            <a:avLst/>
          </a:prstGeom>
        </p:spPr>
      </p:pic>
      <p:pic>
        <p:nvPicPr>
          <p:cNvPr id="12" name="Picture 11">
            <a:extLst>
              <a:ext uri="{FF2B5EF4-FFF2-40B4-BE49-F238E27FC236}">
                <a16:creationId xmlns:a16="http://schemas.microsoft.com/office/drawing/2014/main" id="{C405FFD8-C18C-8575-1FBC-6795E5E3CFFE}"/>
              </a:ext>
            </a:extLst>
          </p:cNvPr>
          <p:cNvPicPr>
            <a:picLocks noChangeAspect="1"/>
          </p:cNvPicPr>
          <p:nvPr/>
        </p:nvPicPr>
        <p:blipFill>
          <a:blip r:embed="rId3"/>
          <a:stretch>
            <a:fillRect/>
          </a:stretch>
        </p:blipFill>
        <p:spPr>
          <a:xfrm>
            <a:off x="7901487" y="4505513"/>
            <a:ext cx="542591" cy="402371"/>
          </a:xfrm>
          <a:prstGeom prst="rect">
            <a:avLst/>
          </a:prstGeom>
        </p:spPr>
      </p:pic>
      <p:pic>
        <p:nvPicPr>
          <p:cNvPr id="13" name="Picture 12">
            <a:extLst>
              <a:ext uri="{FF2B5EF4-FFF2-40B4-BE49-F238E27FC236}">
                <a16:creationId xmlns:a16="http://schemas.microsoft.com/office/drawing/2014/main" id="{3C8DACB9-C3EE-D592-B4D5-A2255B32D25B}"/>
              </a:ext>
            </a:extLst>
          </p:cNvPr>
          <p:cNvPicPr>
            <a:picLocks noChangeAspect="1"/>
          </p:cNvPicPr>
          <p:nvPr/>
        </p:nvPicPr>
        <p:blipFill>
          <a:blip r:embed="rId4"/>
          <a:stretch>
            <a:fillRect/>
          </a:stretch>
        </p:blipFill>
        <p:spPr>
          <a:xfrm>
            <a:off x="7269721" y="4490990"/>
            <a:ext cx="542591" cy="396274"/>
          </a:xfrm>
          <a:prstGeom prst="rect">
            <a:avLst/>
          </a:prstGeom>
        </p:spPr>
      </p:pic>
      <p:pic>
        <p:nvPicPr>
          <p:cNvPr id="14" name="Picture 13">
            <a:extLst>
              <a:ext uri="{FF2B5EF4-FFF2-40B4-BE49-F238E27FC236}">
                <a16:creationId xmlns:a16="http://schemas.microsoft.com/office/drawing/2014/main" id="{8FD5A71B-0CA0-BB76-0ED8-75EB2666B4BF}"/>
              </a:ext>
            </a:extLst>
          </p:cNvPr>
          <p:cNvPicPr>
            <a:picLocks noChangeAspect="1"/>
          </p:cNvPicPr>
          <p:nvPr/>
        </p:nvPicPr>
        <p:blipFill>
          <a:blip r:embed="rId5"/>
          <a:stretch>
            <a:fillRect/>
          </a:stretch>
        </p:blipFill>
        <p:spPr>
          <a:xfrm>
            <a:off x="8444078" y="4460722"/>
            <a:ext cx="542591" cy="402371"/>
          </a:xfrm>
          <a:prstGeom prst="rect">
            <a:avLst/>
          </a:prstGeom>
        </p:spPr>
      </p:pic>
      <p:sp>
        <p:nvSpPr>
          <p:cNvPr id="15" name="Tijdelijke aanduiding voor tekst 44">
            <a:extLst>
              <a:ext uri="{FF2B5EF4-FFF2-40B4-BE49-F238E27FC236}">
                <a16:creationId xmlns:a16="http://schemas.microsoft.com/office/drawing/2014/main" id="{538B9EA8-C6D7-CE1C-F6FE-7A5F028552DB}"/>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6" name="Tijdelijke aanduiding voor tekst 44">
            <a:extLst>
              <a:ext uri="{FF2B5EF4-FFF2-40B4-BE49-F238E27FC236}">
                <a16:creationId xmlns:a16="http://schemas.microsoft.com/office/drawing/2014/main" id="{6B97354B-8692-4960-8866-D4FE17C627F5}"/>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3" name="Tijdelijke aanduiding voor tekst 44">
            <a:extLst>
              <a:ext uri="{FF2B5EF4-FFF2-40B4-BE49-F238E27FC236}">
                <a16:creationId xmlns:a16="http://schemas.microsoft.com/office/drawing/2014/main" id="{7DCE1FA1-729A-9DDF-9966-990C5CD2E699}"/>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4" name="Tijdelijke aanduiding voor tekst 44">
            <a:extLst>
              <a:ext uri="{FF2B5EF4-FFF2-40B4-BE49-F238E27FC236}">
                <a16:creationId xmlns:a16="http://schemas.microsoft.com/office/drawing/2014/main" id="{116D2BDB-BFCF-D1E6-2657-ADEC450593AA}"/>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7" name="Title 1">
            <a:extLst>
              <a:ext uri="{FF2B5EF4-FFF2-40B4-BE49-F238E27FC236}">
                <a16:creationId xmlns:a16="http://schemas.microsoft.com/office/drawing/2014/main" id="{FBC941AF-3432-41F9-6F61-02D774AA1003}"/>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28" name="Group 27">
            <a:extLst>
              <a:ext uri="{FF2B5EF4-FFF2-40B4-BE49-F238E27FC236}">
                <a16:creationId xmlns:a16="http://schemas.microsoft.com/office/drawing/2014/main" id="{F5CA07E9-9863-EFC9-71F1-0CF534E06689}"/>
              </a:ext>
            </a:extLst>
          </p:cNvPr>
          <p:cNvGrpSpPr/>
          <p:nvPr/>
        </p:nvGrpSpPr>
        <p:grpSpPr>
          <a:xfrm>
            <a:off x="10820400" y="158021"/>
            <a:ext cx="1262954" cy="262128"/>
            <a:chOff x="10892274" y="158021"/>
            <a:chExt cx="1191080" cy="262128"/>
          </a:xfrm>
        </p:grpSpPr>
        <p:sp>
          <p:nvSpPr>
            <p:cNvPr id="29" name="Oval 28">
              <a:extLst>
                <a:ext uri="{FF2B5EF4-FFF2-40B4-BE49-F238E27FC236}">
                  <a16:creationId xmlns:a16="http://schemas.microsoft.com/office/drawing/2014/main" id="{A4F5F26E-29C9-8BA3-70FC-A8AEE7CEBDF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0" name="Group 29">
              <a:extLst>
                <a:ext uri="{FF2B5EF4-FFF2-40B4-BE49-F238E27FC236}">
                  <a16:creationId xmlns:a16="http://schemas.microsoft.com/office/drawing/2014/main" id="{FA414CA9-0EE0-AB03-212D-F405A3977086}"/>
                </a:ext>
              </a:extLst>
            </p:cNvPr>
            <p:cNvGrpSpPr/>
            <p:nvPr/>
          </p:nvGrpSpPr>
          <p:grpSpPr>
            <a:xfrm>
              <a:off x="10892274" y="158021"/>
              <a:ext cx="1191080" cy="262128"/>
              <a:chOff x="9614080" y="308749"/>
              <a:chExt cx="1191080" cy="262128"/>
            </a:xfrm>
          </p:grpSpPr>
          <p:sp>
            <p:nvSpPr>
              <p:cNvPr id="31" name="Rectangle 30">
                <a:extLst>
                  <a:ext uri="{FF2B5EF4-FFF2-40B4-BE49-F238E27FC236}">
                    <a16:creationId xmlns:a16="http://schemas.microsoft.com/office/drawing/2014/main" id="{84C00BC2-7A52-9826-72A5-E4F991034C9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2" name="Rectangle 31">
                <a:extLst>
                  <a:ext uri="{FF2B5EF4-FFF2-40B4-BE49-F238E27FC236}">
                    <a16:creationId xmlns:a16="http://schemas.microsoft.com/office/drawing/2014/main" id="{B27F42F0-5938-E6E1-1B1F-7A7E7E640F3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3" name="Rectangle 32">
            <a:extLst>
              <a:ext uri="{FF2B5EF4-FFF2-40B4-BE49-F238E27FC236}">
                <a16:creationId xmlns:a16="http://schemas.microsoft.com/office/drawing/2014/main" id="{28935866-2573-6635-E69A-B479D316C03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9518275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Let's go back to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Challenge Map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put our key challenges on the corresponding areas, indicating how they affect the Information Life Cycle.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Then we identify the most critical</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focus areas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the map.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focus areas will highlight the use cases and projects that we’ll include in our Data Governance roadmap.</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6: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Decide on focus areas</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3439F7ED-0680-7DBA-AAA3-80EC857DD59A}"/>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AE16F96-0B31-1132-20F0-2B01C12C10D0}"/>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3" name="Tijdelijke aanduiding voor tekst 44">
            <a:extLst>
              <a:ext uri="{FF2B5EF4-FFF2-40B4-BE49-F238E27FC236}">
                <a16:creationId xmlns:a16="http://schemas.microsoft.com/office/drawing/2014/main" id="{BDC5F611-28BA-87D8-57FC-5A4B7B00B1C2}"/>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4" name="Tijdelijke aanduiding voor tekst 44">
            <a:extLst>
              <a:ext uri="{FF2B5EF4-FFF2-40B4-BE49-F238E27FC236}">
                <a16:creationId xmlns:a16="http://schemas.microsoft.com/office/drawing/2014/main" id="{3ACB2750-365B-7F74-FA9E-EF43B8653222}"/>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3" name="Title 1">
            <a:extLst>
              <a:ext uri="{FF2B5EF4-FFF2-40B4-BE49-F238E27FC236}">
                <a16:creationId xmlns:a16="http://schemas.microsoft.com/office/drawing/2014/main" id="{B4C3EDDB-AB20-5DAD-C7AC-B299EAA4A1DC}"/>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Challenges Interview</a:t>
            </a:r>
          </a:p>
        </p:txBody>
      </p:sp>
      <p:grpSp>
        <p:nvGrpSpPr>
          <p:cNvPr id="24" name="Group 23">
            <a:extLst>
              <a:ext uri="{FF2B5EF4-FFF2-40B4-BE49-F238E27FC236}">
                <a16:creationId xmlns:a16="http://schemas.microsoft.com/office/drawing/2014/main" id="{06D09C63-71DE-F359-9CFB-C8A79C8E7E58}"/>
              </a:ext>
            </a:extLst>
          </p:cNvPr>
          <p:cNvGrpSpPr/>
          <p:nvPr/>
        </p:nvGrpSpPr>
        <p:grpSpPr>
          <a:xfrm>
            <a:off x="10820400" y="158021"/>
            <a:ext cx="1262954" cy="262128"/>
            <a:chOff x="10892274" y="158021"/>
            <a:chExt cx="1191080" cy="262128"/>
          </a:xfrm>
        </p:grpSpPr>
        <p:sp>
          <p:nvSpPr>
            <p:cNvPr id="25" name="Oval 24">
              <a:extLst>
                <a:ext uri="{FF2B5EF4-FFF2-40B4-BE49-F238E27FC236}">
                  <a16:creationId xmlns:a16="http://schemas.microsoft.com/office/drawing/2014/main" id="{941B3120-5213-6F33-3C37-BCF1A906282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6" name="Group 25">
              <a:extLst>
                <a:ext uri="{FF2B5EF4-FFF2-40B4-BE49-F238E27FC236}">
                  <a16:creationId xmlns:a16="http://schemas.microsoft.com/office/drawing/2014/main" id="{CB8AE44D-98A9-76F5-0113-F6724AC3B889}"/>
                </a:ext>
              </a:extLst>
            </p:cNvPr>
            <p:cNvGrpSpPr/>
            <p:nvPr/>
          </p:nvGrpSpPr>
          <p:grpSpPr>
            <a:xfrm>
              <a:off x="10892274" y="158021"/>
              <a:ext cx="1191080" cy="262128"/>
              <a:chOff x="9614080" y="308749"/>
              <a:chExt cx="1191080" cy="262128"/>
            </a:xfrm>
          </p:grpSpPr>
          <p:sp>
            <p:nvSpPr>
              <p:cNvPr id="27" name="Rectangle 26">
                <a:extLst>
                  <a:ext uri="{FF2B5EF4-FFF2-40B4-BE49-F238E27FC236}">
                    <a16:creationId xmlns:a16="http://schemas.microsoft.com/office/drawing/2014/main" id="{04D88544-EB6F-17AD-C54D-47FC3D515B9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8" name="Rectangle 27">
                <a:extLst>
                  <a:ext uri="{FF2B5EF4-FFF2-40B4-BE49-F238E27FC236}">
                    <a16:creationId xmlns:a16="http://schemas.microsoft.com/office/drawing/2014/main" id="{81D547C7-11C3-1B76-04A3-851AF8BC0EB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CB5158C7-26CB-742A-0D3C-0C6B80577E5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764775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C28E0A4-4C00-313F-8346-128FD49B7A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F019F3-976D-924C-8BCB-D82F335A30E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3FFCDA99-AB20-E6DE-B4CB-C78FB63E0128}"/>
              </a:ext>
            </a:extLst>
          </p:cNvPr>
          <p:cNvSpPr/>
          <p:nvPr/>
        </p:nvSpPr>
        <p:spPr>
          <a:xfrm rot="16200000">
            <a:off x="6078570" y="-2572924"/>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AD1B66F-BFF1-1B24-B81D-3714546C8279}"/>
              </a:ext>
            </a:extLst>
          </p:cNvPr>
          <p:cNvSpPr txBox="1"/>
          <p:nvPr/>
        </p:nvSpPr>
        <p:spPr>
          <a:xfrm>
            <a:off x="1729129"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a:t>
            </a:r>
            <a:endParaRPr kumimoji="0" lang="LID4096"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AB6868DC-331D-F30C-8200-D0CC09104CF4}"/>
              </a:ext>
            </a:extLst>
          </p:cNvPr>
          <p:cNvSpPr txBox="1"/>
          <p:nvPr/>
        </p:nvSpPr>
        <p:spPr>
          <a:xfrm>
            <a:off x="3321873"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btain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F8D3BBEF-E3DE-1A02-F904-460F68FF5B11}"/>
              </a:ext>
            </a:extLst>
          </p:cNvPr>
          <p:cNvSpPr txBox="1"/>
          <p:nvPr/>
        </p:nvSpPr>
        <p:spPr>
          <a:xfrm>
            <a:off x="4914617"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tore &amp; Share</a:t>
            </a:r>
          </a:p>
        </p:txBody>
      </p:sp>
      <p:sp>
        <p:nvSpPr>
          <p:cNvPr id="16" name="TextBox 15">
            <a:extLst>
              <a:ext uri="{FF2B5EF4-FFF2-40B4-BE49-F238E27FC236}">
                <a16:creationId xmlns:a16="http://schemas.microsoft.com/office/drawing/2014/main" id="{432333A7-E12D-C05B-62D6-7D1420F448CC}"/>
              </a:ext>
            </a:extLst>
          </p:cNvPr>
          <p:cNvSpPr txBox="1"/>
          <p:nvPr/>
        </p:nvSpPr>
        <p:spPr>
          <a:xfrm>
            <a:off x="6507361"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aintain</a:t>
            </a:r>
          </a:p>
        </p:txBody>
      </p:sp>
      <p:sp>
        <p:nvSpPr>
          <p:cNvPr id="17" name="TextBox 16">
            <a:extLst>
              <a:ext uri="{FF2B5EF4-FFF2-40B4-BE49-F238E27FC236}">
                <a16:creationId xmlns:a16="http://schemas.microsoft.com/office/drawing/2014/main" id="{C5FCC14F-0C9F-988A-FBB5-3C8CBBA03F67}"/>
              </a:ext>
            </a:extLst>
          </p:cNvPr>
          <p:cNvSpPr txBox="1"/>
          <p:nvPr/>
        </p:nvSpPr>
        <p:spPr>
          <a:xfrm>
            <a:off x="9692849" y="1318642"/>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ispose</a:t>
            </a:r>
          </a:p>
        </p:txBody>
      </p:sp>
      <p:sp>
        <p:nvSpPr>
          <p:cNvPr id="18" name="Rectangle 17">
            <a:extLst>
              <a:ext uri="{FF2B5EF4-FFF2-40B4-BE49-F238E27FC236}">
                <a16:creationId xmlns:a16="http://schemas.microsoft.com/office/drawing/2014/main" id="{37AD98BF-95B0-7228-905F-BB727BCFC0E4}"/>
              </a:ext>
            </a:extLst>
          </p:cNvPr>
          <p:cNvSpPr/>
          <p:nvPr/>
        </p:nvSpPr>
        <p:spPr>
          <a:xfrm rot="16200000">
            <a:off x="6078569" y="-1695270"/>
            <a:ext cx="704846" cy="9403720"/>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690AEFDC-4902-FC58-429C-C6BF7445F960}"/>
              </a:ext>
            </a:extLst>
          </p:cNvPr>
          <p:cNvSpPr/>
          <p:nvPr/>
        </p:nvSpPr>
        <p:spPr>
          <a:xfrm rot="16200000">
            <a:off x="6078568" y="-817618"/>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2D1A497C-E1AA-9A6F-66EC-27BE99D138BC}"/>
              </a:ext>
            </a:extLst>
          </p:cNvPr>
          <p:cNvSpPr/>
          <p:nvPr/>
        </p:nvSpPr>
        <p:spPr>
          <a:xfrm rot="16200000">
            <a:off x="6078567" y="60035"/>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938BB9D-3BCE-A2FA-EB6C-CCABC0A6D705}"/>
              </a:ext>
            </a:extLst>
          </p:cNvPr>
          <p:cNvSpPr/>
          <p:nvPr/>
        </p:nvSpPr>
        <p:spPr>
          <a:xfrm>
            <a:off x="569714" y="1804937"/>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a:t>
            </a:r>
          </a:p>
        </p:txBody>
      </p:sp>
      <p:sp>
        <p:nvSpPr>
          <p:cNvPr id="22" name="Rectangle 21">
            <a:extLst>
              <a:ext uri="{FF2B5EF4-FFF2-40B4-BE49-F238E27FC236}">
                <a16:creationId xmlns:a16="http://schemas.microsoft.com/office/drawing/2014/main" id="{2D8532F2-98F5-6775-3FB4-A817895AC5DD}"/>
              </a:ext>
            </a:extLst>
          </p:cNvPr>
          <p:cNvSpPr/>
          <p:nvPr/>
        </p:nvSpPr>
        <p:spPr>
          <a:xfrm>
            <a:off x="569714" y="2681623"/>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a:t>
            </a: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3" name="Rectangle 22">
            <a:extLst>
              <a:ext uri="{FF2B5EF4-FFF2-40B4-BE49-F238E27FC236}">
                <a16:creationId xmlns:a16="http://schemas.microsoft.com/office/drawing/2014/main" id="{C67C9AE4-65B4-F73D-16EC-A30A02A977CB}"/>
              </a:ext>
            </a:extLst>
          </p:cNvPr>
          <p:cNvSpPr/>
          <p:nvPr/>
        </p:nvSpPr>
        <p:spPr>
          <a:xfrm>
            <a:off x="569714" y="3558309"/>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(Who)</a:t>
            </a:r>
          </a:p>
        </p:txBody>
      </p:sp>
      <p:sp>
        <p:nvSpPr>
          <p:cNvPr id="24" name="Rectangle 23">
            <a:extLst>
              <a:ext uri="{FF2B5EF4-FFF2-40B4-BE49-F238E27FC236}">
                <a16:creationId xmlns:a16="http://schemas.microsoft.com/office/drawing/2014/main" id="{B4C5C8B7-E465-FE93-47A9-DCD0E2A8D268}"/>
              </a:ext>
            </a:extLst>
          </p:cNvPr>
          <p:cNvSpPr/>
          <p:nvPr/>
        </p:nvSpPr>
        <p:spPr>
          <a:xfrm>
            <a:off x="568761" y="4434995"/>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5" name="TextBox 24">
            <a:extLst>
              <a:ext uri="{FF2B5EF4-FFF2-40B4-BE49-F238E27FC236}">
                <a16:creationId xmlns:a16="http://schemas.microsoft.com/office/drawing/2014/main" id="{C8A30C1F-D547-F1BB-DCB1-E9A5766DF0D3}"/>
              </a:ext>
            </a:extLst>
          </p:cNvPr>
          <p:cNvSpPr txBox="1"/>
          <p:nvPr/>
        </p:nvSpPr>
        <p:spPr>
          <a:xfrm>
            <a:off x="8100105"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pply</a:t>
            </a:r>
          </a:p>
        </p:txBody>
      </p:sp>
      <p:sp>
        <p:nvSpPr>
          <p:cNvPr id="26" name="Rectangle 25">
            <a:extLst>
              <a:ext uri="{FF2B5EF4-FFF2-40B4-BE49-F238E27FC236}">
                <a16:creationId xmlns:a16="http://schemas.microsoft.com/office/drawing/2014/main" id="{FABC5571-B3D6-0061-5AC3-4A4F3089C458}"/>
              </a:ext>
            </a:extLst>
          </p:cNvPr>
          <p:cNvSpPr/>
          <p:nvPr/>
        </p:nvSpPr>
        <p:spPr>
          <a:xfrm rot="16200000">
            <a:off x="6285343" y="736846"/>
            <a:ext cx="291294"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Location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and How Long)</a:t>
            </a:r>
            <a:endParaRPr kumimoji="0" lang="LID4096"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D60FA4C8-5869-11E4-98A4-862EF0315DC8}"/>
              </a:ext>
            </a:extLst>
          </p:cNvPr>
          <p:cNvSpPr/>
          <p:nvPr/>
        </p:nvSpPr>
        <p:spPr>
          <a:xfrm>
            <a:off x="9946767" y="279602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B185515-8EB1-3E68-6E24-AB2738967804}"/>
              </a:ext>
            </a:extLst>
          </p:cNvPr>
          <p:cNvSpPr/>
          <p:nvPr/>
        </p:nvSpPr>
        <p:spPr>
          <a:xfrm>
            <a:off x="1918260" y="18241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7C151CA-F796-22A5-6F3F-BB9C6C17F04E}"/>
              </a:ext>
            </a:extLst>
          </p:cNvPr>
          <p:cNvSpPr/>
          <p:nvPr/>
        </p:nvSpPr>
        <p:spPr>
          <a:xfrm>
            <a:off x="2290738" y="211054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93D370B-F321-C644-33D2-6806F4DE59E0}"/>
              </a:ext>
            </a:extLst>
          </p:cNvPr>
          <p:cNvSpPr/>
          <p:nvPr/>
        </p:nvSpPr>
        <p:spPr>
          <a:xfrm>
            <a:off x="2876713" y="20063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A55680C-0CD2-480E-FA41-0729896AE724}"/>
              </a:ext>
            </a:extLst>
          </p:cNvPr>
          <p:cNvSpPr/>
          <p:nvPr/>
        </p:nvSpPr>
        <p:spPr>
          <a:xfrm>
            <a:off x="3753880" y="198400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B18A63C4-F35B-9DC1-E01C-EBE4C8ECC073}"/>
              </a:ext>
            </a:extLst>
          </p:cNvPr>
          <p:cNvSpPr/>
          <p:nvPr/>
        </p:nvSpPr>
        <p:spPr>
          <a:xfrm>
            <a:off x="5154078" y="196601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21341189-7F49-D7E6-EFAC-98FA8983C5D9}"/>
              </a:ext>
            </a:extLst>
          </p:cNvPr>
          <p:cNvSpPr/>
          <p:nvPr/>
        </p:nvSpPr>
        <p:spPr>
          <a:xfrm>
            <a:off x="6769078" y="19586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F8FB9E89-C668-C919-E7B3-1EB9B68B025E}"/>
              </a:ext>
            </a:extLst>
          </p:cNvPr>
          <p:cNvSpPr/>
          <p:nvPr/>
        </p:nvSpPr>
        <p:spPr>
          <a:xfrm>
            <a:off x="7456611" y="19502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8523EC77-0483-2427-0384-BC98E48835DE}"/>
              </a:ext>
            </a:extLst>
          </p:cNvPr>
          <p:cNvSpPr/>
          <p:nvPr/>
        </p:nvSpPr>
        <p:spPr>
          <a:xfrm>
            <a:off x="8260390" y="1833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3402CEA6-5C29-B194-F3D8-9EC508011918}"/>
              </a:ext>
            </a:extLst>
          </p:cNvPr>
          <p:cNvSpPr/>
          <p:nvPr/>
        </p:nvSpPr>
        <p:spPr>
          <a:xfrm>
            <a:off x="8783203" y="20441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7B7193F7-2FA1-8730-7F8A-8431D5D502C9}"/>
              </a:ext>
            </a:extLst>
          </p:cNvPr>
          <p:cNvSpPr/>
          <p:nvPr/>
        </p:nvSpPr>
        <p:spPr>
          <a:xfrm>
            <a:off x="9409958" y="19053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412A998-E8C8-F8F3-B3FD-13806E7783C7}"/>
              </a:ext>
            </a:extLst>
          </p:cNvPr>
          <p:cNvSpPr/>
          <p:nvPr/>
        </p:nvSpPr>
        <p:spPr>
          <a:xfrm>
            <a:off x="9201131" y="209314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E418DF5E-FDC6-B00B-680E-C0538D2A21C1}"/>
              </a:ext>
            </a:extLst>
          </p:cNvPr>
          <p:cNvSpPr/>
          <p:nvPr/>
        </p:nvSpPr>
        <p:spPr>
          <a:xfrm>
            <a:off x="10329228" y="1965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F1137BC-B453-6DFB-1212-34DDE4496FD4}"/>
              </a:ext>
            </a:extLst>
          </p:cNvPr>
          <p:cNvSpPr/>
          <p:nvPr/>
        </p:nvSpPr>
        <p:spPr>
          <a:xfrm>
            <a:off x="10355487" y="2856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1D38B385-520D-EDAD-8CDB-47A76F65AD0C}"/>
              </a:ext>
            </a:extLst>
          </p:cNvPr>
          <p:cNvSpPr/>
          <p:nvPr/>
        </p:nvSpPr>
        <p:spPr>
          <a:xfrm>
            <a:off x="10263982" y="372888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46B8AE74-E785-2794-9821-C41629668962}"/>
              </a:ext>
            </a:extLst>
          </p:cNvPr>
          <p:cNvSpPr/>
          <p:nvPr/>
        </p:nvSpPr>
        <p:spPr>
          <a:xfrm>
            <a:off x="10289035" y="444066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E115D1BA-9181-0600-1644-CC9FCF9AC220}"/>
              </a:ext>
            </a:extLst>
          </p:cNvPr>
          <p:cNvSpPr/>
          <p:nvPr/>
        </p:nvSpPr>
        <p:spPr>
          <a:xfrm>
            <a:off x="10329228" y="481803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5575244F-36C9-FAF1-D68D-10631B96BD46}"/>
              </a:ext>
            </a:extLst>
          </p:cNvPr>
          <p:cNvSpPr/>
          <p:nvPr/>
        </p:nvSpPr>
        <p:spPr>
          <a:xfrm>
            <a:off x="9057850" y="448222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DBBE7001-9663-0CEE-C252-18376FA513F0}"/>
              </a:ext>
            </a:extLst>
          </p:cNvPr>
          <p:cNvSpPr/>
          <p:nvPr/>
        </p:nvSpPr>
        <p:spPr>
          <a:xfrm>
            <a:off x="8594806" y="47053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56D8DDA8-D7E2-7F57-3C13-D2FEFA9777C1}"/>
              </a:ext>
            </a:extLst>
          </p:cNvPr>
          <p:cNvSpPr/>
          <p:nvPr/>
        </p:nvSpPr>
        <p:spPr>
          <a:xfrm>
            <a:off x="5059463" y="45373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60819C76-A03E-5B3B-1C54-D2F05F1C68F0}"/>
              </a:ext>
            </a:extLst>
          </p:cNvPr>
          <p:cNvSpPr/>
          <p:nvPr/>
        </p:nvSpPr>
        <p:spPr>
          <a:xfrm>
            <a:off x="5597179"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74827EE0-0CE9-5E6F-F8EB-0801D31DBA51}"/>
              </a:ext>
            </a:extLst>
          </p:cNvPr>
          <p:cNvSpPr/>
          <p:nvPr/>
        </p:nvSpPr>
        <p:spPr>
          <a:xfrm>
            <a:off x="1754852" y="4619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6140D5AA-E21E-22BB-39B4-FA7724C4F7A5}"/>
              </a:ext>
            </a:extLst>
          </p:cNvPr>
          <p:cNvSpPr/>
          <p:nvPr/>
        </p:nvSpPr>
        <p:spPr>
          <a:xfrm>
            <a:off x="2185008" y="46481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49E585A-6B28-1A90-F581-8307FE68AB6D}"/>
              </a:ext>
            </a:extLst>
          </p:cNvPr>
          <p:cNvSpPr/>
          <p:nvPr/>
        </p:nvSpPr>
        <p:spPr>
          <a:xfrm>
            <a:off x="2567220" y="4511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D4A7FE4E-220A-B37F-22A3-E59FE24BFC8F}"/>
              </a:ext>
            </a:extLst>
          </p:cNvPr>
          <p:cNvSpPr/>
          <p:nvPr/>
        </p:nvSpPr>
        <p:spPr>
          <a:xfrm>
            <a:off x="3360559" y="453456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146D3C90-B8ED-7F45-4D56-2DAD1BB2926B}"/>
              </a:ext>
            </a:extLst>
          </p:cNvPr>
          <p:cNvSpPr/>
          <p:nvPr/>
        </p:nvSpPr>
        <p:spPr>
          <a:xfrm>
            <a:off x="3409005" y="46550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5B8B6275-094A-A432-3715-60EE1B5A3898}"/>
              </a:ext>
            </a:extLst>
          </p:cNvPr>
          <p:cNvSpPr/>
          <p:nvPr/>
        </p:nvSpPr>
        <p:spPr>
          <a:xfrm>
            <a:off x="3905656"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27D6811F-08AB-6CE8-08DB-11D74CF22B4C}"/>
              </a:ext>
            </a:extLst>
          </p:cNvPr>
          <p:cNvSpPr/>
          <p:nvPr/>
        </p:nvSpPr>
        <p:spPr>
          <a:xfrm>
            <a:off x="6611172" y="476391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D3DEC90-D01A-85A2-2283-2908C4D9DBB3}"/>
              </a:ext>
            </a:extLst>
          </p:cNvPr>
          <p:cNvSpPr/>
          <p:nvPr/>
        </p:nvSpPr>
        <p:spPr>
          <a:xfrm>
            <a:off x="7188260" y="448269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DE39658F-C7BE-1A8D-E17B-BA37E7F47CAA}"/>
              </a:ext>
            </a:extLst>
          </p:cNvPr>
          <p:cNvSpPr/>
          <p:nvPr/>
        </p:nvSpPr>
        <p:spPr>
          <a:xfrm>
            <a:off x="7209384" y="474925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265604EB-EAF7-3AB1-5121-57FDBCC63837}"/>
              </a:ext>
            </a:extLst>
          </p:cNvPr>
          <p:cNvSpPr/>
          <p:nvPr/>
        </p:nvSpPr>
        <p:spPr>
          <a:xfrm>
            <a:off x="1893249" y="38037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61B958D8-7B95-031E-D75F-5FFA84B4A142}"/>
              </a:ext>
            </a:extLst>
          </p:cNvPr>
          <p:cNvSpPr/>
          <p:nvPr/>
        </p:nvSpPr>
        <p:spPr>
          <a:xfrm>
            <a:off x="2565785" y="382629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EBE716A-AFDC-94BB-7586-B15EA95CED1F}"/>
              </a:ext>
            </a:extLst>
          </p:cNvPr>
          <p:cNvSpPr/>
          <p:nvPr/>
        </p:nvSpPr>
        <p:spPr>
          <a:xfrm>
            <a:off x="3269137" y="386935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0A753BF4-C79B-F0E9-052F-AE370432AF9B}"/>
              </a:ext>
            </a:extLst>
          </p:cNvPr>
          <p:cNvSpPr/>
          <p:nvPr/>
        </p:nvSpPr>
        <p:spPr>
          <a:xfrm>
            <a:off x="5148082" y="383849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DCC7337B-FB79-1B4C-1FF2-DC9069AA4AB2}"/>
              </a:ext>
            </a:extLst>
          </p:cNvPr>
          <p:cNvSpPr/>
          <p:nvPr/>
        </p:nvSpPr>
        <p:spPr>
          <a:xfrm>
            <a:off x="6305145"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5B0BE5EE-C07E-2FB8-97FF-1BB7E714BE87}"/>
              </a:ext>
            </a:extLst>
          </p:cNvPr>
          <p:cNvSpPr/>
          <p:nvPr/>
        </p:nvSpPr>
        <p:spPr>
          <a:xfrm>
            <a:off x="8007275" y="38269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CF6114AA-CC4E-6A7D-13D0-3D7A91D895EE}"/>
              </a:ext>
            </a:extLst>
          </p:cNvPr>
          <p:cNvSpPr/>
          <p:nvPr/>
        </p:nvSpPr>
        <p:spPr>
          <a:xfrm>
            <a:off x="8671442" y="38107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31BB6BB6-96D3-0757-7DB1-A94F7E0F6372}"/>
              </a:ext>
            </a:extLst>
          </p:cNvPr>
          <p:cNvSpPr/>
          <p:nvPr/>
        </p:nvSpPr>
        <p:spPr>
          <a:xfrm>
            <a:off x="1995646" y="280412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8F1F7DE8-0E9F-DE3A-866F-6391E33D7732}"/>
              </a:ext>
            </a:extLst>
          </p:cNvPr>
          <p:cNvSpPr/>
          <p:nvPr/>
        </p:nvSpPr>
        <p:spPr>
          <a:xfrm>
            <a:off x="2048722" y="295402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FD8B3104-81A2-2490-5F85-D26CDD99BAF7}"/>
              </a:ext>
            </a:extLst>
          </p:cNvPr>
          <p:cNvSpPr/>
          <p:nvPr/>
        </p:nvSpPr>
        <p:spPr>
          <a:xfrm>
            <a:off x="2636036" y="28269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F2C0AB3D-3572-D266-21E3-CCFA9A1C9B84}"/>
              </a:ext>
            </a:extLst>
          </p:cNvPr>
          <p:cNvSpPr/>
          <p:nvPr/>
        </p:nvSpPr>
        <p:spPr>
          <a:xfrm>
            <a:off x="3428929" y="291978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AAA8D49-DDE7-CD96-0F9F-1A693C50EC8A}"/>
              </a:ext>
            </a:extLst>
          </p:cNvPr>
          <p:cNvSpPr/>
          <p:nvPr/>
        </p:nvSpPr>
        <p:spPr>
          <a:xfrm>
            <a:off x="3937395"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40BEA62B-645A-B7C9-3F22-B3F669EE6719}"/>
              </a:ext>
            </a:extLst>
          </p:cNvPr>
          <p:cNvSpPr/>
          <p:nvPr/>
        </p:nvSpPr>
        <p:spPr>
          <a:xfrm>
            <a:off x="5129506"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B4052ED3-C23E-F60A-3C7C-864DCA6818C4}"/>
              </a:ext>
            </a:extLst>
          </p:cNvPr>
          <p:cNvSpPr/>
          <p:nvPr/>
        </p:nvSpPr>
        <p:spPr>
          <a:xfrm>
            <a:off x="5590157" y="2903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CA9E2CD6-66ED-681A-8D1D-3C0E6FB5B511}"/>
              </a:ext>
            </a:extLst>
          </p:cNvPr>
          <p:cNvSpPr/>
          <p:nvPr/>
        </p:nvSpPr>
        <p:spPr>
          <a:xfrm>
            <a:off x="6640910" y="295436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C04B27C5-7225-74C5-159A-B863785A472F}"/>
              </a:ext>
            </a:extLst>
          </p:cNvPr>
          <p:cNvSpPr/>
          <p:nvPr/>
        </p:nvSpPr>
        <p:spPr>
          <a:xfrm>
            <a:off x="7030630" y="2759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C74A2210-29B1-D30D-9B4B-E272797AA377}"/>
              </a:ext>
            </a:extLst>
          </p:cNvPr>
          <p:cNvSpPr/>
          <p:nvPr/>
        </p:nvSpPr>
        <p:spPr>
          <a:xfrm>
            <a:off x="7246630" y="288494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ECEACBA3-A023-66FD-1CC4-FB89CB75C523}"/>
              </a:ext>
            </a:extLst>
          </p:cNvPr>
          <p:cNvSpPr/>
          <p:nvPr/>
        </p:nvSpPr>
        <p:spPr>
          <a:xfrm>
            <a:off x="7496096" y="3000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B122F6D-D734-77BB-55A7-AA2D4706CFB7}"/>
              </a:ext>
            </a:extLst>
          </p:cNvPr>
          <p:cNvSpPr/>
          <p:nvPr/>
        </p:nvSpPr>
        <p:spPr>
          <a:xfrm>
            <a:off x="8625850"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D547A9AD-8CDA-0F1B-EF51-48E331960BA1}"/>
              </a:ext>
            </a:extLst>
          </p:cNvPr>
          <p:cNvSpPr/>
          <p:nvPr/>
        </p:nvSpPr>
        <p:spPr>
          <a:xfrm>
            <a:off x="9103442" y="305617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08ECB7D9-3217-C457-BC69-90FB30211948}"/>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02E43301-7CD7-9410-C71D-2F2BB0F5CF27}"/>
              </a:ext>
            </a:extLst>
          </p:cNvPr>
          <p:cNvSpPr/>
          <p:nvPr/>
        </p:nvSpPr>
        <p:spPr>
          <a:xfrm>
            <a:off x="3781940"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FEC2809E-C5F6-8923-882A-207E6A8A42C7}"/>
              </a:ext>
            </a:extLst>
          </p:cNvPr>
          <p:cNvSpPr/>
          <p:nvPr/>
        </p:nvSpPr>
        <p:spPr>
          <a:xfrm>
            <a:off x="5385884"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2BFB9CA9-BB39-E0C0-221A-59A1BE254799}"/>
              </a:ext>
            </a:extLst>
          </p:cNvPr>
          <p:cNvSpPr/>
          <p:nvPr/>
        </p:nvSpPr>
        <p:spPr>
          <a:xfrm>
            <a:off x="7659361" y="52974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BCCD116E-E463-BE50-E3E7-004650A06F30}"/>
              </a:ext>
            </a:extLst>
          </p:cNvPr>
          <p:cNvSpPr/>
          <p:nvPr/>
        </p:nvSpPr>
        <p:spPr>
          <a:xfrm>
            <a:off x="8571374" y="52609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076BEC03-CF14-2DAC-71B0-65BB3286722F}"/>
              </a:ext>
            </a:extLst>
          </p:cNvPr>
          <p:cNvSpPr/>
          <p:nvPr/>
        </p:nvSpPr>
        <p:spPr>
          <a:xfrm>
            <a:off x="6737827" y="204988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E54579E2-A5DE-3DE3-F7E6-56C2A71E5B87}"/>
              </a:ext>
            </a:extLst>
          </p:cNvPr>
          <p:cNvSpPr/>
          <p:nvPr/>
        </p:nvSpPr>
        <p:spPr>
          <a:xfrm>
            <a:off x="1973306" y="38471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70164CFC-EC8C-3AE2-8736-3D3CC3545D2D}"/>
              </a:ext>
            </a:extLst>
          </p:cNvPr>
          <p:cNvSpPr/>
          <p:nvPr/>
        </p:nvSpPr>
        <p:spPr>
          <a:xfrm>
            <a:off x="1964295" y="3982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D6BD9192-ECE1-A22B-54C7-A381B67E5B52}"/>
              </a:ext>
            </a:extLst>
          </p:cNvPr>
          <p:cNvSpPr/>
          <p:nvPr/>
        </p:nvSpPr>
        <p:spPr>
          <a:xfrm>
            <a:off x="2059785" y="39187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B5A76399-DE87-1A6D-18A9-5F54FCF566EF}"/>
              </a:ext>
            </a:extLst>
          </p:cNvPr>
          <p:cNvSpPr/>
          <p:nvPr/>
        </p:nvSpPr>
        <p:spPr>
          <a:xfrm>
            <a:off x="2689817" y="38546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220E2BB2-DCD8-AF1C-E178-B55661D485A7}"/>
              </a:ext>
            </a:extLst>
          </p:cNvPr>
          <p:cNvSpPr/>
          <p:nvPr/>
        </p:nvSpPr>
        <p:spPr>
          <a:xfrm>
            <a:off x="2185073" y="3039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CDAD7EEF-F84C-752A-21F4-16AB2CF36EFA}"/>
              </a:ext>
            </a:extLst>
          </p:cNvPr>
          <p:cNvSpPr/>
          <p:nvPr/>
        </p:nvSpPr>
        <p:spPr>
          <a:xfrm>
            <a:off x="2136079" y="31158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4CB6EA73-F897-8C4C-6A16-888C9A5E7ADD}"/>
              </a:ext>
            </a:extLst>
          </p:cNvPr>
          <p:cNvSpPr/>
          <p:nvPr/>
        </p:nvSpPr>
        <p:spPr>
          <a:xfrm>
            <a:off x="6845827" y="20736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83C8E482-F511-0C10-46AA-A402494E5C98}"/>
              </a:ext>
            </a:extLst>
          </p:cNvPr>
          <p:cNvSpPr/>
          <p:nvPr/>
        </p:nvSpPr>
        <p:spPr>
          <a:xfrm>
            <a:off x="6737827" y="2102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4A6B59B1-4520-FEF1-400F-E3607146857A}"/>
              </a:ext>
            </a:extLst>
          </p:cNvPr>
          <p:cNvSpPr/>
          <p:nvPr/>
        </p:nvSpPr>
        <p:spPr>
          <a:xfrm>
            <a:off x="6747796" y="2191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5CC00DA0-A559-99E9-DBAF-20FB1C736DDB}"/>
              </a:ext>
            </a:extLst>
          </p:cNvPr>
          <p:cNvSpPr/>
          <p:nvPr/>
        </p:nvSpPr>
        <p:spPr>
          <a:xfrm>
            <a:off x="6834249" y="21816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0AFE61C3-BF4A-537A-15D6-1D153FB935E5}"/>
              </a:ext>
            </a:extLst>
          </p:cNvPr>
          <p:cNvSpPr/>
          <p:nvPr/>
        </p:nvSpPr>
        <p:spPr>
          <a:xfrm>
            <a:off x="6892221" y="21323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063AA4CF-B596-544F-781A-164454EDAC66}"/>
              </a:ext>
            </a:extLst>
          </p:cNvPr>
          <p:cNvSpPr/>
          <p:nvPr/>
        </p:nvSpPr>
        <p:spPr>
          <a:xfrm>
            <a:off x="8653504" y="48161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71445B77-5004-CF3D-4431-D9EBFBB204C7}"/>
              </a:ext>
            </a:extLst>
          </p:cNvPr>
          <p:cNvSpPr/>
          <p:nvPr/>
        </p:nvSpPr>
        <p:spPr>
          <a:xfrm>
            <a:off x="8149204" y="38823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183985EA-DAA1-6682-2393-B81ACC0D404E}"/>
              </a:ext>
            </a:extLst>
          </p:cNvPr>
          <p:cNvSpPr/>
          <p:nvPr/>
        </p:nvSpPr>
        <p:spPr>
          <a:xfrm>
            <a:off x="8078640" y="39905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80A74C69-BE8A-A95B-5EFB-100C20222859}"/>
              </a:ext>
            </a:extLst>
          </p:cNvPr>
          <p:cNvSpPr/>
          <p:nvPr/>
        </p:nvSpPr>
        <p:spPr>
          <a:xfrm>
            <a:off x="2976533" y="20653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C38883DE-A44C-0BD0-22AB-A251F8BB6639}"/>
              </a:ext>
            </a:extLst>
          </p:cNvPr>
          <p:cNvSpPr/>
          <p:nvPr/>
        </p:nvSpPr>
        <p:spPr>
          <a:xfrm>
            <a:off x="3062034" y="21543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839C073F-70EE-76A1-0BE0-4801448312FF}"/>
              </a:ext>
            </a:extLst>
          </p:cNvPr>
          <p:cNvSpPr/>
          <p:nvPr/>
        </p:nvSpPr>
        <p:spPr>
          <a:xfrm>
            <a:off x="3062034" y="20272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FFB85392-10C9-E85B-32C6-93B1CA95C4F6}"/>
              </a:ext>
            </a:extLst>
          </p:cNvPr>
          <p:cNvSpPr/>
          <p:nvPr/>
        </p:nvSpPr>
        <p:spPr>
          <a:xfrm>
            <a:off x="5158149" y="46333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940BFA7D-025B-7E6F-DB47-E1081294D04C}"/>
              </a:ext>
            </a:extLst>
          </p:cNvPr>
          <p:cNvSpPr/>
          <p:nvPr/>
        </p:nvSpPr>
        <p:spPr>
          <a:xfrm>
            <a:off x="7805741" y="54387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 name="Oval 95">
            <a:extLst>
              <a:ext uri="{FF2B5EF4-FFF2-40B4-BE49-F238E27FC236}">
                <a16:creationId xmlns:a16="http://schemas.microsoft.com/office/drawing/2014/main" id="{8357155E-92FB-F3E8-AA51-54885B0F9684}"/>
              </a:ext>
            </a:extLst>
          </p:cNvPr>
          <p:cNvSpPr/>
          <p:nvPr/>
        </p:nvSpPr>
        <p:spPr>
          <a:xfrm>
            <a:off x="2615164" y="45830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7" name="Oval 96">
            <a:extLst>
              <a:ext uri="{FF2B5EF4-FFF2-40B4-BE49-F238E27FC236}">
                <a16:creationId xmlns:a16="http://schemas.microsoft.com/office/drawing/2014/main" id="{372E3749-D92C-4AB1-753F-9579023A1244}"/>
              </a:ext>
            </a:extLst>
          </p:cNvPr>
          <p:cNvSpPr/>
          <p:nvPr/>
        </p:nvSpPr>
        <p:spPr>
          <a:xfrm>
            <a:off x="2704022" y="46425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Oval 97">
            <a:extLst>
              <a:ext uri="{FF2B5EF4-FFF2-40B4-BE49-F238E27FC236}">
                <a16:creationId xmlns:a16="http://schemas.microsoft.com/office/drawing/2014/main" id="{C746BEF5-9001-97E2-99A3-6696F3CE2336}"/>
              </a:ext>
            </a:extLst>
          </p:cNvPr>
          <p:cNvSpPr/>
          <p:nvPr/>
        </p:nvSpPr>
        <p:spPr>
          <a:xfrm>
            <a:off x="3571942" y="2961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9" name="Oval 98">
            <a:extLst>
              <a:ext uri="{FF2B5EF4-FFF2-40B4-BE49-F238E27FC236}">
                <a16:creationId xmlns:a16="http://schemas.microsoft.com/office/drawing/2014/main" id="{4EC83334-4532-8D8B-C8FB-640886B3ACE1}"/>
              </a:ext>
            </a:extLst>
          </p:cNvPr>
          <p:cNvSpPr/>
          <p:nvPr/>
        </p:nvSpPr>
        <p:spPr>
          <a:xfrm>
            <a:off x="3453195" y="298144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0" name="Oval 99">
            <a:extLst>
              <a:ext uri="{FF2B5EF4-FFF2-40B4-BE49-F238E27FC236}">
                <a16:creationId xmlns:a16="http://schemas.microsoft.com/office/drawing/2014/main" id="{119448F8-D323-243D-EA35-C2716B4A7EF5}"/>
              </a:ext>
            </a:extLst>
          </p:cNvPr>
          <p:cNvSpPr/>
          <p:nvPr/>
        </p:nvSpPr>
        <p:spPr>
          <a:xfrm>
            <a:off x="3468559" y="30907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Oval 100">
            <a:extLst>
              <a:ext uri="{FF2B5EF4-FFF2-40B4-BE49-F238E27FC236}">
                <a16:creationId xmlns:a16="http://schemas.microsoft.com/office/drawing/2014/main" id="{EBDC68CC-D594-2100-9375-08B99EE6CFF3}"/>
              </a:ext>
            </a:extLst>
          </p:cNvPr>
          <p:cNvSpPr/>
          <p:nvPr/>
        </p:nvSpPr>
        <p:spPr>
          <a:xfrm>
            <a:off x="3564293" y="305048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3" name="Group 112">
            <a:extLst>
              <a:ext uri="{FF2B5EF4-FFF2-40B4-BE49-F238E27FC236}">
                <a16:creationId xmlns:a16="http://schemas.microsoft.com/office/drawing/2014/main" id="{D3D622F4-912B-32D4-F467-3B4068544B7E}"/>
              </a:ext>
            </a:extLst>
          </p:cNvPr>
          <p:cNvGrpSpPr/>
          <p:nvPr/>
        </p:nvGrpSpPr>
        <p:grpSpPr>
          <a:xfrm>
            <a:off x="2015299" y="3774881"/>
            <a:ext cx="373626" cy="184666"/>
            <a:chOff x="609150" y="5578508"/>
            <a:chExt cx="373626" cy="184666"/>
          </a:xfrm>
        </p:grpSpPr>
        <p:sp>
          <p:nvSpPr>
            <p:cNvPr id="103" name="Oval 102">
              <a:extLst>
                <a:ext uri="{FF2B5EF4-FFF2-40B4-BE49-F238E27FC236}">
                  <a16:creationId xmlns:a16="http://schemas.microsoft.com/office/drawing/2014/main" id="{8ADDFC9F-8EEC-E74F-9B58-166B670E9F7B}"/>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9" name="TextBox 108">
              <a:extLst>
                <a:ext uri="{FF2B5EF4-FFF2-40B4-BE49-F238E27FC236}">
                  <a16:creationId xmlns:a16="http://schemas.microsoft.com/office/drawing/2014/main" id="{B142B52A-155D-C633-F02F-40B0F586FBDB}"/>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JP</a:t>
              </a:r>
            </a:p>
          </p:txBody>
        </p:sp>
      </p:grpSp>
      <p:grpSp>
        <p:nvGrpSpPr>
          <p:cNvPr id="114" name="Group 113">
            <a:extLst>
              <a:ext uri="{FF2B5EF4-FFF2-40B4-BE49-F238E27FC236}">
                <a16:creationId xmlns:a16="http://schemas.microsoft.com/office/drawing/2014/main" id="{2699B50E-963C-C68F-9503-2098A82D5E56}"/>
              </a:ext>
            </a:extLst>
          </p:cNvPr>
          <p:cNvGrpSpPr/>
          <p:nvPr/>
        </p:nvGrpSpPr>
        <p:grpSpPr>
          <a:xfrm>
            <a:off x="1956234" y="3996471"/>
            <a:ext cx="373626" cy="184666"/>
            <a:chOff x="609150" y="5578508"/>
            <a:chExt cx="373626" cy="184666"/>
          </a:xfrm>
        </p:grpSpPr>
        <p:sp>
          <p:nvSpPr>
            <p:cNvPr id="115" name="Oval 114">
              <a:extLst>
                <a:ext uri="{FF2B5EF4-FFF2-40B4-BE49-F238E27FC236}">
                  <a16:creationId xmlns:a16="http://schemas.microsoft.com/office/drawing/2014/main" id="{3D58DBA1-64C3-C11B-B88D-1FC51F1B5298}"/>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16" name="TextBox 115">
              <a:extLst>
                <a:ext uri="{FF2B5EF4-FFF2-40B4-BE49-F238E27FC236}">
                  <a16:creationId xmlns:a16="http://schemas.microsoft.com/office/drawing/2014/main" id="{4167DEC0-464F-CC39-B2A8-67066FF2F01C}"/>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t>
              </a:r>
            </a:p>
          </p:txBody>
        </p:sp>
      </p:grpSp>
      <p:grpSp>
        <p:nvGrpSpPr>
          <p:cNvPr id="117" name="Group 116">
            <a:extLst>
              <a:ext uri="{FF2B5EF4-FFF2-40B4-BE49-F238E27FC236}">
                <a16:creationId xmlns:a16="http://schemas.microsoft.com/office/drawing/2014/main" id="{CEDB3D3E-CEFB-A1F9-C7F3-9E464EB6B849}"/>
              </a:ext>
            </a:extLst>
          </p:cNvPr>
          <p:cNvGrpSpPr/>
          <p:nvPr/>
        </p:nvGrpSpPr>
        <p:grpSpPr>
          <a:xfrm>
            <a:off x="3570639" y="3062353"/>
            <a:ext cx="373626" cy="184666"/>
            <a:chOff x="609150" y="5578508"/>
            <a:chExt cx="373626" cy="184666"/>
          </a:xfrm>
        </p:grpSpPr>
        <p:sp>
          <p:nvSpPr>
            <p:cNvPr id="118" name="Oval 117">
              <a:extLst>
                <a:ext uri="{FF2B5EF4-FFF2-40B4-BE49-F238E27FC236}">
                  <a16:creationId xmlns:a16="http://schemas.microsoft.com/office/drawing/2014/main" id="{BA580850-D60F-7501-BA55-3C0CA927B03D}"/>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19" name="TextBox 118">
              <a:extLst>
                <a:ext uri="{FF2B5EF4-FFF2-40B4-BE49-F238E27FC236}">
                  <a16:creationId xmlns:a16="http://schemas.microsoft.com/office/drawing/2014/main" id="{ACBDD15D-6504-9FB7-9DB8-98BD3859BD45}"/>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JJ</a:t>
              </a:r>
            </a:p>
          </p:txBody>
        </p:sp>
      </p:grpSp>
      <p:grpSp>
        <p:nvGrpSpPr>
          <p:cNvPr id="120" name="Group 119">
            <a:extLst>
              <a:ext uri="{FF2B5EF4-FFF2-40B4-BE49-F238E27FC236}">
                <a16:creationId xmlns:a16="http://schemas.microsoft.com/office/drawing/2014/main" id="{2E9BD59F-72EA-2243-9DB2-4D250567406C}"/>
              </a:ext>
            </a:extLst>
          </p:cNvPr>
          <p:cNvGrpSpPr/>
          <p:nvPr/>
        </p:nvGrpSpPr>
        <p:grpSpPr>
          <a:xfrm>
            <a:off x="3552314" y="2903578"/>
            <a:ext cx="373626" cy="184666"/>
            <a:chOff x="609150" y="5578508"/>
            <a:chExt cx="373626" cy="184666"/>
          </a:xfrm>
        </p:grpSpPr>
        <p:sp>
          <p:nvSpPr>
            <p:cNvPr id="121" name="Oval 120">
              <a:extLst>
                <a:ext uri="{FF2B5EF4-FFF2-40B4-BE49-F238E27FC236}">
                  <a16:creationId xmlns:a16="http://schemas.microsoft.com/office/drawing/2014/main" id="{5FD79AF3-8D78-5C58-C618-46475564E5FB}"/>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2" name="TextBox 121">
              <a:extLst>
                <a:ext uri="{FF2B5EF4-FFF2-40B4-BE49-F238E27FC236}">
                  <a16:creationId xmlns:a16="http://schemas.microsoft.com/office/drawing/2014/main" id="{3FB319A9-26AE-892E-0EC3-9FD16344098F}"/>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KN</a:t>
              </a:r>
            </a:p>
          </p:txBody>
        </p:sp>
      </p:grpSp>
      <p:grpSp>
        <p:nvGrpSpPr>
          <p:cNvPr id="123" name="Group 122">
            <a:extLst>
              <a:ext uri="{FF2B5EF4-FFF2-40B4-BE49-F238E27FC236}">
                <a16:creationId xmlns:a16="http://schemas.microsoft.com/office/drawing/2014/main" id="{5CE48A2B-EF31-0546-C122-5822D124252E}"/>
              </a:ext>
            </a:extLst>
          </p:cNvPr>
          <p:cNvGrpSpPr/>
          <p:nvPr/>
        </p:nvGrpSpPr>
        <p:grpSpPr>
          <a:xfrm>
            <a:off x="5136031" y="4528481"/>
            <a:ext cx="373626" cy="184666"/>
            <a:chOff x="609150" y="5578508"/>
            <a:chExt cx="373626" cy="184666"/>
          </a:xfrm>
        </p:grpSpPr>
        <p:sp>
          <p:nvSpPr>
            <p:cNvPr id="124" name="Oval 123">
              <a:extLst>
                <a:ext uri="{FF2B5EF4-FFF2-40B4-BE49-F238E27FC236}">
                  <a16:creationId xmlns:a16="http://schemas.microsoft.com/office/drawing/2014/main" id="{5AB54602-9A4A-A05A-203F-3BC03A75B9D7}"/>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5" name="TextBox 124">
              <a:extLst>
                <a:ext uri="{FF2B5EF4-FFF2-40B4-BE49-F238E27FC236}">
                  <a16:creationId xmlns:a16="http://schemas.microsoft.com/office/drawing/2014/main" id="{9F3E1F21-1B34-E331-DE2F-E59F92D334C3}"/>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BJ</a:t>
              </a:r>
            </a:p>
          </p:txBody>
        </p:sp>
      </p:grpSp>
      <p:grpSp>
        <p:nvGrpSpPr>
          <p:cNvPr id="126" name="Group 125">
            <a:extLst>
              <a:ext uri="{FF2B5EF4-FFF2-40B4-BE49-F238E27FC236}">
                <a16:creationId xmlns:a16="http://schemas.microsoft.com/office/drawing/2014/main" id="{7BA8D804-B2D8-1079-A26D-DBEDAAB61400}"/>
              </a:ext>
            </a:extLst>
          </p:cNvPr>
          <p:cNvGrpSpPr/>
          <p:nvPr/>
        </p:nvGrpSpPr>
        <p:grpSpPr>
          <a:xfrm>
            <a:off x="6862211" y="2147288"/>
            <a:ext cx="373626" cy="184666"/>
            <a:chOff x="609150" y="5578508"/>
            <a:chExt cx="373626" cy="184666"/>
          </a:xfrm>
        </p:grpSpPr>
        <p:sp>
          <p:nvSpPr>
            <p:cNvPr id="127" name="Oval 126">
              <a:extLst>
                <a:ext uri="{FF2B5EF4-FFF2-40B4-BE49-F238E27FC236}">
                  <a16:creationId xmlns:a16="http://schemas.microsoft.com/office/drawing/2014/main" id="{3ABEE32A-9BF1-96E5-5074-5AD1AF445B69}"/>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8" name="TextBox 127">
              <a:extLst>
                <a:ext uri="{FF2B5EF4-FFF2-40B4-BE49-F238E27FC236}">
                  <a16:creationId xmlns:a16="http://schemas.microsoft.com/office/drawing/2014/main" id="{0925A857-2AB3-BBA0-2FF4-9C9C7A35C227}"/>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t>
              </a:r>
            </a:p>
          </p:txBody>
        </p:sp>
      </p:grpSp>
      <p:grpSp>
        <p:nvGrpSpPr>
          <p:cNvPr id="129" name="Group 128">
            <a:extLst>
              <a:ext uri="{FF2B5EF4-FFF2-40B4-BE49-F238E27FC236}">
                <a16:creationId xmlns:a16="http://schemas.microsoft.com/office/drawing/2014/main" id="{987CF0FF-A73B-EA01-77EB-8F5023DB2E9E}"/>
              </a:ext>
            </a:extLst>
          </p:cNvPr>
          <p:cNvGrpSpPr/>
          <p:nvPr/>
        </p:nvGrpSpPr>
        <p:grpSpPr>
          <a:xfrm>
            <a:off x="6907336" y="1982086"/>
            <a:ext cx="373626" cy="184666"/>
            <a:chOff x="609150" y="5578508"/>
            <a:chExt cx="373626" cy="184666"/>
          </a:xfrm>
        </p:grpSpPr>
        <p:sp>
          <p:nvSpPr>
            <p:cNvPr id="130" name="Oval 129">
              <a:extLst>
                <a:ext uri="{FF2B5EF4-FFF2-40B4-BE49-F238E27FC236}">
                  <a16:creationId xmlns:a16="http://schemas.microsoft.com/office/drawing/2014/main" id="{7BBA55BB-F365-877E-CEF8-5B69EDA91242}"/>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1" name="TextBox 130">
              <a:extLst>
                <a:ext uri="{FF2B5EF4-FFF2-40B4-BE49-F238E27FC236}">
                  <a16:creationId xmlns:a16="http://schemas.microsoft.com/office/drawing/2014/main" id="{2A39789B-68B8-A21C-BC4B-0B05F37166E5}"/>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GH</a:t>
              </a:r>
            </a:p>
          </p:txBody>
        </p:sp>
      </p:grpSp>
      <p:grpSp>
        <p:nvGrpSpPr>
          <p:cNvPr id="132" name="Group 131">
            <a:extLst>
              <a:ext uri="{FF2B5EF4-FFF2-40B4-BE49-F238E27FC236}">
                <a16:creationId xmlns:a16="http://schemas.microsoft.com/office/drawing/2014/main" id="{17B5827D-D5C1-3735-500E-D76DD9FF1445}"/>
              </a:ext>
            </a:extLst>
          </p:cNvPr>
          <p:cNvGrpSpPr/>
          <p:nvPr/>
        </p:nvGrpSpPr>
        <p:grpSpPr>
          <a:xfrm>
            <a:off x="6726265" y="1918378"/>
            <a:ext cx="373626" cy="184666"/>
            <a:chOff x="609150" y="5578508"/>
            <a:chExt cx="373626" cy="184666"/>
          </a:xfrm>
        </p:grpSpPr>
        <p:sp>
          <p:nvSpPr>
            <p:cNvPr id="133" name="Oval 132">
              <a:extLst>
                <a:ext uri="{FF2B5EF4-FFF2-40B4-BE49-F238E27FC236}">
                  <a16:creationId xmlns:a16="http://schemas.microsoft.com/office/drawing/2014/main" id="{300EEC9F-DFDD-399B-40A5-A4269CECB7CA}"/>
                </a:ext>
              </a:extLst>
            </p:cNvPr>
            <p:cNvSpPr/>
            <p:nvPr/>
          </p:nvSpPr>
          <p:spPr>
            <a:xfrm>
              <a:off x="679857" y="5600479"/>
              <a:ext cx="144000" cy="144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4" name="TextBox 133">
              <a:extLst>
                <a:ext uri="{FF2B5EF4-FFF2-40B4-BE49-F238E27FC236}">
                  <a16:creationId xmlns:a16="http://schemas.microsoft.com/office/drawing/2014/main" id="{3FEC9B21-E11D-8529-7A57-ABC846746CF8}"/>
                </a:ext>
              </a:extLst>
            </p:cNvPr>
            <p:cNvSpPr txBox="1"/>
            <p:nvPr/>
          </p:nvSpPr>
          <p:spPr>
            <a:xfrm>
              <a:off x="609150" y="5578508"/>
              <a:ext cx="373626"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a:t>
              </a:r>
            </a:p>
          </p:txBody>
        </p:sp>
      </p:grpSp>
      <p:grpSp>
        <p:nvGrpSpPr>
          <p:cNvPr id="102" name="Group 101">
            <a:extLst>
              <a:ext uri="{FF2B5EF4-FFF2-40B4-BE49-F238E27FC236}">
                <a16:creationId xmlns:a16="http://schemas.microsoft.com/office/drawing/2014/main" id="{B9016BA0-1E41-AE1F-D908-C2A00C810132}"/>
              </a:ext>
            </a:extLst>
          </p:cNvPr>
          <p:cNvGrpSpPr/>
          <p:nvPr/>
        </p:nvGrpSpPr>
        <p:grpSpPr>
          <a:xfrm>
            <a:off x="6715709" y="2254264"/>
            <a:ext cx="180000" cy="180000"/>
            <a:chOff x="7966880" y="3935853"/>
            <a:chExt cx="180000" cy="180000"/>
          </a:xfrm>
        </p:grpSpPr>
        <p:sp>
          <p:nvSpPr>
            <p:cNvPr id="110" name="Oval 109">
              <a:extLst>
                <a:ext uri="{FF2B5EF4-FFF2-40B4-BE49-F238E27FC236}">
                  <a16:creationId xmlns:a16="http://schemas.microsoft.com/office/drawing/2014/main" id="{CC7483D6-7D6B-5CB4-90A7-4AD60F880AE5}"/>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111" name="Graphic 110" descr="Star with solid fill">
              <a:extLst>
                <a:ext uri="{FF2B5EF4-FFF2-40B4-BE49-F238E27FC236}">
                  <a16:creationId xmlns:a16="http://schemas.microsoft.com/office/drawing/2014/main" id="{C9B7E316-871C-841A-60D9-B6AA72EC7E6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12" name="Group 111">
            <a:extLst>
              <a:ext uri="{FF2B5EF4-FFF2-40B4-BE49-F238E27FC236}">
                <a16:creationId xmlns:a16="http://schemas.microsoft.com/office/drawing/2014/main" id="{352F59F0-D87A-D124-3960-C369B712580B}"/>
              </a:ext>
            </a:extLst>
          </p:cNvPr>
          <p:cNvGrpSpPr/>
          <p:nvPr/>
        </p:nvGrpSpPr>
        <p:grpSpPr>
          <a:xfrm>
            <a:off x="3429494" y="3149857"/>
            <a:ext cx="180000" cy="180000"/>
            <a:chOff x="7966880" y="3935853"/>
            <a:chExt cx="180000" cy="180000"/>
          </a:xfrm>
        </p:grpSpPr>
        <p:sp>
          <p:nvSpPr>
            <p:cNvPr id="135" name="Oval 134">
              <a:extLst>
                <a:ext uri="{FF2B5EF4-FFF2-40B4-BE49-F238E27FC236}">
                  <a16:creationId xmlns:a16="http://schemas.microsoft.com/office/drawing/2014/main" id="{595B2DD2-99FF-B2D6-F4C3-26B0D1090DE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136" name="Graphic 135" descr="Star with solid fill">
              <a:extLst>
                <a:ext uri="{FF2B5EF4-FFF2-40B4-BE49-F238E27FC236}">
                  <a16:creationId xmlns:a16="http://schemas.microsoft.com/office/drawing/2014/main" id="{53196DCB-F87C-0C21-E615-C8A1CE60EE7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37" name="Group 136">
            <a:extLst>
              <a:ext uri="{FF2B5EF4-FFF2-40B4-BE49-F238E27FC236}">
                <a16:creationId xmlns:a16="http://schemas.microsoft.com/office/drawing/2014/main" id="{8201BBA7-7076-CB3A-FA7E-1EF7DB44B3CB}"/>
              </a:ext>
            </a:extLst>
          </p:cNvPr>
          <p:cNvGrpSpPr/>
          <p:nvPr/>
        </p:nvGrpSpPr>
        <p:grpSpPr>
          <a:xfrm>
            <a:off x="1792454" y="3816147"/>
            <a:ext cx="180000" cy="180000"/>
            <a:chOff x="7966880" y="3935853"/>
            <a:chExt cx="180000" cy="180000"/>
          </a:xfrm>
        </p:grpSpPr>
        <p:sp>
          <p:nvSpPr>
            <p:cNvPr id="138" name="Oval 137">
              <a:extLst>
                <a:ext uri="{FF2B5EF4-FFF2-40B4-BE49-F238E27FC236}">
                  <a16:creationId xmlns:a16="http://schemas.microsoft.com/office/drawing/2014/main" id="{B3892BC6-197E-44D3-317F-670B3358608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139" name="Graphic 138" descr="Star with solid fill">
              <a:extLst>
                <a:ext uri="{FF2B5EF4-FFF2-40B4-BE49-F238E27FC236}">
                  <a16:creationId xmlns:a16="http://schemas.microsoft.com/office/drawing/2014/main" id="{80725663-18FC-8ABF-0C19-E60F8F98141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pic>
        <p:nvPicPr>
          <p:cNvPr id="140" name="Picture 139">
            <a:extLst>
              <a:ext uri="{FF2B5EF4-FFF2-40B4-BE49-F238E27FC236}">
                <a16:creationId xmlns:a16="http://schemas.microsoft.com/office/drawing/2014/main" id="{FE3CA69F-4FF1-A925-B0C8-DD3CCC22A609}"/>
              </a:ext>
            </a:extLst>
          </p:cNvPr>
          <p:cNvPicPr>
            <a:picLocks noChangeAspect="1"/>
          </p:cNvPicPr>
          <p:nvPr/>
        </p:nvPicPr>
        <p:blipFill>
          <a:blip r:embed="rId3"/>
          <a:stretch>
            <a:fillRect/>
          </a:stretch>
        </p:blipFill>
        <p:spPr>
          <a:xfrm>
            <a:off x="7099066" y="1949065"/>
            <a:ext cx="542591" cy="396274"/>
          </a:xfrm>
          <a:prstGeom prst="rect">
            <a:avLst/>
          </a:prstGeom>
        </p:spPr>
      </p:pic>
      <p:pic>
        <p:nvPicPr>
          <p:cNvPr id="141" name="Picture 140">
            <a:extLst>
              <a:ext uri="{FF2B5EF4-FFF2-40B4-BE49-F238E27FC236}">
                <a16:creationId xmlns:a16="http://schemas.microsoft.com/office/drawing/2014/main" id="{03369F8E-0D67-8F4C-AA2C-27E10EE931E4}"/>
              </a:ext>
            </a:extLst>
          </p:cNvPr>
          <p:cNvPicPr>
            <a:picLocks noChangeAspect="1"/>
          </p:cNvPicPr>
          <p:nvPr/>
        </p:nvPicPr>
        <p:blipFill>
          <a:blip r:embed="rId4"/>
          <a:stretch>
            <a:fillRect/>
          </a:stretch>
        </p:blipFill>
        <p:spPr>
          <a:xfrm>
            <a:off x="2175163" y="3622479"/>
            <a:ext cx="542591" cy="402371"/>
          </a:xfrm>
          <a:prstGeom prst="rect">
            <a:avLst/>
          </a:prstGeom>
        </p:spPr>
      </p:pic>
      <p:pic>
        <p:nvPicPr>
          <p:cNvPr id="142" name="Picture 141">
            <a:extLst>
              <a:ext uri="{FF2B5EF4-FFF2-40B4-BE49-F238E27FC236}">
                <a16:creationId xmlns:a16="http://schemas.microsoft.com/office/drawing/2014/main" id="{24F9D2B8-95FF-A4BB-C435-DBCD3AA168DA}"/>
              </a:ext>
            </a:extLst>
          </p:cNvPr>
          <p:cNvPicPr>
            <a:picLocks noChangeAspect="1"/>
          </p:cNvPicPr>
          <p:nvPr/>
        </p:nvPicPr>
        <p:blipFill>
          <a:blip r:embed="rId5"/>
          <a:stretch>
            <a:fillRect/>
          </a:stretch>
        </p:blipFill>
        <p:spPr>
          <a:xfrm>
            <a:off x="2415029" y="1873875"/>
            <a:ext cx="542591" cy="396274"/>
          </a:xfrm>
          <a:prstGeom prst="rect">
            <a:avLst/>
          </a:prstGeom>
        </p:spPr>
      </p:pic>
      <p:pic>
        <p:nvPicPr>
          <p:cNvPr id="143" name="Picture 142">
            <a:extLst>
              <a:ext uri="{FF2B5EF4-FFF2-40B4-BE49-F238E27FC236}">
                <a16:creationId xmlns:a16="http://schemas.microsoft.com/office/drawing/2014/main" id="{79C3FEFF-0C33-3CEB-EA6D-93EA6D79C2FB}"/>
              </a:ext>
            </a:extLst>
          </p:cNvPr>
          <p:cNvPicPr>
            <a:picLocks noChangeAspect="1"/>
          </p:cNvPicPr>
          <p:nvPr/>
        </p:nvPicPr>
        <p:blipFill>
          <a:blip r:embed="rId6"/>
          <a:stretch>
            <a:fillRect/>
          </a:stretch>
        </p:blipFill>
        <p:spPr>
          <a:xfrm>
            <a:off x="3533148" y="3822888"/>
            <a:ext cx="542591" cy="402371"/>
          </a:xfrm>
          <a:prstGeom prst="rect">
            <a:avLst/>
          </a:prstGeom>
        </p:spPr>
      </p:pic>
      <p:sp>
        <p:nvSpPr>
          <p:cNvPr id="144" name="Oval 143">
            <a:extLst>
              <a:ext uri="{FF2B5EF4-FFF2-40B4-BE49-F238E27FC236}">
                <a16:creationId xmlns:a16="http://schemas.microsoft.com/office/drawing/2014/main" id="{71C1FDC9-532C-5B7B-BA6A-98BA14B83474}"/>
              </a:ext>
            </a:extLst>
          </p:cNvPr>
          <p:cNvSpPr/>
          <p:nvPr/>
        </p:nvSpPr>
        <p:spPr>
          <a:xfrm>
            <a:off x="6603252" y="1688557"/>
            <a:ext cx="1162984" cy="1056833"/>
          </a:xfrm>
          <a:custGeom>
            <a:avLst/>
            <a:gdLst>
              <a:gd name="csX0" fmla="*/ 0 w 1162984"/>
              <a:gd name="csY0" fmla="*/ 528417 h 1056833"/>
              <a:gd name="csX1" fmla="*/ 581492 w 1162984"/>
              <a:gd name="csY1" fmla="*/ 0 h 1056833"/>
              <a:gd name="csX2" fmla="*/ 1162984 w 1162984"/>
              <a:gd name="csY2" fmla="*/ 528417 h 1056833"/>
              <a:gd name="csX3" fmla="*/ 581492 w 1162984"/>
              <a:gd name="csY3" fmla="*/ 1056834 h 1056833"/>
              <a:gd name="csX4" fmla="*/ 0 w 1162984"/>
              <a:gd name="csY4" fmla="*/ 528417 h 1056833"/>
            </a:gdLst>
            <a:ahLst/>
            <a:cxnLst>
              <a:cxn ang="0">
                <a:pos x="csX0" y="csY0"/>
              </a:cxn>
              <a:cxn ang="0">
                <a:pos x="csX1" y="csY1"/>
              </a:cxn>
              <a:cxn ang="0">
                <a:pos x="csX2" y="csY2"/>
              </a:cxn>
              <a:cxn ang="0">
                <a:pos x="csX3" y="csY3"/>
              </a:cxn>
              <a:cxn ang="0">
                <a:pos x="csX4" y="csY4"/>
              </a:cxn>
            </a:cxnLst>
            <a:rect l="l" t="t" r="r" b="b"/>
            <a:pathLst>
              <a:path w="1162984" h="1056833" extrusionOk="0">
                <a:moveTo>
                  <a:pt x="0" y="528417"/>
                </a:moveTo>
                <a:cubicBezTo>
                  <a:pt x="9285" y="258687"/>
                  <a:pt x="222483" y="-8982"/>
                  <a:pt x="581492" y="0"/>
                </a:cubicBezTo>
                <a:cubicBezTo>
                  <a:pt x="841698" y="9567"/>
                  <a:pt x="1205932" y="220252"/>
                  <a:pt x="1162984" y="528417"/>
                </a:cubicBezTo>
                <a:cubicBezTo>
                  <a:pt x="1165314" y="828761"/>
                  <a:pt x="893156" y="1032408"/>
                  <a:pt x="581492" y="1056834"/>
                </a:cubicBezTo>
                <a:cubicBezTo>
                  <a:pt x="267220" y="1056167"/>
                  <a:pt x="-30158" y="794519"/>
                  <a:pt x="0" y="528417"/>
                </a:cubicBezTo>
                <a:close/>
              </a:path>
            </a:pathLst>
          </a:custGeom>
          <a:noFill/>
          <a:ln w="57150">
            <a:solidFill>
              <a:srgbClr val="11B5B4"/>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7" name="Oval 146">
            <a:extLst>
              <a:ext uri="{FF2B5EF4-FFF2-40B4-BE49-F238E27FC236}">
                <a16:creationId xmlns:a16="http://schemas.microsoft.com/office/drawing/2014/main" id="{917C1564-E06E-857E-1D0B-28C6A8B8F616}"/>
              </a:ext>
            </a:extLst>
          </p:cNvPr>
          <p:cNvSpPr/>
          <p:nvPr/>
        </p:nvSpPr>
        <p:spPr>
          <a:xfrm>
            <a:off x="1702562" y="3451001"/>
            <a:ext cx="1221474" cy="905786"/>
          </a:xfrm>
          <a:custGeom>
            <a:avLst/>
            <a:gdLst>
              <a:gd name="csX0" fmla="*/ 0 w 1221474"/>
              <a:gd name="csY0" fmla="*/ 452893 h 905786"/>
              <a:gd name="csX1" fmla="*/ 610737 w 1221474"/>
              <a:gd name="csY1" fmla="*/ 0 h 905786"/>
              <a:gd name="csX2" fmla="*/ 1221474 w 1221474"/>
              <a:gd name="csY2" fmla="*/ 452893 h 905786"/>
              <a:gd name="csX3" fmla="*/ 610737 w 1221474"/>
              <a:gd name="csY3" fmla="*/ 905786 h 905786"/>
              <a:gd name="csX4" fmla="*/ 0 w 1221474"/>
              <a:gd name="csY4" fmla="*/ 452893 h 905786"/>
            </a:gdLst>
            <a:ahLst/>
            <a:cxnLst>
              <a:cxn ang="0">
                <a:pos x="csX0" y="csY0"/>
              </a:cxn>
              <a:cxn ang="0">
                <a:pos x="csX1" y="csY1"/>
              </a:cxn>
              <a:cxn ang="0">
                <a:pos x="csX2" y="csY2"/>
              </a:cxn>
              <a:cxn ang="0">
                <a:pos x="csX3" y="csY3"/>
              </a:cxn>
              <a:cxn ang="0">
                <a:pos x="csX4" y="csY4"/>
              </a:cxn>
            </a:cxnLst>
            <a:rect l="l" t="t" r="r" b="b"/>
            <a:pathLst>
              <a:path w="1221474" h="905786" extrusionOk="0">
                <a:moveTo>
                  <a:pt x="0" y="452893"/>
                </a:moveTo>
                <a:cubicBezTo>
                  <a:pt x="9102" y="224438"/>
                  <a:pt x="193788" y="-18896"/>
                  <a:pt x="610737" y="0"/>
                </a:cubicBezTo>
                <a:cubicBezTo>
                  <a:pt x="917399" y="4810"/>
                  <a:pt x="1273691" y="182915"/>
                  <a:pt x="1221474" y="452893"/>
                </a:cubicBezTo>
                <a:cubicBezTo>
                  <a:pt x="1226404" y="721018"/>
                  <a:pt x="942584" y="891739"/>
                  <a:pt x="610737" y="905786"/>
                </a:cubicBezTo>
                <a:cubicBezTo>
                  <a:pt x="320803" y="901194"/>
                  <a:pt x="-46683" y="663184"/>
                  <a:pt x="0" y="452893"/>
                </a:cubicBezTo>
                <a:close/>
              </a:path>
            </a:pathLst>
          </a:custGeom>
          <a:noFill/>
          <a:ln w="57150">
            <a:solidFill>
              <a:srgbClr val="11B5B4"/>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8" name="Oval 147">
            <a:extLst>
              <a:ext uri="{FF2B5EF4-FFF2-40B4-BE49-F238E27FC236}">
                <a16:creationId xmlns:a16="http://schemas.microsoft.com/office/drawing/2014/main" id="{D7822C01-5190-E8D8-A535-54E5F1329BDE}"/>
              </a:ext>
            </a:extLst>
          </p:cNvPr>
          <p:cNvSpPr/>
          <p:nvPr/>
        </p:nvSpPr>
        <p:spPr>
          <a:xfrm>
            <a:off x="2192723" y="1656018"/>
            <a:ext cx="1084026" cy="994233"/>
          </a:xfrm>
          <a:custGeom>
            <a:avLst/>
            <a:gdLst>
              <a:gd name="csX0" fmla="*/ 0 w 1084026"/>
              <a:gd name="csY0" fmla="*/ 497117 h 994233"/>
              <a:gd name="csX1" fmla="*/ 542013 w 1084026"/>
              <a:gd name="csY1" fmla="*/ 0 h 994233"/>
              <a:gd name="csX2" fmla="*/ 1084026 w 1084026"/>
              <a:gd name="csY2" fmla="*/ 497117 h 994233"/>
              <a:gd name="csX3" fmla="*/ 542013 w 1084026"/>
              <a:gd name="csY3" fmla="*/ 994234 h 994233"/>
              <a:gd name="csX4" fmla="*/ 0 w 1084026"/>
              <a:gd name="csY4" fmla="*/ 497117 h 994233"/>
            </a:gdLst>
            <a:ahLst/>
            <a:cxnLst>
              <a:cxn ang="0">
                <a:pos x="csX0" y="csY0"/>
              </a:cxn>
              <a:cxn ang="0">
                <a:pos x="csX1" y="csY1"/>
              </a:cxn>
              <a:cxn ang="0">
                <a:pos x="csX2" y="csY2"/>
              </a:cxn>
              <a:cxn ang="0">
                <a:pos x="csX3" y="csY3"/>
              </a:cxn>
              <a:cxn ang="0">
                <a:pos x="csX4" y="csY4"/>
              </a:cxn>
            </a:cxnLst>
            <a:rect l="l" t="t" r="r" b="b"/>
            <a:pathLst>
              <a:path w="1084026" h="994233" extrusionOk="0">
                <a:moveTo>
                  <a:pt x="0" y="497117"/>
                </a:moveTo>
                <a:cubicBezTo>
                  <a:pt x="22362" y="275808"/>
                  <a:pt x="172651" y="-16611"/>
                  <a:pt x="542013" y="0"/>
                </a:cubicBezTo>
                <a:cubicBezTo>
                  <a:pt x="820622" y="3256"/>
                  <a:pt x="1092249" y="219441"/>
                  <a:pt x="1084026" y="497117"/>
                </a:cubicBezTo>
                <a:cubicBezTo>
                  <a:pt x="1093596" y="806604"/>
                  <a:pt x="826679" y="956427"/>
                  <a:pt x="542013" y="994234"/>
                </a:cubicBezTo>
                <a:cubicBezTo>
                  <a:pt x="297625" y="988906"/>
                  <a:pt x="-38425" y="738878"/>
                  <a:pt x="0" y="497117"/>
                </a:cubicBezTo>
                <a:close/>
              </a:path>
            </a:pathLst>
          </a:custGeom>
          <a:noFill/>
          <a:ln w="57150">
            <a:solidFill>
              <a:srgbClr val="11B5B4"/>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9" name="Oval 148">
            <a:extLst>
              <a:ext uri="{FF2B5EF4-FFF2-40B4-BE49-F238E27FC236}">
                <a16:creationId xmlns:a16="http://schemas.microsoft.com/office/drawing/2014/main" id="{07DD1045-77A4-B23E-DEDF-55272D9D1E64}"/>
              </a:ext>
            </a:extLst>
          </p:cNvPr>
          <p:cNvSpPr/>
          <p:nvPr/>
        </p:nvSpPr>
        <p:spPr>
          <a:xfrm>
            <a:off x="3074902" y="2755221"/>
            <a:ext cx="845419" cy="743060"/>
          </a:xfrm>
          <a:custGeom>
            <a:avLst/>
            <a:gdLst>
              <a:gd name="csX0" fmla="*/ 0 w 845419"/>
              <a:gd name="csY0" fmla="*/ 371530 h 743060"/>
              <a:gd name="csX1" fmla="*/ 422710 w 845419"/>
              <a:gd name="csY1" fmla="*/ 0 h 743060"/>
              <a:gd name="csX2" fmla="*/ 845420 w 845419"/>
              <a:gd name="csY2" fmla="*/ 371530 h 743060"/>
              <a:gd name="csX3" fmla="*/ 422710 w 845419"/>
              <a:gd name="csY3" fmla="*/ 743060 h 743060"/>
              <a:gd name="csX4" fmla="*/ 0 w 845419"/>
              <a:gd name="csY4" fmla="*/ 371530 h 743060"/>
            </a:gdLst>
            <a:ahLst/>
            <a:cxnLst>
              <a:cxn ang="0">
                <a:pos x="csX0" y="csY0"/>
              </a:cxn>
              <a:cxn ang="0">
                <a:pos x="csX1" y="csY1"/>
              </a:cxn>
              <a:cxn ang="0">
                <a:pos x="csX2" y="csY2"/>
              </a:cxn>
              <a:cxn ang="0">
                <a:pos x="csX3" y="csY3"/>
              </a:cxn>
              <a:cxn ang="0">
                <a:pos x="csX4" y="csY4"/>
              </a:cxn>
            </a:cxnLst>
            <a:rect l="l" t="t" r="r" b="b"/>
            <a:pathLst>
              <a:path w="845419" h="743060" extrusionOk="0">
                <a:moveTo>
                  <a:pt x="0" y="371530"/>
                </a:moveTo>
                <a:cubicBezTo>
                  <a:pt x="16483" y="205583"/>
                  <a:pt x="168877" y="-4834"/>
                  <a:pt x="422710" y="0"/>
                </a:cubicBezTo>
                <a:cubicBezTo>
                  <a:pt x="633088" y="3623"/>
                  <a:pt x="857821" y="161625"/>
                  <a:pt x="845420" y="371530"/>
                </a:cubicBezTo>
                <a:cubicBezTo>
                  <a:pt x="857548" y="620994"/>
                  <a:pt x="642061" y="706735"/>
                  <a:pt x="422710" y="743060"/>
                </a:cubicBezTo>
                <a:cubicBezTo>
                  <a:pt x="213592" y="740700"/>
                  <a:pt x="-8832" y="569184"/>
                  <a:pt x="0" y="371530"/>
                </a:cubicBezTo>
                <a:close/>
              </a:path>
            </a:pathLst>
          </a:custGeom>
          <a:noFill/>
          <a:ln w="57150">
            <a:solidFill>
              <a:srgbClr val="11B5B4"/>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145" name="Group 144">
            <a:extLst>
              <a:ext uri="{FF2B5EF4-FFF2-40B4-BE49-F238E27FC236}">
                <a16:creationId xmlns:a16="http://schemas.microsoft.com/office/drawing/2014/main" id="{09707A81-49E1-CA38-89B8-A75A44EFFB9B}"/>
              </a:ext>
            </a:extLst>
          </p:cNvPr>
          <p:cNvGrpSpPr/>
          <p:nvPr/>
        </p:nvGrpSpPr>
        <p:grpSpPr>
          <a:xfrm>
            <a:off x="10820400" y="158021"/>
            <a:ext cx="1262954" cy="262128"/>
            <a:chOff x="10892274" y="158021"/>
            <a:chExt cx="1191080" cy="262128"/>
          </a:xfrm>
        </p:grpSpPr>
        <p:sp>
          <p:nvSpPr>
            <p:cNvPr id="146" name="Oval 145">
              <a:extLst>
                <a:ext uri="{FF2B5EF4-FFF2-40B4-BE49-F238E27FC236}">
                  <a16:creationId xmlns:a16="http://schemas.microsoft.com/office/drawing/2014/main" id="{36B859BE-BDDB-9361-CD2B-9EB6754FA1B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0" name="Group 149">
              <a:extLst>
                <a:ext uri="{FF2B5EF4-FFF2-40B4-BE49-F238E27FC236}">
                  <a16:creationId xmlns:a16="http://schemas.microsoft.com/office/drawing/2014/main" id="{5B681EE5-59EC-1423-5F7E-8E0EAF1091D3}"/>
                </a:ext>
              </a:extLst>
            </p:cNvPr>
            <p:cNvGrpSpPr/>
            <p:nvPr/>
          </p:nvGrpSpPr>
          <p:grpSpPr>
            <a:xfrm>
              <a:off x="10892274" y="158021"/>
              <a:ext cx="1191080" cy="262128"/>
              <a:chOff x="9614080" y="308749"/>
              <a:chExt cx="1191080" cy="262128"/>
            </a:xfrm>
          </p:grpSpPr>
          <p:sp>
            <p:nvSpPr>
              <p:cNvPr id="151" name="Rectangle 150">
                <a:extLst>
                  <a:ext uri="{FF2B5EF4-FFF2-40B4-BE49-F238E27FC236}">
                    <a16:creationId xmlns:a16="http://schemas.microsoft.com/office/drawing/2014/main" id="{FD3A1503-B4B4-E017-9CFB-885DE47006A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2" name="Rectangle 151">
                <a:extLst>
                  <a:ext uri="{FF2B5EF4-FFF2-40B4-BE49-F238E27FC236}">
                    <a16:creationId xmlns:a16="http://schemas.microsoft.com/office/drawing/2014/main" id="{FC8A4169-74B8-8BD2-E073-FCAD3EA1F6B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53" name="Rectangle 152">
            <a:extLst>
              <a:ext uri="{FF2B5EF4-FFF2-40B4-BE49-F238E27FC236}">
                <a16:creationId xmlns:a16="http://schemas.microsoft.com/office/drawing/2014/main" id="{B63D52CC-8793-1231-6852-A41F633693E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156" name="Title 1">
            <a:extLst>
              <a:ext uri="{FF2B5EF4-FFF2-40B4-BE49-F238E27FC236}">
                <a16:creationId xmlns:a16="http://schemas.microsoft.com/office/drawing/2014/main" id="{7D42695E-75DF-732D-14DB-12AB25500ED5}"/>
              </a:ext>
            </a:extLst>
          </p:cNvPr>
          <p:cNvSpPr>
            <a:spLocks noGrp="1"/>
          </p:cNvSpPr>
          <p:nvPr>
            <p:ph type="title"/>
          </p:nvPr>
        </p:nvSpPr>
        <p:spPr>
          <a:xfrm>
            <a:off x="704850" y="314491"/>
            <a:ext cx="8010524" cy="452426"/>
          </a:xfrm>
        </p:spPr>
        <p:txBody>
          <a:bodyPr/>
          <a:lstStyle/>
          <a:p>
            <a:r>
              <a:rPr lang="en-US" dirty="0">
                <a:solidFill>
                  <a:srgbClr val="0C2B3E"/>
                </a:solidFill>
              </a:rPr>
              <a:t>The challenges </a:t>
            </a:r>
            <a:r>
              <a:rPr lang="en-US" sz="2400" b="1" dirty="0">
                <a:solidFill>
                  <a:srgbClr val="11B5B4"/>
                </a:solidFill>
              </a:rPr>
              <a:t>MAP</a:t>
            </a:r>
            <a:endParaRPr lang="en-US" sz="2000" b="1" dirty="0">
              <a:solidFill>
                <a:srgbClr val="11B5B4"/>
              </a:solidFill>
            </a:endParaRPr>
          </a:p>
        </p:txBody>
      </p:sp>
    </p:spTree>
    <p:extLst>
      <p:ext uri="{BB962C8B-B14F-4D97-AF65-F5344CB8AC3E}">
        <p14:creationId xmlns:p14="http://schemas.microsoft.com/office/powerpoint/2010/main" val="4193783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500" fill="hold"/>
                                        <p:tgtEl>
                                          <p:spTgt spid="140"/>
                                        </p:tgtEl>
                                        <p:attrNameLst>
                                          <p:attrName>ppt_x</p:attrName>
                                        </p:attrNameLst>
                                      </p:cBhvr>
                                      <p:tavLst>
                                        <p:tav tm="0">
                                          <p:val>
                                            <p:strVal val="#ppt_x"/>
                                          </p:val>
                                        </p:tav>
                                        <p:tav tm="100000">
                                          <p:val>
                                            <p:strVal val="#ppt_x"/>
                                          </p:val>
                                        </p:tav>
                                      </p:tavLst>
                                    </p:anim>
                                    <p:anim calcmode="lin" valueType="num">
                                      <p:cBhvr additive="base">
                                        <p:cTn id="8" dur="500" fill="hold"/>
                                        <p:tgtEl>
                                          <p:spTgt spid="140"/>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41"/>
                                        </p:tgtEl>
                                        <p:attrNameLst>
                                          <p:attrName>style.visibility</p:attrName>
                                        </p:attrNameLst>
                                      </p:cBhvr>
                                      <p:to>
                                        <p:strVal val="visible"/>
                                      </p:to>
                                    </p:set>
                                    <p:anim calcmode="lin" valueType="num">
                                      <p:cBhvr additive="base">
                                        <p:cTn id="11" dur="500" fill="hold"/>
                                        <p:tgtEl>
                                          <p:spTgt spid="141"/>
                                        </p:tgtEl>
                                        <p:attrNameLst>
                                          <p:attrName>ppt_x</p:attrName>
                                        </p:attrNameLst>
                                      </p:cBhvr>
                                      <p:tavLst>
                                        <p:tav tm="0">
                                          <p:val>
                                            <p:strVal val="#ppt_x"/>
                                          </p:val>
                                        </p:tav>
                                        <p:tav tm="100000">
                                          <p:val>
                                            <p:strVal val="#ppt_x"/>
                                          </p:val>
                                        </p:tav>
                                      </p:tavLst>
                                    </p:anim>
                                    <p:anim calcmode="lin" valueType="num">
                                      <p:cBhvr additive="base">
                                        <p:cTn id="12" dur="500" fill="hold"/>
                                        <p:tgtEl>
                                          <p:spTgt spid="1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42"/>
                                        </p:tgtEl>
                                        <p:attrNameLst>
                                          <p:attrName>style.visibility</p:attrName>
                                        </p:attrNameLst>
                                      </p:cBhvr>
                                      <p:to>
                                        <p:strVal val="visible"/>
                                      </p:to>
                                    </p:set>
                                    <p:anim calcmode="lin" valueType="num">
                                      <p:cBhvr additive="base">
                                        <p:cTn id="15" dur="500" fill="hold"/>
                                        <p:tgtEl>
                                          <p:spTgt spid="142"/>
                                        </p:tgtEl>
                                        <p:attrNameLst>
                                          <p:attrName>ppt_x</p:attrName>
                                        </p:attrNameLst>
                                      </p:cBhvr>
                                      <p:tavLst>
                                        <p:tav tm="0">
                                          <p:val>
                                            <p:strVal val="#ppt_x"/>
                                          </p:val>
                                        </p:tav>
                                        <p:tav tm="100000">
                                          <p:val>
                                            <p:strVal val="#ppt_x"/>
                                          </p:val>
                                        </p:tav>
                                      </p:tavLst>
                                    </p:anim>
                                    <p:anim calcmode="lin" valueType="num">
                                      <p:cBhvr additive="base">
                                        <p:cTn id="16" dur="500" fill="hold"/>
                                        <p:tgtEl>
                                          <p:spTgt spid="142"/>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0"/>
                                  </p:stCondLst>
                                  <p:childTnLst>
                                    <p:set>
                                      <p:cBhvr>
                                        <p:cTn id="18" dur="1" fill="hold">
                                          <p:stCondLst>
                                            <p:cond delay="0"/>
                                          </p:stCondLst>
                                        </p:cTn>
                                        <p:tgtEl>
                                          <p:spTgt spid="143"/>
                                        </p:tgtEl>
                                        <p:attrNameLst>
                                          <p:attrName>style.visibility</p:attrName>
                                        </p:attrNameLst>
                                      </p:cBhvr>
                                      <p:to>
                                        <p:strVal val="visible"/>
                                      </p:to>
                                    </p:set>
                                    <p:anim calcmode="lin" valueType="num">
                                      <p:cBhvr additive="base">
                                        <p:cTn id="19" dur="500" fill="hold"/>
                                        <p:tgtEl>
                                          <p:spTgt spid="143"/>
                                        </p:tgtEl>
                                        <p:attrNameLst>
                                          <p:attrName>ppt_x</p:attrName>
                                        </p:attrNameLst>
                                      </p:cBhvr>
                                      <p:tavLst>
                                        <p:tav tm="0">
                                          <p:val>
                                            <p:strVal val="#ppt_x"/>
                                          </p:val>
                                        </p:tav>
                                        <p:tav tm="100000">
                                          <p:val>
                                            <p:strVal val="#ppt_x"/>
                                          </p:val>
                                        </p:tav>
                                      </p:tavLst>
                                    </p:anim>
                                    <p:anim calcmode="lin" valueType="num">
                                      <p:cBhvr additive="base">
                                        <p:cTn id="20" dur="500" fill="hold"/>
                                        <p:tgtEl>
                                          <p:spTgt spid="143"/>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fade">
                                      <p:cBhvr>
                                        <p:cTn id="25" dur="500"/>
                                        <p:tgtEl>
                                          <p:spTgt spid="14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47"/>
                                        </p:tgtEl>
                                        <p:attrNameLst>
                                          <p:attrName>style.visibility</p:attrName>
                                        </p:attrNameLst>
                                      </p:cBhvr>
                                      <p:to>
                                        <p:strVal val="visible"/>
                                      </p:to>
                                    </p:set>
                                    <p:animEffect transition="in" filter="fade">
                                      <p:cBhvr>
                                        <p:cTn id="28" dur="500"/>
                                        <p:tgtEl>
                                          <p:spTgt spid="14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48"/>
                                        </p:tgtEl>
                                        <p:attrNameLst>
                                          <p:attrName>style.visibility</p:attrName>
                                        </p:attrNameLst>
                                      </p:cBhvr>
                                      <p:to>
                                        <p:strVal val="visible"/>
                                      </p:to>
                                    </p:set>
                                    <p:animEffect transition="in" filter="fade">
                                      <p:cBhvr>
                                        <p:cTn id="31" dur="500"/>
                                        <p:tgtEl>
                                          <p:spTgt spid="14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49"/>
                                        </p:tgtEl>
                                        <p:attrNameLst>
                                          <p:attrName>style.visibility</p:attrName>
                                        </p:attrNameLst>
                                      </p:cBhvr>
                                      <p:to>
                                        <p:strVal val="visible"/>
                                      </p:to>
                                    </p:set>
                                    <p:animEffect transition="in" filter="fade">
                                      <p:cBhvr>
                                        <p:cTn id="34"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P spid="147" grpId="0" animBg="1"/>
      <p:bldP spid="148" grpId="0" animBg="1"/>
      <p:bldP spid="149"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C28E0A4-4C00-313F-8346-128FD49B7A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F019F3-976D-924C-8BCB-D82F335A30E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45" name="Picture 144">
            <a:extLst>
              <a:ext uri="{FF2B5EF4-FFF2-40B4-BE49-F238E27FC236}">
                <a16:creationId xmlns:a16="http://schemas.microsoft.com/office/drawing/2014/main" id="{7E56357E-4E47-9E18-49F1-AE7103F17BD0}"/>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1512349" y="983361"/>
            <a:ext cx="9167301" cy="5114794"/>
          </a:xfrm>
          <a:prstGeom prst="rect">
            <a:avLst/>
          </a:prstGeom>
        </p:spPr>
      </p:pic>
      <p:sp>
        <p:nvSpPr>
          <p:cNvPr id="146" name="Oval 145">
            <a:extLst>
              <a:ext uri="{FF2B5EF4-FFF2-40B4-BE49-F238E27FC236}">
                <a16:creationId xmlns:a16="http://schemas.microsoft.com/office/drawing/2014/main" id="{DE929982-1B73-CACC-91A9-A4427AEBE7F2}"/>
              </a:ext>
            </a:extLst>
          </p:cNvPr>
          <p:cNvSpPr/>
          <p:nvPr/>
        </p:nvSpPr>
        <p:spPr>
          <a:xfrm>
            <a:off x="6943494" y="2773078"/>
            <a:ext cx="1020292" cy="1263084"/>
          </a:xfrm>
          <a:custGeom>
            <a:avLst/>
            <a:gdLst>
              <a:gd name="csX0" fmla="*/ 0 w 1020292"/>
              <a:gd name="csY0" fmla="*/ 631542 h 1263084"/>
              <a:gd name="csX1" fmla="*/ 510146 w 1020292"/>
              <a:gd name="csY1" fmla="*/ 0 h 1263084"/>
              <a:gd name="csX2" fmla="*/ 1020292 w 1020292"/>
              <a:gd name="csY2" fmla="*/ 631542 h 1263084"/>
              <a:gd name="csX3" fmla="*/ 510146 w 1020292"/>
              <a:gd name="csY3" fmla="*/ 1263084 h 1263084"/>
              <a:gd name="csX4" fmla="*/ 0 w 1020292"/>
              <a:gd name="csY4" fmla="*/ 631542 h 1263084"/>
            </a:gdLst>
            <a:ahLst/>
            <a:cxnLst>
              <a:cxn ang="0">
                <a:pos x="csX0" y="csY0"/>
              </a:cxn>
              <a:cxn ang="0">
                <a:pos x="csX1" y="csY1"/>
              </a:cxn>
              <a:cxn ang="0">
                <a:pos x="csX2" y="csY2"/>
              </a:cxn>
              <a:cxn ang="0">
                <a:pos x="csX3" y="csY3"/>
              </a:cxn>
              <a:cxn ang="0">
                <a:pos x="csX4" y="csY4"/>
              </a:cxn>
            </a:cxnLst>
            <a:rect l="l" t="t" r="r" b="b"/>
            <a:pathLst>
              <a:path w="1020292" h="1263084" extrusionOk="0">
                <a:moveTo>
                  <a:pt x="0" y="631542"/>
                </a:moveTo>
                <a:cubicBezTo>
                  <a:pt x="17209" y="323724"/>
                  <a:pt x="177032" y="-12187"/>
                  <a:pt x="510146" y="0"/>
                </a:cubicBezTo>
                <a:cubicBezTo>
                  <a:pt x="771404" y="3216"/>
                  <a:pt x="1065574" y="265535"/>
                  <a:pt x="1020292" y="631542"/>
                </a:cubicBezTo>
                <a:cubicBezTo>
                  <a:pt x="1034620" y="1032639"/>
                  <a:pt x="776038" y="1222253"/>
                  <a:pt x="510146" y="1263084"/>
                </a:cubicBezTo>
                <a:cubicBezTo>
                  <a:pt x="310409" y="1255133"/>
                  <a:pt x="-62110" y="927334"/>
                  <a:pt x="0" y="631542"/>
                </a:cubicBezTo>
                <a:close/>
              </a:path>
            </a:pathLst>
          </a:custGeom>
          <a:noFill/>
          <a:ln w="57150">
            <a:solidFill>
              <a:srgbClr val="C7F0F2"/>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50" name="Oval 149">
            <a:extLst>
              <a:ext uri="{FF2B5EF4-FFF2-40B4-BE49-F238E27FC236}">
                <a16:creationId xmlns:a16="http://schemas.microsoft.com/office/drawing/2014/main" id="{4D961675-FF45-1B21-BD77-CD97520E7E65}"/>
              </a:ext>
            </a:extLst>
          </p:cNvPr>
          <p:cNvSpPr/>
          <p:nvPr/>
        </p:nvSpPr>
        <p:spPr>
          <a:xfrm>
            <a:off x="7667328" y="3429000"/>
            <a:ext cx="1162984" cy="1263084"/>
          </a:xfrm>
          <a:custGeom>
            <a:avLst/>
            <a:gdLst>
              <a:gd name="csX0" fmla="*/ 0 w 1162984"/>
              <a:gd name="csY0" fmla="*/ 631542 h 1263084"/>
              <a:gd name="csX1" fmla="*/ 581492 w 1162984"/>
              <a:gd name="csY1" fmla="*/ 0 h 1263084"/>
              <a:gd name="csX2" fmla="*/ 1162984 w 1162984"/>
              <a:gd name="csY2" fmla="*/ 631542 h 1263084"/>
              <a:gd name="csX3" fmla="*/ 581492 w 1162984"/>
              <a:gd name="csY3" fmla="*/ 1263084 h 1263084"/>
              <a:gd name="csX4" fmla="*/ 0 w 1162984"/>
              <a:gd name="csY4" fmla="*/ 631542 h 1263084"/>
            </a:gdLst>
            <a:ahLst/>
            <a:cxnLst>
              <a:cxn ang="0">
                <a:pos x="csX0" y="csY0"/>
              </a:cxn>
              <a:cxn ang="0">
                <a:pos x="csX1" y="csY1"/>
              </a:cxn>
              <a:cxn ang="0">
                <a:pos x="csX2" y="csY2"/>
              </a:cxn>
              <a:cxn ang="0">
                <a:pos x="csX3" y="csY3"/>
              </a:cxn>
              <a:cxn ang="0">
                <a:pos x="csX4" y="csY4"/>
              </a:cxn>
            </a:cxnLst>
            <a:rect l="l" t="t" r="r" b="b"/>
            <a:pathLst>
              <a:path w="1162984" h="1263084" extrusionOk="0">
                <a:moveTo>
                  <a:pt x="0" y="631542"/>
                </a:moveTo>
                <a:cubicBezTo>
                  <a:pt x="9285" y="304858"/>
                  <a:pt x="222483" y="-8982"/>
                  <a:pt x="581492" y="0"/>
                </a:cubicBezTo>
                <a:cubicBezTo>
                  <a:pt x="882153" y="3216"/>
                  <a:pt x="1208266" y="265535"/>
                  <a:pt x="1162984" y="631542"/>
                </a:cubicBezTo>
                <a:cubicBezTo>
                  <a:pt x="1165314" y="988840"/>
                  <a:pt x="893156" y="1238658"/>
                  <a:pt x="581492" y="1263084"/>
                </a:cubicBezTo>
                <a:cubicBezTo>
                  <a:pt x="342352" y="1255133"/>
                  <a:pt x="-62110" y="927334"/>
                  <a:pt x="0" y="631542"/>
                </a:cubicBezTo>
                <a:close/>
              </a:path>
            </a:pathLst>
          </a:custGeom>
          <a:noFill/>
          <a:ln w="57150">
            <a:solidFill>
              <a:srgbClr val="C7F0F2"/>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51" name="Oval 150">
            <a:extLst>
              <a:ext uri="{FF2B5EF4-FFF2-40B4-BE49-F238E27FC236}">
                <a16:creationId xmlns:a16="http://schemas.microsoft.com/office/drawing/2014/main" id="{BCBCF94A-DBAA-D72E-809C-33C64D3D83B4}"/>
              </a:ext>
            </a:extLst>
          </p:cNvPr>
          <p:cNvSpPr/>
          <p:nvPr/>
        </p:nvSpPr>
        <p:spPr>
          <a:xfrm>
            <a:off x="2868774" y="3829911"/>
            <a:ext cx="1277923" cy="1263084"/>
          </a:xfrm>
          <a:custGeom>
            <a:avLst/>
            <a:gdLst>
              <a:gd name="csX0" fmla="*/ 0 w 1277923"/>
              <a:gd name="csY0" fmla="*/ 631542 h 1263084"/>
              <a:gd name="csX1" fmla="*/ 638962 w 1277923"/>
              <a:gd name="csY1" fmla="*/ 0 h 1263084"/>
              <a:gd name="csX2" fmla="*/ 1277924 w 1277923"/>
              <a:gd name="csY2" fmla="*/ 631542 h 1263084"/>
              <a:gd name="csX3" fmla="*/ 638962 w 1277923"/>
              <a:gd name="csY3" fmla="*/ 1263084 h 1263084"/>
              <a:gd name="csX4" fmla="*/ 0 w 1277923"/>
              <a:gd name="csY4" fmla="*/ 631542 h 1263084"/>
            </a:gdLst>
            <a:ahLst/>
            <a:cxnLst>
              <a:cxn ang="0">
                <a:pos x="csX0" y="csY0"/>
              </a:cxn>
              <a:cxn ang="0">
                <a:pos x="csX1" y="csY1"/>
              </a:cxn>
              <a:cxn ang="0">
                <a:pos x="csX2" y="csY2"/>
              </a:cxn>
              <a:cxn ang="0">
                <a:pos x="csX3" y="csY3"/>
              </a:cxn>
              <a:cxn ang="0">
                <a:pos x="csX4" y="csY4"/>
              </a:cxn>
            </a:cxnLst>
            <a:rect l="l" t="t" r="r" b="b"/>
            <a:pathLst>
              <a:path w="1277923" h="1263084" extrusionOk="0">
                <a:moveTo>
                  <a:pt x="0" y="631542"/>
                </a:moveTo>
                <a:cubicBezTo>
                  <a:pt x="15573" y="319827"/>
                  <a:pt x="212197" y="-17526"/>
                  <a:pt x="638962" y="0"/>
                </a:cubicBezTo>
                <a:cubicBezTo>
                  <a:pt x="971363" y="3216"/>
                  <a:pt x="1323206" y="265535"/>
                  <a:pt x="1277924" y="631542"/>
                </a:cubicBezTo>
                <a:cubicBezTo>
                  <a:pt x="1300487" y="1062702"/>
                  <a:pt x="971385" y="1210377"/>
                  <a:pt x="638962" y="1263084"/>
                </a:cubicBezTo>
                <a:cubicBezTo>
                  <a:pt x="368082" y="1255133"/>
                  <a:pt x="-62110" y="927334"/>
                  <a:pt x="0" y="631542"/>
                </a:cubicBezTo>
                <a:close/>
              </a:path>
            </a:pathLst>
          </a:custGeom>
          <a:noFill/>
          <a:ln w="57150">
            <a:solidFill>
              <a:srgbClr val="C7F0F2"/>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3" name="Group 2">
            <a:extLst>
              <a:ext uri="{FF2B5EF4-FFF2-40B4-BE49-F238E27FC236}">
                <a16:creationId xmlns:a16="http://schemas.microsoft.com/office/drawing/2014/main" id="{F812698B-E3C7-57CB-7F09-4D3437DC8523}"/>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803BF6D6-BB50-D620-5C43-A3056C38C16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537113A6-C2C2-A735-8B62-D82E9C18BB40}"/>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A68BEE83-B62C-1CF6-7319-0D8DCED2221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427C5B41-F2D1-C477-CCC7-8809629CDC7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3D2B7BB1-D0EA-D852-CB29-C455A9AC0C1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19" name="Title 1">
            <a:extLst>
              <a:ext uri="{FF2B5EF4-FFF2-40B4-BE49-F238E27FC236}">
                <a16:creationId xmlns:a16="http://schemas.microsoft.com/office/drawing/2014/main" id="{5E57D46B-6201-D87F-B8FE-4DA79BC1735D}"/>
              </a:ext>
            </a:extLst>
          </p:cNvPr>
          <p:cNvSpPr>
            <a:spLocks noGrp="1"/>
          </p:cNvSpPr>
          <p:nvPr>
            <p:ph type="title"/>
          </p:nvPr>
        </p:nvSpPr>
        <p:spPr>
          <a:xfrm>
            <a:off x="704850" y="314491"/>
            <a:ext cx="8010524" cy="452426"/>
          </a:xfrm>
        </p:spPr>
        <p:txBody>
          <a:bodyPr/>
          <a:lstStyle/>
          <a:p>
            <a:r>
              <a:rPr lang="en-US" dirty="0">
                <a:solidFill>
                  <a:srgbClr val="0C2B3E"/>
                </a:solidFill>
              </a:rPr>
              <a:t>The challenges </a:t>
            </a:r>
            <a:r>
              <a:rPr lang="en-US" sz="2400" b="1" dirty="0">
                <a:solidFill>
                  <a:srgbClr val="11B5B4"/>
                </a:solidFill>
              </a:rPr>
              <a:t>MAP</a:t>
            </a:r>
            <a:endParaRPr lang="en-US" sz="2000" b="1" dirty="0">
              <a:solidFill>
                <a:srgbClr val="11B5B4"/>
              </a:solidFill>
            </a:endParaRPr>
          </a:p>
        </p:txBody>
      </p:sp>
    </p:spTree>
    <p:extLst>
      <p:ext uri="{BB962C8B-B14F-4D97-AF65-F5344CB8AC3E}">
        <p14:creationId xmlns:p14="http://schemas.microsoft.com/office/powerpoint/2010/main" val="4689757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500"/>
                                        <p:tgtEl>
                                          <p:spTgt spid="14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0"/>
                                        </p:tgtEl>
                                        <p:attrNameLst>
                                          <p:attrName>style.visibility</p:attrName>
                                        </p:attrNameLst>
                                      </p:cBhvr>
                                      <p:to>
                                        <p:strVal val="visible"/>
                                      </p:to>
                                    </p:set>
                                    <p:animEffect transition="in" filter="fade">
                                      <p:cBhvr>
                                        <p:cTn id="10" dur="500"/>
                                        <p:tgtEl>
                                          <p:spTgt spid="15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51"/>
                                        </p:tgtEl>
                                        <p:attrNameLst>
                                          <p:attrName>style.visibility</p:attrName>
                                        </p:attrNameLst>
                                      </p:cBhvr>
                                      <p:to>
                                        <p:strVal val="visible"/>
                                      </p:to>
                                    </p:set>
                                    <p:animEffect transition="in" filter="fade">
                                      <p:cBhvr>
                                        <p:cTn id="13"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50" grpId="0" animBg="1"/>
      <p:bldP spid="151"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17E961-2C96-C47C-0364-91EF15886E8A}"/>
            </a:ext>
          </a:extLst>
        </p:cNvPr>
        <p:cNvGrpSpPr/>
        <p:nvPr/>
      </p:nvGrpSpPr>
      <p:grpSpPr>
        <a:xfrm>
          <a:off x="0" y="0"/>
          <a:ext cx="0" cy="0"/>
          <a:chOff x="0" y="0"/>
          <a:chExt cx="0" cy="0"/>
        </a:xfrm>
      </p:grpSpPr>
      <p:sp>
        <p:nvSpPr>
          <p:cNvPr id="4" name="Footer Placeholder 3">
            <a:extLst>
              <a:ext uri="{FF2B5EF4-FFF2-40B4-BE49-F238E27FC236}">
                <a16:creationId xmlns:a16="http://schemas.microsoft.com/office/drawing/2014/main" id="{73581CD4-4BD0-9403-06CB-8693784F126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E5B0CE5-0CC2-C59C-BA3E-845447522D3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52D62FB8-554D-F45F-6E43-CDA9B816052C}"/>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CEC7B6FF-127D-902B-133F-882459474F1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3CE915D7-6106-E256-7F06-A80BFE9734D7}"/>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9DAF82D7-F157-2AF5-906C-1E289BA1DE2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2E3933CA-38C9-4BB3-5CE3-FD3920DA2F9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0CB89E7F-95DC-784C-8CA3-D31BBC63317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19" name="Title 1">
            <a:extLst>
              <a:ext uri="{FF2B5EF4-FFF2-40B4-BE49-F238E27FC236}">
                <a16:creationId xmlns:a16="http://schemas.microsoft.com/office/drawing/2014/main" id="{8205D0EA-CCFA-80A2-BFF2-6CE44FE68AC6}"/>
              </a:ext>
            </a:extLst>
          </p:cNvPr>
          <p:cNvSpPr>
            <a:spLocks noGrp="1"/>
          </p:cNvSpPr>
          <p:nvPr>
            <p:ph type="title"/>
          </p:nvPr>
        </p:nvSpPr>
        <p:spPr>
          <a:xfrm>
            <a:off x="704850" y="314491"/>
            <a:ext cx="8010524" cy="452426"/>
          </a:xfrm>
        </p:spPr>
        <p:txBody>
          <a:bodyPr/>
          <a:lstStyle/>
          <a:p>
            <a:r>
              <a:rPr lang="en-US" dirty="0">
                <a:solidFill>
                  <a:srgbClr val="0C2B3E"/>
                </a:solidFill>
              </a:rPr>
              <a:t>The challenges </a:t>
            </a:r>
            <a:r>
              <a:rPr lang="en-US" sz="2400" b="1" dirty="0">
                <a:solidFill>
                  <a:srgbClr val="11B5B4"/>
                </a:solidFill>
              </a:rPr>
              <a:t>MAP</a:t>
            </a:r>
            <a:endParaRPr lang="en-US" sz="2000" b="1" dirty="0">
              <a:solidFill>
                <a:srgbClr val="11B5B4"/>
              </a:solidFill>
            </a:endParaRPr>
          </a:p>
        </p:txBody>
      </p:sp>
      <p:pic>
        <p:nvPicPr>
          <p:cNvPr id="25" name="Picture 24">
            <a:extLst>
              <a:ext uri="{FF2B5EF4-FFF2-40B4-BE49-F238E27FC236}">
                <a16:creationId xmlns:a16="http://schemas.microsoft.com/office/drawing/2014/main" id="{D847E82A-CE76-036B-084C-E8406F1ACCC6}"/>
              </a:ext>
            </a:extLst>
          </p:cNvPr>
          <p:cNvPicPr>
            <a:picLocks noChangeAspect="1"/>
          </p:cNvPicPr>
          <p:nvPr/>
        </p:nvPicPr>
        <p:blipFill>
          <a:blip r:embed="rId2"/>
          <a:stretch>
            <a:fillRect/>
          </a:stretch>
        </p:blipFill>
        <p:spPr>
          <a:xfrm>
            <a:off x="190178" y="1633156"/>
            <a:ext cx="4015204" cy="1876861"/>
          </a:xfrm>
          <a:prstGeom prst="rect">
            <a:avLst/>
          </a:prstGeom>
        </p:spPr>
      </p:pic>
      <p:sp>
        <p:nvSpPr>
          <p:cNvPr id="26" name="Rectangle 25">
            <a:extLst>
              <a:ext uri="{FF2B5EF4-FFF2-40B4-BE49-F238E27FC236}">
                <a16:creationId xmlns:a16="http://schemas.microsoft.com/office/drawing/2014/main" id="{C8C1EC1C-0A3E-C82F-CBE1-3D52D738FBD7}"/>
              </a:ext>
            </a:extLst>
          </p:cNvPr>
          <p:cNvSpPr/>
          <p:nvPr/>
        </p:nvSpPr>
        <p:spPr>
          <a:xfrm>
            <a:off x="1517750" y="3742562"/>
            <a:ext cx="1973590" cy="1031493"/>
          </a:xfrm>
          <a:prstGeom prst="rect">
            <a:avLst/>
          </a:prstGeom>
          <a:solidFill>
            <a:srgbClr val="FFFFFF"/>
          </a:solidFill>
          <a:ln>
            <a:solidFill>
              <a:srgbClr val="114277"/>
            </a:solidFill>
          </a:ln>
          <a:effectLst>
            <a:outerShdw blurRad="50800" dist="38100" dir="2700000" algn="tl" rotWithShape="0">
              <a:prstClr val="black">
                <a:alpha val="40000"/>
              </a:prstClr>
            </a:outerShdw>
          </a:effectLst>
        </p:spPr>
        <p:txBody>
          <a:bodyPr vert="horz" lIns="180000" tIns="108000" rIns="0" bIns="45720" rtlCol="0">
            <a:normAutofit/>
          </a:bodyPr>
          <a:lstStyle/>
          <a:p>
            <a:pPr marL="0" marR="0" lvl="0" indent="0" defTabSz="914347" eaLnBrk="1" fontAlgn="auto" latinLnBrk="0" hangingPunct="1">
              <a:lnSpc>
                <a:spcPct val="100000"/>
              </a:lnSpc>
              <a:spcBef>
                <a:spcPts val="600"/>
              </a:spcBef>
              <a:spcAft>
                <a:spcPts val="200"/>
              </a:spcAft>
              <a:buClr>
                <a:srgbClr val="124577"/>
              </a:buClr>
              <a:buSzTx/>
              <a:buFontTx/>
              <a:buNone/>
              <a:tabLst/>
              <a:defRPr/>
            </a:pPr>
            <a:r>
              <a:rPr kumimoji="0" lang="en-US" sz="1400" b="1" i="0" u="none" strike="noStrike" kern="0" cap="none" spc="0" normalizeH="0" baseline="0" noProof="0" dirty="0">
                <a:ln>
                  <a:noFill/>
                </a:ln>
                <a:solidFill>
                  <a:srgbClr val="124577"/>
                </a:solidFill>
                <a:effectLst/>
                <a:uLnTx/>
                <a:uFillTx/>
                <a:latin typeface="Century Gothic" panose="020B0502020202020204" pitchFamily="34" charset="0"/>
              </a:rPr>
              <a:t>Issue Log</a:t>
            </a:r>
          </a:p>
          <a:p>
            <a:pPr marL="361950" marR="0" lvl="1" indent="-209550" defTabSz="914347" eaLnBrk="1" fontAlgn="auto" latinLnBrk="0" hangingPunct="1">
              <a:lnSpc>
                <a:spcPct val="100000"/>
              </a:lnSpc>
              <a:spcBef>
                <a:spcPts val="600"/>
              </a:spcBef>
              <a:spcAft>
                <a:spcPts val="200"/>
              </a:spcAft>
              <a:buClr>
                <a:srgbClr val="124577"/>
              </a:buClr>
              <a:buSzPct val="100000"/>
              <a:buFont typeface="Century" panose="02040604050505020304" pitchFamily="18" charset="0"/>
              <a:buChar char="►"/>
              <a:tabLst/>
              <a:defRPr/>
            </a:pPr>
            <a:r>
              <a:rPr kumimoji="0" lang="en-US" sz="1200" b="1" i="0" u="none" strike="noStrike" kern="0" cap="none" spc="0" normalizeH="0" baseline="0" noProof="0" dirty="0">
                <a:ln>
                  <a:noFill/>
                </a:ln>
                <a:solidFill>
                  <a:srgbClr val="0AABBB"/>
                </a:solidFill>
                <a:effectLst/>
                <a:uLnTx/>
                <a:uFillTx/>
                <a:latin typeface="Century Gothic" panose="020B0502020202020204" pitchFamily="34" charset="0"/>
                <a:cs typeface="HelveticaNeue LT 67 MdCn"/>
              </a:rPr>
              <a:t>585 Issues</a:t>
            </a:r>
          </a:p>
          <a:p>
            <a:pPr marL="361950" marR="0" lvl="1" indent="-209550" defTabSz="914347" eaLnBrk="1" fontAlgn="auto" latinLnBrk="0" hangingPunct="1">
              <a:lnSpc>
                <a:spcPct val="100000"/>
              </a:lnSpc>
              <a:spcBef>
                <a:spcPts val="600"/>
              </a:spcBef>
              <a:spcAft>
                <a:spcPts val="200"/>
              </a:spcAft>
              <a:buClr>
                <a:srgbClr val="124577"/>
              </a:buClr>
              <a:buSzPct val="100000"/>
              <a:buFont typeface="Century" panose="02040604050505020304" pitchFamily="18" charset="0"/>
              <a:buChar char="►"/>
              <a:tabLst/>
              <a:defRPr/>
            </a:pPr>
            <a:r>
              <a:rPr kumimoji="0" lang="en-US" sz="1200" b="1" i="0" u="none" strike="noStrike" kern="0" cap="none" spc="0" normalizeH="0" baseline="0" noProof="0" dirty="0">
                <a:ln>
                  <a:noFill/>
                </a:ln>
                <a:solidFill>
                  <a:srgbClr val="0AABBB"/>
                </a:solidFill>
                <a:effectLst/>
                <a:uLnTx/>
                <a:uFillTx/>
                <a:latin typeface="Century Gothic" panose="020B0502020202020204" pitchFamily="34" charset="0"/>
                <a:cs typeface="HelveticaNeue LT 67 MdCn"/>
              </a:rPr>
              <a:t>7 use cases</a:t>
            </a:r>
          </a:p>
        </p:txBody>
      </p:sp>
      <p:sp>
        <p:nvSpPr>
          <p:cNvPr id="27" name="Rectangle 26">
            <a:extLst>
              <a:ext uri="{FF2B5EF4-FFF2-40B4-BE49-F238E27FC236}">
                <a16:creationId xmlns:a16="http://schemas.microsoft.com/office/drawing/2014/main" id="{7EA5A8D5-9C9E-F85A-BC77-7F549EFDF2A8}"/>
              </a:ext>
            </a:extLst>
          </p:cNvPr>
          <p:cNvSpPr/>
          <p:nvPr/>
        </p:nvSpPr>
        <p:spPr>
          <a:xfrm>
            <a:off x="4896646" y="2289981"/>
            <a:ext cx="2398707" cy="1035671"/>
          </a:xfrm>
          <a:prstGeom prst="rect">
            <a:avLst/>
          </a:prstGeom>
          <a:solidFill>
            <a:srgbClr val="FFFFFF"/>
          </a:solidFill>
          <a:ln>
            <a:solidFill>
              <a:srgbClr val="114277"/>
            </a:solidFill>
          </a:ln>
          <a:effectLst>
            <a:outerShdw blurRad="50800" dist="38100" dir="2700000" algn="tl" rotWithShape="0">
              <a:prstClr val="black">
                <a:alpha val="40000"/>
              </a:prstClr>
            </a:outerShdw>
          </a:effectLst>
        </p:spPr>
        <p:txBody>
          <a:bodyPr vert="horz" lIns="180000" tIns="108000" rIns="0" bIns="45720" rtlCol="0">
            <a:normAutofit/>
          </a:bodyPr>
          <a:lstStyle/>
          <a:p>
            <a:pPr marL="0" marR="0" lvl="0" indent="0" defTabSz="914347" eaLnBrk="1" fontAlgn="auto" latinLnBrk="0" hangingPunct="1">
              <a:lnSpc>
                <a:spcPct val="100000"/>
              </a:lnSpc>
              <a:spcBef>
                <a:spcPts val="600"/>
              </a:spcBef>
              <a:spcAft>
                <a:spcPts val="200"/>
              </a:spcAft>
              <a:buClr>
                <a:srgbClr val="124577"/>
              </a:buClr>
              <a:buSzTx/>
              <a:buFontTx/>
              <a:buNone/>
              <a:tabLst/>
              <a:defRPr/>
            </a:pPr>
            <a:r>
              <a:rPr kumimoji="0" lang="en-US" sz="1400" b="1" i="0" u="none" strike="noStrike" kern="0" cap="none" spc="0" normalizeH="0" baseline="0" noProof="0" dirty="0">
                <a:ln>
                  <a:noFill/>
                </a:ln>
                <a:solidFill>
                  <a:srgbClr val="124577"/>
                </a:solidFill>
                <a:effectLst/>
                <a:uLnTx/>
                <a:uFillTx/>
                <a:latin typeface="Century Gothic" panose="020B0502020202020204" pitchFamily="34" charset="0"/>
              </a:rPr>
              <a:t>Initiatives Long List</a:t>
            </a:r>
          </a:p>
          <a:p>
            <a:pPr marL="361950" marR="0" lvl="1" indent="-209550" defTabSz="914347" eaLnBrk="1" fontAlgn="auto" latinLnBrk="0" hangingPunct="1">
              <a:lnSpc>
                <a:spcPct val="100000"/>
              </a:lnSpc>
              <a:spcBef>
                <a:spcPts val="600"/>
              </a:spcBef>
              <a:spcAft>
                <a:spcPts val="200"/>
              </a:spcAft>
              <a:buClr>
                <a:srgbClr val="124577"/>
              </a:buClr>
              <a:buSzPct val="100000"/>
              <a:buFont typeface="Century" panose="02040604050505020304" pitchFamily="18" charset="0"/>
              <a:buChar char="►"/>
              <a:tabLst/>
              <a:defRPr/>
            </a:pPr>
            <a:r>
              <a:rPr kumimoji="0" lang="en-US" sz="1200" b="1" i="0" u="none" strike="noStrike" kern="0" cap="none" spc="0" normalizeH="0" baseline="0" noProof="0" dirty="0">
                <a:ln>
                  <a:noFill/>
                </a:ln>
                <a:solidFill>
                  <a:srgbClr val="0AABBB"/>
                </a:solidFill>
                <a:effectLst/>
                <a:uLnTx/>
                <a:uFillTx/>
                <a:latin typeface="Century Gothic" panose="020B0502020202020204" pitchFamily="34" charset="0"/>
                <a:cs typeface="HelveticaNeue LT 67 MdCn"/>
              </a:rPr>
              <a:t>Strategical Initiatives</a:t>
            </a:r>
          </a:p>
          <a:p>
            <a:pPr marL="361950" marR="0" lvl="1" indent="-209550" defTabSz="914347" eaLnBrk="1" fontAlgn="auto" latinLnBrk="0" hangingPunct="1">
              <a:lnSpc>
                <a:spcPct val="100000"/>
              </a:lnSpc>
              <a:spcBef>
                <a:spcPts val="600"/>
              </a:spcBef>
              <a:spcAft>
                <a:spcPts val="200"/>
              </a:spcAft>
              <a:buClr>
                <a:srgbClr val="124577"/>
              </a:buClr>
              <a:buSzPct val="100000"/>
              <a:buFont typeface="Century" panose="02040604050505020304" pitchFamily="18" charset="0"/>
              <a:buChar char="►"/>
              <a:tabLst/>
              <a:defRPr/>
            </a:pPr>
            <a:r>
              <a:rPr kumimoji="0" lang="en-US" sz="1200" b="1" i="0" u="none" strike="noStrike" kern="0" cap="none" spc="0" normalizeH="0" baseline="0" noProof="0" dirty="0">
                <a:ln>
                  <a:noFill/>
                </a:ln>
                <a:solidFill>
                  <a:srgbClr val="0AABBB"/>
                </a:solidFill>
                <a:effectLst/>
                <a:uLnTx/>
                <a:uFillTx/>
                <a:latin typeface="Century Gothic" panose="020B0502020202020204" pitchFamily="34" charset="0"/>
                <a:cs typeface="HelveticaNeue LT 67 MdCn"/>
              </a:rPr>
              <a:t>Full focus</a:t>
            </a:r>
          </a:p>
        </p:txBody>
      </p:sp>
      <p:sp>
        <p:nvSpPr>
          <p:cNvPr id="28" name="Rectangle 27">
            <a:extLst>
              <a:ext uri="{FF2B5EF4-FFF2-40B4-BE49-F238E27FC236}">
                <a16:creationId xmlns:a16="http://schemas.microsoft.com/office/drawing/2014/main" id="{185FF03A-88EB-FF6D-EAA4-5BB323D3E96B}"/>
              </a:ext>
            </a:extLst>
          </p:cNvPr>
          <p:cNvSpPr/>
          <p:nvPr/>
        </p:nvSpPr>
        <p:spPr>
          <a:xfrm>
            <a:off x="8602117" y="2264694"/>
            <a:ext cx="2398707" cy="1035671"/>
          </a:xfrm>
          <a:prstGeom prst="rect">
            <a:avLst/>
          </a:prstGeom>
          <a:solidFill>
            <a:srgbClr val="FFFFFF"/>
          </a:solidFill>
          <a:ln>
            <a:solidFill>
              <a:srgbClr val="114277"/>
            </a:solidFill>
          </a:ln>
          <a:effectLst>
            <a:outerShdw blurRad="50800" dist="38100" dir="2700000" algn="tl" rotWithShape="0">
              <a:prstClr val="black">
                <a:alpha val="40000"/>
              </a:prstClr>
            </a:outerShdw>
          </a:effectLst>
        </p:spPr>
        <p:txBody>
          <a:bodyPr vert="horz" lIns="180000" tIns="108000" rIns="0" bIns="45720" rtlCol="0">
            <a:normAutofit/>
          </a:bodyPr>
          <a:lstStyle/>
          <a:p>
            <a:pPr marL="0" marR="0" lvl="0" indent="0" defTabSz="914347" eaLnBrk="1" fontAlgn="auto" latinLnBrk="0" hangingPunct="1">
              <a:lnSpc>
                <a:spcPct val="100000"/>
              </a:lnSpc>
              <a:spcBef>
                <a:spcPts val="600"/>
              </a:spcBef>
              <a:spcAft>
                <a:spcPts val="200"/>
              </a:spcAft>
              <a:buClr>
                <a:srgbClr val="124577"/>
              </a:buClr>
              <a:buSzTx/>
              <a:buFontTx/>
              <a:buNone/>
              <a:tabLst/>
              <a:defRPr/>
            </a:pPr>
            <a:r>
              <a:rPr kumimoji="0" lang="en-US" sz="1400" b="1" i="0" u="none" strike="noStrike" kern="0" cap="none" spc="0" normalizeH="0" baseline="0" noProof="0" dirty="0">
                <a:ln>
                  <a:noFill/>
                </a:ln>
                <a:solidFill>
                  <a:srgbClr val="124577"/>
                </a:solidFill>
                <a:effectLst/>
                <a:uLnTx/>
                <a:uFillTx/>
                <a:latin typeface="Century Gothic" panose="020B0502020202020204" pitchFamily="34" charset="0"/>
              </a:rPr>
              <a:t>Initiatives Short List</a:t>
            </a:r>
          </a:p>
          <a:p>
            <a:pPr marL="361950" marR="0" lvl="1" indent="-209550" defTabSz="914347" eaLnBrk="1" fontAlgn="auto" latinLnBrk="0" hangingPunct="1">
              <a:lnSpc>
                <a:spcPct val="100000"/>
              </a:lnSpc>
              <a:spcBef>
                <a:spcPts val="600"/>
              </a:spcBef>
              <a:spcAft>
                <a:spcPts val="200"/>
              </a:spcAft>
              <a:buClr>
                <a:srgbClr val="124577"/>
              </a:buClr>
              <a:buSzPct val="100000"/>
              <a:buFont typeface="Century" panose="02040604050505020304" pitchFamily="18" charset="0"/>
              <a:buChar char="►"/>
              <a:tabLst/>
              <a:defRPr/>
            </a:pPr>
            <a:r>
              <a:rPr kumimoji="0" lang="en-US" sz="1200" b="1" i="0" u="none" strike="noStrike" kern="0" cap="none" spc="0" normalizeH="0" baseline="0" noProof="0" dirty="0">
                <a:ln>
                  <a:noFill/>
                </a:ln>
                <a:solidFill>
                  <a:srgbClr val="0AABBB"/>
                </a:solidFill>
                <a:effectLst/>
                <a:uLnTx/>
                <a:uFillTx/>
                <a:latin typeface="Century Gothic" panose="020B0502020202020204" pitchFamily="34" charset="0"/>
                <a:cs typeface="HelveticaNeue LT 67 MdCn"/>
              </a:rPr>
              <a:t>Tactical Initiatives</a:t>
            </a:r>
          </a:p>
          <a:p>
            <a:pPr marL="361950" marR="0" lvl="1" indent="-209550" defTabSz="914347" eaLnBrk="1" fontAlgn="auto" latinLnBrk="0" hangingPunct="1">
              <a:lnSpc>
                <a:spcPct val="100000"/>
              </a:lnSpc>
              <a:spcBef>
                <a:spcPts val="600"/>
              </a:spcBef>
              <a:spcAft>
                <a:spcPts val="200"/>
              </a:spcAft>
              <a:buClr>
                <a:srgbClr val="124577"/>
              </a:buClr>
              <a:buSzPct val="100000"/>
              <a:buFont typeface="Century" panose="02040604050505020304" pitchFamily="18" charset="0"/>
              <a:buChar char="►"/>
              <a:tabLst/>
              <a:defRPr/>
            </a:pPr>
            <a:r>
              <a:rPr kumimoji="0" lang="en-US" sz="1200" b="1" i="0" u="none" strike="noStrike" kern="0" cap="none" spc="0" normalizeH="0" baseline="0" noProof="0" dirty="0">
                <a:ln>
                  <a:noFill/>
                </a:ln>
                <a:solidFill>
                  <a:srgbClr val="0AABBB"/>
                </a:solidFill>
                <a:effectLst/>
                <a:uLnTx/>
                <a:uFillTx/>
                <a:latin typeface="Century Gothic" panose="020B0502020202020204" pitchFamily="34" charset="0"/>
                <a:cs typeface="HelveticaNeue LT 67 MdCn"/>
              </a:rPr>
              <a:t>Use Case Focus</a:t>
            </a:r>
          </a:p>
        </p:txBody>
      </p:sp>
      <p:sp>
        <p:nvSpPr>
          <p:cNvPr id="29" name="Isosceles Triangle 23">
            <a:extLst>
              <a:ext uri="{FF2B5EF4-FFF2-40B4-BE49-F238E27FC236}">
                <a16:creationId xmlns:a16="http://schemas.microsoft.com/office/drawing/2014/main" id="{2E92378E-3B97-EB71-F74A-EC7715D96FA7}"/>
              </a:ext>
            </a:extLst>
          </p:cNvPr>
          <p:cNvSpPr/>
          <p:nvPr/>
        </p:nvSpPr>
        <p:spPr>
          <a:xfrm rot="5400000">
            <a:off x="4046639" y="2714820"/>
            <a:ext cx="1113599" cy="213347"/>
          </a:xfrm>
          <a:prstGeom prst="triangle">
            <a:avLst/>
          </a:prstGeom>
          <a:solidFill>
            <a:srgbClr val="114277"/>
          </a:solidFill>
          <a:ln>
            <a:solidFill>
              <a:srgbClr val="114277"/>
            </a:solidFill>
          </a:ln>
          <a:effectLst>
            <a:outerShdw blurRad="50800" dist="38100" dir="2700000" algn="tl" rotWithShape="0">
              <a:prstClr val="black">
                <a:alpha val="40000"/>
              </a:prstClr>
            </a:outerShdw>
          </a:effectLst>
        </p:spPr>
        <p:txBody>
          <a:bodyPr vert="horz" lIns="180000" tIns="45720" rIns="0" bIns="45720" rtlCol="0">
            <a:noAutofit/>
          </a:bodyPr>
          <a:lstStyle/>
          <a:p>
            <a:pPr>
              <a:spcBef>
                <a:spcPct val="20000"/>
              </a:spcBef>
            </a:pPr>
            <a:endParaRPr lang="en-US" sz="1600">
              <a:solidFill>
                <a:srgbClr val="FFFFFF"/>
              </a:solidFill>
              <a:latin typeface="Century Gothic" panose="020B0502020202020204" pitchFamily="34" charset="0"/>
            </a:endParaRPr>
          </a:p>
        </p:txBody>
      </p:sp>
      <p:sp>
        <p:nvSpPr>
          <p:cNvPr id="30" name="Freeform: Shape 24">
            <a:extLst>
              <a:ext uri="{FF2B5EF4-FFF2-40B4-BE49-F238E27FC236}">
                <a16:creationId xmlns:a16="http://schemas.microsoft.com/office/drawing/2014/main" id="{69DD0D35-B427-D86B-45F0-9FC3CB3FE8CF}"/>
              </a:ext>
            </a:extLst>
          </p:cNvPr>
          <p:cNvSpPr>
            <a:spLocks noChangeAspect="1"/>
          </p:cNvSpPr>
          <p:nvPr/>
        </p:nvSpPr>
        <p:spPr>
          <a:xfrm>
            <a:off x="3391980" y="3510017"/>
            <a:ext cx="365872" cy="365872"/>
          </a:xfrm>
          <a:custGeom>
            <a:avLst/>
            <a:gdLst>
              <a:gd name="connsiteX0" fmla="*/ 600909 w 1201820"/>
              <a:gd name="connsiteY0" fmla="*/ 321494 h 1201820"/>
              <a:gd name="connsiteX1" fmla="*/ 321493 w 1201820"/>
              <a:gd name="connsiteY1" fmla="*/ 600910 h 1201820"/>
              <a:gd name="connsiteX2" fmla="*/ 600909 w 1201820"/>
              <a:gd name="connsiteY2" fmla="*/ 880326 h 1201820"/>
              <a:gd name="connsiteX3" fmla="*/ 880325 w 1201820"/>
              <a:gd name="connsiteY3" fmla="*/ 600910 h 1201820"/>
              <a:gd name="connsiteX4" fmla="*/ 600909 w 1201820"/>
              <a:gd name="connsiteY4" fmla="*/ 321494 h 1201820"/>
              <a:gd name="connsiteX5" fmla="*/ 600910 w 1201820"/>
              <a:gd name="connsiteY5" fmla="*/ 0 h 1201820"/>
              <a:gd name="connsiteX6" fmla="*/ 1201820 w 1201820"/>
              <a:gd name="connsiteY6" fmla="*/ 600910 h 1201820"/>
              <a:gd name="connsiteX7" fmla="*/ 600910 w 1201820"/>
              <a:gd name="connsiteY7" fmla="*/ 1201820 h 1201820"/>
              <a:gd name="connsiteX8" fmla="*/ 0 w 1201820"/>
              <a:gd name="connsiteY8" fmla="*/ 600910 h 1201820"/>
              <a:gd name="connsiteX9" fmla="*/ 600910 w 1201820"/>
              <a:gd name="connsiteY9" fmla="*/ 0 h 120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1820" h="1201820">
                <a:moveTo>
                  <a:pt x="600909" y="321494"/>
                </a:moveTo>
                <a:cubicBezTo>
                  <a:pt x="446592" y="321494"/>
                  <a:pt x="321493" y="446593"/>
                  <a:pt x="321493" y="600910"/>
                </a:cubicBezTo>
                <a:cubicBezTo>
                  <a:pt x="321493" y="755227"/>
                  <a:pt x="446592" y="880326"/>
                  <a:pt x="600909" y="880326"/>
                </a:cubicBezTo>
                <a:cubicBezTo>
                  <a:pt x="755226" y="880326"/>
                  <a:pt x="880325" y="755227"/>
                  <a:pt x="880325" y="600910"/>
                </a:cubicBezTo>
                <a:cubicBezTo>
                  <a:pt x="880325" y="446593"/>
                  <a:pt x="755226" y="321494"/>
                  <a:pt x="600909" y="321494"/>
                </a:cubicBezTo>
                <a:close/>
                <a:moveTo>
                  <a:pt x="600910" y="0"/>
                </a:moveTo>
                <a:cubicBezTo>
                  <a:pt x="932783" y="0"/>
                  <a:pt x="1201820" y="269037"/>
                  <a:pt x="1201820" y="600910"/>
                </a:cubicBezTo>
                <a:cubicBezTo>
                  <a:pt x="1201820" y="932783"/>
                  <a:pt x="932783" y="1201820"/>
                  <a:pt x="600910" y="1201820"/>
                </a:cubicBezTo>
                <a:cubicBezTo>
                  <a:pt x="269037" y="1201820"/>
                  <a:pt x="0" y="932783"/>
                  <a:pt x="0" y="600910"/>
                </a:cubicBezTo>
                <a:cubicBezTo>
                  <a:pt x="0" y="269037"/>
                  <a:pt x="269037" y="0"/>
                  <a:pt x="600910" y="0"/>
                </a:cubicBezTo>
                <a:close/>
              </a:path>
            </a:pathLst>
          </a:custGeom>
          <a:solidFill>
            <a:srgbClr val="0AABBB"/>
          </a:solidFill>
          <a:ln w="9525" cap="flat" cmpd="sng" algn="ctr">
            <a:noFill/>
            <a:prstDash val="solid"/>
          </a:ln>
          <a:effectLst>
            <a:outerShdw blurRad="50800" dist="38100" dir="2700000" algn="tl" rotWithShape="0">
              <a:prstClr val="black">
                <a:alpha val="40000"/>
              </a:prstClr>
            </a:outerShdw>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114277"/>
                </a:solidFill>
                <a:effectLst/>
                <a:uLnTx/>
                <a:uFillTx/>
                <a:latin typeface="Century Gothic" panose="020B0502020202020204" pitchFamily="34" charset="0"/>
                <a:ea typeface="+mn-ea"/>
                <a:cs typeface="+mn-cs"/>
              </a:rPr>
              <a:t>1</a:t>
            </a:r>
          </a:p>
        </p:txBody>
      </p:sp>
      <p:grpSp>
        <p:nvGrpSpPr>
          <p:cNvPr id="31" name="Group 30">
            <a:extLst>
              <a:ext uri="{FF2B5EF4-FFF2-40B4-BE49-F238E27FC236}">
                <a16:creationId xmlns:a16="http://schemas.microsoft.com/office/drawing/2014/main" id="{8A4E58F0-C192-16F2-6B12-3B0E5943BED3}"/>
              </a:ext>
            </a:extLst>
          </p:cNvPr>
          <p:cNvGrpSpPr/>
          <p:nvPr/>
        </p:nvGrpSpPr>
        <p:grpSpPr>
          <a:xfrm>
            <a:off x="10211000" y="3458465"/>
            <a:ext cx="1437422" cy="1321756"/>
            <a:chOff x="4759771" y="2235368"/>
            <a:chExt cx="2459219" cy="2332005"/>
          </a:xfrm>
        </p:grpSpPr>
        <p:sp>
          <p:nvSpPr>
            <p:cNvPr id="32" name="Rectangle 31">
              <a:extLst>
                <a:ext uri="{FF2B5EF4-FFF2-40B4-BE49-F238E27FC236}">
                  <a16:creationId xmlns:a16="http://schemas.microsoft.com/office/drawing/2014/main" id="{E9BD2899-7044-E3D9-95D2-4531903F08DD}"/>
                </a:ext>
              </a:extLst>
            </p:cNvPr>
            <p:cNvSpPr/>
            <p:nvPr/>
          </p:nvSpPr>
          <p:spPr>
            <a:xfrm>
              <a:off x="4759771" y="2235368"/>
              <a:ext cx="2459219" cy="2332005"/>
            </a:xfrm>
            <a:prstGeom prst="rect">
              <a:avLst/>
            </a:prstGeom>
            <a:solidFill>
              <a:srgbClr val="FFFFFF"/>
            </a:solidFill>
            <a:ln w="2540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pic>
          <p:nvPicPr>
            <p:cNvPr id="33" name="Picture 32">
              <a:extLst>
                <a:ext uri="{FF2B5EF4-FFF2-40B4-BE49-F238E27FC236}">
                  <a16:creationId xmlns:a16="http://schemas.microsoft.com/office/drawing/2014/main" id="{A8D55FB3-BD05-5C80-8464-3578D8B3E477}"/>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4859495" y="2359328"/>
              <a:ext cx="2298983" cy="2182566"/>
            </a:xfrm>
            <a:prstGeom prst="rect">
              <a:avLst/>
            </a:prstGeom>
            <a:noFill/>
          </p:spPr>
        </p:pic>
      </p:grpSp>
      <p:sp>
        <p:nvSpPr>
          <p:cNvPr id="34" name="Isosceles Triangle 32">
            <a:extLst>
              <a:ext uri="{FF2B5EF4-FFF2-40B4-BE49-F238E27FC236}">
                <a16:creationId xmlns:a16="http://schemas.microsoft.com/office/drawing/2014/main" id="{551B9A0A-75DC-3A9D-B3BD-DD83FD04A351}"/>
              </a:ext>
            </a:extLst>
          </p:cNvPr>
          <p:cNvSpPr/>
          <p:nvPr/>
        </p:nvSpPr>
        <p:spPr>
          <a:xfrm rot="5400000">
            <a:off x="7429820" y="2714820"/>
            <a:ext cx="1113599" cy="213347"/>
          </a:xfrm>
          <a:prstGeom prst="triangle">
            <a:avLst/>
          </a:prstGeom>
          <a:solidFill>
            <a:srgbClr val="114277"/>
          </a:solidFill>
          <a:ln>
            <a:solidFill>
              <a:srgbClr val="114277"/>
            </a:solidFill>
          </a:ln>
          <a:effectLst>
            <a:outerShdw blurRad="50800" dist="38100" dir="2700000" algn="tl" rotWithShape="0">
              <a:prstClr val="black">
                <a:alpha val="40000"/>
              </a:prstClr>
            </a:outerShdw>
          </a:effectLst>
        </p:spPr>
        <p:txBody>
          <a:bodyPr vert="horz" lIns="180000" tIns="45720" rIns="0" bIns="45720" rtlCol="0">
            <a:noAutofit/>
          </a:bodyPr>
          <a:lstStyle/>
          <a:p>
            <a:pPr>
              <a:spcBef>
                <a:spcPct val="20000"/>
              </a:spcBef>
            </a:pPr>
            <a:endParaRPr lang="en-US" sz="1600">
              <a:solidFill>
                <a:srgbClr val="FFFFFF"/>
              </a:solidFill>
              <a:latin typeface="Century Gothic" panose="020B0502020202020204" pitchFamily="34" charset="0"/>
            </a:endParaRPr>
          </a:p>
        </p:txBody>
      </p:sp>
      <p:sp>
        <p:nvSpPr>
          <p:cNvPr id="35" name="Freeform: Shape 33">
            <a:extLst>
              <a:ext uri="{FF2B5EF4-FFF2-40B4-BE49-F238E27FC236}">
                <a16:creationId xmlns:a16="http://schemas.microsoft.com/office/drawing/2014/main" id="{D4AEF867-DB53-5FED-7B4D-BEFC406F037A}"/>
              </a:ext>
            </a:extLst>
          </p:cNvPr>
          <p:cNvSpPr>
            <a:spLocks noChangeAspect="1"/>
          </p:cNvSpPr>
          <p:nvPr/>
        </p:nvSpPr>
        <p:spPr>
          <a:xfrm>
            <a:off x="7216230" y="2106771"/>
            <a:ext cx="365872" cy="365872"/>
          </a:xfrm>
          <a:custGeom>
            <a:avLst/>
            <a:gdLst>
              <a:gd name="connsiteX0" fmla="*/ 600909 w 1201820"/>
              <a:gd name="connsiteY0" fmla="*/ 321494 h 1201820"/>
              <a:gd name="connsiteX1" fmla="*/ 321493 w 1201820"/>
              <a:gd name="connsiteY1" fmla="*/ 600910 h 1201820"/>
              <a:gd name="connsiteX2" fmla="*/ 600909 w 1201820"/>
              <a:gd name="connsiteY2" fmla="*/ 880326 h 1201820"/>
              <a:gd name="connsiteX3" fmla="*/ 880325 w 1201820"/>
              <a:gd name="connsiteY3" fmla="*/ 600910 h 1201820"/>
              <a:gd name="connsiteX4" fmla="*/ 600909 w 1201820"/>
              <a:gd name="connsiteY4" fmla="*/ 321494 h 1201820"/>
              <a:gd name="connsiteX5" fmla="*/ 600910 w 1201820"/>
              <a:gd name="connsiteY5" fmla="*/ 0 h 1201820"/>
              <a:gd name="connsiteX6" fmla="*/ 1201820 w 1201820"/>
              <a:gd name="connsiteY6" fmla="*/ 600910 h 1201820"/>
              <a:gd name="connsiteX7" fmla="*/ 600910 w 1201820"/>
              <a:gd name="connsiteY7" fmla="*/ 1201820 h 1201820"/>
              <a:gd name="connsiteX8" fmla="*/ 0 w 1201820"/>
              <a:gd name="connsiteY8" fmla="*/ 600910 h 1201820"/>
              <a:gd name="connsiteX9" fmla="*/ 600910 w 1201820"/>
              <a:gd name="connsiteY9" fmla="*/ 0 h 120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1820" h="1201820">
                <a:moveTo>
                  <a:pt x="600909" y="321494"/>
                </a:moveTo>
                <a:cubicBezTo>
                  <a:pt x="446592" y="321494"/>
                  <a:pt x="321493" y="446593"/>
                  <a:pt x="321493" y="600910"/>
                </a:cubicBezTo>
                <a:cubicBezTo>
                  <a:pt x="321493" y="755227"/>
                  <a:pt x="446592" y="880326"/>
                  <a:pt x="600909" y="880326"/>
                </a:cubicBezTo>
                <a:cubicBezTo>
                  <a:pt x="755226" y="880326"/>
                  <a:pt x="880325" y="755227"/>
                  <a:pt x="880325" y="600910"/>
                </a:cubicBezTo>
                <a:cubicBezTo>
                  <a:pt x="880325" y="446593"/>
                  <a:pt x="755226" y="321494"/>
                  <a:pt x="600909" y="321494"/>
                </a:cubicBezTo>
                <a:close/>
                <a:moveTo>
                  <a:pt x="600910" y="0"/>
                </a:moveTo>
                <a:cubicBezTo>
                  <a:pt x="932783" y="0"/>
                  <a:pt x="1201820" y="269037"/>
                  <a:pt x="1201820" y="600910"/>
                </a:cubicBezTo>
                <a:cubicBezTo>
                  <a:pt x="1201820" y="932783"/>
                  <a:pt x="932783" y="1201820"/>
                  <a:pt x="600910" y="1201820"/>
                </a:cubicBezTo>
                <a:cubicBezTo>
                  <a:pt x="269037" y="1201820"/>
                  <a:pt x="0" y="932783"/>
                  <a:pt x="0" y="600910"/>
                </a:cubicBezTo>
                <a:cubicBezTo>
                  <a:pt x="0" y="269037"/>
                  <a:pt x="269037" y="0"/>
                  <a:pt x="600910" y="0"/>
                </a:cubicBezTo>
                <a:close/>
              </a:path>
            </a:pathLst>
          </a:custGeom>
          <a:solidFill>
            <a:srgbClr val="0AABBB"/>
          </a:solidFill>
          <a:ln w="9525" cap="flat" cmpd="sng" algn="ctr">
            <a:noFill/>
            <a:prstDash val="solid"/>
          </a:ln>
          <a:effectLst>
            <a:outerShdw blurRad="50800" dist="38100" dir="2700000" algn="tl" rotWithShape="0">
              <a:prstClr val="black">
                <a:alpha val="40000"/>
              </a:prstClr>
            </a:outerShdw>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114277"/>
                </a:solidFill>
                <a:effectLst/>
                <a:uLnTx/>
                <a:uFillTx/>
                <a:latin typeface="Century Gothic" panose="020B0502020202020204" pitchFamily="34" charset="0"/>
                <a:ea typeface="+mn-ea"/>
                <a:cs typeface="+mn-cs"/>
              </a:rPr>
              <a:t>2</a:t>
            </a:r>
          </a:p>
        </p:txBody>
      </p:sp>
      <p:sp>
        <p:nvSpPr>
          <p:cNvPr id="36" name="Freeform: Shape 34">
            <a:extLst>
              <a:ext uri="{FF2B5EF4-FFF2-40B4-BE49-F238E27FC236}">
                <a16:creationId xmlns:a16="http://schemas.microsoft.com/office/drawing/2014/main" id="{3C37BDF5-8BCD-1078-2E63-1D7D62C4D766}"/>
              </a:ext>
            </a:extLst>
          </p:cNvPr>
          <p:cNvSpPr>
            <a:spLocks noChangeAspect="1"/>
          </p:cNvSpPr>
          <p:nvPr/>
        </p:nvSpPr>
        <p:spPr>
          <a:xfrm>
            <a:off x="10929711" y="2025774"/>
            <a:ext cx="365872" cy="365872"/>
          </a:xfrm>
          <a:custGeom>
            <a:avLst/>
            <a:gdLst>
              <a:gd name="connsiteX0" fmla="*/ 600909 w 1201820"/>
              <a:gd name="connsiteY0" fmla="*/ 321494 h 1201820"/>
              <a:gd name="connsiteX1" fmla="*/ 321493 w 1201820"/>
              <a:gd name="connsiteY1" fmla="*/ 600910 h 1201820"/>
              <a:gd name="connsiteX2" fmla="*/ 600909 w 1201820"/>
              <a:gd name="connsiteY2" fmla="*/ 880326 h 1201820"/>
              <a:gd name="connsiteX3" fmla="*/ 880325 w 1201820"/>
              <a:gd name="connsiteY3" fmla="*/ 600910 h 1201820"/>
              <a:gd name="connsiteX4" fmla="*/ 600909 w 1201820"/>
              <a:gd name="connsiteY4" fmla="*/ 321494 h 1201820"/>
              <a:gd name="connsiteX5" fmla="*/ 600910 w 1201820"/>
              <a:gd name="connsiteY5" fmla="*/ 0 h 1201820"/>
              <a:gd name="connsiteX6" fmla="*/ 1201820 w 1201820"/>
              <a:gd name="connsiteY6" fmla="*/ 600910 h 1201820"/>
              <a:gd name="connsiteX7" fmla="*/ 600910 w 1201820"/>
              <a:gd name="connsiteY7" fmla="*/ 1201820 h 1201820"/>
              <a:gd name="connsiteX8" fmla="*/ 0 w 1201820"/>
              <a:gd name="connsiteY8" fmla="*/ 600910 h 1201820"/>
              <a:gd name="connsiteX9" fmla="*/ 600910 w 1201820"/>
              <a:gd name="connsiteY9" fmla="*/ 0 h 120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1820" h="1201820">
                <a:moveTo>
                  <a:pt x="600909" y="321494"/>
                </a:moveTo>
                <a:cubicBezTo>
                  <a:pt x="446592" y="321494"/>
                  <a:pt x="321493" y="446593"/>
                  <a:pt x="321493" y="600910"/>
                </a:cubicBezTo>
                <a:cubicBezTo>
                  <a:pt x="321493" y="755227"/>
                  <a:pt x="446592" y="880326"/>
                  <a:pt x="600909" y="880326"/>
                </a:cubicBezTo>
                <a:cubicBezTo>
                  <a:pt x="755226" y="880326"/>
                  <a:pt x="880325" y="755227"/>
                  <a:pt x="880325" y="600910"/>
                </a:cubicBezTo>
                <a:cubicBezTo>
                  <a:pt x="880325" y="446593"/>
                  <a:pt x="755226" y="321494"/>
                  <a:pt x="600909" y="321494"/>
                </a:cubicBezTo>
                <a:close/>
                <a:moveTo>
                  <a:pt x="600910" y="0"/>
                </a:moveTo>
                <a:cubicBezTo>
                  <a:pt x="932783" y="0"/>
                  <a:pt x="1201820" y="269037"/>
                  <a:pt x="1201820" y="600910"/>
                </a:cubicBezTo>
                <a:cubicBezTo>
                  <a:pt x="1201820" y="932783"/>
                  <a:pt x="932783" y="1201820"/>
                  <a:pt x="600910" y="1201820"/>
                </a:cubicBezTo>
                <a:cubicBezTo>
                  <a:pt x="269037" y="1201820"/>
                  <a:pt x="0" y="932783"/>
                  <a:pt x="0" y="600910"/>
                </a:cubicBezTo>
                <a:cubicBezTo>
                  <a:pt x="0" y="269037"/>
                  <a:pt x="269037" y="0"/>
                  <a:pt x="600910" y="0"/>
                </a:cubicBezTo>
                <a:close/>
              </a:path>
            </a:pathLst>
          </a:custGeom>
          <a:solidFill>
            <a:srgbClr val="0AABBB"/>
          </a:solidFill>
          <a:ln w="9525" cap="flat" cmpd="sng" algn="ctr">
            <a:noFill/>
            <a:prstDash val="solid"/>
          </a:ln>
          <a:effectLst>
            <a:outerShdw blurRad="50800" dist="38100" dir="2700000" algn="tl" rotWithShape="0">
              <a:prstClr val="black">
                <a:alpha val="40000"/>
              </a:prstClr>
            </a:outerShdw>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114277"/>
                </a:solidFill>
                <a:effectLst/>
                <a:uLnTx/>
                <a:uFillTx/>
                <a:latin typeface="Century Gothic" panose="020B0502020202020204" pitchFamily="34" charset="0"/>
                <a:ea typeface="+mn-ea"/>
                <a:cs typeface="+mn-cs"/>
              </a:rPr>
              <a:t>3</a:t>
            </a:r>
          </a:p>
        </p:txBody>
      </p:sp>
      <p:pic>
        <p:nvPicPr>
          <p:cNvPr id="37" name="Picture 36">
            <a:extLst>
              <a:ext uri="{FF2B5EF4-FFF2-40B4-BE49-F238E27FC236}">
                <a16:creationId xmlns:a16="http://schemas.microsoft.com/office/drawing/2014/main" id="{0FDD788C-055B-1B08-D786-198B26E5EB86}"/>
              </a:ext>
            </a:extLst>
          </p:cNvPr>
          <p:cNvPicPr>
            <a:picLocks noChangeAspect="1"/>
          </p:cNvPicPr>
          <p:nvPr/>
        </p:nvPicPr>
        <p:blipFill>
          <a:blip r:embed="rId4"/>
          <a:stretch>
            <a:fillRect/>
          </a:stretch>
        </p:blipFill>
        <p:spPr>
          <a:xfrm>
            <a:off x="3034751" y="4465860"/>
            <a:ext cx="194220" cy="190681"/>
          </a:xfrm>
          <a:prstGeom prst="rect">
            <a:avLst/>
          </a:prstGeom>
        </p:spPr>
      </p:pic>
      <p:pic>
        <p:nvPicPr>
          <p:cNvPr id="38" name="Picture 37">
            <a:extLst>
              <a:ext uri="{FF2B5EF4-FFF2-40B4-BE49-F238E27FC236}">
                <a16:creationId xmlns:a16="http://schemas.microsoft.com/office/drawing/2014/main" id="{45B94A67-8506-D950-588A-4F674D31F2FC}"/>
              </a:ext>
            </a:extLst>
          </p:cNvPr>
          <p:cNvPicPr>
            <a:picLocks noChangeAspect="1"/>
          </p:cNvPicPr>
          <p:nvPr/>
        </p:nvPicPr>
        <p:blipFill>
          <a:blip r:embed="rId4"/>
          <a:stretch>
            <a:fillRect/>
          </a:stretch>
        </p:blipFill>
        <p:spPr>
          <a:xfrm>
            <a:off x="10376873" y="2978530"/>
            <a:ext cx="194220" cy="190681"/>
          </a:xfrm>
          <a:prstGeom prst="rect">
            <a:avLst/>
          </a:prstGeom>
        </p:spPr>
      </p:pic>
    </p:spTree>
    <p:extLst>
      <p:ext uri="{BB962C8B-B14F-4D97-AF65-F5344CB8AC3E}">
        <p14:creationId xmlns:p14="http://schemas.microsoft.com/office/powerpoint/2010/main" val="19029477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6">
                                            <p:txEl>
                                              <p:pRg st="0" end="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6">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6">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34" grpId="0" animBg="1"/>
      <p:bldP spid="35" grpId="0" animBg="1"/>
      <p:bldP spid="36"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0B2C3F"/>
        </a:solidFill>
        <a:effectLst/>
      </p:bgPr>
    </p:bg>
    <p:spTree>
      <p:nvGrpSpPr>
        <p:cNvPr id="1" name="">
          <a:extLst>
            <a:ext uri="{FF2B5EF4-FFF2-40B4-BE49-F238E27FC236}">
              <a16:creationId xmlns:a16="http://schemas.microsoft.com/office/drawing/2014/main" id="{A70EB398-7BED-4250-123B-19489CD97F20}"/>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450FF8E4-8CE1-B15B-10F2-0867E747A12A}"/>
              </a:ext>
            </a:extLst>
          </p:cNvPr>
          <p:cNvGrpSpPr/>
          <p:nvPr/>
        </p:nvGrpSpPr>
        <p:grpSpPr>
          <a:xfrm>
            <a:off x="285595" y="6476239"/>
            <a:ext cx="2148840" cy="252769"/>
            <a:chOff x="0" y="0"/>
            <a:chExt cx="4297680" cy="505537"/>
          </a:xfrm>
        </p:grpSpPr>
        <p:sp>
          <p:nvSpPr>
            <p:cNvPr id="3" name="Freeform 3">
              <a:extLst>
                <a:ext uri="{FF2B5EF4-FFF2-40B4-BE49-F238E27FC236}">
                  <a16:creationId xmlns:a16="http://schemas.microsoft.com/office/drawing/2014/main" id="{E8BE4524-5F5E-E509-9311-855AEF355DE5}"/>
                </a:ext>
              </a:extLst>
            </p:cNvPr>
            <p:cNvSpPr/>
            <p:nvPr/>
          </p:nvSpPr>
          <p:spPr>
            <a:xfrm>
              <a:off x="0" y="0"/>
              <a:ext cx="4297680" cy="505537"/>
            </a:xfrm>
            <a:custGeom>
              <a:avLst/>
              <a:gdLst/>
              <a:ahLst/>
              <a:cxnLst/>
              <a:rect l="l" t="t" r="r" b="b"/>
              <a:pathLst>
                <a:path w="4297680" h="505537">
                  <a:moveTo>
                    <a:pt x="0" y="0"/>
                  </a:moveTo>
                  <a:lnTo>
                    <a:pt x="4297680" y="0"/>
                  </a:lnTo>
                  <a:lnTo>
                    <a:pt x="4297680" y="505537"/>
                  </a:lnTo>
                  <a:lnTo>
                    <a:pt x="0" y="50553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4">
              <a:extLst>
                <a:ext uri="{FF2B5EF4-FFF2-40B4-BE49-F238E27FC236}">
                  <a16:creationId xmlns:a16="http://schemas.microsoft.com/office/drawing/2014/main" id="{3A296C05-1E13-FC7E-162C-DF3382302094}"/>
                </a:ext>
              </a:extLst>
            </p:cNvPr>
            <p:cNvSpPr txBox="1"/>
            <p:nvPr/>
          </p:nvSpPr>
          <p:spPr>
            <a:xfrm>
              <a:off x="0" y="-28575"/>
              <a:ext cx="4297680" cy="534112"/>
            </a:xfrm>
            <a:prstGeom prst="rect">
              <a:avLst/>
            </a:prstGeom>
          </p:spPr>
          <p:txBody>
            <a:bodyPr lIns="0" tIns="0" rIns="0" bIns="0" rtlCol="0" anchor="t"/>
            <a:lstStyle/>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 2026 Data &amp; AI Governance Partners</a:t>
              </a:r>
            </a:p>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Reproduction without permission is prohibited.</a:t>
              </a:r>
            </a:p>
          </p:txBody>
        </p:sp>
      </p:grpSp>
      <p:grpSp>
        <p:nvGrpSpPr>
          <p:cNvPr id="5" name="Group 5">
            <a:extLst>
              <a:ext uri="{FF2B5EF4-FFF2-40B4-BE49-F238E27FC236}">
                <a16:creationId xmlns:a16="http://schemas.microsoft.com/office/drawing/2014/main" id="{DFA0A30F-50B2-380F-BAFB-9BF299407FC9}"/>
              </a:ext>
            </a:extLst>
          </p:cNvPr>
          <p:cNvGrpSpPr/>
          <p:nvPr/>
        </p:nvGrpSpPr>
        <p:grpSpPr>
          <a:xfrm>
            <a:off x="457542" y="4260463"/>
            <a:ext cx="11276917" cy="899329"/>
            <a:chOff x="0" y="0"/>
            <a:chExt cx="22553833" cy="1798657"/>
          </a:xfrm>
        </p:grpSpPr>
        <p:sp>
          <p:nvSpPr>
            <p:cNvPr id="6" name="Freeform 6">
              <a:extLst>
                <a:ext uri="{FF2B5EF4-FFF2-40B4-BE49-F238E27FC236}">
                  <a16:creationId xmlns:a16="http://schemas.microsoft.com/office/drawing/2014/main" id="{E502D27F-A3D4-7A3A-560D-530C2E825957}"/>
                </a:ext>
              </a:extLst>
            </p:cNvPr>
            <p:cNvSpPr/>
            <p:nvPr/>
          </p:nvSpPr>
          <p:spPr>
            <a:xfrm>
              <a:off x="0" y="0"/>
              <a:ext cx="22553833" cy="1798657"/>
            </a:xfrm>
            <a:custGeom>
              <a:avLst/>
              <a:gdLst/>
              <a:ahLst/>
              <a:cxnLst/>
              <a:rect l="l" t="t" r="r" b="b"/>
              <a:pathLst>
                <a:path w="22553833" h="1798657">
                  <a:moveTo>
                    <a:pt x="0" y="0"/>
                  </a:moveTo>
                  <a:lnTo>
                    <a:pt x="22553833" y="0"/>
                  </a:lnTo>
                  <a:lnTo>
                    <a:pt x="22553833" y="1798657"/>
                  </a:lnTo>
                  <a:lnTo>
                    <a:pt x="0" y="179865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A398699A-9D56-1B1B-028D-0D66CAD522FE}"/>
                </a:ext>
              </a:extLst>
            </p:cNvPr>
            <p:cNvSpPr txBox="1"/>
            <p:nvPr/>
          </p:nvSpPr>
          <p:spPr>
            <a:xfrm>
              <a:off x="0" y="-57150"/>
              <a:ext cx="22553833" cy="1855807"/>
            </a:xfrm>
            <a:prstGeom prst="rect">
              <a:avLst/>
            </a:prstGeom>
          </p:spPr>
          <p:txBody>
            <a:bodyPr lIns="0" tIns="0" rIns="0" bIns="0" rtlCol="0" anchor="t"/>
            <a:lstStyle/>
            <a:p>
              <a:pPr marL="0" marR="0" lvl="0" indent="0" algn="ctr" defTabSz="609630" rtl="0" eaLnBrk="1" fontAlgn="auto" latinLnBrk="0" hangingPunct="1">
                <a:lnSpc>
                  <a:spcPts val="5040"/>
                </a:lnSpc>
                <a:spcBef>
                  <a:spcPts val="0"/>
                </a:spcBef>
                <a:spcAft>
                  <a:spcPts val="0"/>
                </a:spcAft>
                <a:buClrTx/>
                <a:buSzTx/>
                <a:buFontTx/>
                <a:buNone/>
                <a:tabLst/>
                <a:defRPr/>
              </a:pPr>
              <a:r>
                <a:rPr kumimoji="0" lang="en-US" sz="4666" b="1" i="0" u="none" strike="noStrike" kern="1200" cap="none" spc="106" normalizeH="0" baseline="0" noProof="0" dirty="0">
                  <a:ln>
                    <a:noFill/>
                  </a:ln>
                  <a:solidFill>
                    <a:srgbClr val="F4F6FC"/>
                  </a:solidFill>
                  <a:effectLst/>
                  <a:uLnTx/>
                  <a:uFillTx/>
                  <a:latin typeface="Arial MT Pro Bold"/>
                  <a:ea typeface="Arial MT Pro Bold"/>
                  <a:cs typeface="Arial MT Pro Bold"/>
                  <a:sym typeface="Arial MT Pro Bold"/>
                </a:rPr>
                <a:t>Data Governance </a:t>
              </a:r>
              <a:r>
                <a:rPr kumimoji="0" lang="en-US" sz="4666" b="1" i="0" u="none" strike="noStrike" kern="1200" cap="none" spc="106" normalizeH="0" baseline="0" noProof="0" dirty="0" err="1">
                  <a:ln>
                    <a:noFill/>
                  </a:ln>
                  <a:solidFill>
                    <a:srgbClr val="F4F6FC"/>
                  </a:solidFill>
                  <a:effectLst/>
                  <a:uLnTx/>
                  <a:uFillTx/>
                  <a:latin typeface="Arial MT Pro Bold"/>
                  <a:ea typeface="Arial MT Pro Bold"/>
                  <a:cs typeface="Arial MT Pro Bold"/>
                  <a:sym typeface="Arial MT Pro Bold"/>
                </a:rPr>
                <a:t>Sprint</a:t>
              </a:r>
              <a:r>
                <a:rPr kumimoji="0" lang="en-US" sz="4666" b="1" i="0" u="none" strike="noStrike" kern="1200" cap="none" spc="106" normalizeH="0" baseline="30000" noProof="0" dirty="0" err="1">
                  <a:ln>
                    <a:noFill/>
                  </a:ln>
                  <a:solidFill>
                    <a:srgbClr val="F4F6FC"/>
                  </a:solidFill>
                  <a:effectLst/>
                  <a:uLnTx/>
                  <a:uFillTx/>
                  <a:latin typeface="Arial MT Pro Bold"/>
                  <a:ea typeface="Arial MT Pro Bold"/>
                  <a:cs typeface="Arial MT Pro Bold"/>
                  <a:sym typeface="Arial MT Pro Bold"/>
                </a:rPr>
                <a:t>TM</a:t>
              </a:r>
              <a:endParaRPr kumimoji="0" lang="en-US" sz="4666" b="1" i="0" u="none" strike="noStrike" kern="1200" cap="none" spc="106" normalizeH="0" baseline="30000" noProof="0" dirty="0">
                <a:ln>
                  <a:noFill/>
                </a:ln>
                <a:solidFill>
                  <a:srgbClr val="F4F6FC"/>
                </a:solidFill>
                <a:effectLst/>
                <a:uLnTx/>
                <a:uFillTx/>
                <a:latin typeface="Arial MT Pro Bold"/>
                <a:ea typeface="Arial MT Pro Bold"/>
                <a:cs typeface="Arial MT Pro Bold"/>
                <a:sym typeface="Arial MT Pro Bold"/>
              </a:endParaRPr>
            </a:p>
          </p:txBody>
        </p:sp>
      </p:grpSp>
      <p:grpSp>
        <p:nvGrpSpPr>
          <p:cNvPr id="8" name="Group 8">
            <a:extLst>
              <a:ext uri="{FF2B5EF4-FFF2-40B4-BE49-F238E27FC236}">
                <a16:creationId xmlns:a16="http://schemas.microsoft.com/office/drawing/2014/main" id="{3B96983C-C52E-55F5-6539-C2F631F0D666}"/>
              </a:ext>
            </a:extLst>
          </p:cNvPr>
          <p:cNvGrpSpPr/>
          <p:nvPr/>
        </p:nvGrpSpPr>
        <p:grpSpPr>
          <a:xfrm>
            <a:off x="3635349" y="5821136"/>
            <a:ext cx="4899788" cy="642620"/>
            <a:chOff x="0" y="0"/>
            <a:chExt cx="9799576" cy="1285240"/>
          </a:xfrm>
        </p:grpSpPr>
        <p:sp>
          <p:nvSpPr>
            <p:cNvPr id="9" name="Freeform 9">
              <a:extLst>
                <a:ext uri="{FF2B5EF4-FFF2-40B4-BE49-F238E27FC236}">
                  <a16:creationId xmlns:a16="http://schemas.microsoft.com/office/drawing/2014/main" id="{B3A9328E-ACDE-D5E6-5ECF-84A3E7A35775}"/>
                </a:ext>
              </a:extLst>
            </p:cNvPr>
            <p:cNvSpPr/>
            <p:nvPr/>
          </p:nvSpPr>
          <p:spPr>
            <a:xfrm>
              <a:off x="0" y="0"/>
              <a:ext cx="9799576" cy="1285240"/>
            </a:xfrm>
            <a:custGeom>
              <a:avLst/>
              <a:gdLst/>
              <a:ahLst/>
              <a:cxnLst/>
              <a:rect l="l" t="t" r="r" b="b"/>
              <a:pathLst>
                <a:path w="9799576" h="1285240">
                  <a:moveTo>
                    <a:pt x="0" y="0"/>
                  </a:moveTo>
                  <a:lnTo>
                    <a:pt x="9799576" y="0"/>
                  </a:lnTo>
                  <a:lnTo>
                    <a:pt x="9799576" y="1285240"/>
                  </a:lnTo>
                  <a:lnTo>
                    <a:pt x="0" y="1285240"/>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 name="TextBox 10">
              <a:extLst>
                <a:ext uri="{FF2B5EF4-FFF2-40B4-BE49-F238E27FC236}">
                  <a16:creationId xmlns:a16="http://schemas.microsoft.com/office/drawing/2014/main" id="{88E1C958-62F3-564F-7746-831E5FAC0BA5}"/>
                </a:ext>
              </a:extLst>
            </p:cNvPr>
            <p:cNvSpPr txBox="1"/>
            <p:nvPr/>
          </p:nvSpPr>
          <p:spPr>
            <a:xfrm>
              <a:off x="0" y="-28575"/>
              <a:ext cx="9799576" cy="1313815"/>
            </a:xfrm>
            <a:prstGeom prst="rect">
              <a:avLst/>
            </a:prstGeom>
          </p:spPr>
          <p:txBody>
            <a:bodyPr lIns="0" tIns="0" rIns="0" bIns="0" rtlCol="0" anchor="t"/>
            <a:lstStyle/>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10B5B3"/>
                  </a:solidFill>
                  <a:effectLst/>
                  <a:uLnTx/>
                  <a:uFillTx/>
                  <a:latin typeface="Arial MT Pro Bold"/>
                  <a:ea typeface="Arial MT Pro Bold"/>
                  <a:cs typeface="Arial MT Pro Bold"/>
                  <a:sym typeface="Arial MT Pro Bold"/>
                </a:rPr>
                <a:t>DATAVERSITY – SEMINAR 2</a:t>
              </a:r>
            </a:p>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April 14, 2026</a:t>
              </a:r>
            </a:p>
          </p:txBody>
        </p:sp>
      </p:grpSp>
      <p:grpSp>
        <p:nvGrpSpPr>
          <p:cNvPr id="11" name="Group 11">
            <a:extLst>
              <a:ext uri="{FF2B5EF4-FFF2-40B4-BE49-F238E27FC236}">
                <a16:creationId xmlns:a16="http://schemas.microsoft.com/office/drawing/2014/main" id="{FE4D7D5E-7FD8-F716-8D57-75592742F93B}"/>
              </a:ext>
            </a:extLst>
          </p:cNvPr>
          <p:cNvGrpSpPr/>
          <p:nvPr/>
        </p:nvGrpSpPr>
        <p:grpSpPr>
          <a:xfrm>
            <a:off x="-6350" y="0"/>
            <a:ext cx="12198350" cy="3429000"/>
            <a:chOff x="0" y="0"/>
            <a:chExt cx="4819101" cy="1354667"/>
          </a:xfrm>
        </p:grpSpPr>
        <p:sp>
          <p:nvSpPr>
            <p:cNvPr id="12" name="Freeform 12">
              <a:extLst>
                <a:ext uri="{FF2B5EF4-FFF2-40B4-BE49-F238E27FC236}">
                  <a16:creationId xmlns:a16="http://schemas.microsoft.com/office/drawing/2014/main" id="{9F779B34-8D27-641B-988D-0E6E5EA09C7E}"/>
                </a:ext>
              </a:extLst>
            </p:cNvPr>
            <p:cNvSpPr/>
            <p:nvPr/>
          </p:nvSpPr>
          <p:spPr>
            <a:xfrm>
              <a:off x="0" y="0"/>
              <a:ext cx="4819101" cy="1354667"/>
            </a:xfrm>
            <a:custGeom>
              <a:avLst/>
              <a:gdLst/>
              <a:ahLst/>
              <a:cxnLst/>
              <a:rect l="l" t="t" r="r" b="b"/>
              <a:pathLst>
                <a:path w="4819101" h="1354667">
                  <a:moveTo>
                    <a:pt x="0" y="0"/>
                  </a:moveTo>
                  <a:lnTo>
                    <a:pt x="4819101" y="0"/>
                  </a:lnTo>
                  <a:lnTo>
                    <a:pt x="4819101" y="1354667"/>
                  </a:lnTo>
                  <a:lnTo>
                    <a:pt x="0" y="1354667"/>
                  </a:lnTo>
                  <a:close/>
                </a:path>
              </a:pathLst>
            </a:custGeom>
            <a:solidFill>
              <a:srgbClr val="F7FAFC"/>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 name="TextBox 13">
              <a:extLst>
                <a:ext uri="{FF2B5EF4-FFF2-40B4-BE49-F238E27FC236}">
                  <a16:creationId xmlns:a16="http://schemas.microsoft.com/office/drawing/2014/main" id="{2DBEB445-AC75-4089-559E-81D1E8D92D19}"/>
                </a:ext>
              </a:extLst>
            </p:cNvPr>
            <p:cNvSpPr txBox="1"/>
            <p:nvPr/>
          </p:nvSpPr>
          <p:spPr>
            <a:xfrm>
              <a:off x="0" y="-19050"/>
              <a:ext cx="4819101" cy="1373717"/>
            </a:xfrm>
            <a:prstGeom prst="rect">
              <a:avLst/>
            </a:prstGeom>
          </p:spPr>
          <p:txBody>
            <a:bodyPr lIns="33867" tIns="33867" rIns="33867" bIns="33867" rtlCol="0" anchor="ctr"/>
            <a:lstStyle/>
            <a:p>
              <a:pPr marL="0" marR="0" lvl="0" indent="0" algn="ctr" defTabSz="609630" rtl="0" eaLnBrk="1" fontAlgn="auto" latinLnBrk="0" hangingPunct="1">
                <a:lnSpc>
                  <a:spcPts val="108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4">
            <a:extLst>
              <a:ext uri="{FF2B5EF4-FFF2-40B4-BE49-F238E27FC236}">
                <a16:creationId xmlns:a16="http://schemas.microsoft.com/office/drawing/2014/main" id="{4C9D287A-0E0C-941F-78D1-036C46643E3D}"/>
              </a:ext>
            </a:extLst>
          </p:cNvPr>
          <p:cNvGrpSpPr/>
          <p:nvPr/>
        </p:nvGrpSpPr>
        <p:grpSpPr>
          <a:xfrm>
            <a:off x="-6350" y="-6349"/>
            <a:ext cx="12204700" cy="58419"/>
            <a:chOff x="0" y="0"/>
            <a:chExt cx="24409400" cy="116838"/>
          </a:xfrm>
        </p:grpSpPr>
        <p:sp>
          <p:nvSpPr>
            <p:cNvPr id="15" name="Freeform 15">
              <a:extLst>
                <a:ext uri="{FF2B5EF4-FFF2-40B4-BE49-F238E27FC236}">
                  <a16:creationId xmlns:a16="http://schemas.microsoft.com/office/drawing/2014/main" id="{73EDFA0C-984C-651A-E6EB-66442F1C5A21}"/>
                </a:ext>
              </a:extLst>
            </p:cNvPr>
            <p:cNvSpPr/>
            <p:nvPr/>
          </p:nvSpPr>
          <p:spPr>
            <a:xfrm>
              <a:off x="12700" y="12700"/>
              <a:ext cx="24384000" cy="91440"/>
            </a:xfrm>
            <a:custGeom>
              <a:avLst/>
              <a:gdLst/>
              <a:ahLst/>
              <a:cxnLst/>
              <a:rect l="l" t="t" r="r" b="b"/>
              <a:pathLst>
                <a:path w="24384000" h="91440">
                  <a:moveTo>
                    <a:pt x="0" y="0"/>
                  </a:moveTo>
                  <a:lnTo>
                    <a:pt x="24384000" y="0"/>
                  </a:lnTo>
                  <a:lnTo>
                    <a:pt x="24384000" y="91440"/>
                  </a:lnTo>
                  <a:lnTo>
                    <a:pt x="0" y="91440"/>
                  </a:lnTo>
                  <a:close/>
                </a:path>
              </a:pathLst>
            </a:custGeom>
            <a:solidFill>
              <a:srgbClr val="10B5B3"/>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16" name="Freeform 16">
            <a:extLst>
              <a:ext uri="{FF2B5EF4-FFF2-40B4-BE49-F238E27FC236}">
                <a16:creationId xmlns:a16="http://schemas.microsoft.com/office/drawing/2014/main" id="{A2DC6F49-8738-704C-BA42-B25F6C05C0AE}"/>
              </a:ext>
            </a:extLst>
          </p:cNvPr>
          <p:cNvSpPr/>
          <p:nvPr/>
        </p:nvSpPr>
        <p:spPr>
          <a:xfrm>
            <a:off x="3622812" y="407904"/>
            <a:ext cx="4924863" cy="2613193"/>
          </a:xfrm>
          <a:custGeom>
            <a:avLst/>
            <a:gdLst/>
            <a:ahLst/>
            <a:cxnLst/>
            <a:rect l="l" t="t" r="r" b="b"/>
            <a:pathLst>
              <a:path w="7387295" h="3919789">
                <a:moveTo>
                  <a:pt x="0" y="0"/>
                </a:moveTo>
                <a:lnTo>
                  <a:pt x="7387295" y="0"/>
                </a:lnTo>
                <a:lnTo>
                  <a:pt x="7387295" y="3919790"/>
                </a:lnTo>
                <a:lnTo>
                  <a:pt x="0" y="3919790"/>
                </a:lnTo>
                <a:lnTo>
                  <a:pt x="0" y="0"/>
                </a:lnTo>
                <a:close/>
              </a:path>
            </a:pathLst>
          </a:custGeom>
          <a:blipFill>
            <a:blip r:embed="rId2"/>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1B5B4"/>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C4422793-3D84-7B32-FED6-99902FEEB7D9}"/>
              </a:ext>
            </a:extLst>
          </p:cNvPr>
          <p:cNvSpPr txBox="1"/>
          <p:nvPr/>
        </p:nvSpPr>
        <p:spPr>
          <a:xfrm>
            <a:off x="3037898" y="4975126"/>
            <a:ext cx="610985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Establish Data Governance in Weeks instead of Months</a:t>
            </a:r>
          </a:p>
        </p:txBody>
      </p:sp>
    </p:spTree>
    <p:extLst>
      <p:ext uri="{BB962C8B-B14F-4D97-AF65-F5344CB8AC3E}">
        <p14:creationId xmlns:p14="http://schemas.microsoft.com/office/powerpoint/2010/main" val="193370710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4B88AF-8595-23D3-35B5-238A83BE76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257AD6B-6686-9502-807C-DA01F4682605}"/>
              </a:ext>
            </a:extLst>
          </p:cNvPr>
          <p:cNvSpPr>
            <a:spLocks noGrp="1"/>
          </p:cNvSpPr>
          <p:nvPr>
            <p:ph type="title"/>
          </p:nvPr>
        </p:nvSpPr>
        <p:spPr/>
        <p:txBody>
          <a:bodyPr/>
          <a:lstStyle/>
          <a:p>
            <a:r>
              <a:rPr lang="nl-BE" dirty="0"/>
              <a:t>Data Governance </a:t>
            </a:r>
            <a:r>
              <a:rPr lang="en-US" sz="2400" b="1" dirty="0">
                <a:solidFill>
                  <a:srgbClr val="11B5B4"/>
                </a:solidFill>
              </a:rPr>
              <a:t>SPRINT</a:t>
            </a:r>
            <a:r>
              <a:rPr lang="en-US" sz="2400" baseline="30000" dirty="0"/>
              <a:t>TM</a:t>
            </a:r>
            <a:r>
              <a:rPr lang="nl-BE" sz="2800" b="1" dirty="0"/>
              <a:t> </a:t>
            </a:r>
            <a:r>
              <a:rPr lang="nl-BE" sz="2800" dirty="0" err="1"/>
              <a:t>to</a:t>
            </a:r>
            <a:r>
              <a:rPr lang="nl-BE" sz="2800" dirty="0"/>
              <a:t> </a:t>
            </a:r>
            <a:r>
              <a:rPr lang="nl-BE" sz="2800" dirty="0" err="1"/>
              <a:t>the</a:t>
            </a:r>
            <a:r>
              <a:rPr lang="nl-BE" sz="2800" dirty="0"/>
              <a:t> </a:t>
            </a:r>
            <a:r>
              <a:rPr lang="nl-BE" sz="2800" dirty="0" err="1"/>
              <a:t>rescue</a:t>
            </a:r>
            <a:endParaRPr lang="en-US" dirty="0"/>
          </a:p>
        </p:txBody>
      </p:sp>
      <p:sp>
        <p:nvSpPr>
          <p:cNvPr id="4" name="Footer Placeholder 3">
            <a:extLst>
              <a:ext uri="{FF2B5EF4-FFF2-40B4-BE49-F238E27FC236}">
                <a16:creationId xmlns:a16="http://schemas.microsoft.com/office/drawing/2014/main" id="{2099DB9C-0DC6-3515-AFBF-DEA82D08857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1E63002-2426-71B0-1027-935B61B2B4E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Oval 2">
            <a:extLst>
              <a:ext uri="{FF2B5EF4-FFF2-40B4-BE49-F238E27FC236}">
                <a16:creationId xmlns:a16="http://schemas.microsoft.com/office/drawing/2014/main" id="{030769AB-A9AB-3B8D-B5E1-BCBE5F41975D}"/>
              </a:ext>
            </a:extLst>
          </p:cNvPr>
          <p:cNvSpPr/>
          <p:nvPr/>
        </p:nvSpPr>
        <p:spPr>
          <a:xfrm>
            <a:off x="922980" y="1663038"/>
            <a:ext cx="386080" cy="386080"/>
          </a:xfrm>
          <a:prstGeom prst="ellipse">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7" name="Title 2">
            <a:extLst>
              <a:ext uri="{FF2B5EF4-FFF2-40B4-BE49-F238E27FC236}">
                <a16:creationId xmlns:a16="http://schemas.microsoft.com/office/drawing/2014/main" id="{9DC6D5F1-65E9-DA57-8AF2-E1E5CF2EE7F9}"/>
              </a:ext>
            </a:extLst>
          </p:cNvPr>
          <p:cNvSpPr txBox="1">
            <a:spLocks/>
          </p:cNvSpPr>
          <p:nvPr/>
        </p:nvSpPr>
        <p:spPr>
          <a:xfrm>
            <a:off x="921400" y="1657212"/>
            <a:ext cx="386080" cy="458716"/>
          </a:xfrm>
          <a:prstGeom prst="rect">
            <a:avLst/>
          </a:prstGeom>
          <a:noFill/>
          <a:ln>
            <a:noFill/>
          </a:ln>
        </p:spPr>
        <p:txBody>
          <a:bodyPr spcFirstLastPara="1" vert="horz" wrap="square" lIns="91425" tIns="45700" rIns="91425" bIns="45700" rtlCol="0" anchor="t" anchorCtr="0">
            <a:noAutofit/>
          </a:bodyPr>
          <a:lstStyle>
            <a:lvl1pPr marL="0" marR="0" lvl="0" indent="0" algn="l" defTabSz="914400" rtl="0" eaLnBrk="1" latinLnBrk="0" hangingPunct="1">
              <a:lnSpc>
                <a:spcPct val="90000"/>
              </a:lnSpc>
              <a:spcBef>
                <a:spcPts val="0"/>
              </a:spcBef>
              <a:spcAft>
                <a:spcPts val="0"/>
              </a:spcAft>
              <a:buClr>
                <a:schemeClr val="accent1"/>
              </a:buClr>
              <a:buSzPts val="2400"/>
              <a:buFont typeface="Century Gothic"/>
              <a:buNone/>
              <a:tabLst/>
              <a:defRPr sz="2400" b="1" i="0" u="none" strike="noStrike" kern="1200" cap="none">
                <a:solidFill>
                  <a:schemeClr val="accent1"/>
                </a:solidFill>
                <a:latin typeface="Century Gothic"/>
                <a:ea typeface="Century Gothic"/>
                <a:cs typeface="Century Gothic"/>
                <a:sym typeface="Century Gothic"/>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pPr marL="0" marR="0" lvl="0" indent="0" algn="ctr" defTabSz="914400" rtl="0" eaLnBrk="1" fontAlgn="auto" latinLnBrk="0" hangingPunct="1">
              <a:lnSpc>
                <a:spcPct val="90000"/>
              </a:lnSpc>
              <a:spcBef>
                <a:spcPts val="0"/>
              </a:spcBef>
              <a:spcAft>
                <a:spcPts val="0"/>
              </a:spcAft>
              <a:buClr>
                <a:srgbClr val="11ACBB"/>
              </a:buClr>
              <a:buSzPts val="2400"/>
              <a:buFont typeface="Century Gothic"/>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rPr>
              <a:t>1</a:t>
            </a:r>
            <a:endParaRPr kumimoji="0" lang="LID4096"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endParaRPr>
          </a:p>
        </p:txBody>
      </p:sp>
      <p:sp>
        <p:nvSpPr>
          <p:cNvPr id="8" name="Oval 7">
            <a:extLst>
              <a:ext uri="{FF2B5EF4-FFF2-40B4-BE49-F238E27FC236}">
                <a16:creationId xmlns:a16="http://schemas.microsoft.com/office/drawing/2014/main" id="{A3FE121B-4BFB-F39B-6B2B-A0598C350742}"/>
              </a:ext>
            </a:extLst>
          </p:cNvPr>
          <p:cNvSpPr/>
          <p:nvPr/>
        </p:nvSpPr>
        <p:spPr>
          <a:xfrm>
            <a:off x="922980" y="3596647"/>
            <a:ext cx="386080" cy="386080"/>
          </a:xfrm>
          <a:prstGeom prst="ellipse">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9" name="Title 2">
            <a:extLst>
              <a:ext uri="{FF2B5EF4-FFF2-40B4-BE49-F238E27FC236}">
                <a16:creationId xmlns:a16="http://schemas.microsoft.com/office/drawing/2014/main" id="{26DAD51A-D610-EF95-52B8-8C8F51C4B75A}"/>
              </a:ext>
            </a:extLst>
          </p:cNvPr>
          <p:cNvSpPr txBox="1">
            <a:spLocks/>
          </p:cNvSpPr>
          <p:nvPr/>
        </p:nvSpPr>
        <p:spPr>
          <a:xfrm>
            <a:off x="921400" y="3588132"/>
            <a:ext cx="386080" cy="458716"/>
          </a:xfrm>
          <a:prstGeom prst="rect">
            <a:avLst/>
          </a:prstGeom>
          <a:noFill/>
          <a:ln>
            <a:noFill/>
          </a:ln>
        </p:spPr>
        <p:txBody>
          <a:bodyPr spcFirstLastPara="1" vert="horz" wrap="square" lIns="91425" tIns="45700" rIns="91425" bIns="45700" rtlCol="0" anchor="t" anchorCtr="0">
            <a:noAutofit/>
          </a:bodyPr>
          <a:lstStyle>
            <a:lvl1pPr marL="0" marR="0" lvl="0" indent="0" algn="l" defTabSz="914400" rtl="0" eaLnBrk="1" latinLnBrk="0" hangingPunct="1">
              <a:lnSpc>
                <a:spcPct val="90000"/>
              </a:lnSpc>
              <a:spcBef>
                <a:spcPts val="0"/>
              </a:spcBef>
              <a:spcAft>
                <a:spcPts val="0"/>
              </a:spcAft>
              <a:buClr>
                <a:schemeClr val="accent1"/>
              </a:buClr>
              <a:buSzPts val="2400"/>
              <a:buFont typeface="Century Gothic"/>
              <a:buNone/>
              <a:tabLst/>
              <a:defRPr sz="2400" b="1" i="0" u="none" strike="noStrike" kern="1200" cap="none">
                <a:solidFill>
                  <a:schemeClr val="accent1"/>
                </a:solidFill>
                <a:latin typeface="Century Gothic"/>
                <a:ea typeface="Century Gothic"/>
                <a:cs typeface="Century Gothic"/>
                <a:sym typeface="Century Gothic"/>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pPr marL="0" marR="0" lvl="0" indent="0" algn="ctr" defTabSz="914400" rtl="0" eaLnBrk="1" fontAlgn="auto" latinLnBrk="0" hangingPunct="1">
              <a:lnSpc>
                <a:spcPct val="90000"/>
              </a:lnSpc>
              <a:spcBef>
                <a:spcPts val="0"/>
              </a:spcBef>
              <a:spcAft>
                <a:spcPts val="0"/>
              </a:spcAft>
              <a:buClr>
                <a:srgbClr val="11ACBB"/>
              </a:buClr>
              <a:buSzPts val="2400"/>
              <a:buFont typeface="Century Gothic"/>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rPr>
              <a:t>2</a:t>
            </a:r>
            <a:endParaRPr kumimoji="0" lang="LID4096"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endParaRPr>
          </a:p>
        </p:txBody>
      </p:sp>
      <p:sp>
        <p:nvSpPr>
          <p:cNvPr id="16" name="Google Shape;400;p45">
            <a:extLst>
              <a:ext uri="{FF2B5EF4-FFF2-40B4-BE49-F238E27FC236}">
                <a16:creationId xmlns:a16="http://schemas.microsoft.com/office/drawing/2014/main" id="{6131D51D-E479-BBBB-EAFB-5B3CC5485084}"/>
              </a:ext>
            </a:extLst>
          </p:cNvPr>
          <p:cNvSpPr txBox="1"/>
          <p:nvPr/>
        </p:nvSpPr>
        <p:spPr>
          <a:xfrm>
            <a:off x="1475160" y="1748081"/>
            <a:ext cx="7013531" cy="276979"/>
          </a:xfrm>
          <a:prstGeom prst="rect">
            <a:avLst/>
          </a:prstGeom>
          <a:noFill/>
          <a:ln>
            <a:noFill/>
          </a:ln>
        </p:spPr>
        <p:txBody>
          <a:bodyPr spcFirstLastPara="1" wrap="square" lIns="91425" tIns="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5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Establishing Data Governance </a:t>
            </a:r>
            <a:r>
              <a:rPr kumimoji="0" lang="en-US" sz="1500" b="1" i="0" u="none" strike="noStrike" kern="0" cap="none" spc="0" normalizeH="0" baseline="0" noProof="0" dirty="0">
                <a:ln>
                  <a:noFill/>
                </a:ln>
                <a:solidFill>
                  <a:srgbClr val="11B5B4"/>
                </a:solidFill>
                <a:effectLst/>
                <a:uLnTx/>
                <a:uFillTx/>
                <a:latin typeface="Arial" panose="020B0604020202020204" pitchFamily="34" charset="0"/>
                <a:ea typeface="Century Gothic"/>
                <a:cs typeface="Arial" panose="020B0604020202020204" pitchFamily="34" charset="0"/>
                <a:sym typeface="Century Gothic"/>
              </a:rPr>
              <a:t>CAPABILITIES</a:t>
            </a:r>
            <a:endParaRPr kumimoji="0" lang="en-US" sz="1200" b="1" i="0" u="none" strike="noStrike" kern="0" cap="none" spc="0" normalizeH="0" baseline="0" noProof="0" dirty="0">
              <a:ln>
                <a:noFill/>
              </a:ln>
              <a:solidFill>
                <a:srgbClr val="11B5B4"/>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35" name="Google Shape;400;p45">
            <a:extLst>
              <a:ext uri="{FF2B5EF4-FFF2-40B4-BE49-F238E27FC236}">
                <a16:creationId xmlns:a16="http://schemas.microsoft.com/office/drawing/2014/main" id="{AF4423EB-CC26-3E8D-D89A-C4E99D93A061}"/>
              </a:ext>
            </a:extLst>
          </p:cNvPr>
          <p:cNvSpPr txBox="1"/>
          <p:nvPr/>
        </p:nvSpPr>
        <p:spPr>
          <a:xfrm>
            <a:off x="1475161" y="3679001"/>
            <a:ext cx="4843462" cy="276979"/>
          </a:xfrm>
          <a:prstGeom prst="rect">
            <a:avLst/>
          </a:prstGeom>
          <a:noFill/>
          <a:ln>
            <a:noFill/>
          </a:ln>
        </p:spPr>
        <p:txBody>
          <a:bodyPr spcFirstLastPara="1" wrap="square" lIns="91425" tIns="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5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Through Incremental Implementation of </a:t>
            </a:r>
            <a:r>
              <a:rPr kumimoji="0" lang="en-US" sz="1500" b="1" i="0" u="none" strike="noStrike" kern="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sym typeface="Century Gothic"/>
              </a:rPr>
              <a:t>USE CASES</a:t>
            </a:r>
          </a:p>
        </p:txBody>
      </p:sp>
      <p:cxnSp>
        <p:nvCxnSpPr>
          <p:cNvPr id="36" name="Straight Connector 35">
            <a:extLst>
              <a:ext uri="{FF2B5EF4-FFF2-40B4-BE49-F238E27FC236}">
                <a16:creationId xmlns:a16="http://schemas.microsoft.com/office/drawing/2014/main" id="{66DFDCD0-8CA5-EA5F-C9EB-355D76FBC661}"/>
              </a:ext>
            </a:extLst>
          </p:cNvPr>
          <p:cNvCxnSpPr>
            <a:cxnSpLocks/>
          </p:cNvCxnSpPr>
          <p:nvPr/>
        </p:nvCxnSpPr>
        <p:spPr>
          <a:xfrm>
            <a:off x="1389198" y="3459754"/>
            <a:ext cx="8744608" cy="0"/>
          </a:xfrm>
          <a:prstGeom prst="line">
            <a:avLst/>
          </a:prstGeom>
          <a:ln w="12700">
            <a:solidFill>
              <a:srgbClr val="11B5B4"/>
            </a:solidFill>
            <a:prstDash val="dash"/>
          </a:ln>
        </p:spPr>
        <p:style>
          <a:lnRef idx="1">
            <a:schemeClr val="accent1"/>
          </a:lnRef>
          <a:fillRef idx="0">
            <a:schemeClr val="accent1"/>
          </a:fillRef>
          <a:effectRef idx="0">
            <a:schemeClr val="accent1"/>
          </a:effectRef>
          <a:fontRef idx="minor">
            <a:schemeClr val="tx1"/>
          </a:fontRef>
        </p:style>
      </p:cxnSp>
      <p:sp>
        <p:nvSpPr>
          <p:cNvPr id="37" name="Oval 36">
            <a:extLst>
              <a:ext uri="{FF2B5EF4-FFF2-40B4-BE49-F238E27FC236}">
                <a16:creationId xmlns:a16="http://schemas.microsoft.com/office/drawing/2014/main" id="{BA18B247-F3AF-5087-0861-18C79ACE9409}"/>
              </a:ext>
            </a:extLst>
          </p:cNvPr>
          <p:cNvSpPr/>
          <p:nvPr/>
        </p:nvSpPr>
        <p:spPr>
          <a:xfrm>
            <a:off x="7212466" y="3596647"/>
            <a:ext cx="386080" cy="386080"/>
          </a:xfrm>
          <a:prstGeom prst="ellipse">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8" name="Title 2">
            <a:extLst>
              <a:ext uri="{FF2B5EF4-FFF2-40B4-BE49-F238E27FC236}">
                <a16:creationId xmlns:a16="http://schemas.microsoft.com/office/drawing/2014/main" id="{E41AD896-1427-7EBE-8C59-0245293D2A3A}"/>
              </a:ext>
            </a:extLst>
          </p:cNvPr>
          <p:cNvSpPr txBox="1">
            <a:spLocks/>
          </p:cNvSpPr>
          <p:nvPr/>
        </p:nvSpPr>
        <p:spPr>
          <a:xfrm>
            <a:off x="7212466" y="3589291"/>
            <a:ext cx="386080" cy="458716"/>
          </a:xfrm>
          <a:prstGeom prst="rect">
            <a:avLst/>
          </a:prstGeom>
          <a:noFill/>
          <a:ln>
            <a:noFill/>
          </a:ln>
        </p:spPr>
        <p:txBody>
          <a:bodyPr spcFirstLastPara="1" vert="horz" wrap="square" lIns="91425" tIns="45700" rIns="91425" bIns="45700" rtlCol="0" anchor="t" anchorCtr="0">
            <a:noAutofit/>
          </a:bodyPr>
          <a:lstStyle>
            <a:lvl1pPr marL="0" marR="0" lvl="0" indent="0" algn="l" defTabSz="914400" rtl="0" eaLnBrk="1" latinLnBrk="0" hangingPunct="1">
              <a:lnSpc>
                <a:spcPct val="90000"/>
              </a:lnSpc>
              <a:spcBef>
                <a:spcPts val="0"/>
              </a:spcBef>
              <a:spcAft>
                <a:spcPts val="0"/>
              </a:spcAft>
              <a:buClr>
                <a:schemeClr val="accent1"/>
              </a:buClr>
              <a:buSzPts val="2400"/>
              <a:buFont typeface="Century Gothic"/>
              <a:buNone/>
              <a:tabLst/>
              <a:defRPr sz="2400" b="1" i="0" u="none" strike="noStrike" kern="1200" cap="none">
                <a:solidFill>
                  <a:schemeClr val="accent1"/>
                </a:solidFill>
                <a:latin typeface="Century Gothic"/>
                <a:ea typeface="Century Gothic"/>
                <a:cs typeface="Century Gothic"/>
                <a:sym typeface="Century Gothic"/>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pPr marL="0" marR="0" lvl="0" indent="0" algn="ctr" defTabSz="914400" rtl="0" eaLnBrk="1" fontAlgn="auto" latinLnBrk="0" hangingPunct="1">
              <a:lnSpc>
                <a:spcPct val="90000"/>
              </a:lnSpc>
              <a:spcBef>
                <a:spcPts val="0"/>
              </a:spcBef>
              <a:spcAft>
                <a:spcPts val="0"/>
              </a:spcAft>
              <a:buClr>
                <a:srgbClr val="11ACBB"/>
              </a:buClr>
              <a:buSzPts val="2400"/>
              <a:buFont typeface="Century Gothic"/>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rPr>
              <a:t>3</a:t>
            </a:r>
            <a:endParaRPr kumimoji="0" lang="LID4096"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endParaRPr>
          </a:p>
        </p:txBody>
      </p:sp>
      <p:sp>
        <p:nvSpPr>
          <p:cNvPr id="39" name="Google Shape;400;p45">
            <a:extLst>
              <a:ext uri="{FF2B5EF4-FFF2-40B4-BE49-F238E27FC236}">
                <a16:creationId xmlns:a16="http://schemas.microsoft.com/office/drawing/2014/main" id="{DB6C43C8-D768-BA40-3C98-7D995D941E26}"/>
              </a:ext>
            </a:extLst>
          </p:cNvPr>
          <p:cNvSpPr txBox="1"/>
          <p:nvPr/>
        </p:nvSpPr>
        <p:spPr>
          <a:xfrm>
            <a:off x="7764647" y="3679001"/>
            <a:ext cx="3237650" cy="276979"/>
          </a:xfrm>
          <a:prstGeom prst="rect">
            <a:avLst/>
          </a:prstGeom>
          <a:noFill/>
          <a:ln>
            <a:noFill/>
          </a:ln>
        </p:spPr>
        <p:txBody>
          <a:bodyPr spcFirstLastPara="1" wrap="square" lIns="91425" tIns="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5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In </a:t>
            </a:r>
            <a:r>
              <a:rPr kumimoji="0" lang="en-US" sz="1500" b="1" i="0" u="none" strike="noStrike" kern="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sym typeface="Century Gothic"/>
              </a:rPr>
              <a:t>WEEKS</a:t>
            </a:r>
            <a:r>
              <a:rPr kumimoji="0" lang="en-US" sz="1500" b="1" i="0" u="none" strike="noStrike" kern="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sym typeface="Century Gothic"/>
              </a:rPr>
              <a:t> </a:t>
            </a:r>
            <a:r>
              <a:rPr kumimoji="0" lang="en-US" sz="15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Instead of Months</a:t>
            </a:r>
            <a:endParaRPr kumimoji="0" lang="en-US" sz="1500" b="0" i="0" u="none" strike="noStrike" kern="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sym typeface="Century Gothic"/>
            </a:endParaRPr>
          </a:p>
        </p:txBody>
      </p:sp>
      <p:sp>
        <p:nvSpPr>
          <p:cNvPr id="41" name="Google Shape;393;p45">
            <a:extLst>
              <a:ext uri="{FF2B5EF4-FFF2-40B4-BE49-F238E27FC236}">
                <a16:creationId xmlns:a16="http://schemas.microsoft.com/office/drawing/2014/main" id="{371CC258-D3AB-8A15-CCBB-32694810D3FB}"/>
              </a:ext>
            </a:extLst>
          </p:cNvPr>
          <p:cNvSpPr txBox="1"/>
          <p:nvPr/>
        </p:nvSpPr>
        <p:spPr>
          <a:xfrm>
            <a:off x="8083201" y="5011865"/>
            <a:ext cx="1670159" cy="184646"/>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Data Governance Sprint</a:t>
            </a:r>
            <a:r>
              <a:rPr kumimoji="0" lang="en-US" sz="900" b="0" i="0" u="none" strike="noStrike" kern="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TM</a:t>
            </a:r>
            <a:endParaRPr kumimoji="0" sz="900" b="0" i="0" u="none" strike="noStrike" kern="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grpSp>
        <p:nvGrpSpPr>
          <p:cNvPr id="45" name="Group 44">
            <a:extLst>
              <a:ext uri="{FF2B5EF4-FFF2-40B4-BE49-F238E27FC236}">
                <a16:creationId xmlns:a16="http://schemas.microsoft.com/office/drawing/2014/main" id="{B15E4837-09F0-1832-F109-C278F057F9F0}"/>
              </a:ext>
            </a:extLst>
          </p:cNvPr>
          <p:cNvGrpSpPr/>
          <p:nvPr/>
        </p:nvGrpSpPr>
        <p:grpSpPr>
          <a:xfrm>
            <a:off x="8387252" y="4192271"/>
            <a:ext cx="720000" cy="720000"/>
            <a:chOff x="9178355" y="4826720"/>
            <a:chExt cx="720000" cy="720000"/>
          </a:xfrm>
        </p:grpSpPr>
        <p:sp>
          <p:nvSpPr>
            <p:cNvPr id="46" name="Google Shape;316;p42">
              <a:extLst>
                <a:ext uri="{FF2B5EF4-FFF2-40B4-BE49-F238E27FC236}">
                  <a16:creationId xmlns:a16="http://schemas.microsoft.com/office/drawing/2014/main" id="{A3F38F6A-E0B9-3CC6-400B-229E82339E27}"/>
                </a:ext>
              </a:extLst>
            </p:cNvPr>
            <p:cNvSpPr/>
            <p:nvPr/>
          </p:nvSpPr>
          <p:spPr>
            <a:xfrm>
              <a:off x="9178355" y="4826720"/>
              <a:ext cx="720000" cy="720000"/>
            </a:xfrm>
            <a:prstGeom prst="ellipse">
              <a:avLst/>
            </a:prstGeom>
            <a:solidFill>
              <a:srgbClr val="11B5B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pic>
          <p:nvPicPr>
            <p:cNvPr id="47" name="Graphic 46" descr="Run outline">
              <a:extLst>
                <a:ext uri="{FF2B5EF4-FFF2-40B4-BE49-F238E27FC236}">
                  <a16:creationId xmlns:a16="http://schemas.microsoft.com/office/drawing/2014/main" id="{06AF6CAE-CE7E-D3CE-A5DE-A0BC30D47F49}"/>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9300755" y="4949120"/>
              <a:ext cx="475200" cy="475200"/>
            </a:xfrm>
            <a:prstGeom prst="rect">
              <a:avLst/>
            </a:prstGeom>
          </p:spPr>
        </p:pic>
      </p:grpSp>
      <p:grpSp>
        <p:nvGrpSpPr>
          <p:cNvPr id="48" name="Group 47">
            <a:extLst>
              <a:ext uri="{FF2B5EF4-FFF2-40B4-BE49-F238E27FC236}">
                <a16:creationId xmlns:a16="http://schemas.microsoft.com/office/drawing/2014/main" id="{CFA4E256-3E09-9D42-FEE7-3FAE762788D4}"/>
              </a:ext>
            </a:extLst>
          </p:cNvPr>
          <p:cNvGrpSpPr/>
          <p:nvPr/>
        </p:nvGrpSpPr>
        <p:grpSpPr>
          <a:xfrm>
            <a:off x="3553336" y="4186150"/>
            <a:ext cx="1328100" cy="1095171"/>
            <a:chOff x="4681645" y="5729645"/>
            <a:chExt cx="1328100" cy="1095171"/>
          </a:xfrm>
        </p:grpSpPr>
        <p:sp>
          <p:nvSpPr>
            <p:cNvPr id="49" name="Google Shape;396;p45">
              <a:extLst>
                <a:ext uri="{FF2B5EF4-FFF2-40B4-BE49-F238E27FC236}">
                  <a16:creationId xmlns:a16="http://schemas.microsoft.com/office/drawing/2014/main" id="{B35D88D8-57AB-F1FE-740B-06C2062E62AB}"/>
                </a:ext>
              </a:extLst>
            </p:cNvPr>
            <p:cNvSpPr txBox="1"/>
            <p:nvPr/>
          </p:nvSpPr>
          <p:spPr>
            <a:xfrm>
              <a:off x="4681645" y="6501671"/>
              <a:ext cx="1328100" cy="323145"/>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Critical Data </a:t>
              </a:r>
              <a:b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b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Elements</a:t>
              </a:r>
              <a:endParaRPr kumimoji="0"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sp>
          <p:nvSpPr>
            <p:cNvPr id="50" name="Google Shape;325;p42">
              <a:extLst>
                <a:ext uri="{FF2B5EF4-FFF2-40B4-BE49-F238E27FC236}">
                  <a16:creationId xmlns:a16="http://schemas.microsoft.com/office/drawing/2014/main" id="{30B872CC-4041-D32B-EA9B-98CAAA97A992}"/>
                </a:ext>
              </a:extLst>
            </p:cNvPr>
            <p:cNvSpPr/>
            <p:nvPr/>
          </p:nvSpPr>
          <p:spPr>
            <a:xfrm>
              <a:off x="4981675" y="5729645"/>
              <a:ext cx="720000" cy="720000"/>
            </a:xfrm>
            <a:prstGeom prst="ellipse">
              <a:avLst/>
            </a:prstGeom>
            <a:solidFill>
              <a:srgbClr val="C7F0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pic>
          <p:nvPicPr>
            <p:cNvPr id="51" name="Graphic 50" descr="Connected outline">
              <a:extLst>
                <a:ext uri="{FF2B5EF4-FFF2-40B4-BE49-F238E27FC236}">
                  <a16:creationId xmlns:a16="http://schemas.microsoft.com/office/drawing/2014/main" id="{DD2E253C-3D29-880D-8865-82D9887CEA13}"/>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96875" y="5839661"/>
              <a:ext cx="489600" cy="489600"/>
            </a:xfrm>
            <a:prstGeom prst="rect">
              <a:avLst/>
            </a:prstGeom>
          </p:spPr>
        </p:pic>
      </p:grpSp>
      <p:grpSp>
        <p:nvGrpSpPr>
          <p:cNvPr id="52" name="Group 51">
            <a:extLst>
              <a:ext uri="{FF2B5EF4-FFF2-40B4-BE49-F238E27FC236}">
                <a16:creationId xmlns:a16="http://schemas.microsoft.com/office/drawing/2014/main" id="{CAE38351-7A85-A1EA-B4C1-AD363A030AAE}"/>
              </a:ext>
            </a:extLst>
          </p:cNvPr>
          <p:cNvGrpSpPr/>
          <p:nvPr/>
        </p:nvGrpSpPr>
        <p:grpSpPr>
          <a:xfrm>
            <a:off x="2478224" y="4186150"/>
            <a:ext cx="1328100" cy="948502"/>
            <a:chOff x="3596609" y="5727355"/>
            <a:chExt cx="1328100" cy="948502"/>
          </a:xfrm>
        </p:grpSpPr>
        <p:sp>
          <p:nvSpPr>
            <p:cNvPr id="53" name="Google Shape;395;p45">
              <a:extLst>
                <a:ext uri="{FF2B5EF4-FFF2-40B4-BE49-F238E27FC236}">
                  <a16:creationId xmlns:a16="http://schemas.microsoft.com/office/drawing/2014/main" id="{C03D4779-F79A-B3BC-BEED-CC17DFF1F4AE}"/>
                </a:ext>
              </a:extLst>
            </p:cNvPr>
            <p:cNvSpPr txBox="1"/>
            <p:nvPr/>
          </p:nvSpPr>
          <p:spPr>
            <a:xfrm>
              <a:off x="3596609" y="6491211"/>
              <a:ext cx="1328100" cy="184646"/>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Metadata</a:t>
              </a:r>
              <a:endParaRPr kumimoji="0"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sp>
          <p:nvSpPr>
            <p:cNvPr id="54" name="Google Shape;322;p42">
              <a:extLst>
                <a:ext uri="{FF2B5EF4-FFF2-40B4-BE49-F238E27FC236}">
                  <a16:creationId xmlns:a16="http://schemas.microsoft.com/office/drawing/2014/main" id="{671CC9D8-44D7-3996-D570-80BC4C958E13}"/>
                </a:ext>
              </a:extLst>
            </p:cNvPr>
            <p:cNvSpPr/>
            <p:nvPr/>
          </p:nvSpPr>
          <p:spPr>
            <a:xfrm>
              <a:off x="3900659" y="5727355"/>
              <a:ext cx="720000" cy="720000"/>
            </a:xfrm>
            <a:prstGeom prst="ellipse">
              <a:avLst/>
            </a:prstGeom>
            <a:solidFill>
              <a:srgbClr val="C7F0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pic>
          <p:nvPicPr>
            <p:cNvPr id="55" name="Graphic 54" descr="Open book outline">
              <a:extLst>
                <a:ext uri="{FF2B5EF4-FFF2-40B4-BE49-F238E27FC236}">
                  <a16:creationId xmlns:a16="http://schemas.microsoft.com/office/drawing/2014/main" id="{ADCAED02-3D3A-4460-86BE-24FF16A4F29C}"/>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15231" y="5865059"/>
              <a:ext cx="489600" cy="489600"/>
            </a:xfrm>
            <a:prstGeom prst="rect">
              <a:avLst/>
            </a:prstGeom>
          </p:spPr>
        </p:pic>
      </p:grpSp>
      <p:grpSp>
        <p:nvGrpSpPr>
          <p:cNvPr id="56" name="Group 55">
            <a:extLst>
              <a:ext uri="{FF2B5EF4-FFF2-40B4-BE49-F238E27FC236}">
                <a16:creationId xmlns:a16="http://schemas.microsoft.com/office/drawing/2014/main" id="{4B9EA739-257F-5980-3B9B-76306FB5B154}"/>
              </a:ext>
            </a:extLst>
          </p:cNvPr>
          <p:cNvGrpSpPr/>
          <p:nvPr/>
        </p:nvGrpSpPr>
        <p:grpSpPr>
          <a:xfrm>
            <a:off x="1402930" y="4175226"/>
            <a:ext cx="1328100" cy="972720"/>
            <a:chOff x="1426537" y="5719293"/>
            <a:chExt cx="1328100" cy="972720"/>
          </a:xfrm>
        </p:grpSpPr>
        <p:sp>
          <p:nvSpPr>
            <p:cNvPr id="57" name="Google Shape;393;p45">
              <a:extLst>
                <a:ext uri="{FF2B5EF4-FFF2-40B4-BE49-F238E27FC236}">
                  <a16:creationId xmlns:a16="http://schemas.microsoft.com/office/drawing/2014/main" id="{7CF938AA-4319-AC62-004F-E1B86EE1C8B6}"/>
                </a:ext>
              </a:extLst>
            </p:cNvPr>
            <p:cNvSpPr txBox="1"/>
            <p:nvPr/>
          </p:nvSpPr>
          <p:spPr>
            <a:xfrm>
              <a:off x="1426537" y="6507367"/>
              <a:ext cx="1328100" cy="184646"/>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Data Quality</a:t>
              </a:r>
              <a:endParaRPr kumimoji="0"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sp>
          <p:nvSpPr>
            <p:cNvPr id="58" name="Google Shape;316;p42">
              <a:extLst>
                <a:ext uri="{FF2B5EF4-FFF2-40B4-BE49-F238E27FC236}">
                  <a16:creationId xmlns:a16="http://schemas.microsoft.com/office/drawing/2014/main" id="{29F24F82-7EBC-24EF-2B52-C02C985AD864}"/>
                </a:ext>
              </a:extLst>
            </p:cNvPr>
            <p:cNvSpPr/>
            <p:nvPr/>
          </p:nvSpPr>
          <p:spPr>
            <a:xfrm>
              <a:off x="1730587" y="5719293"/>
              <a:ext cx="720000" cy="720000"/>
            </a:xfrm>
            <a:prstGeom prst="ellipse">
              <a:avLst/>
            </a:prstGeom>
            <a:solidFill>
              <a:srgbClr val="C7F0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pic>
          <p:nvPicPr>
            <p:cNvPr id="59" name="Graphic 58" descr="Rating Star with solid fill">
              <a:extLst>
                <a:ext uri="{FF2B5EF4-FFF2-40B4-BE49-F238E27FC236}">
                  <a16:creationId xmlns:a16="http://schemas.microsoft.com/office/drawing/2014/main" id="{36E90152-EA05-2511-578A-937103001A4D}"/>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845170" y="5818943"/>
              <a:ext cx="489600" cy="489600"/>
            </a:xfrm>
            <a:prstGeom prst="rect">
              <a:avLst/>
            </a:prstGeom>
          </p:spPr>
        </p:pic>
      </p:grpSp>
      <p:grpSp>
        <p:nvGrpSpPr>
          <p:cNvPr id="60" name="Group 59">
            <a:extLst>
              <a:ext uri="{FF2B5EF4-FFF2-40B4-BE49-F238E27FC236}">
                <a16:creationId xmlns:a16="http://schemas.microsoft.com/office/drawing/2014/main" id="{7655D716-C4F5-3BAB-B476-9415C0902842}"/>
              </a:ext>
            </a:extLst>
          </p:cNvPr>
          <p:cNvGrpSpPr/>
          <p:nvPr/>
        </p:nvGrpSpPr>
        <p:grpSpPr>
          <a:xfrm>
            <a:off x="4664650" y="4175855"/>
            <a:ext cx="1328100" cy="956672"/>
            <a:chOff x="5693401" y="4744948"/>
            <a:chExt cx="1328100" cy="956672"/>
          </a:xfrm>
        </p:grpSpPr>
        <p:sp>
          <p:nvSpPr>
            <p:cNvPr id="61" name="Google Shape;325;p42">
              <a:extLst>
                <a:ext uri="{FF2B5EF4-FFF2-40B4-BE49-F238E27FC236}">
                  <a16:creationId xmlns:a16="http://schemas.microsoft.com/office/drawing/2014/main" id="{7A4A0378-9D71-71CA-A71A-0E873E15AE2A}"/>
                </a:ext>
              </a:extLst>
            </p:cNvPr>
            <p:cNvSpPr/>
            <p:nvPr/>
          </p:nvSpPr>
          <p:spPr>
            <a:xfrm>
              <a:off x="5993431" y="4744948"/>
              <a:ext cx="720000" cy="720000"/>
            </a:xfrm>
            <a:prstGeom prst="ellipse">
              <a:avLst/>
            </a:prstGeom>
            <a:solidFill>
              <a:srgbClr val="C7F0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62" name="Google Shape;396;p45">
              <a:extLst>
                <a:ext uri="{FF2B5EF4-FFF2-40B4-BE49-F238E27FC236}">
                  <a16:creationId xmlns:a16="http://schemas.microsoft.com/office/drawing/2014/main" id="{E0D3BEDB-99D5-15EE-4727-8C37C8168458}"/>
                </a:ext>
              </a:extLst>
            </p:cNvPr>
            <p:cNvSpPr txBox="1"/>
            <p:nvPr/>
          </p:nvSpPr>
          <p:spPr>
            <a:xfrm>
              <a:off x="5693401" y="5516974"/>
              <a:ext cx="1328100" cy="184646"/>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Data Literacy</a:t>
              </a:r>
              <a:endParaRPr kumimoji="0"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pic>
          <p:nvPicPr>
            <p:cNvPr id="63" name="Graphic 62" descr="Graduation cap outline">
              <a:extLst>
                <a:ext uri="{FF2B5EF4-FFF2-40B4-BE49-F238E27FC236}">
                  <a16:creationId xmlns:a16="http://schemas.microsoft.com/office/drawing/2014/main" id="{529B3832-D245-68E0-5165-0C33051183B8}"/>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18034" y="4862211"/>
              <a:ext cx="489600" cy="489600"/>
            </a:xfrm>
            <a:prstGeom prst="rect">
              <a:avLst/>
            </a:prstGeom>
          </p:spPr>
        </p:pic>
      </p:grpSp>
      <p:grpSp>
        <p:nvGrpSpPr>
          <p:cNvPr id="77" name="Group 76">
            <a:extLst>
              <a:ext uri="{FF2B5EF4-FFF2-40B4-BE49-F238E27FC236}">
                <a16:creationId xmlns:a16="http://schemas.microsoft.com/office/drawing/2014/main" id="{19FC7A39-23C0-1394-3704-3E6C49D9E061}"/>
              </a:ext>
            </a:extLst>
          </p:cNvPr>
          <p:cNvGrpSpPr/>
          <p:nvPr/>
        </p:nvGrpSpPr>
        <p:grpSpPr>
          <a:xfrm>
            <a:off x="2811609" y="2363284"/>
            <a:ext cx="1266434" cy="524882"/>
            <a:chOff x="6785366" y="2025060"/>
            <a:chExt cx="1266434" cy="524882"/>
          </a:xfrm>
        </p:grpSpPr>
        <p:sp>
          <p:nvSpPr>
            <p:cNvPr id="75" name="Trapezoid 74">
              <a:extLst>
                <a:ext uri="{FF2B5EF4-FFF2-40B4-BE49-F238E27FC236}">
                  <a16:creationId xmlns:a16="http://schemas.microsoft.com/office/drawing/2014/main" id="{412BEBAA-EC6F-7CFA-873D-EEF0A15A5F80}"/>
                </a:ext>
              </a:extLst>
            </p:cNvPr>
            <p:cNvSpPr/>
            <p:nvPr/>
          </p:nvSpPr>
          <p:spPr>
            <a:xfrm rot="10800000">
              <a:off x="6785366" y="2025060"/>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6" name="TextBox 75">
              <a:extLst>
                <a:ext uri="{FF2B5EF4-FFF2-40B4-BE49-F238E27FC236}">
                  <a16:creationId xmlns:a16="http://schemas.microsoft.com/office/drawing/2014/main" id="{6ADF71F6-C043-3DDA-56BC-738D430712A3}"/>
                </a:ext>
              </a:extLst>
            </p:cNvPr>
            <p:cNvSpPr txBox="1"/>
            <p:nvPr/>
          </p:nvSpPr>
          <p:spPr>
            <a:xfrm>
              <a:off x="6890266" y="2116108"/>
              <a:ext cx="1056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STRUCTURE &amp; ROLES</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78" name="Group 77">
            <a:extLst>
              <a:ext uri="{FF2B5EF4-FFF2-40B4-BE49-F238E27FC236}">
                <a16:creationId xmlns:a16="http://schemas.microsoft.com/office/drawing/2014/main" id="{B293E6BB-B74D-6AC1-F503-7E5E6FCC8272}"/>
              </a:ext>
            </a:extLst>
          </p:cNvPr>
          <p:cNvGrpSpPr/>
          <p:nvPr/>
        </p:nvGrpSpPr>
        <p:grpSpPr>
          <a:xfrm>
            <a:off x="1544893" y="2363284"/>
            <a:ext cx="1266434" cy="524882"/>
            <a:chOff x="6785366" y="2025060"/>
            <a:chExt cx="1266434" cy="524882"/>
          </a:xfrm>
        </p:grpSpPr>
        <p:sp>
          <p:nvSpPr>
            <p:cNvPr id="79" name="Trapezoid 78">
              <a:extLst>
                <a:ext uri="{FF2B5EF4-FFF2-40B4-BE49-F238E27FC236}">
                  <a16:creationId xmlns:a16="http://schemas.microsoft.com/office/drawing/2014/main" id="{A908A63E-05C0-795B-F4BD-DA0E6E5A90DA}"/>
                </a:ext>
              </a:extLst>
            </p:cNvPr>
            <p:cNvSpPr/>
            <p:nvPr/>
          </p:nvSpPr>
          <p:spPr>
            <a:xfrm rot="10800000">
              <a:off x="6785366" y="2025060"/>
              <a:ext cx="1266434" cy="524882"/>
            </a:xfrm>
            <a:prstGeom prst="trapezoid">
              <a:avLst>
                <a:gd name="adj" fmla="val 44710"/>
              </a:avLst>
            </a:prstGeom>
            <a:solidFill>
              <a:srgbClr val="EAF7FA"/>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C2B3E"/>
                </a:solidFill>
                <a:effectLst/>
                <a:uLnTx/>
                <a:uFillTx/>
                <a:latin typeface="Franklin Gothic Book"/>
                <a:ea typeface="+mn-ea"/>
                <a:cs typeface="+mn-cs"/>
              </a:endParaRPr>
            </a:p>
          </p:txBody>
        </p:sp>
        <p:sp>
          <p:nvSpPr>
            <p:cNvPr id="80" name="TextBox 79">
              <a:extLst>
                <a:ext uri="{FF2B5EF4-FFF2-40B4-BE49-F238E27FC236}">
                  <a16:creationId xmlns:a16="http://schemas.microsoft.com/office/drawing/2014/main" id="{69C287D8-7A9F-387D-0B57-85722E3C8873}"/>
                </a:ext>
              </a:extLst>
            </p:cNvPr>
            <p:cNvSpPr txBox="1"/>
            <p:nvPr/>
          </p:nvSpPr>
          <p:spPr>
            <a:xfrm>
              <a:off x="6890266" y="2116108"/>
              <a:ext cx="105663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FOUNDATIONS</a:t>
              </a:r>
              <a:endParaRPr kumimoji="0" lang="en-US" sz="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grpSp>
        <p:nvGrpSpPr>
          <p:cNvPr id="81" name="Group 80">
            <a:extLst>
              <a:ext uri="{FF2B5EF4-FFF2-40B4-BE49-F238E27FC236}">
                <a16:creationId xmlns:a16="http://schemas.microsoft.com/office/drawing/2014/main" id="{7F4C6CC9-A5A2-7D1B-0BE4-3EF08B7E4645}"/>
              </a:ext>
            </a:extLst>
          </p:cNvPr>
          <p:cNvGrpSpPr/>
          <p:nvPr/>
        </p:nvGrpSpPr>
        <p:grpSpPr>
          <a:xfrm>
            <a:off x="4078042" y="2363285"/>
            <a:ext cx="1266434" cy="524882"/>
            <a:chOff x="6785366" y="2025060"/>
            <a:chExt cx="1266434" cy="524882"/>
          </a:xfrm>
        </p:grpSpPr>
        <p:sp>
          <p:nvSpPr>
            <p:cNvPr id="82" name="Trapezoid 81">
              <a:extLst>
                <a:ext uri="{FF2B5EF4-FFF2-40B4-BE49-F238E27FC236}">
                  <a16:creationId xmlns:a16="http://schemas.microsoft.com/office/drawing/2014/main" id="{49B43A08-AA1D-56C4-4947-04B8A6E11C09}"/>
                </a:ext>
              </a:extLst>
            </p:cNvPr>
            <p:cNvSpPr/>
            <p:nvPr/>
          </p:nvSpPr>
          <p:spPr>
            <a:xfrm rot="10800000">
              <a:off x="6785366" y="2025060"/>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3" name="TextBox 82">
              <a:extLst>
                <a:ext uri="{FF2B5EF4-FFF2-40B4-BE49-F238E27FC236}">
                  <a16:creationId xmlns:a16="http://schemas.microsoft.com/office/drawing/2014/main" id="{C0BA036D-C4D2-C427-ADD5-ECBB531279A6}"/>
                </a:ext>
              </a:extLst>
            </p:cNvPr>
            <p:cNvSpPr txBox="1"/>
            <p:nvPr/>
          </p:nvSpPr>
          <p:spPr>
            <a:xfrm>
              <a:off x="6890266" y="2116108"/>
              <a:ext cx="1056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PROCESSES &amp; WORKFLOWS</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7" name="Group 86">
            <a:extLst>
              <a:ext uri="{FF2B5EF4-FFF2-40B4-BE49-F238E27FC236}">
                <a16:creationId xmlns:a16="http://schemas.microsoft.com/office/drawing/2014/main" id="{04D38424-2869-E7CA-FF27-47AD69525687}"/>
              </a:ext>
            </a:extLst>
          </p:cNvPr>
          <p:cNvGrpSpPr/>
          <p:nvPr/>
        </p:nvGrpSpPr>
        <p:grpSpPr>
          <a:xfrm>
            <a:off x="5344757" y="2363285"/>
            <a:ext cx="1266434" cy="524882"/>
            <a:chOff x="6785366" y="2025060"/>
            <a:chExt cx="1266434" cy="524882"/>
          </a:xfrm>
        </p:grpSpPr>
        <p:sp>
          <p:nvSpPr>
            <p:cNvPr id="88" name="Trapezoid 87">
              <a:extLst>
                <a:ext uri="{FF2B5EF4-FFF2-40B4-BE49-F238E27FC236}">
                  <a16:creationId xmlns:a16="http://schemas.microsoft.com/office/drawing/2014/main" id="{2145A53C-EE76-7258-5DB1-5E421DD02672}"/>
                </a:ext>
              </a:extLst>
            </p:cNvPr>
            <p:cNvSpPr/>
            <p:nvPr/>
          </p:nvSpPr>
          <p:spPr>
            <a:xfrm rot="10800000">
              <a:off x="6785366" y="2025060"/>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9" name="TextBox 88">
              <a:extLst>
                <a:ext uri="{FF2B5EF4-FFF2-40B4-BE49-F238E27FC236}">
                  <a16:creationId xmlns:a16="http://schemas.microsoft.com/office/drawing/2014/main" id="{00051F00-C20D-F1BD-0880-CD2DDB14D7EA}"/>
                </a:ext>
              </a:extLst>
            </p:cNvPr>
            <p:cNvSpPr txBox="1"/>
            <p:nvPr/>
          </p:nvSpPr>
          <p:spPr>
            <a:xfrm>
              <a:off x="6890266" y="2116108"/>
              <a:ext cx="1056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MEASURES &amp; FEEDBACK</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6" name="Group 95">
            <a:extLst>
              <a:ext uri="{FF2B5EF4-FFF2-40B4-BE49-F238E27FC236}">
                <a16:creationId xmlns:a16="http://schemas.microsoft.com/office/drawing/2014/main" id="{AEB44D6B-E35E-AC47-A590-F7E6427150C9}"/>
              </a:ext>
            </a:extLst>
          </p:cNvPr>
          <p:cNvGrpSpPr/>
          <p:nvPr/>
        </p:nvGrpSpPr>
        <p:grpSpPr>
          <a:xfrm>
            <a:off x="6611471" y="2363285"/>
            <a:ext cx="1266434" cy="524882"/>
            <a:chOff x="7156409" y="2266058"/>
            <a:chExt cx="1266434" cy="524882"/>
          </a:xfrm>
        </p:grpSpPr>
        <p:sp>
          <p:nvSpPr>
            <p:cNvPr id="91" name="Trapezoid 90">
              <a:extLst>
                <a:ext uri="{FF2B5EF4-FFF2-40B4-BE49-F238E27FC236}">
                  <a16:creationId xmlns:a16="http://schemas.microsoft.com/office/drawing/2014/main" id="{8A7B464D-AEA5-1FA6-33C5-37BA6CF198BD}"/>
                </a:ext>
              </a:extLst>
            </p:cNvPr>
            <p:cNvSpPr/>
            <p:nvPr/>
          </p:nvSpPr>
          <p:spPr>
            <a:xfrm rot="10800000">
              <a:off x="7156409" y="2266058"/>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2" name="TextBox 91">
              <a:extLst>
                <a:ext uri="{FF2B5EF4-FFF2-40B4-BE49-F238E27FC236}">
                  <a16:creationId xmlns:a16="http://schemas.microsoft.com/office/drawing/2014/main" id="{EAC858B6-A13D-A0BE-AC3F-7325FE18579B}"/>
                </a:ext>
              </a:extLst>
            </p:cNvPr>
            <p:cNvSpPr txBox="1"/>
            <p:nvPr/>
          </p:nvSpPr>
          <p:spPr>
            <a:xfrm>
              <a:off x="7261308" y="2357106"/>
              <a:ext cx="1078781"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COMMUNICATION &amp; ENABLEMENT</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3" name="Group 92">
            <a:extLst>
              <a:ext uri="{FF2B5EF4-FFF2-40B4-BE49-F238E27FC236}">
                <a16:creationId xmlns:a16="http://schemas.microsoft.com/office/drawing/2014/main" id="{0C26CDA1-6558-D6D6-7BE7-58D5A2B46984}"/>
              </a:ext>
            </a:extLst>
          </p:cNvPr>
          <p:cNvGrpSpPr/>
          <p:nvPr/>
        </p:nvGrpSpPr>
        <p:grpSpPr>
          <a:xfrm>
            <a:off x="7881943" y="2361633"/>
            <a:ext cx="1266434" cy="524882"/>
            <a:chOff x="6785366" y="2025060"/>
            <a:chExt cx="1266434" cy="524882"/>
          </a:xfrm>
        </p:grpSpPr>
        <p:sp>
          <p:nvSpPr>
            <p:cNvPr id="94" name="Trapezoid 93">
              <a:extLst>
                <a:ext uri="{FF2B5EF4-FFF2-40B4-BE49-F238E27FC236}">
                  <a16:creationId xmlns:a16="http://schemas.microsoft.com/office/drawing/2014/main" id="{33C89909-DF49-7C75-E4D4-0C8976DD9CF6}"/>
                </a:ext>
              </a:extLst>
            </p:cNvPr>
            <p:cNvSpPr/>
            <p:nvPr/>
          </p:nvSpPr>
          <p:spPr>
            <a:xfrm rot="10800000">
              <a:off x="6785366" y="2025060"/>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5" name="TextBox 94">
              <a:extLst>
                <a:ext uri="{FF2B5EF4-FFF2-40B4-BE49-F238E27FC236}">
                  <a16:creationId xmlns:a16="http://schemas.microsoft.com/office/drawing/2014/main" id="{B603180B-4081-4E8B-5247-4E4651EF8FF1}"/>
                </a:ext>
              </a:extLst>
            </p:cNvPr>
            <p:cNvSpPr txBox="1"/>
            <p:nvPr/>
          </p:nvSpPr>
          <p:spPr>
            <a:xfrm>
              <a:off x="6890266" y="2116108"/>
              <a:ext cx="1056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FRONTLINE GOVERNANCE</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3355225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par>
                                <p:cTn id="17" presetID="10" presetClass="entr" presetSubtype="0" fill="hold" nodeType="withEffect">
                                  <p:stCondLst>
                                    <p:cond delay="0"/>
                                  </p:stCondLst>
                                  <p:childTnLst>
                                    <p:set>
                                      <p:cBhvr>
                                        <p:cTn id="18" dur="1" fill="hold">
                                          <p:stCondLst>
                                            <p:cond delay="0"/>
                                          </p:stCondLst>
                                        </p:cTn>
                                        <p:tgtEl>
                                          <p:spTgt spid="78"/>
                                        </p:tgtEl>
                                        <p:attrNameLst>
                                          <p:attrName>style.visibility</p:attrName>
                                        </p:attrNameLst>
                                      </p:cBhvr>
                                      <p:to>
                                        <p:strVal val="visible"/>
                                      </p:to>
                                    </p:set>
                                    <p:animEffect transition="in" filter="fade">
                                      <p:cBhvr>
                                        <p:cTn id="19" dur="500"/>
                                        <p:tgtEl>
                                          <p:spTgt spid="78"/>
                                        </p:tgtEl>
                                      </p:cBhvr>
                                    </p:animEffect>
                                  </p:childTnLst>
                                </p:cTn>
                              </p:par>
                              <p:par>
                                <p:cTn id="20" presetID="10" presetClass="entr" presetSubtype="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fade">
                                      <p:cBhvr>
                                        <p:cTn id="22" dur="500"/>
                                        <p:tgtEl>
                                          <p:spTgt spid="81"/>
                                        </p:tgtEl>
                                      </p:cBhvr>
                                    </p:animEffect>
                                  </p:childTnLst>
                                </p:cTn>
                              </p:par>
                              <p:par>
                                <p:cTn id="23" presetID="10" presetClass="entr" presetSubtype="0" fill="hold" nodeType="withEffect">
                                  <p:stCondLst>
                                    <p:cond delay="0"/>
                                  </p:stCondLst>
                                  <p:childTnLst>
                                    <p:set>
                                      <p:cBhvr>
                                        <p:cTn id="24" dur="1" fill="hold">
                                          <p:stCondLst>
                                            <p:cond delay="0"/>
                                          </p:stCondLst>
                                        </p:cTn>
                                        <p:tgtEl>
                                          <p:spTgt spid="87"/>
                                        </p:tgtEl>
                                        <p:attrNameLst>
                                          <p:attrName>style.visibility</p:attrName>
                                        </p:attrNameLst>
                                      </p:cBhvr>
                                      <p:to>
                                        <p:strVal val="visible"/>
                                      </p:to>
                                    </p:set>
                                    <p:animEffect transition="in" filter="fade">
                                      <p:cBhvr>
                                        <p:cTn id="25" dur="500"/>
                                        <p:tgtEl>
                                          <p:spTgt spid="87"/>
                                        </p:tgtEl>
                                      </p:cBhvr>
                                    </p:animEffect>
                                  </p:childTnLst>
                                </p:cTn>
                              </p:par>
                              <p:par>
                                <p:cTn id="26" presetID="10" presetClass="entr" presetSubtype="0" fill="hold" nodeType="withEffect">
                                  <p:stCondLst>
                                    <p:cond delay="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10" presetClass="entr" presetSubtype="0" fill="hold" nodeType="withEffect">
                                  <p:stCondLst>
                                    <p:cond delay="0"/>
                                  </p:stCondLst>
                                  <p:childTnLst>
                                    <p:set>
                                      <p:cBhvr>
                                        <p:cTn id="30" dur="1" fill="hold">
                                          <p:stCondLst>
                                            <p:cond delay="0"/>
                                          </p:stCondLst>
                                        </p:cTn>
                                        <p:tgtEl>
                                          <p:spTgt spid="93"/>
                                        </p:tgtEl>
                                        <p:attrNameLst>
                                          <p:attrName>style.visibility</p:attrName>
                                        </p:attrNameLst>
                                      </p:cBhvr>
                                      <p:to>
                                        <p:strVal val="visible"/>
                                      </p:to>
                                    </p:set>
                                    <p:animEffect transition="in" filter="fade">
                                      <p:cBhvr>
                                        <p:cTn id="31" dur="500"/>
                                        <p:tgtEl>
                                          <p:spTgt spid="9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500"/>
                                        <p:tgtEl>
                                          <p:spTgt spid="3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500"/>
                                        <p:tgtEl>
                                          <p:spTgt spid="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500"/>
                                        <p:tgtEl>
                                          <p:spTgt spid="35"/>
                                        </p:tgtEl>
                                      </p:cBhvr>
                                    </p:animEffect>
                                  </p:childTnLst>
                                </p:cTn>
                              </p:par>
                              <p:par>
                                <p:cTn id="46" presetID="10" presetClass="entr" presetSubtype="0" fill="hold"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500"/>
                                        <p:tgtEl>
                                          <p:spTgt spid="48"/>
                                        </p:tgtEl>
                                      </p:cBhvr>
                                    </p:animEffect>
                                  </p:childTnLst>
                                </p:cTn>
                              </p:par>
                              <p:par>
                                <p:cTn id="49" presetID="10" presetClass="entr" presetSubtype="0" fill="hold" nodeType="withEffect">
                                  <p:stCondLst>
                                    <p:cond delay="0"/>
                                  </p:stCondLst>
                                  <p:childTnLst>
                                    <p:set>
                                      <p:cBhvr>
                                        <p:cTn id="50" dur="1" fill="hold">
                                          <p:stCondLst>
                                            <p:cond delay="0"/>
                                          </p:stCondLst>
                                        </p:cTn>
                                        <p:tgtEl>
                                          <p:spTgt spid="52"/>
                                        </p:tgtEl>
                                        <p:attrNameLst>
                                          <p:attrName>style.visibility</p:attrName>
                                        </p:attrNameLst>
                                      </p:cBhvr>
                                      <p:to>
                                        <p:strVal val="visible"/>
                                      </p:to>
                                    </p:set>
                                    <p:animEffect transition="in" filter="fade">
                                      <p:cBhvr>
                                        <p:cTn id="51" dur="500"/>
                                        <p:tgtEl>
                                          <p:spTgt spid="52"/>
                                        </p:tgtEl>
                                      </p:cBhvr>
                                    </p:animEffect>
                                  </p:childTnLst>
                                </p:cTn>
                              </p:par>
                              <p:par>
                                <p:cTn id="52" presetID="10" presetClass="entr" presetSubtype="0" fill="hold" nodeType="withEffect">
                                  <p:stCondLst>
                                    <p:cond delay="0"/>
                                  </p:stCondLst>
                                  <p:childTnLst>
                                    <p:set>
                                      <p:cBhvr>
                                        <p:cTn id="53" dur="1" fill="hold">
                                          <p:stCondLst>
                                            <p:cond delay="0"/>
                                          </p:stCondLst>
                                        </p:cTn>
                                        <p:tgtEl>
                                          <p:spTgt spid="56"/>
                                        </p:tgtEl>
                                        <p:attrNameLst>
                                          <p:attrName>style.visibility</p:attrName>
                                        </p:attrNameLst>
                                      </p:cBhvr>
                                      <p:to>
                                        <p:strVal val="visible"/>
                                      </p:to>
                                    </p:set>
                                    <p:animEffect transition="in" filter="fade">
                                      <p:cBhvr>
                                        <p:cTn id="54" dur="500"/>
                                        <p:tgtEl>
                                          <p:spTgt spid="56"/>
                                        </p:tgtEl>
                                      </p:cBhvr>
                                    </p:animEffect>
                                  </p:childTnLst>
                                </p:cTn>
                              </p:par>
                              <p:par>
                                <p:cTn id="55" presetID="10" presetClass="entr" presetSubtype="0" fill="hold" nodeType="with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fade">
                                      <p:cBhvr>
                                        <p:cTn id="57" dur="500"/>
                                        <p:tgtEl>
                                          <p:spTgt spid="60"/>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500"/>
                                        <p:tgtEl>
                                          <p:spTgt spid="37"/>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Effect transition="in" filter="fade">
                                      <p:cBhvr>
                                        <p:cTn id="65" dur="500"/>
                                        <p:tgtEl>
                                          <p:spTgt spid="3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fade">
                                      <p:cBhvr>
                                        <p:cTn id="71" dur="500"/>
                                        <p:tgtEl>
                                          <p:spTgt spid="41"/>
                                        </p:tgtEl>
                                      </p:cBhvr>
                                    </p:animEffect>
                                  </p:childTnLst>
                                </p:cTn>
                              </p:par>
                              <p:par>
                                <p:cTn id="72" presetID="10" presetClass="entr" presetSubtype="0" fill="hold" nodeType="with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8" grpId="0" animBg="1"/>
      <p:bldP spid="9" grpId="0"/>
      <p:bldP spid="16" grpId="0"/>
      <p:bldP spid="35" grpId="0"/>
      <p:bldP spid="37" grpId="0" animBg="1"/>
      <p:bldP spid="38" grpId="0"/>
      <p:bldP spid="39" grpId="0"/>
      <p:bldP spid="41"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3D15C6-3D21-5D87-B0A7-2FE6031B20B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349BFD0-B24A-5C7C-2E76-618B276D528B}"/>
              </a:ext>
            </a:extLst>
          </p:cNvPr>
          <p:cNvSpPr>
            <a:spLocks noGrp="1"/>
          </p:cNvSpPr>
          <p:nvPr>
            <p:ph type="title"/>
          </p:nvPr>
        </p:nvSpPr>
        <p:spPr>
          <a:xfrm>
            <a:off x="704850" y="439813"/>
            <a:ext cx="10340378" cy="394692"/>
          </a:xfrm>
        </p:spPr>
        <p:txBody>
          <a:bodyPr/>
          <a:lstStyle/>
          <a:p>
            <a:r>
              <a:rPr lang="en-US" dirty="0"/>
              <a:t>Data Governance </a:t>
            </a:r>
            <a:r>
              <a:rPr lang="en-US" sz="2400" b="1" dirty="0">
                <a:solidFill>
                  <a:srgbClr val="11B5B4"/>
                </a:solidFill>
              </a:rPr>
              <a:t>SPRINT</a:t>
            </a:r>
            <a:r>
              <a:rPr lang="en-US" baseline="30000" dirty="0"/>
              <a:t>TM</a:t>
            </a:r>
          </a:p>
        </p:txBody>
      </p:sp>
      <p:sp>
        <p:nvSpPr>
          <p:cNvPr id="4" name="Footer Placeholder 3">
            <a:extLst>
              <a:ext uri="{FF2B5EF4-FFF2-40B4-BE49-F238E27FC236}">
                <a16:creationId xmlns:a16="http://schemas.microsoft.com/office/drawing/2014/main" id="{9589C0E3-1A35-A343-9B1D-B657AB865A8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4B7260B-FD4D-11F3-F4B0-ADB479E105F6}"/>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A830F728-218D-0FE6-1B83-85F9FD7D3FB3}"/>
              </a:ext>
            </a:extLst>
          </p:cNvPr>
          <p:cNvSpPr/>
          <p:nvPr/>
        </p:nvSpPr>
        <p:spPr>
          <a:xfrm>
            <a:off x="2752309" y="1239843"/>
            <a:ext cx="557976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Current State Mapping</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are our challenges?</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A5D76376-D710-14FA-B812-A25680AB9ABC}"/>
              </a:ext>
            </a:extLst>
          </p:cNvPr>
          <p:cNvSpPr/>
          <p:nvPr/>
        </p:nvSpPr>
        <p:spPr>
          <a:xfrm>
            <a:off x="2752875" y="2005981"/>
            <a:ext cx="557976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Purpose</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is our goal?</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3" name="Connector: Elbow 12">
            <a:extLst>
              <a:ext uri="{FF2B5EF4-FFF2-40B4-BE49-F238E27FC236}">
                <a16:creationId xmlns:a16="http://schemas.microsoft.com/office/drawing/2014/main" id="{2C62F09E-4A5B-EDE4-2549-1AF1F37F846B}"/>
              </a:ext>
            </a:extLst>
          </p:cNvPr>
          <p:cNvCxnSpPr>
            <a:cxnSpLocks/>
            <a:stCxn id="6" idx="2"/>
            <a:endCxn id="7" idx="0"/>
          </p:cNvCxnSpPr>
          <p:nvPr/>
        </p:nvCxnSpPr>
        <p:spPr>
          <a:xfrm rot="16200000" flipH="1">
            <a:off x="5388765" y="1851987"/>
            <a:ext cx="307421" cy="566"/>
          </a:xfrm>
          <a:prstGeom prst="bentConnector3">
            <a:avLst>
              <a:gd name="adj1" fmla="val 50000"/>
            </a:avLst>
          </a:prstGeom>
          <a:ln w="12700">
            <a:solidFill>
              <a:srgbClr val="0C2B3E"/>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4EB96C88-7A3F-1F80-EFFB-1CD6B67D9349}"/>
              </a:ext>
            </a:extLst>
          </p:cNvPr>
          <p:cNvSpPr/>
          <p:nvPr/>
        </p:nvSpPr>
        <p:spPr>
          <a:xfrm rot="5400000" flipH="1">
            <a:off x="7994651" y="2085273"/>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Understanding ‘As Is’ and defining ‘To Be”</a:t>
            </a:r>
            <a:endParaRPr kumimoji="0" lang="en-US" sz="11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
        <p:nvSpPr>
          <p:cNvPr id="20" name="Rectangle 19">
            <a:extLst>
              <a:ext uri="{FF2B5EF4-FFF2-40B4-BE49-F238E27FC236}">
                <a16:creationId xmlns:a16="http://schemas.microsoft.com/office/drawing/2014/main" id="{B5794732-5A19-3609-86D9-C77E622E4791}"/>
              </a:ext>
            </a:extLst>
          </p:cNvPr>
          <p:cNvSpPr/>
          <p:nvPr/>
        </p:nvSpPr>
        <p:spPr>
          <a:xfrm>
            <a:off x="2752310" y="2840441"/>
            <a:ext cx="171195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4" name="Rectangle 23">
            <a:extLst>
              <a:ext uri="{FF2B5EF4-FFF2-40B4-BE49-F238E27FC236}">
                <a16:creationId xmlns:a16="http://schemas.microsoft.com/office/drawing/2014/main" id="{57F90FDC-E73F-203D-0775-6FDF2350E0E6}"/>
              </a:ext>
            </a:extLst>
          </p:cNvPr>
          <p:cNvSpPr/>
          <p:nvPr/>
        </p:nvSpPr>
        <p:spPr>
          <a:xfrm>
            <a:off x="2752309" y="3767484"/>
            <a:ext cx="5579765"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Initiatives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Identifying the gaps</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3DDF9937-A131-B88C-CFB5-35F606922FD5}"/>
              </a:ext>
            </a:extLst>
          </p:cNvPr>
          <p:cNvSpPr/>
          <p:nvPr/>
        </p:nvSpPr>
        <p:spPr>
          <a:xfrm>
            <a:off x="2752308" y="4572196"/>
            <a:ext cx="5579765"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Prioritization</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cxnSp>
        <p:nvCxnSpPr>
          <p:cNvPr id="27" name="Straight Arrow Connector 26">
            <a:extLst>
              <a:ext uri="{FF2B5EF4-FFF2-40B4-BE49-F238E27FC236}">
                <a16:creationId xmlns:a16="http://schemas.microsoft.com/office/drawing/2014/main" id="{EDEF51DD-0983-ED47-EAEB-96C11361BE01}"/>
              </a:ext>
            </a:extLst>
          </p:cNvPr>
          <p:cNvCxnSpPr>
            <a:cxnSpLocks/>
            <a:stCxn id="7" idx="2"/>
            <a:endCxn id="9" idx="0"/>
          </p:cNvCxnSpPr>
          <p:nvPr/>
        </p:nvCxnSpPr>
        <p:spPr>
          <a:xfrm flipH="1">
            <a:off x="5542475" y="2464698"/>
            <a:ext cx="283" cy="375743"/>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28DCB41-EC44-B4EB-0A96-3B12BD699D95}"/>
              </a:ext>
            </a:extLst>
          </p:cNvPr>
          <p:cNvCxnSpPr>
            <a:cxnSpLocks/>
            <a:endCxn id="8" idx="0"/>
          </p:cNvCxnSpPr>
          <p:nvPr/>
        </p:nvCxnSpPr>
        <p:spPr>
          <a:xfrm>
            <a:off x="7476662" y="2344317"/>
            <a:ext cx="1" cy="496124"/>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A79942B3-68A6-3311-2A2E-E1BADA29F76B}"/>
              </a:ext>
            </a:extLst>
          </p:cNvPr>
          <p:cNvCxnSpPr>
            <a:cxnSpLocks/>
            <a:stCxn id="8" idx="2"/>
            <a:endCxn id="24" idx="0"/>
          </p:cNvCxnSpPr>
          <p:nvPr/>
        </p:nvCxnSpPr>
        <p:spPr>
          <a:xfrm rot="5400000">
            <a:off x="6275265" y="2566086"/>
            <a:ext cx="468326" cy="1934471"/>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nector: Elbow 29">
            <a:extLst>
              <a:ext uri="{FF2B5EF4-FFF2-40B4-BE49-F238E27FC236}">
                <a16:creationId xmlns:a16="http://schemas.microsoft.com/office/drawing/2014/main" id="{97A50864-16DA-075B-E8F5-D747F9666B4C}"/>
              </a:ext>
            </a:extLst>
          </p:cNvPr>
          <p:cNvCxnSpPr>
            <a:cxnSpLocks/>
            <a:stCxn id="20" idx="2"/>
            <a:endCxn id="24" idx="0"/>
          </p:cNvCxnSpPr>
          <p:nvPr/>
        </p:nvCxnSpPr>
        <p:spPr>
          <a:xfrm rot="16200000" flipH="1">
            <a:off x="4341077" y="2566369"/>
            <a:ext cx="468326" cy="1933904"/>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A07D57CC-BF0F-9BF2-DC5E-A0A65E9442C8}"/>
              </a:ext>
            </a:extLst>
          </p:cNvPr>
          <p:cNvCxnSpPr>
            <a:cxnSpLocks/>
            <a:stCxn id="9" idx="2"/>
            <a:endCxn id="24" idx="0"/>
          </p:cNvCxnSpPr>
          <p:nvPr/>
        </p:nvCxnSpPr>
        <p:spPr>
          <a:xfrm flipH="1">
            <a:off x="5542192" y="3299158"/>
            <a:ext cx="283" cy="468326"/>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E814526A-BD85-6424-2975-1E1F027EB3F4}"/>
              </a:ext>
            </a:extLst>
          </p:cNvPr>
          <p:cNvCxnSpPr>
            <a:cxnSpLocks/>
            <a:stCxn id="24" idx="2"/>
            <a:endCxn id="25" idx="0"/>
          </p:cNvCxnSpPr>
          <p:nvPr/>
        </p:nvCxnSpPr>
        <p:spPr>
          <a:xfrm flipH="1">
            <a:off x="5542191" y="4226201"/>
            <a:ext cx="1" cy="345995"/>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FCB9434A-1281-8042-C7C1-77AF856A1239}"/>
              </a:ext>
            </a:extLst>
          </p:cNvPr>
          <p:cNvSpPr/>
          <p:nvPr/>
        </p:nvSpPr>
        <p:spPr>
          <a:xfrm>
            <a:off x="6620685" y="2840441"/>
            <a:ext cx="171195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#3</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9" name="Rectangle 8">
            <a:extLst>
              <a:ext uri="{FF2B5EF4-FFF2-40B4-BE49-F238E27FC236}">
                <a16:creationId xmlns:a16="http://schemas.microsoft.com/office/drawing/2014/main" id="{3C519130-311B-CB03-6EC2-B0094EB58FC8}"/>
              </a:ext>
            </a:extLst>
          </p:cNvPr>
          <p:cNvSpPr/>
          <p:nvPr/>
        </p:nvSpPr>
        <p:spPr>
          <a:xfrm>
            <a:off x="4686497" y="2840441"/>
            <a:ext cx="171195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2" name="Straight Arrow Connector 11">
            <a:extLst>
              <a:ext uri="{FF2B5EF4-FFF2-40B4-BE49-F238E27FC236}">
                <a16:creationId xmlns:a16="http://schemas.microsoft.com/office/drawing/2014/main" id="{6AAA4B96-CCCF-D50A-B987-A0752420E6CA}"/>
              </a:ext>
            </a:extLst>
          </p:cNvPr>
          <p:cNvCxnSpPr>
            <a:cxnSpLocks/>
            <a:endCxn id="20" idx="0"/>
          </p:cNvCxnSpPr>
          <p:nvPr/>
        </p:nvCxnSpPr>
        <p:spPr>
          <a:xfrm>
            <a:off x="3608287" y="2347845"/>
            <a:ext cx="1" cy="492596"/>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C82F834B-A183-E033-D0B1-98F4893F3816}"/>
              </a:ext>
            </a:extLst>
          </p:cNvPr>
          <p:cNvSpPr/>
          <p:nvPr/>
        </p:nvSpPr>
        <p:spPr>
          <a:xfrm>
            <a:off x="2752308" y="5380921"/>
            <a:ext cx="5579765"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Roadmap</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D1D15E14-B13E-B25E-0B40-5291F9BBA56B}"/>
              </a:ext>
            </a:extLst>
          </p:cNvPr>
          <p:cNvCxnSpPr>
            <a:cxnSpLocks/>
            <a:stCxn id="25" idx="2"/>
            <a:endCxn id="61" idx="0"/>
          </p:cNvCxnSpPr>
          <p:nvPr/>
        </p:nvCxnSpPr>
        <p:spPr>
          <a:xfrm>
            <a:off x="5542191" y="5030913"/>
            <a:ext cx="0" cy="350008"/>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EB35766-1AEE-96F8-1FDA-A231F686D1CB}"/>
              </a:ext>
            </a:extLst>
          </p:cNvPr>
          <p:cNvSpPr/>
          <p:nvPr/>
        </p:nvSpPr>
        <p:spPr>
          <a:xfrm rot="5400000" flipH="1">
            <a:off x="7994651" y="4578407"/>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Bridge to Governance</a:t>
            </a:r>
            <a:endParaRPr kumimoji="0" lang="en-US" sz="11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Tree>
    <p:extLst>
      <p:ext uri="{BB962C8B-B14F-4D97-AF65-F5344CB8AC3E}">
        <p14:creationId xmlns:p14="http://schemas.microsoft.com/office/powerpoint/2010/main" val="15724296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BEB0F1-C146-D1C3-1C19-BCF38373BC3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1E9974F-173E-462F-FB66-7D13941B4052}"/>
              </a:ext>
            </a:extLst>
          </p:cNvPr>
          <p:cNvSpPr>
            <a:spLocks noGrp="1"/>
          </p:cNvSpPr>
          <p:nvPr>
            <p:ph type="title"/>
          </p:nvPr>
        </p:nvSpPr>
        <p:spPr/>
        <p:txBody>
          <a:bodyPr/>
          <a:lstStyle/>
          <a:p>
            <a:r>
              <a:rPr lang="en-US" dirty="0"/>
              <a:t>Data Governance </a:t>
            </a:r>
            <a:r>
              <a:rPr lang="en-US" sz="2400" b="1" dirty="0">
                <a:solidFill>
                  <a:srgbClr val="11B5B4"/>
                </a:solidFill>
              </a:rPr>
              <a:t>SPRINT</a:t>
            </a:r>
            <a:r>
              <a:rPr lang="en-US" baseline="30000" dirty="0"/>
              <a:t>TM</a:t>
            </a:r>
          </a:p>
        </p:txBody>
      </p:sp>
      <p:sp>
        <p:nvSpPr>
          <p:cNvPr id="4" name="Footer Placeholder 3">
            <a:extLst>
              <a:ext uri="{FF2B5EF4-FFF2-40B4-BE49-F238E27FC236}">
                <a16:creationId xmlns:a16="http://schemas.microsoft.com/office/drawing/2014/main" id="{DE756220-F9AB-01F8-C6F1-1E65324E6A4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300C3DF-B88C-FB6D-A6D9-2B8AB811A8F0}"/>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07BE9E71-CC90-693C-C9F2-E94047E1B19E}"/>
              </a:ext>
            </a:extLst>
          </p:cNvPr>
          <p:cNvSpPr/>
          <p:nvPr/>
        </p:nvSpPr>
        <p:spPr>
          <a:xfrm>
            <a:off x="3078481" y="1161185"/>
            <a:ext cx="6492241"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Roles &amp; Responsibilities</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b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Role Roster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C7FA52E7-220A-EB96-119A-18E5D9DAA03A}"/>
              </a:ext>
            </a:extLst>
          </p:cNvPr>
          <p:cNvSpPr/>
          <p:nvPr/>
        </p:nvSpPr>
        <p:spPr>
          <a:xfrm>
            <a:off x="3078479" y="1820919"/>
            <a:ext cx="6492241"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Operating Model</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Target and minimum viable versions</a:t>
            </a:r>
          </a:p>
        </p:txBody>
      </p:sp>
      <p:sp>
        <p:nvSpPr>
          <p:cNvPr id="17" name="Rectangle 16">
            <a:extLst>
              <a:ext uri="{FF2B5EF4-FFF2-40B4-BE49-F238E27FC236}">
                <a16:creationId xmlns:a16="http://schemas.microsoft.com/office/drawing/2014/main" id="{B5A3522C-DF21-E791-0BFB-5C1B55E7DCCB}"/>
              </a:ext>
            </a:extLst>
          </p:cNvPr>
          <p:cNvSpPr/>
          <p:nvPr/>
        </p:nvSpPr>
        <p:spPr>
          <a:xfrm rot="5400000" flipH="1">
            <a:off x="9685210" y="1480203"/>
            <a:ext cx="1363421"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#3</a:t>
            </a:r>
          </a:p>
        </p:txBody>
      </p:sp>
      <p:sp>
        <p:nvSpPr>
          <p:cNvPr id="24" name="Rectangle 23">
            <a:extLst>
              <a:ext uri="{FF2B5EF4-FFF2-40B4-BE49-F238E27FC236}">
                <a16:creationId xmlns:a16="http://schemas.microsoft.com/office/drawing/2014/main" id="{10BE71A2-A678-D0F5-525A-1908D41A7E53}"/>
              </a:ext>
            </a:extLst>
          </p:cNvPr>
          <p:cNvSpPr/>
          <p:nvPr/>
        </p:nvSpPr>
        <p:spPr>
          <a:xfrm>
            <a:off x="2055031" y="3595314"/>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Measurement Dashboard</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2DF9360B-83A6-7C4A-2658-21C7C261A7D9}"/>
              </a:ext>
            </a:extLst>
          </p:cNvPr>
          <p:cNvSpPr/>
          <p:nvPr/>
        </p:nvSpPr>
        <p:spPr>
          <a:xfrm>
            <a:off x="3078207" y="5333745"/>
            <a:ext cx="6488687"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Prototyping</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cxnSp>
        <p:nvCxnSpPr>
          <p:cNvPr id="30" name="Connector: Elbow 29">
            <a:extLst>
              <a:ext uri="{FF2B5EF4-FFF2-40B4-BE49-F238E27FC236}">
                <a16:creationId xmlns:a16="http://schemas.microsoft.com/office/drawing/2014/main" id="{E899CA93-1B3F-9578-FC58-E4604C585DD8}"/>
              </a:ext>
            </a:extLst>
          </p:cNvPr>
          <p:cNvCxnSpPr>
            <a:cxnSpLocks/>
            <a:stCxn id="16" idx="2"/>
            <a:endCxn id="24" idx="0"/>
          </p:cNvCxnSpPr>
          <p:nvPr/>
        </p:nvCxnSpPr>
        <p:spPr>
          <a:xfrm rot="5400000">
            <a:off x="4500697" y="1771411"/>
            <a:ext cx="401413" cy="3246393"/>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609F15-2378-4780-F7A3-AF61008AEB94}"/>
              </a:ext>
            </a:extLst>
          </p:cNvPr>
          <p:cNvCxnSpPr>
            <a:cxnSpLocks/>
            <a:stCxn id="7" idx="2"/>
            <a:endCxn id="16" idx="0"/>
          </p:cNvCxnSpPr>
          <p:nvPr/>
        </p:nvCxnSpPr>
        <p:spPr>
          <a:xfrm flipH="1">
            <a:off x="6324599" y="2279636"/>
            <a:ext cx="1" cy="455548"/>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02C8B691-E293-0874-AD7B-95C673DE61F0}"/>
              </a:ext>
            </a:extLst>
          </p:cNvPr>
          <p:cNvCxnSpPr>
            <a:cxnSpLocks/>
            <a:stCxn id="6" idx="2"/>
            <a:endCxn id="7" idx="0"/>
          </p:cNvCxnSpPr>
          <p:nvPr/>
        </p:nvCxnSpPr>
        <p:spPr>
          <a:xfrm flipH="1">
            <a:off x="6324600" y="1619902"/>
            <a:ext cx="2" cy="201017"/>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70D639F9-72B3-F8DD-D0A7-3C8328C058D8}"/>
              </a:ext>
            </a:extLst>
          </p:cNvPr>
          <p:cNvSpPr/>
          <p:nvPr/>
        </p:nvSpPr>
        <p:spPr>
          <a:xfrm>
            <a:off x="3078207" y="5950919"/>
            <a:ext cx="6488687"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User Testing</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8DCD9EE7-F477-21FE-23F0-5355DE5EAC0F}"/>
              </a:ext>
            </a:extLst>
          </p:cNvPr>
          <p:cNvCxnSpPr>
            <a:cxnSpLocks/>
            <a:stCxn id="25" idx="2"/>
            <a:endCxn id="61" idx="0"/>
          </p:cNvCxnSpPr>
          <p:nvPr/>
        </p:nvCxnSpPr>
        <p:spPr>
          <a:xfrm>
            <a:off x="6322551" y="5792462"/>
            <a:ext cx="0" cy="158457"/>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5C419298-5121-B43E-3897-7DD4D226B8BA}"/>
              </a:ext>
            </a:extLst>
          </p:cNvPr>
          <p:cNvSpPr/>
          <p:nvPr/>
        </p:nvSpPr>
        <p:spPr>
          <a:xfrm flipH="1">
            <a:off x="2055030" y="4050240"/>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#5</a:t>
            </a:r>
          </a:p>
        </p:txBody>
      </p:sp>
      <p:sp>
        <p:nvSpPr>
          <p:cNvPr id="16" name="Rectangle 15">
            <a:extLst>
              <a:ext uri="{FF2B5EF4-FFF2-40B4-BE49-F238E27FC236}">
                <a16:creationId xmlns:a16="http://schemas.microsoft.com/office/drawing/2014/main" id="{625AF00E-8CE5-B449-ECFC-E6BA2BDA5DE3}"/>
              </a:ext>
            </a:extLst>
          </p:cNvPr>
          <p:cNvSpPr/>
          <p:nvPr/>
        </p:nvSpPr>
        <p:spPr>
          <a:xfrm>
            <a:off x="3078478" y="2735184"/>
            <a:ext cx="6492241"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Processes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Focus on Critical Data Elements</a:t>
            </a:r>
          </a:p>
        </p:txBody>
      </p:sp>
      <p:sp>
        <p:nvSpPr>
          <p:cNvPr id="22" name="Rectangle 21">
            <a:extLst>
              <a:ext uri="{FF2B5EF4-FFF2-40B4-BE49-F238E27FC236}">
                <a16:creationId xmlns:a16="http://schemas.microsoft.com/office/drawing/2014/main" id="{E1EEE190-EC00-4C3A-5113-306460112482}"/>
              </a:ext>
            </a:extLst>
          </p:cNvPr>
          <p:cNvSpPr/>
          <p:nvPr/>
        </p:nvSpPr>
        <p:spPr>
          <a:xfrm rot="5400000" flipH="1">
            <a:off x="9858984" y="2761290"/>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#4</a:t>
            </a:r>
          </a:p>
        </p:txBody>
      </p:sp>
      <p:sp>
        <p:nvSpPr>
          <p:cNvPr id="38" name="Rectangle 37">
            <a:extLst>
              <a:ext uri="{FF2B5EF4-FFF2-40B4-BE49-F238E27FC236}">
                <a16:creationId xmlns:a16="http://schemas.microsoft.com/office/drawing/2014/main" id="{42BBF69B-9E9A-3256-5212-F4E3983389B0}"/>
              </a:ext>
            </a:extLst>
          </p:cNvPr>
          <p:cNvSpPr/>
          <p:nvPr/>
        </p:nvSpPr>
        <p:spPr>
          <a:xfrm>
            <a:off x="4217927" y="3595314"/>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Business Glossary</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9" name="Rectangle 38">
            <a:extLst>
              <a:ext uri="{FF2B5EF4-FFF2-40B4-BE49-F238E27FC236}">
                <a16:creationId xmlns:a16="http://schemas.microsoft.com/office/drawing/2014/main" id="{616A9BB2-102E-28D5-B1BA-BA564D6C557D}"/>
              </a:ext>
            </a:extLst>
          </p:cNvPr>
          <p:cNvSpPr/>
          <p:nvPr/>
        </p:nvSpPr>
        <p:spPr>
          <a:xfrm>
            <a:off x="6380823" y="3595313"/>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Communication Plan</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40" name="Rectangle 39">
            <a:extLst>
              <a:ext uri="{FF2B5EF4-FFF2-40B4-BE49-F238E27FC236}">
                <a16:creationId xmlns:a16="http://schemas.microsoft.com/office/drawing/2014/main" id="{601CE762-5450-7111-92CF-A62DB77B4CC0}"/>
              </a:ext>
            </a:extLst>
          </p:cNvPr>
          <p:cNvSpPr/>
          <p:nvPr/>
        </p:nvSpPr>
        <p:spPr>
          <a:xfrm>
            <a:off x="8543719" y="3595313"/>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Training Plan</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48" name="Connector: Elbow 47">
            <a:extLst>
              <a:ext uri="{FF2B5EF4-FFF2-40B4-BE49-F238E27FC236}">
                <a16:creationId xmlns:a16="http://schemas.microsoft.com/office/drawing/2014/main" id="{DA3E891E-E8B7-D685-8D10-64A73EED6467}"/>
              </a:ext>
            </a:extLst>
          </p:cNvPr>
          <p:cNvCxnSpPr>
            <a:cxnSpLocks/>
            <a:stCxn id="16" idx="2"/>
            <a:endCxn id="40" idx="0"/>
          </p:cNvCxnSpPr>
          <p:nvPr/>
        </p:nvCxnSpPr>
        <p:spPr>
          <a:xfrm rot="16200000" flipH="1">
            <a:off x="7745040" y="1773459"/>
            <a:ext cx="401412" cy="3242295"/>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nector: Elbow 50">
            <a:extLst>
              <a:ext uri="{FF2B5EF4-FFF2-40B4-BE49-F238E27FC236}">
                <a16:creationId xmlns:a16="http://schemas.microsoft.com/office/drawing/2014/main" id="{13F0F464-85D9-DD5F-F514-D24678C2F21E}"/>
              </a:ext>
            </a:extLst>
          </p:cNvPr>
          <p:cNvCxnSpPr>
            <a:cxnSpLocks/>
            <a:stCxn id="16" idx="2"/>
            <a:endCxn id="39" idx="0"/>
          </p:cNvCxnSpPr>
          <p:nvPr/>
        </p:nvCxnSpPr>
        <p:spPr>
          <a:xfrm rot="16200000" flipH="1">
            <a:off x="6663592" y="2854907"/>
            <a:ext cx="401412" cy="1079399"/>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9F4372B7-EEDD-FE41-3055-9EE8DFAB3031}"/>
              </a:ext>
            </a:extLst>
          </p:cNvPr>
          <p:cNvCxnSpPr>
            <a:cxnSpLocks/>
            <a:stCxn id="16" idx="2"/>
            <a:endCxn id="38" idx="0"/>
          </p:cNvCxnSpPr>
          <p:nvPr/>
        </p:nvCxnSpPr>
        <p:spPr>
          <a:xfrm rot="5400000">
            <a:off x="5582145" y="2852859"/>
            <a:ext cx="401413" cy="1083497"/>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81" name="Rectangle 80">
            <a:extLst>
              <a:ext uri="{FF2B5EF4-FFF2-40B4-BE49-F238E27FC236}">
                <a16:creationId xmlns:a16="http://schemas.microsoft.com/office/drawing/2014/main" id="{D35CF173-ECF5-B8C1-198C-3C33E64C3F64}"/>
              </a:ext>
            </a:extLst>
          </p:cNvPr>
          <p:cNvSpPr/>
          <p:nvPr/>
        </p:nvSpPr>
        <p:spPr>
          <a:xfrm>
            <a:off x="3080254" y="4699361"/>
            <a:ext cx="6488687" cy="458717"/>
          </a:xfrm>
          <a:prstGeom prst="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Prototype Prep</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User test flows and creating a storyboard</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
        <p:nvSpPr>
          <p:cNvPr id="84" name="Rectangle 83">
            <a:extLst>
              <a:ext uri="{FF2B5EF4-FFF2-40B4-BE49-F238E27FC236}">
                <a16:creationId xmlns:a16="http://schemas.microsoft.com/office/drawing/2014/main" id="{3D38CA60-07BC-8442-E4D4-5CE6F354212B}"/>
              </a:ext>
            </a:extLst>
          </p:cNvPr>
          <p:cNvSpPr/>
          <p:nvPr/>
        </p:nvSpPr>
        <p:spPr>
          <a:xfrm flipH="1">
            <a:off x="6380823" y="4047676"/>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#6</a:t>
            </a:r>
          </a:p>
        </p:txBody>
      </p:sp>
      <p:cxnSp>
        <p:nvCxnSpPr>
          <p:cNvPr id="85" name="Connector: Elbow 84">
            <a:extLst>
              <a:ext uri="{FF2B5EF4-FFF2-40B4-BE49-F238E27FC236}">
                <a16:creationId xmlns:a16="http://schemas.microsoft.com/office/drawing/2014/main" id="{6B83E4B9-1E1B-025A-9FC1-E85F58E3D13F}"/>
              </a:ext>
            </a:extLst>
          </p:cNvPr>
          <p:cNvCxnSpPr>
            <a:cxnSpLocks/>
            <a:stCxn id="84" idx="2"/>
            <a:endCxn id="81" idx="0"/>
          </p:cNvCxnSpPr>
          <p:nvPr/>
        </p:nvCxnSpPr>
        <p:spPr>
          <a:xfrm rot="5400000">
            <a:off x="7204788" y="3418704"/>
            <a:ext cx="400468" cy="2160847"/>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AC8CDEB0-8DE3-707B-E0A3-2F465863E643}"/>
              </a:ext>
            </a:extLst>
          </p:cNvPr>
          <p:cNvCxnSpPr>
            <a:cxnSpLocks/>
            <a:stCxn id="66" idx="2"/>
            <a:endCxn id="81" idx="0"/>
          </p:cNvCxnSpPr>
          <p:nvPr/>
        </p:nvCxnSpPr>
        <p:spPr>
          <a:xfrm rot="16200000" flipH="1">
            <a:off x="5043173" y="3417936"/>
            <a:ext cx="397904" cy="2164946"/>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1979FFAC-03AE-CE77-39FB-127579D5E445}"/>
              </a:ext>
            </a:extLst>
          </p:cNvPr>
          <p:cNvCxnSpPr>
            <a:cxnSpLocks/>
            <a:stCxn id="81" idx="2"/>
            <a:endCxn id="25" idx="0"/>
          </p:cNvCxnSpPr>
          <p:nvPr/>
        </p:nvCxnSpPr>
        <p:spPr>
          <a:xfrm flipH="1">
            <a:off x="6322551" y="5158078"/>
            <a:ext cx="2047" cy="175667"/>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377B894F-5BEA-8AD1-26D4-7633AF4C3498}"/>
              </a:ext>
            </a:extLst>
          </p:cNvPr>
          <p:cNvSpPr/>
          <p:nvPr/>
        </p:nvSpPr>
        <p:spPr>
          <a:xfrm rot="5400000" flipH="1">
            <a:off x="9858983" y="4744511"/>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#7</a:t>
            </a:r>
          </a:p>
        </p:txBody>
      </p:sp>
    </p:spTree>
    <p:extLst>
      <p:ext uri="{BB962C8B-B14F-4D97-AF65-F5344CB8AC3E}">
        <p14:creationId xmlns:p14="http://schemas.microsoft.com/office/powerpoint/2010/main" val="39135040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700F1E-179E-98C4-FEA6-A2B307559DAE}"/>
              </a:ext>
            </a:extLst>
          </p:cNvPr>
          <p:cNvSpPr>
            <a:spLocks noGrp="1"/>
          </p:cNvSpPr>
          <p:nvPr>
            <p:ph type="title"/>
          </p:nvPr>
        </p:nvSpPr>
        <p:spPr/>
        <p:txBody>
          <a:bodyPr/>
          <a:lstStyle/>
          <a:p>
            <a:r>
              <a:rPr lang="en-US" sz="2400" b="1" dirty="0">
                <a:solidFill>
                  <a:srgbClr val="11B5B4"/>
                </a:solidFill>
              </a:rPr>
              <a:t>MOST</a:t>
            </a:r>
            <a:r>
              <a:rPr lang="en-US" dirty="0"/>
              <a:t> Data Governance programs fail!</a:t>
            </a:r>
          </a:p>
        </p:txBody>
      </p:sp>
      <p:sp>
        <p:nvSpPr>
          <p:cNvPr id="3" name="Text Placeholder 2">
            <a:extLst>
              <a:ext uri="{FF2B5EF4-FFF2-40B4-BE49-F238E27FC236}">
                <a16:creationId xmlns:a16="http://schemas.microsoft.com/office/drawing/2014/main" id="{4D2D66C6-163F-C54B-30A2-CA5158B98C3A}"/>
              </a:ext>
            </a:extLst>
          </p:cNvPr>
          <p:cNvSpPr>
            <a:spLocks noGrp="1"/>
          </p:cNvSpPr>
          <p:nvPr>
            <p:ph type="body" sz="quarter" idx="12"/>
          </p:nvPr>
        </p:nvSpPr>
        <p:spPr>
          <a:xfrm>
            <a:off x="704850" y="1493949"/>
            <a:ext cx="10873257" cy="4443864"/>
          </a:xfrm>
        </p:spPr>
        <p:txBody>
          <a:bodyPr/>
          <a:lstStyle/>
          <a:p>
            <a:pPr marL="571500" indent="-571500">
              <a:lnSpc>
                <a:spcPct val="100000"/>
              </a:lnSpc>
              <a:buClr>
                <a:srgbClr val="11B5B4"/>
              </a:buClr>
              <a:buFont typeface="Wingdings" panose="05000000000000000000" pitchFamily="2" charset="2"/>
              <a:buChar char="§"/>
            </a:pPr>
            <a:r>
              <a:rPr lang="en-US" sz="1800" dirty="0"/>
              <a:t>Most businesses today are </a:t>
            </a:r>
            <a:r>
              <a:rPr lang="en-US" sz="1800" b="1" dirty="0">
                <a:solidFill>
                  <a:srgbClr val="0C2B3E"/>
                </a:solidFill>
              </a:rPr>
              <a:t>unfit for data</a:t>
            </a:r>
            <a:r>
              <a:rPr lang="en-US" sz="1800" dirty="0"/>
              <a:t>.</a:t>
            </a:r>
          </a:p>
          <a:p>
            <a:pPr marL="571500" indent="-571500">
              <a:lnSpc>
                <a:spcPct val="100000"/>
              </a:lnSpc>
              <a:buClr>
                <a:srgbClr val="11B5B4"/>
              </a:buClr>
              <a:buFont typeface="Wingdings" panose="05000000000000000000" pitchFamily="2" charset="2"/>
              <a:buChar char="§"/>
            </a:pPr>
            <a:r>
              <a:rPr lang="en-US" sz="1800" dirty="0"/>
              <a:t>Data Governance programs are </a:t>
            </a:r>
            <a:r>
              <a:rPr lang="en-US" sz="1800" b="1" dirty="0">
                <a:solidFill>
                  <a:srgbClr val="0C2B3E"/>
                </a:solidFill>
              </a:rPr>
              <a:t>bolted on, not built in</a:t>
            </a:r>
            <a:r>
              <a:rPr lang="en-US" sz="1800" dirty="0"/>
              <a:t>.</a:t>
            </a:r>
          </a:p>
          <a:p>
            <a:pPr marL="571500" indent="-571500">
              <a:lnSpc>
                <a:spcPct val="100000"/>
              </a:lnSpc>
              <a:buClr>
                <a:srgbClr val="11B5B4"/>
              </a:buClr>
              <a:buFont typeface="Wingdings" panose="05000000000000000000" pitchFamily="2" charset="2"/>
              <a:buChar char="§"/>
            </a:pPr>
            <a:r>
              <a:rPr lang="en-US" sz="1800" dirty="0"/>
              <a:t>Policies, standards, glossaries, roles all exist </a:t>
            </a:r>
            <a:r>
              <a:rPr lang="en-US" sz="1800" b="1" dirty="0">
                <a:solidFill>
                  <a:srgbClr val="0C2B3E"/>
                </a:solidFill>
              </a:rPr>
              <a:t>on paper</a:t>
            </a:r>
            <a:r>
              <a:rPr lang="en-US" sz="1800" b="1" dirty="0">
                <a:solidFill>
                  <a:schemeClr val="accent4"/>
                </a:solidFill>
              </a:rPr>
              <a:t>.</a:t>
            </a:r>
          </a:p>
          <a:p>
            <a:pPr marL="571500" indent="-571500">
              <a:lnSpc>
                <a:spcPct val="100000"/>
              </a:lnSpc>
              <a:buClr>
                <a:srgbClr val="11B5B4"/>
              </a:buClr>
              <a:buFont typeface="Wingdings" panose="05000000000000000000" pitchFamily="2" charset="2"/>
              <a:buChar char="§"/>
            </a:pPr>
            <a:r>
              <a:rPr lang="en-US" sz="1800" dirty="0"/>
              <a:t>The data office is a </a:t>
            </a:r>
            <a:r>
              <a:rPr lang="en-US" sz="1800" b="1" dirty="0">
                <a:solidFill>
                  <a:srgbClr val="0C2B3E"/>
                </a:solidFill>
              </a:rPr>
              <a:t>supplicant</a:t>
            </a:r>
            <a:r>
              <a:rPr lang="en-US" sz="1800" b="1" dirty="0">
                <a:solidFill>
                  <a:schemeClr val="accent4"/>
                </a:solidFill>
              </a:rPr>
              <a:t>.</a:t>
            </a:r>
          </a:p>
          <a:p>
            <a:pPr marL="571500" indent="-571500">
              <a:lnSpc>
                <a:spcPct val="100000"/>
              </a:lnSpc>
              <a:buClr>
                <a:srgbClr val="11B5B4"/>
              </a:buClr>
              <a:buFont typeface="Wingdings" panose="05000000000000000000" pitchFamily="2" charset="2"/>
              <a:buChar char="§"/>
            </a:pPr>
            <a:r>
              <a:rPr lang="en-US" sz="1800" dirty="0"/>
              <a:t>People experience it as </a:t>
            </a:r>
            <a:r>
              <a:rPr lang="en-US" sz="1800" b="1" dirty="0">
                <a:solidFill>
                  <a:srgbClr val="0C2B3E"/>
                </a:solidFill>
              </a:rPr>
              <a:t>extra work </a:t>
            </a:r>
            <a:r>
              <a:rPr lang="en-US" sz="1800" dirty="0"/>
              <a:t>added on top of their “day job”, </a:t>
            </a:r>
            <a:r>
              <a:rPr lang="en-US" sz="1800" b="1" dirty="0">
                <a:solidFill>
                  <a:srgbClr val="0C2B3E"/>
                </a:solidFill>
              </a:rPr>
              <a:t>competing</a:t>
            </a:r>
            <a:r>
              <a:rPr lang="en-US" sz="1800" dirty="0"/>
              <a:t> with “real work”.</a:t>
            </a:r>
            <a:endParaRPr lang="en-US" sz="1800" b="1" dirty="0">
              <a:solidFill>
                <a:schemeClr val="accent4"/>
              </a:solidFill>
            </a:endParaRPr>
          </a:p>
          <a:p>
            <a:pPr marL="571500" indent="-571500">
              <a:lnSpc>
                <a:spcPct val="100000"/>
              </a:lnSpc>
              <a:buClr>
                <a:srgbClr val="11B5B4"/>
              </a:buClr>
              <a:buFont typeface="Wingdings" panose="05000000000000000000" pitchFamily="2" charset="2"/>
              <a:buChar char="§"/>
            </a:pPr>
            <a:r>
              <a:rPr lang="en-US" sz="1800" b="1" dirty="0">
                <a:solidFill>
                  <a:srgbClr val="0C2B3E"/>
                </a:solidFill>
              </a:rPr>
              <a:t>People side</a:t>
            </a:r>
            <a:r>
              <a:rPr lang="en-US" sz="1800" b="1" dirty="0">
                <a:solidFill>
                  <a:schemeClr val="accent4"/>
                </a:solidFill>
              </a:rPr>
              <a:t> </a:t>
            </a:r>
            <a:r>
              <a:rPr lang="en-US" sz="1800" dirty="0"/>
              <a:t>versus Technology side! </a:t>
            </a:r>
          </a:p>
          <a:p>
            <a:pPr marL="571500" indent="-571500">
              <a:lnSpc>
                <a:spcPct val="100000"/>
              </a:lnSpc>
              <a:buClr>
                <a:srgbClr val="11B5B4"/>
              </a:buClr>
              <a:buFont typeface="Wingdings" panose="05000000000000000000" pitchFamily="2" charset="2"/>
              <a:buChar char="§"/>
            </a:pPr>
            <a:r>
              <a:rPr lang="en-US" sz="1800" dirty="0"/>
              <a:t>Growing complexity of </a:t>
            </a:r>
            <a:r>
              <a:rPr lang="en-US" sz="1800" b="1" dirty="0">
                <a:solidFill>
                  <a:srgbClr val="0C2B3E"/>
                </a:solidFill>
              </a:rPr>
              <a:t>modern data organizations</a:t>
            </a:r>
            <a:r>
              <a:rPr lang="en-US" sz="1800" dirty="0"/>
              <a:t>.</a:t>
            </a:r>
          </a:p>
          <a:p>
            <a:pPr marL="571500" indent="-571500">
              <a:lnSpc>
                <a:spcPct val="100000"/>
              </a:lnSpc>
              <a:buClr>
                <a:srgbClr val="11B5B4"/>
              </a:buClr>
              <a:buFont typeface="Wingdings" panose="05000000000000000000" pitchFamily="2" charset="2"/>
              <a:buChar char="§"/>
            </a:pPr>
            <a:r>
              <a:rPr lang="en-US" sz="1800" dirty="0"/>
              <a:t>Where's </a:t>
            </a:r>
            <a:r>
              <a:rPr lang="en-US" sz="1800" b="1" dirty="0">
                <a:solidFill>
                  <a:srgbClr val="0C2B3E"/>
                </a:solidFill>
              </a:rPr>
              <a:t>the value</a:t>
            </a:r>
            <a:r>
              <a:rPr lang="en-US" sz="1800" dirty="0"/>
              <a:t>? And what about </a:t>
            </a:r>
            <a:r>
              <a:rPr lang="en-US" sz="1800" b="1" dirty="0">
                <a:solidFill>
                  <a:srgbClr val="0C2B3E"/>
                </a:solidFill>
              </a:rPr>
              <a:t>the communication</a:t>
            </a:r>
            <a:r>
              <a:rPr lang="en-US" sz="1800" dirty="0"/>
              <a:t>? </a:t>
            </a:r>
          </a:p>
          <a:p>
            <a:pPr marL="571500" indent="-571500">
              <a:lnSpc>
                <a:spcPct val="100000"/>
              </a:lnSpc>
              <a:buClr>
                <a:srgbClr val="11B5B4"/>
              </a:buClr>
              <a:buFont typeface="Wingdings" panose="05000000000000000000" pitchFamily="2" charset="2"/>
              <a:buChar char="§"/>
            </a:pPr>
            <a:r>
              <a:rPr lang="en-US" sz="1800" dirty="0"/>
              <a:t>Data governance, as practiced, is still an </a:t>
            </a:r>
            <a:r>
              <a:rPr lang="en-US" sz="1800" b="1" dirty="0">
                <a:solidFill>
                  <a:srgbClr val="0C2B3E"/>
                </a:solidFill>
              </a:rPr>
              <a:t>unproven theory</a:t>
            </a:r>
            <a:r>
              <a:rPr lang="en-US" sz="1800" dirty="0"/>
              <a:t>.</a:t>
            </a:r>
          </a:p>
          <a:p>
            <a:pPr marL="571500" indent="-571500">
              <a:lnSpc>
                <a:spcPct val="100000"/>
              </a:lnSpc>
              <a:buClr>
                <a:srgbClr val="11B5B4"/>
              </a:buClr>
              <a:buFont typeface="Wingdings" panose="05000000000000000000" pitchFamily="2" charset="2"/>
              <a:buChar char="§"/>
            </a:pPr>
            <a:r>
              <a:rPr lang="en-US" sz="1800" b="1" dirty="0">
                <a:solidFill>
                  <a:srgbClr val="0C2B3E"/>
                </a:solidFill>
              </a:rPr>
              <a:t>Disconnect</a:t>
            </a:r>
            <a:r>
              <a:rPr lang="en-US" sz="1800" dirty="0"/>
              <a:t> between </a:t>
            </a:r>
            <a:r>
              <a:rPr lang="en-US" sz="1800" b="1" dirty="0">
                <a:solidFill>
                  <a:srgbClr val="0C2B3E"/>
                </a:solidFill>
              </a:rPr>
              <a:t>speed</a:t>
            </a:r>
            <a:r>
              <a:rPr lang="en-US" sz="1800" dirty="0"/>
              <a:t> of business and speed of a data governance program.</a:t>
            </a:r>
          </a:p>
          <a:p>
            <a:pPr marL="571500" indent="-571500">
              <a:lnSpc>
                <a:spcPct val="100000"/>
              </a:lnSpc>
              <a:buClr>
                <a:srgbClr val="11B5B4"/>
              </a:buClr>
              <a:buFont typeface="Wingdings" panose="05000000000000000000" pitchFamily="2" charset="2"/>
              <a:buChar char="§"/>
            </a:pPr>
            <a:r>
              <a:rPr lang="en-US" sz="1800" b="1" dirty="0">
                <a:solidFill>
                  <a:srgbClr val="0C2B3E"/>
                </a:solidFill>
              </a:rPr>
              <a:t>Traditional</a:t>
            </a:r>
            <a:r>
              <a:rPr lang="en-US" sz="1800" dirty="0"/>
              <a:t> Data Governance strategies fail…time and time again!</a:t>
            </a:r>
          </a:p>
        </p:txBody>
      </p:sp>
      <p:sp>
        <p:nvSpPr>
          <p:cNvPr id="4" name="Footer Placeholder 3">
            <a:extLst>
              <a:ext uri="{FF2B5EF4-FFF2-40B4-BE49-F238E27FC236}">
                <a16:creationId xmlns:a16="http://schemas.microsoft.com/office/drawing/2014/main" id="{04F49DF6-ED31-DB06-956E-2B6BA97BBCE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259606C-2D65-81C9-CB0B-B28478448746}"/>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325684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90005E-6DB8-334E-FA91-04EB3282258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C89DB28-35CA-ED6A-81B1-59FC87A922F7}"/>
              </a:ext>
            </a:extLst>
          </p:cNvPr>
          <p:cNvSpPr>
            <a:spLocks noGrp="1"/>
          </p:cNvSpPr>
          <p:nvPr>
            <p:ph type="title"/>
          </p:nvPr>
        </p:nvSpPr>
        <p:spPr>
          <a:xfrm>
            <a:off x="695797" y="728406"/>
            <a:ext cx="8010524" cy="394692"/>
          </a:xfrm>
        </p:spPr>
        <p:txBody>
          <a:bodyPr/>
          <a:lstStyle/>
          <a:p>
            <a:r>
              <a:rPr lang="en-US" b="1" dirty="0">
                <a:solidFill>
                  <a:srgbClr val="0C2B3E"/>
                </a:solidFill>
              </a:rPr>
              <a:t>WEEK 1 </a:t>
            </a:r>
            <a:r>
              <a:rPr lang="en-US" b="1" dirty="0">
                <a:solidFill>
                  <a:srgbClr val="11B5B4"/>
                </a:solidFill>
              </a:rPr>
              <a:t>of 5</a:t>
            </a:r>
            <a:br>
              <a:rPr lang="en-US" dirty="0"/>
            </a:br>
            <a:r>
              <a:rPr lang="en-US" sz="2000" dirty="0">
                <a:solidFill>
                  <a:srgbClr val="0C2B3E"/>
                </a:solidFill>
              </a:rPr>
              <a:t>Laying the Groundwork </a:t>
            </a:r>
            <a:r>
              <a:rPr lang="en-US" sz="2000" dirty="0">
                <a:solidFill>
                  <a:srgbClr val="11B5B4"/>
                </a:solidFill>
              </a:rPr>
              <a:t>| The Fundamentals</a:t>
            </a:r>
            <a:endParaRPr lang="en-US" dirty="0">
              <a:solidFill>
                <a:srgbClr val="11B5B4"/>
              </a:solidFill>
            </a:endParaRPr>
          </a:p>
        </p:txBody>
      </p:sp>
      <p:sp>
        <p:nvSpPr>
          <p:cNvPr id="4" name="Footer Placeholder 3">
            <a:extLst>
              <a:ext uri="{FF2B5EF4-FFF2-40B4-BE49-F238E27FC236}">
                <a16:creationId xmlns:a16="http://schemas.microsoft.com/office/drawing/2014/main" id="{40ECE440-5113-F44D-98FF-C0C3E18FCA22}"/>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926B1FB-45E9-9D06-B575-1E90FF7262E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9" name="Table">
            <a:extLst>
              <a:ext uri="{FF2B5EF4-FFF2-40B4-BE49-F238E27FC236}">
                <a16:creationId xmlns:a16="http://schemas.microsoft.com/office/drawing/2014/main" id="{333D92A0-B0F2-E1DF-CBC4-EB38DC7299B3}"/>
              </a:ext>
            </a:extLst>
          </p:cNvPr>
          <p:cNvGraphicFramePr/>
          <p:nvPr/>
        </p:nvGraphicFramePr>
        <p:xfrm>
          <a:off x="374469" y="1578828"/>
          <a:ext cx="11443065" cy="4127502"/>
        </p:xfrm>
        <a:graphic>
          <a:graphicData uri="http://schemas.openxmlformats.org/drawingml/2006/table">
            <a:tbl>
              <a:tblPr firstRow="1"/>
              <a:tblGrid>
                <a:gridCol w="2288613">
                  <a:extLst>
                    <a:ext uri="{9D8B030D-6E8A-4147-A177-3AD203B41FA5}">
                      <a16:colId xmlns:a16="http://schemas.microsoft.com/office/drawing/2014/main" val="20000"/>
                    </a:ext>
                  </a:extLst>
                </a:gridCol>
                <a:gridCol w="2288613">
                  <a:extLst>
                    <a:ext uri="{9D8B030D-6E8A-4147-A177-3AD203B41FA5}">
                      <a16:colId xmlns:a16="http://schemas.microsoft.com/office/drawing/2014/main" val="20001"/>
                    </a:ext>
                  </a:extLst>
                </a:gridCol>
                <a:gridCol w="2288613">
                  <a:extLst>
                    <a:ext uri="{9D8B030D-6E8A-4147-A177-3AD203B41FA5}">
                      <a16:colId xmlns:a16="http://schemas.microsoft.com/office/drawing/2014/main" val="20002"/>
                    </a:ext>
                  </a:extLst>
                </a:gridCol>
                <a:gridCol w="2288613">
                  <a:extLst>
                    <a:ext uri="{9D8B030D-6E8A-4147-A177-3AD203B41FA5}">
                      <a16:colId xmlns:a16="http://schemas.microsoft.com/office/drawing/2014/main" val="20003"/>
                    </a:ext>
                  </a:extLst>
                </a:gridCol>
                <a:gridCol w="2288613">
                  <a:extLst>
                    <a:ext uri="{9D8B030D-6E8A-4147-A177-3AD203B41FA5}">
                      <a16:colId xmlns:a16="http://schemas.microsoft.com/office/drawing/2014/main" val="20004"/>
                    </a:ext>
                  </a:extLst>
                </a:gridCol>
              </a:tblGrid>
              <a:tr h="687917">
                <a:tc>
                  <a:txBody>
                    <a:bodyPr/>
                    <a:lstStyle/>
                    <a:p>
                      <a:pPr defTabSz="584200">
                        <a:lnSpc>
                          <a:spcPct val="80000"/>
                        </a:lnSpc>
                        <a:defRPr sz="3200" cap="all">
                          <a:solidFill>
                            <a:srgbClr val="000000"/>
                          </a:solidFill>
                          <a:latin typeface="+mj-lt"/>
                          <a:ea typeface="+mj-ea"/>
                          <a:cs typeface="+mj-cs"/>
                          <a:sym typeface="Avenir Next Regular"/>
                        </a:defRPr>
                      </a:pPr>
                      <a:endParaRPr sz="1600" dirty="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0"/>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1"/>
                  </a:ext>
                </a:extLst>
              </a:tr>
              <a:tr h="687917">
                <a:tc>
                  <a:txBody>
                    <a:bodyPr/>
                    <a:lstStyle/>
                    <a:p>
                      <a:pPr algn="l" defTabSz="914400">
                        <a:defRPr sz="3600">
                          <a:latin typeface="+mj-lt"/>
                          <a:ea typeface="+mj-ea"/>
                          <a:cs typeface="+mj-cs"/>
                          <a:sym typeface="Avenir Next Regular"/>
                        </a:defRPr>
                      </a:pPr>
                      <a:endParaRPr sz="1800" dirty="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2"/>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3"/>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dirty="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4"/>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dirty="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5"/>
                  </a:ext>
                </a:extLst>
              </a:tr>
            </a:tbl>
          </a:graphicData>
        </a:graphic>
      </p:graphicFrame>
      <p:sp>
        <p:nvSpPr>
          <p:cNvPr id="10" name="Set-up and Onboarding…">
            <a:extLst>
              <a:ext uri="{FF2B5EF4-FFF2-40B4-BE49-F238E27FC236}">
                <a16:creationId xmlns:a16="http://schemas.microsoft.com/office/drawing/2014/main" id="{CB86C92B-E4C0-DB69-1EB4-E31516CD6C18}"/>
              </a:ext>
            </a:extLst>
          </p:cNvPr>
          <p:cNvSpPr/>
          <p:nvPr/>
        </p:nvSpPr>
        <p:spPr>
          <a:xfrm>
            <a:off x="445817" y="2135722"/>
            <a:ext cx="2148311" cy="1044000"/>
          </a:xfrm>
          <a:prstGeom prst="roundRect">
            <a:avLst>
              <a:gd name="adj" fmla="val 3678"/>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b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Set-up</a:t>
            </a:r>
            <a: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a:t>
            </a:r>
            <a:b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&amp; </a:t>
            </a:r>
            <a:b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nl-BE" sz="1400" b="1" i="0" u="none" strike="noStrike" kern="1200" cap="none" spc="0" normalizeH="0" baseline="0" noProof="0" dirty="0" err="1">
                <a:ln>
                  <a:noFill/>
                </a:ln>
                <a:solidFill>
                  <a:srgbClr val="0C2B3E"/>
                </a:solidFill>
                <a:effectLst/>
                <a:uLnTx/>
                <a:uFillTx/>
                <a:latin typeface="Arial" panose="020B0604020202020204" pitchFamily="34" charset="0"/>
                <a:ea typeface="+mn-ea"/>
                <a:cs typeface="Arial" panose="020B0604020202020204" pitchFamily="34" charset="0"/>
              </a:rPr>
              <a:t>Onboarding</a:t>
            </a: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FRI">
            <a:extLst>
              <a:ext uri="{FF2B5EF4-FFF2-40B4-BE49-F238E27FC236}">
                <a16:creationId xmlns:a16="http://schemas.microsoft.com/office/drawing/2014/main" id="{3A99BEF0-1711-C36C-DD00-866383C9D013}"/>
              </a:ext>
            </a:extLst>
          </p:cNvPr>
          <p:cNvSpPr/>
          <p:nvPr/>
        </p:nvSpPr>
        <p:spPr>
          <a:xfrm>
            <a:off x="9532340" y="1568388"/>
            <a:ext cx="2276915"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a:t>
            </a:r>
          </a:p>
        </p:txBody>
      </p:sp>
      <p:sp>
        <p:nvSpPr>
          <p:cNvPr id="12" name="THU">
            <a:extLst>
              <a:ext uri="{FF2B5EF4-FFF2-40B4-BE49-F238E27FC236}">
                <a16:creationId xmlns:a16="http://schemas.microsoft.com/office/drawing/2014/main" id="{0627A69E-B889-7441-1BDE-42064D5110E5}"/>
              </a:ext>
            </a:extLst>
          </p:cNvPr>
          <p:cNvSpPr/>
          <p:nvPr/>
        </p:nvSpPr>
        <p:spPr>
          <a:xfrm>
            <a:off x="7244218" y="1568388"/>
            <a:ext cx="2288584"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a:t>
            </a:r>
          </a:p>
        </p:txBody>
      </p:sp>
      <p:sp>
        <p:nvSpPr>
          <p:cNvPr id="13" name="WED">
            <a:extLst>
              <a:ext uri="{FF2B5EF4-FFF2-40B4-BE49-F238E27FC236}">
                <a16:creationId xmlns:a16="http://schemas.microsoft.com/office/drawing/2014/main" id="{B396FD82-F5EA-9BAC-FC98-06B4E7C1C197}"/>
              </a:ext>
            </a:extLst>
          </p:cNvPr>
          <p:cNvSpPr/>
          <p:nvPr/>
        </p:nvSpPr>
        <p:spPr>
          <a:xfrm>
            <a:off x="4947319" y="1568388"/>
            <a:ext cx="2297363"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a:t>
            </a:r>
          </a:p>
        </p:txBody>
      </p:sp>
      <p:sp>
        <p:nvSpPr>
          <p:cNvPr id="14" name="TUE">
            <a:extLst>
              <a:ext uri="{FF2B5EF4-FFF2-40B4-BE49-F238E27FC236}">
                <a16:creationId xmlns:a16="http://schemas.microsoft.com/office/drawing/2014/main" id="{460C1D8D-54C2-CDA2-2202-7EA09F5523B7}"/>
              </a:ext>
            </a:extLst>
          </p:cNvPr>
          <p:cNvSpPr/>
          <p:nvPr/>
        </p:nvSpPr>
        <p:spPr>
          <a:xfrm>
            <a:off x="2664275" y="1568387"/>
            <a:ext cx="2288238"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a:t>
            </a:r>
          </a:p>
        </p:txBody>
      </p:sp>
      <p:sp>
        <p:nvSpPr>
          <p:cNvPr id="15" name="MON">
            <a:extLst>
              <a:ext uri="{FF2B5EF4-FFF2-40B4-BE49-F238E27FC236}">
                <a16:creationId xmlns:a16="http://schemas.microsoft.com/office/drawing/2014/main" id="{18A85606-9772-D379-6CC3-809603FC918E}"/>
              </a:ext>
            </a:extLst>
          </p:cNvPr>
          <p:cNvSpPr/>
          <p:nvPr/>
        </p:nvSpPr>
        <p:spPr>
          <a:xfrm>
            <a:off x="376547" y="1568387"/>
            <a:ext cx="2286851"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a:t>
            </a:r>
          </a:p>
        </p:txBody>
      </p:sp>
      <p:sp>
        <p:nvSpPr>
          <p:cNvPr id="16" name="Decider Interview…">
            <a:extLst>
              <a:ext uri="{FF2B5EF4-FFF2-40B4-BE49-F238E27FC236}">
                <a16:creationId xmlns:a16="http://schemas.microsoft.com/office/drawing/2014/main" id="{852C5E23-FC87-C393-B5E3-D9B9AA6507CA}"/>
              </a:ext>
            </a:extLst>
          </p:cNvPr>
          <p:cNvSpPr/>
          <p:nvPr/>
        </p:nvSpPr>
        <p:spPr>
          <a:xfrm>
            <a:off x="450256" y="4519074"/>
            <a:ext cx="2148311" cy="1044000"/>
          </a:xfrm>
          <a:prstGeom prst="roundRect">
            <a:avLst>
              <a:gd name="adj" fmla="val 3856"/>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r>
              <a:rPr kumimoji="0" lang="nl-BE" sz="1400" b="1"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Onboarding</a:t>
            </a:r>
            <a:r>
              <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br>
              <a:rPr kumimoji="0" lang="nl-BE"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Interview</a:t>
            </a:r>
            <a:r>
              <a:rPr kumimoji="0" lang="nl-BE"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a:t>
            </a:r>
            <a:endPar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it-IT"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45 min. per </a:t>
            </a:r>
            <a:r>
              <a:rPr kumimoji="0" lang="it-IT" sz="10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venir Next Medium"/>
              </a:rPr>
              <a:t>participant</a:t>
            </a:r>
            <a:r>
              <a:rPr kumimoji="0" lang="it-IT"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1-on-1</a:t>
            </a:r>
          </a:p>
        </p:txBody>
      </p:sp>
      <p:sp>
        <p:nvSpPr>
          <p:cNvPr id="17" name="Team Interviews…">
            <a:extLst>
              <a:ext uri="{FF2B5EF4-FFF2-40B4-BE49-F238E27FC236}">
                <a16:creationId xmlns:a16="http://schemas.microsoft.com/office/drawing/2014/main" id="{26A4D7CF-B78D-47F9-797D-2F663781EADA}"/>
              </a:ext>
            </a:extLst>
          </p:cNvPr>
          <p:cNvSpPr/>
          <p:nvPr/>
        </p:nvSpPr>
        <p:spPr>
          <a:xfrm>
            <a:off x="2731260" y="2135723"/>
            <a:ext cx="2154270" cy="3427351"/>
          </a:xfrm>
          <a:prstGeom prst="roundRect">
            <a:avLst>
              <a:gd name="adj" fmla="val 2948"/>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914400" marR="0" lvl="2"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nl-BE" sz="1400" b="1"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Onboarding</a:t>
            </a:r>
            <a:endParaRPr kumimoji="0" lang="nl-BE"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Interviews</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a:t>
            </a:r>
            <a:r>
              <a:rPr kumimoji="0" lang="nl-BE"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45</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min. </a:t>
            </a:r>
            <a:br>
              <a:rPr kumimoji="0" lang="nl-BE"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b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per participant,</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1-on-1</a:t>
            </a:r>
          </a:p>
        </p:txBody>
      </p:sp>
      <p:sp>
        <p:nvSpPr>
          <p:cNvPr id="18" name="Alignment  Workshop…">
            <a:extLst>
              <a:ext uri="{FF2B5EF4-FFF2-40B4-BE49-F238E27FC236}">
                <a16:creationId xmlns:a16="http://schemas.microsoft.com/office/drawing/2014/main" id="{34F8BB2A-F484-3E7C-DC4C-1C294D7E3AA7}"/>
              </a:ext>
            </a:extLst>
          </p:cNvPr>
          <p:cNvSpPr/>
          <p:nvPr/>
        </p:nvSpPr>
        <p:spPr>
          <a:xfrm>
            <a:off x="9593514" y="2135723"/>
            <a:ext cx="2154270" cy="3436095"/>
          </a:xfrm>
          <a:prstGeom prst="roundRect">
            <a:avLst>
              <a:gd name="adj" fmla="val 3807"/>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 of 7</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Bridging the Gap</a:t>
            </a:r>
            <a:endPar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a:t>
            </a:r>
            <a:r>
              <a:rPr kumimoji="0" lang="nl-BE"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6</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h,</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p:txBody>
      </p:sp>
      <p:sp>
        <p:nvSpPr>
          <p:cNvPr id="19" name="User recruiting…">
            <a:extLst>
              <a:ext uri="{FF2B5EF4-FFF2-40B4-BE49-F238E27FC236}">
                <a16:creationId xmlns:a16="http://schemas.microsoft.com/office/drawing/2014/main" id="{C919A6C7-D21B-331C-EB48-A499773387C5}"/>
              </a:ext>
            </a:extLst>
          </p:cNvPr>
          <p:cNvSpPr/>
          <p:nvPr/>
        </p:nvSpPr>
        <p:spPr>
          <a:xfrm>
            <a:off x="5016499" y="3928824"/>
            <a:ext cx="2159001" cy="1634250"/>
          </a:xfrm>
          <a:prstGeom prst="roundRect">
            <a:avLst>
              <a:gd name="adj" fmla="val 3695"/>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Workshop set-up</a:t>
            </a:r>
            <a:endPar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Preparing for the upcoming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workshop</a:t>
            </a:r>
            <a:endParaRPr kumimoji="0"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endParaRPr>
          </a:p>
        </p:txBody>
      </p:sp>
      <p:sp>
        <p:nvSpPr>
          <p:cNvPr id="20" name="Internal kick-off…">
            <a:extLst>
              <a:ext uri="{FF2B5EF4-FFF2-40B4-BE49-F238E27FC236}">
                <a16:creationId xmlns:a16="http://schemas.microsoft.com/office/drawing/2014/main" id="{DF4F4BF7-8777-3A17-3594-07922F383963}"/>
              </a:ext>
            </a:extLst>
          </p:cNvPr>
          <p:cNvSpPr/>
          <p:nvPr/>
        </p:nvSpPr>
        <p:spPr>
          <a:xfrm>
            <a:off x="5028006" y="2148954"/>
            <a:ext cx="2148311" cy="1654926"/>
          </a:xfrm>
          <a:prstGeom prst="roundRect">
            <a:avLst>
              <a:gd name="adj" fmla="val 3678"/>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Interna</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l Research</a:t>
            </a:r>
            <a:endPar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nl-BE" sz="1000" b="0" i="0" u="none" strike="noStrike" kern="1200" cap="none" spc="0" normalizeH="0" baseline="0" noProof="0" dirty="0" err="1">
                <a:ln>
                  <a:noFill/>
                </a:ln>
                <a:solidFill>
                  <a:srgbClr val="0C2B3E"/>
                </a:solidFill>
                <a:effectLst/>
                <a:uLnTx/>
                <a:uFillTx/>
                <a:latin typeface="Arial" panose="020B0604020202020204" pitchFamily="34" charset="0"/>
                <a:cs typeface="Arial" panose="020B0604020202020204" pitchFamily="34" charset="0"/>
                <a:sym typeface="Avenir Next Medium"/>
              </a:rPr>
              <a:t>Synthesizing</a:t>
            </a:r>
            <a:r>
              <a:rPr kumimoji="0" lang="nl-BE"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 </a:t>
            </a:r>
            <a:r>
              <a:rPr kumimoji="0" lang="nl-BE" sz="1000" b="0" i="0" u="none" strike="noStrike" kern="1200" cap="none" spc="0" normalizeH="0" baseline="0" noProof="0" dirty="0" err="1">
                <a:ln>
                  <a:noFill/>
                </a:ln>
                <a:solidFill>
                  <a:srgbClr val="0C2B3E"/>
                </a:solidFill>
                <a:effectLst/>
                <a:uLnTx/>
                <a:uFillTx/>
                <a:latin typeface="Arial" panose="020B0604020202020204" pitchFamily="34" charset="0"/>
                <a:cs typeface="Arial" panose="020B0604020202020204" pitchFamily="34" charset="0"/>
                <a:sym typeface="Avenir Next Medium"/>
              </a:rPr>
              <a:t>onboarding</a:t>
            </a:r>
            <a:r>
              <a:rPr kumimoji="0" lang="nl-BE"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 interviews </a:t>
            </a:r>
            <a:br>
              <a:rPr kumimoji="0" lang="nl-BE"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br>
            <a:r>
              <a:rPr kumimoji="0" lang="nl-BE"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&amp; document analysis</a:t>
            </a:r>
          </a:p>
        </p:txBody>
      </p:sp>
      <p:grpSp>
        <p:nvGrpSpPr>
          <p:cNvPr id="21" name="Group 20">
            <a:extLst>
              <a:ext uri="{FF2B5EF4-FFF2-40B4-BE49-F238E27FC236}">
                <a16:creationId xmlns:a16="http://schemas.microsoft.com/office/drawing/2014/main" id="{953B01C4-FA9B-662E-E55C-A1FA8A87777B}"/>
              </a:ext>
            </a:extLst>
          </p:cNvPr>
          <p:cNvGrpSpPr/>
          <p:nvPr/>
        </p:nvGrpSpPr>
        <p:grpSpPr>
          <a:xfrm>
            <a:off x="2160654" y="5325119"/>
            <a:ext cx="3558169" cy="1264448"/>
            <a:chOff x="2160654" y="5524291"/>
            <a:chExt cx="3558169" cy="1264448"/>
          </a:xfrm>
        </p:grpSpPr>
        <p:sp>
          <p:nvSpPr>
            <p:cNvPr id="22" name="Involves you  (block time for these)">
              <a:extLst>
                <a:ext uri="{FF2B5EF4-FFF2-40B4-BE49-F238E27FC236}">
                  <a16:creationId xmlns:a16="http://schemas.microsoft.com/office/drawing/2014/main" id="{ECD6D1AF-505A-DEE5-794A-A7141415FF8C}"/>
                </a:ext>
              </a:extLst>
            </p:cNvPr>
            <p:cNvSpPr txBox="1"/>
            <p:nvPr/>
          </p:nvSpPr>
          <p:spPr>
            <a:xfrm>
              <a:off x="3729496" y="6143527"/>
              <a:ext cx="1989327" cy="43223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marL="0" marR="0" lvl="0" indent="0" algn="l" defTabSz="457200" rtl="0" eaLnBrk="1" fontAlgn="auto" latinLnBrk="0" hangingPunct="1">
                <a:lnSpc>
                  <a:spcPct val="90000"/>
                </a:lnSpc>
                <a:spcBef>
                  <a:spcPts val="250"/>
                </a:spcBef>
                <a:spcAft>
                  <a:spcPts val="0"/>
                </a:spcAft>
                <a:buClrTx/>
                <a:buSzTx/>
                <a:buFontTx/>
                <a:buNone/>
                <a:tabLst/>
                <a:defRPr sz="2800"/>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Involves </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stakeholders</a:t>
              </a:r>
              <a:r>
                <a:rPr kumimoji="0"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a:t>
              </a:r>
              <a:br>
                <a:rPr kumimoji="0"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sz="12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(block time for these)</a:t>
              </a:r>
              <a:endParaRPr kumimoji="0"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pic>
          <p:nvPicPr>
            <p:cNvPr id="23" name="Graphic 22" descr="Paint with solid fill">
              <a:extLst>
                <a:ext uri="{FF2B5EF4-FFF2-40B4-BE49-F238E27FC236}">
                  <a16:creationId xmlns:a16="http://schemas.microsoft.com/office/drawing/2014/main" id="{A9CF5280-8766-7EB8-5ECE-EDBCFEFD2676}"/>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3235332" y="6083153"/>
              <a:ext cx="520800" cy="520800"/>
            </a:xfrm>
            <a:prstGeom prst="rect">
              <a:avLst/>
            </a:prstGeom>
          </p:spPr>
        </p:pic>
        <p:pic>
          <p:nvPicPr>
            <p:cNvPr id="24" name="Graphic 23" descr="Line arrow: Clockwise curve with solid fill">
              <a:extLst>
                <a:ext uri="{FF2B5EF4-FFF2-40B4-BE49-F238E27FC236}">
                  <a16:creationId xmlns:a16="http://schemas.microsoft.com/office/drawing/2014/main" id="{1D7E2486-7EAD-1443-7CA6-F2E67ACE5E79}"/>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9017644">
              <a:off x="2160654" y="5524291"/>
              <a:ext cx="914400" cy="1264448"/>
            </a:xfrm>
            <a:prstGeom prst="rect">
              <a:avLst/>
            </a:prstGeom>
          </p:spPr>
        </p:pic>
      </p:grpSp>
      <p:sp>
        <p:nvSpPr>
          <p:cNvPr id="25" name="Decider Interview…">
            <a:extLst>
              <a:ext uri="{FF2B5EF4-FFF2-40B4-BE49-F238E27FC236}">
                <a16:creationId xmlns:a16="http://schemas.microsoft.com/office/drawing/2014/main" id="{4D2D3D96-0593-EB65-AB5F-713B5266931A}"/>
              </a:ext>
            </a:extLst>
          </p:cNvPr>
          <p:cNvSpPr/>
          <p:nvPr/>
        </p:nvSpPr>
        <p:spPr>
          <a:xfrm>
            <a:off x="440473" y="3331037"/>
            <a:ext cx="2148311" cy="1044000"/>
          </a:xfrm>
          <a:prstGeom prst="roundRect">
            <a:avLst>
              <a:gd name="adj" fmla="val 3856"/>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Awareness Session</a:t>
            </a:r>
            <a:endPar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45 - 60</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mins</a:t>
            </a:r>
          </a:p>
        </p:txBody>
      </p:sp>
      <p:sp>
        <p:nvSpPr>
          <p:cNvPr id="26" name="Alignment  Workshop…">
            <a:extLst>
              <a:ext uri="{FF2B5EF4-FFF2-40B4-BE49-F238E27FC236}">
                <a16:creationId xmlns:a16="http://schemas.microsoft.com/office/drawing/2014/main" id="{CCDBCE8C-D93A-0649-4C97-311BE6975690}"/>
              </a:ext>
            </a:extLst>
          </p:cNvPr>
          <p:cNvSpPr/>
          <p:nvPr/>
        </p:nvSpPr>
        <p:spPr>
          <a:xfrm>
            <a:off x="7318793" y="2144467"/>
            <a:ext cx="2154270" cy="3427351"/>
          </a:xfrm>
          <a:prstGeom prst="roundRect">
            <a:avLst>
              <a:gd name="adj" fmla="val 3807"/>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 of 7</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The Fundamentals</a:t>
            </a:r>
            <a:endPar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6</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h,</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p:txBody>
      </p:sp>
    </p:spTree>
    <p:extLst>
      <p:ext uri="{BB962C8B-B14F-4D97-AF65-F5344CB8AC3E}">
        <p14:creationId xmlns:p14="http://schemas.microsoft.com/office/powerpoint/2010/main" val="3302544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EAD30E-BF04-F30E-987B-02E5FED3D5A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47ABAF0-EC17-E0B8-2F44-B4FD173DA6DC}"/>
              </a:ext>
            </a:extLst>
          </p:cNvPr>
          <p:cNvSpPr>
            <a:spLocks noGrp="1"/>
          </p:cNvSpPr>
          <p:nvPr>
            <p:ph type="title"/>
          </p:nvPr>
        </p:nvSpPr>
        <p:spPr>
          <a:xfrm>
            <a:off x="704850" y="439813"/>
            <a:ext cx="10340378" cy="394692"/>
          </a:xfrm>
        </p:spPr>
        <p:txBody>
          <a:bodyPr/>
          <a:lstStyle/>
          <a:p>
            <a:r>
              <a:rPr lang="en-US" dirty="0">
                <a:solidFill>
                  <a:srgbClr val="0C2B3E"/>
                </a:solidFill>
              </a:rPr>
              <a:t>Data Governance </a:t>
            </a:r>
            <a:r>
              <a:rPr lang="en-US" sz="2400" b="1" dirty="0">
                <a:solidFill>
                  <a:srgbClr val="11B5B4"/>
                </a:solidFill>
              </a:rPr>
              <a:t>SPRINT</a:t>
            </a:r>
            <a:r>
              <a:rPr lang="en-US" baseline="30000" dirty="0">
                <a:solidFill>
                  <a:srgbClr val="0C2B3E"/>
                </a:solidFill>
              </a:rPr>
              <a:t>TM</a:t>
            </a:r>
          </a:p>
        </p:txBody>
      </p:sp>
      <p:sp>
        <p:nvSpPr>
          <p:cNvPr id="4" name="Footer Placeholder 3">
            <a:extLst>
              <a:ext uri="{FF2B5EF4-FFF2-40B4-BE49-F238E27FC236}">
                <a16:creationId xmlns:a16="http://schemas.microsoft.com/office/drawing/2014/main" id="{2F21589B-1059-C73D-6E89-1C537DF5E1C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7EACE57-A30E-E09B-3443-C81A973679A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1F6E82A6-1F66-6ED0-35A7-C4DA39AC324D}"/>
              </a:ext>
            </a:extLst>
          </p:cNvPr>
          <p:cNvSpPr/>
          <p:nvPr/>
        </p:nvSpPr>
        <p:spPr>
          <a:xfrm>
            <a:off x="2752309" y="1239843"/>
            <a:ext cx="557976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Current State Mapping</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are our challenges?</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677578FE-89BB-825B-A894-C7513FE29351}"/>
              </a:ext>
            </a:extLst>
          </p:cNvPr>
          <p:cNvSpPr/>
          <p:nvPr/>
        </p:nvSpPr>
        <p:spPr>
          <a:xfrm>
            <a:off x="2752875" y="2005981"/>
            <a:ext cx="557976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Purpose</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is our goal?</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3" name="Connector: Elbow 12">
            <a:extLst>
              <a:ext uri="{FF2B5EF4-FFF2-40B4-BE49-F238E27FC236}">
                <a16:creationId xmlns:a16="http://schemas.microsoft.com/office/drawing/2014/main" id="{C89692B1-7D89-1291-4F6B-F84095EA57D0}"/>
              </a:ext>
            </a:extLst>
          </p:cNvPr>
          <p:cNvCxnSpPr>
            <a:cxnSpLocks/>
            <a:stCxn id="6" idx="2"/>
            <a:endCxn id="7" idx="0"/>
          </p:cNvCxnSpPr>
          <p:nvPr/>
        </p:nvCxnSpPr>
        <p:spPr>
          <a:xfrm rot="16200000" flipH="1">
            <a:off x="5388765" y="1851987"/>
            <a:ext cx="307421" cy="566"/>
          </a:xfrm>
          <a:prstGeom prst="bentConnector3">
            <a:avLst>
              <a:gd name="adj1" fmla="val 50000"/>
            </a:avLst>
          </a:prstGeom>
          <a:ln w="12700">
            <a:solidFill>
              <a:srgbClr val="0C2B3E"/>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5268159D-572C-CD33-251A-BF852D822B32}"/>
              </a:ext>
            </a:extLst>
          </p:cNvPr>
          <p:cNvSpPr/>
          <p:nvPr/>
        </p:nvSpPr>
        <p:spPr>
          <a:xfrm rot="5400000" flipH="1">
            <a:off x="7994651" y="2085273"/>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Understanding ‘As Is’ and defining ‘To Be”</a:t>
            </a:r>
            <a:endParaRPr kumimoji="0" lang="en-US" sz="11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
        <p:nvSpPr>
          <p:cNvPr id="20" name="Rectangle 19">
            <a:extLst>
              <a:ext uri="{FF2B5EF4-FFF2-40B4-BE49-F238E27FC236}">
                <a16:creationId xmlns:a16="http://schemas.microsoft.com/office/drawing/2014/main" id="{C003FD2E-56C1-CCC7-ADA8-AB18BBC4CA9C}"/>
              </a:ext>
            </a:extLst>
          </p:cNvPr>
          <p:cNvSpPr/>
          <p:nvPr/>
        </p:nvSpPr>
        <p:spPr>
          <a:xfrm>
            <a:off x="2752310" y="2840441"/>
            <a:ext cx="171195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4" name="Rectangle 23">
            <a:extLst>
              <a:ext uri="{FF2B5EF4-FFF2-40B4-BE49-F238E27FC236}">
                <a16:creationId xmlns:a16="http://schemas.microsoft.com/office/drawing/2014/main" id="{73145945-EAE4-66F7-A685-0279E98D68EA}"/>
              </a:ext>
            </a:extLst>
          </p:cNvPr>
          <p:cNvSpPr/>
          <p:nvPr/>
        </p:nvSpPr>
        <p:spPr>
          <a:xfrm>
            <a:off x="2752309" y="3767484"/>
            <a:ext cx="557976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Initiatives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Identifying the gaps</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72904D74-C8ED-FF2D-D23F-01A95DE8C674}"/>
              </a:ext>
            </a:extLst>
          </p:cNvPr>
          <p:cNvSpPr/>
          <p:nvPr/>
        </p:nvSpPr>
        <p:spPr>
          <a:xfrm>
            <a:off x="2752308" y="4572196"/>
            <a:ext cx="557976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Prioritization</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27" name="Straight Arrow Connector 26">
            <a:extLst>
              <a:ext uri="{FF2B5EF4-FFF2-40B4-BE49-F238E27FC236}">
                <a16:creationId xmlns:a16="http://schemas.microsoft.com/office/drawing/2014/main" id="{5E64FF8C-F610-E9E7-B02D-2E0B192700B7}"/>
              </a:ext>
            </a:extLst>
          </p:cNvPr>
          <p:cNvCxnSpPr>
            <a:cxnSpLocks/>
            <a:stCxn id="7" idx="2"/>
            <a:endCxn id="9" idx="0"/>
          </p:cNvCxnSpPr>
          <p:nvPr/>
        </p:nvCxnSpPr>
        <p:spPr>
          <a:xfrm flipH="1">
            <a:off x="5542475" y="2464698"/>
            <a:ext cx="283" cy="375743"/>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A31BFCCD-3F51-E615-CE86-14C39B865F0E}"/>
              </a:ext>
            </a:extLst>
          </p:cNvPr>
          <p:cNvCxnSpPr>
            <a:cxnSpLocks/>
            <a:endCxn id="8" idx="0"/>
          </p:cNvCxnSpPr>
          <p:nvPr/>
        </p:nvCxnSpPr>
        <p:spPr>
          <a:xfrm>
            <a:off x="7476662" y="2344317"/>
            <a:ext cx="1" cy="496124"/>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C0EBA998-EC9B-D083-BFFD-5FCA8025B84E}"/>
              </a:ext>
            </a:extLst>
          </p:cNvPr>
          <p:cNvCxnSpPr>
            <a:cxnSpLocks/>
            <a:stCxn id="8" idx="2"/>
            <a:endCxn id="24" idx="0"/>
          </p:cNvCxnSpPr>
          <p:nvPr/>
        </p:nvCxnSpPr>
        <p:spPr>
          <a:xfrm rot="5400000">
            <a:off x="6275265" y="2566086"/>
            <a:ext cx="468326" cy="1934471"/>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nector: Elbow 29">
            <a:extLst>
              <a:ext uri="{FF2B5EF4-FFF2-40B4-BE49-F238E27FC236}">
                <a16:creationId xmlns:a16="http://schemas.microsoft.com/office/drawing/2014/main" id="{FB76ACB2-777A-2A2A-1EEA-F0C6088E2F46}"/>
              </a:ext>
            </a:extLst>
          </p:cNvPr>
          <p:cNvCxnSpPr>
            <a:cxnSpLocks/>
            <a:stCxn id="20" idx="2"/>
            <a:endCxn id="24" idx="0"/>
          </p:cNvCxnSpPr>
          <p:nvPr/>
        </p:nvCxnSpPr>
        <p:spPr>
          <a:xfrm rot="16200000" flipH="1">
            <a:off x="4341077" y="2566369"/>
            <a:ext cx="468326" cy="1933904"/>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83C6D84-6D75-974E-055F-021EFC55BA90}"/>
              </a:ext>
            </a:extLst>
          </p:cNvPr>
          <p:cNvCxnSpPr>
            <a:cxnSpLocks/>
            <a:stCxn id="9" idx="2"/>
            <a:endCxn id="24" idx="0"/>
          </p:cNvCxnSpPr>
          <p:nvPr/>
        </p:nvCxnSpPr>
        <p:spPr>
          <a:xfrm flipH="1">
            <a:off x="5542192" y="3299158"/>
            <a:ext cx="283" cy="468326"/>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8F57C41A-0D26-B24C-B605-5EC016473FD6}"/>
              </a:ext>
            </a:extLst>
          </p:cNvPr>
          <p:cNvCxnSpPr>
            <a:cxnSpLocks/>
            <a:stCxn id="24" idx="2"/>
            <a:endCxn id="25" idx="0"/>
          </p:cNvCxnSpPr>
          <p:nvPr/>
        </p:nvCxnSpPr>
        <p:spPr>
          <a:xfrm flipH="1">
            <a:off x="5542191" y="4226201"/>
            <a:ext cx="1" cy="345995"/>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4CEA9402-FB6C-A6C1-E6EC-1D4B45DF0411}"/>
              </a:ext>
            </a:extLst>
          </p:cNvPr>
          <p:cNvSpPr/>
          <p:nvPr/>
        </p:nvSpPr>
        <p:spPr>
          <a:xfrm>
            <a:off x="6620685" y="2840441"/>
            <a:ext cx="171195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#3</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9" name="Rectangle 8">
            <a:extLst>
              <a:ext uri="{FF2B5EF4-FFF2-40B4-BE49-F238E27FC236}">
                <a16:creationId xmlns:a16="http://schemas.microsoft.com/office/drawing/2014/main" id="{CCF8C022-F507-D8AA-FF47-48D009AE19E7}"/>
              </a:ext>
            </a:extLst>
          </p:cNvPr>
          <p:cNvSpPr/>
          <p:nvPr/>
        </p:nvSpPr>
        <p:spPr>
          <a:xfrm>
            <a:off x="4686497" y="2840441"/>
            <a:ext cx="171195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2" name="Straight Arrow Connector 11">
            <a:extLst>
              <a:ext uri="{FF2B5EF4-FFF2-40B4-BE49-F238E27FC236}">
                <a16:creationId xmlns:a16="http://schemas.microsoft.com/office/drawing/2014/main" id="{F08EB5A9-8264-6F6D-8986-B06F9AD62745}"/>
              </a:ext>
            </a:extLst>
          </p:cNvPr>
          <p:cNvCxnSpPr>
            <a:cxnSpLocks/>
            <a:endCxn id="20" idx="0"/>
          </p:cNvCxnSpPr>
          <p:nvPr/>
        </p:nvCxnSpPr>
        <p:spPr>
          <a:xfrm>
            <a:off x="3608287" y="2347845"/>
            <a:ext cx="1" cy="492596"/>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7A03AC50-7DA1-0CBA-9340-F28189C8A15E}"/>
              </a:ext>
            </a:extLst>
          </p:cNvPr>
          <p:cNvSpPr/>
          <p:nvPr/>
        </p:nvSpPr>
        <p:spPr>
          <a:xfrm>
            <a:off x="2752308" y="5380921"/>
            <a:ext cx="557976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Roadmap</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7A574210-B22D-0AE5-0689-56A3C4D3EA1A}"/>
              </a:ext>
            </a:extLst>
          </p:cNvPr>
          <p:cNvCxnSpPr>
            <a:cxnSpLocks/>
            <a:stCxn id="25" idx="2"/>
            <a:endCxn id="61" idx="0"/>
          </p:cNvCxnSpPr>
          <p:nvPr/>
        </p:nvCxnSpPr>
        <p:spPr>
          <a:xfrm>
            <a:off x="5542191" y="5030913"/>
            <a:ext cx="0" cy="350008"/>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2A9B50E-7039-5E57-C52F-B6FB446A0A61}"/>
              </a:ext>
            </a:extLst>
          </p:cNvPr>
          <p:cNvSpPr/>
          <p:nvPr/>
        </p:nvSpPr>
        <p:spPr>
          <a:xfrm rot="5400000" flipH="1">
            <a:off x="7994651" y="4578407"/>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Bridge to Governance</a:t>
            </a:r>
            <a:endParaRPr kumimoji="0" lang="en-US" sz="11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Tree>
    <p:extLst>
      <p:ext uri="{BB962C8B-B14F-4D97-AF65-F5344CB8AC3E}">
        <p14:creationId xmlns:p14="http://schemas.microsoft.com/office/powerpoint/2010/main" val="37687084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4F17F6-BAB9-1B28-321C-AB7539EA59D9}"/>
            </a:ext>
          </a:extLst>
        </p:cNvPr>
        <p:cNvGrpSpPr/>
        <p:nvPr/>
      </p:nvGrpSpPr>
      <p:grpSpPr>
        <a:xfrm>
          <a:off x="0" y="0"/>
          <a:ext cx="0" cy="0"/>
          <a:chOff x="0" y="0"/>
          <a:chExt cx="0" cy="0"/>
        </a:xfrm>
      </p:grpSpPr>
      <p:sp>
        <p:nvSpPr>
          <p:cNvPr id="4" name="Footer Placeholder 3">
            <a:extLst>
              <a:ext uri="{FF2B5EF4-FFF2-40B4-BE49-F238E27FC236}">
                <a16:creationId xmlns:a16="http://schemas.microsoft.com/office/drawing/2014/main" id="{628A0A8D-0896-B35D-1770-FED42EEA7A6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9F542D8-9D26-42E8-3641-41EEA7BA7B5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 name="Picture 12" descr="Several sticky notes on a board&#10;&#10;Description automatically generated">
            <a:extLst>
              <a:ext uri="{FF2B5EF4-FFF2-40B4-BE49-F238E27FC236}">
                <a16:creationId xmlns:a16="http://schemas.microsoft.com/office/drawing/2014/main" id="{79DE84FD-15D9-EA5B-9FB1-C9BEF5BCD1DB}"/>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2000864" y="936743"/>
            <a:ext cx="8190271" cy="5348003"/>
          </a:xfrm>
          <a:prstGeom prst="rect">
            <a:avLst/>
          </a:prstGeom>
        </p:spPr>
      </p:pic>
      <p:grpSp>
        <p:nvGrpSpPr>
          <p:cNvPr id="3" name="Group 2">
            <a:extLst>
              <a:ext uri="{FF2B5EF4-FFF2-40B4-BE49-F238E27FC236}">
                <a16:creationId xmlns:a16="http://schemas.microsoft.com/office/drawing/2014/main" id="{5F3BB915-C2D5-715A-E7EE-9D3CAE4F968F}"/>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E77D5125-93A4-F84F-AAF3-D6F192F23A0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4" name="Group 13">
              <a:extLst>
                <a:ext uri="{FF2B5EF4-FFF2-40B4-BE49-F238E27FC236}">
                  <a16:creationId xmlns:a16="http://schemas.microsoft.com/office/drawing/2014/main" id="{4D54A47C-DF3D-1514-D1F8-712A1F4E6FF6}"/>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7C262442-2CC7-38EA-6DE3-7E8F02FEB84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6" name="Rectangle 15">
                <a:extLst>
                  <a:ext uri="{FF2B5EF4-FFF2-40B4-BE49-F238E27FC236}">
                    <a16:creationId xmlns:a16="http://schemas.microsoft.com/office/drawing/2014/main" id="{C51F01B7-4A31-DAD9-6591-4A8B6448DF6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7" name="Rectangle 16">
            <a:extLst>
              <a:ext uri="{FF2B5EF4-FFF2-40B4-BE49-F238E27FC236}">
                <a16:creationId xmlns:a16="http://schemas.microsoft.com/office/drawing/2014/main" id="{09D8E859-9163-F79B-5AA7-200832DC353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0" name="Title 1">
            <a:extLst>
              <a:ext uri="{FF2B5EF4-FFF2-40B4-BE49-F238E27FC236}">
                <a16:creationId xmlns:a16="http://schemas.microsoft.com/office/drawing/2014/main" id="{FDC59DA7-7A5E-88E9-5B45-9AEC421D8DEC}"/>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10393769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9A3C05-0D12-9EDB-165E-5AE1EA74A4AD}"/>
            </a:ext>
          </a:extLst>
        </p:cNvPr>
        <p:cNvGrpSpPr/>
        <p:nvPr/>
      </p:nvGrpSpPr>
      <p:grpSpPr>
        <a:xfrm>
          <a:off x="0" y="0"/>
          <a:ext cx="0" cy="0"/>
          <a:chOff x="0" y="0"/>
          <a:chExt cx="0" cy="0"/>
        </a:xfrm>
      </p:grpSpPr>
      <p:sp>
        <p:nvSpPr>
          <p:cNvPr id="4" name="Footer Placeholder 3">
            <a:extLst>
              <a:ext uri="{FF2B5EF4-FFF2-40B4-BE49-F238E27FC236}">
                <a16:creationId xmlns:a16="http://schemas.microsoft.com/office/drawing/2014/main" id="{1B4CFBC8-77FE-EA3B-7F33-7DBAEEF900E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D5CF2E5-23FF-CDE8-951E-E2089D0DF17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45" name="Picture 144">
            <a:extLst>
              <a:ext uri="{FF2B5EF4-FFF2-40B4-BE49-F238E27FC236}">
                <a16:creationId xmlns:a16="http://schemas.microsoft.com/office/drawing/2014/main" id="{FF9F1B8A-FCCD-1699-080F-AF18FC361E00}"/>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1512349" y="983361"/>
            <a:ext cx="9167301" cy="5114794"/>
          </a:xfrm>
          <a:prstGeom prst="rect">
            <a:avLst/>
          </a:prstGeom>
        </p:spPr>
      </p:pic>
      <p:sp>
        <p:nvSpPr>
          <p:cNvPr id="146" name="Oval 145">
            <a:extLst>
              <a:ext uri="{FF2B5EF4-FFF2-40B4-BE49-F238E27FC236}">
                <a16:creationId xmlns:a16="http://schemas.microsoft.com/office/drawing/2014/main" id="{FEF159BD-4C85-7F0B-0C1C-FE5AAE815C30}"/>
              </a:ext>
            </a:extLst>
          </p:cNvPr>
          <p:cNvSpPr/>
          <p:nvPr/>
        </p:nvSpPr>
        <p:spPr>
          <a:xfrm>
            <a:off x="6943494" y="2773078"/>
            <a:ext cx="1020292" cy="1263084"/>
          </a:xfrm>
          <a:custGeom>
            <a:avLst/>
            <a:gdLst>
              <a:gd name="csX0" fmla="*/ 0 w 1020292"/>
              <a:gd name="csY0" fmla="*/ 631542 h 1263084"/>
              <a:gd name="csX1" fmla="*/ 510146 w 1020292"/>
              <a:gd name="csY1" fmla="*/ 0 h 1263084"/>
              <a:gd name="csX2" fmla="*/ 1020292 w 1020292"/>
              <a:gd name="csY2" fmla="*/ 631542 h 1263084"/>
              <a:gd name="csX3" fmla="*/ 510146 w 1020292"/>
              <a:gd name="csY3" fmla="*/ 1263084 h 1263084"/>
              <a:gd name="csX4" fmla="*/ 0 w 1020292"/>
              <a:gd name="csY4" fmla="*/ 631542 h 1263084"/>
            </a:gdLst>
            <a:ahLst/>
            <a:cxnLst>
              <a:cxn ang="0">
                <a:pos x="csX0" y="csY0"/>
              </a:cxn>
              <a:cxn ang="0">
                <a:pos x="csX1" y="csY1"/>
              </a:cxn>
              <a:cxn ang="0">
                <a:pos x="csX2" y="csY2"/>
              </a:cxn>
              <a:cxn ang="0">
                <a:pos x="csX3" y="csY3"/>
              </a:cxn>
              <a:cxn ang="0">
                <a:pos x="csX4" y="csY4"/>
              </a:cxn>
            </a:cxnLst>
            <a:rect l="l" t="t" r="r" b="b"/>
            <a:pathLst>
              <a:path w="1020292" h="1263084" extrusionOk="0">
                <a:moveTo>
                  <a:pt x="0" y="631542"/>
                </a:moveTo>
                <a:cubicBezTo>
                  <a:pt x="17209" y="323724"/>
                  <a:pt x="177032" y="-12187"/>
                  <a:pt x="510146" y="0"/>
                </a:cubicBezTo>
                <a:cubicBezTo>
                  <a:pt x="771404" y="3216"/>
                  <a:pt x="1065574" y="265535"/>
                  <a:pt x="1020292" y="631542"/>
                </a:cubicBezTo>
                <a:cubicBezTo>
                  <a:pt x="1034620" y="1032639"/>
                  <a:pt x="776038" y="1222253"/>
                  <a:pt x="510146" y="1263084"/>
                </a:cubicBezTo>
                <a:cubicBezTo>
                  <a:pt x="310409" y="1255133"/>
                  <a:pt x="-62110" y="927334"/>
                  <a:pt x="0" y="631542"/>
                </a:cubicBezTo>
                <a:close/>
              </a:path>
            </a:pathLst>
          </a:custGeom>
          <a:noFill/>
          <a:ln w="57150">
            <a:solidFill>
              <a:srgbClr val="C7F0F2"/>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50" name="Oval 149">
            <a:extLst>
              <a:ext uri="{FF2B5EF4-FFF2-40B4-BE49-F238E27FC236}">
                <a16:creationId xmlns:a16="http://schemas.microsoft.com/office/drawing/2014/main" id="{2349770F-DF9F-DE69-115C-6D3AC1DF8200}"/>
              </a:ext>
            </a:extLst>
          </p:cNvPr>
          <p:cNvSpPr/>
          <p:nvPr/>
        </p:nvSpPr>
        <p:spPr>
          <a:xfrm>
            <a:off x="7667328" y="3429000"/>
            <a:ext cx="1162984" cy="1263084"/>
          </a:xfrm>
          <a:custGeom>
            <a:avLst/>
            <a:gdLst>
              <a:gd name="csX0" fmla="*/ 0 w 1162984"/>
              <a:gd name="csY0" fmla="*/ 631542 h 1263084"/>
              <a:gd name="csX1" fmla="*/ 581492 w 1162984"/>
              <a:gd name="csY1" fmla="*/ 0 h 1263084"/>
              <a:gd name="csX2" fmla="*/ 1162984 w 1162984"/>
              <a:gd name="csY2" fmla="*/ 631542 h 1263084"/>
              <a:gd name="csX3" fmla="*/ 581492 w 1162984"/>
              <a:gd name="csY3" fmla="*/ 1263084 h 1263084"/>
              <a:gd name="csX4" fmla="*/ 0 w 1162984"/>
              <a:gd name="csY4" fmla="*/ 631542 h 1263084"/>
            </a:gdLst>
            <a:ahLst/>
            <a:cxnLst>
              <a:cxn ang="0">
                <a:pos x="csX0" y="csY0"/>
              </a:cxn>
              <a:cxn ang="0">
                <a:pos x="csX1" y="csY1"/>
              </a:cxn>
              <a:cxn ang="0">
                <a:pos x="csX2" y="csY2"/>
              </a:cxn>
              <a:cxn ang="0">
                <a:pos x="csX3" y="csY3"/>
              </a:cxn>
              <a:cxn ang="0">
                <a:pos x="csX4" y="csY4"/>
              </a:cxn>
            </a:cxnLst>
            <a:rect l="l" t="t" r="r" b="b"/>
            <a:pathLst>
              <a:path w="1162984" h="1263084" extrusionOk="0">
                <a:moveTo>
                  <a:pt x="0" y="631542"/>
                </a:moveTo>
                <a:cubicBezTo>
                  <a:pt x="9285" y="304858"/>
                  <a:pt x="222483" y="-8982"/>
                  <a:pt x="581492" y="0"/>
                </a:cubicBezTo>
                <a:cubicBezTo>
                  <a:pt x="882153" y="3216"/>
                  <a:pt x="1208266" y="265535"/>
                  <a:pt x="1162984" y="631542"/>
                </a:cubicBezTo>
                <a:cubicBezTo>
                  <a:pt x="1165314" y="988840"/>
                  <a:pt x="893156" y="1238658"/>
                  <a:pt x="581492" y="1263084"/>
                </a:cubicBezTo>
                <a:cubicBezTo>
                  <a:pt x="342352" y="1255133"/>
                  <a:pt x="-62110" y="927334"/>
                  <a:pt x="0" y="631542"/>
                </a:cubicBezTo>
                <a:close/>
              </a:path>
            </a:pathLst>
          </a:custGeom>
          <a:noFill/>
          <a:ln w="57150">
            <a:solidFill>
              <a:srgbClr val="C7F0F2"/>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51" name="Oval 150">
            <a:extLst>
              <a:ext uri="{FF2B5EF4-FFF2-40B4-BE49-F238E27FC236}">
                <a16:creationId xmlns:a16="http://schemas.microsoft.com/office/drawing/2014/main" id="{C60E3E5B-EBC4-D6BC-210E-E086493F784C}"/>
              </a:ext>
            </a:extLst>
          </p:cNvPr>
          <p:cNvSpPr/>
          <p:nvPr/>
        </p:nvSpPr>
        <p:spPr>
          <a:xfrm>
            <a:off x="2868774" y="3829911"/>
            <a:ext cx="1277923" cy="1263084"/>
          </a:xfrm>
          <a:custGeom>
            <a:avLst/>
            <a:gdLst>
              <a:gd name="csX0" fmla="*/ 0 w 1277923"/>
              <a:gd name="csY0" fmla="*/ 631542 h 1263084"/>
              <a:gd name="csX1" fmla="*/ 638962 w 1277923"/>
              <a:gd name="csY1" fmla="*/ 0 h 1263084"/>
              <a:gd name="csX2" fmla="*/ 1277924 w 1277923"/>
              <a:gd name="csY2" fmla="*/ 631542 h 1263084"/>
              <a:gd name="csX3" fmla="*/ 638962 w 1277923"/>
              <a:gd name="csY3" fmla="*/ 1263084 h 1263084"/>
              <a:gd name="csX4" fmla="*/ 0 w 1277923"/>
              <a:gd name="csY4" fmla="*/ 631542 h 1263084"/>
            </a:gdLst>
            <a:ahLst/>
            <a:cxnLst>
              <a:cxn ang="0">
                <a:pos x="csX0" y="csY0"/>
              </a:cxn>
              <a:cxn ang="0">
                <a:pos x="csX1" y="csY1"/>
              </a:cxn>
              <a:cxn ang="0">
                <a:pos x="csX2" y="csY2"/>
              </a:cxn>
              <a:cxn ang="0">
                <a:pos x="csX3" y="csY3"/>
              </a:cxn>
              <a:cxn ang="0">
                <a:pos x="csX4" y="csY4"/>
              </a:cxn>
            </a:cxnLst>
            <a:rect l="l" t="t" r="r" b="b"/>
            <a:pathLst>
              <a:path w="1277923" h="1263084" extrusionOk="0">
                <a:moveTo>
                  <a:pt x="0" y="631542"/>
                </a:moveTo>
                <a:cubicBezTo>
                  <a:pt x="15573" y="319827"/>
                  <a:pt x="212197" y="-17526"/>
                  <a:pt x="638962" y="0"/>
                </a:cubicBezTo>
                <a:cubicBezTo>
                  <a:pt x="971363" y="3216"/>
                  <a:pt x="1323206" y="265535"/>
                  <a:pt x="1277924" y="631542"/>
                </a:cubicBezTo>
                <a:cubicBezTo>
                  <a:pt x="1300487" y="1062702"/>
                  <a:pt x="971385" y="1210377"/>
                  <a:pt x="638962" y="1263084"/>
                </a:cubicBezTo>
                <a:cubicBezTo>
                  <a:pt x="368082" y="1255133"/>
                  <a:pt x="-62110" y="927334"/>
                  <a:pt x="0" y="631542"/>
                </a:cubicBezTo>
                <a:close/>
              </a:path>
            </a:pathLst>
          </a:custGeom>
          <a:noFill/>
          <a:ln w="57150">
            <a:solidFill>
              <a:srgbClr val="C7F0F2"/>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3" name="Group 2">
            <a:extLst>
              <a:ext uri="{FF2B5EF4-FFF2-40B4-BE49-F238E27FC236}">
                <a16:creationId xmlns:a16="http://schemas.microsoft.com/office/drawing/2014/main" id="{6C99862C-2961-5F3B-E6E7-B8CAFF0CC34F}"/>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C5FBC4B5-FACF-7747-FE0E-21C86B3048E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ACEEF353-CC0D-1104-81B6-9487547259B9}"/>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F11EB2D0-E3CD-80DA-A181-E217E0679DE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A07125C3-D718-2A94-A5A4-5EBAD7F0CA2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EBE134E9-D82B-7440-C97D-8CFB828FE99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19" name="Title 1">
            <a:extLst>
              <a:ext uri="{FF2B5EF4-FFF2-40B4-BE49-F238E27FC236}">
                <a16:creationId xmlns:a16="http://schemas.microsoft.com/office/drawing/2014/main" id="{B3B3CF99-F14A-8C12-FAE8-5AF81CD3C399}"/>
              </a:ext>
            </a:extLst>
          </p:cNvPr>
          <p:cNvSpPr>
            <a:spLocks noGrp="1"/>
          </p:cNvSpPr>
          <p:nvPr>
            <p:ph type="title"/>
          </p:nvPr>
        </p:nvSpPr>
        <p:spPr>
          <a:xfrm>
            <a:off x="704850" y="314491"/>
            <a:ext cx="8010524" cy="452426"/>
          </a:xfrm>
        </p:spPr>
        <p:txBody>
          <a:bodyPr/>
          <a:lstStyle/>
          <a:p>
            <a:r>
              <a:rPr lang="en-US" dirty="0">
                <a:solidFill>
                  <a:srgbClr val="0C2B3E"/>
                </a:solidFill>
              </a:rPr>
              <a:t>The challenges </a:t>
            </a:r>
            <a:r>
              <a:rPr lang="en-US" sz="2400" b="1" dirty="0">
                <a:solidFill>
                  <a:srgbClr val="11B5B4"/>
                </a:solidFill>
              </a:rPr>
              <a:t>MAP</a:t>
            </a:r>
            <a:endParaRPr lang="en-US" sz="2000" b="1" dirty="0">
              <a:solidFill>
                <a:srgbClr val="11B5B4"/>
              </a:solidFill>
            </a:endParaRPr>
          </a:p>
        </p:txBody>
      </p:sp>
    </p:spTree>
    <p:extLst>
      <p:ext uri="{BB962C8B-B14F-4D97-AF65-F5344CB8AC3E}">
        <p14:creationId xmlns:p14="http://schemas.microsoft.com/office/powerpoint/2010/main" val="23158041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500"/>
                                        <p:tgtEl>
                                          <p:spTgt spid="14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0"/>
                                        </p:tgtEl>
                                        <p:attrNameLst>
                                          <p:attrName>style.visibility</p:attrName>
                                        </p:attrNameLst>
                                      </p:cBhvr>
                                      <p:to>
                                        <p:strVal val="visible"/>
                                      </p:to>
                                    </p:set>
                                    <p:animEffect transition="in" filter="fade">
                                      <p:cBhvr>
                                        <p:cTn id="10" dur="500"/>
                                        <p:tgtEl>
                                          <p:spTgt spid="15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51"/>
                                        </p:tgtEl>
                                        <p:attrNameLst>
                                          <p:attrName>style.visibility</p:attrName>
                                        </p:attrNameLst>
                                      </p:cBhvr>
                                      <p:to>
                                        <p:strVal val="visible"/>
                                      </p:to>
                                    </p:set>
                                    <p:animEffect transition="in" filter="fade">
                                      <p:cBhvr>
                                        <p:cTn id="13"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50" grpId="0" animBg="1"/>
      <p:bldP spid="151"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The Fundamentals | Workshop 1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275367"/>
            <a:ext cx="5833602" cy="3582013"/>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exercise, we will focus on identifying the</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fundamental reason why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we are implementing data governance within our organization. This isn't just about the technical aspects or the tasks we need to perform; it's about aligning our data governance efforts with the overarching business objectives and goals.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Understanding this purpose will ensure that every data governance initiative we undertake directly contributes to the success and strategic direction of the company.</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well-defined purpose will become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our Vision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guiding our decisions, helping us prioritize, and making sure that everyone—across all levels—understands the critical role that data governance plays in our collective success. </a:t>
            </a:r>
          </a:p>
        </p:txBody>
      </p:sp>
      <p:grpSp>
        <p:nvGrpSpPr>
          <p:cNvPr id="3" name="Group 2">
            <a:extLst>
              <a:ext uri="{FF2B5EF4-FFF2-40B4-BE49-F238E27FC236}">
                <a16:creationId xmlns:a16="http://schemas.microsoft.com/office/drawing/2014/main" id="{AB69A96A-0C55-FC78-47B7-E2B49D3CCF4D}"/>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2B3B288B-21C4-53B6-CE46-BFB4565CA8F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 name="Group 11">
              <a:extLst>
                <a:ext uri="{FF2B5EF4-FFF2-40B4-BE49-F238E27FC236}">
                  <a16:creationId xmlns:a16="http://schemas.microsoft.com/office/drawing/2014/main" id="{F92AAC35-4C6E-264E-575D-F84B5C99DD4B}"/>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97AB4695-D843-7417-5A8B-F477AEA3182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9" name="Rectangle 18">
                <a:extLst>
                  <a:ext uri="{FF2B5EF4-FFF2-40B4-BE49-F238E27FC236}">
                    <a16:creationId xmlns:a16="http://schemas.microsoft.com/office/drawing/2014/main" id="{857CFE14-26EA-AE0F-20C7-2CEFCAABE71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0" name="Tijdelijke aanduiding voor tekst 44">
            <a:extLst>
              <a:ext uri="{FF2B5EF4-FFF2-40B4-BE49-F238E27FC236}">
                <a16:creationId xmlns:a16="http://schemas.microsoft.com/office/drawing/2014/main" id="{781C8857-230E-5AC8-EAAB-2AAF5E75734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Challenges Map</a:t>
            </a:r>
          </a:p>
        </p:txBody>
      </p:sp>
      <p:sp>
        <p:nvSpPr>
          <p:cNvPr id="21" name="Tijdelijke aanduiding voor tekst 44">
            <a:extLst>
              <a:ext uri="{FF2B5EF4-FFF2-40B4-BE49-F238E27FC236}">
                <a16:creationId xmlns:a16="http://schemas.microsoft.com/office/drawing/2014/main" id="{9BFDAE12-DC7E-2D24-846F-0C90EB11FD20}"/>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2.</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Challenges Interview</a:t>
            </a:r>
          </a:p>
        </p:txBody>
      </p:sp>
      <p:sp>
        <p:nvSpPr>
          <p:cNvPr id="22" name="Tijdelijke aanduiding voor tekst 44">
            <a:extLst>
              <a:ext uri="{FF2B5EF4-FFF2-40B4-BE49-F238E27FC236}">
                <a16:creationId xmlns:a16="http://schemas.microsoft.com/office/drawing/2014/main" id="{43E38B08-BEBA-EC50-9815-2BEAD540E97E}"/>
              </a:ext>
            </a:extLst>
          </p:cNvPr>
          <p:cNvSpPr txBox="1">
            <a:spLocks/>
          </p:cNvSpPr>
          <p:nvPr/>
        </p:nvSpPr>
        <p:spPr>
          <a:xfrm>
            <a:off x="704851" y="3361951"/>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Purpose</a:t>
            </a:r>
          </a:p>
        </p:txBody>
      </p:sp>
      <p:sp>
        <p:nvSpPr>
          <p:cNvPr id="23" name="Tijdelijke aanduiding voor tekst 44">
            <a:extLst>
              <a:ext uri="{FF2B5EF4-FFF2-40B4-BE49-F238E27FC236}">
                <a16:creationId xmlns:a16="http://schemas.microsoft.com/office/drawing/2014/main" id="{481C4B1C-2818-DFCC-BD04-B760306A490F}"/>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Guiding Principles</a:t>
            </a:r>
          </a:p>
        </p:txBody>
      </p:sp>
    </p:spTree>
    <p:extLst>
      <p:ext uri="{BB962C8B-B14F-4D97-AF65-F5344CB8AC3E}">
        <p14:creationId xmlns:p14="http://schemas.microsoft.com/office/powerpoint/2010/main" val="4133054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45 to 60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0" y="2407920"/>
            <a:ext cx="3577589"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4" name="Tijdelijke aanduiding voor tekst 44">
            <a:extLst>
              <a:ext uri="{FF2B5EF4-FFF2-40B4-BE49-F238E27FC236}">
                <a16:creationId xmlns:a16="http://schemas.microsoft.com/office/drawing/2014/main" id="{0C762901-9532-4C3C-4582-D4E1FE00034F}"/>
              </a:ext>
            </a:extLst>
          </p:cNvPr>
          <p:cNvSpPr txBox="1">
            <a:spLocks/>
          </p:cNvSpPr>
          <p:nvPr/>
        </p:nvSpPr>
        <p:spPr>
          <a:xfrm>
            <a:off x="704849" y="4307475"/>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96187E52-0C27-06E7-11BB-053974E128B6}"/>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8365F0AD-38CA-2DDD-63B3-E6BDE5BF668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6" name="Group 15">
              <a:extLst>
                <a:ext uri="{FF2B5EF4-FFF2-40B4-BE49-F238E27FC236}">
                  <a16:creationId xmlns:a16="http://schemas.microsoft.com/office/drawing/2014/main" id="{B73021CF-31D4-56BA-8FA1-14A7D8841625}"/>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D27CDD06-0764-710E-688C-016C822ACE5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1" name="Rectangle 20">
                <a:extLst>
                  <a:ext uri="{FF2B5EF4-FFF2-40B4-BE49-F238E27FC236}">
                    <a16:creationId xmlns:a16="http://schemas.microsoft.com/office/drawing/2014/main" id="{776977D7-1AFD-D936-BFEC-7AA8AD41661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08AC4761-3167-D4F3-28EB-0826E825764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3382532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 name="Picture 10" descr="A red dot on a white background&#10;&#10;Description automatically generated">
            <a:extLst>
              <a:ext uri="{FF2B5EF4-FFF2-40B4-BE49-F238E27FC236}">
                <a16:creationId xmlns:a16="http://schemas.microsoft.com/office/drawing/2014/main" id="{099BA954-BDF5-9066-6F43-7228D851968D}"/>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324773" y="3724313"/>
            <a:ext cx="195072" cy="225553"/>
          </a:xfrm>
          <a:prstGeom prst="rect">
            <a:avLst/>
          </a:prstGeom>
        </p:spPr>
      </p:pic>
      <p:pic>
        <p:nvPicPr>
          <p:cNvPr id="12" name="Picture 11" descr="A red dot on a white background&#10;&#10;Description automatically generated">
            <a:extLst>
              <a:ext uri="{FF2B5EF4-FFF2-40B4-BE49-F238E27FC236}">
                <a16:creationId xmlns:a16="http://schemas.microsoft.com/office/drawing/2014/main" id="{2CF1504B-7FE8-AED6-A1A5-985416069798}"/>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288038" y="4216594"/>
            <a:ext cx="2293827" cy="1019175"/>
          </a:xfrm>
          <a:prstGeom prst="rect">
            <a:avLst/>
          </a:prstGeom>
        </p:spPr>
      </p:pic>
      <p:grpSp>
        <p:nvGrpSpPr>
          <p:cNvPr id="19" name="Group 18">
            <a:extLst>
              <a:ext uri="{FF2B5EF4-FFF2-40B4-BE49-F238E27FC236}">
                <a16:creationId xmlns:a16="http://schemas.microsoft.com/office/drawing/2014/main" id="{1B9C1DD4-4D1C-7F87-A1AF-9E6B6C9CB9E0}"/>
              </a:ext>
            </a:extLst>
          </p:cNvPr>
          <p:cNvGrpSpPr/>
          <p:nvPr/>
        </p:nvGrpSpPr>
        <p:grpSpPr>
          <a:xfrm>
            <a:off x="7280717" y="5300337"/>
            <a:ext cx="180000" cy="180000"/>
            <a:chOff x="7966880" y="3935853"/>
            <a:chExt cx="180000" cy="180000"/>
          </a:xfrm>
        </p:grpSpPr>
        <p:sp>
          <p:nvSpPr>
            <p:cNvPr id="20" name="Oval 19">
              <a:extLst>
                <a:ext uri="{FF2B5EF4-FFF2-40B4-BE49-F238E27FC236}">
                  <a16:creationId xmlns:a16="http://schemas.microsoft.com/office/drawing/2014/main" id="{649B6E23-2690-CA90-0A7A-ED6D7BFE5CE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3C4CBF6F-8E01-B588-3D6A-B53F82E0A92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pic>
        <p:nvPicPr>
          <p:cNvPr id="22" name="Picture 21" descr="A red dot on a white background&#10;&#10;Description automatically generated">
            <a:extLst>
              <a:ext uri="{FF2B5EF4-FFF2-40B4-BE49-F238E27FC236}">
                <a16:creationId xmlns:a16="http://schemas.microsoft.com/office/drawing/2014/main" id="{435FE644-70FC-5858-54F4-E6C61A1FA53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324773" y="3942994"/>
            <a:ext cx="195072" cy="225553"/>
          </a:xfrm>
          <a:prstGeom prst="rect">
            <a:avLst/>
          </a:prstGeom>
        </p:spPr>
      </p:pic>
      <p:grpSp>
        <p:nvGrpSpPr>
          <p:cNvPr id="23" name="Group 22">
            <a:extLst>
              <a:ext uri="{FF2B5EF4-FFF2-40B4-BE49-F238E27FC236}">
                <a16:creationId xmlns:a16="http://schemas.microsoft.com/office/drawing/2014/main" id="{ACB1BCDE-E191-7C51-B778-7D6769D74582}"/>
              </a:ext>
            </a:extLst>
          </p:cNvPr>
          <p:cNvGrpSpPr/>
          <p:nvPr/>
        </p:nvGrpSpPr>
        <p:grpSpPr>
          <a:xfrm>
            <a:off x="7549422" y="5285911"/>
            <a:ext cx="180000" cy="180000"/>
            <a:chOff x="7966880" y="3935853"/>
            <a:chExt cx="180000" cy="180000"/>
          </a:xfrm>
        </p:grpSpPr>
        <p:sp>
          <p:nvSpPr>
            <p:cNvPr id="24" name="Oval 23">
              <a:extLst>
                <a:ext uri="{FF2B5EF4-FFF2-40B4-BE49-F238E27FC236}">
                  <a16:creationId xmlns:a16="http://schemas.microsoft.com/office/drawing/2014/main" id="{66D9A7B0-FE5C-74B1-74CE-4512EA026A4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EE1C7D3A-E91A-D17B-59A5-F71EDF1E92A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24FA2471-BE2A-D2E0-FB88-3C00C8BED0EC}"/>
              </a:ext>
            </a:extLst>
          </p:cNvPr>
          <p:cNvGrpSpPr/>
          <p:nvPr/>
        </p:nvGrpSpPr>
        <p:grpSpPr>
          <a:xfrm>
            <a:off x="7429958" y="5533661"/>
            <a:ext cx="180000" cy="180000"/>
            <a:chOff x="7966880" y="3935853"/>
            <a:chExt cx="180000" cy="180000"/>
          </a:xfrm>
        </p:grpSpPr>
        <p:sp>
          <p:nvSpPr>
            <p:cNvPr id="27" name="Oval 26">
              <a:extLst>
                <a:ext uri="{FF2B5EF4-FFF2-40B4-BE49-F238E27FC236}">
                  <a16:creationId xmlns:a16="http://schemas.microsoft.com/office/drawing/2014/main" id="{CA9F0931-9FE8-605A-1B62-99EB1B4107C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B9125445-8F11-5809-B570-9272DC32250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pic>
        <p:nvPicPr>
          <p:cNvPr id="34" name="Picture 33" descr="A red dot on a white background&#10;&#10;Description automatically generated">
            <a:extLst>
              <a:ext uri="{FF2B5EF4-FFF2-40B4-BE49-F238E27FC236}">
                <a16:creationId xmlns:a16="http://schemas.microsoft.com/office/drawing/2014/main" id="{D7D797C6-ED13-C6AC-A649-18E42EA3B94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512422" y="3735049"/>
            <a:ext cx="195072" cy="225553"/>
          </a:xfrm>
          <a:prstGeom prst="rect">
            <a:avLst/>
          </a:prstGeom>
        </p:spPr>
      </p:pic>
      <p:sp>
        <p:nvSpPr>
          <p:cNvPr id="13" name="Rectangle 12">
            <a:extLst>
              <a:ext uri="{FF2B5EF4-FFF2-40B4-BE49-F238E27FC236}">
                <a16:creationId xmlns:a16="http://schemas.microsoft.com/office/drawing/2014/main" id="{A739115F-B793-9AEE-192F-D9FA274BDA3E}"/>
              </a:ext>
            </a:extLst>
          </p:cNvPr>
          <p:cNvSpPr/>
          <p:nvPr/>
        </p:nvSpPr>
        <p:spPr>
          <a:xfrm>
            <a:off x="5706768" y="2395234"/>
            <a:ext cx="1720806"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11118B10-F19C-858B-C0F1-2A906BC74D52}"/>
              </a:ext>
            </a:extLst>
          </p:cNvPr>
          <p:cNvSpPr/>
          <p:nvPr/>
        </p:nvSpPr>
        <p:spPr>
          <a:xfrm>
            <a:off x="8024062" y="2369795"/>
            <a:ext cx="8676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ijdelijke aanduiding voor tekst 44">
            <a:extLst>
              <a:ext uri="{FF2B5EF4-FFF2-40B4-BE49-F238E27FC236}">
                <a16:creationId xmlns:a16="http://schemas.microsoft.com/office/drawing/2014/main" id="{BBF411D1-47DB-91DC-9D03-33B33BE5FEC0}"/>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30" name="Tijdelijke aanduiding voor tekst 44">
            <a:extLst>
              <a:ext uri="{FF2B5EF4-FFF2-40B4-BE49-F238E27FC236}">
                <a16:creationId xmlns:a16="http://schemas.microsoft.com/office/drawing/2014/main" id="{B7A10F65-8A6D-EFAC-1EC2-7BE7C696DB88}"/>
              </a:ext>
            </a:extLst>
          </p:cNvPr>
          <p:cNvSpPr txBox="1">
            <a:spLocks/>
          </p:cNvSpPr>
          <p:nvPr/>
        </p:nvSpPr>
        <p:spPr>
          <a:xfrm>
            <a:off x="704850" y="2884379"/>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31" name="Tijdelijke aanduiding voor tekst 44">
            <a:extLst>
              <a:ext uri="{FF2B5EF4-FFF2-40B4-BE49-F238E27FC236}">
                <a16:creationId xmlns:a16="http://schemas.microsoft.com/office/drawing/2014/main" id="{3396134F-C4F6-6C0A-E92E-ADE1A08E39CE}"/>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2" name="Tijdelijke aanduiding voor tekst 44">
            <a:extLst>
              <a:ext uri="{FF2B5EF4-FFF2-40B4-BE49-F238E27FC236}">
                <a16:creationId xmlns:a16="http://schemas.microsoft.com/office/drawing/2014/main" id="{691CAAAC-7ECD-E225-1C94-BA29AE40E96B}"/>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35" name="Tijdelijke aanduiding voor tekst 44">
            <a:extLst>
              <a:ext uri="{FF2B5EF4-FFF2-40B4-BE49-F238E27FC236}">
                <a16:creationId xmlns:a16="http://schemas.microsoft.com/office/drawing/2014/main" id="{D401B217-4122-09FC-3976-219C79728E43}"/>
              </a:ext>
            </a:extLst>
          </p:cNvPr>
          <p:cNvSpPr txBox="1">
            <a:spLocks/>
          </p:cNvSpPr>
          <p:nvPr/>
        </p:nvSpPr>
        <p:spPr>
          <a:xfrm>
            <a:off x="704849" y="4307475"/>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36" name="Group 35">
            <a:extLst>
              <a:ext uri="{FF2B5EF4-FFF2-40B4-BE49-F238E27FC236}">
                <a16:creationId xmlns:a16="http://schemas.microsoft.com/office/drawing/2014/main" id="{1403AFD7-0975-1EBA-CF68-6561870B70C7}"/>
              </a:ext>
            </a:extLst>
          </p:cNvPr>
          <p:cNvGrpSpPr/>
          <p:nvPr/>
        </p:nvGrpSpPr>
        <p:grpSpPr>
          <a:xfrm>
            <a:off x="10820400" y="158021"/>
            <a:ext cx="1262954" cy="262128"/>
            <a:chOff x="10892274" y="158021"/>
            <a:chExt cx="1191080" cy="262128"/>
          </a:xfrm>
        </p:grpSpPr>
        <p:sp>
          <p:nvSpPr>
            <p:cNvPr id="37" name="Oval 36">
              <a:extLst>
                <a:ext uri="{FF2B5EF4-FFF2-40B4-BE49-F238E27FC236}">
                  <a16:creationId xmlns:a16="http://schemas.microsoft.com/office/drawing/2014/main" id="{05025CFD-68FE-83EF-ED7F-A8C3EF3CE43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8" name="Group 37">
              <a:extLst>
                <a:ext uri="{FF2B5EF4-FFF2-40B4-BE49-F238E27FC236}">
                  <a16:creationId xmlns:a16="http://schemas.microsoft.com/office/drawing/2014/main" id="{FA6EDD7D-2E81-FE57-D268-B2E5911CB856}"/>
                </a:ext>
              </a:extLst>
            </p:cNvPr>
            <p:cNvGrpSpPr/>
            <p:nvPr/>
          </p:nvGrpSpPr>
          <p:grpSpPr>
            <a:xfrm>
              <a:off x="10892274" y="158021"/>
              <a:ext cx="1191080" cy="262128"/>
              <a:chOff x="9614080" y="308749"/>
              <a:chExt cx="1191080" cy="262128"/>
            </a:xfrm>
          </p:grpSpPr>
          <p:sp>
            <p:nvSpPr>
              <p:cNvPr id="39" name="Rectangle 38">
                <a:extLst>
                  <a:ext uri="{FF2B5EF4-FFF2-40B4-BE49-F238E27FC236}">
                    <a16:creationId xmlns:a16="http://schemas.microsoft.com/office/drawing/2014/main" id="{BAC69C2E-B890-78B5-AF95-4353DA0324E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40" name="Rectangle 39">
                <a:extLst>
                  <a:ext uri="{FF2B5EF4-FFF2-40B4-BE49-F238E27FC236}">
                    <a16:creationId xmlns:a16="http://schemas.microsoft.com/office/drawing/2014/main" id="{C5A474C7-3E95-0131-0D18-BC9104642C1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1" name="Rectangle 40">
            <a:extLst>
              <a:ext uri="{FF2B5EF4-FFF2-40B4-BE49-F238E27FC236}">
                <a16:creationId xmlns:a16="http://schemas.microsoft.com/office/drawing/2014/main" id="{31B2F155-C234-76B9-9D9F-55A740C9708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5316616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191432" y="1966451"/>
            <a:ext cx="6076336" cy="4047399"/>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Forget everything you might have read about "purpose" in the past. We’re not here to create a fluffy, non-committal vision statement that sounds good but doesn’t drive action. In this Data Governance Sprint</a:t>
            </a:r>
            <a:r>
              <a:rPr kumimoji="0" lang="en-US" sz="16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TM</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we’ll focus on defining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clear, practical purpose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our data governance efforts—one that will remain relevant and actionable when you look back in two years.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purpose will be the foundation of your entire Data Governance Strategy. It will guide our actions throughout the sprint and serve as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driving force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behind every decision we make in this workshop (and outside), ensuring our efforts directly contribute to achieving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company’s strategic goals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Our purpose also serves as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our vision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our Data Governance program.</a:t>
            </a:r>
          </a:p>
        </p:txBody>
      </p:sp>
      <p:sp>
        <p:nvSpPr>
          <p:cNvPr id="11" name="Tijdelijke aanduiding voor tekst 44">
            <a:extLst>
              <a:ext uri="{FF2B5EF4-FFF2-40B4-BE49-F238E27FC236}">
                <a16:creationId xmlns:a16="http://schemas.microsoft.com/office/drawing/2014/main" id="{F19A9A6C-9329-ED5D-DAE5-B451379DEFE9}"/>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220E7EE2-565D-2D53-63A2-CEFB0EBC6B7D}"/>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877A8E49-2CEB-0716-322F-9D791FF46058}"/>
              </a:ext>
            </a:extLst>
          </p:cNvPr>
          <p:cNvSpPr txBox="1">
            <a:spLocks/>
          </p:cNvSpPr>
          <p:nvPr/>
        </p:nvSpPr>
        <p:spPr>
          <a:xfrm>
            <a:off x="704850" y="3361951"/>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8FB52298-20D1-C499-C884-224D255EF2BA}"/>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20" name="Tijdelijke aanduiding voor tekst 44">
            <a:extLst>
              <a:ext uri="{FF2B5EF4-FFF2-40B4-BE49-F238E27FC236}">
                <a16:creationId xmlns:a16="http://schemas.microsoft.com/office/drawing/2014/main" id="{920EF7E1-A171-FE7E-E63D-93D632D55954}"/>
              </a:ext>
            </a:extLst>
          </p:cNvPr>
          <p:cNvSpPr txBox="1">
            <a:spLocks/>
          </p:cNvSpPr>
          <p:nvPr/>
        </p:nvSpPr>
        <p:spPr>
          <a:xfrm>
            <a:off x="704849" y="4307475"/>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2" name="Group 21">
            <a:extLst>
              <a:ext uri="{FF2B5EF4-FFF2-40B4-BE49-F238E27FC236}">
                <a16:creationId xmlns:a16="http://schemas.microsoft.com/office/drawing/2014/main" id="{DFCC5DDE-ACDD-48B6-F819-965C60E63D96}"/>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E928D311-D031-0F5F-E4B0-C7E665386E0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4" name="Group 23">
              <a:extLst>
                <a:ext uri="{FF2B5EF4-FFF2-40B4-BE49-F238E27FC236}">
                  <a16:creationId xmlns:a16="http://schemas.microsoft.com/office/drawing/2014/main" id="{EC879291-B830-4571-60CD-BDC06BAB02FD}"/>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92963FB2-C28E-3F0C-CB6E-B410AC79709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6" name="Rectangle 25">
                <a:extLst>
                  <a:ext uri="{FF2B5EF4-FFF2-40B4-BE49-F238E27FC236}">
                    <a16:creationId xmlns:a16="http://schemas.microsoft.com/office/drawing/2014/main" id="{C6AE3B66-7D14-7CB2-DF36-FB00E2FCA4D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A14C6A47-C785-D3A6-FFB7-D37DAFFC799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7933154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191432" y="1966452"/>
            <a:ext cx="6076336" cy="3408188"/>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Before we can define the purpose of our data governance efforts, it's crucial that we first gain a solid understanding of the company’s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goals, and culture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understanding will allow us to align our data governance purpose effectively with the company’s overall strategies. By doing so, we ensure that our data governance initiatives directly support and drive the organization’s success.</a:t>
            </a:r>
          </a:p>
        </p:txBody>
      </p:sp>
      <p:pic>
        <p:nvPicPr>
          <p:cNvPr id="13" name="Picture 12">
            <a:extLst>
              <a:ext uri="{FF2B5EF4-FFF2-40B4-BE49-F238E27FC236}">
                <a16:creationId xmlns:a16="http://schemas.microsoft.com/office/drawing/2014/main" id="{9CCD0ECD-6BBE-08DA-2E5A-7EACE590745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577251" y="4107128"/>
            <a:ext cx="5304697" cy="2134369"/>
          </a:xfrm>
          <a:prstGeom prst="rect">
            <a:avLst/>
          </a:prstGeom>
        </p:spPr>
      </p:pic>
      <p:sp>
        <p:nvSpPr>
          <p:cNvPr id="11" name="Tijdelijke aanduiding voor tekst 44">
            <a:extLst>
              <a:ext uri="{FF2B5EF4-FFF2-40B4-BE49-F238E27FC236}">
                <a16:creationId xmlns:a16="http://schemas.microsoft.com/office/drawing/2014/main" id="{6387D06B-AE5F-4EE9-0FE2-C21240165621}"/>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C828E27E-BE93-0DB8-958B-F704F8A9151F}"/>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CF1F4593-BE18-BAA9-E937-BB0ADED78BF1}"/>
              </a:ext>
            </a:extLst>
          </p:cNvPr>
          <p:cNvSpPr txBox="1">
            <a:spLocks/>
          </p:cNvSpPr>
          <p:nvPr/>
        </p:nvSpPr>
        <p:spPr>
          <a:xfrm>
            <a:off x="704850" y="3361951"/>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A9FC9F15-0131-1BCC-A4D4-4A504458E269}"/>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22" name="Tijdelijke aanduiding voor tekst 44">
            <a:extLst>
              <a:ext uri="{FF2B5EF4-FFF2-40B4-BE49-F238E27FC236}">
                <a16:creationId xmlns:a16="http://schemas.microsoft.com/office/drawing/2014/main" id="{5E005B33-89CE-76A5-016F-B63F9F3330A7}"/>
              </a:ext>
            </a:extLst>
          </p:cNvPr>
          <p:cNvSpPr txBox="1">
            <a:spLocks/>
          </p:cNvSpPr>
          <p:nvPr/>
        </p:nvSpPr>
        <p:spPr>
          <a:xfrm>
            <a:off x="704849" y="4307475"/>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3" name="Group 22">
            <a:extLst>
              <a:ext uri="{FF2B5EF4-FFF2-40B4-BE49-F238E27FC236}">
                <a16:creationId xmlns:a16="http://schemas.microsoft.com/office/drawing/2014/main" id="{10458AE5-5D6E-C970-70F9-C35BC92471B2}"/>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CAD6965F-402A-954C-E49D-B74BFC9E0FA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5" name="Group 24">
              <a:extLst>
                <a:ext uri="{FF2B5EF4-FFF2-40B4-BE49-F238E27FC236}">
                  <a16:creationId xmlns:a16="http://schemas.microsoft.com/office/drawing/2014/main" id="{DF1D8A90-1670-9BF5-C812-B8AB7310C7F9}"/>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53C4750E-CD22-C400-C658-B1C4FCDA358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7" name="Rectangle 26">
                <a:extLst>
                  <a:ext uri="{FF2B5EF4-FFF2-40B4-BE49-F238E27FC236}">
                    <a16:creationId xmlns:a16="http://schemas.microsoft.com/office/drawing/2014/main" id="{2D4A910D-B1ED-BE69-21A0-7797E7F7AD0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93E85937-169C-2EFD-22AB-41C9DBAC18E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6104208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191432" y="1966452"/>
            <a:ext cx="6076336" cy="3408188"/>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 a critical tool that helps us align our data governance purpose with the broader objectives and cultural context of the organization. By understanding these elements, we can ensure that our data governance initiatives are not only aligned with the company's goals but also resonate with its culture and values.</a:t>
            </a:r>
          </a:p>
        </p:txBody>
      </p:sp>
      <p:pic>
        <p:nvPicPr>
          <p:cNvPr id="13" name="Picture 12">
            <a:extLst>
              <a:ext uri="{FF2B5EF4-FFF2-40B4-BE49-F238E27FC236}">
                <a16:creationId xmlns:a16="http://schemas.microsoft.com/office/drawing/2014/main" id="{9CCD0ECD-6BBE-08DA-2E5A-7EACE590745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577251" y="4107128"/>
            <a:ext cx="5304697" cy="2134369"/>
          </a:xfrm>
          <a:prstGeom prst="rect">
            <a:avLst/>
          </a:prstGeom>
        </p:spPr>
      </p:pic>
      <p:sp>
        <p:nvSpPr>
          <p:cNvPr id="11" name="Tijdelijke aanduiding voor tekst 44">
            <a:extLst>
              <a:ext uri="{FF2B5EF4-FFF2-40B4-BE49-F238E27FC236}">
                <a16:creationId xmlns:a16="http://schemas.microsoft.com/office/drawing/2014/main" id="{8A455623-26A5-E1DD-25C8-2E2B2CAF7C36}"/>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982A721D-372F-DFBE-FEE3-6CF374FF6D16}"/>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20C2DA53-681D-2176-305E-B2BF502EC5FF}"/>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EBDCE47A-C2A7-0E3B-E532-B4BB7E36D94F}"/>
              </a:ext>
            </a:extLst>
          </p:cNvPr>
          <p:cNvSpPr txBox="1">
            <a:spLocks/>
          </p:cNvSpPr>
          <p:nvPr/>
        </p:nvSpPr>
        <p:spPr>
          <a:xfrm>
            <a:off x="704850" y="3834713"/>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22" name="Tijdelijke aanduiding voor tekst 44">
            <a:extLst>
              <a:ext uri="{FF2B5EF4-FFF2-40B4-BE49-F238E27FC236}">
                <a16:creationId xmlns:a16="http://schemas.microsoft.com/office/drawing/2014/main" id="{C3F572D8-7C79-661C-CF3B-45B70C8C0AAA}"/>
              </a:ext>
            </a:extLst>
          </p:cNvPr>
          <p:cNvSpPr txBox="1">
            <a:spLocks/>
          </p:cNvSpPr>
          <p:nvPr/>
        </p:nvSpPr>
        <p:spPr>
          <a:xfrm>
            <a:off x="704849" y="4307475"/>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3" name="Group 22">
            <a:extLst>
              <a:ext uri="{FF2B5EF4-FFF2-40B4-BE49-F238E27FC236}">
                <a16:creationId xmlns:a16="http://schemas.microsoft.com/office/drawing/2014/main" id="{C639FA3A-EE07-84DB-0F45-B2EFD6F886E7}"/>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A466DB2A-90B2-FA28-5907-191D0E831A1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5" name="Group 24">
              <a:extLst>
                <a:ext uri="{FF2B5EF4-FFF2-40B4-BE49-F238E27FC236}">
                  <a16:creationId xmlns:a16="http://schemas.microsoft.com/office/drawing/2014/main" id="{23A8696F-B099-2525-0434-8D8BB377F0A2}"/>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FBEECC51-041F-C2BC-D51E-68AE20D37A3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7" name="Rectangle 26">
                <a:extLst>
                  <a:ext uri="{FF2B5EF4-FFF2-40B4-BE49-F238E27FC236}">
                    <a16:creationId xmlns:a16="http://schemas.microsoft.com/office/drawing/2014/main" id="{F2E47013-9940-E62C-0A4F-BCB7464C350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152020C3-BA67-AC92-97CF-9951B0B7FE7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7598548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89EB5-84C0-7E92-E34B-184ABFDB06D4}"/>
              </a:ext>
            </a:extLst>
          </p:cNvPr>
          <p:cNvSpPr>
            <a:spLocks noGrp="1"/>
          </p:cNvSpPr>
          <p:nvPr>
            <p:ph type="title"/>
          </p:nvPr>
        </p:nvSpPr>
        <p:spPr/>
        <p:txBody>
          <a:bodyPr/>
          <a:lstStyle/>
          <a:p>
            <a:r>
              <a:rPr lang="en-US" dirty="0"/>
              <a:t>The </a:t>
            </a:r>
            <a:r>
              <a:rPr lang="en-US" sz="2400" b="1" dirty="0">
                <a:solidFill>
                  <a:srgbClr val="11B5B4"/>
                </a:solidFill>
              </a:rPr>
              <a:t>SPEED PROBLEM </a:t>
            </a:r>
            <a:r>
              <a:rPr lang="en-US" dirty="0"/>
              <a:t>in data governance</a:t>
            </a:r>
          </a:p>
        </p:txBody>
      </p:sp>
      <p:sp>
        <p:nvSpPr>
          <p:cNvPr id="7" name="Rectangle 6">
            <a:extLst>
              <a:ext uri="{FF2B5EF4-FFF2-40B4-BE49-F238E27FC236}">
                <a16:creationId xmlns:a16="http://schemas.microsoft.com/office/drawing/2014/main" id="{37EA2979-58AD-1150-2353-2859909A91B7}"/>
              </a:ext>
            </a:extLst>
          </p:cNvPr>
          <p:cNvSpPr/>
          <p:nvPr/>
        </p:nvSpPr>
        <p:spPr>
          <a:xfrm>
            <a:off x="704850" y="1485356"/>
            <a:ext cx="4932198" cy="4570715"/>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4" name="Footer Placeholder 3">
            <a:extLst>
              <a:ext uri="{FF2B5EF4-FFF2-40B4-BE49-F238E27FC236}">
                <a16:creationId xmlns:a16="http://schemas.microsoft.com/office/drawing/2014/main" id="{FBCF5A1D-3074-7DDB-CC8D-D427390BC6DB}"/>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38F1F28-A464-557C-ED0C-7B40B29DB13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CBE7CD0A-0E39-FA93-6B2D-D3D1D9BF73B1}"/>
              </a:ext>
            </a:extLst>
          </p:cNvPr>
          <p:cNvSpPr txBox="1"/>
          <p:nvPr/>
        </p:nvSpPr>
        <p:spPr>
          <a:xfrm>
            <a:off x="974678" y="1756522"/>
            <a:ext cx="4230444" cy="39703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0" cap="none" spc="-4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The gap between rapid business movement and </a:t>
            </a:r>
            <a:br>
              <a:rPr kumimoji="0" lang="en-US" sz="2800" b="0" i="1" u="none" strike="noStrike" kern="0" cap="none" spc="-4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en-US" sz="2800" b="0" i="1" u="none" strike="noStrike" kern="0" cap="none" spc="-4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slow data governance implementation, plus </a:t>
            </a:r>
            <a:br>
              <a:rPr kumimoji="0" lang="en-US" sz="2800" b="0" i="1" u="none" strike="noStrike" kern="0" cap="none" spc="-4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en-US" sz="2800" b="0" i="1" u="none" strike="noStrike" kern="0" cap="none" spc="-4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the failure of traditional strategies, highlights the need for a more </a:t>
            </a:r>
            <a:r>
              <a:rPr kumimoji="0" lang="en-US" sz="2800" b="1" i="1" u="sng" strike="noStrike" kern="0" cap="none" spc="-4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flexible and pragmatic approach</a:t>
            </a:r>
            <a:r>
              <a:rPr kumimoji="0" lang="en-US" sz="2800" b="0" i="1" u="none" strike="noStrike" kern="0" cap="none" spc="-4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t>
            </a:r>
          </a:p>
        </p:txBody>
      </p:sp>
      <p:pic>
        <p:nvPicPr>
          <p:cNvPr id="9" name="Picture 8">
            <a:extLst>
              <a:ext uri="{FF2B5EF4-FFF2-40B4-BE49-F238E27FC236}">
                <a16:creationId xmlns:a16="http://schemas.microsoft.com/office/drawing/2014/main" id="{D626A595-BB02-AE3D-A965-B569322D1044}"/>
              </a:ext>
            </a:extLst>
          </p:cNvPr>
          <p:cNvPicPr>
            <a:picLocks noChangeAspect="1"/>
          </p:cNvPicPr>
          <p:nvPr/>
        </p:nvPicPr>
        <p:blipFill>
          <a:blip r:embed="rId3">
            <a:extLst>
              <a:ext uri="{28A0092B-C50C-407E-A947-70E740481C1C}">
                <a14:useLocalDpi xmlns:a14="http://schemas.microsoft.com/office/drawing/2010/main"/>
              </a:ext>
            </a:extLst>
          </a:blip>
          <a:srcRect/>
          <a:stretch/>
        </p:blipFill>
        <p:spPr>
          <a:xfrm>
            <a:off x="6609562" y="1123873"/>
            <a:ext cx="4932198" cy="4932198"/>
          </a:xfrm>
          <a:prstGeom prst="rect">
            <a:avLst/>
          </a:prstGeom>
        </p:spPr>
      </p:pic>
      <p:sp>
        <p:nvSpPr>
          <p:cNvPr id="10" name="TextBox 9">
            <a:extLst>
              <a:ext uri="{FF2B5EF4-FFF2-40B4-BE49-F238E27FC236}">
                <a16:creationId xmlns:a16="http://schemas.microsoft.com/office/drawing/2014/main" id="{A8CF61A5-D432-770C-6E8C-BFBF2168C0FB}"/>
              </a:ext>
            </a:extLst>
          </p:cNvPr>
          <p:cNvSpPr txBox="1"/>
          <p:nvPr/>
        </p:nvSpPr>
        <p:spPr>
          <a:xfrm>
            <a:off x="6534151" y="6076391"/>
            <a:ext cx="378968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B166D"/>
                </a:solidFill>
                <a:effectLst/>
                <a:uLnTx/>
                <a:uFillTx/>
                <a:latin typeface="Arial" panose="020B0604020202020204" pitchFamily="34" charset="0"/>
                <a:ea typeface="+mn-ea"/>
                <a:cs typeface="Arial" panose="020B0604020202020204" pitchFamily="34" charset="0"/>
              </a:rPr>
              <a:t>Image Credit</a:t>
            </a:r>
            <a:r>
              <a:rPr kumimoji="0" lang="en-US" sz="800" b="0" i="0" u="none" strike="noStrike" kern="1200" cap="none" spc="0" normalizeH="0" baseline="0" noProof="0" dirty="0">
                <a:ln>
                  <a:noFill/>
                </a:ln>
                <a:solidFill>
                  <a:srgbClr val="0B166D"/>
                </a:solidFill>
                <a:effectLst/>
                <a:uLnTx/>
                <a:uFillTx/>
                <a:latin typeface="Arial" panose="020B0604020202020204" pitchFamily="34" charset="0"/>
                <a:ea typeface="+mn-ea"/>
                <a:cs typeface="Arial" panose="020B0604020202020204" pitchFamily="34" charset="0"/>
              </a:rPr>
              <a:t>: Image generated by DALL-E, OpenAI.</a:t>
            </a:r>
          </a:p>
        </p:txBody>
      </p:sp>
    </p:spTree>
    <p:extLst>
      <p:ext uri="{BB962C8B-B14F-4D97-AF65-F5344CB8AC3E}">
        <p14:creationId xmlns:p14="http://schemas.microsoft.com/office/powerpoint/2010/main" val="2406548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you have already conducted onboarding interviews, you may have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prepopulated</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canvas with key insights gathered during those discussions.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such cases, we will begin this exercise by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prepopulated information together. This review helps ensure that the information accurately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reflects the current state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organization.</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Prepopulating and Review </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8" name="Picture 27">
            <a:extLst>
              <a:ext uri="{FF2B5EF4-FFF2-40B4-BE49-F238E27FC236}">
                <a16:creationId xmlns:a16="http://schemas.microsoft.com/office/drawing/2014/main" id="{43C8E694-EE73-CBF0-4B8B-E09B21E278A9}"/>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845427" y="4623390"/>
            <a:ext cx="3974973" cy="1599349"/>
          </a:xfrm>
          <a:prstGeom prst="rect">
            <a:avLst/>
          </a:prstGeom>
        </p:spPr>
      </p:pic>
      <p:sp>
        <p:nvSpPr>
          <p:cNvPr id="11" name="Tijdelijke aanduiding voor tekst 44">
            <a:extLst>
              <a:ext uri="{FF2B5EF4-FFF2-40B4-BE49-F238E27FC236}">
                <a16:creationId xmlns:a16="http://schemas.microsoft.com/office/drawing/2014/main" id="{8ABF2FB0-59C2-FE1C-1C1D-82D20CB75D67}"/>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10094329-B513-E372-2547-6FE56997ABEE}"/>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3" name="Tijdelijke aanduiding voor tekst 44">
            <a:extLst>
              <a:ext uri="{FF2B5EF4-FFF2-40B4-BE49-F238E27FC236}">
                <a16:creationId xmlns:a16="http://schemas.microsoft.com/office/drawing/2014/main" id="{B349D394-E9C0-B3A1-B924-E2DD0CED2EAA}"/>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4" name="Tijdelijke aanduiding voor tekst 44">
            <a:extLst>
              <a:ext uri="{FF2B5EF4-FFF2-40B4-BE49-F238E27FC236}">
                <a16:creationId xmlns:a16="http://schemas.microsoft.com/office/drawing/2014/main" id="{EAA8E52A-D3A8-BA82-8B41-5A7C7E604C43}"/>
              </a:ext>
            </a:extLst>
          </p:cNvPr>
          <p:cNvSpPr txBox="1">
            <a:spLocks/>
          </p:cNvSpPr>
          <p:nvPr/>
        </p:nvSpPr>
        <p:spPr>
          <a:xfrm>
            <a:off x="704850" y="3834713"/>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5" name="Tijdelijke aanduiding voor tekst 44">
            <a:extLst>
              <a:ext uri="{FF2B5EF4-FFF2-40B4-BE49-F238E27FC236}">
                <a16:creationId xmlns:a16="http://schemas.microsoft.com/office/drawing/2014/main" id="{2F4A129D-8844-5CF5-2AE8-6CC57E1BEDAC}"/>
              </a:ext>
            </a:extLst>
          </p:cNvPr>
          <p:cNvSpPr txBox="1">
            <a:spLocks/>
          </p:cNvSpPr>
          <p:nvPr/>
        </p:nvSpPr>
        <p:spPr>
          <a:xfrm>
            <a:off x="704849" y="4307475"/>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6" name="Group 15">
            <a:extLst>
              <a:ext uri="{FF2B5EF4-FFF2-40B4-BE49-F238E27FC236}">
                <a16:creationId xmlns:a16="http://schemas.microsoft.com/office/drawing/2014/main" id="{B75D3F73-A16B-24D2-03C1-8C10A80100B8}"/>
              </a:ext>
            </a:extLst>
          </p:cNvPr>
          <p:cNvGrpSpPr/>
          <p:nvPr/>
        </p:nvGrpSpPr>
        <p:grpSpPr>
          <a:xfrm>
            <a:off x="10820400" y="158021"/>
            <a:ext cx="1262954" cy="262128"/>
            <a:chOff x="10892274" y="158021"/>
            <a:chExt cx="1191080" cy="262128"/>
          </a:xfrm>
        </p:grpSpPr>
        <p:sp>
          <p:nvSpPr>
            <p:cNvPr id="19" name="Oval 18">
              <a:extLst>
                <a:ext uri="{FF2B5EF4-FFF2-40B4-BE49-F238E27FC236}">
                  <a16:creationId xmlns:a16="http://schemas.microsoft.com/office/drawing/2014/main" id="{DFDBF98E-2EDC-0162-48AF-1DC88BF3E54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0" name="Group 19">
              <a:extLst>
                <a:ext uri="{FF2B5EF4-FFF2-40B4-BE49-F238E27FC236}">
                  <a16:creationId xmlns:a16="http://schemas.microsoft.com/office/drawing/2014/main" id="{6427CB2F-7DFD-F17F-1EFA-A0D99A16D8E9}"/>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15E2EBBF-FA4D-803E-327A-591213E855B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2" name="Rectangle 21">
                <a:extLst>
                  <a:ext uri="{FF2B5EF4-FFF2-40B4-BE49-F238E27FC236}">
                    <a16:creationId xmlns:a16="http://schemas.microsoft.com/office/drawing/2014/main" id="{228BBAA0-6D4E-ADE3-6382-E7F20B5DFF5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66247E7F-4D14-EED3-F262-CD07919ECD7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3109919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the canvas has not been prepopulated, we will start by gathering input from all participants.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receive a set of square sticky notes.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component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canvas, participants should write down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to 3 key points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should be based on their knowledge of the organization’s business needs and cultural context. One key point per sticky note.</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Collecting Inputs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CC4051B0-04F8-6190-1C59-7865D12C01A6}"/>
              </a:ext>
            </a:extLst>
          </p:cNvPr>
          <p:cNvSpPr/>
          <p:nvPr/>
        </p:nvSpPr>
        <p:spPr>
          <a:xfrm rot="21310002">
            <a:off x="4623775" y="4942565"/>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Primary market: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B2B clients</a:t>
            </a:r>
          </a:p>
        </p:txBody>
      </p:sp>
      <p:sp>
        <p:nvSpPr>
          <p:cNvPr id="12" name="Rectangle 11">
            <a:extLst>
              <a:ext uri="{FF2B5EF4-FFF2-40B4-BE49-F238E27FC236}">
                <a16:creationId xmlns:a16="http://schemas.microsoft.com/office/drawing/2014/main" id="{47DE9708-6B61-A2DD-B654-85AAD8B25707}"/>
              </a:ext>
            </a:extLst>
          </p:cNvPr>
          <p:cNvSpPr/>
          <p:nvPr/>
        </p:nvSpPr>
        <p:spPr>
          <a:xfrm>
            <a:off x="6120049" y="494305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Achieve 20% revenue growth</a:t>
            </a:r>
          </a:p>
        </p:txBody>
      </p:sp>
      <p:sp>
        <p:nvSpPr>
          <p:cNvPr id="13" name="Rectangle 12">
            <a:extLst>
              <a:ext uri="{FF2B5EF4-FFF2-40B4-BE49-F238E27FC236}">
                <a16:creationId xmlns:a16="http://schemas.microsoft.com/office/drawing/2014/main" id="{D067F0F0-273A-A6D1-A947-A416A4DDFD03}"/>
              </a:ext>
            </a:extLst>
          </p:cNvPr>
          <p:cNvSpPr/>
          <p:nvPr/>
        </p:nvSpPr>
        <p:spPr>
          <a:xfrm>
            <a:off x="7565480" y="478080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Digital transformation initiatives</a:t>
            </a:r>
          </a:p>
        </p:txBody>
      </p:sp>
      <p:sp>
        <p:nvSpPr>
          <p:cNvPr id="14" name="Rectangle 13">
            <a:extLst>
              <a:ext uri="{FF2B5EF4-FFF2-40B4-BE49-F238E27FC236}">
                <a16:creationId xmlns:a16="http://schemas.microsoft.com/office/drawing/2014/main" id="{BA6EB7BE-B4A5-3CE6-1C46-60918EF9532C}"/>
              </a:ext>
            </a:extLst>
          </p:cNvPr>
          <p:cNvSpPr/>
          <p:nvPr/>
        </p:nvSpPr>
        <p:spPr>
          <a:xfrm rot="265692">
            <a:off x="9057674" y="458104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Innovation-driven, startup mentality</a:t>
            </a:r>
          </a:p>
        </p:txBody>
      </p:sp>
      <p:sp>
        <p:nvSpPr>
          <p:cNvPr id="15" name="Rectangle 14">
            <a:extLst>
              <a:ext uri="{FF2B5EF4-FFF2-40B4-BE49-F238E27FC236}">
                <a16:creationId xmlns:a16="http://schemas.microsoft.com/office/drawing/2014/main" id="{CCF52FBB-34C5-7D72-1FC8-CEB5057174F5}"/>
              </a:ext>
            </a:extLst>
          </p:cNvPr>
          <p:cNvSpPr/>
          <p:nvPr/>
        </p:nvSpPr>
        <p:spPr>
          <a:xfrm>
            <a:off x="10415451" y="494664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Regulatory pressure from government</a:t>
            </a:r>
          </a:p>
        </p:txBody>
      </p:sp>
      <p:sp>
        <p:nvSpPr>
          <p:cNvPr id="16" name="Tijdelijke aanduiding voor tekst 44">
            <a:extLst>
              <a:ext uri="{FF2B5EF4-FFF2-40B4-BE49-F238E27FC236}">
                <a16:creationId xmlns:a16="http://schemas.microsoft.com/office/drawing/2014/main" id="{091B6A72-3B38-16DC-2424-A521EC496E56}"/>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9" name="Tijdelijke aanduiding voor tekst 44">
            <a:extLst>
              <a:ext uri="{FF2B5EF4-FFF2-40B4-BE49-F238E27FC236}">
                <a16:creationId xmlns:a16="http://schemas.microsoft.com/office/drawing/2014/main" id="{AA3CE4D8-0F27-2AE8-EE9A-B22FA4A577D9}"/>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0" name="Tijdelijke aanduiding voor tekst 44">
            <a:extLst>
              <a:ext uri="{FF2B5EF4-FFF2-40B4-BE49-F238E27FC236}">
                <a16:creationId xmlns:a16="http://schemas.microsoft.com/office/drawing/2014/main" id="{1EC58966-DFCD-6590-899D-632EDC5B4AA6}"/>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1" name="Tijdelijke aanduiding voor tekst 44">
            <a:extLst>
              <a:ext uri="{FF2B5EF4-FFF2-40B4-BE49-F238E27FC236}">
                <a16:creationId xmlns:a16="http://schemas.microsoft.com/office/drawing/2014/main" id="{12931E6C-2767-5796-D5A6-B58A81690C30}"/>
              </a:ext>
            </a:extLst>
          </p:cNvPr>
          <p:cNvSpPr txBox="1">
            <a:spLocks/>
          </p:cNvSpPr>
          <p:nvPr/>
        </p:nvSpPr>
        <p:spPr>
          <a:xfrm>
            <a:off x="704850" y="3834713"/>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22" name="Tijdelijke aanduiding voor tekst 44">
            <a:extLst>
              <a:ext uri="{FF2B5EF4-FFF2-40B4-BE49-F238E27FC236}">
                <a16:creationId xmlns:a16="http://schemas.microsoft.com/office/drawing/2014/main" id="{D92CFF99-6CB1-7EA4-D7CC-ABD5D8BE091A}"/>
              </a:ext>
            </a:extLst>
          </p:cNvPr>
          <p:cNvSpPr txBox="1">
            <a:spLocks/>
          </p:cNvSpPr>
          <p:nvPr/>
        </p:nvSpPr>
        <p:spPr>
          <a:xfrm>
            <a:off x="704849" y="4307475"/>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8" name="Group 27">
            <a:extLst>
              <a:ext uri="{FF2B5EF4-FFF2-40B4-BE49-F238E27FC236}">
                <a16:creationId xmlns:a16="http://schemas.microsoft.com/office/drawing/2014/main" id="{264ED3FA-EA04-511D-59B4-4E87296BEEAD}"/>
              </a:ext>
            </a:extLst>
          </p:cNvPr>
          <p:cNvGrpSpPr/>
          <p:nvPr/>
        </p:nvGrpSpPr>
        <p:grpSpPr>
          <a:xfrm>
            <a:off x="10820400" y="158021"/>
            <a:ext cx="1262954" cy="262128"/>
            <a:chOff x="10892274" y="158021"/>
            <a:chExt cx="1191080" cy="262128"/>
          </a:xfrm>
        </p:grpSpPr>
        <p:sp>
          <p:nvSpPr>
            <p:cNvPr id="29" name="Oval 28">
              <a:extLst>
                <a:ext uri="{FF2B5EF4-FFF2-40B4-BE49-F238E27FC236}">
                  <a16:creationId xmlns:a16="http://schemas.microsoft.com/office/drawing/2014/main" id="{C450BB64-80E7-36D6-B416-BA64199026E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0" name="Group 29">
              <a:extLst>
                <a:ext uri="{FF2B5EF4-FFF2-40B4-BE49-F238E27FC236}">
                  <a16:creationId xmlns:a16="http://schemas.microsoft.com/office/drawing/2014/main" id="{1263F60A-23C0-CD62-127B-9EDC5F4884AF}"/>
                </a:ext>
              </a:extLst>
            </p:cNvPr>
            <p:cNvGrpSpPr/>
            <p:nvPr/>
          </p:nvGrpSpPr>
          <p:grpSpPr>
            <a:xfrm>
              <a:off x="10892274" y="158021"/>
              <a:ext cx="1191080" cy="262128"/>
              <a:chOff x="9614080" y="308749"/>
              <a:chExt cx="1191080" cy="262128"/>
            </a:xfrm>
          </p:grpSpPr>
          <p:sp>
            <p:nvSpPr>
              <p:cNvPr id="31" name="Rectangle 30">
                <a:extLst>
                  <a:ext uri="{FF2B5EF4-FFF2-40B4-BE49-F238E27FC236}">
                    <a16:creationId xmlns:a16="http://schemas.microsoft.com/office/drawing/2014/main" id="{A01EB959-F526-F545-3346-E9D7D172875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2" name="Rectangle 31">
                <a:extLst>
                  <a:ext uri="{FF2B5EF4-FFF2-40B4-BE49-F238E27FC236}">
                    <a16:creationId xmlns:a16="http://schemas.microsoft.com/office/drawing/2014/main" id="{2E3DEE20-1576-8247-56EE-9BC4D6D570C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3" name="Rectangle 32">
            <a:extLst>
              <a:ext uri="{FF2B5EF4-FFF2-40B4-BE49-F238E27FC236}">
                <a16:creationId xmlns:a16="http://schemas.microsoft.com/office/drawing/2014/main" id="{D508E133-477D-72AB-B87A-400D06B2457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1480900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 per person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now present their sticky notes, one by one, to the group.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presenting, participants will place their sticky notes in the corresponding sections of the canvas.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During this phase, we will avoid discussion. The goal is to collect and visualize the information.</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48FCC066-2E3B-A2C1-7AA8-A294C52991AB}"/>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D82E36DC-24C6-9315-5FA2-793C0B928773}"/>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3" name="Tijdelijke aanduiding voor tekst 44">
            <a:extLst>
              <a:ext uri="{FF2B5EF4-FFF2-40B4-BE49-F238E27FC236}">
                <a16:creationId xmlns:a16="http://schemas.microsoft.com/office/drawing/2014/main" id="{3231C7EB-ADB2-AC8F-E300-E925C136000A}"/>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4" name="Tijdelijke aanduiding voor tekst 44">
            <a:extLst>
              <a:ext uri="{FF2B5EF4-FFF2-40B4-BE49-F238E27FC236}">
                <a16:creationId xmlns:a16="http://schemas.microsoft.com/office/drawing/2014/main" id="{22F39BDB-2901-A932-4883-EAE090A63E58}"/>
              </a:ext>
            </a:extLst>
          </p:cNvPr>
          <p:cNvSpPr txBox="1">
            <a:spLocks/>
          </p:cNvSpPr>
          <p:nvPr/>
        </p:nvSpPr>
        <p:spPr>
          <a:xfrm>
            <a:off x="704850" y="3834713"/>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5" name="Tijdelijke aanduiding voor tekst 44">
            <a:extLst>
              <a:ext uri="{FF2B5EF4-FFF2-40B4-BE49-F238E27FC236}">
                <a16:creationId xmlns:a16="http://schemas.microsoft.com/office/drawing/2014/main" id="{D21B033F-BDF2-21C2-1E24-A061B5FC7AC9}"/>
              </a:ext>
            </a:extLst>
          </p:cNvPr>
          <p:cNvSpPr txBox="1">
            <a:spLocks/>
          </p:cNvSpPr>
          <p:nvPr/>
        </p:nvSpPr>
        <p:spPr>
          <a:xfrm>
            <a:off x="704849" y="4307475"/>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6" name="Group 15">
            <a:extLst>
              <a:ext uri="{FF2B5EF4-FFF2-40B4-BE49-F238E27FC236}">
                <a16:creationId xmlns:a16="http://schemas.microsoft.com/office/drawing/2014/main" id="{2F3DA460-CDD6-88B5-B66B-310283BABB2A}"/>
              </a:ext>
            </a:extLst>
          </p:cNvPr>
          <p:cNvGrpSpPr/>
          <p:nvPr/>
        </p:nvGrpSpPr>
        <p:grpSpPr>
          <a:xfrm>
            <a:off x="10820400" y="158021"/>
            <a:ext cx="1262954" cy="262128"/>
            <a:chOff x="10892274" y="158021"/>
            <a:chExt cx="1191080" cy="262128"/>
          </a:xfrm>
        </p:grpSpPr>
        <p:sp>
          <p:nvSpPr>
            <p:cNvPr id="19" name="Oval 18">
              <a:extLst>
                <a:ext uri="{FF2B5EF4-FFF2-40B4-BE49-F238E27FC236}">
                  <a16:creationId xmlns:a16="http://schemas.microsoft.com/office/drawing/2014/main" id="{9D620533-F8F7-A61E-279B-89E328F22E7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0" name="Group 19">
              <a:extLst>
                <a:ext uri="{FF2B5EF4-FFF2-40B4-BE49-F238E27FC236}">
                  <a16:creationId xmlns:a16="http://schemas.microsoft.com/office/drawing/2014/main" id="{4F33366C-EC7D-7786-A92B-5DD1CE17FEA0}"/>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927F6501-C851-F9FE-7C36-0B70186F4BD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2" name="Rectangle 21">
                <a:extLst>
                  <a:ext uri="{FF2B5EF4-FFF2-40B4-BE49-F238E27FC236}">
                    <a16:creationId xmlns:a16="http://schemas.microsoft.com/office/drawing/2014/main" id="{A8DD1CED-74EE-A7D1-2E17-192E2541430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899087DC-F7FE-A65A-00B2-B9B4F62BF46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4877342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314491"/>
            <a:ext cx="8010524" cy="452426"/>
          </a:xfrm>
        </p:spPr>
        <p:txBody>
          <a:bodyPr/>
          <a:lstStyle/>
          <a:p>
            <a:r>
              <a:rPr lang="en-US" dirty="0">
                <a:solidFill>
                  <a:srgbClr val="0C2B3E"/>
                </a:solidFill>
              </a:rPr>
              <a:t>Business </a:t>
            </a:r>
            <a:r>
              <a:rPr lang="en-US" sz="2400" b="1" dirty="0">
                <a:solidFill>
                  <a:srgbClr val="11B5B4"/>
                </a:solidFill>
              </a:rPr>
              <a:t>NEEDS</a:t>
            </a:r>
            <a:r>
              <a:rPr lang="en-US" b="1" dirty="0">
                <a:solidFill>
                  <a:srgbClr val="0C2B3E"/>
                </a:solidFill>
              </a:rPr>
              <a:t> </a:t>
            </a:r>
            <a:r>
              <a:rPr lang="en-US" dirty="0">
                <a:solidFill>
                  <a:srgbClr val="0C2B3E"/>
                </a:solidFill>
              </a:rPr>
              <a:t>&amp; culture</a:t>
            </a:r>
            <a:endParaRPr lang="en-US" sz="2000" dirty="0">
              <a:solidFill>
                <a:srgbClr val="0C2B3E"/>
              </a:solidFill>
            </a:endParaRP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D8A316AD-15DB-A2F8-8EDD-0BE11F625044}"/>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Business Needs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716CA4B3-26A2-6F40-ABD2-C29D311938C7}"/>
              </a:ext>
            </a:extLst>
          </p:cNvPr>
          <p:cNvSpPr/>
          <p:nvPr/>
        </p:nvSpPr>
        <p:spPr>
          <a:xfrm>
            <a:off x="1428661" y="1649121"/>
            <a:ext cx="1751210" cy="2351326"/>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Customers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633496F9-1145-D53C-A4C2-C0F7E41EE716}"/>
              </a:ext>
            </a:extLst>
          </p:cNvPr>
          <p:cNvSpPr/>
          <p:nvPr/>
        </p:nvSpPr>
        <p:spPr>
          <a:xfrm>
            <a:off x="3179056" y="1649121"/>
            <a:ext cx="1751210" cy="1163318"/>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Products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85DD50BF-28B0-3AD9-CD54-4BAD9EECD60C}"/>
              </a:ext>
            </a:extLst>
          </p:cNvPr>
          <p:cNvSpPr/>
          <p:nvPr/>
        </p:nvSpPr>
        <p:spPr>
          <a:xfrm>
            <a:off x="4929451" y="1649121"/>
            <a:ext cx="1751210" cy="2351326"/>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Goals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A52BACF9-7F29-7398-D54F-07C027ECB039}"/>
              </a:ext>
            </a:extLst>
          </p:cNvPr>
          <p:cNvSpPr/>
          <p:nvPr/>
        </p:nvSpPr>
        <p:spPr>
          <a:xfrm>
            <a:off x="6679031" y="1649121"/>
            <a:ext cx="1751210" cy="1188008"/>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Issues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Rectangle 17">
            <a:extLst>
              <a:ext uri="{FF2B5EF4-FFF2-40B4-BE49-F238E27FC236}">
                <a16:creationId xmlns:a16="http://schemas.microsoft.com/office/drawing/2014/main" id="{B1E57C60-33B4-688E-FFBB-5A5D38D7ED5D}"/>
              </a:ext>
            </a:extLst>
          </p:cNvPr>
          <p:cNvSpPr/>
          <p:nvPr/>
        </p:nvSpPr>
        <p:spPr>
          <a:xfrm>
            <a:off x="8429426" y="1654477"/>
            <a:ext cx="1751210" cy="2340614"/>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Strategies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A4B52EFC-A796-6EF1-D8ED-3EDCFBE2D327}"/>
              </a:ext>
            </a:extLst>
          </p:cNvPr>
          <p:cNvSpPr/>
          <p:nvPr/>
        </p:nvSpPr>
        <p:spPr>
          <a:xfrm>
            <a:off x="1427439" y="3995091"/>
            <a:ext cx="4372622" cy="1163318"/>
          </a:xfrm>
          <a:prstGeom prst="rect">
            <a:avLst/>
          </a:prstGeom>
          <a:solidFill>
            <a:schemeClr val="accent1"/>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Culture</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4F4CC747-5679-F66C-1D94-23C60305DF78}"/>
              </a:ext>
            </a:extLst>
          </p:cNvPr>
          <p:cNvSpPr/>
          <p:nvPr/>
        </p:nvSpPr>
        <p:spPr>
          <a:xfrm>
            <a:off x="5800061" y="3995091"/>
            <a:ext cx="4379760" cy="1163318"/>
          </a:xfrm>
          <a:prstGeom prst="rect">
            <a:avLst/>
          </a:prstGeom>
          <a:solidFill>
            <a:schemeClr val="accent1"/>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E5D8A91E-492A-7176-DBE4-8B5C59FCBFEF}"/>
              </a:ext>
            </a:extLst>
          </p:cNvPr>
          <p:cNvSpPr/>
          <p:nvPr/>
        </p:nvSpPr>
        <p:spPr>
          <a:xfrm>
            <a:off x="3178649" y="2812439"/>
            <a:ext cx="1751210" cy="118265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Services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53FC39E8-A44C-C1A5-248D-9176B93DB758}"/>
              </a:ext>
            </a:extLst>
          </p:cNvPr>
          <p:cNvSpPr/>
          <p:nvPr/>
        </p:nvSpPr>
        <p:spPr>
          <a:xfrm>
            <a:off x="6679031" y="2837128"/>
            <a:ext cx="1751210" cy="115796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Opportunities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13612B4C-B4B5-2324-494E-242D1920A119}"/>
              </a:ext>
            </a:extLst>
          </p:cNvPr>
          <p:cNvSpPr/>
          <p:nvPr/>
        </p:nvSpPr>
        <p:spPr>
          <a:xfrm>
            <a:off x="1606737" y="210319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7FCF47D0-385F-6CE4-35A0-19FEC3B663A6}"/>
              </a:ext>
            </a:extLst>
          </p:cNvPr>
          <p:cNvSpPr/>
          <p:nvPr/>
        </p:nvSpPr>
        <p:spPr>
          <a:xfrm>
            <a:off x="2220344" y="209647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B8C52D65-2DE0-2CAC-55C3-5F42F7C36B82}"/>
              </a:ext>
            </a:extLst>
          </p:cNvPr>
          <p:cNvSpPr/>
          <p:nvPr/>
        </p:nvSpPr>
        <p:spPr>
          <a:xfrm>
            <a:off x="1928024" y="254303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C93AA7BC-9706-D35F-F247-E2FAA4532CC5}"/>
              </a:ext>
            </a:extLst>
          </p:cNvPr>
          <p:cNvSpPr/>
          <p:nvPr/>
        </p:nvSpPr>
        <p:spPr>
          <a:xfrm>
            <a:off x="3558272" y="201867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3C2DA016-B6BD-C91E-DD2A-89B703DAB741}"/>
              </a:ext>
            </a:extLst>
          </p:cNvPr>
          <p:cNvSpPr/>
          <p:nvPr/>
        </p:nvSpPr>
        <p:spPr>
          <a:xfrm>
            <a:off x="4152540" y="19973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CFD3C612-002A-D92B-1C60-6ECA44DFB47E}"/>
              </a:ext>
            </a:extLst>
          </p:cNvPr>
          <p:cNvSpPr/>
          <p:nvPr/>
        </p:nvSpPr>
        <p:spPr>
          <a:xfrm>
            <a:off x="4186740" y="239119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75B40063-7FB3-D3CD-C848-27FA5B335C9B}"/>
              </a:ext>
            </a:extLst>
          </p:cNvPr>
          <p:cNvSpPr/>
          <p:nvPr/>
        </p:nvSpPr>
        <p:spPr>
          <a:xfrm>
            <a:off x="3569480" y="239903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AFDA8E92-EC27-C996-1C18-6B39F78F8003}"/>
              </a:ext>
            </a:extLst>
          </p:cNvPr>
          <p:cNvSpPr/>
          <p:nvPr/>
        </p:nvSpPr>
        <p:spPr>
          <a:xfrm>
            <a:off x="3448374" y="324771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C2B4487D-95B0-4927-4582-66D62F6F3171}"/>
              </a:ext>
            </a:extLst>
          </p:cNvPr>
          <p:cNvSpPr/>
          <p:nvPr/>
        </p:nvSpPr>
        <p:spPr>
          <a:xfrm>
            <a:off x="3445116" y="362663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84A152A2-C493-062E-4B51-6370F397B239}"/>
              </a:ext>
            </a:extLst>
          </p:cNvPr>
          <p:cNvSpPr/>
          <p:nvPr/>
        </p:nvSpPr>
        <p:spPr>
          <a:xfrm>
            <a:off x="5414770" y="207183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EA1B567E-8E2D-0E44-19F7-3EE3399354BD}"/>
              </a:ext>
            </a:extLst>
          </p:cNvPr>
          <p:cNvSpPr/>
          <p:nvPr/>
        </p:nvSpPr>
        <p:spPr>
          <a:xfrm>
            <a:off x="5414362" y="262763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903BD4EE-449D-7A2A-B40D-36A0E42B432A}"/>
              </a:ext>
            </a:extLst>
          </p:cNvPr>
          <p:cNvSpPr/>
          <p:nvPr/>
        </p:nvSpPr>
        <p:spPr>
          <a:xfrm>
            <a:off x="5414362" y="317061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405C3EAD-D733-A6F3-8536-03E20B435FA9}"/>
              </a:ext>
            </a:extLst>
          </p:cNvPr>
          <p:cNvSpPr/>
          <p:nvPr/>
        </p:nvSpPr>
        <p:spPr>
          <a:xfrm>
            <a:off x="6974246" y="19909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E05B5D9A-E31E-C7D3-4BAB-BEF4F68280C3}"/>
              </a:ext>
            </a:extLst>
          </p:cNvPr>
          <p:cNvSpPr/>
          <p:nvPr/>
        </p:nvSpPr>
        <p:spPr>
          <a:xfrm>
            <a:off x="7282666" y="211413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A4F4BD48-5A15-88BF-1C52-27D21C0CDC74}"/>
              </a:ext>
            </a:extLst>
          </p:cNvPr>
          <p:cNvSpPr/>
          <p:nvPr/>
        </p:nvSpPr>
        <p:spPr>
          <a:xfrm>
            <a:off x="7849443" y="18533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6374D5DE-ED9B-DA72-C4CA-E41544075ED0}"/>
              </a:ext>
            </a:extLst>
          </p:cNvPr>
          <p:cNvSpPr/>
          <p:nvPr/>
        </p:nvSpPr>
        <p:spPr>
          <a:xfrm>
            <a:off x="6993939" y="246478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402DA103-BBE4-49FF-A384-F574C02CC7BA}"/>
              </a:ext>
            </a:extLst>
          </p:cNvPr>
          <p:cNvSpPr/>
          <p:nvPr/>
        </p:nvSpPr>
        <p:spPr>
          <a:xfrm>
            <a:off x="7011339" y="319161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35DD09F8-18F4-4426-A2CD-0EA50FAAF66A}"/>
              </a:ext>
            </a:extLst>
          </p:cNvPr>
          <p:cNvSpPr/>
          <p:nvPr/>
        </p:nvSpPr>
        <p:spPr>
          <a:xfrm>
            <a:off x="7608339" y="317341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EF712C1D-1975-603B-F035-35998CBD1A5E}"/>
              </a:ext>
            </a:extLst>
          </p:cNvPr>
          <p:cNvSpPr/>
          <p:nvPr/>
        </p:nvSpPr>
        <p:spPr>
          <a:xfrm>
            <a:off x="7066666" y="359059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904CA77F-9600-84A1-916E-6909B462DD5B}"/>
              </a:ext>
            </a:extLst>
          </p:cNvPr>
          <p:cNvSpPr/>
          <p:nvPr/>
        </p:nvSpPr>
        <p:spPr>
          <a:xfrm>
            <a:off x="8752016" y="201867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8FF64B46-412C-708B-9521-42AF4F3D5A87}"/>
              </a:ext>
            </a:extLst>
          </p:cNvPr>
          <p:cNvSpPr/>
          <p:nvPr/>
        </p:nvSpPr>
        <p:spPr>
          <a:xfrm>
            <a:off x="8737663" y="246478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7B2299B0-C35A-BCBB-13B7-311BE2C26DCC}"/>
              </a:ext>
            </a:extLst>
          </p:cNvPr>
          <p:cNvSpPr/>
          <p:nvPr/>
        </p:nvSpPr>
        <p:spPr>
          <a:xfrm>
            <a:off x="8737663" y="294116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E11488E0-2E30-071E-9E2A-2106B14605DA}"/>
              </a:ext>
            </a:extLst>
          </p:cNvPr>
          <p:cNvSpPr/>
          <p:nvPr/>
        </p:nvSpPr>
        <p:spPr>
          <a:xfrm>
            <a:off x="9354426" y="202836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5898052A-BDA5-1D38-1D38-AB1FF400AA44}"/>
              </a:ext>
            </a:extLst>
          </p:cNvPr>
          <p:cNvSpPr/>
          <p:nvPr/>
        </p:nvSpPr>
        <p:spPr>
          <a:xfrm>
            <a:off x="9354426" y="246478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A50AF60F-658A-AAE5-FB1D-8B7F829EBDD8}"/>
              </a:ext>
            </a:extLst>
          </p:cNvPr>
          <p:cNvSpPr/>
          <p:nvPr/>
        </p:nvSpPr>
        <p:spPr>
          <a:xfrm>
            <a:off x="9354426" y="29785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1FA285ED-2BA2-3D00-AFF6-DE9B4FAADB0B}"/>
              </a:ext>
            </a:extLst>
          </p:cNvPr>
          <p:cNvSpPr/>
          <p:nvPr/>
        </p:nvSpPr>
        <p:spPr>
          <a:xfrm>
            <a:off x="1788344" y="438761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02B6E151-43DC-A562-6131-B1E16AA535FF}"/>
              </a:ext>
            </a:extLst>
          </p:cNvPr>
          <p:cNvSpPr/>
          <p:nvPr/>
        </p:nvSpPr>
        <p:spPr>
          <a:xfrm>
            <a:off x="2360024" y="436977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A52C86C5-9A4A-AF8F-A7C9-EA11B2369819}"/>
              </a:ext>
            </a:extLst>
          </p:cNvPr>
          <p:cNvSpPr/>
          <p:nvPr/>
        </p:nvSpPr>
        <p:spPr>
          <a:xfrm>
            <a:off x="2976520" y="438761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4EE39F18-D90D-EB24-FD78-7F647C9F12C7}"/>
              </a:ext>
            </a:extLst>
          </p:cNvPr>
          <p:cNvSpPr/>
          <p:nvPr/>
        </p:nvSpPr>
        <p:spPr>
          <a:xfrm>
            <a:off x="2077975" y="47589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22B2CF67-9648-5B0E-C236-09739677B367}"/>
              </a:ext>
            </a:extLst>
          </p:cNvPr>
          <p:cNvSpPr/>
          <p:nvPr/>
        </p:nvSpPr>
        <p:spPr>
          <a:xfrm>
            <a:off x="6242637" y="42914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8B2E91EA-2D4F-85C1-D576-F929BCF0C781}"/>
              </a:ext>
            </a:extLst>
          </p:cNvPr>
          <p:cNvSpPr/>
          <p:nvPr/>
        </p:nvSpPr>
        <p:spPr>
          <a:xfrm>
            <a:off x="6234597" y="47290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DE85B634-87C8-D5EA-96A7-9238157DA992}"/>
              </a:ext>
            </a:extLst>
          </p:cNvPr>
          <p:cNvSpPr/>
          <p:nvPr/>
        </p:nvSpPr>
        <p:spPr>
          <a:xfrm>
            <a:off x="6786603" y="43396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01BEDC8C-46B2-2915-A50F-384D3211EE16}"/>
              </a:ext>
            </a:extLst>
          </p:cNvPr>
          <p:cNvSpPr/>
          <p:nvPr/>
        </p:nvSpPr>
        <p:spPr>
          <a:xfrm>
            <a:off x="6795771" y="475895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8446EC2F-5335-D73A-99FC-AD47E4C29673}"/>
              </a:ext>
            </a:extLst>
          </p:cNvPr>
          <p:cNvSpPr/>
          <p:nvPr/>
        </p:nvSpPr>
        <p:spPr>
          <a:xfrm>
            <a:off x="7398825" y="435687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1AE9DC6B-9C62-A055-A6C5-89E5D1B698CD}"/>
              </a:ext>
            </a:extLst>
          </p:cNvPr>
          <p:cNvSpPr/>
          <p:nvPr/>
        </p:nvSpPr>
        <p:spPr>
          <a:xfrm>
            <a:off x="7902249" y="433137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53D9145E-349B-8941-CC0B-4FB0F2F195C7}"/>
              </a:ext>
            </a:extLst>
          </p:cNvPr>
          <p:cNvSpPr/>
          <p:nvPr/>
        </p:nvSpPr>
        <p:spPr>
          <a:xfrm>
            <a:off x="8205339" y="1446079"/>
            <a:ext cx="1751209" cy="2481920"/>
          </a:xfrm>
          <a:custGeom>
            <a:avLst/>
            <a:gdLst>
              <a:gd name="csX0" fmla="*/ 0 w 1751209"/>
              <a:gd name="csY0" fmla="*/ 1240960 h 2481920"/>
              <a:gd name="csX1" fmla="*/ 875605 w 1751209"/>
              <a:gd name="csY1" fmla="*/ 0 h 2481920"/>
              <a:gd name="csX2" fmla="*/ 1751210 w 1751209"/>
              <a:gd name="csY2" fmla="*/ 1240960 h 2481920"/>
              <a:gd name="csX3" fmla="*/ 875605 w 1751209"/>
              <a:gd name="csY3" fmla="*/ 2481920 h 2481920"/>
              <a:gd name="csX4" fmla="*/ 0 w 1751209"/>
              <a:gd name="csY4" fmla="*/ 1240960 h 2481920"/>
            </a:gdLst>
            <a:ahLst/>
            <a:cxnLst>
              <a:cxn ang="0">
                <a:pos x="csX0" y="csY0"/>
              </a:cxn>
              <a:cxn ang="0">
                <a:pos x="csX1" y="csY1"/>
              </a:cxn>
              <a:cxn ang="0">
                <a:pos x="csX2" y="csY2"/>
              </a:cxn>
              <a:cxn ang="0">
                <a:pos x="csX3" y="csY3"/>
              </a:cxn>
              <a:cxn ang="0">
                <a:pos x="csX4" y="csY4"/>
              </a:cxn>
            </a:cxnLst>
            <a:rect l="l" t="t" r="r" b="b"/>
            <a:pathLst>
              <a:path w="1751209" h="2481920" extrusionOk="0">
                <a:moveTo>
                  <a:pt x="0" y="1240960"/>
                </a:moveTo>
                <a:cubicBezTo>
                  <a:pt x="24180" y="613167"/>
                  <a:pt x="320943" y="-16863"/>
                  <a:pt x="875605" y="0"/>
                </a:cubicBezTo>
                <a:cubicBezTo>
                  <a:pt x="1321972" y="5842"/>
                  <a:pt x="1782856" y="543566"/>
                  <a:pt x="1751210" y="1240960"/>
                </a:cubicBezTo>
                <a:cubicBezTo>
                  <a:pt x="1765516" y="1978549"/>
                  <a:pt x="1319608" y="2379987"/>
                  <a:pt x="875605" y="2481920"/>
                </a:cubicBezTo>
                <a:cubicBezTo>
                  <a:pt x="465757" y="2474771"/>
                  <a:pt x="-68500" y="1867871"/>
                  <a:pt x="0" y="1240960"/>
                </a:cubicBezTo>
                <a:close/>
              </a:path>
            </a:pathLst>
          </a:custGeom>
          <a:noFill/>
          <a:ln w="57150">
            <a:solidFill>
              <a:srgbClr val="11B5B4"/>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51725FB5-17DC-7D77-62A9-D17354FF6555}"/>
              </a:ext>
            </a:extLst>
          </p:cNvPr>
          <p:cNvSpPr/>
          <p:nvPr/>
        </p:nvSpPr>
        <p:spPr>
          <a:xfrm>
            <a:off x="4624565" y="1413085"/>
            <a:ext cx="1751209" cy="2481920"/>
          </a:xfrm>
          <a:custGeom>
            <a:avLst/>
            <a:gdLst>
              <a:gd name="csX0" fmla="*/ 0 w 1751209"/>
              <a:gd name="csY0" fmla="*/ 1240960 h 2481920"/>
              <a:gd name="csX1" fmla="*/ 875605 w 1751209"/>
              <a:gd name="csY1" fmla="*/ 0 h 2481920"/>
              <a:gd name="csX2" fmla="*/ 1751210 w 1751209"/>
              <a:gd name="csY2" fmla="*/ 1240960 h 2481920"/>
              <a:gd name="csX3" fmla="*/ 875605 w 1751209"/>
              <a:gd name="csY3" fmla="*/ 2481920 h 2481920"/>
              <a:gd name="csX4" fmla="*/ 0 w 1751209"/>
              <a:gd name="csY4" fmla="*/ 1240960 h 2481920"/>
            </a:gdLst>
            <a:ahLst/>
            <a:cxnLst>
              <a:cxn ang="0">
                <a:pos x="csX0" y="csY0"/>
              </a:cxn>
              <a:cxn ang="0">
                <a:pos x="csX1" y="csY1"/>
              </a:cxn>
              <a:cxn ang="0">
                <a:pos x="csX2" y="csY2"/>
              </a:cxn>
              <a:cxn ang="0">
                <a:pos x="csX3" y="csY3"/>
              </a:cxn>
              <a:cxn ang="0">
                <a:pos x="csX4" y="csY4"/>
              </a:cxn>
            </a:cxnLst>
            <a:rect l="l" t="t" r="r" b="b"/>
            <a:pathLst>
              <a:path w="1751209" h="2481920" extrusionOk="0">
                <a:moveTo>
                  <a:pt x="0" y="1240960"/>
                </a:moveTo>
                <a:cubicBezTo>
                  <a:pt x="24180" y="613167"/>
                  <a:pt x="320943" y="-16863"/>
                  <a:pt x="875605" y="0"/>
                </a:cubicBezTo>
                <a:cubicBezTo>
                  <a:pt x="1321972" y="5842"/>
                  <a:pt x="1782856" y="543566"/>
                  <a:pt x="1751210" y="1240960"/>
                </a:cubicBezTo>
                <a:cubicBezTo>
                  <a:pt x="1765516" y="1978549"/>
                  <a:pt x="1319608" y="2379987"/>
                  <a:pt x="875605" y="2481920"/>
                </a:cubicBezTo>
                <a:cubicBezTo>
                  <a:pt x="465757" y="2474771"/>
                  <a:pt x="-68500" y="1867871"/>
                  <a:pt x="0" y="1240960"/>
                </a:cubicBezTo>
                <a:close/>
              </a:path>
            </a:pathLst>
          </a:custGeom>
          <a:noFill/>
          <a:ln w="57150">
            <a:solidFill>
              <a:srgbClr val="11B5B4"/>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B3D27641-DA4A-FA36-735D-EB37B2ECC949}"/>
              </a:ext>
            </a:extLst>
          </p:cNvPr>
          <p:cNvSpPr/>
          <p:nvPr/>
        </p:nvSpPr>
        <p:spPr>
          <a:xfrm>
            <a:off x="625617" y="3917292"/>
            <a:ext cx="4063841" cy="1211610"/>
          </a:xfrm>
          <a:custGeom>
            <a:avLst/>
            <a:gdLst>
              <a:gd name="csX0" fmla="*/ 0 w 4063841"/>
              <a:gd name="csY0" fmla="*/ 605805 h 1211610"/>
              <a:gd name="csX1" fmla="*/ 2031921 w 4063841"/>
              <a:gd name="csY1" fmla="*/ 0 h 1211610"/>
              <a:gd name="csX2" fmla="*/ 4063842 w 4063841"/>
              <a:gd name="csY2" fmla="*/ 605805 h 1211610"/>
              <a:gd name="csX3" fmla="*/ 2031921 w 4063841"/>
              <a:gd name="csY3" fmla="*/ 1211610 h 1211610"/>
              <a:gd name="csX4" fmla="*/ 0 w 4063841"/>
              <a:gd name="csY4" fmla="*/ 605805 h 1211610"/>
            </a:gdLst>
            <a:ahLst/>
            <a:cxnLst>
              <a:cxn ang="0">
                <a:pos x="csX0" y="csY0"/>
              </a:cxn>
              <a:cxn ang="0">
                <a:pos x="csX1" y="csY1"/>
              </a:cxn>
              <a:cxn ang="0">
                <a:pos x="csX2" y="csY2"/>
              </a:cxn>
              <a:cxn ang="0">
                <a:pos x="csX3" y="csY3"/>
              </a:cxn>
              <a:cxn ang="0">
                <a:pos x="csX4" y="csY4"/>
              </a:cxn>
            </a:cxnLst>
            <a:rect l="l" t="t" r="r" b="b"/>
            <a:pathLst>
              <a:path w="4063841" h="1211610" extrusionOk="0">
                <a:moveTo>
                  <a:pt x="0" y="605805"/>
                </a:moveTo>
                <a:cubicBezTo>
                  <a:pt x="21474" y="322355"/>
                  <a:pt x="749514" y="-38008"/>
                  <a:pt x="2031921" y="0"/>
                </a:cubicBezTo>
                <a:cubicBezTo>
                  <a:pt x="3138895" y="2390"/>
                  <a:pt x="4080316" y="264965"/>
                  <a:pt x="4063842" y="605805"/>
                </a:cubicBezTo>
                <a:cubicBezTo>
                  <a:pt x="4096083" y="1058080"/>
                  <a:pt x="3069444" y="993541"/>
                  <a:pt x="2031921" y="1211610"/>
                </a:cubicBezTo>
                <a:cubicBezTo>
                  <a:pt x="951399" y="1207569"/>
                  <a:pt x="-45472" y="901580"/>
                  <a:pt x="0" y="605805"/>
                </a:cubicBezTo>
                <a:close/>
              </a:path>
            </a:pathLst>
          </a:custGeom>
          <a:noFill/>
          <a:ln w="57150">
            <a:solidFill>
              <a:srgbClr val="11B5B4"/>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59" name="Group 58">
            <a:extLst>
              <a:ext uri="{FF2B5EF4-FFF2-40B4-BE49-F238E27FC236}">
                <a16:creationId xmlns:a16="http://schemas.microsoft.com/office/drawing/2014/main" id="{B1DD36AE-DD2E-F679-A9BA-79422002F9A4}"/>
              </a:ext>
            </a:extLst>
          </p:cNvPr>
          <p:cNvGrpSpPr/>
          <p:nvPr/>
        </p:nvGrpSpPr>
        <p:grpSpPr>
          <a:xfrm>
            <a:off x="10820400" y="158021"/>
            <a:ext cx="1262954" cy="262128"/>
            <a:chOff x="10892274" y="158021"/>
            <a:chExt cx="1191080" cy="262128"/>
          </a:xfrm>
        </p:grpSpPr>
        <p:sp>
          <p:nvSpPr>
            <p:cNvPr id="60" name="Oval 59">
              <a:extLst>
                <a:ext uri="{FF2B5EF4-FFF2-40B4-BE49-F238E27FC236}">
                  <a16:creationId xmlns:a16="http://schemas.microsoft.com/office/drawing/2014/main" id="{873485E3-A2DC-AB95-9BD6-647DC3B8DCB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61" name="Group 60">
              <a:extLst>
                <a:ext uri="{FF2B5EF4-FFF2-40B4-BE49-F238E27FC236}">
                  <a16:creationId xmlns:a16="http://schemas.microsoft.com/office/drawing/2014/main" id="{405520AB-6EA0-9DF6-4A97-71BB2067CAE8}"/>
                </a:ext>
              </a:extLst>
            </p:cNvPr>
            <p:cNvGrpSpPr/>
            <p:nvPr/>
          </p:nvGrpSpPr>
          <p:grpSpPr>
            <a:xfrm>
              <a:off x="10892274" y="158021"/>
              <a:ext cx="1191080" cy="262128"/>
              <a:chOff x="9614080" y="308749"/>
              <a:chExt cx="1191080" cy="262128"/>
            </a:xfrm>
          </p:grpSpPr>
          <p:sp>
            <p:nvSpPr>
              <p:cNvPr id="62" name="Rectangle 61">
                <a:extLst>
                  <a:ext uri="{FF2B5EF4-FFF2-40B4-BE49-F238E27FC236}">
                    <a16:creationId xmlns:a16="http://schemas.microsoft.com/office/drawing/2014/main" id="{9C9566C6-376E-1234-D4F2-5BB3EEFAC8F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63" name="Rectangle 62">
                <a:extLst>
                  <a:ext uri="{FF2B5EF4-FFF2-40B4-BE49-F238E27FC236}">
                    <a16:creationId xmlns:a16="http://schemas.microsoft.com/office/drawing/2014/main" id="{69A538DB-7793-13D4-757C-F397F67E9FD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4" name="Rectangle 63">
            <a:extLst>
              <a:ext uri="{FF2B5EF4-FFF2-40B4-BE49-F238E27FC236}">
                <a16:creationId xmlns:a16="http://schemas.microsoft.com/office/drawing/2014/main" id="{035EA55D-ADAA-F3FA-99B9-9E68B18B631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40284782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500"/>
                                        <p:tgtEl>
                                          <p:spTgt spid="2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500"/>
                                        <p:tgtEl>
                                          <p:spTgt spid="2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500"/>
                                        <p:tgtEl>
                                          <p:spTgt spid="2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500"/>
                                        <p:tgtEl>
                                          <p:spTgt spid="3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1"/>
                                        </p:tgtEl>
                                        <p:attrNameLst>
                                          <p:attrName>style.visibility</p:attrName>
                                        </p:attrNameLst>
                                      </p:cBhvr>
                                      <p:to>
                                        <p:strVal val="visible"/>
                                      </p:to>
                                    </p:set>
                                    <p:animEffect transition="in" filter="fade">
                                      <p:cBhvr>
                                        <p:cTn id="40" dur="500"/>
                                        <p:tgtEl>
                                          <p:spTgt spid="3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fade">
                                      <p:cBhvr>
                                        <p:cTn id="49" dur="500"/>
                                        <p:tgtEl>
                                          <p:spTgt spid="3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6"/>
                                        </p:tgtEl>
                                        <p:attrNameLst>
                                          <p:attrName>style.visibility</p:attrName>
                                        </p:attrNameLst>
                                      </p:cBhvr>
                                      <p:to>
                                        <p:strVal val="visible"/>
                                      </p:to>
                                    </p:set>
                                    <p:animEffect transition="in" filter="fade">
                                      <p:cBhvr>
                                        <p:cTn id="52" dur="500"/>
                                        <p:tgtEl>
                                          <p:spTgt spid="3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8"/>
                                        </p:tgtEl>
                                        <p:attrNameLst>
                                          <p:attrName>style.visibility</p:attrName>
                                        </p:attrNameLst>
                                      </p:cBhvr>
                                      <p:to>
                                        <p:strVal val="visible"/>
                                      </p:to>
                                    </p:set>
                                    <p:animEffect transition="in" filter="fade">
                                      <p:cBhvr>
                                        <p:cTn id="58" dur="500"/>
                                        <p:tgtEl>
                                          <p:spTgt spid="3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9"/>
                                        </p:tgtEl>
                                        <p:attrNameLst>
                                          <p:attrName>style.visibility</p:attrName>
                                        </p:attrNameLst>
                                      </p:cBhvr>
                                      <p:to>
                                        <p:strVal val="visible"/>
                                      </p:to>
                                    </p:set>
                                    <p:animEffect transition="in" filter="fade">
                                      <p:cBhvr>
                                        <p:cTn id="61" dur="500"/>
                                        <p:tgtEl>
                                          <p:spTgt spid="3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500"/>
                                        <p:tgtEl>
                                          <p:spTgt spid="4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fade">
                                      <p:cBhvr>
                                        <p:cTn id="67" dur="500"/>
                                        <p:tgtEl>
                                          <p:spTgt spid="41"/>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5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43"/>
                                        </p:tgtEl>
                                        <p:attrNameLst>
                                          <p:attrName>style.visibility</p:attrName>
                                        </p:attrNameLst>
                                      </p:cBhvr>
                                      <p:to>
                                        <p:strVal val="visible"/>
                                      </p:to>
                                    </p:set>
                                    <p:animEffect transition="in" filter="fade">
                                      <p:cBhvr>
                                        <p:cTn id="73" dur="500"/>
                                        <p:tgtEl>
                                          <p:spTgt spid="4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4"/>
                                        </p:tgtEl>
                                        <p:attrNameLst>
                                          <p:attrName>style.visibility</p:attrName>
                                        </p:attrNameLst>
                                      </p:cBhvr>
                                      <p:to>
                                        <p:strVal val="visible"/>
                                      </p:to>
                                    </p:set>
                                    <p:animEffect transition="in" filter="fade">
                                      <p:cBhvr>
                                        <p:cTn id="76" dur="500"/>
                                        <p:tgtEl>
                                          <p:spTgt spid="4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500"/>
                                        <p:tgtEl>
                                          <p:spTgt spid="4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6"/>
                                        </p:tgtEl>
                                        <p:attrNameLst>
                                          <p:attrName>style.visibility</p:attrName>
                                        </p:attrNameLst>
                                      </p:cBhvr>
                                      <p:to>
                                        <p:strVal val="visible"/>
                                      </p:to>
                                    </p:set>
                                    <p:animEffect transition="in" filter="fade">
                                      <p:cBhvr>
                                        <p:cTn id="82" dur="500"/>
                                        <p:tgtEl>
                                          <p:spTgt spid="4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7"/>
                                        </p:tgtEl>
                                        <p:attrNameLst>
                                          <p:attrName>style.visibility</p:attrName>
                                        </p:attrNameLst>
                                      </p:cBhvr>
                                      <p:to>
                                        <p:strVal val="visible"/>
                                      </p:to>
                                    </p:set>
                                    <p:animEffect transition="in" filter="fade">
                                      <p:cBhvr>
                                        <p:cTn id="85" dur="500"/>
                                        <p:tgtEl>
                                          <p:spTgt spid="4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500"/>
                                        <p:tgtEl>
                                          <p:spTgt spid="4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9"/>
                                        </p:tgtEl>
                                        <p:attrNameLst>
                                          <p:attrName>style.visibility</p:attrName>
                                        </p:attrNameLst>
                                      </p:cBhvr>
                                      <p:to>
                                        <p:strVal val="visible"/>
                                      </p:to>
                                    </p:set>
                                    <p:animEffect transition="in" filter="fade">
                                      <p:cBhvr>
                                        <p:cTn id="91" dur="500"/>
                                        <p:tgtEl>
                                          <p:spTgt spid="4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50"/>
                                        </p:tgtEl>
                                        <p:attrNameLst>
                                          <p:attrName>style.visibility</p:attrName>
                                        </p:attrNameLst>
                                      </p:cBhvr>
                                      <p:to>
                                        <p:strVal val="visible"/>
                                      </p:to>
                                    </p:set>
                                    <p:animEffect transition="in" filter="fade">
                                      <p:cBhvr>
                                        <p:cTn id="94" dur="500"/>
                                        <p:tgtEl>
                                          <p:spTgt spid="50"/>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51"/>
                                        </p:tgtEl>
                                        <p:attrNameLst>
                                          <p:attrName>style.visibility</p:attrName>
                                        </p:attrNameLst>
                                      </p:cBhvr>
                                      <p:to>
                                        <p:strVal val="visible"/>
                                      </p:to>
                                    </p:set>
                                    <p:animEffect transition="in" filter="fade">
                                      <p:cBhvr>
                                        <p:cTn id="97" dur="500"/>
                                        <p:tgtEl>
                                          <p:spTgt spid="5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52"/>
                                        </p:tgtEl>
                                        <p:attrNameLst>
                                          <p:attrName>style.visibility</p:attrName>
                                        </p:attrNameLst>
                                      </p:cBhvr>
                                      <p:to>
                                        <p:strVal val="visible"/>
                                      </p:to>
                                    </p:set>
                                    <p:animEffect transition="in" filter="fade">
                                      <p:cBhvr>
                                        <p:cTn id="100" dur="500"/>
                                        <p:tgtEl>
                                          <p:spTgt spid="52"/>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53"/>
                                        </p:tgtEl>
                                        <p:attrNameLst>
                                          <p:attrName>style.visibility</p:attrName>
                                        </p:attrNameLst>
                                      </p:cBhvr>
                                      <p:to>
                                        <p:strVal val="visible"/>
                                      </p:to>
                                    </p:set>
                                    <p:animEffect transition="in" filter="fade">
                                      <p:cBhvr>
                                        <p:cTn id="103" dur="500"/>
                                        <p:tgtEl>
                                          <p:spTgt spid="53"/>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54"/>
                                        </p:tgtEl>
                                        <p:attrNameLst>
                                          <p:attrName>style.visibility</p:attrName>
                                        </p:attrNameLst>
                                      </p:cBhvr>
                                      <p:to>
                                        <p:strVal val="visible"/>
                                      </p:to>
                                    </p:set>
                                    <p:animEffect transition="in" filter="fade">
                                      <p:cBhvr>
                                        <p:cTn id="106" dur="500"/>
                                        <p:tgtEl>
                                          <p:spTgt spid="54"/>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5"/>
                                        </p:tgtEl>
                                        <p:attrNameLst>
                                          <p:attrName>style.visibility</p:attrName>
                                        </p:attrNameLst>
                                      </p:cBhvr>
                                      <p:to>
                                        <p:strVal val="visible"/>
                                      </p:to>
                                    </p:set>
                                    <p:animEffect transition="in" filter="fade">
                                      <p:cBhvr>
                                        <p:cTn id="109" dur="500"/>
                                        <p:tgtEl>
                                          <p:spTgt spid="55"/>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56"/>
                                        </p:tgtEl>
                                        <p:attrNameLst>
                                          <p:attrName>style.visibility</p:attrName>
                                        </p:attrNameLst>
                                      </p:cBhvr>
                                      <p:to>
                                        <p:strVal val="visible"/>
                                      </p:to>
                                    </p:set>
                                    <p:animEffect transition="in" filter="fade">
                                      <p:cBhvr>
                                        <p:cTn id="114" dur="500"/>
                                        <p:tgtEl>
                                          <p:spTgt spid="5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57"/>
                                        </p:tgtEl>
                                        <p:attrNameLst>
                                          <p:attrName>style.visibility</p:attrName>
                                        </p:attrNameLst>
                                      </p:cBhvr>
                                      <p:to>
                                        <p:strVal val="visible"/>
                                      </p:to>
                                    </p:set>
                                    <p:animEffect transition="in" filter="fade">
                                      <p:cBhvr>
                                        <p:cTn id="117" dur="500"/>
                                        <p:tgtEl>
                                          <p:spTgt spid="57"/>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will spend a few minutes facilitating interaction specifically around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Goals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Culture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components of the canvas.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ensures that the group is aligned on these critical aspects.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the end of this exercise, we will have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shared understanding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organization's business needs and cultural context, providing a strong foundation for the Purpose Mapping exercise.</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Facilitated Interaction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B4A6CF63-E293-4E84-B630-771FC7C88EFA}"/>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32E0BF20-18AB-4746-D4E2-61A975FD99BC}"/>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3" name="Tijdelijke aanduiding voor tekst 44">
            <a:extLst>
              <a:ext uri="{FF2B5EF4-FFF2-40B4-BE49-F238E27FC236}">
                <a16:creationId xmlns:a16="http://schemas.microsoft.com/office/drawing/2014/main" id="{0FEDCE03-BD7B-C2D5-AFDE-B488B865CFEC}"/>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4" name="Tijdelijke aanduiding voor tekst 44">
            <a:extLst>
              <a:ext uri="{FF2B5EF4-FFF2-40B4-BE49-F238E27FC236}">
                <a16:creationId xmlns:a16="http://schemas.microsoft.com/office/drawing/2014/main" id="{E8A4F8BC-38EC-3A56-95A0-2349FD3DE955}"/>
              </a:ext>
            </a:extLst>
          </p:cNvPr>
          <p:cNvSpPr txBox="1">
            <a:spLocks/>
          </p:cNvSpPr>
          <p:nvPr/>
        </p:nvSpPr>
        <p:spPr>
          <a:xfrm>
            <a:off x="704850" y="3834713"/>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5" name="Tijdelijke aanduiding voor tekst 44">
            <a:extLst>
              <a:ext uri="{FF2B5EF4-FFF2-40B4-BE49-F238E27FC236}">
                <a16:creationId xmlns:a16="http://schemas.microsoft.com/office/drawing/2014/main" id="{12D43CF1-5BFC-6A02-132F-DB8E95E553D2}"/>
              </a:ext>
            </a:extLst>
          </p:cNvPr>
          <p:cNvSpPr txBox="1">
            <a:spLocks/>
          </p:cNvSpPr>
          <p:nvPr/>
        </p:nvSpPr>
        <p:spPr>
          <a:xfrm>
            <a:off x="704849" y="4307475"/>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6" name="Group 15">
            <a:extLst>
              <a:ext uri="{FF2B5EF4-FFF2-40B4-BE49-F238E27FC236}">
                <a16:creationId xmlns:a16="http://schemas.microsoft.com/office/drawing/2014/main" id="{E2681F74-F2A5-E93A-42A2-A0BBB079F30E}"/>
              </a:ext>
            </a:extLst>
          </p:cNvPr>
          <p:cNvGrpSpPr/>
          <p:nvPr/>
        </p:nvGrpSpPr>
        <p:grpSpPr>
          <a:xfrm>
            <a:off x="10820400" y="158021"/>
            <a:ext cx="1262954" cy="262128"/>
            <a:chOff x="10892274" y="158021"/>
            <a:chExt cx="1191080" cy="262128"/>
          </a:xfrm>
        </p:grpSpPr>
        <p:sp>
          <p:nvSpPr>
            <p:cNvPr id="19" name="Oval 18">
              <a:extLst>
                <a:ext uri="{FF2B5EF4-FFF2-40B4-BE49-F238E27FC236}">
                  <a16:creationId xmlns:a16="http://schemas.microsoft.com/office/drawing/2014/main" id="{B208EFA4-EC97-8196-31BB-A3AE1A13C4A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0" name="Group 19">
              <a:extLst>
                <a:ext uri="{FF2B5EF4-FFF2-40B4-BE49-F238E27FC236}">
                  <a16:creationId xmlns:a16="http://schemas.microsoft.com/office/drawing/2014/main" id="{4C6413B0-4ED3-2891-9D84-30A7D251F3E4}"/>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6715B248-222F-9691-38CE-2BF0D4F47F2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2" name="Rectangle 21">
                <a:extLst>
                  <a:ext uri="{FF2B5EF4-FFF2-40B4-BE49-F238E27FC236}">
                    <a16:creationId xmlns:a16="http://schemas.microsoft.com/office/drawing/2014/main" id="{BF354870-14A2-7DB1-F8E4-6C994288248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EE63BC6D-0347-3BA6-E3BD-7CB10BC8B84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7772220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a block of rectangular sticky notes.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writes on three sticky notes and completes each sentence:</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Write Purposes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3AB45169-FEB0-F07B-4025-F0509D1D0076}"/>
              </a:ext>
            </a:extLst>
          </p:cNvPr>
          <p:cNvSpPr/>
          <p:nvPr/>
        </p:nvSpPr>
        <p:spPr>
          <a:xfrm>
            <a:off x="5268804" y="3864238"/>
            <a:ext cx="1526967" cy="8057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exist to…</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87CE7E5C-746D-11F3-9032-B0A1208B8B7D}"/>
              </a:ext>
            </a:extLst>
          </p:cNvPr>
          <p:cNvSpPr/>
          <p:nvPr/>
        </p:nvSpPr>
        <p:spPr>
          <a:xfrm>
            <a:off x="7238269" y="3864238"/>
            <a:ext cx="1526967" cy="8057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does this for…</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D04B244F-067A-0648-EE1A-5DB68CF71EE6}"/>
              </a:ext>
            </a:extLst>
          </p:cNvPr>
          <p:cNvSpPr/>
          <p:nvPr/>
        </p:nvSpPr>
        <p:spPr>
          <a:xfrm>
            <a:off x="9205813" y="3876213"/>
            <a:ext cx="1526967" cy="8057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does this by…</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Tijdelijke aanduiding voor inhoud 5">
            <a:extLst>
              <a:ext uri="{FF2B5EF4-FFF2-40B4-BE49-F238E27FC236}">
                <a16:creationId xmlns:a16="http://schemas.microsoft.com/office/drawing/2014/main" id="{8C48897A-C563-B803-ADC8-B4D4311260B8}"/>
              </a:ext>
            </a:extLst>
          </p:cNvPr>
          <p:cNvSpPr txBox="1">
            <a:spLocks/>
          </p:cNvSpPr>
          <p:nvPr/>
        </p:nvSpPr>
        <p:spPr>
          <a:xfrm rot="20646701">
            <a:off x="5268804" y="5491917"/>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4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do we do what we do?</a:t>
            </a:r>
          </a:p>
        </p:txBody>
      </p:sp>
      <p:sp>
        <p:nvSpPr>
          <p:cNvPr id="19" name="Tijdelijke aanduiding voor inhoud 5">
            <a:extLst>
              <a:ext uri="{FF2B5EF4-FFF2-40B4-BE49-F238E27FC236}">
                <a16:creationId xmlns:a16="http://schemas.microsoft.com/office/drawing/2014/main" id="{1EE9407C-56F1-E643-D822-F8977A6C033B}"/>
              </a:ext>
            </a:extLst>
          </p:cNvPr>
          <p:cNvSpPr txBox="1">
            <a:spLocks/>
          </p:cNvSpPr>
          <p:nvPr/>
        </p:nvSpPr>
        <p:spPr>
          <a:xfrm rot="20646701">
            <a:off x="7169016" y="5491916"/>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4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whom are we doing this?</a:t>
            </a:r>
          </a:p>
        </p:txBody>
      </p:sp>
      <p:sp>
        <p:nvSpPr>
          <p:cNvPr id="20" name="Tijdelijke aanduiding voor inhoud 5">
            <a:extLst>
              <a:ext uri="{FF2B5EF4-FFF2-40B4-BE49-F238E27FC236}">
                <a16:creationId xmlns:a16="http://schemas.microsoft.com/office/drawing/2014/main" id="{14566AAE-0D4A-99CC-B50B-015E42B1FDDD}"/>
              </a:ext>
            </a:extLst>
          </p:cNvPr>
          <p:cNvSpPr txBox="1">
            <a:spLocks/>
          </p:cNvSpPr>
          <p:nvPr/>
        </p:nvSpPr>
        <p:spPr>
          <a:xfrm rot="20646701">
            <a:off x="9232779" y="5462713"/>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4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do we accomplish this?</a:t>
            </a:r>
          </a:p>
        </p:txBody>
      </p:sp>
      <p:cxnSp>
        <p:nvCxnSpPr>
          <p:cNvPr id="21" name="Connector: Curved 20">
            <a:extLst>
              <a:ext uri="{FF2B5EF4-FFF2-40B4-BE49-F238E27FC236}">
                <a16:creationId xmlns:a16="http://schemas.microsoft.com/office/drawing/2014/main" id="{D956DB92-3F8E-E9C4-882B-CDD3E731D4E4}"/>
              </a:ext>
            </a:extLst>
          </p:cNvPr>
          <p:cNvCxnSpPr>
            <a:stCxn id="16" idx="0"/>
            <a:endCxn id="13" idx="2"/>
          </p:cNvCxnSpPr>
          <p:nvPr/>
        </p:nvCxnSpPr>
        <p:spPr>
          <a:xfrm rot="5400000" flipH="1" flipV="1">
            <a:off x="5560414" y="5030442"/>
            <a:ext cx="832369" cy="111380"/>
          </a:xfrm>
          <a:prstGeom prst="curvedConnector3">
            <a:avLst/>
          </a:prstGeom>
          <a:ln>
            <a:solidFill>
              <a:schemeClr val="accent4"/>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or: Curved 21">
            <a:extLst>
              <a:ext uri="{FF2B5EF4-FFF2-40B4-BE49-F238E27FC236}">
                <a16:creationId xmlns:a16="http://schemas.microsoft.com/office/drawing/2014/main" id="{2EA48EBB-B64A-3E70-4501-9725DD604931}"/>
              </a:ext>
            </a:extLst>
          </p:cNvPr>
          <p:cNvCxnSpPr>
            <a:cxnSpLocks/>
            <a:stCxn id="19" idx="0"/>
            <a:endCxn id="14" idx="2"/>
          </p:cNvCxnSpPr>
          <p:nvPr/>
        </p:nvCxnSpPr>
        <p:spPr>
          <a:xfrm rot="5400000" flipH="1" flipV="1">
            <a:off x="7495252" y="4995815"/>
            <a:ext cx="832368" cy="180633"/>
          </a:xfrm>
          <a:prstGeom prst="curvedConnector3">
            <a:avLst>
              <a:gd name="adj1" fmla="val 50000"/>
            </a:avLst>
          </a:prstGeom>
          <a:ln>
            <a:solidFill>
              <a:schemeClr val="accent4"/>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nector: Curved 27">
            <a:extLst>
              <a:ext uri="{FF2B5EF4-FFF2-40B4-BE49-F238E27FC236}">
                <a16:creationId xmlns:a16="http://schemas.microsoft.com/office/drawing/2014/main" id="{AC850F75-DE51-B0D7-229F-60C05C273AC8}"/>
              </a:ext>
            </a:extLst>
          </p:cNvPr>
          <p:cNvCxnSpPr>
            <a:cxnSpLocks/>
            <a:stCxn id="20" idx="0"/>
            <a:endCxn id="15" idx="2"/>
          </p:cNvCxnSpPr>
          <p:nvPr/>
        </p:nvCxnSpPr>
        <p:spPr>
          <a:xfrm rot="5400000" flipH="1" flipV="1">
            <a:off x="9531495" y="5035310"/>
            <a:ext cx="791190" cy="84414"/>
          </a:xfrm>
          <a:prstGeom prst="curvedConnector3">
            <a:avLst>
              <a:gd name="adj1" fmla="val 50000"/>
            </a:avLst>
          </a:prstGeom>
          <a:ln>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11" name="Tijdelijke aanduiding voor tekst 44">
            <a:extLst>
              <a:ext uri="{FF2B5EF4-FFF2-40B4-BE49-F238E27FC236}">
                <a16:creationId xmlns:a16="http://schemas.microsoft.com/office/drawing/2014/main" id="{DBE4C031-3F0A-EF89-6C5C-415F4F05DD52}"/>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6B27BEB2-54F3-7A4E-BDFD-CFBEE36F2AA1}"/>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9" name="Tijdelijke aanduiding voor tekst 44">
            <a:extLst>
              <a:ext uri="{FF2B5EF4-FFF2-40B4-BE49-F238E27FC236}">
                <a16:creationId xmlns:a16="http://schemas.microsoft.com/office/drawing/2014/main" id="{02D6729D-510A-CD41-B964-473070F68949}"/>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0" name="Tijdelijke aanduiding voor tekst 44">
            <a:extLst>
              <a:ext uri="{FF2B5EF4-FFF2-40B4-BE49-F238E27FC236}">
                <a16:creationId xmlns:a16="http://schemas.microsoft.com/office/drawing/2014/main" id="{0746B010-86E7-C8D2-2746-EEA399586EE8}"/>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31" name="Tijdelijke aanduiding voor tekst 44">
            <a:extLst>
              <a:ext uri="{FF2B5EF4-FFF2-40B4-BE49-F238E27FC236}">
                <a16:creationId xmlns:a16="http://schemas.microsoft.com/office/drawing/2014/main" id="{971ABCB7-6DC0-2808-D745-343D86A148E4}"/>
              </a:ext>
            </a:extLst>
          </p:cNvPr>
          <p:cNvSpPr txBox="1">
            <a:spLocks/>
          </p:cNvSpPr>
          <p:nvPr/>
        </p:nvSpPr>
        <p:spPr>
          <a:xfrm>
            <a:off x="704849" y="4307475"/>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32" name="Group 31">
            <a:extLst>
              <a:ext uri="{FF2B5EF4-FFF2-40B4-BE49-F238E27FC236}">
                <a16:creationId xmlns:a16="http://schemas.microsoft.com/office/drawing/2014/main" id="{E39FBC97-732D-99B0-8E58-798A82B4503E}"/>
              </a:ext>
            </a:extLst>
          </p:cNvPr>
          <p:cNvGrpSpPr/>
          <p:nvPr/>
        </p:nvGrpSpPr>
        <p:grpSpPr>
          <a:xfrm>
            <a:off x="10820400" y="158021"/>
            <a:ext cx="1262954" cy="262128"/>
            <a:chOff x="10892274" y="158021"/>
            <a:chExt cx="1191080" cy="262128"/>
          </a:xfrm>
        </p:grpSpPr>
        <p:sp>
          <p:nvSpPr>
            <p:cNvPr id="33" name="Oval 32">
              <a:extLst>
                <a:ext uri="{FF2B5EF4-FFF2-40B4-BE49-F238E27FC236}">
                  <a16:creationId xmlns:a16="http://schemas.microsoft.com/office/drawing/2014/main" id="{05BC6ECC-A607-6D3C-1768-683572E7985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4" name="Group 33">
              <a:extLst>
                <a:ext uri="{FF2B5EF4-FFF2-40B4-BE49-F238E27FC236}">
                  <a16:creationId xmlns:a16="http://schemas.microsoft.com/office/drawing/2014/main" id="{79970D0C-2ED1-9B18-E3CE-6D9D192E0AB2}"/>
                </a:ext>
              </a:extLst>
            </p:cNvPr>
            <p:cNvGrpSpPr/>
            <p:nvPr/>
          </p:nvGrpSpPr>
          <p:grpSpPr>
            <a:xfrm>
              <a:off x="10892274" y="158021"/>
              <a:ext cx="1191080" cy="262128"/>
              <a:chOff x="9614080" y="308749"/>
              <a:chExt cx="1191080" cy="262128"/>
            </a:xfrm>
          </p:grpSpPr>
          <p:sp>
            <p:nvSpPr>
              <p:cNvPr id="35" name="Rectangle 34">
                <a:extLst>
                  <a:ext uri="{FF2B5EF4-FFF2-40B4-BE49-F238E27FC236}">
                    <a16:creationId xmlns:a16="http://schemas.microsoft.com/office/drawing/2014/main" id="{142ADF36-4768-483B-2B4F-6335D940058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6" name="Rectangle 35">
                <a:extLst>
                  <a:ext uri="{FF2B5EF4-FFF2-40B4-BE49-F238E27FC236}">
                    <a16:creationId xmlns:a16="http://schemas.microsoft.com/office/drawing/2014/main" id="{9B5657A6-1563-1268-D948-89161558375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7" name="Rectangle 36">
            <a:extLst>
              <a:ext uri="{FF2B5EF4-FFF2-40B4-BE49-F238E27FC236}">
                <a16:creationId xmlns:a16="http://schemas.microsoft.com/office/drawing/2014/main" id="{8BF6DD5A-8047-78E7-37B5-01013984B16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40782509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500"/>
                                        <p:tgtEl>
                                          <p:spTgt spid="19"/>
                                        </p:tgtEl>
                                      </p:cBhvr>
                                    </p:animEffect>
                                  </p:childTnLst>
                                </p:cTn>
                              </p:par>
                              <p:par>
                                <p:cTn id="22" presetID="10" presetClass="entr" presetSubtype="0" fill="hold" nodeType="with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fade">
                                      <p:cBhvr>
                                        <p:cTn id="24" dur="500"/>
                                        <p:tgtEl>
                                          <p:spTgt spid="2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nodeType="with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p:bldP spid="19" grpId="0"/>
      <p:bldP spid="20"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sure to prepare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 example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Write Purposes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4EB66B7-D4B6-BA1B-0C13-83B5521A5387}"/>
              </a:ext>
            </a:extLst>
          </p:cNvPr>
          <p:cNvSpPr/>
          <p:nvPr/>
        </p:nvSpPr>
        <p:spPr>
          <a:xfrm>
            <a:off x="5334629" y="2669551"/>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exist to…</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ensure that our data is managed as an asset.</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74FCBF41-81F1-63AB-3EFE-1AEBF049F20F}"/>
              </a:ext>
            </a:extLst>
          </p:cNvPr>
          <p:cNvSpPr/>
          <p:nvPr/>
        </p:nvSpPr>
        <p:spPr>
          <a:xfrm>
            <a:off x="5334629" y="4005625"/>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for…</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all internal and external data users.</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D8F40A8B-3BC6-B8C7-7DDF-74A9483E224D}"/>
              </a:ext>
            </a:extLst>
          </p:cNvPr>
          <p:cNvSpPr/>
          <p:nvPr/>
        </p:nvSpPr>
        <p:spPr>
          <a:xfrm>
            <a:off x="5334629" y="5345452"/>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establishing company-wide data quality and embedding a culture of data stewardship.</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5D06D193-0A63-3535-8098-726BC1B4801E}"/>
              </a:ext>
            </a:extLst>
          </p:cNvPr>
          <p:cNvSpPr/>
          <p:nvPr/>
        </p:nvSpPr>
        <p:spPr>
          <a:xfrm>
            <a:off x="7886329" y="2669551"/>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exist to…</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facilitate better decision-making.</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47BA2AC-EAB0-C26F-D8D6-F5A164E497AE}"/>
              </a:ext>
            </a:extLst>
          </p:cNvPr>
          <p:cNvSpPr/>
          <p:nvPr/>
        </p:nvSpPr>
        <p:spPr>
          <a:xfrm>
            <a:off x="7886329" y="4005625"/>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for…</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managers, executives, and other decision-makers within the organization.</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054BD3FB-0936-BAAD-78CC-C8D50BC4D0B0}"/>
              </a:ext>
            </a:extLst>
          </p:cNvPr>
          <p:cNvSpPr/>
          <p:nvPr/>
        </p:nvSpPr>
        <p:spPr>
          <a:xfrm>
            <a:off x="7886329" y="5345452"/>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ensuring that accurate, reliable, and timely data is available for use.</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424AF945-D623-C5D3-452D-E0A5EC3A49C4}"/>
              </a:ext>
            </a:extLst>
          </p:cNvPr>
          <p:cNvSpPr/>
          <p:nvPr/>
        </p:nvSpPr>
        <p:spPr>
          <a:xfrm>
            <a:off x="5487029" y="2821951"/>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exist to…</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foster trust in our data.</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9C97BC85-BE75-D6D5-232F-E1153DA62F2E}"/>
              </a:ext>
            </a:extLst>
          </p:cNvPr>
          <p:cNvSpPr/>
          <p:nvPr/>
        </p:nvSpPr>
        <p:spPr>
          <a:xfrm>
            <a:off x="5487029" y="4158025"/>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for…</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internal and external stakeholders who depend on our data.</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7D4267B8-1A1E-57E6-B0DF-867F070E9E23}"/>
              </a:ext>
            </a:extLst>
          </p:cNvPr>
          <p:cNvSpPr/>
          <p:nvPr/>
        </p:nvSpPr>
        <p:spPr>
          <a:xfrm>
            <a:off x="5487029" y="5497852"/>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maintaining data integrity through rigorous quality checks and balances.</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8B8E6D52-4AE7-25E6-D1C5-4DFB5BD71A50}"/>
              </a:ext>
            </a:extLst>
          </p:cNvPr>
          <p:cNvSpPr/>
          <p:nvPr/>
        </p:nvSpPr>
        <p:spPr>
          <a:xfrm>
            <a:off x="8038729" y="2821951"/>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exist to…</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enhance customer experience.</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771CADD8-E63A-B63A-361E-7688316D6066}"/>
              </a:ext>
            </a:extLst>
          </p:cNvPr>
          <p:cNvSpPr/>
          <p:nvPr/>
        </p:nvSpPr>
        <p:spPr>
          <a:xfrm>
            <a:off x="8038729" y="4158025"/>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for…</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our valued customers whose interactions with us are influenced by our data.</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6244B7E5-31C7-08D5-35C9-99106731F280}"/>
              </a:ext>
            </a:extLst>
          </p:cNvPr>
          <p:cNvSpPr/>
          <p:nvPr/>
        </p:nvSpPr>
        <p:spPr>
          <a:xfrm>
            <a:off x="8038729" y="5497852"/>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leveraging data insights to personalize and improve their experience.</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E509391F-5418-7DAA-4397-A98AA0C899BD}"/>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4" name="Tijdelijke aanduiding voor tekst 44">
            <a:extLst>
              <a:ext uri="{FF2B5EF4-FFF2-40B4-BE49-F238E27FC236}">
                <a16:creationId xmlns:a16="http://schemas.microsoft.com/office/drawing/2014/main" id="{1882BE5F-7BF7-1D00-776D-077BA5A8DC13}"/>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5" name="Tijdelijke aanduiding voor tekst 44">
            <a:extLst>
              <a:ext uri="{FF2B5EF4-FFF2-40B4-BE49-F238E27FC236}">
                <a16:creationId xmlns:a16="http://schemas.microsoft.com/office/drawing/2014/main" id="{67F2A23A-4BC0-7D71-237E-E4AF6935820A}"/>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6" name="Tijdelijke aanduiding voor tekst 44">
            <a:extLst>
              <a:ext uri="{FF2B5EF4-FFF2-40B4-BE49-F238E27FC236}">
                <a16:creationId xmlns:a16="http://schemas.microsoft.com/office/drawing/2014/main" id="{FCFC3C2D-CDD0-6088-FA7F-B2E9E92E72F7}"/>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9" name="Tijdelijke aanduiding voor tekst 44">
            <a:extLst>
              <a:ext uri="{FF2B5EF4-FFF2-40B4-BE49-F238E27FC236}">
                <a16:creationId xmlns:a16="http://schemas.microsoft.com/office/drawing/2014/main" id="{04FFFA41-7F51-A345-8BD1-037CC3CB81EC}"/>
              </a:ext>
            </a:extLst>
          </p:cNvPr>
          <p:cNvSpPr txBox="1">
            <a:spLocks/>
          </p:cNvSpPr>
          <p:nvPr/>
        </p:nvSpPr>
        <p:spPr>
          <a:xfrm>
            <a:off x="704849" y="4307475"/>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0" name="Group 19">
            <a:extLst>
              <a:ext uri="{FF2B5EF4-FFF2-40B4-BE49-F238E27FC236}">
                <a16:creationId xmlns:a16="http://schemas.microsoft.com/office/drawing/2014/main" id="{CB3FABAF-776C-7865-38F0-B261B945267B}"/>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03AA8A36-2138-1006-9F88-EE1DFFBA6CB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2" name="Group 21">
              <a:extLst>
                <a:ext uri="{FF2B5EF4-FFF2-40B4-BE49-F238E27FC236}">
                  <a16:creationId xmlns:a16="http://schemas.microsoft.com/office/drawing/2014/main" id="{061A740F-DFC7-5F77-0C83-13B6F475284F}"/>
                </a:ext>
              </a:extLst>
            </p:cNvPr>
            <p:cNvGrpSpPr/>
            <p:nvPr/>
          </p:nvGrpSpPr>
          <p:grpSpPr>
            <a:xfrm>
              <a:off x="10892274" y="158021"/>
              <a:ext cx="1191080" cy="262128"/>
              <a:chOff x="9614080" y="308749"/>
              <a:chExt cx="1191080" cy="262128"/>
            </a:xfrm>
          </p:grpSpPr>
          <p:sp>
            <p:nvSpPr>
              <p:cNvPr id="28" name="Rectangle 27">
                <a:extLst>
                  <a:ext uri="{FF2B5EF4-FFF2-40B4-BE49-F238E27FC236}">
                    <a16:creationId xmlns:a16="http://schemas.microsoft.com/office/drawing/2014/main" id="{DCFEA5F2-CC0D-740A-77CA-820DDF31073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9" name="Rectangle 38">
                <a:extLst>
                  <a:ext uri="{FF2B5EF4-FFF2-40B4-BE49-F238E27FC236}">
                    <a16:creationId xmlns:a16="http://schemas.microsoft.com/office/drawing/2014/main" id="{5812B6A2-6E6E-8860-D046-71548547F1C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0" name="Rectangle 39">
            <a:extLst>
              <a:ext uri="{FF2B5EF4-FFF2-40B4-BE49-F238E27FC236}">
                <a16:creationId xmlns:a16="http://schemas.microsoft.com/office/drawing/2014/main" id="{1626F4BE-90A7-ED3E-6D5B-BB4AD313875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6451874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500"/>
                                        <p:tgtEl>
                                          <p:spTgt spid="3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fade">
                                      <p:cBhvr>
                                        <p:cTn id="29" dur="500"/>
                                        <p:tgtEl>
                                          <p:spTgt spid="3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500"/>
                                        <p:tgtEl>
                                          <p:spTgt spid="3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8"/>
                                        </p:tgtEl>
                                        <p:attrNameLst>
                                          <p:attrName>style.visibility</p:attrName>
                                        </p:attrNameLst>
                                      </p:cBhvr>
                                      <p:to>
                                        <p:strVal val="visible"/>
                                      </p:to>
                                    </p:set>
                                    <p:animEffect transition="in" filter="fade">
                                      <p:cBhvr>
                                        <p:cTn id="46"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should create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to 3 Purposes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Guide the participants by asking: </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years from now, in an ideal world, what purpose will Data Governance fulfill in the company and to our customers?"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that your purpose should give similar clarity to anyone at any hierarchical level, from CEO to janitor,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they are doing what they are doing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Write Purposes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A22B3CBC-5707-F80A-4689-A1DC7CCF19D4}"/>
              </a:ext>
            </a:extLst>
          </p:cNvPr>
          <p:cNvSpPr/>
          <p:nvPr/>
        </p:nvSpPr>
        <p:spPr>
          <a:xfrm>
            <a:off x="8676640" y="447939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C815D834-2434-B521-836B-AD80EF58505B}"/>
              </a:ext>
            </a:extLst>
          </p:cNvPr>
          <p:cNvSpPr/>
          <p:nvPr/>
        </p:nvSpPr>
        <p:spPr>
          <a:xfrm>
            <a:off x="7958890" y="447939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7FBC39C3-13D0-C1AC-F75F-5E2C98177990}"/>
              </a:ext>
            </a:extLst>
          </p:cNvPr>
          <p:cNvSpPr/>
          <p:nvPr/>
        </p:nvSpPr>
        <p:spPr>
          <a:xfrm>
            <a:off x="7240866" y="447939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1BA8930E-F2A6-BF82-19F5-11CD6FA01BDC}"/>
              </a:ext>
            </a:extLst>
          </p:cNvPr>
          <p:cNvSpPr/>
          <p:nvPr/>
        </p:nvSpPr>
        <p:spPr>
          <a:xfrm>
            <a:off x="8676640" y="508435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2ADFBA2-BB03-FB80-4CEB-958EA4DD7F08}"/>
              </a:ext>
            </a:extLst>
          </p:cNvPr>
          <p:cNvSpPr/>
          <p:nvPr/>
        </p:nvSpPr>
        <p:spPr>
          <a:xfrm>
            <a:off x="7958890" y="508435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79356597-EA44-B6C1-D7ED-F485B322866B}"/>
              </a:ext>
            </a:extLst>
          </p:cNvPr>
          <p:cNvSpPr/>
          <p:nvPr/>
        </p:nvSpPr>
        <p:spPr>
          <a:xfrm>
            <a:off x="7240866" y="508435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CCCEA3B2-90B4-BB81-DF2E-DBD71F52EABA}"/>
              </a:ext>
            </a:extLst>
          </p:cNvPr>
          <p:cNvSpPr/>
          <p:nvPr/>
        </p:nvSpPr>
        <p:spPr>
          <a:xfrm>
            <a:off x="8676640" y="571829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73EBD0C6-E7AA-D09E-6B9A-807088CEB014}"/>
              </a:ext>
            </a:extLst>
          </p:cNvPr>
          <p:cNvSpPr/>
          <p:nvPr/>
        </p:nvSpPr>
        <p:spPr>
          <a:xfrm>
            <a:off x="7958890" y="571829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1842D574-475A-41E4-9209-834095B639E2}"/>
              </a:ext>
            </a:extLst>
          </p:cNvPr>
          <p:cNvSpPr/>
          <p:nvPr/>
        </p:nvSpPr>
        <p:spPr>
          <a:xfrm>
            <a:off x="7240866" y="571829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DB5D16F3-BC3C-C2F7-6DED-834F60B9755F}"/>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4" name="Tijdelijke aanduiding voor tekst 44">
            <a:extLst>
              <a:ext uri="{FF2B5EF4-FFF2-40B4-BE49-F238E27FC236}">
                <a16:creationId xmlns:a16="http://schemas.microsoft.com/office/drawing/2014/main" id="{83DCEC1A-A702-1066-9306-EC357D0B4662}"/>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5" name="Tijdelijke aanduiding voor tekst 44">
            <a:extLst>
              <a:ext uri="{FF2B5EF4-FFF2-40B4-BE49-F238E27FC236}">
                <a16:creationId xmlns:a16="http://schemas.microsoft.com/office/drawing/2014/main" id="{7E90CAD1-2290-0093-5F94-D697B18F6D9B}"/>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6" name="Tijdelijke aanduiding voor tekst 44">
            <a:extLst>
              <a:ext uri="{FF2B5EF4-FFF2-40B4-BE49-F238E27FC236}">
                <a16:creationId xmlns:a16="http://schemas.microsoft.com/office/drawing/2014/main" id="{4A662CB0-878D-CEF6-861C-2731069B1786}"/>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9" name="Tijdelijke aanduiding voor tekst 44">
            <a:extLst>
              <a:ext uri="{FF2B5EF4-FFF2-40B4-BE49-F238E27FC236}">
                <a16:creationId xmlns:a16="http://schemas.microsoft.com/office/drawing/2014/main" id="{D8DE7119-B4EF-5341-F977-39FFEC446D4B}"/>
              </a:ext>
            </a:extLst>
          </p:cNvPr>
          <p:cNvSpPr txBox="1">
            <a:spLocks/>
          </p:cNvSpPr>
          <p:nvPr/>
        </p:nvSpPr>
        <p:spPr>
          <a:xfrm>
            <a:off x="704849" y="4307475"/>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0" name="Group 19">
            <a:extLst>
              <a:ext uri="{FF2B5EF4-FFF2-40B4-BE49-F238E27FC236}">
                <a16:creationId xmlns:a16="http://schemas.microsoft.com/office/drawing/2014/main" id="{81DA8C77-FC40-48C5-9D31-DA30E4FB8A9C}"/>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8FA72451-7223-CCCB-EE65-E422BAD2469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2" name="Group 21">
              <a:extLst>
                <a:ext uri="{FF2B5EF4-FFF2-40B4-BE49-F238E27FC236}">
                  <a16:creationId xmlns:a16="http://schemas.microsoft.com/office/drawing/2014/main" id="{ABA2909D-AC39-B342-A208-D3CA3618962E}"/>
                </a:ext>
              </a:extLst>
            </p:cNvPr>
            <p:cNvGrpSpPr/>
            <p:nvPr/>
          </p:nvGrpSpPr>
          <p:grpSpPr>
            <a:xfrm>
              <a:off x="10892274" y="158021"/>
              <a:ext cx="1191080" cy="262128"/>
              <a:chOff x="9614080" y="308749"/>
              <a:chExt cx="1191080" cy="262128"/>
            </a:xfrm>
          </p:grpSpPr>
          <p:sp>
            <p:nvSpPr>
              <p:cNvPr id="28" name="Rectangle 27">
                <a:extLst>
                  <a:ext uri="{FF2B5EF4-FFF2-40B4-BE49-F238E27FC236}">
                    <a16:creationId xmlns:a16="http://schemas.microsoft.com/office/drawing/2014/main" id="{FF96E393-0BFF-74DF-B686-C6292735831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6" name="Rectangle 35">
                <a:extLst>
                  <a:ext uri="{FF2B5EF4-FFF2-40B4-BE49-F238E27FC236}">
                    <a16:creationId xmlns:a16="http://schemas.microsoft.com/office/drawing/2014/main" id="{5FB1B9EB-8D96-8A86-7D0F-F78E71A9018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7" name="Rectangle 36">
            <a:extLst>
              <a:ext uri="{FF2B5EF4-FFF2-40B4-BE49-F238E27FC236}">
                <a16:creationId xmlns:a16="http://schemas.microsoft.com/office/drawing/2014/main" id="{69038F58-0670-7A6E-7D6E-1B5ED69C7F3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6642453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participants to choose only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purpose sentence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from their set of purposes (so choose 1 set of three sticky notes).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Then ask them to stick their chosen purpose sentence on the wall.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sure to stick each purpose sentence nicely below each other, this makes the voting easier. </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A34C2197-3F50-8AA5-0E9A-E0C9D0A07158}"/>
              </a:ext>
            </a:extLst>
          </p:cNvPr>
          <p:cNvSpPr/>
          <p:nvPr/>
        </p:nvSpPr>
        <p:spPr>
          <a:xfrm>
            <a:off x="7513521" y="498425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32F3E034-C04B-CFE0-C784-9175B4C0F7E1}"/>
              </a:ext>
            </a:extLst>
          </p:cNvPr>
          <p:cNvSpPr/>
          <p:nvPr/>
        </p:nvSpPr>
        <p:spPr>
          <a:xfrm>
            <a:off x="6795771" y="498425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C9AC0A7D-D3CF-DB67-B4D7-55167DC75C74}"/>
              </a:ext>
            </a:extLst>
          </p:cNvPr>
          <p:cNvSpPr/>
          <p:nvPr/>
        </p:nvSpPr>
        <p:spPr>
          <a:xfrm>
            <a:off x="6077747" y="498425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CCB9F87-E95D-B73E-59C1-21A2C61E464E}"/>
              </a:ext>
            </a:extLst>
          </p:cNvPr>
          <p:cNvSpPr/>
          <p:nvPr/>
        </p:nvSpPr>
        <p:spPr>
          <a:xfrm>
            <a:off x="7616158" y="537051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D6E3D594-1152-811E-9CFD-2E3E9350C543}"/>
              </a:ext>
            </a:extLst>
          </p:cNvPr>
          <p:cNvSpPr/>
          <p:nvPr/>
        </p:nvSpPr>
        <p:spPr>
          <a:xfrm>
            <a:off x="6898408" y="537051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8D05FFB3-5AC5-F917-5D14-85D21A92C450}"/>
              </a:ext>
            </a:extLst>
          </p:cNvPr>
          <p:cNvSpPr/>
          <p:nvPr/>
        </p:nvSpPr>
        <p:spPr>
          <a:xfrm>
            <a:off x="6180384" y="537051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80262BD8-B01A-7ED3-A6DF-1AE826A7D363}"/>
              </a:ext>
            </a:extLst>
          </p:cNvPr>
          <p:cNvSpPr/>
          <p:nvPr/>
        </p:nvSpPr>
        <p:spPr>
          <a:xfrm>
            <a:off x="7513521" y="570101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B8CC5068-D652-6741-1F1B-BAF98D34893A}"/>
              </a:ext>
            </a:extLst>
          </p:cNvPr>
          <p:cNvSpPr/>
          <p:nvPr/>
        </p:nvSpPr>
        <p:spPr>
          <a:xfrm>
            <a:off x="6795771" y="570101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7FAAEDD6-759C-5CE7-7B79-270C76694E2E}"/>
              </a:ext>
            </a:extLst>
          </p:cNvPr>
          <p:cNvSpPr/>
          <p:nvPr/>
        </p:nvSpPr>
        <p:spPr>
          <a:xfrm>
            <a:off x="6077747" y="570101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98D4208E-3135-5BD0-4D02-13DB0D1F52BF}"/>
              </a:ext>
            </a:extLst>
          </p:cNvPr>
          <p:cNvSpPr/>
          <p:nvPr/>
        </p:nvSpPr>
        <p:spPr>
          <a:xfrm>
            <a:off x="7513521" y="606053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94942246-DD0E-B1AB-908F-9301FF213F1A}"/>
              </a:ext>
            </a:extLst>
          </p:cNvPr>
          <p:cNvSpPr/>
          <p:nvPr/>
        </p:nvSpPr>
        <p:spPr>
          <a:xfrm>
            <a:off x="6795771" y="606053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660D698F-EA12-CC99-928A-6ED8E7BB72D8}"/>
              </a:ext>
            </a:extLst>
          </p:cNvPr>
          <p:cNvSpPr/>
          <p:nvPr/>
        </p:nvSpPr>
        <p:spPr>
          <a:xfrm>
            <a:off x="6077747" y="606053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73F6F8FF-4F11-8191-155A-4D077B3C87B2}"/>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A3FC8911-F8C4-C414-4997-11FF838298ED}"/>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3" name="Tijdelijke aanduiding voor tekst 44">
            <a:extLst>
              <a:ext uri="{FF2B5EF4-FFF2-40B4-BE49-F238E27FC236}">
                <a16:creationId xmlns:a16="http://schemas.microsoft.com/office/drawing/2014/main" id="{113DA2DD-62E2-3E05-8833-A9B326FC45D5}"/>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4" name="Tijdelijke aanduiding voor tekst 44">
            <a:extLst>
              <a:ext uri="{FF2B5EF4-FFF2-40B4-BE49-F238E27FC236}">
                <a16:creationId xmlns:a16="http://schemas.microsoft.com/office/drawing/2014/main" id="{44498A54-3DB2-9444-4A3F-FCD4F8F81847}"/>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5" name="Tijdelijke aanduiding voor tekst 44">
            <a:extLst>
              <a:ext uri="{FF2B5EF4-FFF2-40B4-BE49-F238E27FC236}">
                <a16:creationId xmlns:a16="http://schemas.microsoft.com/office/drawing/2014/main" id="{5DF9B43B-E162-96ED-45B2-F377D9521C40}"/>
              </a:ext>
            </a:extLst>
          </p:cNvPr>
          <p:cNvSpPr txBox="1">
            <a:spLocks/>
          </p:cNvSpPr>
          <p:nvPr/>
        </p:nvSpPr>
        <p:spPr>
          <a:xfrm>
            <a:off x="704849" y="4307475"/>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9" name="Group 28">
            <a:extLst>
              <a:ext uri="{FF2B5EF4-FFF2-40B4-BE49-F238E27FC236}">
                <a16:creationId xmlns:a16="http://schemas.microsoft.com/office/drawing/2014/main" id="{D4F5518C-B264-EA91-5201-A200B3B634FB}"/>
              </a:ext>
            </a:extLst>
          </p:cNvPr>
          <p:cNvGrpSpPr/>
          <p:nvPr/>
        </p:nvGrpSpPr>
        <p:grpSpPr>
          <a:xfrm>
            <a:off x="10820400" y="158021"/>
            <a:ext cx="1262954" cy="262128"/>
            <a:chOff x="10892274" y="158021"/>
            <a:chExt cx="1191080" cy="262128"/>
          </a:xfrm>
        </p:grpSpPr>
        <p:sp>
          <p:nvSpPr>
            <p:cNvPr id="30" name="Oval 29">
              <a:extLst>
                <a:ext uri="{FF2B5EF4-FFF2-40B4-BE49-F238E27FC236}">
                  <a16:creationId xmlns:a16="http://schemas.microsoft.com/office/drawing/2014/main" id="{D11D6DA5-89C7-BBA7-4B50-FB99692F339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1" name="Group 30">
              <a:extLst>
                <a:ext uri="{FF2B5EF4-FFF2-40B4-BE49-F238E27FC236}">
                  <a16:creationId xmlns:a16="http://schemas.microsoft.com/office/drawing/2014/main" id="{8EAF957C-FB94-EB2E-4DE4-A5699B899403}"/>
                </a:ext>
              </a:extLst>
            </p:cNvPr>
            <p:cNvGrpSpPr/>
            <p:nvPr/>
          </p:nvGrpSpPr>
          <p:grpSpPr>
            <a:xfrm>
              <a:off x="10892274" y="158021"/>
              <a:ext cx="1191080" cy="262128"/>
              <a:chOff x="9614080" y="308749"/>
              <a:chExt cx="1191080" cy="262128"/>
            </a:xfrm>
          </p:grpSpPr>
          <p:sp>
            <p:nvSpPr>
              <p:cNvPr id="32" name="Rectangle 31">
                <a:extLst>
                  <a:ext uri="{FF2B5EF4-FFF2-40B4-BE49-F238E27FC236}">
                    <a16:creationId xmlns:a16="http://schemas.microsoft.com/office/drawing/2014/main" id="{05826965-6014-CF71-4BA1-7DADAADAC9E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3" name="Rectangle 32">
                <a:extLst>
                  <a:ext uri="{FF2B5EF4-FFF2-40B4-BE49-F238E27FC236}">
                    <a16:creationId xmlns:a16="http://schemas.microsoft.com/office/drawing/2014/main" id="{AE17D3E6-5A26-1AAD-B538-5D811084560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4" name="Rectangle 33">
            <a:extLst>
              <a:ext uri="{FF2B5EF4-FFF2-40B4-BE49-F238E27FC236}">
                <a16:creationId xmlns:a16="http://schemas.microsoft.com/office/drawing/2014/main" id="{A674FA07-5A84-4427-A1A2-207E5406813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8143147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 except the decider -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them to silently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vote on the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purpose sentences that they believe best capture the role of data governance in supporting the business objectives.  (</a:t>
            </a:r>
            <a:r>
              <a:rPr kumimoji="0" lang="en-US" sz="16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discussion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—they can vote on their own purpose sentence if they choose.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cast a vote, participants should place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dot on each</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purpose sentence element they support.</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A79E55D-7B03-5E89-9204-028F3AC1174C}"/>
              </a:ext>
            </a:extLst>
          </p:cNvPr>
          <p:cNvSpPr/>
          <p:nvPr/>
        </p:nvSpPr>
        <p:spPr>
          <a:xfrm>
            <a:off x="3538421" y="481610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5E08F7C5-1E20-75D5-6586-EB6491096082}"/>
              </a:ext>
            </a:extLst>
          </p:cNvPr>
          <p:cNvSpPr/>
          <p:nvPr/>
        </p:nvSpPr>
        <p:spPr>
          <a:xfrm>
            <a:off x="2820671" y="481610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A28323A-C606-4004-4401-B9AE31F6291F}"/>
              </a:ext>
            </a:extLst>
          </p:cNvPr>
          <p:cNvSpPr/>
          <p:nvPr/>
        </p:nvSpPr>
        <p:spPr>
          <a:xfrm>
            <a:off x="2102647" y="481610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2EB3ADC-F7AE-32DE-298B-66378CAE6596}"/>
              </a:ext>
            </a:extLst>
          </p:cNvPr>
          <p:cNvSpPr/>
          <p:nvPr/>
        </p:nvSpPr>
        <p:spPr>
          <a:xfrm>
            <a:off x="3641058" y="520236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D34A065A-1527-7437-FE56-C92CDEA9655C}"/>
              </a:ext>
            </a:extLst>
          </p:cNvPr>
          <p:cNvSpPr/>
          <p:nvPr/>
        </p:nvSpPr>
        <p:spPr>
          <a:xfrm>
            <a:off x="2923308" y="520236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F8D49701-131D-6CA9-360F-35522ECEAB93}"/>
              </a:ext>
            </a:extLst>
          </p:cNvPr>
          <p:cNvSpPr/>
          <p:nvPr/>
        </p:nvSpPr>
        <p:spPr>
          <a:xfrm>
            <a:off x="2205284" y="520236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3E0316E0-24F0-81EE-7CCA-0C5D17803DBE}"/>
              </a:ext>
            </a:extLst>
          </p:cNvPr>
          <p:cNvSpPr/>
          <p:nvPr/>
        </p:nvSpPr>
        <p:spPr>
          <a:xfrm>
            <a:off x="3538421" y="553286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ACB985F6-28A9-547E-DD6A-D75B8A6F27C2}"/>
              </a:ext>
            </a:extLst>
          </p:cNvPr>
          <p:cNvSpPr/>
          <p:nvPr/>
        </p:nvSpPr>
        <p:spPr>
          <a:xfrm>
            <a:off x="2820671" y="553286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E713C1DC-7623-266D-57ED-95EFE5AEF0FB}"/>
              </a:ext>
            </a:extLst>
          </p:cNvPr>
          <p:cNvSpPr/>
          <p:nvPr/>
        </p:nvSpPr>
        <p:spPr>
          <a:xfrm>
            <a:off x="2102647" y="553286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FD5A1E4B-8160-BB97-3800-C98D62853E38}"/>
              </a:ext>
            </a:extLst>
          </p:cNvPr>
          <p:cNvSpPr/>
          <p:nvPr/>
        </p:nvSpPr>
        <p:spPr>
          <a:xfrm>
            <a:off x="3538421" y="589239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B5B123D4-15A0-C209-CB7E-684D1AF1092F}"/>
              </a:ext>
            </a:extLst>
          </p:cNvPr>
          <p:cNvSpPr/>
          <p:nvPr/>
        </p:nvSpPr>
        <p:spPr>
          <a:xfrm>
            <a:off x="2820671" y="589239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66B50330-F510-6AE4-2C0C-B6C4C4E91EE4}"/>
              </a:ext>
            </a:extLst>
          </p:cNvPr>
          <p:cNvSpPr/>
          <p:nvPr/>
        </p:nvSpPr>
        <p:spPr>
          <a:xfrm>
            <a:off x="2102647" y="589239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5" name="Picture 44" descr="A red dot on a white background&#10;&#10;Description automatically generated">
            <a:extLst>
              <a:ext uri="{FF2B5EF4-FFF2-40B4-BE49-F238E27FC236}">
                <a16:creationId xmlns:a16="http://schemas.microsoft.com/office/drawing/2014/main" id="{4B8673AE-0FFF-5C3C-AAD8-C1CA5C96D042}"/>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650767" y="2513778"/>
            <a:ext cx="195072" cy="225553"/>
          </a:xfrm>
          <a:prstGeom prst="rect">
            <a:avLst/>
          </a:prstGeom>
        </p:spPr>
      </p:pic>
      <p:pic>
        <p:nvPicPr>
          <p:cNvPr id="46" name="Picture 45" descr="A red dot on a white background&#10;&#10;Description automatically generated">
            <a:extLst>
              <a:ext uri="{FF2B5EF4-FFF2-40B4-BE49-F238E27FC236}">
                <a16:creationId xmlns:a16="http://schemas.microsoft.com/office/drawing/2014/main" id="{2753B06E-6E08-AB28-33AF-1F79C443281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650767" y="2732459"/>
            <a:ext cx="195072" cy="225553"/>
          </a:xfrm>
          <a:prstGeom prst="rect">
            <a:avLst/>
          </a:prstGeom>
        </p:spPr>
      </p:pic>
      <p:pic>
        <p:nvPicPr>
          <p:cNvPr id="47" name="Picture 46" descr="A red dot on a white background&#10;&#10;Description automatically generated">
            <a:extLst>
              <a:ext uri="{FF2B5EF4-FFF2-40B4-BE49-F238E27FC236}">
                <a16:creationId xmlns:a16="http://schemas.microsoft.com/office/drawing/2014/main" id="{38731B19-D7CC-8FA5-507D-3F61BA7729C2}"/>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838416" y="2524514"/>
            <a:ext cx="195072" cy="225553"/>
          </a:xfrm>
          <a:prstGeom prst="rect">
            <a:avLst/>
          </a:prstGeom>
        </p:spPr>
      </p:pic>
      <p:sp>
        <p:nvSpPr>
          <p:cNvPr id="49" name="Oval 48">
            <a:extLst>
              <a:ext uri="{FF2B5EF4-FFF2-40B4-BE49-F238E27FC236}">
                <a16:creationId xmlns:a16="http://schemas.microsoft.com/office/drawing/2014/main" id="{454D850E-8CF0-D197-8676-EBF58C054AD1}"/>
              </a:ext>
            </a:extLst>
          </p:cNvPr>
          <p:cNvSpPr/>
          <p:nvPr/>
        </p:nvSpPr>
        <p:spPr>
          <a:xfrm>
            <a:off x="2385284" y="56768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BD760604-9B5A-E7D4-9367-4C26647F3B01}"/>
              </a:ext>
            </a:extLst>
          </p:cNvPr>
          <p:cNvSpPr/>
          <p:nvPr/>
        </p:nvSpPr>
        <p:spPr>
          <a:xfrm>
            <a:off x="2297431" y="56159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B9D80520-A74D-9CE8-95AF-2F1AD279BE8D}"/>
              </a:ext>
            </a:extLst>
          </p:cNvPr>
          <p:cNvSpPr/>
          <p:nvPr/>
        </p:nvSpPr>
        <p:spPr>
          <a:xfrm>
            <a:off x="3073492" y="52863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D468B6F4-80F0-A7F2-73F6-CCBCADE315B1}"/>
              </a:ext>
            </a:extLst>
          </p:cNvPr>
          <p:cNvSpPr/>
          <p:nvPr/>
        </p:nvSpPr>
        <p:spPr>
          <a:xfrm>
            <a:off x="3641058" y="56277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CB3A2DE8-A14A-EBA4-E48C-A12B436DCE53}"/>
              </a:ext>
            </a:extLst>
          </p:cNvPr>
          <p:cNvSpPr/>
          <p:nvPr/>
        </p:nvSpPr>
        <p:spPr>
          <a:xfrm>
            <a:off x="3718421" y="57128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1AEBC3A9-96C8-BBFF-93EA-4003D21F31A9}"/>
              </a:ext>
            </a:extLst>
          </p:cNvPr>
          <p:cNvSpPr/>
          <p:nvPr/>
        </p:nvSpPr>
        <p:spPr>
          <a:xfrm>
            <a:off x="2964671" y="600039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E8DD7747-C15F-9D98-2838-78AF9BE930F5}"/>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4" name="Tijdelijke aanduiding voor tekst 44">
            <a:extLst>
              <a:ext uri="{FF2B5EF4-FFF2-40B4-BE49-F238E27FC236}">
                <a16:creationId xmlns:a16="http://schemas.microsoft.com/office/drawing/2014/main" id="{081ED0FA-0DFB-CDE1-3D6B-4B1A402FCE38}"/>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5" name="Tijdelijke aanduiding voor tekst 44">
            <a:extLst>
              <a:ext uri="{FF2B5EF4-FFF2-40B4-BE49-F238E27FC236}">
                <a16:creationId xmlns:a16="http://schemas.microsoft.com/office/drawing/2014/main" id="{005B3D68-2D80-2394-542B-69E57DD92259}"/>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6" name="Tijdelijke aanduiding voor tekst 44">
            <a:extLst>
              <a:ext uri="{FF2B5EF4-FFF2-40B4-BE49-F238E27FC236}">
                <a16:creationId xmlns:a16="http://schemas.microsoft.com/office/drawing/2014/main" id="{339E045D-C939-7201-24B3-20DE2F6D9E8F}"/>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9" name="Tijdelijke aanduiding voor tekst 44">
            <a:extLst>
              <a:ext uri="{FF2B5EF4-FFF2-40B4-BE49-F238E27FC236}">
                <a16:creationId xmlns:a16="http://schemas.microsoft.com/office/drawing/2014/main" id="{7B9CA455-71CB-5A17-385C-20D35E3A77AF}"/>
              </a:ext>
            </a:extLst>
          </p:cNvPr>
          <p:cNvSpPr txBox="1">
            <a:spLocks/>
          </p:cNvSpPr>
          <p:nvPr/>
        </p:nvSpPr>
        <p:spPr>
          <a:xfrm>
            <a:off x="704849" y="4307475"/>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0" name="Group 19">
            <a:extLst>
              <a:ext uri="{FF2B5EF4-FFF2-40B4-BE49-F238E27FC236}">
                <a16:creationId xmlns:a16="http://schemas.microsoft.com/office/drawing/2014/main" id="{52C089F4-E603-D424-E3F5-6A2C94480D3A}"/>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3B430DD7-2635-3A94-C7EC-E5DEC33D865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2" name="Group 21">
              <a:extLst>
                <a:ext uri="{FF2B5EF4-FFF2-40B4-BE49-F238E27FC236}">
                  <a16:creationId xmlns:a16="http://schemas.microsoft.com/office/drawing/2014/main" id="{1863E0F4-DD5C-99FC-87D4-9F0B979B5CFC}"/>
                </a:ext>
              </a:extLst>
            </p:cNvPr>
            <p:cNvGrpSpPr/>
            <p:nvPr/>
          </p:nvGrpSpPr>
          <p:grpSpPr>
            <a:xfrm>
              <a:off x="10892274" y="158021"/>
              <a:ext cx="1191080" cy="262128"/>
              <a:chOff x="9614080" y="308749"/>
              <a:chExt cx="1191080" cy="262128"/>
            </a:xfrm>
          </p:grpSpPr>
          <p:sp>
            <p:nvSpPr>
              <p:cNvPr id="28" name="Rectangle 27">
                <a:extLst>
                  <a:ext uri="{FF2B5EF4-FFF2-40B4-BE49-F238E27FC236}">
                    <a16:creationId xmlns:a16="http://schemas.microsoft.com/office/drawing/2014/main" id="{EE4D9D6F-73D6-4206-07E9-87A4B6DB383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6" name="Rectangle 35">
                <a:extLst>
                  <a:ext uri="{FF2B5EF4-FFF2-40B4-BE49-F238E27FC236}">
                    <a16:creationId xmlns:a16="http://schemas.microsoft.com/office/drawing/2014/main" id="{5D774624-1D61-B847-E070-41586C36FEA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7" name="Rectangle 36">
            <a:extLst>
              <a:ext uri="{FF2B5EF4-FFF2-40B4-BE49-F238E27FC236}">
                <a16:creationId xmlns:a16="http://schemas.microsoft.com/office/drawing/2014/main" id="{F690FEBC-6421-0561-B47A-7E70865781E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5647683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5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2"/>
                                        </p:tgtEl>
                                        <p:attrNameLst>
                                          <p:attrName>style.visibility</p:attrName>
                                        </p:attrNameLst>
                                      </p:cBhvr>
                                      <p:to>
                                        <p:strVal val="visible"/>
                                      </p:to>
                                    </p:set>
                                    <p:animEffect transition="in" filter="fade">
                                      <p:cBhvr>
                                        <p:cTn id="17" dur="500"/>
                                        <p:tgtEl>
                                          <p:spTgt spid="5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500"/>
                                        <p:tgtEl>
                                          <p:spTgt spid="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fade">
                                      <p:cBhvr>
                                        <p:cTn id="25" dur="500"/>
                                        <p:tgtEl>
                                          <p:spTgt spid="5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1" grpId="0" animBg="1"/>
      <p:bldP spid="52" grpId="0" animBg="1"/>
      <p:bldP spid="53" grpId="0" animBg="1"/>
      <p:bldP spid="5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1B245F-230C-3EDC-B6FD-A99EF70EF37D}"/>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2A8C43CF-6F25-3327-8F4C-BDBC0C13AE9B}"/>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87A3BB51-F364-5E28-1B57-877BF6AB1B18}"/>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3D9B00F0-5477-B7B2-6D10-CC8E3B96F603}"/>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Introduction</a:t>
            </a:r>
          </a:p>
        </p:txBody>
      </p:sp>
      <p:sp>
        <p:nvSpPr>
          <p:cNvPr id="57" name="Rectangle: Rounded Corners 56">
            <a:extLst>
              <a:ext uri="{FF2B5EF4-FFF2-40B4-BE49-F238E27FC236}">
                <a16:creationId xmlns:a16="http://schemas.microsoft.com/office/drawing/2014/main" id="{81013085-8331-499A-C412-7EFFF10C8BC2}"/>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680BFE9E-1B90-E0DD-0ED4-3A985F19161A}"/>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6F4101EF-E4FF-AFAC-824E-94456B9B8988}"/>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052F1B82-DDE3-C86A-A3A1-74812301717F}"/>
              </a:ext>
            </a:extLst>
          </p:cNvPr>
          <p:cNvSpPr/>
          <p:nvPr/>
        </p:nvSpPr>
        <p:spPr>
          <a:xfrm>
            <a:off x="5164349"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2D90C79B-B879-611E-492D-83C4652D446B}"/>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F248871A-CD8C-5EC9-1B9E-30F977D321B1}"/>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C8738327-8265-1FC2-DB0B-8D4C64725184}"/>
              </a:ext>
            </a:extLst>
          </p:cNvPr>
          <p:cNvSpPr txBox="1"/>
          <p:nvPr/>
        </p:nvSpPr>
        <p:spPr>
          <a:xfrm>
            <a:off x="610506" y="31708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is an asset</a:t>
            </a:r>
          </a:p>
        </p:txBody>
      </p:sp>
      <p:sp>
        <p:nvSpPr>
          <p:cNvPr id="9" name="Oval 8">
            <a:extLst>
              <a:ext uri="{FF2B5EF4-FFF2-40B4-BE49-F238E27FC236}">
                <a16:creationId xmlns:a16="http://schemas.microsoft.com/office/drawing/2014/main" id="{6B5E235B-EFF7-9ACD-B54C-FF1C79099A33}"/>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C485BB0A-EC77-CA21-12D5-B5745D79A898}"/>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DFE90772-0630-18FF-8618-2CFCF8FA61AA}"/>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F6ACDD74-24AD-D2CD-0D24-BA46C194B07B}"/>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EFB67A65-FF32-D1A1-CE24-1484ECBAD858}"/>
              </a:ext>
            </a:extLst>
          </p:cNvPr>
          <p:cNvSpPr txBox="1"/>
          <p:nvPr/>
        </p:nvSpPr>
        <p:spPr>
          <a:xfrm>
            <a:off x="2847492" y="3032328"/>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a:t>
            </a:r>
            <a:b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Governance Fails!</a:t>
            </a:r>
          </a:p>
        </p:txBody>
      </p:sp>
      <p:sp>
        <p:nvSpPr>
          <p:cNvPr id="14" name="TextBox 13">
            <a:extLst>
              <a:ext uri="{FF2B5EF4-FFF2-40B4-BE49-F238E27FC236}">
                <a16:creationId xmlns:a16="http://schemas.microsoft.com/office/drawing/2014/main" id="{A0E2CE95-8A30-1E73-D223-3F042A542821}"/>
              </a:ext>
            </a:extLst>
          </p:cNvPr>
          <p:cNvSpPr txBox="1"/>
          <p:nvPr/>
        </p:nvSpPr>
        <p:spPr>
          <a:xfrm>
            <a:off x="5143066" y="31718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Workshops are better</a:t>
            </a:r>
          </a:p>
        </p:txBody>
      </p:sp>
      <p:sp>
        <p:nvSpPr>
          <p:cNvPr id="15" name="TextBox 14">
            <a:extLst>
              <a:ext uri="{FF2B5EF4-FFF2-40B4-BE49-F238E27FC236}">
                <a16:creationId xmlns:a16="http://schemas.microsoft.com/office/drawing/2014/main" id="{4AC10EE1-D853-7B3F-730D-3728F4C58576}"/>
              </a:ext>
            </a:extLst>
          </p:cNvPr>
          <p:cNvSpPr txBox="1"/>
          <p:nvPr/>
        </p:nvSpPr>
        <p:spPr>
          <a:xfrm>
            <a:off x="7410982" y="31718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Anatomy of a workshop</a:t>
            </a:r>
          </a:p>
        </p:txBody>
      </p:sp>
      <p:sp>
        <p:nvSpPr>
          <p:cNvPr id="16" name="TextBox 15">
            <a:extLst>
              <a:ext uri="{FF2B5EF4-FFF2-40B4-BE49-F238E27FC236}">
                <a16:creationId xmlns:a16="http://schemas.microsoft.com/office/drawing/2014/main" id="{59635B90-D5F5-6F59-145E-0F4B0828814C}"/>
              </a:ext>
            </a:extLst>
          </p:cNvPr>
          <p:cNvSpPr txBox="1"/>
          <p:nvPr/>
        </p:nvSpPr>
        <p:spPr>
          <a:xfrm>
            <a:off x="9734214" y="31718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DG Sprint</a:t>
            </a:r>
            <a:r>
              <a:rPr kumimoji="0" lang="en-US" sz="1800" b="1" i="0" u="none" strike="noStrike" kern="120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rPr>
              <a:t>TM</a:t>
            </a: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methodology</a:t>
            </a:r>
          </a:p>
        </p:txBody>
      </p:sp>
      <p:sp>
        <p:nvSpPr>
          <p:cNvPr id="21" name="Rectangle 20">
            <a:hlinkClick r:id="rId3" action="ppaction://hlinksldjump"/>
            <a:extLst>
              <a:ext uri="{FF2B5EF4-FFF2-40B4-BE49-F238E27FC236}">
                <a16:creationId xmlns:a16="http://schemas.microsoft.com/office/drawing/2014/main" id="{2DE4E4C4-4050-C8B8-FA1B-65F231F2CE13}"/>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7243400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special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goes last and is encouraged to talk about their choices.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cast a vote, the decider should place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dot on each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purpose sentence element they support.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the decider that there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They can also vote on any parts of purpose sentences to create the ultimate purpose sentence.</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A79E55D-7B03-5E89-9204-028F3AC1174C}"/>
              </a:ext>
            </a:extLst>
          </p:cNvPr>
          <p:cNvSpPr/>
          <p:nvPr/>
        </p:nvSpPr>
        <p:spPr>
          <a:xfrm>
            <a:off x="3538421" y="481610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5E08F7C5-1E20-75D5-6586-EB6491096082}"/>
              </a:ext>
            </a:extLst>
          </p:cNvPr>
          <p:cNvSpPr/>
          <p:nvPr/>
        </p:nvSpPr>
        <p:spPr>
          <a:xfrm>
            <a:off x="2820671" y="481610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A28323A-C606-4004-4401-B9AE31F6291F}"/>
              </a:ext>
            </a:extLst>
          </p:cNvPr>
          <p:cNvSpPr/>
          <p:nvPr/>
        </p:nvSpPr>
        <p:spPr>
          <a:xfrm>
            <a:off x="2102647" y="481610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2EB3ADC-F7AE-32DE-298B-66378CAE6596}"/>
              </a:ext>
            </a:extLst>
          </p:cNvPr>
          <p:cNvSpPr/>
          <p:nvPr/>
        </p:nvSpPr>
        <p:spPr>
          <a:xfrm>
            <a:off x="3641058" y="520236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D34A065A-1527-7437-FE56-C92CDEA9655C}"/>
              </a:ext>
            </a:extLst>
          </p:cNvPr>
          <p:cNvSpPr/>
          <p:nvPr/>
        </p:nvSpPr>
        <p:spPr>
          <a:xfrm>
            <a:off x="2923308" y="520236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F8D49701-131D-6CA9-360F-35522ECEAB93}"/>
              </a:ext>
            </a:extLst>
          </p:cNvPr>
          <p:cNvSpPr/>
          <p:nvPr/>
        </p:nvSpPr>
        <p:spPr>
          <a:xfrm>
            <a:off x="2205284" y="520236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3E0316E0-24F0-81EE-7CCA-0C5D17803DBE}"/>
              </a:ext>
            </a:extLst>
          </p:cNvPr>
          <p:cNvSpPr/>
          <p:nvPr/>
        </p:nvSpPr>
        <p:spPr>
          <a:xfrm>
            <a:off x="3538421" y="553286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ACB985F6-28A9-547E-DD6A-D75B8A6F27C2}"/>
              </a:ext>
            </a:extLst>
          </p:cNvPr>
          <p:cNvSpPr/>
          <p:nvPr/>
        </p:nvSpPr>
        <p:spPr>
          <a:xfrm>
            <a:off x="2820671" y="553286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E713C1DC-7623-266D-57ED-95EFE5AEF0FB}"/>
              </a:ext>
            </a:extLst>
          </p:cNvPr>
          <p:cNvSpPr/>
          <p:nvPr/>
        </p:nvSpPr>
        <p:spPr>
          <a:xfrm>
            <a:off x="2102647" y="553286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FD5A1E4B-8160-BB97-3800-C98D62853E38}"/>
              </a:ext>
            </a:extLst>
          </p:cNvPr>
          <p:cNvSpPr/>
          <p:nvPr/>
        </p:nvSpPr>
        <p:spPr>
          <a:xfrm>
            <a:off x="3538421" y="589239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B5B123D4-15A0-C209-CB7E-684D1AF1092F}"/>
              </a:ext>
            </a:extLst>
          </p:cNvPr>
          <p:cNvSpPr/>
          <p:nvPr/>
        </p:nvSpPr>
        <p:spPr>
          <a:xfrm>
            <a:off x="2820671" y="589239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66B50330-F510-6AE4-2C0C-B6C4C4E91EE4}"/>
              </a:ext>
            </a:extLst>
          </p:cNvPr>
          <p:cNvSpPr/>
          <p:nvPr/>
        </p:nvSpPr>
        <p:spPr>
          <a:xfrm>
            <a:off x="2102647" y="589239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454D850E-8CF0-D197-8676-EBF58C054AD1}"/>
              </a:ext>
            </a:extLst>
          </p:cNvPr>
          <p:cNvSpPr/>
          <p:nvPr/>
        </p:nvSpPr>
        <p:spPr>
          <a:xfrm>
            <a:off x="2385284" y="56768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BD760604-9B5A-E7D4-9367-4C26647F3B01}"/>
              </a:ext>
            </a:extLst>
          </p:cNvPr>
          <p:cNvSpPr/>
          <p:nvPr/>
        </p:nvSpPr>
        <p:spPr>
          <a:xfrm>
            <a:off x="2297431" y="56159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B9D80520-A74D-9CE8-95AF-2F1AD279BE8D}"/>
              </a:ext>
            </a:extLst>
          </p:cNvPr>
          <p:cNvSpPr/>
          <p:nvPr/>
        </p:nvSpPr>
        <p:spPr>
          <a:xfrm>
            <a:off x="3073492" y="52863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D468B6F4-80F0-A7F2-73F6-CCBCADE315B1}"/>
              </a:ext>
            </a:extLst>
          </p:cNvPr>
          <p:cNvSpPr/>
          <p:nvPr/>
        </p:nvSpPr>
        <p:spPr>
          <a:xfrm>
            <a:off x="3641058" y="56277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CB3A2DE8-A14A-EBA4-E48C-A12B436DCE53}"/>
              </a:ext>
            </a:extLst>
          </p:cNvPr>
          <p:cNvSpPr/>
          <p:nvPr/>
        </p:nvSpPr>
        <p:spPr>
          <a:xfrm>
            <a:off x="3718421" y="57128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1AEBC3A9-96C8-BBFF-93EA-4003D21F31A9}"/>
              </a:ext>
            </a:extLst>
          </p:cNvPr>
          <p:cNvSpPr/>
          <p:nvPr/>
        </p:nvSpPr>
        <p:spPr>
          <a:xfrm>
            <a:off x="2964671" y="600039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A32B7EAA-3C70-53E6-31FE-E4DE2AD56B98}"/>
              </a:ext>
            </a:extLst>
          </p:cNvPr>
          <p:cNvGrpSpPr/>
          <p:nvPr/>
        </p:nvGrpSpPr>
        <p:grpSpPr>
          <a:xfrm>
            <a:off x="8566133" y="2044719"/>
            <a:ext cx="180000" cy="180000"/>
            <a:chOff x="7966880" y="3935853"/>
            <a:chExt cx="180000" cy="180000"/>
          </a:xfrm>
        </p:grpSpPr>
        <p:sp>
          <p:nvSpPr>
            <p:cNvPr id="14" name="Oval 13">
              <a:extLst>
                <a:ext uri="{FF2B5EF4-FFF2-40B4-BE49-F238E27FC236}">
                  <a16:creationId xmlns:a16="http://schemas.microsoft.com/office/drawing/2014/main" id="{7D5FB3AC-85C4-B378-ED44-A2B2691E85B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 name="Graphic 14" descr="Star with solid fill">
              <a:extLst>
                <a:ext uri="{FF2B5EF4-FFF2-40B4-BE49-F238E27FC236}">
                  <a16:creationId xmlns:a16="http://schemas.microsoft.com/office/drawing/2014/main" id="{09F362D0-7FCE-E2D2-D5F9-AE4FA05222A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6" name="Group 15">
            <a:extLst>
              <a:ext uri="{FF2B5EF4-FFF2-40B4-BE49-F238E27FC236}">
                <a16:creationId xmlns:a16="http://schemas.microsoft.com/office/drawing/2014/main" id="{3B11300D-6728-D0FE-6E6F-B575BB35599A}"/>
              </a:ext>
            </a:extLst>
          </p:cNvPr>
          <p:cNvGrpSpPr/>
          <p:nvPr/>
        </p:nvGrpSpPr>
        <p:grpSpPr>
          <a:xfrm>
            <a:off x="8834838" y="2030293"/>
            <a:ext cx="180000" cy="180000"/>
            <a:chOff x="7966880" y="3935853"/>
            <a:chExt cx="180000" cy="180000"/>
          </a:xfrm>
        </p:grpSpPr>
        <p:sp>
          <p:nvSpPr>
            <p:cNvPr id="19" name="Oval 18">
              <a:extLst>
                <a:ext uri="{FF2B5EF4-FFF2-40B4-BE49-F238E27FC236}">
                  <a16:creationId xmlns:a16="http://schemas.microsoft.com/office/drawing/2014/main" id="{C01946D2-50FC-D383-C686-A8B7E2B75C1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0" name="Graphic 19" descr="Star with solid fill">
              <a:extLst>
                <a:ext uri="{FF2B5EF4-FFF2-40B4-BE49-F238E27FC236}">
                  <a16:creationId xmlns:a16="http://schemas.microsoft.com/office/drawing/2014/main" id="{8BD173EC-4F4F-D133-9485-E1E10A43D30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1" name="Group 20">
            <a:extLst>
              <a:ext uri="{FF2B5EF4-FFF2-40B4-BE49-F238E27FC236}">
                <a16:creationId xmlns:a16="http://schemas.microsoft.com/office/drawing/2014/main" id="{A7D6D082-C6B6-4A3C-5401-881A0F81F68B}"/>
              </a:ext>
            </a:extLst>
          </p:cNvPr>
          <p:cNvGrpSpPr/>
          <p:nvPr/>
        </p:nvGrpSpPr>
        <p:grpSpPr>
          <a:xfrm>
            <a:off x="8715374" y="2278043"/>
            <a:ext cx="180000" cy="180000"/>
            <a:chOff x="7966880" y="3935853"/>
            <a:chExt cx="180000" cy="180000"/>
          </a:xfrm>
        </p:grpSpPr>
        <p:sp>
          <p:nvSpPr>
            <p:cNvPr id="22" name="Oval 21">
              <a:extLst>
                <a:ext uri="{FF2B5EF4-FFF2-40B4-BE49-F238E27FC236}">
                  <a16:creationId xmlns:a16="http://schemas.microsoft.com/office/drawing/2014/main" id="{2E81D81B-2FEB-9179-7871-FD56C3AAC10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494E55CD-532B-A960-C377-ED47BE72A24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6" name="Group 35">
            <a:extLst>
              <a:ext uri="{FF2B5EF4-FFF2-40B4-BE49-F238E27FC236}">
                <a16:creationId xmlns:a16="http://schemas.microsoft.com/office/drawing/2014/main" id="{67936B4B-6E7C-53CF-AD64-826EB2151C8C}"/>
              </a:ext>
            </a:extLst>
          </p:cNvPr>
          <p:cNvGrpSpPr/>
          <p:nvPr/>
        </p:nvGrpSpPr>
        <p:grpSpPr>
          <a:xfrm>
            <a:off x="2064419" y="5609775"/>
            <a:ext cx="180000" cy="180000"/>
            <a:chOff x="7966880" y="3935853"/>
            <a:chExt cx="180000" cy="180000"/>
          </a:xfrm>
        </p:grpSpPr>
        <p:sp>
          <p:nvSpPr>
            <p:cNvPr id="37" name="Oval 36">
              <a:extLst>
                <a:ext uri="{FF2B5EF4-FFF2-40B4-BE49-F238E27FC236}">
                  <a16:creationId xmlns:a16="http://schemas.microsoft.com/office/drawing/2014/main" id="{1F9ADBCA-50BE-D53C-D9EE-5681C6D8B0D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8" name="Graphic 37" descr="Star with solid fill">
              <a:extLst>
                <a:ext uri="{FF2B5EF4-FFF2-40B4-BE49-F238E27FC236}">
                  <a16:creationId xmlns:a16="http://schemas.microsoft.com/office/drawing/2014/main" id="{531316E0-7E10-A4C7-B99A-B22371441DB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9" name="Group 38">
            <a:extLst>
              <a:ext uri="{FF2B5EF4-FFF2-40B4-BE49-F238E27FC236}">
                <a16:creationId xmlns:a16="http://schemas.microsoft.com/office/drawing/2014/main" id="{0AB8A74D-9FB8-7FFB-793D-FB1C587311B5}"/>
              </a:ext>
            </a:extLst>
          </p:cNvPr>
          <p:cNvGrpSpPr/>
          <p:nvPr/>
        </p:nvGrpSpPr>
        <p:grpSpPr>
          <a:xfrm>
            <a:off x="2908400" y="5342819"/>
            <a:ext cx="180000" cy="180000"/>
            <a:chOff x="7966880" y="3935853"/>
            <a:chExt cx="180000" cy="180000"/>
          </a:xfrm>
        </p:grpSpPr>
        <p:sp>
          <p:nvSpPr>
            <p:cNvPr id="40" name="Oval 39">
              <a:extLst>
                <a:ext uri="{FF2B5EF4-FFF2-40B4-BE49-F238E27FC236}">
                  <a16:creationId xmlns:a16="http://schemas.microsoft.com/office/drawing/2014/main" id="{A9D350FD-E6BE-AFD0-8C71-DF263E25B0B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41" name="Graphic 40" descr="Star with solid fill">
              <a:extLst>
                <a:ext uri="{FF2B5EF4-FFF2-40B4-BE49-F238E27FC236}">
                  <a16:creationId xmlns:a16="http://schemas.microsoft.com/office/drawing/2014/main" id="{E95BC78C-8372-B8F7-0EC1-18204BB9332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48" name="Group 47">
            <a:extLst>
              <a:ext uri="{FF2B5EF4-FFF2-40B4-BE49-F238E27FC236}">
                <a16:creationId xmlns:a16="http://schemas.microsoft.com/office/drawing/2014/main" id="{5178BE68-9152-B299-EE51-05B13FEE6349}"/>
              </a:ext>
            </a:extLst>
          </p:cNvPr>
          <p:cNvGrpSpPr/>
          <p:nvPr/>
        </p:nvGrpSpPr>
        <p:grpSpPr>
          <a:xfrm>
            <a:off x="3817104" y="5496869"/>
            <a:ext cx="180000" cy="180000"/>
            <a:chOff x="7966880" y="3935853"/>
            <a:chExt cx="180000" cy="180000"/>
          </a:xfrm>
        </p:grpSpPr>
        <p:sp>
          <p:nvSpPr>
            <p:cNvPr id="55" name="Oval 54">
              <a:extLst>
                <a:ext uri="{FF2B5EF4-FFF2-40B4-BE49-F238E27FC236}">
                  <a16:creationId xmlns:a16="http://schemas.microsoft.com/office/drawing/2014/main" id="{65A80562-2506-4BED-EB11-6666B4543DB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56" name="Graphic 55" descr="Star with solid fill">
              <a:extLst>
                <a:ext uri="{FF2B5EF4-FFF2-40B4-BE49-F238E27FC236}">
                  <a16:creationId xmlns:a16="http://schemas.microsoft.com/office/drawing/2014/main" id="{B1F65579-B2CE-BC9A-CB82-C876641FE10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45" name="Tijdelijke aanduiding voor tekst 44">
            <a:extLst>
              <a:ext uri="{FF2B5EF4-FFF2-40B4-BE49-F238E27FC236}">
                <a16:creationId xmlns:a16="http://schemas.microsoft.com/office/drawing/2014/main" id="{B0893A6D-94B8-A3AF-F966-93A818690F81}"/>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46" name="Tijdelijke aanduiding voor tekst 44">
            <a:extLst>
              <a:ext uri="{FF2B5EF4-FFF2-40B4-BE49-F238E27FC236}">
                <a16:creationId xmlns:a16="http://schemas.microsoft.com/office/drawing/2014/main" id="{DB006329-2D34-2A24-CF26-9B1C352B04E5}"/>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47" name="Tijdelijke aanduiding voor tekst 44">
            <a:extLst>
              <a:ext uri="{FF2B5EF4-FFF2-40B4-BE49-F238E27FC236}">
                <a16:creationId xmlns:a16="http://schemas.microsoft.com/office/drawing/2014/main" id="{103B5DF8-E3F4-8D28-86CA-064AF803B60E}"/>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57" name="Tijdelijke aanduiding voor tekst 44">
            <a:extLst>
              <a:ext uri="{FF2B5EF4-FFF2-40B4-BE49-F238E27FC236}">
                <a16:creationId xmlns:a16="http://schemas.microsoft.com/office/drawing/2014/main" id="{6DB13390-B3CE-A33E-AF09-FD508E620E49}"/>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58" name="Tijdelijke aanduiding voor tekst 44">
            <a:extLst>
              <a:ext uri="{FF2B5EF4-FFF2-40B4-BE49-F238E27FC236}">
                <a16:creationId xmlns:a16="http://schemas.microsoft.com/office/drawing/2014/main" id="{C510F0E2-72ED-F167-B5C3-7E7EB9B02DCF}"/>
              </a:ext>
            </a:extLst>
          </p:cNvPr>
          <p:cNvSpPr txBox="1">
            <a:spLocks/>
          </p:cNvSpPr>
          <p:nvPr/>
        </p:nvSpPr>
        <p:spPr>
          <a:xfrm>
            <a:off x="704849" y="4307475"/>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59" name="Group 58">
            <a:extLst>
              <a:ext uri="{FF2B5EF4-FFF2-40B4-BE49-F238E27FC236}">
                <a16:creationId xmlns:a16="http://schemas.microsoft.com/office/drawing/2014/main" id="{C5C15AF4-5CC7-5CAC-3B91-0ABB9195C5D2}"/>
              </a:ext>
            </a:extLst>
          </p:cNvPr>
          <p:cNvGrpSpPr/>
          <p:nvPr/>
        </p:nvGrpSpPr>
        <p:grpSpPr>
          <a:xfrm>
            <a:off x="10820400" y="158021"/>
            <a:ext cx="1262954" cy="262128"/>
            <a:chOff x="10892274" y="158021"/>
            <a:chExt cx="1191080" cy="262128"/>
          </a:xfrm>
        </p:grpSpPr>
        <p:sp>
          <p:nvSpPr>
            <p:cNvPr id="60" name="Oval 59">
              <a:extLst>
                <a:ext uri="{FF2B5EF4-FFF2-40B4-BE49-F238E27FC236}">
                  <a16:creationId xmlns:a16="http://schemas.microsoft.com/office/drawing/2014/main" id="{E5B979CD-36BC-0E36-F7E9-DEED5BC197E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61" name="Group 60">
              <a:extLst>
                <a:ext uri="{FF2B5EF4-FFF2-40B4-BE49-F238E27FC236}">
                  <a16:creationId xmlns:a16="http://schemas.microsoft.com/office/drawing/2014/main" id="{42022880-A66E-44B1-E0CA-4C8C660D544C}"/>
                </a:ext>
              </a:extLst>
            </p:cNvPr>
            <p:cNvGrpSpPr/>
            <p:nvPr/>
          </p:nvGrpSpPr>
          <p:grpSpPr>
            <a:xfrm>
              <a:off x="10892274" y="158021"/>
              <a:ext cx="1191080" cy="262128"/>
              <a:chOff x="9614080" y="308749"/>
              <a:chExt cx="1191080" cy="262128"/>
            </a:xfrm>
          </p:grpSpPr>
          <p:sp>
            <p:nvSpPr>
              <p:cNvPr id="62" name="Rectangle 61">
                <a:extLst>
                  <a:ext uri="{FF2B5EF4-FFF2-40B4-BE49-F238E27FC236}">
                    <a16:creationId xmlns:a16="http://schemas.microsoft.com/office/drawing/2014/main" id="{F5F60467-744D-19E7-DB6F-44ACD2E0D3F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63" name="Rectangle 62">
                <a:extLst>
                  <a:ext uri="{FF2B5EF4-FFF2-40B4-BE49-F238E27FC236}">
                    <a16:creationId xmlns:a16="http://schemas.microsoft.com/office/drawing/2014/main" id="{B93127F9-A921-FCD6-8551-3EFEDD61153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4" name="Rectangle 63">
            <a:extLst>
              <a:ext uri="{FF2B5EF4-FFF2-40B4-BE49-F238E27FC236}">
                <a16:creationId xmlns:a16="http://schemas.microsoft.com/office/drawing/2014/main" id="{CE79A732-22D5-645C-C15F-92D2DD9E322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9711389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10" presetClass="entr" presetSubtype="0" fill="hold"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nodeType="withEffect">
                                  <p:stCondLst>
                                    <p:cond delay="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the purpose sentence chosen by the decider off the board and place it next to the board.</a:t>
            </a: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A79E55D-7B03-5E89-9204-028F3AC1174C}"/>
              </a:ext>
            </a:extLst>
          </p:cNvPr>
          <p:cNvSpPr/>
          <p:nvPr/>
        </p:nvSpPr>
        <p:spPr>
          <a:xfrm>
            <a:off x="3538421" y="481610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5E08F7C5-1E20-75D5-6586-EB6491096082}"/>
              </a:ext>
            </a:extLst>
          </p:cNvPr>
          <p:cNvSpPr/>
          <p:nvPr/>
        </p:nvSpPr>
        <p:spPr>
          <a:xfrm>
            <a:off x="2820671" y="481610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A28323A-C606-4004-4401-B9AE31F6291F}"/>
              </a:ext>
            </a:extLst>
          </p:cNvPr>
          <p:cNvSpPr/>
          <p:nvPr/>
        </p:nvSpPr>
        <p:spPr>
          <a:xfrm>
            <a:off x="2102647" y="481610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2EB3ADC-F7AE-32DE-298B-66378CAE6596}"/>
              </a:ext>
            </a:extLst>
          </p:cNvPr>
          <p:cNvSpPr/>
          <p:nvPr/>
        </p:nvSpPr>
        <p:spPr>
          <a:xfrm>
            <a:off x="3641058" y="520236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F8D49701-131D-6CA9-360F-35522ECEAB93}"/>
              </a:ext>
            </a:extLst>
          </p:cNvPr>
          <p:cNvSpPr/>
          <p:nvPr/>
        </p:nvSpPr>
        <p:spPr>
          <a:xfrm>
            <a:off x="2205284" y="520236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ACB985F6-28A9-547E-DD6A-D75B8A6F27C2}"/>
              </a:ext>
            </a:extLst>
          </p:cNvPr>
          <p:cNvSpPr/>
          <p:nvPr/>
        </p:nvSpPr>
        <p:spPr>
          <a:xfrm>
            <a:off x="2820671" y="553286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FD5A1E4B-8160-BB97-3800-C98D62853E38}"/>
              </a:ext>
            </a:extLst>
          </p:cNvPr>
          <p:cNvSpPr/>
          <p:nvPr/>
        </p:nvSpPr>
        <p:spPr>
          <a:xfrm>
            <a:off x="3538421" y="589239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B5B123D4-15A0-C209-CB7E-684D1AF1092F}"/>
              </a:ext>
            </a:extLst>
          </p:cNvPr>
          <p:cNvSpPr/>
          <p:nvPr/>
        </p:nvSpPr>
        <p:spPr>
          <a:xfrm>
            <a:off x="2820671" y="589239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66B50330-F510-6AE4-2C0C-B6C4C4E91EE4}"/>
              </a:ext>
            </a:extLst>
          </p:cNvPr>
          <p:cNvSpPr/>
          <p:nvPr/>
        </p:nvSpPr>
        <p:spPr>
          <a:xfrm>
            <a:off x="2102647" y="589239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1AEBC3A9-96C8-BBFF-93EA-4003D21F31A9}"/>
              </a:ext>
            </a:extLst>
          </p:cNvPr>
          <p:cNvSpPr/>
          <p:nvPr/>
        </p:nvSpPr>
        <p:spPr>
          <a:xfrm>
            <a:off x="2964671" y="600039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6" name="Group 45">
            <a:extLst>
              <a:ext uri="{FF2B5EF4-FFF2-40B4-BE49-F238E27FC236}">
                <a16:creationId xmlns:a16="http://schemas.microsoft.com/office/drawing/2014/main" id="{2EC1D835-2C4D-4BB5-4688-AA32802EF56C}"/>
              </a:ext>
            </a:extLst>
          </p:cNvPr>
          <p:cNvGrpSpPr/>
          <p:nvPr/>
        </p:nvGrpSpPr>
        <p:grpSpPr>
          <a:xfrm>
            <a:off x="2064419" y="5202364"/>
            <a:ext cx="1932685" cy="618505"/>
            <a:chOff x="2064419" y="5202364"/>
            <a:chExt cx="1932685" cy="618505"/>
          </a:xfrm>
        </p:grpSpPr>
        <p:sp>
          <p:nvSpPr>
            <p:cNvPr id="31" name="Rectangle 30">
              <a:extLst>
                <a:ext uri="{FF2B5EF4-FFF2-40B4-BE49-F238E27FC236}">
                  <a16:creationId xmlns:a16="http://schemas.microsoft.com/office/drawing/2014/main" id="{D34A065A-1527-7437-FE56-C92CDEA9655C}"/>
                </a:ext>
              </a:extLst>
            </p:cNvPr>
            <p:cNvSpPr/>
            <p:nvPr/>
          </p:nvSpPr>
          <p:spPr>
            <a:xfrm>
              <a:off x="2923308" y="520236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3E0316E0-24F0-81EE-7CCA-0C5D17803DBE}"/>
                </a:ext>
              </a:extLst>
            </p:cNvPr>
            <p:cNvSpPr/>
            <p:nvPr/>
          </p:nvSpPr>
          <p:spPr>
            <a:xfrm>
              <a:off x="3538421" y="553286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E713C1DC-7623-266D-57ED-95EFE5AEF0FB}"/>
                </a:ext>
              </a:extLst>
            </p:cNvPr>
            <p:cNvSpPr/>
            <p:nvPr/>
          </p:nvSpPr>
          <p:spPr>
            <a:xfrm>
              <a:off x="2102647" y="553286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454D850E-8CF0-D197-8676-EBF58C054AD1}"/>
                </a:ext>
              </a:extLst>
            </p:cNvPr>
            <p:cNvSpPr/>
            <p:nvPr/>
          </p:nvSpPr>
          <p:spPr>
            <a:xfrm>
              <a:off x="2385284" y="56768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BD760604-9B5A-E7D4-9367-4C26647F3B01}"/>
                </a:ext>
              </a:extLst>
            </p:cNvPr>
            <p:cNvSpPr/>
            <p:nvPr/>
          </p:nvSpPr>
          <p:spPr>
            <a:xfrm>
              <a:off x="2297431" y="56159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B9D80520-A74D-9CE8-95AF-2F1AD279BE8D}"/>
                </a:ext>
              </a:extLst>
            </p:cNvPr>
            <p:cNvSpPr/>
            <p:nvPr/>
          </p:nvSpPr>
          <p:spPr>
            <a:xfrm>
              <a:off x="3073492" y="52863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D468B6F4-80F0-A7F2-73F6-CCBCADE315B1}"/>
                </a:ext>
              </a:extLst>
            </p:cNvPr>
            <p:cNvSpPr/>
            <p:nvPr/>
          </p:nvSpPr>
          <p:spPr>
            <a:xfrm>
              <a:off x="3641058" y="56277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CB3A2DE8-A14A-EBA4-E48C-A12B436DCE53}"/>
                </a:ext>
              </a:extLst>
            </p:cNvPr>
            <p:cNvSpPr/>
            <p:nvPr/>
          </p:nvSpPr>
          <p:spPr>
            <a:xfrm>
              <a:off x="3718421" y="57128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6" name="Group 35">
              <a:extLst>
                <a:ext uri="{FF2B5EF4-FFF2-40B4-BE49-F238E27FC236}">
                  <a16:creationId xmlns:a16="http://schemas.microsoft.com/office/drawing/2014/main" id="{67936B4B-6E7C-53CF-AD64-826EB2151C8C}"/>
                </a:ext>
              </a:extLst>
            </p:cNvPr>
            <p:cNvGrpSpPr/>
            <p:nvPr/>
          </p:nvGrpSpPr>
          <p:grpSpPr>
            <a:xfrm>
              <a:off x="2064419" y="5609775"/>
              <a:ext cx="180000" cy="180000"/>
              <a:chOff x="7966880" y="3935853"/>
              <a:chExt cx="180000" cy="180000"/>
            </a:xfrm>
          </p:grpSpPr>
          <p:sp>
            <p:nvSpPr>
              <p:cNvPr id="37" name="Oval 36">
                <a:extLst>
                  <a:ext uri="{FF2B5EF4-FFF2-40B4-BE49-F238E27FC236}">
                    <a16:creationId xmlns:a16="http://schemas.microsoft.com/office/drawing/2014/main" id="{1F9ADBCA-50BE-D53C-D9EE-5681C6D8B0D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8" name="Graphic 37" descr="Star with solid fill">
                <a:extLst>
                  <a:ext uri="{FF2B5EF4-FFF2-40B4-BE49-F238E27FC236}">
                    <a16:creationId xmlns:a16="http://schemas.microsoft.com/office/drawing/2014/main" id="{531316E0-7E10-A4C7-B99A-B22371441DB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9" name="Group 38">
              <a:extLst>
                <a:ext uri="{FF2B5EF4-FFF2-40B4-BE49-F238E27FC236}">
                  <a16:creationId xmlns:a16="http://schemas.microsoft.com/office/drawing/2014/main" id="{0AB8A74D-9FB8-7FFB-793D-FB1C587311B5}"/>
                </a:ext>
              </a:extLst>
            </p:cNvPr>
            <p:cNvGrpSpPr/>
            <p:nvPr/>
          </p:nvGrpSpPr>
          <p:grpSpPr>
            <a:xfrm>
              <a:off x="2908400" y="5342819"/>
              <a:ext cx="180000" cy="180000"/>
              <a:chOff x="7966880" y="3935853"/>
              <a:chExt cx="180000" cy="180000"/>
            </a:xfrm>
          </p:grpSpPr>
          <p:sp>
            <p:nvSpPr>
              <p:cNvPr id="40" name="Oval 39">
                <a:extLst>
                  <a:ext uri="{FF2B5EF4-FFF2-40B4-BE49-F238E27FC236}">
                    <a16:creationId xmlns:a16="http://schemas.microsoft.com/office/drawing/2014/main" id="{A9D350FD-E6BE-AFD0-8C71-DF263E25B0B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41" name="Graphic 40" descr="Star with solid fill">
                <a:extLst>
                  <a:ext uri="{FF2B5EF4-FFF2-40B4-BE49-F238E27FC236}">
                    <a16:creationId xmlns:a16="http://schemas.microsoft.com/office/drawing/2014/main" id="{E95BC78C-8372-B8F7-0EC1-18204BB9332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48" name="Group 47">
              <a:extLst>
                <a:ext uri="{FF2B5EF4-FFF2-40B4-BE49-F238E27FC236}">
                  <a16:creationId xmlns:a16="http://schemas.microsoft.com/office/drawing/2014/main" id="{5178BE68-9152-B299-EE51-05B13FEE6349}"/>
                </a:ext>
              </a:extLst>
            </p:cNvPr>
            <p:cNvGrpSpPr/>
            <p:nvPr/>
          </p:nvGrpSpPr>
          <p:grpSpPr>
            <a:xfrm>
              <a:off x="3817104" y="5496869"/>
              <a:ext cx="180000" cy="180000"/>
              <a:chOff x="7966880" y="3935853"/>
              <a:chExt cx="180000" cy="180000"/>
            </a:xfrm>
          </p:grpSpPr>
          <p:sp>
            <p:nvSpPr>
              <p:cNvPr id="55" name="Oval 54">
                <a:extLst>
                  <a:ext uri="{FF2B5EF4-FFF2-40B4-BE49-F238E27FC236}">
                    <a16:creationId xmlns:a16="http://schemas.microsoft.com/office/drawing/2014/main" id="{65A80562-2506-4BED-EB11-6666B4543DB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56" name="Graphic 55" descr="Star with solid fill">
                <a:extLst>
                  <a:ext uri="{FF2B5EF4-FFF2-40B4-BE49-F238E27FC236}">
                    <a16:creationId xmlns:a16="http://schemas.microsoft.com/office/drawing/2014/main" id="{B1F65579-B2CE-BC9A-CB82-C876641FE10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pic>
        <p:nvPicPr>
          <p:cNvPr id="47" name="Picture 46" descr="Several sticky notes on a wall&#10;&#10;Description automatically generated">
            <a:extLst>
              <a:ext uri="{FF2B5EF4-FFF2-40B4-BE49-F238E27FC236}">
                <a16:creationId xmlns:a16="http://schemas.microsoft.com/office/drawing/2014/main" id="{BCE603B1-68BD-0505-1E16-19AEB0A7503B}"/>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5192361" y="3423638"/>
            <a:ext cx="5839782" cy="1680465"/>
          </a:xfrm>
          <a:prstGeom prst="rect">
            <a:avLst/>
          </a:prstGeom>
        </p:spPr>
      </p:pic>
      <p:sp>
        <p:nvSpPr>
          <p:cNvPr id="13" name="Tijdelijke aanduiding voor tekst 44">
            <a:extLst>
              <a:ext uri="{FF2B5EF4-FFF2-40B4-BE49-F238E27FC236}">
                <a16:creationId xmlns:a16="http://schemas.microsoft.com/office/drawing/2014/main" id="{EAD601E4-5883-21B5-609C-EA76695E73C1}"/>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4" name="Tijdelijke aanduiding voor tekst 44">
            <a:extLst>
              <a:ext uri="{FF2B5EF4-FFF2-40B4-BE49-F238E27FC236}">
                <a16:creationId xmlns:a16="http://schemas.microsoft.com/office/drawing/2014/main" id="{ED5540A8-30A0-C746-6E4D-092458876263}"/>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5" name="Tijdelijke aanduiding voor tekst 44">
            <a:extLst>
              <a:ext uri="{FF2B5EF4-FFF2-40B4-BE49-F238E27FC236}">
                <a16:creationId xmlns:a16="http://schemas.microsoft.com/office/drawing/2014/main" id="{F86B0435-436B-FB50-AD9D-19D0FFC14A02}"/>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6" name="Tijdelijke aanduiding voor tekst 44">
            <a:extLst>
              <a:ext uri="{FF2B5EF4-FFF2-40B4-BE49-F238E27FC236}">
                <a16:creationId xmlns:a16="http://schemas.microsoft.com/office/drawing/2014/main" id="{EDE36D31-424E-48DD-FAE4-C2A58230E1C2}"/>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9" name="Tijdelijke aanduiding voor tekst 44">
            <a:extLst>
              <a:ext uri="{FF2B5EF4-FFF2-40B4-BE49-F238E27FC236}">
                <a16:creationId xmlns:a16="http://schemas.microsoft.com/office/drawing/2014/main" id="{62F868A9-EF3A-8702-3741-D82D619E8365}"/>
              </a:ext>
            </a:extLst>
          </p:cNvPr>
          <p:cNvSpPr txBox="1">
            <a:spLocks/>
          </p:cNvSpPr>
          <p:nvPr/>
        </p:nvSpPr>
        <p:spPr>
          <a:xfrm>
            <a:off x="704849" y="4307475"/>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0" name="Group 19">
            <a:extLst>
              <a:ext uri="{FF2B5EF4-FFF2-40B4-BE49-F238E27FC236}">
                <a16:creationId xmlns:a16="http://schemas.microsoft.com/office/drawing/2014/main" id="{7A904249-60E7-C386-491D-1E03DE9AE3F0}"/>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981B8AED-3FC8-7B7F-E505-E2676570E5D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2" name="Group 21">
              <a:extLst>
                <a:ext uri="{FF2B5EF4-FFF2-40B4-BE49-F238E27FC236}">
                  <a16:creationId xmlns:a16="http://schemas.microsoft.com/office/drawing/2014/main" id="{4427B8CE-DE99-1B6F-2C22-22F8C7C451A5}"/>
                </a:ext>
              </a:extLst>
            </p:cNvPr>
            <p:cNvGrpSpPr/>
            <p:nvPr/>
          </p:nvGrpSpPr>
          <p:grpSpPr>
            <a:xfrm>
              <a:off x="10892274" y="158021"/>
              <a:ext cx="1191080" cy="262128"/>
              <a:chOff x="9614080" y="308749"/>
              <a:chExt cx="1191080" cy="262128"/>
            </a:xfrm>
          </p:grpSpPr>
          <p:sp>
            <p:nvSpPr>
              <p:cNvPr id="28" name="Rectangle 27">
                <a:extLst>
                  <a:ext uri="{FF2B5EF4-FFF2-40B4-BE49-F238E27FC236}">
                    <a16:creationId xmlns:a16="http://schemas.microsoft.com/office/drawing/2014/main" id="{7DEEE5E9-7070-6F47-6CAB-774FDE4CE74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45" name="Rectangle 44">
                <a:extLst>
                  <a:ext uri="{FF2B5EF4-FFF2-40B4-BE49-F238E27FC236}">
                    <a16:creationId xmlns:a16="http://schemas.microsoft.com/office/drawing/2014/main" id="{B137D83C-33A0-32EF-6E2C-7E8B407F383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57" name="Rectangle 56">
            <a:extLst>
              <a:ext uri="{FF2B5EF4-FFF2-40B4-BE49-F238E27FC236}">
                <a16:creationId xmlns:a16="http://schemas.microsoft.com/office/drawing/2014/main" id="{1C7E9A03-1D11-3AD4-A32C-C7C3444A8F9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7507611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0 0 L 0.25 0 E" pathEditMode="relative" ptsTypes="">
                                      <p:cBhvr>
                                        <p:cTn id="6" dur="2000" fill="hold"/>
                                        <p:tgtEl>
                                          <p:spTgt spid="4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 name="Picture 10" descr="A wall with notes on it&#10;&#10;Description automatically generated">
            <a:extLst>
              <a:ext uri="{FF2B5EF4-FFF2-40B4-BE49-F238E27FC236}">
                <a16:creationId xmlns:a16="http://schemas.microsoft.com/office/drawing/2014/main" id="{CFA5F086-F37D-375B-CB57-FDD42EB0280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108907" y="1358275"/>
            <a:ext cx="6559827" cy="4919870"/>
          </a:xfrm>
          <a:prstGeom prst="rect">
            <a:avLst/>
          </a:prstGeom>
        </p:spPr>
      </p:pic>
      <p:sp>
        <p:nvSpPr>
          <p:cNvPr id="12" name="Tijdelijke aanduiding voor tekst 44">
            <a:extLst>
              <a:ext uri="{FF2B5EF4-FFF2-40B4-BE49-F238E27FC236}">
                <a16:creationId xmlns:a16="http://schemas.microsoft.com/office/drawing/2014/main" id="{DBBCFF27-A152-AFDB-AA19-680CDE418F8C}"/>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3" name="Tijdelijke aanduiding voor tekst 44">
            <a:extLst>
              <a:ext uri="{FF2B5EF4-FFF2-40B4-BE49-F238E27FC236}">
                <a16:creationId xmlns:a16="http://schemas.microsoft.com/office/drawing/2014/main" id="{CF06EF9C-4F6C-BBFE-3816-CCC7D86BDC5B}"/>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4" name="Tijdelijke aanduiding voor tekst 44">
            <a:extLst>
              <a:ext uri="{FF2B5EF4-FFF2-40B4-BE49-F238E27FC236}">
                <a16:creationId xmlns:a16="http://schemas.microsoft.com/office/drawing/2014/main" id="{A60A8D8B-72EE-08FD-5A53-5D1E1E0DE2DE}"/>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5" name="Tijdelijke aanduiding voor tekst 44">
            <a:extLst>
              <a:ext uri="{FF2B5EF4-FFF2-40B4-BE49-F238E27FC236}">
                <a16:creationId xmlns:a16="http://schemas.microsoft.com/office/drawing/2014/main" id="{7ACF462F-6388-CF73-A8F2-FD281CCD04AB}"/>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6" name="Tijdelijke aanduiding voor tekst 44">
            <a:extLst>
              <a:ext uri="{FF2B5EF4-FFF2-40B4-BE49-F238E27FC236}">
                <a16:creationId xmlns:a16="http://schemas.microsoft.com/office/drawing/2014/main" id="{3C0F34F7-E702-48DD-BD2E-6DB5BABBAD32}"/>
              </a:ext>
            </a:extLst>
          </p:cNvPr>
          <p:cNvSpPr txBox="1">
            <a:spLocks/>
          </p:cNvSpPr>
          <p:nvPr/>
        </p:nvSpPr>
        <p:spPr>
          <a:xfrm>
            <a:off x="704849" y="4307475"/>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7" name="Group 16">
            <a:extLst>
              <a:ext uri="{FF2B5EF4-FFF2-40B4-BE49-F238E27FC236}">
                <a16:creationId xmlns:a16="http://schemas.microsoft.com/office/drawing/2014/main" id="{D0907FA1-3E49-000E-1C2E-2DDDD9811B02}"/>
              </a:ext>
            </a:extLst>
          </p:cNvPr>
          <p:cNvGrpSpPr/>
          <p:nvPr/>
        </p:nvGrpSpPr>
        <p:grpSpPr>
          <a:xfrm>
            <a:off x="10820400" y="158021"/>
            <a:ext cx="1262954" cy="262128"/>
            <a:chOff x="10892274" y="158021"/>
            <a:chExt cx="1191080" cy="262128"/>
          </a:xfrm>
        </p:grpSpPr>
        <p:sp>
          <p:nvSpPr>
            <p:cNvPr id="18" name="Oval 17">
              <a:extLst>
                <a:ext uri="{FF2B5EF4-FFF2-40B4-BE49-F238E27FC236}">
                  <a16:creationId xmlns:a16="http://schemas.microsoft.com/office/drawing/2014/main" id="{9D84598B-BF23-09B8-B40D-6C0F1FB2835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9" name="Group 18">
              <a:extLst>
                <a:ext uri="{FF2B5EF4-FFF2-40B4-BE49-F238E27FC236}">
                  <a16:creationId xmlns:a16="http://schemas.microsoft.com/office/drawing/2014/main" id="{61AFB9B8-82D3-6E47-49D8-5DC4F5A2765A}"/>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58F9281E-47DC-5104-544C-DD4BF3EEA64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1" name="Rectangle 20">
                <a:extLst>
                  <a:ext uri="{FF2B5EF4-FFF2-40B4-BE49-F238E27FC236}">
                    <a16:creationId xmlns:a16="http://schemas.microsoft.com/office/drawing/2014/main" id="{4D3CF186-3AC8-32A2-8DE7-F0EED337E8C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1109A9C6-6857-B2D3-1DE8-94B7729DECE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3176366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Purpose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 name="Picture 12" descr="A wall with yellow post it notes&#10;&#10;Description automatically generated">
            <a:extLst>
              <a:ext uri="{FF2B5EF4-FFF2-40B4-BE49-F238E27FC236}">
                <a16:creationId xmlns:a16="http://schemas.microsoft.com/office/drawing/2014/main" id="{8792692D-D3AA-C6A5-F59C-B458D0C1E275}"/>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4496262" y="1676400"/>
            <a:ext cx="7465746" cy="4337451"/>
          </a:xfrm>
          <a:prstGeom prst="rect">
            <a:avLst/>
          </a:prstGeom>
        </p:spPr>
      </p:pic>
      <p:sp>
        <p:nvSpPr>
          <p:cNvPr id="11" name="Tijdelijke aanduiding voor tekst 44">
            <a:extLst>
              <a:ext uri="{FF2B5EF4-FFF2-40B4-BE49-F238E27FC236}">
                <a16:creationId xmlns:a16="http://schemas.microsoft.com/office/drawing/2014/main" id="{9B0D6396-C713-7335-E0FB-318A39264702}"/>
              </a:ext>
            </a:extLst>
          </p:cNvPr>
          <p:cNvSpPr txBox="1">
            <a:spLocks/>
          </p:cNvSpPr>
          <p:nvPr/>
        </p:nvSpPr>
        <p:spPr>
          <a:xfrm>
            <a:off x="704850" y="2407920"/>
            <a:ext cx="357758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D748394D-894F-1308-5EA5-4608D8754CB2}"/>
              </a:ext>
            </a:extLst>
          </p:cNvPr>
          <p:cNvSpPr txBox="1">
            <a:spLocks/>
          </p:cNvSpPr>
          <p:nvPr/>
        </p:nvSpPr>
        <p:spPr>
          <a:xfrm>
            <a:off x="704850" y="2884379"/>
            <a:ext cx="357758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4" name="Tijdelijke aanduiding voor tekst 44">
            <a:extLst>
              <a:ext uri="{FF2B5EF4-FFF2-40B4-BE49-F238E27FC236}">
                <a16:creationId xmlns:a16="http://schemas.microsoft.com/office/drawing/2014/main" id="{FFABA1DD-486A-D1A9-5683-67246DF44298}"/>
              </a:ext>
            </a:extLst>
          </p:cNvPr>
          <p:cNvSpPr txBox="1">
            <a:spLocks/>
          </p:cNvSpPr>
          <p:nvPr/>
        </p:nvSpPr>
        <p:spPr>
          <a:xfrm>
            <a:off x="704850" y="3361951"/>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5" name="Tijdelijke aanduiding voor tekst 44">
            <a:extLst>
              <a:ext uri="{FF2B5EF4-FFF2-40B4-BE49-F238E27FC236}">
                <a16:creationId xmlns:a16="http://schemas.microsoft.com/office/drawing/2014/main" id="{1AD3741F-60E8-1E8C-72EF-8C92B5FCC32C}"/>
              </a:ext>
            </a:extLst>
          </p:cNvPr>
          <p:cNvSpPr txBox="1">
            <a:spLocks/>
          </p:cNvSpPr>
          <p:nvPr/>
        </p:nvSpPr>
        <p:spPr>
          <a:xfrm>
            <a:off x="704850" y="3834713"/>
            <a:ext cx="3577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Needs &amp; Culture canvas</a:t>
            </a:r>
          </a:p>
        </p:txBody>
      </p:sp>
      <p:sp>
        <p:nvSpPr>
          <p:cNvPr id="16" name="Tijdelijke aanduiding voor tekst 44">
            <a:extLst>
              <a:ext uri="{FF2B5EF4-FFF2-40B4-BE49-F238E27FC236}">
                <a16:creationId xmlns:a16="http://schemas.microsoft.com/office/drawing/2014/main" id="{81187DFD-6F65-EC95-09AC-F93511F007F3}"/>
              </a:ext>
            </a:extLst>
          </p:cNvPr>
          <p:cNvSpPr txBox="1">
            <a:spLocks/>
          </p:cNvSpPr>
          <p:nvPr/>
        </p:nvSpPr>
        <p:spPr>
          <a:xfrm>
            <a:off x="704849" y="4307475"/>
            <a:ext cx="357758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7" name="Group 16">
            <a:extLst>
              <a:ext uri="{FF2B5EF4-FFF2-40B4-BE49-F238E27FC236}">
                <a16:creationId xmlns:a16="http://schemas.microsoft.com/office/drawing/2014/main" id="{1158808B-67DE-78D9-7168-A5FAC3B89E15}"/>
              </a:ext>
            </a:extLst>
          </p:cNvPr>
          <p:cNvGrpSpPr/>
          <p:nvPr/>
        </p:nvGrpSpPr>
        <p:grpSpPr>
          <a:xfrm>
            <a:off x="10820400" y="158021"/>
            <a:ext cx="1262954" cy="262128"/>
            <a:chOff x="10892274" y="158021"/>
            <a:chExt cx="1191080" cy="262128"/>
          </a:xfrm>
        </p:grpSpPr>
        <p:sp>
          <p:nvSpPr>
            <p:cNvPr id="18" name="Oval 17">
              <a:extLst>
                <a:ext uri="{FF2B5EF4-FFF2-40B4-BE49-F238E27FC236}">
                  <a16:creationId xmlns:a16="http://schemas.microsoft.com/office/drawing/2014/main" id="{01CFD176-5561-5F4E-5A7D-B24E616B9C9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9" name="Group 18">
              <a:extLst>
                <a:ext uri="{FF2B5EF4-FFF2-40B4-BE49-F238E27FC236}">
                  <a16:creationId xmlns:a16="http://schemas.microsoft.com/office/drawing/2014/main" id="{2657E794-17B5-085C-9749-009F85C5E23A}"/>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63C9E737-A00B-A700-4199-42F37B87B05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1" name="Rectangle 20">
                <a:extLst>
                  <a:ext uri="{FF2B5EF4-FFF2-40B4-BE49-F238E27FC236}">
                    <a16:creationId xmlns:a16="http://schemas.microsoft.com/office/drawing/2014/main" id="{E243F5EE-6615-ACC9-BB69-87BB8886D94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91962350-DCCF-E500-8B33-AB00F3CA1EF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40642106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The Fundamentals | Workshop 1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1475338"/>
            <a:ext cx="5833602" cy="438204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we build upon the foundation we've established in our previous exercises—assessing the current state of our data landscape, highlighting key use cases and pain points, and defining our vision and purpose—it's now time to finalize our approach by defining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our Guiding Principles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principles are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fundamental beliefs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will steer your organization’s approach to data. Think of them as your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North Star</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providing clear direction and setting the stage for how data should be managed and treated within your company.</a:t>
            </a:r>
          </a:p>
        </p:txBody>
      </p:sp>
      <p:sp>
        <p:nvSpPr>
          <p:cNvPr id="3" name="Rectangle 2">
            <a:extLst>
              <a:ext uri="{FF2B5EF4-FFF2-40B4-BE49-F238E27FC236}">
                <a16:creationId xmlns:a16="http://schemas.microsoft.com/office/drawing/2014/main" id="{D2C9A4D9-4D55-D1F5-9973-1B8543C692DC}"/>
              </a:ext>
            </a:extLst>
          </p:cNvPr>
          <p:cNvSpPr/>
          <p:nvPr/>
        </p:nvSpPr>
        <p:spPr>
          <a:xfrm>
            <a:off x="5546309" y="4174441"/>
            <a:ext cx="557976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Current State Mapping</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are our challenges?</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11" name="Rectangle 10">
            <a:extLst>
              <a:ext uri="{FF2B5EF4-FFF2-40B4-BE49-F238E27FC236}">
                <a16:creationId xmlns:a16="http://schemas.microsoft.com/office/drawing/2014/main" id="{036252DF-9FD8-9E80-508A-3DBCE699A411}"/>
              </a:ext>
            </a:extLst>
          </p:cNvPr>
          <p:cNvSpPr/>
          <p:nvPr/>
        </p:nvSpPr>
        <p:spPr>
          <a:xfrm>
            <a:off x="5546875" y="4940579"/>
            <a:ext cx="557976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Purpose</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is our goal?</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2" name="Connector: Elbow 11">
            <a:extLst>
              <a:ext uri="{FF2B5EF4-FFF2-40B4-BE49-F238E27FC236}">
                <a16:creationId xmlns:a16="http://schemas.microsoft.com/office/drawing/2014/main" id="{AD5447E8-6A4A-F45A-F6FA-B6984B5DB324}"/>
              </a:ext>
            </a:extLst>
          </p:cNvPr>
          <p:cNvCxnSpPr>
            <a:cxnSpLocks/>
            <a:stCxn id="3" idx="2"/>
            <a:endCxn id="11" idx="0"/>
          </p:cNvCxnSpPr>
          <p:nvPr/>
        </p:nvCxnSpPr>
        <p:spPr>
          <a:xfrm rot="16200000" flipH="1">
            <a:off x="8182765" y="4786585"/>
            <a:ext cx="307421" cy="566"/>
          </a:xfrm>
          <a:prstGeom prst="bentConnector3">
            <a:avLst>
              <a:gd name="adj1" fmla="val 50000"/>
            </a:avLst>
          </a:prstGeom>
          <a:ln w="12700">
            <a:solidFill>
              <a:srgbClr val="0C2B3E"/>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315D7551-FF59-7FE5-A706-7D393C951941}"/>
              </a:ext>
            </a:extLst>
          </p:cNvPr>
          <p:cNvSpPr/>
          <p:nvPr/>
        </p:nvSpPr>
        <p:spPr>
          <a:xfrm>
            <a:off x="5546310" y="5775039"/>
            <a:ext cx="171195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20" name="Straight Arrow Connector 19">
            <a:extLst>
              <a:ext uri="{FF2B5EF4-FFF2-40B4-BE49-F238E27FC236}">
                <a16:creationId xmlns:a16="http://schemas.microsoft.com/office/drawing/2014/main" id="{F742DB8C-D398-5EB9-477E-4F6FC2F6B8BB}"/>
              </a:ext>
            </a:extLst>
          </p:cNvPr>
          <p:cNvCxnSpPr>
            <a:cxnSpLocks/>
            <a:stCxn id="11" idx="2"/>
            <a:endCxn id="26" idx="0"/>
          </p:cNvCxnSpPr>
          <p:nvPr/>
        </p:nvCxnSpPr>
        <p:spPr>
          <a:xfrm flipH="1">
            <a:off x="8336475" y="5399296"/>
            <a:ext cx="283" cy="375743"/>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0BAFF775-0A0C-2520-11C9-8332B356539D}"/>
              </a:ext>
            </a:extLst>
          </p:cNvPr>
          <p:cNvCxnSpPr>
            <a:cxnSpLocks/>
            <a:endCxn id="25" idx="0"/>
          </p:cNvCxnSpPr>
          <p:nvPr/>
        </p:nvCxnSpPr>
        <p:spPr>
          <a:xfrm>
            <a:off x="10270662" y="5278915"/>
            <a:ext cx="1" cy="496124"/>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4F20C5F8-15EC-D8AD-37A2-45BC8C6EA4F9}"/>
              </a:ext>
            </a:extLst>
          </p:cNvPr>
          <p:cNvSpPr/>
          <p:nvPr/>
        </p:nvSpPr>
        <p:spPr>
          <a:xfrm>
            <a:off x="9414685" y="5775039"/>
            <a:ext cx="171195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#3</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6" name="Rectangle 25">
            <a:extLst>
              <a:ext uri="{FF2B5EF4-FFF2-40B4-BE49-F238E27FC236}">
                <a16:creationId xmlns:a16="http://schemas.microsoft.com/office/drawing/2014/main" id="{1F8BD52D-30AE-B640-3722-6A7C2983B6FE}"/>
              </a:ext>
            </a:extLst>
          </p:cNvPr>
          <p:cNvSpPr/>
          <p:nvPr/>
        </p:nvSpPr>
        <p:spPr>
          <a:xfrm>
            <a:off x="7480497" y="5775039"/>
            <a:ext cx="171195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27" name="Straight Arrow Connector 26">
            <a:extLst>
              <a:ext uri="{FF2B5EF4-FFF2-40B4-BE49-F238E27FC236}">
                <a16:creationId xmlns:a16="http://schemas.microsoft.com/office/drawing/2014/main" id="{4828AD99-03BB-8F73-EE8B-D2E89E3C88C8}"/>
              </a:ext>
            </a:extLst>
          </p:cNvPr>
          <p:cNvCxnSpPr>
            <a:cxnSpLocks/>
            <a:endCxn id="19" idx="0"/>
          </p:cNvCxnSpPr>
          <p:nvPr/>
        </p:nvCxnSpPr>
        <p:spPr>
          <a:xfrm>
            <a:off x="6402287" y="5282443"/>
            <a:ext cx="1" cy="492596"/>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91E5161A-6B37-CCFB-46EC-25C5D3F7DC88}"/>
              </a:ext>
            </a:extLst>
          </p:cNvPr>
          <p:cNvGrpSpPr/>
          <p:nvPr/>
        </p:nvGrpSpPr>
        <p:grpSpPr>
          <a:xfrm>
            <a:off x="10820400" y="158021"/>
            <a:ext cx="1262954" cy="262128"/>
            <a:chOff x="10892274" y="158021"/>
            <a:chExt cx="1191080" cy="262128"/>
          </a:xfrm>
        </p:grpSpPr>
        <p:sp>
          <p:nvSpPr>
            <p:cNvPr id="22" name="Oval 21">
              <a:extLst>
                <a:ext uri="{FF2B5EF4-FFF2-40B4-BE49-F238E27FC236}">
                  <a16:creationId xmlns:a16="http://schemas.microsoft.com/office/drawing/2014/main" id="{850724ED-F9C6-ECC3-F8C3-27965196FF4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3" name="Group 22">
              <a:extLst>
                <a:ext uri="{FF2B5EF4-FFF2-40B4-BE49-F238E27FC236}">
                  <a16:creationId xmlns:a16="http://schemas.microsoft.com/office/drawing/2014/main" id="{B00E0CF3-A45C-D6AE-75D6-917766BCD8C5}"/>
                </a:ext>
              </a:extLst>
            </p:cNvPr>
            <p:cNvGrpSpPr/>
            <p:nvPr/>
          </p:nvGrpSpPr>
          <p:grpSpPr>
            <a:xfrm>
              <a:off x="10892274" y="158021"/>
              <a:ext cx="1191080" cy="262128"/>
              <a:chOff x="9614080" y="308749"/>
              <a:chExt cx="1191080" cy="262128"/>
            </a:xfrm>
          </p:grpSpPr>
          <p:sp>
            <p:nvSpPr>
              <p:cNvPr id="24" name="Rectangle 23">
                <a:extLst>
                  <a:ext uri="{FF2B5EF4-FFF2-40B4-BE49-F238E27FC236}">
                    <a16:creationId xmlns:a16="http://schemas.microsoft.com/office/drawing/2014/main" id="{2EB1ECC8-784C-F294-2336-1B60DDFA5A7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29" name="Rectangle 28">
                <a:extLst>
                  <a:ext uri="{FF2B5EF4-FFF2-40B4-BE49-F238E27FC236}">
                    <a16:creationId xmlns:a16="http://schemas.microsoft.com/office/drawing/2014/main" id="{EDC0ED0B-BC3F-D029-1539-724E1C0A74B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0" name="Tijdelijke aanduiding voor tekst 44">
            <a:extLst>
              <a:ext uri="{FF2B5EF4-FFF2-40B4-BE49-F238E27FC236}">
                <a16:creationId xmlns:a16="http://schemas.microsoft.com/office/drawing/2014/main" id="{5C5876AA-42E3-B64C-3082-673F3AAFB48E}"/>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Challenges Map</a:t>
            </a:r>
          </a:p>
        </p:txBody>
      </p:sp>
      <p:sp>
        <p:nvSpPr>
          <p:cNvPr id="31" name="Tijdelijke aanduiding voor tekst 44">
            <a:extLst>
              <a:ext uri="{FF2B5EF4-FFF2-40B4-BE49-F238E27FC236}">
                <a16:creationId xmlns:a16="http://schemas.microsoft.com/office/drawing/2014/main" id="{31E8BAF8-7803-4212-E6C1-5C4F90336FC4}"/>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2.</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Challenges Interview</a:t>
            </a:r>
          </a:p>
        </p:txBody>
      </p:sp>
      <p:sp>
        <p:nvSpPr>
          <p:cNvPr id="32" name="Tijdelijke aanduiding voor tekst 44">
            <a:extLst>
              <a:ext uri="{FF2B5EF4-FFF2-40B4-BE49-F238E27FC236}">
                <a16:creationId xmlns:a16="http://schemas.microsoft.com/office/drawing/2014/main" id="{EDECEA0F-4D29-4F4B-ED0F-62E27C41AB6E}"/>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Purpose</a:t>
            </a:r>
          </a:p>
        </p:txBody>
      </p:sp>
      <p:sp>
        <p:nvSpPr>
          <p:cNvPr id="33" name="Tijdelijke aanduiding voor tekst 44">
            <a:extLst>
              <a:ext uri="{FF2B5EF4-FFF2-40B4-BE49-F238E27FC236}">
                <a16:creationId xmlns:a16="http://schemas.microsoft.com/office/drawing/2014/main" id="{5D47070E-71AC-953C-384B-2142C6162B2D}"/>
              </a:ext>
            </a:extLst>
          </p:cNvPr>
          <p:cNvSpPr txBox="1">
            <a:spLocks/>
          </p:cNvSpPr>
          <p:nvPr/>
        </p:nvSpPr>
        <p:spPr>
          <a:xfrm>
            <a:off x="704851" y="3834713"/>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Guiding Principles</a:t>
            </a:r>
          </a:p>
        </p:txBody>
      </p:sp>
    </p:spTree>
    <p:extLst>
      <p:ext uri="{BB962C8B-B14F-4D97-AF65-F5344CB8AC3E}">
        <p14:creationId xmlns:p14="http://schemas.microsoft.com/office/powerpoint/2010/main" val="38383979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500"/>
                                        <p:tgtEl>
                                          <p:spTgt spid="2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19" grpId="0" animBg="1"/>
      <p:bldP spid="25" grpId="0" animBg="1"/>
      <p:bldP spid="26"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45 to 60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F186E8B8-0E66-C58A-0218-6A9C139E3291}"/>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3B68B762-2FC2-E2A1-1B58-A33663D50DC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098224E6-896D-FBDC-4FDE-6D865A16085B}"/>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1DD9A93E-4BC2-FB7B-E0BD-94A6A3E87D1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0" name="Rectangle 19">
                <a:extLst>
                  <a:ext uri="{FF2B5EF4-FFF2-40B4-BE49-F238E27FC236}">
                    <a16:creationId xmlns:a16="http://schemas.microsoft.com/office/drawing/2014/main" id="{4F5B10F8-599C-33BF-68E0-799D6135CEF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81E42C57-4F34-3E20-B8B4-A80A7CDB910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9153243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87D34CF9-7D10-D539-4581-E5E172AFE95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944636" y="3388889"/>
            <a:ext cx="298581" cy="1019175"/>
          </a:xfrm>
          <a:prstGeom prst="rect">
            <a:avLst/>
          </a:prstGeom>
        </p:spPr>
      </p:pic>
      <p:pic>
        <p:nvPicPr>
          <p:cNvPr id="14" name="Picture 13" descr="A red dot on a white background&#10;&#10;Description automatically generated">
            <a:extLst>
              <a:ext uri="{FF2B5EF4-FFF2-40B4-BE49-F238E27FC236}">
                <a16:creationId xmlns:a16="http://schemas.microsoft.com/office/drawing/2014/main" id="{7F7AA58C-06EF-CF9E-0738-D78E126D5456}"/>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5373279" y="4424602"/>
            <a:ext cx="2293827" cy="1019175"/>
          </a:xfrm>
          <a:prstGeom prst="rect">
            <a:avLst/>
          </a:prstGeom>
        </p:spPr>
      </p:pic>
      <p:sp>
        <p:nvSpPr>
          <p:cNvPr id="15" name="Rectangle 14">
            <a:extLst>
              <a:ext uri="{FF2B5EF4-FFF2-40B4-BE49-F238E27FC236}">
                <a16:creationId xmlns:a16="http://schemas.microsoft.com/office/drawing/2014/main" id="{F307B224-5EB5-8F7F-AB7A-A3F900F54E65}"/>
              </a:ext>
            </a:extLst>
          </p:cNvPr>
          <p:cNvSpPr/>
          <p:nvPr/>
        </p:nvSpPr>
        <p:spPr>
          <a:xfrm>
            <a:off x="5564713" y="2192644"/>
            <a:ext cx="1720806"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4160B005-EAFE-9528-1F6E-2FBCF86497FD}"/>
              </a:ext>
            </a:extLst>
          </p:cNvPr>
          <p:cNvGrpSpPr/>
          <p:nvPr/>
        </p:nvGrpSpPr>
        <p:grpSpPr>
          <a:xfrm>
            <a:off x="6668940" y="3671032"/>
            <a:ext cx="180000" cy="180000"/>
            <a:chOff x="7966880" y="3935853"/>
            <a:chExt cx="180000" cy="180000"/>
          </a:xfrm>
        </p:grpSpPr>
        <p:sp>
          <p:nvSpPr>
            <p:cNvPr id="20" name="Oval 19">
              <a:extLst>
                <a:ext uri="{FF2B5EF4-FFF2-40B4-BE49-F238E27FC236}">
                  <a16:creationId xmlns:a16="http://schemas.microsoft.com/office/drawing/2014/main" id="{F9338F4B-E3AA-AC9D-D288-F6C8899D1F8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F2D82F20-DD29-5DC3-25B9-1FF036801DE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22" name="Group 21">
            <a:extLst>
              <a:ext uri="{FF2B5EF4-FFF2-40B4-BE49-F238E27FC236}">
                <a16:creationId xmlns:a16="http://schemas.microsoft.com/office/drawing/2014/main" id="{7CD8184D-12F9-0FF3-5525-CACA23DFC2A1}"/>
              </a:ext>
            </a:extLst>
          </p:cNvPr>
          <p:cNvGrpSpPr/>
          <p:nvPr/>
        </p:nvGrpSpPr>
        <p:grpSpPr>
          <a:xfrm>
            <a:off x="6676560" y="3962053"/>
            <a:ext cx="180000" cy="180000"/>
            <a:chOff x="7966880" y="3935853"/>
            <a:chExt cx="180000" cy="180000"/>
          </a:xfrm>
        </p:grpSpPr>
        <p:sp>
          <p:nvSpPr>
            <p:cNvPr id="23" name="Oval 22">
              <a:extLst>
                <a:ext uri="{FF2B5EF4-FFF2-40B4-BE49-F238E27FC236}">
                  <a16:creationId xmlns:a16="http://schemas.microsoft.com/office/drawing/2014/main" id="{445947C7-C2BE-B10C-AE8D-ADA27A8B1E3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48FE7D67-CF19-DC46-994F-06571F35EDF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4B16F64E-F6D6-D3BF-E9D4-A2F2A3D6D0F1}"/>
              </a:ext>
            </a:extLst>
          </p:cNvPr>
          <p:cNvGrpSpPr/>
          <p:nvPr/>
        </p:nvGrpSpPr>
        <p:grpSpPr>
          <a:xfrm>
            <a:off x="6950880" y="3808476"/>
            <a:ext cx="180000" cy="180000"/>
            <a:chOff x="7966880" y="3935853"/>
            <a:chExt cx="180000" cy="180000"/>
          </a:xfrm>
        </p:grpSpPr>
        <p:sp>
          <p:nvSpPr>
            <p:cNvPr id="26" name="Oval 25">
              <a:extLst>
                <a:ext uri="{FF2B5EF4-FFF2-40B4-BE49-F238E27FC236}">
                  <a16:creationId xmlns:a16="http://schemas.microsoft.com/office/drawing/2014/main" id="{CC8685F4-BEFE-816A-AF51-C12E78083F0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C7C23F76-CDCD-8798-D6E1-08508D94372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17" name="Group 16">
            <a:extLst>
              <a:ext uri="{FF2B5EF4-FFF2-40B4-BE49-F238E27FC236}">
                <a16:creationId xmlns:a16="http://schemas.microsoft.com/office/drawing/2014/main" id="{55BD0BF7-5023-C8C7-624D-0A5EFB44DFDF}"/>
              </a:ext>
            </a:extLst>
          </p:cNvPr>
          <p:cNvGrpSpPr/>
          <p:nvPr/>
        </p:nvGrpSpPr>
        <p:grpSpPr>
          <a:xfrm>
            <a:off x="10820400" y="158021"/>
            <a:ext cx="1262954" cy="262128"/>
            <a:chOff x="10892274" y="158021"/>
            <a:chExt cx="1191080" cy="262128"/>
          </a:xfrm>
        </p:grpSpPr>
        <p:sp>
          <p:nvSpPr>
            <p:cNvPr id="28" name="Oval 27">
              <a:extLst>
                <a:ext uri="{FF2B5EF4-FFF2-40B4-BE49-F238E27FC236}">
                  <a16:creationId xmlns:a16="http://schemas.microsoft.com/office/drawing/2014/main" id="{828EC965-DD6A-A7B7-1087-13FB51C9A49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9" name="Group 28">
              <a:extLst>
                <a:ext uri="{FF2B5EF4-FFF2-40B4-BE49-F238E27FC236}">
                  <a16:creationId xmlns:a16="http://schemas.microsoft.com/office/drawing/2014/main" id="{1A06649E-5CAF-7CE3-42E0-B040956DDD01}"/>
                </a:ext>
              </a:extLst>
            </p:cNvPr>
            <p:cNvGrpSpPr/>
            <p:nvPr/>
          </p:nvGrpSpPr>
          <p:grpSpPr>
            <a:xfrm>
              <a:off x="10892274" y="158021"/>
              <a:ext cx="1191080" cy="262128"/>
              <a:chOff x="9614080" y="308749"/>
              <a:chExt cx="1191080" cy="262128"/>
            </a:xfrm>
          </p:grpSpPr>
          <p:sp>
            <p:nvSpPr>
              <p:cNvPr id="30" name="Rectangle 29">
                <a:extLst>
                  <a:ext uri="{FF2B5EF4-FFF2-40B4-BE49-F238E27FC236}">
                    <a16:creationId xmlns:a16="http://schemas.microsoft.com/office/drawing/2014/main" id="{3C20E953-7A2A-16EE-66C0-3A0ABB634C1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1" name="Rectangle 30">
                <a:extLst>
                  <a:ext uri="{FF2B5EF4-FFF2-40B4-BE49-F238E27FC236}">
                    <a16:creationId xmlns:a16="http://schemas.microsoft.com/office/drawing/2014/main" id="{9BEA6CF7-0436-BB1C-7B2A-837DB4E4D5E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2" name="Rectangle 31">
            <a:extLst>
              <a:ext uri="{FF2B5EF4-FFF2-40B4-BE49-F238E27FC236}">
                <a16:creationId xmlns:a16="http://schemas.microsoft.com/office/drawing/2014/main" id="{E6DC065B-8FCC-98DF-6130-5921816EBD6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6177267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guiding principle, for instance, might be “</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is managed and secure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which underscores the value your organization places on data. These principles are crucial because they articulate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needs to happen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realize our data governance purpose and achieve our vision.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the end of this exercise, we will have a set of Guiding Principles that will not only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support our purpose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but also ensure that everyone  in the organization understands and aligns with our data governance strategy.</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6A5FB0C3-BFB5-C490-42FA-F749F8C7837F}"/>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E1961DA4-4524-2E10-4611-2E91F410EAF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9669BA9D-CAE7-7284-9B0C-77A33622DF77}"/>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EB321117-0DF2-E59C-1399-2C3728C5F56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0" name="Rectangle 19">
                <a:extLst>
                  <a:ext uri="{FF2B5EF4-FFF2-40B4-BE49-F238E27FC236}">
                    <a16:creationId xmlns:a16="http://schemas.microsoft.com/office/drawing/2014/main" id="{1310AF13-6A22-4FF9-E99D-88CDD2F9800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B542542F-D40A-42EE-6EE1-941E654A6FF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3608455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Provide each participant with a block of rectangular sticky notes.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participants to reflect on the question: </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do we realize our data governance purpose for our company in practical terms?“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Emphasize the importance of keeping it simple and high-level!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should write up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three sticky notes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each completing the sentence: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create up to three Guiding Principles that outline practical steps or beliefs needed to fulfill the data governance purpose.</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Write Guiding Principles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B9B0F8AA-2E67-AA85-DE09-A71EA6B96146}"/>
              </a:ext>
            </a:extLst>
          </p:cNvPr>
          <p:cNvSpPr/>
          <p:nvPr/>
        </p:nvSpPr>
        <p:spPr>
          <a:xfrm>
            <a:off x="811114" y="4374855"/>
            <a:ext cx="1526967" cy="8057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2E13BAC6-1296-67AC-BE4D-51F2440C443F}"/>
              </a:ext>
            </a:extLst>
          </p:cNvPr>
          <p:cNvSpPr/>
          <p:nvPr/>
        </p:nvSpPr>
        <p:spPr>
          <a:xfrm>
            <a:off x="2780579" y="4374855"/>
            <a:ext cx="1526967" cy="8057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FF33BBA9-94D0-2176-C61C-44577429F707}"/>
              </a:ext>
            </a:extLst>
          </p:cNvPr>
          <p:cNvSpPr/>
          <p:nvPr/>
        </p:nvSpPr>
        <p:spPr>
          <a:xfrm>
            <a:off x="1712823" y="5388402"/>
            <a:ext cx="1526967" cy="8057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FF09820F-56AA-DAD1-A3D6-4D34E850AB15}"/>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46E142AB-F312-3B63-73EA-82582637B09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2" name="Group 21">
              <a:extLst>
                <a:ext uri="{FF2B5EF4-FFF2-40B4-BE49-F238E27FC236}">
                  <a16:creationId xmlns:a16="http://schemas.microsoft.com/office/drawing/2014/main" id="{237D2CA9-04D7-623C-F7AE-E74345073656}"/>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1BEA4611-9768-AD5A-AD20-7B29590BBF4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4" name="Rectangle 23">
                <a:extLst>
                  <a:ext uri="{FF2B5EF4-FFF2-40B4-BE49-F238E27FC236}">
                    <a16:creationId xmlns:a16="http://schemas.microsoft.com/office/drawing/2014/main" id="{4CD145D3-D57A-8FE4-63F5-48C3276C7A4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839CD816-734D-846F-8191-A8EFEE59C1B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2973482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sure to prepare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 example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Write Guiding Principles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0161DAB1-EB3D-4910-9BAE-F7A6163BF8C7}"/>
              </a:ext>
            </a:extLst>
          </p:cNvPr>
          <p:cNvSpPr/>
          <p:nvPr/>
        </p:nvSpPr>
        <p:spPr>
          <a:xfrm>
            <a:off x="5334629" y="2669551"/>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treating data as an enterprise asset.</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80F124C5-D716-1297-B97E-BDAC5686F666}"/>
              </a:ext>
            </a:extLst>
          </p:cNvPr>
          <p:cNvSpPr/>
          <p:nvPr/>
        </p:nvSpPr>
        <p:spPr>
          <a:xfrm>
            <a:off x="5334629" y="3954825"/>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ensuring data meets its purpose.</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001F4607-4A3B-29C8-51CF-B128C7C27093}"/>
              </a:ext>
            </a:extLst>
          </p:cNvPr>
          <p:cNvSpPr/>
          <p:nvPr/>
        </p:nvSpPr>
        <p:spPr>
          <a:xfrm>
            <a:off x="5334629" y="5231152"/>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maintaining a single data source.</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B8AF3BFD-83A5-C7DC-EA44-FAF52627BD40}"/>
              </a:ext>
            </a:extLst>
          </p:cNvPr>
          <p:cNvSpPr/>
          <p:nvPr/>
        </p:nvSpPr>
        <p:spPr>
          <a:xfrm>
            <a:off x="7886329" y="2669551"/>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securing and managing data effectively.</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50493E79-851D-EBCE-B1B7-41FA261F00DF}"/>
              </a:ext>
            </a:extLst>
          </p:cNvPr>
          <p:cNvSpPr/>
          <p:nvPr/>
        </p:nvSpPr>
        <p:spPr>
          <a:xfrm>
            <a:off x="7886329" y="3954825"/>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ensuring accountability at every data touchpoint.</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1DF7902B-51F9-EE3C-B96F-9D6F9C8926DF}"/>
              </a:ext>
            </a:extLst>
          </p:cNvPr>
          <p:cNvSpPr/>
          <p:nvPr/>
        </p:nvSpPr>
        <p:spPr>
          <a:xfrm>
            <a:off x="7886329" y="5231152"/>
            <a:ext cx="2160000" cy="108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ensuring data is accessible.</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DCE04341-8AAC-5E7B-88D0-5144A8E9A691}"/>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E1391EA2-143E-09A6-898D-265C2C4C024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0" name="Group 19">
              <a:extLst>
                <a:ext uri="{FF2B5EF4-FFF2-40B4-BE49-F238E27FC236}">
                  <a16:creationId xmlns:a16="http://schemas.microsoft.com/office/drawing/2014/main" id="{E6B45C4B-4BAA-3152-D798-9D85EB92C86A}"/>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BA8DC99D-B42A-DF95-F985-543B6C8ECA8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7" name="Rectangle 26">
                <a:extLst>
                  <a:ext uri="{FF2B5EF4-FFF2-40B4-BE49-F238E27FC236}">
                    <a16:creationId xmlns:a16="http://schemas.microsoft.com/office/drawing/2014/main" id="{65D1E1E6-068C-4C5F-BC49-293E502F951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166F9DFE-AC0C-80EB-CBE6-A4F4BC5316A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31122997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500"/>
                                        <p:tgtEl>
                                          <p:spTgt spid="2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1" grpId="0" animBg="1"/>
      <p:bldP spid="22" grpId="0" animBg="1"/>
      <p:bldP spid="23" grpId="0" animBg="1"/>
      <p:bldP spid="24" grpId="0" animBg="1"/>
      <p:bldP spid="2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4180D-ADDC-C60B-8FED-03E85E942BD2}"/>
              </a:ext>
            </a:extLst>
          </p:cNvPr>
          <p:cNvSpPr>
            <a:spLocks noGrp="1"/>
          </p:cNvSpPr>
          <p:nvPr>
            <p:ph type="title"/>
          </p:nvPr>
        </p:nvSpPr>
        <p:spPr/>
        <p:txBody>
          <a:bodyPr/>
          <a:lstStyle/>
          <a:p>
            <a:r>
              <a:rPr lang="en-US" dirty="0"/>
              <a:t>How effective are your </a:t>
            </a:r>
            <a:r>
              <a:rPr lang="en-US" sz="2400" b="1" dirty="0">
                <a:solidFill>
                  <a:srgbClr val="11B5B4"/>
                </a:solidFill>
              </a:rPr>
              <a:t>MEETINGS</a:t>
            </a:r>
            <a:r>
              <a:rPr lang="en-US" dirty="0"/>
              <a:t>?</a:t>
            </a:r>
          </a:p>
        </p:txBody>
      </p:sp>
      <p:sp>
        <p:nvSpPr>
          <p:cNvPr id="4" name="Footer Placeholder 3">
            <a:extLst>
              <a:ext uri="{FF2B5EF4-FFF2-40B4-BE49-F238E27FC236}">
                <a16:creationId xmlns:a16="http://schemas.microsoft.com/office/drawing/2014/main" id="{99B8C00F-96A8-0871-CAD7-834AB963B37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6E0932C-6DBC-04C2-1582-11B9C91F6A3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5" descr="A group of people clapping at a table&#10;&#10;Description automatically generated">
            <a:extLst>
              <a:ext uri="{FF2B5EF4-FFF2-40B4-BE49-F238E27FC236}">
                <a16:creationId xmlns:a16="http://schemas.microsoft.com/office/drawing/2014/main" id="{947D52E0-2A4B-75CD-6EB6-58628CE26373}"/>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
          <a:stretch/>
        </p:blipFill>
        <p:spPr>
          <a:xfrm>
            <a:off x="883674" y="2041941"/>
            <a:ext cx="2118245" cy="2035508"/>
          </a:xfrm>
          <a:prstGeom prst="rect">
            <a:avLst/>
          </a:prstGeom>
        </p:spPr>
      </p:pic>
      <p:pic>
        <p:nvPicPr>
          <p:cNvPr id="7" name="Picture 6" descr="A group of people sitting at a table&#10;&#10;Description automatically generated">
            <a:extLst>
              <a:ext uri="{FF2B5EF4-FFF2-40B4-BE49-F238E27FC236}">
                <a16:creationId xmlns:a16="http://schemas.microsoft.com/office/drawing/2014/main" id="{241C3CEB-51B5-6DF7-B719-2F28E71218A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3579542" y="2039849"/>
            <a:ext cx="2128157" cy="2037600"/>
          </a:xfrm>
          <a:prstGeom prst="rect">
            <a:avLst/>
          </a:prstGeom>
        </p:spPr>
      </p:pic>
      <p:sp>
        <p:nvSpPr>
          <p:cNvPr id="8" name="Tijdelijke aanduiding voor tekst 5">
            <a:extLst>
              <a:ext uri="{FF2B5EF4-FFF2-40B4-BE49-F238E27FC236}">
                <a16:creationId xmlns:a16="http://schemas.microsoft.com/office/drawing/2014/main" id="{5EE0CEFE-68FA-01DC-6B6E-AA7537C7C470}"/>
              </a:ext>
            </a:extLst>
          </p:cNvPr>
          <p:cNvSpPr txBox="1">
            <a:spLocks/>
          </p:cNvSpPr>
          <p:nvPr/>
        </p:nvSpPr>
        <p:spPr>
          <a:xfrm>
            <a:off x="883674" y="4455803"/>
            <a:ext cx="2133600"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Endless debate cycles</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9" name="Picture 8" descr="A person in a yellow sweater sitting at a desk with a computer&#10;&#10;Description automatically generated">
            <a:extLst>
              <a:ext uri="{FF2B5EF4-FFF2-40B4-BE49-F238E27FC236}">
                <a16:creationId xmlns:a16="http://schemas.microsoft.com/office/drawing/2014/main" id="{4D05F0CE-7A38-49C1-4C4F-4F203F78DFFF}"/>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293466" y="2041941"/>
            <a:ext cx="2118245" cy="2037600"/>
          </a:xfrm>
          <a:prstGeom prst="rect">
            <a:avLst/>
          </a:prstGeom>
        </p:spPr>
      </p:pic>
      <p:sp>
        <p:nvSpPr>
          <p:cNvPr id="10" name="Tijdelijke aanduiding voor tekst 7">
            <a:extLst>
              <a:ext uri="{FF2B5EF4-FFF2-40B4-BE49-F238E27FC236}">
                <a16:creationId xmlns:a16="http://schemas.microsoft.com/office/drawing/2014/main" id="{9F7DA453-E858-0D3B-AECD-813CDF21DFBD}"/>
              </a:ext>
            </a:extLst>
          </p:cNvPr>
          <p:cNvSpPr txBox="1">
            <a:spLocks/>
          </p:cNvSpPr>
          <p:nvPr/>
        </p:nvSpPr>
        <p:spPr>
          <a:xfrm>
            <a:off x="3594216" y="4455803"/>
            <a:ext cx="2128157"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Biased meetings &amp; wrong priorities</a:t>
            </a:r>
          </a:p>
        </p:txBody>
      </p:sp>
      <p:sp>
        <p:nvSpPr>
          <p:cNvPr id="11" name="Tijdelijke aanduiding voor tekst 9">
            <a:extLst>
              <a:ext uri="{FF2B5EF4-FFF2-40B4-BE49-F238E27FC236}">
                <a16:creationId xmlns:a16="http://schemas.microsoft.com/office/drawing/2014/main" id="{FEBD3728-3C0B-0AEB-9A5B-6D15C6EF537B}"/>
              </a:ext>
            </a:extLst>
          </p:cNvPr>
          <p:cNvSpPr txBox="1">
            <a:spLocks/>
          </p:cNvSpPr>
          <p:nvPr/>
        </p:nvSpPr>
        <p:spPr>
          <a:xfrm>
            <a:off x="6298228" y="4455803"/>
            <a:ext cx="2129245"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Frustrated teams &amp; loss of momentum</a:t>
            </a:r>
          </a:p>
        </p:txBody>
      </p:sp>
      <p:pic>
        <p:nvPicPr>
          <p:cNvPr id="12" name="Picture 11" descr="A person in a blue suit talking on a cell phone&#10;&#10;Description automatically generated">
            <a:extLst>
              <a:ext uri="{FF2B5EF4-FFF2-40B4-BE49-F238E27FC236}">
                <a16:creationId xmlns:a16="http://schemas.microsoft.com/office/drawing/2014/main" id="{3726E56A-AA66-A221-BA43-27FE5A38AB2D}"/>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9043197" y="2041941"/>
            <a:ext cx="2118245" cy="2035508"/>
          </a:xfrm>
          <a:prstGeom prst="rect">
            <a:avLst/>
          </a:prstGeom>
        </p:spPr>
      </p:pic>
      <p:sp>
        <p:nvSpPr>
          <p:cNvPr id="13" name="Tijdelijke aanduiding voor tekst 11">
            <a:extLst>
              <a:ext uri="{FF2B5EF4-FFF2-40B4-BE49-F238E27FC236}">
                <a16:creationId xmlns:a16="http://schemas.microsoft.com/office/drawing/2014/main" id="{4AA23E9F-220F-E2E1-FB94-1C03E3F87F17}"/>
              </a:ext>
            </a:extLst>
          </p:cNvPr>
          <p:cNvSpPr txBox="1">
            <a:spLocks/>
          </p:cNvSpPr>
          <p:nvPr/>
        </p:nvSpPr>
        <p:spPr>
          <a:xfrm>
            <a:off x="9041428" y="4455803"/>
            <a:ext cx="2129245"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Communication barriers</a:t>
            </a:r>
          </a:p>
        </p:txBody>
      </p:sp>
    </p:spTree>
    <p:extLst>
      <p:ext uri="{BB962C8B-B14F-4D97-AF65-F5344CB8AC3E}">
        <p14:creationId xmlns:p14="http://schemas.microsoft.com/office/powerpoint/2010/main" val="28404702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participants to stick all their Guiding Principles on the wall.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categorize the ideas at this stage; simply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remove any duplicates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or stack them without discussion.</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Visualize Principles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E7136D3F-2C20-DB09-CE24-F7845C87B5A7}"/>
              </a:ext>
            </a:extLst>
          </p:cNvPr>
          <p:cNvSpPr/>
          <p:nvPr/>
        </p:nvSpPr>
        <p:spPr>
          <a:xfrm>
            <a:off x="6457833" y="444738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807FF386-6110-BB1B-335D-B10926FD1775}"/>
              </a:ext>
            </a:extLst>
          </p:cNvPr>
          <p:cNvSpPr/>
          <p:nvPr/>
        </p:nvSpPr>
        <p:spPr>
          <a:xfrm>
            <a:off x="5818214" y="488492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5DA3A6FB-61B0-B503-A0F3-FDA87FEE2239}"/>
              </a:ext>
            </a:extLst>
          </p:cNvPr>
          <p:cNvSpPr/>
          <p:nvPr/>
        </p:nvSpPr>
        <p:spPr>
          <a:xfrm>
            <a:off x="5709494" y="550908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C4FC735A-10BF-57BD-9BB4-1D6892E20895}"/>
              </a:ext>
            </a:extLst>
          </p:cNvPr>
          <p:cNvSpPr/>
          <p:nvPr/>
        </p:nvSpPr>
        <p:spPr>
          <a:xfrm>
            <a:off x="5386214" y="590263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956E8140-8783-34AF-E4F2-8835FC8A602D}"/>
              </a:ext>
            </a:extLst>
          </p:cNvPr>
          <p:cNvSpPr/>
          <p:nvPr/>
        </p:nvSpPr>
        <p:spPr>
          <a:xfrm>
            <a:off x="6488967" y="51050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BCA22C88-4553-7751-17B9-CEC6ED36D645}"/>
              </a:ext>
            </a:extLst>
          </p:cNvPr>
          <p:cNvSpPr/>
          <p:nvPr/>
        </p:nvSpPr>
        <p:spPr>
          <a:xfrm>
            <a:off x="6457833" y="55342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851F2C91-6F7E-DFF5-9F47-0289333E3986}"/>
              </a:ext>
            </a:extLst>
          </p:cNvPr>
          <p:cNvSpPr/>
          <p:nvPr/>
        </p:nvSpPr>
        <p:spPr>
          <a:xfrm>
            <a:off x="6393579" y="60047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1E618FBE-F0E7-1D33-C203-CD17F19E8598}"/>
              </a:ext>
            </a:extLst>
          </p:cNvPr>
          <p:cNvSpPr/>
          <p:nvPr/>
        </p:nvSpPr>
        <p:spPr>
          <a:xfrm>
            <a:off x="7181079" y="60047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7DCD1357-F86D-3E72-311D-15448C3EC137}"/>
              </a:ext>
            </a:extLst>
          </p:cNvPr>
          <p:cNvSpPr/>
          <p:nvPr/>
        </p:nvSpPr>
        <p:spPr>
          <a:xfrm>
            <a:off x="7181079" y="538055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0C8B346A-77EF-5ED2-E627-C7E2BAFA93FE}"/>
              </a:ext>
            </a:extLst>
          </p:cNvPr>
          <p:cNvSpPr/>
          <p:nvPr/>
        </p:nvSpPr>
        <p:spPr>
          <a:xfrm>
            <a:off x="7358009" y="483300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7DA6A608-87AD-AA1A-8BE2-6B90FE9EA801}"/>
              </a:ext>
            </a:extLst>
          </p:cNvPr>
          <p:cNvSpPr/>
          <p:nvPr/>
        </p:nvSpPr>
        <p:spPr>
          <a:xfrm>
            <a:off x="7147480" y="444738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33F07958-487C-535B-88AE-8D7A2694B2CF}"/>
              </a:ext>
            </a:extLst>
          </p:cNvPr>
          <p:cNvSpPr/>
          <p:nvPr/>
        </p:nvSpPr>
        <p:spPr>
          <a:xfrm>
            <a:off x="7934980" y="438179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E6F8ECCD-0B59-4ECD-5E6C-B575C34A7CC0}"/>
              </a:ext>
            </a:extLst>
          </p:cNvPr>
          <p:cNvSpPr/>
          <p:nvPr/>
        </p:nvSpPr>
        <p:spPr>
          <a:xfrm>
            <a:off x="7958258" y="499311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452C13E8-E1FD-CB59-A411-288B41BEBA8B}"/>
              </a:ext>
            </a:extLst>
          </p:cNvPr>
          <p:cNvSpPr/>
          <p:nvPr/>
        </p:nvSpPr>
        <p:spPr>
          <a:xfrm>
            <a:off x="8897804" y="48827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F2685A0B-3496-76EF-283E-D2BE283D3830}"/>
              </a:ext>
            </a:extLst>
          </p:cNvPr>
          <p:cNvSpPr/>
          <p:nvPr/>
        </p:nvSpPr>
        <p:spPr>
          <a:xfrm>
            <a:off x="8938480" y="421070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CE143B16-FA7D-007B-218F-2B6CE7AB4DD6}"/>
              </a:ext>
            </a:extLst>
          </p:cNvPr>
          <p:cNvSpPr/>
          <p:nvPr/>
        </p:nvSpPr>
        <p:spPr>
          <a:xfrm>
            <a:off x="8044265" y="561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D8572E14-62CA-0BC6-FA5B-7B542A91027A}"/>
              </a:ext>
            </a:extLst>
          </p:cNvPr>
          <p:cNvSpPr/>
          <p:nvPr/>
        </p:nvSpPr>
        <p:spPr>
          <a:xfrm>
            <a:off x="8947154" y="561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1DD4BB50-CEAC-52FC-6AC5-10845338AF1B}"/>
              </a:ext>
            </a:extLst>
          </p:cNvPr>
          <p:cNvSpPr/>
          <p:nvPr/>
        </p:nvSpPr>
        <p:spPr>
          <a:xfrm>
            <a:off x="8495709" y="597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C54D8A2D-2ED4-D885-F341-4B23B9EB7209}"/>
              </a:ext>
            </a:extLst>
          </p:cNvPr>
          <p:cNvSpPr/>
          <p:nvPr/>
        </p:nvSpPr>
        <p:spPr>
          <a:xfrm>
            <a:off x="8434370" y="521916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6D2A114B-6362-1AD8-41ED-D68BDA202EFB}"/>
              </a:ext>
            </a:extLst>
          </p:cNvPr>
          <p:cNvSpPr/>
          <p:nvPr/>
        </p:nvSpPr>
        <p:spPr>
          <a:xfrm>
            <a:off x="9475367" y="456660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457F5EA7-30F4-D55B-5778-23184DB1105A}"/>
              </a:ext>
            </a:extLst>
          </p:cNvPr>
          <p:cNvSpPr/>
          <p:nvPr/>
        </p:nvSpPr>
        <p:spPr>
          <a:xfrm>
            <a:off x="9405350" y="50267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2EDEFDD3-827D-D77B-9A35-E7EC2FF43E78}"/>
              </a:ext>
            </a:extLst>
          </p:cNvPr>
          <p:cNvSpPr/>
          <p:nvPr/>
        </p:nvSpPr>
        <p:spPr>
          <a:xfrm>
            <a:off x="7155065" y="546544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1B28F881-3E4A-74AB-2CB9-02171C4A3F0B}"/>
              </a:ext>
            </a:extLst>
          </p:cNvPr>
          <p:cNvSpPr/>
          <p:nvPr/>
        </p:nvSpPr>
        <p:spPr>
          <a:xfrm>
            <a:off x="7084478" y="55204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E01B95F2-2514-9DC2-D89E-1171CF680407}"/>
              </a:ext>
            </a:extLst>
          </p:cNvPr>
          <p:cNvSpPr/>
          <p:nvPr/>
        </p:nvSpPr>
        <p:spPr>
          <a:xfrm>
            <a:off x="5340328" y="45966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6C47E900-0CDA-E53D-979A-7968C538D0E9}"/>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03FD50BA-4457-F66A-CC50-8B0FBA84B25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707B9F13-46F1-8276-CFCC-97083AC4A966}"/>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0B487493-392E-10B8-8664-4B7BA140FDF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1" name="Rectangle 20">
                <a:extLst>
                  <a:ext uri="{FF2B5EF4-FFF2-40B4-BE49-F238E27FC236}">
                    <a16:creationId xmlns:a16="http://schemas.microsoft.com/office/drawing/2014/main" id="{395FC604-7DCB-0C77-D4D9-4831F2020B9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ED206722-8524-B7E2-EAC9-8496EC027F0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41712325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 them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silently vote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sticky notes that they believe to be most likely to help them achieve the data governance purpose– avoid discussions.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them that there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57C32813-183B-721F-2A3C-63B0667B7037}"/>
              </a:ext>
            </a:extLst>
          </p:cNvPr>
          <p:cNvSpPr/>
          <p:nvPr/>
        </p:nvSpPr>
        <p:spPr>
          <a:xfrm>
            <a:off x="6457833" y="444738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85615D38-8877-BA4C-25DA-A2CD3A853BE9}"/>
              </a:ext>
            </a:extLst>
          </p:cNvPr>
          <p:cNvSpPr/>
          <p:nvPr/>
        </p:nvSpPr>
        <p:spPr>
          <a:xfrm>
            <a:off x="5818214" y="488492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9051FAA8-7F9F-DA12-3B12-0E23B363D392}"/>
              </a:ext>
            </a:extLst>
          </p:cNvPr>
          <p:cNvSpPr/>
          <p:nvPr/>
        </p:nvSpPr>
        <p:spPr>
          <a:xfrm>
            <a:off x="5709494" y="550908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E5B7D8A2-61A0-8A81-01DA-AC90BAC52951}"/>
              </a:ext>
            </a:extLst>
          </p:cNvPr>
          <p:cNvSpPr/>
          <p:nvPr/>
        </p:nvSpPr>
        <p:spPr>
          <a:xfrm>
            <a:off x="5386214" y="590263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D6C8425D-6230-9D6E-873F-BDA1FF2C0EE3}"/>
              </a:ext>
            </a:extLst>
          </p:cNvPr>
          <p:cNvSpPr/>
          <p:nvPr/>
        </p:nvSpPr>
        <p:spPr>
          <a:xfrm>
            <a:off x="6488967" y="51050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D4C24E0A-586E-4C00-5D5F-FCAEDD301FFE}"/>
              </a:ext>
            </a:extLst>
          </p:cNvPr>
          <p:cNvSpPr/>
          <p:nvPr/>
        </p:nvSpPr>
        <p:spPr>
          <a:xfrm>
            <a:off x="6457833" y="55342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C86268C3-0320-3F10-49FD-60AE447D656D}"/>
              </a:ext>
            </a:extLst>
          </p:cNvPr>
          <p:cNvSpPr/>
          <p:nvPr/>
        </p:nvSpPr>
        <p:spPr>
          <a:xfrm>
            <a:off x="6393579" y="60047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BE3BD15D-40E8-08A3-317A-092FC2EE5942}"/>
              </a:ext>
            </a:extLst>
          </p:cNvPr>
          <p:cNvSpPr/>
          <p:nvPr/>
        </p:nvSpPr>
        <p:spPr>
          <a:xfrm>
            <a:off x="7181079" y="60047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AB26BC9E-1D06-68E4-615D-2A13A35196EC}"/>
              </a:ext>
            </a:extLst>
          </p:cNvPr>
          <p:cNvSpPr/>
          <p:nvPr/>
        </p:nvSpPr>
        <p:spPr>
          <a:xfrm>
            <a:off x="7181079" y="538055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6B935A5C-EBE0-2649-B6DE-25A229DCDD8D}"/>
              </a:ext>
            </a:extLst>
          </p:cNvPr>
          <p:cNvSpPr/>
          <p:nvPr/>
        </p:nvSpPr>
        <p:spPr>
          <a:xfrm>
            <a:off x="7358009" y="483300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9598AC30-FE25-4DDB-F18B-299A12D8B528}"/>
              </a:ext>
            </a:extLst>
          </p:cNvPr>
          <p:cNvSpPr/>
          <p:nvPr/>
        </p:nvSpPr>
        <p:spPr>
          <a:xfrm>
            <a:off x="7147480" y="444738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E19AE0CB-D444-8A0B-E8A1-7301F03EF61D}"/>
              </a:ext>
            </a:extLst>
          </p:cNvPr>
          <p:cNvSpPr/>
          <p:nvPr/>
        </p:nvSpPr>
        <p:spPr>
          <a:xfrm>
            <a:off x="7934980" y="438179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4BF90755-9CE1-EC9D-A212-40E7083E411C}"/>
              </a:ext>
            </a:extLst>
          </p:cNvPr>
          <p:cNvSpPr/>
          <p:nvPr/>
        </p:nvSpPr>
        <p:spPr>
          <a:xfrm>
            <a:off x="7958258" y="499311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A636BFB3-F717-7005-8596-8AE33A7BCD5D}"/>
              </a:ext>
            </a:extLst>
          </p:cNvPr>
          <p:cNvSpPr/>
          <p:nvPr/>
        </p:nvSpPr>
        <p:spPr>
          <a:xfrm>
            <a:off x="8897804" y="48827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16D1E9CB-9412-7F34-AC65-C4D04D8F62CD}"/>
              </a:ext>
            </a:extLst>
          </p:cNvPr>
          <p:cNvSpPr/>
          <p:nvPr/>
        </p:nvSpPr>
        <p:spPr>
          <a:xfrm>
            <a:off x="8938480" y="421070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6992304D-D621-068C-038E-20E0CCBC1FE4}"/>
              </a:ext>
            </a:extLst>
          </p:cNvPr>
          <p:cNvSpPr/>
          <p:nvPr/>
        </p:nvSpPr>
        <p:spPr>
          <a:xfrm>
            <a:off x="8044265" y="561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B2B86993-1437-62A5-929F-F89012ECF4C5}"/>
              </a:ext>
            </a:extLst>
          </p:cNvPr>
          <p:cNvSpPr/>
          <p:nvPr/>
        </p:nvSpPr>
        <p:spPr>
          <a:xfrm>
            <a:off x="8947154" y="561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A070DF3-6E46-ED07-91FF-E70F9EEB1BED}"/>
              </a:ext>
            </a:extLst>
          </p:cNvPr>
          <p:cNvSpPr/>
          <p:nvPr/>
        </p:nvSpPr>
        <p:spPr>
          <a:xfrm>
            <a:off x="8495709" y="597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4CA9A5A2-AFEE-C884-BD1E-D4640C405413}"/>
              </a:ext>
            </a:extLst>
          </p:cNvPr>
          <p:cNvSpPr/>
          <p:nvPr/>
        </p:nvSpPr>
        <p:spPr>
          <a:xfrm>
            <a:off x="8434370" y="521916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84843787-2BED-3FA5-937F-BFB95254A48F}"/>
              </a:ext>
            </a:extLst>
          </p:cNvPr>
          <p:cNvSpPr/>
          <p:nvPr/>
        </p:nvSpPr>
        <p:spPr>
          <a:xfrm>
            <a:off x="9475367" y="456660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4A8412A7-FDD5-1E48-2625-8598BE377235}"/>
              </a:ext>
            </a:extLst>
          </p:cNvPr>
          <p:cNvSpPr/>
          <p:nvPr/>
        </p:nvSpPr>
        <p:spPr>
          <a:xfrm>
            <a:off x="9405350" y="50267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9E48EAE7-6540-77C1-B8E5-79566A03A4EB}"/>
              </a:ext>
            </a:extLst>
          </p:cNvPr>
          <p:cNvSpPr/>
          <p:nvPr/>
        </p:nvSpPr>
        <p:spPr>
          <a:xfrm>
            <a:off x="8866480" y="270823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Oval 15">
            <a:extLst>
              <a:ext uri="{FF2B5EF4-FFF2-40B4-BE49-F238E27FC236}">
                <a16:creationId xmlns:a16="http://schemas.microsoft.com/office/drawing/2014/main" id="{21C49D8E-2D78-DF66-0DA2-2B4221A37865}"/>
              </a:ext>
            </a:extLst>
          </p:cNvPr>
          <p:cNvSpPr/>
          <p:nvPr/>
        </p:nvSpPr>
        <p:spPr>
          <a:xfrm>
            <a:off x="8866480" y="2812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409E0866-D12E-E0DE-934B-3E21765B1DB3}"/>
              </a:ext>
            </a:extLst>
          </p:cNvPr>
          <p:cNvSpPr/>
          <p:nvPr/>
        </p:nvSpPr>
        <p:spPr>
          <a:xfrm>
            <a:off x="5958712" y="55876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440EF5B1-6755-5C98-330E-C0CD5737B103}"/>
              </a:ext>
            </a:extLst>
          </p:cNvPr>
          <p:cNvSpPr/>
          <p:nvPr/>
        </p:nvSpPr>
        <p:spPr>
          <a:xfrm>
            <a:off x="5636158" y="5941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59FC5B75-1D16-0586-587A-86DBC17FA94A}"/>
              </a:ext>
            </a:extLst>
          </p:cNvPr>
          <p:cNvSpPr/>
          <p:nvPr/>
        </p:nvSpPr>
        <p:spPr>
          <a:xfrm>
            <a:off x="5566214" y="6013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40CEA600-0600-0C69-4433-044EA804D1FB}"/>
              </a:ext>
            </a:extLst>
          </p:cNvPr>
          <p:cNvSpPr/>
          <p:nvPr/>
        </p:nvSpPr>
        <p:spPr>
          <a:xfrm>
            <a:off x="8491967" y="53171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10F8B06D-A416-587E-9358-011D890BFE8D}"/>
              </a:ext>
            </a:extLst>
          </p:cNvPr>
          <p:cNvSpPr/>
          <p:nvPr/>
        </p:nvSpPr>
        <p:spPr>
          <a:xfrm>
            <a:off x="8587748" y="53476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C0E6DD18-8D7B-15CF-E1A0-531BA70690CC}"/>
              </a:ext>
            </a:extLst>
          </p:cNvPr>
          <p:cNvSpPr/>
          <p:nvPr/>
        </p:nvSpPr>
        <p:spPr>
          <a:xfrm>
            <a:off x="8639709" y="524278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85BF350F-5A30-9C30-4115-82B086D72F07}"/>
              </a:ext>
            </a:extLst>
          </p:cNvPr>
          <p:cNvSpPr/>
          <p:nvPr/>
        </p:nvSpPr>
        <p:spPr>
          <a:xfrm>
            <a:off x="8677013" y="54196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580959C2-96EF-9438-328C-AB0476F34F3B}"/>
              </a:ext>
            </a:extLst>
          </p:cNvPr>
          <p:cNvSpPr/>
          <p:nvPr/>
        </p:nvSpPr>
        <p:spPr>
          <a:xfrm>
            <a:off x="9005147" y="43868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B5340AF7-FDBC-F830-324F-838C0F8B5DEC}"/>
              </a:ext>
            </a:extLst>
          </p:cNvPr>
          <p:cNvSpPr/>
          <p:nvPr/>
        </p:nvSpPr>
        <p:spPr>
          <a:xfrm>
            <a:off x="8061673" y="45160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10CC59F8-5DBD-D0EC-9318-28B8C702E162}"/>
              </a:ext>
            </a:extLst>
          </p:cNvPr>
          <p:cNvSpPr/>
          <p:nvPr/>
        </p:nvSpPr>
        <p:spPr>
          <a:xfrm>
            <a:off x="8170455" y="453589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C6CD2983-545B-F64D-34F8-31AC32082F1A}"/>
              </a:ext>
            </a:extLst>
          </p:cNvPr>
          <p:cNvSpPr/>
          <p:nvPr/>
        </p:nvSpPr>
        <p:spPr>
          <a:xfrm>
            <a:off x="8051613" y="461411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905A9430-EA13-E198-00DC-FF8539BAF758}"/>
              </a:ext>
            </a:extLst>
          </p:cNvPr>
          <p:cNvSpPr/>
          <p:nvPr/>
        </p:nvSpPr>
        <p:spPr>
          <a:xfrm>
            <a:off x="7155065" y="546544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0F0C290D-407B-4745-5331-4F26502059EA}"/>
              </a:ext>
            </a:extLst>
          </p:cNvPr>
          <p:cNvSpPr/>
          <p:nvPr/>
        </p:nvSpPr>
        <p:spPr>
          <a:xfrm>
            <a:off x="7084478" y="55204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D9E499F9-7C66-0402-DA14-C5E9AC85CB4D}"/>
              </a:ext>
            </a:extLst>
          </p:cNvPr>
          <p:cNvSpPr/>
          <p:nvPr/>
        </p:nvSpPr>
        <p:spPr>
          <a:xfrm>
            <a:off x="7177535" y="5583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E2DC6F18-E6A5-E411-C94A-5B80E8D7640B}"/>
              </a:ext>
            </a:extLst>
          </p:cNvPr>
          <p:cNvSpPr/>
          <p:nvPr/>
        </p:nvSpPr>
        <p:spPr>
          <a:xfrm>
            <a:off x="7197881" y="570211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B4BB2463-64D0-36A0-DF2B-1EFEC8AAC027}"/>
              </a:ext>
            </a:extLst>
          </p:cNvPr>
          <p:cNvSpPr/>
          <p:nvPr/>
        </p:nvSpPr>
        <p:spPr>
          <a:xfrm>
            <a:off x="7324144" y="56432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44E94486-ECEE-7FEE-5B2E-A23EB10D74BC}"/>
              </a:ext>
            </a:extLst>
          </p:cNvPr>
          <p:cNvSpPr/>
          <p:nvPr/>
        </p:nvSpPr>
        <p:spPr>
          <a:xfrm>
            <a:off x="7313993" y="57112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F3A7FD71-2F1A-08F1-08EA-8CAFCB13C3B4}"/>
              </a:ext>
            </a:extLst>
          </p:cNvPr>
          <p:cNvSpPr/>
          <p:nvPr/>
        </p:nvSpPr>
        <p:spPr>
          <a:xfrm>
            <a:off x="7283069" y="5545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223DDBD0-9369-3E42-11E3-DA23DF6A72F3}"/>
              </a:ext>
            </a:extLst>
          </p:cNvPr>
          <p:cNvSpPr/>
          <p:nvPr/>
        </p:nvSpPr>
        <p:spPr>
          <a:xfrm>
            <a:off x="7125881" y="57536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3561008D-6D8E-3242-0236-2A01AA5A9B88}"/>
              </a:ext>
            </a:extLst>
          </p:cNvPr>
          <p:cNvSpPr/>
          <p:nvPr/>
        </p:nvSpPr>
        <p:spPr>
          <a:xfrm>
            <a:off x="5340328" y="45966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47E3D9EF-E193-0824-C0B8-6826B88BCB5C}"/>
              </a:ext>
            </a:extLst>
          </p:cNvPr>
          <p:cNvSpPr/>
          <p:nvPr/>
        </p:nvSpPr>
        <p:spPr>
          <a:xfrm>
            <a:off x="5526216" y="46686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DC129076-C58D-EAFC-B0BB-4B4AED54175D}"/>
              </a:ext>
            </a:extLst>
          </p:cNvPr>
          <p:cNvSpPr/>
          <p:nvPr/>
        </p:nvSpPr>
        <p:spPr>
          <a:xfrm>
            <a:off x="5471461" y="47610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0" name="Group 19">
            <a:extLst>
              <a:ext uri="{FF2B5EF4-FFF2-40B4-BE49-F238E27FC236}">
                <a16:creationId xmlns:a16="http://schemas.microsoft.com/office/drawing/2014/main" id="{135D3D22-D7B3-BA5A-245A-7F4E0BE08689}"/>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266F4E84-13C6-94F0-1B0C-B498F7A56AB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42" name="Group 41">
              <a:extLst>
                <a:ext uri="{FF2B5EF4-FFF2-40B4-BE49-F238E27FC236}">
                  <a16:creationId xmlns:a16="http://schemas.microsoft.com/office/drawing/2014/main" id="{16D27626-4ED3-F3B8-344E-620697AB5569}"/>
                </a:ext>
              </a:extLst>
            </p:cNvPr>
            <p:cNvGrpSpPr/>
            <p:nvPr/>
          </p:nvGrpSpPr>
          <p:grpSpPr>
            <a:xfrm>
              <a:off x="10892274" y="158021"/>
              <a:ext cx="1191080" cy="262128"/>
              <a:chOff x="9614080" y="308749"/>
              <a:chExt cx="1191080" cy="262128"/>
            </a:xfrm>
          </p:grpSpPr>
          <p:sp>
            <p:nvSpPr>
              <p:cNvPr id="58" name="Rectangle 57">
                <a:extLst>
                  <a:ext uri="{FF2B5EF4-FFF2-40B4-BE49-F238E27FC236}">
                    <a16:creationId xmlns:a16="http://schemas.microsoft.com/office/drawing/2014/main" id="{A3284CD0-07E2-C724-F77E-CBA10D933BD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60" name="Rectangle 59">
                <a:extLst>
                  <a:ext uri="{FF2B5EF4-FFF2-40B4-BE49-F238E27FC236}">
                    <a16:creationId xmlns:a16="http://schemas.microsoft.com/office/drawing/2014/main" id="{5A1777CB-201A-8EB4-674D-ADE9D95D487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2" name="Rectangle 61">
            <a:extLst>
              <a:ext uri="{FF2B5EF4-FFF2-40B4-BE49-F238E27FC236}">
                <a16:creationId xmlns:a16="http://schemas.microsoft.com/office/drawing/2014/main" id="{42B2885B-DD50-A552-7799-98DE3B2A4EC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320415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fade">
                                      <p:cBhvr>
                                        <p:cTn id="16" dur="500"/>
                                        <p:tgtEl>
                                          <p:spTgt spid="4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500"/>
                                        <p:tgtEl>
                                          <p:spTgt spid="4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fade">
                                      <p:cBhvr>
                                        <p:cTn id="22" dur="500"/>
                                        <p:tgtEl>
                                          <p:spTgt spid="4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500"/>
                                        <p:tgtEl>
                                          <p:spTgt spid="4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500"/>
                                        <p:tgtEl>
                                          <p:spTgt spid="5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1"/>
                                        </p:tgtEl>
                                        <p:attrNameLst>
                                          <p:attrName>style.visibility</p:attrName>
                                        </p:attrNameLst>
                                      </p:cBhvr>
                                      <p:to>
                                        <p:strVal val="visible"/>
                                      </p:to>
                                    </p:set>
                                    <p:animEffect transition="in" filter="fade">
                                      <p:cBhvr>
                                        <p:cTn id="31" dur="500"/>
                                        <p:tgtEl>
                                          <p:spTgt spid="5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2"/>
                                        </p:tgtEl>
                                        <p:attrNameLst>
                                          <p:attrName>style.visibility</p:attrName>
                                        </p:attrNameLst>
                                      </p:cBhvr>
                                      <p:to>
                                        <p:strVal val="visible"/>
                                      </p:to>
                                    </p:set>
                                    <p:animEffect transition="in" filter="fade">
                                      <p:cBhvr>
                                        <p:cTn id="34" dur="500"/>
                                        <p:tgtEl>
                                          <p:spTgt spid="5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3"/>
                                        </p:tgtEl>
                                        <p:attrNameLst>
                                          <p:attrName>style.visibility</p:attrName>
                                        </p:attrNameLst>
                                      </p:cBhvr>
                                      <p:to>
                                        <p:strVal val="visible"/>
                                      </p:to>
                                    </p:set>
                                    <p:animEffect transition="in" filter="fade">
                                      <p:cBhvr>
                                        <p:cTn id="37" dur="500"/>
                                        <p:tgtEl>
                                          <p:spTgt spid="5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500"/>
                                        <p:tgtEl>
                                          <p:spTgt spid="5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500"/>
                                        <p:tgtEl>
                                          <p:spTgt spid="5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7"/>
                                        </p:tgtEl>
                                        <p:attrNameLst>
                                          <p:attrName>style.visibility</p:attrName>
                                        </p:attrNameLst>
                                      </p:cBhvr>
                                      <p:to>
                                        <p:strVal val="visible"/>
                                      </p:to>
                                    </p:set>
                                    <p:animEffect transition="in" filter="fade">
                                      <p:cBhvr>
                                        <p:cTn id="49" dur="500"/>
                                        <p:tgtEl>
                                          <p:spTgt spid="5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9"/>
                                        </p:tgtEl>
                                        <p:attrNameLst>
                                          <p:attrName>style.visibility</p:attrName>
                                        </p:attrNameLst>
                                      </p:cBhvr>
                                      <p:to>
                                        <p:strVal val="visible"/>
                                      </p:to>
                                    </p:set>
                                    <p:animEffect transition="in" filter="fade">
                                      <p:cBhvr>
                                        <p:cTn id="52" dur="500"/>
                                        <p:tgtEl>
                                          <p:spTgt spid="5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500"/>
                                        <p:tgtEl>
                                          <p:spTgt spid="6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67"/>
                                        </p:tgtEl>
                                        <p:attrNameLst>
                                          <p:attrName>style.visibility</p:attrName>
                                        </p:attrNameLst>
                                      </p:cBhvr>
                                      <p:to>
                                        <p:strVal val="visible"/>
                                      </p:to>
                                    </p:set>
                                    <p:animEffect transition="in" filter="fade">
                                      <p:cBhvr>
                                        <p:cTn id="58" dur="500"/>
                                        <p:tgtEl>
                                          <p:spTgt spid="6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8"/>
                                        </p:tgtEl>
                                        <p:attrNameLst>
                                          <p:attrName>style.visibility</p:attrName>
                                        </p:attrNameLst>
                                      </p:cBhvr>
                                      <p:to>
                                        <p:strVal val="visible"/>
                                      </p:to>
                                    </p:set>
                                    <p:animEffect transition="in" filter="fade">
                                      <p:cBhvr>
                                        <p:cTn id="61"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52" grpId="0" animBg="1"/>
      <p:bldP spid="53" grpId="0" animBg="1"/>
      <p:bldP spid="54" grpId="0" animBg="1"/>
      <p:bldP spid="55" grpId="0" animBg="1"/>
      <p:bldP spid="56" grpId="0" animBg="1"/>
      <p:bldP spid="57" grpId="0" animBg="1"/>
      <p:bldP spid="59" grpId="0" animBg="1"/>
      <p:bldP spid="61" grpId="0" animBg="1"/>
      <p:bldP spid="46" grpId="0" animBg="1"/>
      <p:bldP spid="47" grpId="0" animBg="1"/>
      <p:bldP spid="48" grpId="0" animBg="1"/>
      <p:bldP spid="49" grpId="0" animBg="1"/>
      <p:bldP spid="50" grpId="0" animBg="1"/>
      <p:bldP spid="51" grpId="0" animBg="1"/>
      <p:bldP spid="67" grpId="0" animBg="1"/>
      <p:bldP spid="68"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special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goes last and is encouraged to talk about their decision.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can vote on any part of the principles, even combining elements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craft the ultimate set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Guiding Principles.</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57C32813-183B-721F-2A3C-63B0667B7037}"/>
              </a:ext>
            </a:extLst>
          </p:cNvPr>
          <p:cNvSpPr/>
          <p:nvPr/>
        </p:nvSpPr>
        <p:spPr>
          <a:xfrm>
            <a:off x="6457833" y="444738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AB01299C-E681-5C93-F98C-F06B2A8D8F19}"/>
              </a:ext>
            </a:extLst>
          </p:cNvPr>
          <p:cNvSpPr/>
          <p:nvPr/>
        </p:nvSpPr>
        <p:spPr>
          <a:xfrm>
            <a:off x="5340328" y="45966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85615D38-8877-BA4C-25DA-A2CD3A853BE9}"/>
              </a:ext>
            </a:extLst>
          </p:cNvPr>
          <p:cNvSpPr/>
          <p:nvPr/>
        </p:nvSpPr>
        <p:spPr>
          <a:xfrm>
            <a:off x="5818214" y="488492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9051FAA8-7F9F-DA12-3B12-0E23B363D392}"/>
              </a:ext>
            </a:extLst>
          </p:cNvPr>
          <p:cNvSpPr/>
          <p:nvPr/>
        </p:nvSpPr>
        <p:spPr>
          <a:xfrm>
            <a:off x="5709494" y="550908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E5B7D8A2-61A0-8A81-01DA-AC90BAC52951}"/>
              </a:ext>
            </a:extLst>
          </p:cNvPr>
          <p:cNvSpPr/>
          <p:nvPr/>
        </p:nvSpPr>
        <p:spPr>
          <a:xfrm>
            <a:off x="5386214" y="590263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D6C8425D-6230-9D6E-873F-BDA1FF2C0EE3}"/>
              </a:ext>
            </a:extLst>
          </p:cNvPr>
          <p:cNvSpPr/>
          <p:nvPr/>
        </p:nvSpPr>
        <p:spPr>
          <a:xfrm>
            <a:off x="6488967" y="51050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D4C24E0A-586E-4C00-5D5F-FCAEDD301FFE}"/>
              </a:ext>
            </a:extLst>
          </p:cNvPr>
          <p:cNvSpPr/>
          <p:nvPr/>
        </p:nvSpPr>
        <p:spPr>
          <a:xfrm>
            <a:off x="6457833" y="55342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C86268C3-0320-3F10-49FD-60AE447D656D}"/>
              </a:ext>
            </a:extLst>
          </p:cNvPr>
          <p:cNvSpPr/>
          <p:nvPr/>
        </p:nvSpPr>
        <p:spPr>
          <a:xfrm>
            <a:off x="6393579" y="60047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BE3BD15D-40E8-08A3-317A-092FC2EE5942}"/>
              </a:ext>
            </a:extLst>
          </p:cNvPr>
          <p:cNvSpPr/>
          <p:nvPr/>
        </p:nvSpPr>
        <p:spPr>
          <a:xfrm>
            <a:off x="7181079" y="60047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AB26BC9E-1D06-68E4-615D-2A13A35196EC}"/>
              </a:ext>
            </a:extLst>
          </p:cNvPr>
          <p:cNvSpPr/>
          <p:nvPr/>
        </p:nvSpPr>
        <p:spPr>
          <a:xfrm>
            <a:off x="7181079" y="538055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6B935A5C-EBE0-2649-B6DE-25A229DCDD8D}"/>
              </a:ext>
            </a:extLst>
          </p:cNvPr>
          <p:cNvSpPr/>
          <p:nvPr/>
        </p:nvSpPr>
        <p:spPr>
          <a:xfrm>
            <a:off x="7358009" y="483300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9598AC30-FE25-4DDB-F18B-299A12D8B528}"/>
              </a:ext>
            </a:extLst>
          </p:cNvPr>
          <p:cNvSpPr/>
          <p:nvPr/>
        </p:nvSpPr>
        <p:spPr>
          <a:xfrm>
            <a:off x="7147480" y="444738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E19AE0CB-D444-8A0B-E8A1-7301F03EF61D}"/>
              </a:ext>
            </a:extLst>
          </p:cNvPr>
          <p:cNvSpPr/>
          <p:nvPr/>
        </p:nvSpPr>
        <p:spPr>
          <a:xfrm>
            <a:off x="7934980" y="438179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4BF90755-9CE1-EC9D-A212-40E7083E411C}"/>
              </a:ext>
            </a:extLst>
          </p:cNvPr>
          <p:cNvSpPr/>
          <p:nvPr/>
        </p:nvSpPr>
        <p:spPr>
          <a:xfrm>
            <a:off x="7958258" y="499311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A636BFB3-F717-7005-8596-8AE33A7BCD5D}"/>
              </a:ext>
            </a:extLst>
          </p:cNvPr>
          <p:cNvSpPr/>
          <p:nvPr/>
        </p:nvSpPr>
        <p:spPr>
          <a:xfrm>
            <a:off x="8897804" y="48827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16D1E9CB-9412-7F34-AC65-C4D04D8F62CD}"/>
              </a:ext>
            </a:extLst>
          </p:cNvPr>
          <p:cNvSpPr/>
          <p:nvPr/>
        </p:nvSpPr>
        <p:spPr>
          <a:xfrm>
            <a:off x="8938480" y="421070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6992304D-D621-068C-038E-20E0CCBC1FE4}"/>
              </a:ext>
            </a:extLst>
          </p:cNvPr>
          <p:cNvSpPr/>
          <p:nvPr/>
        </p:nvSpPr>
        <p:spPr>
          <a:xfrm>
            <a:off x="8044265" y="561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B2B86993-1437-62A5-929F-F89012ECF4C5}"/>
              </a:ext>
            </a:extLst>
          </p:cNvPr>
          <p:cNvSpPr/>
          <p:nvPr/>
        </p:nvSpPr>
        <p:spPr>
          <a:xfrm>
            <a:off x="8947154" y="561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A070DF3-6E46-ED07-91FF-E70F9EEB1BED}"/>
              </a:ext>
            </a:extLst>
          </p:cNvPr>
          <p:cNvSpPr/>
          <p:nvPr/>
        </p:nvSpPr>
        <p:spPr>
          <a:xfrm>
            <a:off x="8495709" y="597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4CA9A5A2-AFEE-C884-BD1E-D4640C405413}"/>
              </a:ext>
            </a:extLst>
          </p:cNvPr>
          <p:cNvSpPr/>
          <p:nvPr/>
        </p:nvSpPr>
        <p:spPr>
          <a:xfrm>
            <a:off x="8434370" y="521916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84843787-2BED-3FA5-937F-BFB95254A48F}"/>
              </a:ext>
            </a:extLst>
          </p:cNvPr>
          <p:cNvSpPr/>
          <p:nvPr/>
        </p:nvSpPr>
        <p:spPr>
          <a:xfrm>
            <a:off x="9475367" y="456660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4A8412A7-FDD5-1E48-2625-8598BE377235}"/>
              </a:ext>
            </a:extLst>
          </p:cNvPr>
          <p:cNvSpPr/>
          <p:nvPr/>
        </p:nvSpPr>
        <p:spPr>
          <a:xfrm>
            <a:off x="9405350" y="50267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Oval 19">
            <a:extLst>
              <a:ext uri="{FF2B5EF4-FFF2-40B4-BE49-F238E27FC236}">
                <a16:creationId xmlns:a16="http://schemas.microsoft.com/office/drawing/2014/main" id="{8E3FF7F7-F76D-66F9-6230-193EBA734FB9}"/>
              </a:ext>
            </a:extLst>
          </p:cNvPr>
          <p:cNvSpPr/>
          <p:nvPr/>
        </p:nvSpPr>
        <p:spPr>
          <a:xfrm>
            <a:off x="5526216" y="46686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B263E317-3E5D-4E95-E792-F44274CFA7A5}"/>
              </a:ext>
            </a:extLst>
          </p:cNvPr>
          <p:cNvSpPr/>
          <p:nvPr/>
        </p:nvSpPr>
        <p:spPr>
          <a:xfrm>
            <a:off x="5471461" y="47610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409E0866-D12E-E0DE-934B-3E21765B1DB3}"/>
              </a:ext>
            </a:extLst>
          </p:cNvPr>
          <p:cNvSpPr/>
          <p:nvPr/>
        </p:nvSpPr>
        <p:spPr>
          <a:xfrm>
            <a:off x="5958712" y="55876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440EF5B1-6755-5C98-330E-C0CD5737B103}"/>
              </a:ext>
            </a:extLst>
          </p:cNvPr>
          <p:cNvSpPr/>
          <p:nvPr/>
        </p:nvSpPr>
        <p:spPr>
          <a:xfrm>
            <a:off x="5636158" y="5941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59FC5B75-1D16-0586-587A-86DBC17FA94A}"/>
              </a:ext>
            </a:extLst>
          </p:cNvPr>
          <p:cNvSpPr/>
          <p:nvPr/>
        </p:nvSpPr>
        <p:spPr>
          <a:xfrm>
            <a:off x="5566214" y="6013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40CEA600-0600-0C69-4433-044EA804D1FB}"/>
              </a:ext>
            </a:extLst>
          </p:cNvPr>
          <p:cNvSpPr/>
          <p:nvPr/>
        </p:nvSpPr>
        <p:spPr>
          <a:xfrm>
            <a:off x="8491967" y="53171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10F8B06D-A416-587E-9358-011D890BFE8D}"/>
              </a:ext>
            </a:extLst>
          </p:cNvPr>
          <p:cNvSpPr/>
          <p:nvPr/>
        </p:nvSpPr>
        <p:spPr>
          <a:xfrm>
            <a:off x="8587748" y="53476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C0E6DD18-8D7B-15CF-E1A0-531BA70690CC}"/>
              </a:ext>
            </a:extLst>
          </p:cNvPr>
          <p:cNvSpPr/>
          <p:nvPr/>
        </p:nvSpPr>
        <p:spPr>
          <a:xfrm>
            <a:off x="8639709" y="524278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85BF350F-5A30-9C30-4115-82B086D72F07}"/>
              </a:ext>
            </a:extLst>
          </p:cNvPr>
          <p:cNvSpPr/>
          <p:nvPr/>
        </p:nvSpPr>
        <p:spPr>
          <a:xfrm>
            <a:off x="8677013" y="54196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580959C2-96EF-9438-328C-AB0476F34F3B}"/>
              </a:ext>
            </a:extLst>
          </p:cNvPr>
          <p:cNvSpPr/>
          <p:nvPr/>
        </p:nvSpPr>
        <p:spPr>
          <a:xfrm>
            <a:off x="9005147" y="43868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B5340AF7-FDBC-F830-324F-838C0F8B5DEC}"/>
              </a:ext>
            </a:extLst>
          </p:cNvPr>
          <p:cNvSpPr/>
          <p:nvPr/>
        </p:nvSpPr>
        <p:spPr>
          <a:xfrm>
            <a:off x="8061673" y="45160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10CC59F8-5DBD-D0EC-9318-28B8C702E162}"/>
              </a:ext>
            </a:extLst>
          </p:cNvPr>
          <p:cNvSpPr/>
          <p:nvPr/>
        </p:nvSpPr>
        <p:spPr>
          <a:xfrm>
            <a:off x="8170455" y="453589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C6CD2983-545B-F64D-34F8-31AC32082F1A}"/>
              </a:ext>
            </a:extLst>
          </p:cNvPr>
          <p:cNvSpPr/>
          <p:nvPr/>
        </p:nvSpPr>
        <p:spPr>
          <a:xfrm>
            <a:off x="8051613" y="461411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905A9430-EA13-E198-00DC-FF8539BAF758}"/>
              </a:ext>
            </a:extLst>
          </p:cNvPr>
          <p:cNvSpPr/>
          <p:nvPr/>
        </p:nvSpPr>
        <p:spPr>
          <a:xfrm>
            <a:off x="7155065" y="546544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0F0C290D-407B-4745-5331-4F26502059EA}"/>
              </a:ext>
            </a:extLst>
          </p:cNvPr>
          <p:cNvSpPr/>
          <p:nvPr/>
        </p:nvSpPr>
        <p:spPr>
          <a:xfrm>
            <a:off x="7084478" y="55204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D9E499F9-7C66-0402-DA14-C5E9AC85CB4D}"/>
              </a:ext>
            </a:extLst>
          </p:cNvPr>
          <p:cNvSpPr/>
          <p:nvPr/>
        </p:nvSpPr>
        <p:spPr>
          <a:xfrm>
            <a:off x="7177535" y="5583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E2DC6F18-E6A5-E411-C94A-5B80E8D7640B}"/>
              </a:ext>
            </a:extLst>
          </p:cNvPr>
          <p:cNvSpPr/>
          <p:nvPr/>
        </p:nvSpPr>
        <p:spPr>
          <a:xfrm>
            <a:off x="7197881" y="570211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B4BB2463-64D0-36A0-DF2B-1EFEC8AAC027}"/>
              </a:ext>
            </a:extLst>
          </p:cNvPr>
          <p:cNvSpPr/>
          <p:nvPr/>
        </p:nvSpPr>
        <p:spPr>
          <a:xfrm>
            <a:off x="7324144" y="56432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44E94486-ECEE-7FEE-5B2E-A23EB10D74BC}"/>
              </a:ext>
            </a:extLst>
          </p:cNvPr>
          <p:cNvSpPr/>
          <p:nvPr/>
        </p:nvSpPr>
        <p:spPr>
          <a:xfrm>
            <a:off x="7313993" y="57112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F3A7FD71-2F1A-08F1-08EA-8CAFCB13C3B4}"/>
              </a:ext>
            </a:extLst>
          </p:cNvPr>
          <p:cNvSpPr/>
          <p:nvPr/>
        </p:nvSpPr>
        <p:spPr>
          <a:xfrm>
            <a:off x="7283069" y="5545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223DDBD0-9369-3E42-11E3-DA23DF6A72F3}"/>
              </a:ext>
            </a:extLst>
          </p:cNvPr>
          <p:cNvSpPr/>
          <p:nvPr/>
        </p:nvSpPr>
        <p:spPr>
          <a:xfrm>
            <a:off x="7125881" y="57536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58" name="Group 57">
            <a:extLst>
              <a:ext uri="{FF2B5EF4-FFF2-40B4-BE49-F238E27FC236}">
                <a16:creationId xmlns:a16="http://schemas.microsoft.com/office/drawing/2014/main" id="{70E44A45-A189-8EBE-9386-07807B9AC911}"/>
              </a:ext>
            </a:extLst>
          </p:cNvPr>
          <p:cNvGrpSpPr/>
          <p:nvPr/>
        </p:nvGrpSpPr>
        <p:grpSpPr>
          <a:xfrm>
            <a:off x="8921904" y="2579195"/>
            <a:ext cx="180000" cy="180000"/>
            <a:chOff x="7966880" y="3935853"/>
            <a:chExt cx="180000" cy="180000"/>
          </a:xfrm>
        </p:grpSpPr>
        <p:sp>
          <p:nvSpPr>
            <p:cNvPr id="60" name="Oval 59">
              <a:extLst>
                <a:ext uri="{FF2B5EF4-FFF2-40B4-BE49-F238E27FC236}">
                  <a16:creationId xmlns:a16="http://schemas.microsoft.com/office/drawing/2014/main" id="{96A60413-B9CA-733D-DD69-2857653533A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2" name="Graphic 61" descr="Star with solid fill">
              <a:extLst>
                <a:ext uri="{FF2B5EF4-FFF2-40B4-BE49-F238E27FC236}">
                  <a16:creationId xmlns:a16="http://schemas.microsoft.com/office/drawing/2014/main" id="{4ADCDDF6-973F-6BCC-536F-D1348EE22B3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63" name="Group 62">
            <a:extLst>
              <a:ext uri="{FF2B5EF4-FFF2-40B4-BE49-F238E27FC236}">
                <a16:creationId xmlns:a16="http://schemas.microsoft.com/office/drawing/2014/main" id="{1D71CC4E-FF9F-55B2-7EC9-6F0FA0234CFE}"/>
              </a:ext>
            </a:extLst>
          </p:cNvPr>
          <p:cNvGrpSpPr/>
          <p:nvPr/>
        </p:nvGrpSpPr>
        <p:grpSpPr>
          <a:xfrm>
            <a:off x="8919364" y="2787475"/>
            <a:ext cx="180000" cy="180000"/>
            <a:chOff x="7966880" y="3935853"/>
            <a:chExt cx="180000" cy="180000"/>
          </a:xfrm>
        </p:grpSpPr>
        <p:sp>
          <p:nvSpPr>
            <p:cNvPr id="66" name="Oval 65">
              <a:extLst>
                <a:ext uri="{FF2B5EF4-FFF2-40B4-BE49-F238E27FC236}">
                  <a16:creationId xmlns:a16="http://schemas.microsoft.com/office/drawing/2014/main" id="{B4464ED5-4825-C967-86DB-93DE3D6292B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7" name="Graphic 66" descr="Star with solid fill">
              <a:extLst>
                <a:ext uri="{FF2B5EF4-FFF2-40B4-BE49-F238E27FC236}">
                  <a16:creationId xmlns:a16="http://schemas.microsoft.com/office/drawing/2014/main" id="{77E2C9D8-3C84-41DA-F44F-DDFE4BBA907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68" name="Group 67">
            <a:extLst>
              <a:ext uri="{FF2B5EF4-FFF2-40B4-BE49-F238E27FC236}">
                <a16:creationId xmlns:a16="http://schemas.microsoft.com/office/drawing/2014/main" id="{BD6080FC-2D35-1369-9612-2EDF34AF0675}"/>
              </a:ext>
            </a:extLst>
          </p:cNvPr>
          <p:cNvGrpSpPr/>
          <p:nvPr/>
        </p:nvGrpSpPr>
        <p:grpSpPr>
          <a:xfrm>
            <a:off x="9118480" y="2669195"/>
            <a:ext cx="180000" cy="180000"/>
            <a:chOff x="7966880" y="3935853"/>
            <a:chExt cx="180000" cy="180000"/>
          </a:xfrm>
        </p:grpSpPr>
        <p:sp>
          <p:nvSpPr>
            <p:cNvPr id="69" name="Oval 68">
              <a:extLst>
                <a:ext uri="{FF2B5EF4-FFF2-40B4-BE49-F238E27FC236}">
                  <a16:creationId xmlns:a16="http://schemas.microsoft.com/office/drawing/2014/main" id="{98DCF7CD-B4D8-A673-CBF5-C7333BEE888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70" name="Graphic 69" descr="Star with solid fill">
              <a:extLst>
                <a:ext uri="{FF2B5EF4-FFF2-40B4-BE49-F238E27FC236}">
                  <a16:creationId xmlns:a16="http://schemas.microsoft.com/office/drawing/2014/main" id="{24726711-1D05-A84A-AD1C-F63A785BFBE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71" name="Group 70">
            <a:extLst>
              <a:ext uri="{FF2B5EF4-FFF2-40B4-BE49-F238E27FC236}">
                <a16:creationId xmlns:a16="http://schemas.microsoft.com/office/drawing/2014/main" id="{C500D60C-1B62-9F54-B14C-447804A8474F}"/>
              </a:ext>
            </a:extLst>
          </p:cNvPr>
          <p:cNvGrpSpPr/>
          <p:nvPr/>
        </p:nvGrpSpPr>
        <p:grpSpPr>
          <a:xfrm>
            <a:off x="7342536" y="5437124"/>
            <a:ext cx="180000" cy="180000"/>
            <a:chOff x="7966880" y="3935853"/>
            <a:chExt cx="180000" cy="180000"/>
          </a:xfrm>
        </p:grpSpPr>
        <p:sp>
          <p:nvSpPr>
            <p:cNvPr id="72" name="Oval 71">
              <a:extLst>
                <a:ext uri="{FF2B5EF4-FFF2-40B4-BE49-F238E27FC236}">
                  <a16:creationId xmlns:a16="http://schemas.microsoft.com/office/drawing/2014/main" id="{B31D6CB0-75E9-BBA7-1FEA-BEE5372BE32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3" name="Graphic 72" descr="Star with solid fill">
              <a:extLst>
                <a:ext uri="{FF2B5EF4-FFF2-40B4-BE49-F238E27FC236}">
                  <a16:creationId xmlns:a16="http://schemas.microsoft.com/office/drawing/2014/main" id="{3D918272-751B-C025-79BB-7B0E64521ED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74" name="Group 73">
            <a:extLst>
              <a:ext uri="{FF2B5EF4-FFF2-40B4-BE49-F238E27FC236}">
                <a16:creationId xmlns:a16="http://schemas.microsoft.com/office/drawing/2014/main" id="{79CF07CF-173F-ABF5-7122-4BE73D9270AE}"/>
              </a:ext>
            </a:extLst>
          </p:cNvPr>
          <p:cNvGrpSpPr/>
          <p:nvPr/>
        </p:nvGrpSpPr>
        <p:grpSpPr>
          <a:xfrm>
            <a:off x="8451656" y="5427553"/>
            <a:ext cx="180000" cy="180000"/>
            <a:chOff x="7966880" y="3935853"/>
            <a:chExt cx="180000" cy="180000"/>
          </a:xfrm>
        </p:grpSpPr>
        <p:sp>
          <p:nvSpPr>
            <p:cNvPr id="75" name="Oval 74">
              <a:extLst>
                <a:ext uri="{FF2B5EF4-FFF2-40B4-BE49-F238E27FC236}">
                  <a16:creationId xmlns:a16="http://schemas.microsoft.com/office/drawing/2014/main" id="{9AD5CC20-F1A5-4B7F-AACD-E426C6F821B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6" name="Graphic 75" descr="Star with solid fill">
              <a:extLst>
                <a:ext uri="{FF2B5EF4-FFF2-40B4-BE49-F238E27FC236}">
                  <a16:creationId xmlns:a16="http://schemas.microsoft.com/office/drawing/2014/main" id="{9FEFAC67-78D8-AF53-DF6C-36D63769A5C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77" name="Group 76">
            <a:extLst>
              <a:ext uri="{FF2B5EF4-FFF2-40B4-BE49-F238E27FC236}">
                <a16:creationId xmlns:a16="http://schemas.microsoft.com/office/drawing/2014/main" id="{DB796E37-82DB-F182-CE6C-F6B7598E59BA}"/>
              </a:ext>
            </a:extLst>
          </p:cNvPr>
          <p:cNvGrpSpPr/>
          <p:nvPr/>
        </p:nvGrpSpPr>
        <p:grpSpPr>
          <a:xfrm>
            <a:off x="7921255" y="4355898"/>
            <a:ext cx="180000" cy="180000"/>
            <a:chOff x="7966880" y="3935853"/>
            <a:chExt cx="180000" cy="180000"/>
          </a:xfrm>
        </p:grpSpPr>
        <p:sp>
          <p:nvSpPr>
            <p:cNvPr id="78" name="Oval 77">
              <a:extLst>
                <a:ext uri="{FF2B5EF4-FFF2-40B4-BE49-F238E27FC236}">
                  <a16:creationId xmlns:a16="http://schemas.microsoft.com/office/drawing/2014/main" id="{76AB2F74-E932-0B8A-A30D-59E34C8014B5}"/>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79" name="Graphic 78" descr="Star with solid fill">
              <a:extLst>
                <a:ext uri="{FF2B5EF4-FFF2-40B4-BE49-F238E27FC236}">
                  <a16:creationId xmlns:a16="http://schemas.microsoft.com/office/drawing/2014/main" id="{1E244C91-44B8-71BB-6AE5-EBE55C04E5C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5" name="Group 14">
            <a:extLst>
              <a:ext uri="{FF2B5EF4-FFF2-40B4-BE49-F238E27FC236}">
                <a16:creationId xmlns:a16="http://schemas.microsoft.com/office/drawing/2014/main" id="{12A76B62-3F76-E732-5535-C450E05078DC}"/>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2CAD830D-C8DE-879C-4BE4-D810A2842A1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80" name="Group 79">
              <a:extLst>
                <a:ext uri="{FF2B5EF4-FFF2-40B4-BE49-F238E27FC236}">
                  <a16:creationId xmlns:a16="http://schemas.microsoft.com/office/drawing/2014/main" id="{1325DB82-D1CA-2F0C-2867-4D8A336C8309}"/>
                </a:ext>
              </a:extLst>
            </p:cNvPr>
            <p:cNvGrpSpPr/>
            <p:nvPr/>
          </p:nvGrpSpPr>
          <p:grpSpPr>
            <a:xfrm>
              <a:off x="10892274" y="158021"/>
              <a:ext cx="1191080" cy="262128"/>
              <a:chOff x="9614080" y="308749"/>
              <a:chExt cx="1191080" cy="262128"/>
            </a:xfrm>
          </p:grpSpPr>
          <p:sp>
            <p:nvSpPr>
              <p:cNvPr id="81" name="Rectangle 80">
                <a:extLst>
                  <a:ext uri="{FF2B5EF4-FFF2-40B4-BE49-F238E27FC236}">
                    <a16:creationId xmlns:a16="http://schemas.microsoft.com/office/drawing/2014/main" id="{9047AE6E-4F65-E4D2-FDFA-C84ABDFEC37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82" name="Rectangle 81">
                <a:extLst>
                  <a:ext uri="{FF2B5EF4-FFF2-40B4-BE49-F238E27FC236}">
                    <a16:creationId xmlns:a16="http://schemas.microsoft.com/office/drawing/2014/main" id="{5E8A5900-3F9B-4FBF-10FA-AE2F385698A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3" name="Rectangle 82">
            <a:extLst>
              <a:ext uri="{FF2B5EF4-FFF2-40B4-BE49-F238E27FC236}">
                <a16:creationId xmlns:a16="http://schemas.microsoft.com/office/drawing/2014/main" id="{DD667B74-C24E-2A1F-123F-7DD063E9D35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8466009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10" presetClass="entr" presetSubtype="0" fill="hold" nodeType="withEffect">
                                  <p:stCondLst>
                                    <p:cond delay="0"/>
                                  </p:stCondLst>
                                  <p:childTnLst>
                                    <p:set>
                                      <p:cBhvr>
                                        <p:cTn id="9" dur="1" fill="hold">
                                          <p:stCondLst>
                                            <p:cond delay="0"/>
                                          </p:stCondLst>
                                        </p:cTn>
                                        <p:tgtEl>
                                          <p:spTgt spid="74"/>
                                        </p:tgtEl>
                                        <p:attrNameLst>
                                          <p:attrName>style.visibility</p:attrName>
                                        </p:attrNameLst>
                                      </p:cBhvr>
                                      <p:to>
                                        <p:strVal val="visible"/>
                                      </p:to>
                                    </p:set>
                                    <p:animEffect transition="in" filter="fade">
                                      <p:cBhvr>
                                        <p:cTn id="10" dur="500"/>
                                        <p:tgtEl>
                                          <p:spTgt spid="74"/>
                                        </p:tgtEl>
                                      </p:cBhvr>
                                    </p:animEffect>
                                  </p:childTnLst>
                                </p:cTn>
                              </p:par>
                              <p:par>
                                <p:cTn id="11" presetID="10" presetClass="entr" presetSubtype="0" fill="hold"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fade">
                                      <p:cBhvr>
                                        <p:cTn id="13"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Remove all but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Guiding Principles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voted by the Decider from the board.</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57C32813-183B-721F-2A3C-63B0667B7037}"/>
              </a:ext>
            </a:extLst>
          </p:cNvPr>
          <p:cNvSpPr/>
          <p:nvPr/>
        </p:nvSpPr>
        <p:spPr>
          <a:xfrm>
            <a:off x="6457833" y="444738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AB01299C-E681-5C93-F98C-F06B2A8D8F19}"/>
              </a:ext>
            </a:extLst>
          </p:cNvPr>
          <p:cNvSpPr/>
          <p:nvPr/>
        </p:nvSpPr>
        <p:spPr>
          <a:xfrm>
            <a:off x="5340328" y="45966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85615D38-8877-BA4C-25DA-A2CD3A853BE9}"/>
              </a:ext>
            </a:extLst>
          </p:cNvPr>
          <p:cNvSpPr/>
          <p:nvPr/>
        </p:nvSpPr>
        <p:spPr>
          <a:xfrm>
            <a:off x="5818214" y="488492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9051FAA8-7F9F-DA12-3B12-0E23B363D392}"/>
              </a:ext>
            </a:extLst>
          </p:cNvPr>
          <p:cNvSpPr/>
          <p:nvPr/>
        </p:nvSpPr>
        <p:spPr>
          <a:xfrm>
            <a:off x="5709494" y="550908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E5B7D8A2-61A0-8A81-01DA-AC90BAC52951}"/>
              </a:ext>
            </a:extLst>
          </p:cNvPr>
          <p:cNvSpPr/>
          <p:nvPr/>
        </p:nvSpPr>
        <p:spPr>
          <a:xfrm>
            <a:off x="5386214" y="590263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D6C8425D-6230-9D6E-873F-BDA1FF2C0EE3}"/>
              </a:ext>
            </a:extLst>
          </p:cNvPr>
          <p:cNvSpPr/>
          <p:nvPr/>
        </p:nvSpPr>
        <p:spPr>
          <a:xfrm>
            <a:off x="6488967" y="51050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D4C24E0A-586E-4C00-5D5F-FCAEDD301FFE}"/>
              </a:ext>
            </a:extLst>
          </p:cNvPr>
          <p:cNvSpPr/>
          <p:nvPr/>
        </p:nvSpPr>
        <p:spPr>
          <a:xfrm>
            <a:off x="6457833" y="55342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C86268C3-0320-3F10-49FD-60AE447D656D}"/>
              </a:ext>
            </a:extLst>
          </p:cNvPr>
          <p:cNvSpPr/>
          <p:nvPr/>
        </p:nvSpPr>
        <p:spPr>
          <a:xfrm>
            <a:off x="6393579" y="60047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BE3BD15D-40E8-08A3-317A-092FC2EE5942}"/>
              </a:ext>
            </a:extLst>
          </p:cNvPr>
          <p:cNvSpPr/>
          <p:nvPr/>
        </p:nvSpPr>
        <p:spPr>
          <a:xfrm>
            <a:off x="7181079" y="60047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6B935A5C-EBE0-2649-B6DE-25A229DCDD8D}"/>
              </a:ext>
            </a:extLst>
          </p:cNvPr>
          <p:cNvSpPr/>
          <p:nvPr/>
        </p:nvSpPr>
        <p:spPr>
          <a:xfrm>
            <a:off x="7358009" y="483300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9598AC30-FE25-4DDB-F18B-299A12D8B528}"/>
              </a:ext>
            </a:extLst>
          </p:cNvPr>
          <p:cNvSpPr/>
          <p:nvPr/>
        </p:nvSpPr>
        <p:spPr>
          <a:xfrm>
            <a:off x="7147480" y="444738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4BF90755-9CE1-EC9D-A212-40E7083E411C}"/>
              </a:ext>
            </a:extLst>
          </p:cNvPr>
          <p:cNvSpPr/>
          <p:nvPr/>
        </p:nvSpPr>
        <p:spPr>
          <a:xfrm>
            <a:off x="7958258" y="499311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A636BFB3-F717-7005-8596-8AE33A7BCD5D}"/>
              </a:ext>
            </a:extLst>
          </p:cNvPr>
          <p:cNvSpPr/>
          <p:nvPr/>
        </p:nvSpPr>
        <p:spPr>
          <a:xfrm>
            <a:off x="8897804" y="48827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16D1E9CB-9412-7F34-AC65-C4D04D8F62CD}"/>
              </a:ext>
            </a:extLst>
          </p:cNvPr>
          <p:cNvSpPr/>
          <p:nvPr/>
        </p:nvSpPr>
        <p:spPr>
          <a:xfrm>
            <a:off x="8938480" y="421070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6992304D-D621-068C-038E-20E0CCBC1FE4}"/>
              </a:ext>
            </a:extLst>
          </p:cNvPr>
          <p:cNvSpPr/>
          <p:nvPr/>
        </p:nvSpPr>
        <p:spPr>
          <a:xfrm>
            <a:off x="8044265" y="561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B2B86993-1437-62A5-929F-F89012ECF4C5}"/>
              </a:ext>
            </a:extLst>
          </p:cNvPr>
          <p:cNvSpPr/>
          <p:nvPr/>
        </p:nvSpPr>
        <p:spPr>
          <a:xfrm>
            <a:off x="8947154" y="561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A070DF3-6E46-ED07-91FF-E70F9EEB1BED}"/>
              </a:ext>
            </a:extLst>
          </p:cNvPr>
          <p:cNvSpPr/>
          <p:nvPr/>
        </p:nvSpPr>
        <p:spPr>
          <a:xfrm>
            <a:off x="8495709" y="59774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84843787-2BED-3FA5-937F-BFB95254A48F}"/>
              </a:ext>
            </a:extLst>
          </p:cNvPr>
          <p:cNvSpPr/>
          <p:nvPr/>
        </p:nvSpPr>
        <p:spPr>
          <a:xfrm>
            <a:off x="9475367" y="456660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4A8412A7-FDD5-1E48-2625-8598BE377235}"/>
              </a:ext>
            </a:extLst>
          </p:cNvPr>
          <p:cNvSpPr/>
          <p:nvPr/>
        </p:nvSpPr>
        <p:spPr>
          <a:xfrm>
            <a:off x="9405350" y="50267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Oval 19">
            <a:extLst>
              <a:ext uri="{FF2B5EF4-FFF2-40B4-BE49-F238E27FC236}">
                <a16:creationId xmlns:a16="http://schemas.microsoft.com/office/drawing/2014/main" id="{8E3FF7F7-F76D-66F9-6230-193EBA734FB9}"/>
              </a:ext>
            </a:extLst>
          </p:cNvPr>
          <p:cNvSpPr/>
          <p:nvPr/>
        </p:nvSpPr>
        <p:spPr>
          <a:xfrm>
            <a:off x="5526216" y="46686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B263E317-3E5D-4E95-E792-F44274CFA7A5}"/>
              </a:ext>
            </a:extLst>
          </p:cNvPr>
          <p:cNvSpPr/>
          <p:nvPr/>
        </p:nvSpPr>
        <p:spPr>
          <a:xfrm>
            <a:off x="5471461" y="47610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409E0866-D12E-E0DE-934B-3E21765B1DB3}"/>
              </a:ext>
            </a:extLst>
          </p:cNvPr>
          <p:cNvSpPr/>
          <p:nvPr/>
        </p:nvSpPr>
        <p:spPr>
          <a:xfrm>
            <a:off x="5958712" y="55876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440EF5B1-6755-5C98-330E-C0CD5737B103}"/>
              </a:ext>
            </a:extLst>
          </p:cNvPr>
          <p:cNvSpPr/>
          <p:nvPr/>
        </p:nvSpPr>
        <p:spPr>
          <a:xfrm>
            <a:off x="5636158" y="5941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59FC5B75-1D16-0586-587A-86DBC17FA94A}"/>
              </a:ext>
            </a:extLst>
          </p:cNvPr>
          <p:cNvSpPr/>
          <p:nvPr/>
        </p:nvSpPr>
        <p:spPr>
          <a:xfrm>
            <a:off x="5566214" y="6013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580959C2-96EF-9438-328C-AB0476F34F3B}"/>
              </a:ext>
            </a:extLst>
          </p:cNvPr>
          <p:cNvSpPr/>
          <p:nvPr/>
        </p:nvSpPr>
        <p:spPr>
          <a:xfrm>
            <a:off x="9005147" y="43868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C35C5BFB-73D9-18A9-1537-520EA8AA6D44}"/>
              </a:ext>
            </a:extLst>
          </p:cNvPr>
          <p:cNvGrpSpPr/>
          <p:nvPr/>
        </p:nvGrpSpPr>
        <p:grpSpPr>
          <a:xfrm>
            <a:off x="7084478" y="4355898"/>
            <a:ext cx="1709892" cy="1524540"/>
            <a:chOff x="7084478" y="4355898"/>
            <a:chExt cx="1709892" cy="1524540"/>
          </a:xfrm>
        </p:grpSpPr>
        <p:sp>
          <p:nvSpPr>
            <p:cNvPr id="29" name="Rectangle 28">
              <a:extLst>
                <a:ext uri="{FF2B5EF4-FFF2-40B4-BE49-F238E27FC236}">
                  <a16:creationId xmlns:a16="http://schemas.microsoft.com/office/drawing/2014/main" id="{AB26BC9E-1D06-68E4-615D-2A13A35196EC}"/>
                </a:ext>
              </a:extLst>
            </p:cNvPr>
            <p:cNvSpPr/>
            <p:nvPr/>
          </p:nvSpPr>
          <p:spPr>
            <a:xfrm>
              <a:off x="7181079" y="538055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E19AE0CB-D444-8A0B-E8A1-7301F03EF61D}"/>
                </a:ext>
              </a:extLst>
            </p:cNvPr>
            <p:cNvSpPr/>
            <p:nvPr/>
          </p:nvSpPr>
          <p:spPr>
            <a:xfrm>
              <a:off x="7934980" y="438179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4CA9A5A2-AFEE-C884-BD1E-D4640C405413}"/>
                </a:ext>
              </a:extLst>
            </p:cNvPr>
            <p:cNvSpPr/>
            <p:nvPr/>
          </p:nvSpPr>
          <p:spPr>
            <a:xfrm>
              <a:off x="8434370" y="521916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40CEA600-0600-0C69-4433-044EA804D1FB}"/>
                </a:ext>
              </a:extLst>
            </p:cNvPr>
            <p:cNvSpPr/>
            <p:nvPr/>
          </p:nvSpPr>
          <p:spPr>
            <a:xfrm>
              <a:off x="8491967" y="53171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10F8B06D-A416-587E-9358-011D890BFE8D}"/>
                </a:ext>
              </a:extLst>
            </p:cNvPr>
            <p:cNvSpPr/>
            <p:nvPr/>
          </p:nvSpPr>
          <p:spPr>
            <a:xfrm>
              <a:off x="8587748" y="53476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C0E6DD18-8D7B-15CF-E1A0-531BA70690CC}"/>
                </a:ext>
              </a:extLst>
            </p:cNvPr>
            <p:cNvSpPr/>
            <p:nvPr/>
          </p:nvSpPr>
          <p:spPr>
            <a:xfrm>
              <a:off x="8639709" y="524278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85BF350F-5A30-9C30-4115-82B086D72F07}"/>
                </a:ext>
              </a:extLst>
            </p:cNvPr>
            <p:cNvSpPr/>
            <p:nvPr/>
          </p:nvSpPr>
          <p:spPr>
            <a:xfrm>
              <a:off x="8677013" y="54196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B5340AF7-FDBC-F830-324F-838C0F8B5DEC}"/>
                </a:ext>
              </a:extLst>
            </p:cNvPr>
            <p:cNvSpPr/>
            <p:nvPr/>
          </p:nvSpPr>
          <p:spPr>
            <a:xfrm>
              <a:off x="8061673" y="45160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10CC59F8-5DBD-D0EC-9318-28B8C702E162}"/>
                </a:ext>
              </a:extLst>
            </p:cNvPr>
            <p:cNvSpPr/>
            <p:nvPr/>
          </p:nvSpPr>
          <p:spPr>
            <a:xfrm>
              <a:off x="8170455" y="453589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C6CD2983-545B-F64D-34F8-31AC32082F1A}"/>
                </a:ext>
              </a:extLst>
            </p:cNvPr>
            <p:cNvSpPr/>
            <p:nvPr/>
          </p:nvSpPr>
          <p:spPr>
            <a:xfrm>
              <a:off x="8051613" y="461411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905A9430-EA13-E198-00DC-FF8539BAF758}"/>
                </a:ext>
              </a:extLst>
            </p:cNvPr>
            <p:cNvSpPr/>
            <p:nvPr/>
          </p:nvSpPr>
          <p:spPr>
            <a:xfrm>
              <a:off x="7155065" y="546544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0F0C290D-407B-4745-5331-4F26502059EA}"/>
                </a:ext>
              </a:extLst>
            </p:cNvPr>
            <p:cNvSpPr/>
            <p:nvPr/>
          </p:nvSpPr>
          <p:spPr>
            <a:xfrm>
              <a:off x="7084478" y="55204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D9E499F9-7C66-0402-DA14-C5E9AC85CB4D}"/>
                </a:ext>
              </a:extLst>
            </p:cNvPr>
            <p:cNvSpPr/>
            <p:nvPr/>
          </p:nvSpPr>
          <p:spPr>
            <a:xfrm>
              <a:off x="7177535" y="5583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E2DC6F18-E6A5-E411-C94A-5B80E8D7640B}"/>
                </a:ext>
              </a:extLst>
            </p:cNvPr>
            <p:cNvSpPr/>
            <p:nvPr/>
          </p:nvSpPr>
          <p:spPr>
            <a:xfrm>
              <a:off x="7197881" y="570211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B4BB2463-64D0-36A0-DF2B-1EFEC8AAC027}"/>
                </a:ext>
              </a:extLst>
            </p:cNvPr>
            <p:cNvSpPr/>
            <p:nvPr/>
          </p:nvSpPr>
          <p:spPr>
            <a:xfrm>
              <a:off x="7324144" y="56432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44E94486-ECEE-7FEE-5B2E-A23EB10D74BC}"/>
                </a:ext>
              </a:extLst>
            </p:cNvPr>
            <p:cNvSpPr/>
            <p:nvPr/>
          </p:nvSpPr>
          <p:spPr>
            <a:xfrm>
              <a:off x="7313993" y="57112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F3A7FD71-2F1A-08F1-08EA-8CAFCB13C3B4}"/>
                </a:ext>
              </a:extLst>
            </p:cNvPr>
            <p:cNvSpPr/>
            <p:nvPr/>
          </p:nvSpPr>
          <p:spPr>
            <a:xfrm>
              <a:off x="7283069" y="55454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223DDBD0-9369-3E42-11E3-DA23DF6A72F3}"/>
                </a:ext>
              </a:extLst>
            </p:cNvPr>
            <p:cNvSpPr/>
            <p:nvPr/>
          </p:nvSpPr>
          <p:spPr>
            <a:xfrm>
              <a:off x="7125881" y="57536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1" name="Group 70">
              <a:extLst>
                <a:ext uri="{FF2B5EF4-FFF2-40B4-BE49-F238E27FC236}">
                  <a16:creationId xmlns:a16="http://schemas.microsoft.com/office/drawing/2014/main" id="{C500D60C-1B62-9F54-B14C-447804A8474F}"/>
                </a:ext>
              </a:extLst>
            </p:cNvPr>
            <p:cNvGrpSpPr/>
            <p:nvPr/>
          </p:nvGrpSpPr>
          <p:grpSpPr>
            <a:xfrm>
              <a:off x="7342536" y="5437124"/>
              <a:ext cx="180000" cy="180000"/>
              <a:chOff x="7966880" y="3935853"/>
              <a:chExt cx="180000" cy="180000"/>
            </a:xfrm>
          </p:grpSpPr>
          <p:sp>
            <p:nvSpPr>
              <p:cNvPr id="72" name="Oval 71">
                <a:extLst>
                  <a:ext uri="{FF2B5EF4-FFF2-40B4-BE49-F238E27FC236}">
                    <a16:creationId xmlns:a16="http://schemas.microsoft.com/office/drawing/2014/main" id="{B31D6CB0-75E9-BBA7-1FEA-BEE5372BE32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3" name="Graphic 72" descr="Star with solid fill">
                <a:extLst>
                  <a:ext uri="{FF2B5EF4-FFF2-40B4-BE49-F238E27FC236}">
                    <a16:creationId xmlns:a16="http://schemas.microsoft.com/office/drawing/2014/main" id="{3D918272-751B-C025-79BB-7B0E64521ED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74" name="Group 73">
              <a:extLst>
                <a:ext uri="{FF2B5EF4-FFF2-40B4-BE49-F238E27FC236}">
                  <a16:creationId xmlns:a16="http://schemas.microsoft.com/office/drawing/2014/main" id="{79CF07CF-173F-ABF5-7122-4BE73D9270AE}"/>
                </a:ext>
              </a:extLst>
            </p:cNvPr>
            <p:cNvGrpSpPr/>
            <p:nvPr/>
          </p:nvGrpSpPr>
          <p:grpSpPr>
            <a:xfrm>
              <a:off x="8451656" y="5427553"/>
              <a:ext cx="180000" cy="180000"/>
              <a:chOff x="7966880" y="3935853"/>
              <a:chExt cx="180000" cy="180000"/>
            </a:xfrm>
          </p:grpSpPr>
          <p:sp>
            <p:nvSpPr>
              <p:cNvPr id="75" name="Oval 74">
                <a:extLst>
                  <a:ext uri="{FF2B5EF4-FFF2-40B4-BE49-F238E27FC236}">
                    <a16:creationId xmlns:a16="http://schemas.microsoft.com/office/drawing/2014/main" id="{9AD5CC20-F1A5-4B7F-AACD-E426C6F821B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6" name="Graphic 75" descr="Star with solid fill">
                <a:extLst>
                  <a:ext uri="{FF2B5EF4-FFF2-40B4-BE49-F238E27FC236}">
                    <a16:creationId xmlns:a16="http://schemas.microsoft.com/office/drawing/2014/main" id="{9FEFAC67-78D8-AF53-DF6C-36D63769A5C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77" name="Group 76">
              <a:extLst>
                <a:ext uri="{FF2B5EF4-FFF2-40B4-BE49-F238E27FC236}">
                  <a16:creationId xmlns:a16="http://schemas.microsoft.com/office/drawing/2014/main" id="{DB796E37-82DB-F182-CE6C-F6B7598E59BA}"/>
                </a:ext>
              </a:extLst>
            </p:cNvPr>
            <p:cNvGrpSpPr/>
            <p:nvPr/>
          </p:nvGrpSpPr>
          <p:grpSpPr>
            <a:xfrm>
              <a:off x="7921255" y="4355898"/>
              <a:ext cx="180000" cy="180000"/>
              <a:chOff x="7966880" y="3935853"/>
              <a:chExt cx="180000" cy="180000"/>
            </a:xfrm>
          </p:grpSpPr>
          <p:sp>
            <p:nvSpPr>
              <p:cNvPr id="78" name="Oval 77">
                <a:extLst>
                  <a:ext uri="{FF2B5EF4-FFF2-40B4-BE49-F238E27FC236}">
                    <a16:creationId xmlns:a16="http://schemas.microsoft.com/office/drawing/2014/main" id="{76AB2F74-E932-0B8A-A30D-59E34C8014B5}"/>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9" name="Graphic 78" descr="Star with solid fill">
                <a:extLst>
                  <a:ext uri="{FF2B5EF4-FFF2-40B4-BE49-F238E27FC236}">
                    <a16:creationId xmlns:a16="http://schemas.microsoft.com/office/drawing/2014/main" id="{1E244C91-44B8-71BB-6AE5-EBE55C04E5C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6" name="Group 15">
            <a:extLst>
              <a:ext uri="{FF2B5EF4-FFF2-40B4-BE49-F238E27FC236}">
                <a16:creationId xmlns:a16="http://schemas.microsoft.com/office/drawing/2014/main" id="{F9F7E402-8A7E-4473-E809-38B211A8E91B}"/>
              </a:ext>
            </a:extLst>
          </p:cNvPr>
          <p:cNvGrpSpPr/>
          <p:nvPr/>
        </p:nvGrpSpPr>
        <p:grpSpPr>
          <a:xfrm>
            <a:off x="10820400" y="158021"/>
            <a:ext cx="1262954" cy="262128"/>
            <a:chOff x="10892274" y="158021"/>
            <a:chExt cx="1191080" cy="262128"/>
          </a:xfrm>
        </p:grpSpPr>
        <p:sp>
          <p:nvSpPr>
            <p:cNvPr id="58" name="Oval 57">
              <a:extLst>
                <a:ext uri="{FF2B5EF4-FFF2-40B4-BE49-F238E27FC236}">
                  <a16:creationId xmlns:a16="http://schemas.microsoft.com/office/drawing/2014/main" id="{9F22764D-63BD-D561-D5FA-C9C89302248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60" name="Group 59">
              <a:extLst>
                <a:ext uri="{FF2B5EF4-FFF2-40B4-BE49-F238E27FC236}">
                  <a16:creationId xmlns:a16="http://schemas.microsoft.com/office/drawing/2014/main" id="{5B4D5C79-E4B9-2802-775D-18FC597A6957}"/>
                </a:ext>
              </a:extLst>
            </p:cNvPr>
            <p:cNvGrpSpPr/>
            <p:nvPr/>
          </p:nvGrpSpPr>
          <p:grpSpPr>
            <a:xfrm>
              <a:off x="10892274" y="158021"/>
              <a:ext cx="1191080" cy="262128"/>
              <a:chOff x="9614080" y="308749"/>
              <a:chExt cx="1191080" cy="262128"/>
            </a:xfrm>
          </p:grpSpPr>
          <p:sp>
            <p:nvSpPr>
              <p:cNvPr id="62" name="Rectangle 61">
                <a:extLst>
                  <a:ext uri="{FF2B5EF4-FFF2-40B4-BE49-F238E27FC236}">
                    <a16:creationId xmlns:a16="http://schemas.microsoft.com/office/drawing/2014/main" id="{91F1B9FF-B11A-F2C1-F659-EF82109BE36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63" name="Rectangle 62">
                <a:extLst>
                  <a:ext uri="{FF2B5EF4-FFF2-40B4-BE49-F238E27FC236}">
                    <a16:creationId xmlns:a16="http://schemas.microsoft.com/office/drawing/2014/main" id="{FD93AF03-196E-E367-1C60-886EE8F89D3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6" name="Rectangle 65">
            <a:extLst>
              <a:ext uri="{FF2B5EF4-FFF2-40B4-BE49-F238E27FC236}">
                <a16:creationId xmlns:a16="http://schemas.microsoft.com/office/drawing/2014/main" id="{F194C5BE-6A3E-6523-1A7C-34106DF79F8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4093467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3.54167E-6 -4.81481E-6 L -0.48346 0.00879 " pathEditMode="relative" rAng="0" ptsTypes="AA">
                                      <p:cBhvr>
                                        <p:cTn id="6" dur="2000" fill="hold"/>
                                        <p:tgtEl>
                                          <p:spTgt spid="15"/>
                                        </p:tgtEl>
                                        <p:attrNameLst>
                                          <p:attrName>ppt_x</p:attrName>
                                          <p:attrName>ppt_y</p:attrName>
                                        </p:attrNameLst>
                                      </p:cBhvr>
                                      <p:rCtr x="-24232" y="44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 name="Straight Arrow Connector 59">
            <a:extLst>
              <a:ext uri="{FF2B5EF4-FFF2-40B4-BE49-F238E27FC236}">
                <a16:creationId xmlns:a16="http://schemas.microsoft.com/office/drawing/2014/main" id="{A620FD19-DCD3-FA71-2049-BAE8AEFBD9A0}"/>
              </a:ext>
            </a:extLst>
          </p:cNvPr>
          <p:cNvCxnSpPr>
            <a:cxnSpLocks/>
            <a:stCxn id="16" idx="2"/>
            <a:endCxn id="66" idx="0"/>
          </p:cNvCxnSpPr>
          <p:nvPr/>
        </p:nvCxnSpPr>
        <p:spPr>
          <a:xfrm>
            <a:off x="8242329" y="4591665"/>
            <a:ext cx="141" cy="514256"/>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Put both the revisualized Purpose Sentence and the Guiding Principles together to get a good overview.</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Bringing it all Together</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86CD6A85-FEE3-DCFA-4018-95B882627E01}"/>
              </a:ext>
            </a:extLst>
          </p:cNvPr>
          <p:cNvSpPr/>
          <p:nvPr/>
        </p:nvSpPr>
        <p:spPr>
          <a:xfrm>
            <a:off x="5358582" y="3445383"/>
            <a:ext cx="5767494" cy="114628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Purpose</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is our goal?</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58" name="Rectangle 57">
            <a:extLst>
              <a:ext uri="{FF2B5EF4-FFF2-40B4-BE49-F238E27FC236}">
                <a16:creationId xmlns:a16="http://schemas.microsoft.com/office/drawing/2014/main" id="{EE7B94F3-6F4C-8537-C45D-162319E9EA41}"/>
              </a:ext>
            </a:extLst>
          </p:cNvPr>
          <p:cNvSpPr/>
          <p:nvPr/>
        </p:nvSpPr>
        <p:spPr>
          <a:xfrm>
            <a:off x="5358582" y="5104889"/>
            <a:ext cx="1711955" cy="753945"/>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63" name="Rectangle 62">
            <a:extLst>
              <a:ext uri="{FF2B5EF4-FFF2-40B4-BE49-F238E27FC236}">
                <a16:creationId xmlns:a16="http://schemas.microsoft.com/office/drawing/2014/main" id="{E1E00EC5-8F9E-F58C-BC9B-8F0AB27992CE}"/>
              </a:ext>
            </a:extLst>
          </p:cNvPr>
          <p:cNvSpPr/>
          <p:nvPr/>
        </p:nvSpPr>
        <p:spPr>
          <a:xfrm>
            <a:off x="9414402" y="5104888"/>
            <a:ext cx="1711955" cy="753945"/>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#3</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66" name="Rectangle 65">
            <a:extLst>
              <a:ext uri="{FF2B5EF4-FFF2-40B4-BE49-F238E27FC236}">
                <a16:creationId xmlns:a16="http://schemas.microsoft.com/office/drawing/2014/main" id="{56969147-C0E9-0FD0-84B5-6D05B771A35F}"/>
              </a:ext>
            </a:extLst>
          </p:cNvPr>
          <p:cNvSpPr/>
          <p:nvPr/>
        </p:nvSpPr>
        <p:spPr>
          <a:xfrm>
            <a:off x="7386492" y="5105921"/>
            <a:ext cx="1711955" cy="753945"/>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68" name="Rectangle 67">
            <a:extLst>
              <a:ext uri="{FF2B5EF4-FFF2-40B4-BE49-F238E27FC236}">
                <a16:creationId xmlns:a16="http://schemas.microsoft.com/office/drawing/2014/main" id="{4BAE291B-3ACB-8E5D-065A-B04612B385D3}"/>
              </a:ext>
            </a:extLst>
          </p:cNvPr>
          <p:cNvSpPr/>
          <p:nvPr/>
        </p:nvSpPr>
        <p:spPr>
          <a:xfrm>
            <a:off x="5552531" y="3965824"/>
            <a:ext cx="1440000" cy="72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exist to…</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ensure that our data is managed as an asset.</a:t>
            </a:r>
            <a:endParaRPr kumimoji="0" lang="en-US"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6F61CB2F-EFB4-E435-77F7-8EEAE587A2A8}"/>
              </a:ext>
            </a:extLst>
          </p:cNvPr>
          <p:cNvSpPr/>
          <p:nvPr/>
        </p:nvSpPr>
        <p:spPr>
          <a:xfrm>
            <a:off x="9550380" y="3979199"/>
            <a:ext cx="1440000" cy="72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by…</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establishing company-wide data quality and embedding a culture of data stewardship.</a:t>
            </a:r>
            <a:endParaRPr kumimoji="0" lang="en-US"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Rectangle 88">
            <a:extLst>
              <a:ext uri="{FF2B5EF4-FFF2-40B4-BE49-F238E27FC236}">
                <a16:creationId xmlns:a16="http://schemas.microsoft.com/office/drawing/2014/main" id="{A7E41A18-980A-512E-87C7-6FB40859FC57}"/>
              </a:ext>
            </a:extLst>
          </p:cNvPr>
          <p:cNvSpPr/>
          <p:nvPr/>
        </p:nvSpPr>
        <p:spPr>
          <a:xfrm>
            <a:off x="5494559" y="5609296"/>
            <a:ext cx="1440000" cy="72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treating data as an enterprise asset.</a:t>
            </a:r>
            <a:endParaRPr kumimoji="0" lang="en-US"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Rectangle 89">
            <a:extLst>
              <a:ext uri="{FF2B5EF4-FFF2-40B4-BE49-F238E27FC236}">
                <a16:creationId xmlns:a16="http://schemas.microsoft.com/office/drawing/2014/main" id="{0720C0F1-CD5D-F4B2-BDA9-C9110FD3E9A6}"/>
              </a:ext>
            </a:extLst>
          </p:cNvPr>
          <p:cNvSpPr/>
          <p:nvPr/>
        </p:nvSpPr>
        <p:spPr>
          <a:xfrm>
            <a:off x="7522469" y="5609296"/>
            <a:ext cx="1440000" cy="72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ensuring data meets its purpose.</a:t>
            </a:r>
            <a:endParaRPr kumimoji="0" lang="en-US"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Rectangle 90">
            <a:extLst>
              <a:ext uri="{FF2B5EF4-FFF2-40B4-BE49-F238E27FC236}">
                <a16:creationId xmlns:a16="http://schemas.microsoft.com/office/drawing/2014/main" id="{925B4E98-9D27-F45A-BFE5-5416174F8495}"/>
              </a:ext>
            </a:extLst>
          </p:cNvPr>
          <p:cNvSpPr/>
          <p:nvPr/>
        </p:nvSpPr>
        <p:spPr>
          <a:xfrm>
            <a:off x="9550379" y="5613559"/>
            <a:ext cx="1440000" cy="72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ensuring accountability at every data touchpoint.</a:t>
            </a:r>
          </a:p>
        </p:txBody>
      </p:sp>
      <p:cxnSp>
        <p:nvCxnSpPr>
          <p:cNvPr id="94" name="Connector: Elbow 93">
            <a:extLst>
              <a:ext uri="{FF2B5EF4-FFF2-40B4-BE49-F238E27FC236}">
                <a16:creationId xmlns:a16="http://schemas.microsoft.com/office/drawing/2014/main" id="{8490B347-4612-90BF-B718-46FE7D6C4B2D}"/>
              </a:ext>
            </a:extLst>
          </p:cNvPr>
          <p:cNvCxnSpPr>
            <a:cxnSpLocks/>
            <a:stCxn id="16" idx="2"/>
            <a:endCxn id="58" idx="0"/>
          </p:cNvCxnSpPr>
          <p:nvPr/>
        </p:nvCxnSpPr>
        <p:spPr>
          <a:xfrm rot="5400000">
            <a:off x="6971833" y="3834393"/>
            <a:ext cx="513224" cy="2027769"/>
          </a:xfrm>
          <a:prstGeom prst="bentConnector3">
            <a:avLst>
              <a:gd name="adj1" fmla="val 50000"/>
            </a:avLst>
          </a:prstGeom>
          <a:ln>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98" name="Connector: Elbow 97">
            <a:extLst>
              <a:ext uri="{FF2B5EF4-FFF2-40B4-BE49-F238E27FC236}">
                <a16:creationId xmlns:a16="http://schemas.microsoft.com/office/drawing/2014/main" id="{63425367-0C3B-2F47-B226-5281B7B7F563}"/>
              </a:ext>
            </a:extLst>
          </p:cNvPr>
          <p:cNvCxnSpPr>
            <a:cxnSpLocks/>
            <a:stCxn id="16" idx="2"/>
            <a:endCxn id="63" idx="0"/>
          </p:cNvCxnSpPr>
          <p:nvPr/>
        </p:nvCxnSpPr>
        <p:spPr>
          <a:xfrm rot="16200000" flipH="1">
            <a:off x="8999743" y="3834250"/>
            <a:ext cx="513223" cy="2028051"/>
          </a:xfrm>
          <a:prstGeom prst="bentConnector3">
            <a:avLst>
              <a:gd name="adj1" fmla="val 50000"/>
            </a:avLst>
          </a:prstGeom>
          <a:ln>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101" name="Rectangle 100">
            <a:extLst>
              <a:ext uri="{FF2B5EF4-FFF2-40B4-BE49-F238E27FC236}">
                <a16:creationId xmlns:a16="http://schemas.microsoft.com/office/drawing/2014/main" id="{82A2E973-B8BF-7F22-BB45-A5ADA7A85F90}"/>
              </a:ext>
            </a:extLst>
          </p:cNvPr>
          <p:cNvSpPr/>
          <p:nvPr/>
        </p:nvSpPr>
        <p:spPr>
          <a:xfrm>
            <a:off x="5607631" y="5722368"/>
            <a:ext cx="1440000" cy="72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is an enterprise asset</a:t>
            </a:r>
            <a:endParaRPr kumimoji="0" lang="en-US"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 name="Rectangle 101">
            <a:extLst>
              <a:ext uri="{FF2B5EF4-FFF2-40B4-BE49-F238E27FC236}">
                <a16:creationId xmlns:a16="http://schemas.microsoft.com/office/drawing/2014/main" id="{07748331-C563-B2E6-B8AD-DC9F589A9E6F}"/>
              </a:ext>
            </a:extLst>
          </p:cNvPr>
          <p:cNvSpPr/>
          <p:nvPr/>
        </p:nvSpPr>
        <p:spPr>
          <a:xfrm>
            <a:off x="7635541" y="5722368"/>
            <a:ext cx="1440000" cy="72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is fit for purpose</a:t>
            </a:r>
            <a:endParaRPr kumimoji="0" lang="en-US"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 name="Rectangle 102">
            <a:extLst>
              <a:ext uri="{FF2B5EF4-FFF2-40B4-BE49-F238E27FC236}">
                <a16:creationId xmlns:a16="http://schemas.microsoft.com/office/drawing/2014/main" id="{B5A26F2F-34E4-5196-EC61-8722A3543F09}"/>
              </a:ext>
            </a:extLst>
          </p:cNvPr>
          <p:cNvSpPr/>
          <p:nvPr/>
        </p:nvSpPr>
        <p:spPr>
          <a:xfrm>
            <a:off x="9663451" y="5737945"/>
            <a:ext cx="1440000" cy="72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is managed with accountability</a:t>
            </a:r>
            <a:endParaRPr kumimoji="0" lang="en-US"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6" name="Group 115">
            <a:extLst>
              <a:ext uri="{FF2B5EF4-FFF2-40B4-BE49-F238E27FC236}">
                <a16:creationId xmlns:a16="http://schemas.microsoft.com/office/drawing/2014/main" id="{9A771801-B7E2-96FD-075A-242ABE2D7DA0}"/>
              </a:ext>
            </a:extLst>
          </p:cNvPr>
          <p:cNvGrpSpPr/>
          <p:nvPr/>
        </p:nvGrpSpPr>
        <p:grpSpPr>
          <a:xfrm>
            <a:off x="3423495" y="5165163"/>
            <a:ext cx="1953304" cy="1339508"/>
            <a:chOff x="3423495" y="5165163"/>
            <a:chExt cx="1953304" cy="1339508"/>
          </a:xfrm>
        </p:grpSpPr>
        <p:sp>
          <p:nvSpPr>
            <p:cNvPr id="106" name="Tijdelijke aanduiding voor inhoud 5">
              <a:extLst>
                <a:ext uri="{FF2B5EF4-FFF2-40B4-BE49-F238E27FC236}">
                  <a16:creationId xmlns:a16="http://schemas.microsoft.com/office/drawing/2014/main" id="{74694E63-1821-A346-A93F-64B6A2AE20AE}"/>
                </a:ext>
              </a:extLst>
            </p:cNvPr>
            <p:cNvSpPr txBox="1">
              <a:spLocks/>
            </p:cNvSpPr>
            <p:nvPr/>
          </p:nvSpPr>
          <p:spPr>
            <a:xfrm>
              <a:off x="3423495" y="5165163"/>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can reformulate these to proper Guiding Principles</a:t>
              </a:r>
            </a:p>
          </p:txBody>
        </p:sp>
        <p:pic>
          <p:nvPicPr>
            <p:cNvPr id="115" name="Graphic 114" descr="Line arrow: Clockwise curve with solid fill">
              <a:extLst>
                <a:ext uri="{FF2B5EF4-FFF2-40B4-BE49-F238E27FC236}">
                  <a16:creationId xmlns:a16="http://schemas.microsoft.com/office/drawing/2014/main" id="{23A47F91-83D0-7325-B3C1-87BECE98EB0F}"/>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6021736" flipV="1">
              <a:off x="4287375" y="5415247"/>
              <a:ext cx="914400" cy="1264448"/>
            </a:xfrm>
            <a:prstGeom prst="rect">
              <a:avLst/>
            </a:prstGeom>
          </p:spPr>
        </p:pic>
      </p:grpSp>
      <p:grpSp>
        <p:nvGrpSpPr>
          <p:cNvPr id="15" name="Group 14">
            <a:extLst>
              <a:ext uri="{FF2B5EF4-FFF2-40B4-BE49-F238E27FC236}">
                <a16:creationId xmlns:a16="http://schemas.microsoft.com/office/drawing/2014/main" id="{38916776-48C7-05E8-4E3B-C55FDA4A528C}"/>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EC7077EB-6118-29C6-53EE-B7D40CDECBC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0" name="Group 19">
              <a:extLst>
                <a:ext uri="{FF2B5EF4-FFF2-40B4-BE49-F238E27FC236}">
                  <a16:creationId xmlns:a16="http://schemas.microsoft.com/office/drawing/2014/main" id="{2E8D8720-E370-DE80-5DF9-3A4647A2AE3A}"/>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3D56C082-4282-7DCB-CFDF-ABCD1AEF627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2" name="Rectangle 21">
                <a:extLst>
                  <a:ext uri="{FF2B5EF4-FFF2-40B4-BE49-F238E27FC236}">
                    <a16:creationId xmlns:a16="http://schemas.microsoft.com/office/drawing/2014/main" id="{962910F4-3C18-128A-8A30-50DFB25288A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71BC8F8A-5406-18CD-2CC2-2D68164B2CA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
        <p:nvSpPr>
          <p:cNvPr id="69" name="Rectangle 68">
            <a:extLst>
              <a:ext uri="{FF2B5EF4-FFF2-40B4-BE49-F238E27FC236}">
                <a16:creationId xmlns:a16="http://schemas.microsoft.com/office/drawing/2014/main" id="{C6B82E28-0C6E-9E7C-AB05-E30D5D992687}"/>
              </a:ext>
            </a:extLst>
          </p:cNvPr>
          <p:cNvSpPr/>
          <p:nvPr/>
        </p:nvSpPr>
        <p:spPr>
          <a:xfrm>
            <a:off x="7522469" y="3965824"/>
            <a:ext cx="1440000" cy="72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 this for…</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all internal and external data users.</a:t>
            </a:r>
            <a:endParaRPr kumimoji="0" lang="en-US"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97252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500"/>
                                        <p:tgtEl>
                                          <p:spTgt spid="1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2"/>
                                        </p:tgtEl>
                                        <p:attrNameLst>
                                          <p:attrName>style.visibility</p:attrName>
                                        </p:attrNameLst>
                                      </p:cBhvr>
                                      <p:to>
                                        <p:strVal val="visible"/>
                                      </p:to>
                                    </p:set>
                                    <p:animEffect transition="in" filter="fade">
                                      <p:cBhvr>
                                        <p:cTn id="10" dur="500"/>
                                        <p:tgtEl>
                                          <p:spTgt spid="10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
                                        </p:tgtEl>
                                        <p:attrNameLst>
                                          <p:attrName>style.visibility</p:attrName>
                                        </p:attrNameLst>
                                      </p:cBhvr>
                                      <p:to>
                                        <p:strVal val="visible"/>
                                      </p:to>
                                    </p:set>
                                    <p:animEffect transition="in" filter="fade">
                                      <p:cBhvr>
                                        <p:cTn id="13" dur="500"/>
                                        <p:tgtEl>
                                          <p:spTgt spid="103"/>
                                        </p:tgtEl>
                                      </p:cBhvr>
                                    </p:animEffect>
                                  </p:childTnLst>
                                </p:cTn>
                              </p:par>
                              <p:par>
                                <p:cTn id="14" presetID="10" presetClass="entr" presetSubtype="0" fill="hold" nodeType="with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fade">
                                      <p:cBhvr>
                                        <p:cTn id="16"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2" grpId="0" animBg="1"/>
      <p:bldP spid="103"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5" name="Picture 14">
            <a:extLst>
              <a:ext uri="{FF2B5EF4-FFF2-40B4-BE49-F238E27FC236}">
                <a16:creationId xmlns:a16="http://schemas.microsoft.com/office/drawing/2014/main" id="{91A595E9-220E-AAAC-177C-44AF9520A0B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426807" y="1391252"/>
            <a:ext cx="6470073" cy="4852555"/>
          </a:xfrm>
          <a:prstGeom prst="rect">
            <a:avLst/>
          </a:prstGeom>
        </p:spPr>
      </p:pic>
      <p:grpSp>
        <p:nvGrpSpPr>
          <p:cNvPr id="13" name="Group 12">
            <a:extLst>
              <a:ext uri="{FF2B5EF4-FFF2-40B4-BE49-F238E27FC236}">
                <a16:creationId xmlns:a16="http://schemas.microsoft.com/office/drawing/2014/main" id="{A1005E0C-A8B3-CD55-7313-645B1BECDAC5}"/>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C375215C-344B-9677-F9EC-ECD8FD4FC54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6" name="Group 15">
              <a:extLst>
                <a:ext uri="{FF2B5EF4-FFF2-40B4-BE49-F238E27FC236}">
                  <a16:creationId xmlns:a16="http://schemas.microsoft.com/office/drawing/2014/main" id="{15A1FDD2-480C-0E1B-66E6-63A9E555029F}"/>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BF575CA2-4AF9-4856-6F31-E26BBDC08F2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0" name="Rectangle 19">
                <a:extLst>
                  <a:ext uri="{FF2B5EF4-FFF2-40B4-BE49-F238E27FC236}">
                    <a16:creationId xmlns:a16="http://schemas.microsoft.com/office/drawing/2014/main" id="{923C9CB1-B2A7-0765-BF0C-65F55849A66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3E7199B0-58AF-33E6-2BCC-DE0CF429FC5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10953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1 of 7 | Guiding Principles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Several sticky notes on a wall&#10;&#10;Description automatically generated">
            <a:extLst>
              <a:ext uri="{FF2B5EF4-FFF2-40B4-BE49-F238E27FC236}">
                <a16:creationId xmlns:a16="http://schemas.microsoft.com/office/drawing/2014/main" id="{F9AD41BA-45D9-F638-EB02-E31749E8E92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872246" y="375796"/>
            <a:ext cx="4349204" cy="5798938"/>
          </a:xfrm>
          <a:prstGeom prst="rect">
            <a:avLst/>
          </a:prstGeom>
        </p:spPr>
      </p:pic>
      <p:grpSp>
        <p:nvGrpSpPr>
          <p:cNvPr id="14" name="Group 13">
            <a:extLst>
              <a:ext uri="{FF2B5EF4-FFF2-40B4-BE49-F238E27FC236}">
                <a16:creationId xmlns:a16="http://schemas.microsoft.com/office/drawing/2014/main" id="{0EC89E3A-B9EC-C5E9-8233-10650C6953DE}"/>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139FAE16-E3AD-B104-E6F8-CE8B5DD0511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6" name="Group 15">
              <a:extLst>
                <a:ext uri="{FF2B5EF4-FFF2-40B4-BE49-F238E27FC236}">
                  <a16:creationId xmlns:a16="http://schemas.microsoft.com/office/drawing/2014/main" id="{3F67E009-6D1D-3450-ADE4-9F935BC7C670}"/>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A27BF158-CEDB-2CCB-F12B-CBE7AFD32C6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0" name="Rectangle 19">
                <a:extLst>
                  <a:ext uri="{FF2B5EF4-FFF2-40B4-BE49-F238E27FC236}">
                    <a16:creationId xmlns:a16="http://schemas.microsoft.com/office/drawing/2014/main" id="{33345F88-EA64-3A4A-C2BA-2D77D66776C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61CB6BC0-0E4D-B726-3907-C657D02256C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8282123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The Fundamentals | Workshop 1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8" name="Connector: Elbow 17">
            <a:extLst>
              <a:ext uri="{FF2B5EF4-FFF2-40B4-BE49-F238E27FC236}">
                <a16:creationId xmlns:a16="http://schemas.microsoft.com/office/drawing/2014/main" id="{60C4DBD5-2BC3-EF63-D28B-546547EBAC2A}"/>
              </a:ext>
            </a:extLst>
          </p:cNvPr>
          <p:cNvCxnSpPr>
            <a:cxnSpLocks/>
            <a:stCxn id="29" idx="2"/>
            <a:endCxn id="35" idx="0"/>
          </p:cNvCxnSpPr>
          <p:nvPr/>
        </p:nvCxnSpPr>
        <p:spPr>
          <a:xfrm rot="16200000" flipH="1">
            <a:off x="5882567" y="2743489"/>
            <a:ext cx="1697335" cy="1159867"/>
          </a:xfrm>
          <a:prstGeom prst="bentConnector3">
            <a:avLst>
              <a:gd name="adj1" fmla="val 74063"/>
            </a:avLst>
          </a:prstGeom>
          <a:ln w="12700">
            <a:solidFill>
              <a:srgbClr val="0C2B3E"/>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502F5AA3-8025-4FF7-F1D7-1A279E4BA247}"/>
              </a:ext>
            </a:extLst>
          </p:cNvPr>
          <p:cNvCxnSpPr>
            <a:cxnSpLocks/>
            <a:stCxn id="29" idx="2"/>
            <a:endCxn id="34" idx="0"/>
          </p:cNvCxnSpPr>
          <p:nvPr/>
        </p:nvCxnSpPr>
        <p:spPr>
          <a:xfrm rot="5400000">
            <a:off x="4739425" y="2760216"/>
            <a:ext cx="1697336" cy="1126416"/>
          </a:xfrm>
          <a:prstGeom prst="bentConnector3">
            <a:avLst>
              <a:gd name="adj1" fmla="val 74272"/>
            </a:avLst>
          </a:prstGeom>
          <a:ln w="12700">
            <a:solidFill>
              <a:srgbClr val="0C2B3E"/>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560B20C9-2413-6C70-38D6-7C8713728FDF}"/>
              </a:ext>
            </a:extLst>
          </p:cNvPr>
          <p:cNvCxnSpPr>
            <a:cxnSpLocks/>
            <a:stCxn id="29" idx="2"/>
            <a:endCxn id="36" idx="0"/>
          </p:cNvCxnSpPr>
          <p:nvPr/>
        </p:nvCxnSpPr>
        <p:spPr>
          <a:xfrm rot="16200000" flipH="1">
            <a:off x="7012307" y="1613749"/>
            <a:ext cx="1697338" cy="3419351"/>
          </a:xfrm>
          <a:prstGeom prst="bentConnector3">
            <a:avLst>
              <a:gd name="adj1" fmla="val 74131"/>
            </a:avLst>
          </a:prstGeom>
          <a:ln w="12700">
            <a:solidFill>
              <a:srgbClr val="0C2B3E"/>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4" name="Connector: Elbow 23">
            <a:extLst>
              <a:ext uri="{FF2B5EF4-FFF2-40B4-BE49-F238E27FC236}">
                <a16:creationId xmlns:a16="http://schemas.microsoft.com/office/drawing/2014/main" id="{EF40EE3B-0740-2698-5C4F-83A1E6605FEE}"/>
              </a:ext>
            </a:extLst>
          </p:cNvPr>
          <p:cNvCxnSpPr>
            <a:cxnSpLocks/>
            <a:stCxn id="29" idx="2"/>
            <a:endCxn id="33" idx="0"/>
          </p:cNvCxnSpPr>
          <p:nvPr/>
        </p:nvCxnSpPr>
        <p:spPr>
          <a:xfrm rot="5400000">
            <a:off x="3592957" y="1613750"/>
            <a:ext cx="1697339" cy="3419351"/>
          </a:xfrm>
          <a:prstGeom prst="bentConnector3">
            <a:avLst>
              <a:gd name="adj1" fmla="val 74130"/>
            </a:avLst>
          </a:prstGeom>
          <a:ln w="12700">
            <a:solidFill>
              <a:srgbClr val="0C2B3E"/>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C5840AED-EC09-23ED-4774-15961587032B}"/>
              </a:ext>
            </a:extLst>
          </p:cNvPr>
          <p:cNvSpPr/>
          <p:nvPr/>
        </p:nvSpPr>
        <p:spPr>
          <a:xfrm>
            <a:off x="1794588" y="1536739"/>
            <a:ext cx="8713425" cy="9380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Purpose</a:t>
            </a:r>
          </a:p>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is our goal?</a:t>
            </a:r>
          </a:p>
        </p:txBody>
      </p:sp>
      <p:sp>
        <p:nvSpPr>
          <p:cNvPr id="30" name="Rectangle 29">
            <a:extLst>
              <a:ext uri="{FF2B5EF4-FFF2-40B4-BE49-F238E27FC236}">
                <a16:creationId xmlns:a16="http://schemas.microsoft.com/office/drawing/2014/main" id="{EE4BC1CE-4A7C-85E4-437E-311F9D9B3905}"/>
              </a:ext>
            </a:extLst>
          </p:cNvPr>
          <p:cNvSpPr/>
          <p:nvPr/>
        </p:nvSpPr>
        <p:spPr>
          <a:xfrm>
            <a:off x="1971415" y="2206834"/>
            <a:ext cx="2343546" cy="1325527"/>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exist to…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manage data as an asset.</a:t>
            </a:r>
          </a:p>
        </p:txBody>
      </p:sp>
      <p:sp>
        <p:nvSpPr>
          <p:cNvPr id="31" name="Rectangle 30">
            <a:extLst>
              <a:ext uri="{FF2B5EF4-FFF2-40B4-BE49-F238E27FC236}">
                <a16:creationId xmlns:a16="http://schemas.microsoft.com/office/drawing/2014/main" id="{475560DD-45F9-F363-DF65-68BA932B68E2}"/>
              </a:ext>
            </a:extLst>
          </p:cNvPr>
          <p:cNvSpPr/>
          <p:nvPr/>
        </p:nvSpPr>
        <p:spPr>
          <a:xfrm>
            <a:off x="5014255" y="2193915"/>
            <a:ext cx="2343546" cy="1325527"/>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does this for…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Internal 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Customers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Government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Shareholders</a:t>
            </a:r>
          </a:p>
        </p:txBody>
      </p:sp>
      <p:sp>
        <p:nvSpPr>
          <p:cNvPr id="32" name="Rectangle 31">
            <a:extLst>
              <a:ext uri="{FF2B5EF4-FFF2-40B4-BE49-F238E27FC236}">
                <a16:creationId xmlns:a16="http://schemas.microsoft.com/office/drawing/2014/main" id="{EB875949-C770-1488-F3AE-C5A7A94B3DAF}"/>
              </a:ext>
            </a:extLst>
          </p:cNvPr>
          <p:cNvSpPr/>
          <p:nvPr/>
        </p:nvSpPr>
        <p:spPr>
          <a:xfrm>
            <a:off x="8022369" y="2206833"/>
            <a:ext cx="2343546" cy="1325527"/>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DG does this by…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creating a data ownership culture driven by awareness of the strategic value of data and compliancy rules</a:t>
            </a:r>
          </a:p>
        </p:txBody>
      </p:sp>
      <p:sp>
        <p:nvSpPr>
          <p:cNvPr id="33" name="Rectangle 32">
            <a:extLst>
              <a:ext uri="{FF2B5EF4-FFF2-40B4-BE49-F238E27FC236}">
                <a16:creationId xmlns:a16="http://schemas.microsoft.com/office/drawing/2014/main" id="{67D461B2-B062-96BD-CCD7-D31197D732E0}"/>
              </a:ext>
            </a:extLst>
          </p:cNvPr>
          <p:cNvSpPr/>
          <p:nvPr/>
        </p:nvSpPr>
        <p:spPr>
          <a:xfrm>
            <a:off x="1794588" y="4172095"/>
            <a:ext cx="1874723" cy="74258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4" name="Rectangle 33">
            <a:extLst>
              <a:ext uri="{FF2B5EF4-FFF2-40B4-BE49-F238E27FC236}">
                <a16:creationId xmlns:a16="http://schemas.microsoft.com/office/drawing/2014/main" id="{BA74E6E9-7EE3-F181-960E-2B18794CBCC3}"/>
              </a:ext>
            </a:extLst>
          </p:cNvPr>
          <p:cNvSpPr/>
          <p:nvPr/>
        </p:nvSpPr>
        <p:spPr>
          <a:xfrm>
            <a:off x="4087523" y="4172092"/>
            <a:ext cx="1874723" cy="74258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5" name="Rectangle 34">
            <a:extLst>
              <a:ext uri="{FF2B5EF4-FFF2-40B4-BE49-F238E27FC236}">
                <a16:creationId xmlns:a16="http://schemas.microsoft.com/office/drawing/2014/main" id="{BE97B1B8-05A7-1201-8C25-B7720CA08A81}"/>
              </a:ext>
            </a:extLst>
          </p:cNvPr>
          <p:cNvSpPr/>
          <p:nvPr/>
        </p:nvSpPr>
        <p:spPr>
          <a:xfrm>
            <a:off x="6373806" y="4172091"/>
            <a:ext cx="1874723" cy="74258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#3</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6" name="Rectangle 35">
            <a:extLst>
              <a:ext uri="{FF2B5EF4-FFF2-40B4-BE49-F238E27FC236}">
                <a16:creationId xmlns:a16="http://schemas.microsoft.com/office/drawing/2014/main" id="{242D43CF-680A-0C71-C8E7-FB967E1511B4}"/>
              </a:ext>
            </a:extLst>
          </p:cNvPr>
          <p:cNvSpPr/>
          <p:nvPr/>
        </p:nvSpPr>
        <p:spPr>
          <a:xfrm>
            <a:off x="8633290" y="4172094"/>
            <a:ext cx="1874723" cy="74258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#4</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7" name="Rectangle 36">
            <a:extLst>
              <a:ext uri="{FF2B5EF4-FFF2-40B4-BE49-F238E27FC236}">
                <a16:creationId xmlns:a16="http://schemas.microsoft.com/office/drawing/2014/main" id="{857E2E32-9672-C956-29E7-4FA132247967}"/>
              </a:ext>
            </a:extLst>
          </p:cNvPr>
          <p:cNvSpPr/>
          <p:nvPr/>
        </p:nvSpPr>
        <p:spPr>
          <a:xfrm>
            <a:off x="1971120" y="4706681"/>
            <a:ext cx="1490674" cy="1181107"/>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creating a </a:t>
            </a: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culture of ownership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&amp; accountability</a:t>
            </a:r>
          </a:p>
        </p:txBody>
      </p:sp>
      <p:sp>
        <p:nvSpPr>
          <p:cNvPr id="38" name="Rectangle 37">
            <a:extLst>
              <a:ext uri="{FF2B5EF4-FFF2-40B4-BE49-F238E27FC236}">
                <a16:creationId xmlns:a16="http://schemas.microsoft.com/office/drawing/2014/main" id="{286559AD-56F2-DB79-5D71-D40ACDA4F2E8}"/>
              </a:ext>
            </a:extLst>
          </p:cNvPr>
          <p:cNvSpPr/>
          <p:nvPr/>
        </p:nvSpPr>
        <p:spPr>
          <a:xfrm>
            <a:off x="4276221" y="4706674"/>
            <a:ext cx="1490674" cy="1181107"/>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having clear </a:t>
            </a: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&amp; responsibilities</a:t>
            </a:r>
          </a:p>
        </p:txBody>
      </p:sp>
      <p:sp>
        <p:nvSpPr>
          <p:cNvPr id="39" name="Rectangle 38">
            <a:extLst>
              <a:ext uri="{FF2B5EF4-FFF2-40B4-BE49-F238E27FC236}">
                <a16:creationId xmlns:a16="http://schemas.microsoft.com/office/drawing/2014/main" id="{6C4C0A3E-F409-94DE-32DA-82896A12FAD7}"/>
              </a:ext>
            </a:extLst>
          </p:cNvPr>
          <p:cNvSpPr/>
          <p:nvPr/>
        </p:nvSpPr>
        <p:spPr>
          <a:xfrm>
            <a:off x="6552431" y="4706672"/>
            <a:ext cx="1490674" cy="1181107"/>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providing the right </a:t>
            </a: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 &amp; tooling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support</a:t>
            </a:r>
          </a:p>
        </p:txBody>
      </p:sp>
      <p:sp>
        <p:nvSpPr>
          <p:cNvPr id="40" name="Rectangle 39">
            <a:extLst>
              <a:ext uri="{FF2B5EF4-FFF2-40B4-BE49-F238E27FC236}">
                <a16:creationId xmlns:a16="http://schemas.microsoft.com/office/drawing/2014/main" id="{2AC31F39-BED1-EE4A-D074-8DD601FACECB}"/>
              </a:ext>
            </a:extLst>
          </p:cNvPr>
          <p:cNvSpPr/>
          <p:nvPr/>
        </p:nvSpPr>
        <p:spPr>
          <a:xfrm>
            <a:off x="8825314" y="4706671"/>
            <a:ext cx="1490674" cy="1181107"/>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realize this by…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embedding data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the start entering the company</a:t>
            </a:r>
          </a:p>
        </p:txBody>
      </p:sp>
      <p:grpSp>
        <p:nvGrpSpPr>
          <p:cNvPr id="3" name="Group 2">
            <a:extLst>
              <a:ext uri="{FF2B5EF4-FFF2-40B4-BE49-F238E27FC236}">
                <a16:creationId xmlns:a16="http://schemas.microsoft.com/office/drawing/2014/main" id="{323C555B-B29D-BC1B-E3AD-81551E3D51DC}"/>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08733C23-4608-2A6C-96E5-7C887B7D4A0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 name="Group 11">
              <a:extLst>
                <a:ext uri="{FF2B5EF4-FFF2-40B4-BE49-F238E27FC236}">
                  <a16:creationId xmlns:a16="http://schemas.microsoft.com/office/drawing/2014/main" id="{247386EE-C53C-E61A-81AE-F2ED54ACAF4C}"/>
                </a:ext>
              </a:extLst>
            </p:cNvPr>
            <p:cNvGrpSpPr/>
            <p:nvPr/>
          </p:nvGrpSpPr>
          <p:grpSpPr>
            <a:xfrm>
              <a:off x="10892274" y="158021"/>
              <a:ext cx="1191080" cy="262128"/>
              <a:chOff x="9614080" y="308749"/>
              <a:chExt cx="1191080" cy="262128"/>
            </a:xfrm>
          </p:grpSpPr>
          <p:sp>
            <p:nvSpPr>
              <p:cNvPr id="13" name="Rectangle 12">
                <a:extLst>
                  <a:ext uri="{FF2B5EF4-FFF2-40B4-BE49-F238E27FC236}">
                    <a16:creationId xmlns:a16="http://schemas.microsoft.com/office/drawing/2014/main" id="{528A1E8C-9600-CA82-1A5C-D9A279A4350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4" name="Rectangle 13">
                <a:extLst>
                  <a:ext uri="{FF2B5EF4-FFF2-40B4-BE49-F238E27FC236}">
                    <a16:creationId xmlns:a16="http://schemas.microsoft.com/office/drawing/2014/main" id="{BD18259B-B409-5A95-E6F0-D59A88CF345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796950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7FCC63-0DE3-9E45-4205-84339C162271}"/>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142524A6-2A0E-612B-1356-3F1FAA66E5E1}"/>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C98FDBC-A8D8-600B-6218-D8B02CE9FC67}"/>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178</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DAFBCCA7-373E-55B1-5B68-B96600EEF5B1}"/>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1</a:t>
            </a:r>
          </a:p>
        </p:txBody>
      </p:sp>
      <p:sp>
        <p:nvSpPr>
          <p:cNvPr id="57" name="Rectangle: Rounded Corners 56">
            <a:extLst>
              <a:ext uri="{FF2B5EF4-FFF2-40B4-BE49-F238E27FC236}">
                <a16:creationId xmlns:a16="http://schemas.microsoft.com/office/drawing/2014/main" id="{AE66C80B-02B1-77A9-916F-5B03107ADF1A}"/>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87504AD7-D744-2C02-4073-3C0767D19B16}"/>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126723B3-DC1F-EEAD-8673-E77F1DCC29FB}"/>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A8774C06-E7DA-780E-9878-35EBD8F24A1C}"/>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B906D1C4-30EF-2B8B-DCC4-F3E102B61246}"/>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C8AE18DE-69CE-897B-64DC-5CF59E094903}"/>
              </a:ext>
            </a:extLst>
          </p:cNvPr>
          <p:cNvSpPr/>
          <p:nvPr/>
        </p:nvSpPr>
        <p:spPr>
          <a:xfrm>
            <a:off x="9755497"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3E973AE8-6F5C-7CD7-7805-CD78BE612DDC}"/>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3DC16552-2706-E945-F647-647F73095517}"/>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0EA667C5-ED66-DD31-FF80-B6C77761E057}"/>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BFEE45EA-2DFC-1B4E-8D1C-EBBA41F43DAA}"/>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B4083747-C82C-E0A0-FC95-79C17739B726}"/>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A5867929-E7CE-3E91-294E-CF00DF4C1CA3}"/>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E5921FC3-4490-D5D5-1E7F-64A380DB0F4D}"/>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9180E4EB-178E-79BA-1AB9-1CC615E248AB}"/>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2D2F743B-2984-2505-8E21-C6B43CD29CB0}"/>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93DDA90E-43CB-920C-00D3-5CA354EA7DD6}"/>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39198579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Arrow Connector 27">
            <a:extLst>
              <a:ext uri="{FF2B5EF4-FFF2-40B4-BE49-F238E27FC236}">
                <a16:creationId xmlns:a16="http://schemas.microsoft.com/office/drawing/2014/main" id="{40F5BE64-3BE1-D608-A98C-41B721B6E94F}"/>
              </a:ext>
            </a:extLst>
          </p:cNvPr>
          <p:cNvCxnSpPr>
            <a:cxnSpLocks/>
            <a:endCxn id="8" idx="0"/>
          </p:cNvCxnSpPr>
          <p:nvPr/>
        </p:nvCxnSpPr>
        <p:spPr>
          <a:xfrm>
            <a:off x="7476662" y="2344317"/>
            <a:ext cx="1" cy="496124"/>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89E185C1-CE06-AE5B-6542-E203DDE7098D}"/>
              </a:ext>
            </a:extLst>
          </p:cNvPr>
          <p:cNvCxnSpPr>
            <a:cxnSpLocks/>
            <a:endCxn id="20" idx="0"/>
          </p:cNvCxnSpPr>
          <p:nvPr/>
        </p:nvCxnSpPr>
        <p:spPr>
          <a:xfrm>
            <a:off x="3608287" y="2347845"/>
            <a:ext cx="1" cy="492596"/>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a:xfrm>
            <a:off x="704850" y="439813"/>
            <a:ext cx="10340378" cy="394692"/>
          </a:xfrm>
        </p:spPr>
        <p:txBody>
          <a:bodyPr/>
          <a:lstStyle/>
          <a:p>
            <a:r>
              <a:rPr lang="en-US" dirty="0"/>
              <a:t>Data Governance </a:t>
            </a:r>
            <a:r>
              <a:rPr lang="en-US" sz="2400" b="1" dirty="0">
                <a:solidFill>
                  <a:srgbClr val="11B5B4"/>
                </a:solidFill>
              </a:rPr>
              <a:t>SPRINT</a:t>
            </a:r>
            <a:r>
              <a:rPr lang="en-US" baseline="30000" dirty="0"/>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2752309" y="1239843"/>
            <a:ext cx="557976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Current State Mapping</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What are our challenges?</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2752875" y="2005981"/>
            <a:ext cx="557976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Purpose</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What is our goal?</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13" name="Connector: Elbow 12">
            <a:extLst>
              <a:ext uri="{FF2B5EF4-FFF2-40B4-BE49-F238E27FC236}">
                <a16:creationId xmlns:a16="http://schemas.microsoft.com/office/drawing/2014/main" id="{49220748-838B-1106-7A5F-DD8DB07FEFF3}"/>
              </a:ext>
            </a:extLst>
          </p:cNvPr>
          <p:cNvCxnSpPr>
            <a:cxnSpLocks/>
            <a:stCxn id="6" idx="2"/>
            <a:endCxn id="7" idx="0"/>
          </p:cNvCxnSpPr>
          <p:nvPr/>
        </p:nvCxnSpPr>
        <p:spPr>
          <a:xfrm rot="16200000" flipH="1">
            <a:off x="5388765" y="1851987"/>
            <a:ext cx="307421" cy="566"/>
          </a:xfrm>
          <a:prstGeom prst="bentConnector3">
            <a:avLst>
              <a:gd name="adj1" fmla="val 50000"/>
            </a:avLst>
          </a:prstGeom>
          <a:ln w="12700">
            <a:solidFill>
              <a:schemeClr val="tx2">
                <a:lumMod val="25000"/>
                <a:lumOff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8B0139CE-B02C-55D6-B68F-6C0A89BC13D2}"/>
              </a:ext>
            </a:extLst>
          </p:cNvPr>
          <p:cNvSpPr/>
          <p:nvPr/>
        </p:nvSpPr>
        <p:spPr>
          <a:xfrm rot="5400000" flipH="1">
            <a:off x="7994651" y="2085273"/>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Understanding ‘As Is’ and defining ‘To Be”</a:t>
            </a:r>
            <a:endParaRPr kumimoji="0" lang="en-US" sz="11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 name="Rectangle 19">
            <a:extLst>
              <a:ext uri="{FF2B5EF4-FFF2-40B4-BE49-F238E27FC236}">
                <a16:creationId xmlns:a16="http://schemas.microsoft.com/office/drawing/2014/main" id="{4A7F6B7D-603F-1F75-30E9-335CAC5677FD}"/>
              </a:ext>
            </a:extLst>
          </p:cNvPr>
          <p:cNvSpPr/>
          <p:nvPr/>
        </p:nvSpPr>
        <p:spPr>
          <a:xfrm>
            <a:off x="2752310" y="2840441"/>
            <a:ext cx="171195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Guiding Principle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24" name="Rectangle 23">
            <a:extLst>
              <a:ext uri="{FF2B5EF4-FFF2-40B4-BE49-F238E27FC236}">
                <a16:creationId xmlns:a16="http://schemas.microsoft.com/office/drawing/2014/main" id="{199C8381-7213-A518-BE6F-D7DF8AD3BCF5}"/>
              </a:ext>
            </a:extLst>
          </p:cNvPr>
          <p:cNvSpPr/>
          <p:nvPr/>
        </p:nvSpPr>
        <p:spPr>
          <a:xfrm>
            <a:off x="2752309" y="3767484"/>
            <a:ext cx="5579765"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Initiatives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Identifying the gaps</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2752308" y="4572196"/>
            <a:ext cx="5579765" cy="458717"/>
          </a:xfrm>
          <a:prstGeom prst="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Prioritization</a:t>
            </a:r>
            <a:endParaRPr kumimoji="0" lang="LID4096"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cxnSp>
        <p:nvCxnSpPr>
          <p:cNvPr id="27" name="Straight Arrow Connector 26">
            <a:extLst>
              <a:ext uri="{FF2B5EF4-FFF2-40B4-BE49-F238E27FC236}">
                <a16:creationId xmlns:a16="http://schemas.microsoft.com/office/drawing/2014/main" id="{4A3764AD-1C94-353D-C3DF-472837BE30F4}"/>
              </a:ext>
            </a:extLst>
          </p:cNvPr>
          <p:cNvCxnSpPr>
            <a:cxnSpLocks/>
            <a:stCxn id="7" idx="2"/>
            <a:endCxn id="9" idx="0"/>
          </p:cNvCxnSpPr>
          <p:nvPr/>
        </p:nvCxnSpPr>
        <p:spPr>
          <a:xfrm flipH="1">
            <a:off x="5542475" y="2464698"/>
            <a:ext cx="283" cy="375743"/>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F9763982-1D11-65CD-BCD3-11392A5AD70D}"/>
              </a:ext>
            </a:extLst>
          </p:cNvPr>
          <p:cNvCxnSpPr>
            <a:cxnSpLocks/>
            <a:stCxn id="8" idx="2"/>
            <a:endCxn id="24" idx="0"/>
          </p:cNvCxnSpPr>
          <p:nvPr/>
        </p:nvCxnSpPr>
        <p:spPr>
          <a:xfrm rot="5400000">
            <a:off x="6275265" y="2566086"/>
            <a:ext cx="468326" cy="1934471"/>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nector: Elbow 29">
            <a:extLst>
              <a:ext uri="{FF2B5EF4-FFF2-40B4-BE49-F238E27FC236}">
                <a16:creationId xmlns:a16="http://schemas.microsoft.com/office/drawing/2014/main" id="{1A08927E-8A56-1AFA-4465-85A99CA62AB8}"/>
              </a:ext>
            </a:extLst>
          </p:cNvPr>
          <p:cNvCxnSpPr>
            <a:cxnSpLocks/>
            <a:stCxn id="20" idx="2"/>
            <a:endCxn id="24" idx="0"/>
          </p:cNvCxnSpPr>
          <p:nvPr/>
        </p:nvCxnSpPr>
        <p:spPr>
          <a:xfrm rot="16200000" flipH="1">
            <a:off x="4341077" y="2566369"/>
            <a:ext cx="468326" cy="1933904"/>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9" idx="2"/>
            <a:endCxn id="24" idx="0"/>
          </p:cNvCxnSpPr>
          <p:nvPr/>
        </p:nvCxnSpPr>
        <p:spPr>
          <a:xfrm flipH="1">
            <a:off x="5542192" y="3299158"/>
            <a:ext cx="283" cy="468326"/>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24" idx="2"/>
            <a:endCxn id="25" idx="0"/>
          </p:cNvCxnSpPr>
          <p:nvPr/>
        </p:nvCxnSpPr>
        <p:spPr>
          <a:xfrm flipH="1">
            <a:off x="5542191" y="4226201"/>
            <a:ext cx="1" cy="345995"/>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EBC0F3DB-CD97-E7B3-282C-A9D4AD648951}"/>
              </a:ext>
            </a:extLst>
          </p:cNvPr>
          <p:cNvSpPr/>
          <p:nvPr/>
        </p:nvSpPr>
        <p:spPr>
          <a:xfrm>
            <a:off x="6620685" y="2840441"/>
            <a:ext cx="171195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Guiding Principle #3</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9" name="Rectangle 8">
            <a:extLst>
              <a:ext uri="{FF2B5EF4-FFF2-40B4-BE49-F238E27FC236}">
                <a16:creationId xmlns:a16="http://schemas.microsoft.com/office/drawing/2014/main" id="{80920C0B-B2C5-93AC-DFF1-F5DEA76FE930}"/>
              </a:ext>
            </a:extLst>
          </p:cNvPr>
          <p:cNvSpPr/>
          <p:nvPr/>
        </p:nvSpPr>
        <p:spPr>
          <a:xfrm>
            <a:off x="4686497" y="2840441"/>
            <a:ext cx="171195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Guiding Principle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61" name="Rectangle 60">
            <a:extLst>
              <a:ext uri="{FF2B5EF4-FFF2-40B4-BE49-F238E27FC236}">
                <a16:creationId xmlns:a16="http://schemas.microsoft.com/office/drawing/2014/main" id="{EB1AF392-1C1A-733D-B60A-25BBF47FAAFD}"/>
              </a:ext>
            </a:extLst>
          </p:cNvPr>
          <p:cNvSpPr/>
          <p:nvPr/>
        </p:nvSpPr>
        <p:spPr>
          <a:xfrm>
            <a:off x="2752308" y="5380921"/>
            <a:ext cx="5579765" cy="458717"/>
          </a:xfrm>
          <a:prstGeom prst="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Roadmap</a:t>
            </a:r>
            <a:endParaRPr kumimoji="0" lang="LID4096"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5542191" y="5030913"/>
            <a:ext cx="0" cy="350008"/>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rot="5400000" flipH="1">
            <a:off x="7994651" y="4578407"/>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Bridge to Governance</a:t>
            </a:r>
            <a:endParaRPr kumimoji="0" lang="en-US" sz="11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Tree>
    <p:extLst>
      <p:ext uri="{BB962C8B-B14F-4D97-AF65-F5344CB8AC3E}">
        <p14:creationId xmlns:p14="http://schemas.microsoft.com/office/powerpoint/2010/main" val="1536240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154654-9E80-AC78-1B01-21AA29FEDFE2}"/>
              </a:ext>
            </a:extLst>
          </p:cNvPr>
          <p:cNvSpPr>
            <a:spLocks noGrp="1"/>
          </p:cNvSpPr>
          <p:nvPr>
            <p:ph type="title"/>
          </p:nvPr>
        </p:nvSpPr>
        <p:spPr/>
        <p:txBody>
          <a:bodyPr/>
          <a:lstStyle/>
          <a:p>
            <a:r>
              <a:rPr lang="en-US" dirty="0"/>
              <a:t>Why workshops are </a:t>
            </a:r>
            <a:r>
              <a:rPr lang="en-US" sz="2400" b="1" dirty="0">
                <a:solidFill>
                  <a:srgbClr val="11B5B4"/>
                </a:solidFill>
              </a:rPr>
              <a:t>BETTER</a:t>
            </a:r>
            <a:r>
              <a:rPr lang="en-US" dirty="0"/>
              <a:t> than meetings? </a:t>
            </a:r>
          </a:p>
        </p:txBody>
      </p:sp>
      <p:sp>
        <p:nvSpPr>
          <p:cNvPr id="3" name="Text Placeholder 2">
            <a:extLst>
              <a:ext uri="{FF2B5EF4-FFF2-40B4-BE49-F238E27FC236}">
                <a16:creationId xmlns:a16="http://schemas.microsoft.com/office/drawing/2014/main" id="{85A384CD-84B7-E25F-EEC6-166407E07B6A}"/>
              </a:ext>
            </a:extLst>
          </p:cNvPr>
          <p:cNvSpPr>
            <a:spLocks noGrp="1"/>
          </p:cNvSpPr>
          <p:nvPr>
            <p:ph type="body" sz="quarter" idx="12"/>
          </p:nvPr>
        </p:nvSpPr>
        <p:spPr>
          <a:xfrm>
            <a:off x="1356852" y="1838631"/>
            <a:ext cx="9124334" cy="3077497"/>
          </a:xfrm>
        </p:spPr>
        <p:txBody>
          <a:bodyPr/>
          <a:lstStyle/>
          <a:p>
            <a:pPr marL="571500" indent="-571500">
              <a:lnSpc>
                <a:spcPct val="150000"/>
              </a:lnSpc>
              <a:buClr>
                <a:srgbClr val="11B5B4"/>
              </a:buClr>
              <a:buFont typeface="Wingdings" panose="05000000000000000000" pitchFamily="2" charset="2"/>
              <a:buChar char="q"/>
            </a:pPr>
            <a:r>
              <a:rPr lang="en-US" sz="2000" dirty="0"/>
              <a:t>Grab pen and paper</a:t>
            </a:r>
          </a:p>
          <a:p>
            <a:pPr marL="571500" indent="-571500">
              <a:lnSpc>
                <a:spcPct val="150000"/>
              </a:lnSpc>
              <a:buClr>
                <a:srgbClr val="11B5B4"/>
              </a:buClr>
              <a:buFont typeface="Wingdings" panose="05000000000000000000" pitchFamily="2" charset="2"/>
              <a:buChar char="q"/>
            </a:pPr>
            <a:r>
              <a:rPr lang="en-US" sz="2000" dirty="0"/>
              <a:t>I flash some words on the screen</a:t>
            </a:r>
          </a:p>
          <a:p>
            <a:pPr marL="571500" indent="-571500">
              <a:lnSpc>
                <a:spcPct val="150000"/>
              </a:lnSpc>
              <a:buClr>
                <a:srgbClr val="11B5B4"/>
              </a:buClr>
              <a:buFont typeface="Wingdings" panose="05000000000000000000" pitchFamily="2" charset="2"/>
              <a:buChar char="q"/>
            </a:pPr>
            <a:r>
              <a:rPr lang="en-US" sz="2000" dirty="0"/>
              <a:t>Take 20 seconds to write down every word you remember</a:t>
            </a:r>
          </a:p>
          <a:p>
            <a:pPr marL="571500" indent="-571500">
              <a:lnSpc>
                <a:spcPct val="150000"/>
              </a:lnSpc>
              <a:buClr>
                <a:srgbClr val="11B5B4"/>
              </a:buClr>
              <a:buFont typeface="Wingdings" panose="05000000000000000000" pitchFamily="2" charset="2"/>
              <a:buChar char="q"/>
            </a:pPr>
            <a:r>
              <a:rPr lang="en-US" sz="2000" dirty="0"/>
              <a:t>I’ll show the words again, how many did you remember?</a:t>
            </a:r>
            <a:endParaRPr lang="LID4096" sz="2000" dirty="0"/>
          </a:p>
          <a:p>
            <a:pPr>
              <a:lnSpc>
                <a:spcPct val="150000"/>
              </a:lnSpc>
              <a:buClr>
                <a:srgbClr val="11B5B4"/>
              </a:buClr>
            </a:pPr>
            <a:endParaRPr lang="en-US" sz="2000" dirty="0"/>
          </a:p>
        </p:txBody>
      </p:sp>
      <p:sp>
        <p:nvSpPr>
          <p:cNvPr id="4" name="Footer Placeholder 3">
            <a:extLst>
              <a:ext uri="{FF2B5EF4-FFF2-40B4-BE49-F238E27FC236}">
                <a16:creationId xmlns:a16="http://schemas.microsoft.com/office/drawing/2014/main" id="{18759FD5-C80F-8653-90B6-B9D0280F83B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9DD974A-7F31-D207-5AD4-AC1110CC2DF3}"/>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361375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The Fundamentals | Workshop 2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Steps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28824"/>
            <a:ext cx="5833602" cy="3971925"/>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Let’s kick off our creative engines with the 10 for 10 Brainstorm! This exercise is all about generating a wide range of ideas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bridge the gap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our current state and the future vision for data governance.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session, we'll draw inspiration from our Purpose, Guiding Principles, and the focus areas identified in our Challenges Map. The aim is to come up with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many ideas as possible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—whether they seem practical or far-fetched, all ideas are welcome!</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is this important? Because the more ideas we generate, the more likely we are to uncover innovative solutions that will propel us forward. </a:t>
            </a:r>
          </a:p>
        </p:txBody>
      </p:sp>
      <p:sp>
        <p:nvSpPr>
          <p:cNvPr id="3" name="Tijdelijke aanduiding voor tekst 44">
            <a:extLst>
              <a:ext uri="{FF2B5EF4-FFF2-40B4-BE49-F238E27FC236}">
                <a16:creationId xmlns:a16="http://schemas.microsoft.com/office/drawing/2014/main" id="{95141D5E-225C-208C-BBB8-F5BBB2A8EF4C}"/>
              </a:ext>
            </a:extLst>
          </p:cNvPr>
          <p:cNvSpPr txBox="1">
            <a:spLocks/>
          </p:cNvSpPr>
          <p:nvPr/>
        </p:nvSpPr>
        <p:spPr>
          <a:xfrm>
            <a:off x="704851" y="4307475"/>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CDE Shortlist</a:t>
            </a:r>
          </a:p>
        </p:txBody>
      </p:sp>
      <p:grpSp>
        <p:nvGrpSpPr>
          <p:cNvPr id="11" name="Group 10">
            <a:extLst>
              <a:ext uri="{FF2B5EF4-FFF2-40B4-BE49-F238E27FC236}">
                <a16:creationId xmlns:a16="http://schemas.microsoft.com/office/drawing/2014/main" id="{294A7E22-C58A-A047-9FD7-4F7F61C4BF88}"/>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BD0DE4F9-1C4C-9C78-45C7-4FF0B81A6DD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8" name="Group 17">
              <a:extLst>
                <a:ext uri="{FF2B5EF4-FFF2-40B4-BE49-F238E27FC236}">
                  <a16:creationId xmlns:a16="http://schemas.microsoft.com/office/drawing/2014/main" id="{3F4F95D5-0E30-A6BD-0C69-84C7121EA5F2}"/>
                </a:ext>
              </a:extLst>
            </p:cNvPr>
            <p:cNvGrpSpPr/>
            <p:nvPr/>
          </p:nvGrpSpPr>
          <p:grpSpPr>
            <a:xfrm>
              <a:off x="10892274" y="158021"/>
              <a:ext cx="1191080" cy="262128"/>
              <a:chOff x="9614080" y="308749"/>
              <a:chExt cx="1191080" cy="262128"/>
            </a:xfrm>
          </p:grpSpPr>
          <p:sp>
            <p:nvSpPr>
              <p:cNvPr id="19" name="Rectangle 18">
                <a:extLst>
                  <a:ext uri="{FF2B5EF4-FFF2-40B4-BE49-F238E27FC236}">
                    <a16:creationId xmlns:a16="http://schemas.microsoft.com/office/drawing/2014/main" id="{5E204E0B-0916-7A1B-5071-B72FD0412F3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20" name="Rectangle 19">
                <a:extLst>
                  <a:ext uri="{FF2B5EF4-FFF2-40B4-BE49-F238E27FC236}">
                    <a16:creationId xmlns:a16="http://schemas.microsoft.com/office/drawing/2014/main" id="{62720BA1-A16A-8ECA-3C60-E934D5E386E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6287637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15 to 20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2" name="Group 21">
            <a:extLst>
              <a:ext uri="{FF2B5EF4-FFF2-40B4-BE49-F238E27FC236}">
                <a16:creationId xmlns:a16="http://schemas.microsoft.com/office/drawing/2014/main" id="{F9309770-9113-E5CA-5D39-31031410B439}"/>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471C2E3C-1467-908F-399D-42547D22CCA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4" name="Group 23">
              <a:extLst>
                <a:ext uri="{FF2B5EF4-FFF2-40B4-BE49-F238E27FC236}">
                  <a16:creationId xmlns:a16="http://schemas.microsoft.com/office/drawing/2014/main" id="{4D66A8EE-5EBC-8DC2-1644-12D7765E6961}"/>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AC69E782-D336-A871-A762-78F19670BA6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6" name="Rectangle 25">
                <a:extLst>
                  <a:ext uri="{FF2B5EF4-FFF2-40B4-BE49-F238E27FC236}">
                    <a16:creationId xmlns:a16="http://schemas.microsoft.com/office/drawing/2014/main" id="{DF20A050-BBE2-DEBA-CE8E-04697EF7DED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7E5FA23F-5B09-DBDD-D8FA-976F1AA872C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8957588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0F13514D-13C5-F9FC-15B3-F0050D6E230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389279" y="4670082"/>
            <a:ext cx="2293827" cy="1019175"/>
          </a:xfrm>
          <a:prstGeom prst="rect">
            <a:avLst/>
          </a:prstGeom>
        </p:spPr>
      </p:pic>
      <p:sp>
        <p:nvSpPr>
          <p:cNvPr id="14" name="Rectangle 13">
            <a:extLst>
              <a:ext uri="{FF2B5EF4-FFF2-40B4-BE49-F238E27FC236}">
                <a16:creationId xmlns:a16="http://schemas.microsoft.com/office/drawing/2014/main" id="{7D96A606-450B-0765-3401-83DDB910379E}"/>
              </a:ext>
            </a:extLst>
          </p:cNvPr>
          <p:cNvSpPr/>
          <p:nvPr/>
        </p:nvSpPr>
        <p:spPr>
          <a:xfrm>
            <a:off x="7068192" y="2438124"/>
            <a:ext cx="9360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red dots on a white background&#10;&#10;Description automatically generated">
            <a:extLst>
              <a:ext uri="{FF2B5EF4-FFF2-40B4-BE49-F238E27FC236}">
                <a16:creationId xmlns:a16="http://schemas.microsoft.com/office/drawing/2014/main" id="{9F1E03E6-7B7D-0A98-D7EC-BB1BE6683F6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887153" y="3551673"/>
            <a:ext cx="1298077" cy="1111250"/>
          </a:xfrm>
          <a:prstGeom prst="rect">
            <a:avLst/>
          </a:prstGeom>
        </p:spPr>
      </p:pic>
      <p:grpSp>
        <p:nvGrpSpPr>
          <p:cNvPr id="16" name="Group 15">
            <a:extLst>
              <a:ext uri="{FF2B5EF4-FFF2-40B4-BE49-F238E27FC236}">
                <a16:creationId xmlns:a16="http://schemas.microsoft.com/office/drawing/2014/main" id="{47CB2B1F-DAEF-085E-7B1B-8F5FDCA5635D}"/>
              </a:ext>
            </a:extLst>
          </p:cNvPr>
          <p:cNvGrpSpPr/>
          <p:nvPr/>
        </p:nvGrpSpPr>
        <p:grpSpPr>
          <a:xfrm>
            <a:off x="7345215" y="5689257"/>
            <a:ext cx="180000" cy="180000"/>
            <a:chOff x="7966880" y="3935853"/>
            <a:chExt cx="180000" cy="180000"/>
          </a:xfrm>
        </p:grpSpPr>
        <p:sp>
          <p:nvSpPr>
            <p:cNvPr id="20" name="Oval 19">
              <a:extLst>
                <a:ext uri="{FF2B5EF4-FFF2-40B4-BE49-F238E27FC236}">
                  <a16:creationId xmlns:a16="http://schemas.microsoft.com/office/drawing/2014/main" id="{F7928843-1D23-0998-A866-8566B4C1092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2D3707CE-AC07-7A35-269F-4EB49495A02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22" name="Group 21">
            <a:extLst>
              <a:ext uri="{FF2B5EF4-FFF2-40B4-BE49-F238E27FC236}">
                <a16:creationId xmlns:a16="http://schemas.microsoft.com/office/drawing/2014/main" id="{FF4BACCA-8F47-423A-39DE-FA6C7C5DA1FE}"/>
              </a:ext>
            </a:extLst>
          </p:cNvPr>
          <p:cNvGrpSpPr/>
          <p:nvPr/>
        </p:nvGrpSpPr>
        <p:grpSpPr>
          <a:xfrm>
            <a:off x="7352835" y="5980278"/>
            <a:ext cx="180000" cy="180000"/>
            <a:chOff x="7966880" y="3935853"/>
            <a:chExt cx="180000" cy="180000"/>
          </a:xfrm>
        </p:grpSpPr>
        <p:sp>
          <p:nvSpPr>
            <p:cNvPr id="23" name="Oval 22">
              <a:extLst>
                <a:ext uri="{FF2B5EF4-FFF2-40B4-BE49-F238E27FC236}">
                  <a16:creationId xmlns:a16="http://schemas.microsoft.com/office/drawing/2014/main" id="{44BEAAC1-7907-1F29-64C3-FEC2BB45301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8B2A7D41-96DC-7CD8-A96B-B6D7AE08380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9DFB29ED-2DE7-8B24-CA33-5D909C50F8BC}"/>
              </a:ext>
            </a:extLst>
          </p:cNvPr>
          <p:cNvGrpSpPr/>
          <p:nvPr/>
        </p:nvGrpSpPr>
        <p:grpSpPr>
          <a:xfrm>
            <a:off x="7627155" y="5826701"/>
            <a:ext cx="180000" cy="180000"/>
            <a:chOff x="7966880" y="3935853"/>
            <a:chExt cx="180000" cy="180000"/>
          </a:xfrm>
        </p:grpSpPr>
        <p:sp>
          <p:nvSpPr>
            <p:cNvPr id="26" name="Oval 25">
              <a:extLst>
                <a:ext uri="{FF2B5EF4-FFF2-40B4-BE49-F238E27FC236}">
                  <a16:creationId xmlns:a16="http://schemas.microsoft.com/office/drawing/2014/main" id="{168C6E46-388C-3405-7FB0-965CC71361F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AFDF4930-AF0A-A7D0-C222-5B0701939D8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17" name="Group 16">
            <a:extLst>
              <a:ext uri="{FF2B5EF4-FFF2-40B4-BE49-F238E27FC236}">
                <a16:creationId xmlns:a16="http://schemas.microsoft.com/office/drawing/2014/main" id="{1ACE7698-DF7F-C643-0889-E0F56936114C}"/>
              </a:ext>
            </a:extLst>
          </p:cNvPr>
          <p:cNvGrpSpPr/>
          <p:nvPr/>
        </p:nvGrpSpPr>
        <p:grpSpPr>
          <a:xfrm>
            <a:off x="10820400" y="158021"/>
            <a:ext cx="1262954" cy="262128"/>
            <a:chOff x="10892274" y="158021"/>
            <a:chExt cx="1191080" cy="262128"/>
          </a:xfrm>
        </p:grpSpPr>
        <p:sp>
          <p:nvSpPr>
            <p:cNvPr id="28" name="Oval 27">
              <a:extLst>
                <a:ext uri="{FF2B5EF4-FFF2-40B4-BE49-F238E27FC236}">
                  <a16:creationId xmlns:a16="http://schemas.microsoft.com/office/drawing/2014/main" id="{CA7029CE-E455-A0A4-9EC7-FD871D75F2E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9" name="Group 28">
              <a:extLst>
                <a:ext uri="{FF2B5EF4-FFF2-40B4-BE49-F238E27FC236}">
                  <a16:creationId xmlns:a16="http://schemas.microsoft.com/office/drawing/2014/main" id="{311676B6-D934-4AF1-DF5B-83470E468F85}"/>
                </a:ext>
              </a:extLst>
            </p:cNvPr>
            <p:cNvGrpSpPr/>
            <p:nvPr/>
          </p:nvGrpSpPr>
          <p:grpSpPr>
            <a:xfrm>
              <a:off x="10892274" y="158021"/>
              <a:ext cx="1191080" cy="262128"/>
              <a:chOff x="9614080" y="308749"/>
              <a:chExt cx="1191080" cy="262128"/>
            </a:xfrm>
          </p:grpSpPr>
          <p:sp>
            <p:nvSpPr>
              <p:cNvPr id="30" name="Rectangle 29">
                <a:extLst>
                  <a:ext uri="{FF2B5EF4-FFF2-40B4-BE49-F238E27FC236}">
                    <a16:creationId xmlns:a16="http://schemas.microsoft.com/office/drawing/2014/main" id="{60DC26A2-037A-C793-62C7-767A1B98A0D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31" name="Rectangle 30">
                <a:extLst>
                  <a:ext uri="{FF2B5EF4-FFF2-40B4-BE49-F238E27FC236}">
                    <a16:creationId xmlns:a16="http://schemas.microsoft.com/office/drawing/2014/main" id="{7D5ABBA6-36DD-EF1B-485F-D5A9C4C7718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2" name="Rectangle 31">
            <a:extLst>
              <a:ext uri="{FF2B5EF4-FFF2-40B4-BE49-F238E27FC236}">
                <a16:creationId xmlns:a16="http://schemas.microsoft.com/office/drawing/2014/main" id="{01719DE8-A08D-8153-738B-E321D4BDEF4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7565701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085975"/>
            <a:ext cx="5845027" cy="3771405"/>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exercise is a rapid brainstorming session aiming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generate 10 ideas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5 minutes on how we can achieve our desired future state for data governance and address the key challenges identified earlier.</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get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short amount of time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write down lots of ideas.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worry about the quality of the ideas, just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quantity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We’ll refine and prioritize these ideas in later exercises, so don’t hold back—let your imagination run wild!</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the second part of the workshop, participants will curate and select the stronger ideas.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Only one idea per sticky note!</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C53587EF-6CF7-14CA-544D-3AA4CB2843A8}"/>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F2FDC7D6-CB26-9C70-FBF5-D4E3BBE151D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F0753B2C-24FF-6A47-50DF-C98252894905}"/>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8D148C4F-7F40-A387-4EF4-AAA74DF8E19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DC9FA1FF-8212-053A-B94C-79F3BB71E71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7DDACAD7-1600-D9C2-C105-9CB55564B9B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5906154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should write down 10 ideas—one per sticky note—related to improving data governance, overcoming challenges, and aligning with our Purpose and Guiding Principles.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generating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wide variety of ideas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from the simple and practical to the bold and innovative.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the ideas brief and to the point; we’ll dive deeper into them later.</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Generate Ideas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C5B840B1-63F7-8360-BF20-86454E5F79F5}"/>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00184EAB-D454-9AA7-7E8A-D1E604831F3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CA56774F-0256-CDD5-C349-8BF46995E475}"/>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F9AFB371-68C3-D0C6-7E5A-78D350F1E9F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BF398CBA-F1B8-E3C4-8C72-F88118E7C8F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DAE7E26A-A277-A30C-B28A-EB3AA8E11DA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9651527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sure to prepare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some examples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Generate Ideas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6EE967C3-CD86-A008-E99C-D53C734AC41A}"/>
              </a:ext>
            </a:extLst>
          </p:cNvPr>
          <p:cNvSpPr/>
          <p:nvPr/>
        </p:nvSpPr>
        <p:spPr>
          <a:xfrm>
            <a:off x="5274151" y="288437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Clarify data ownership across teams</a:t>
            </a:r>
          </a:p>
        </p:txBody>
      </p:sp>
      <p:sp>
        <p:nvSpPr>
          <p:cNvPr id="16" name="Rectangle 15">
            <a:extLst>
              <a:ext uri="{FF2B5EF4-FFF2-40B4-BE49-F238E27FC236}">
                <a16:creationId xmlns:a16="http://schemas.microsoft.com/office/drawing/2014/main" id="{9C0D037F-F6E7-833C-9885-EFA75A0CAEFB}"/>
              </a:ext>
            </a:extLst>
          </p:cNvPr>
          <p:cNvSpPr/>
          <p:nvPr/>
        </p:nvSpPr>
        <p:spPr>
          <a:xfrm rot="205427">
            <a:off x="6858159" y="288437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 centralized data catalog</a:t>
            </a:r>
          </a:p>
        </p:txBody>
      </p:sp>
      <p:sp>
        <p:nvSpPr>
          <p:cNvPr id="17" name="Rectangle 16">
            <a:extLst>
              <a:ext uri="{FF2B5EF4-FFF2-40B4-BE49-F238E27FC236}">
                <a16:creationId xmlns:a16="http://schemas.microsoft.com/office/drawing/2014/main" id="{2CCA6052-4392-F969-C932-67C3E61D9CC9}"/>
              </a:ext>
            </a:extLst>
          </p:cNvPr>
          <p:cNvSpPr/>
          <p:nvPr/>
        </p:nvSpPr>
        <p:spPr>
          <a:xfrm rot="21331566">
            <a:off x="8620285" y="292751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Integrate quality reports with BI tools</a:t>
            </a:r>
          </a:p>
        </p:txBody>
      </p:sp>
      <p:sp>
        <p:nvSpPr>
          <p:cNvPr id="20" name="Rectangle 19">
            <a:extLst>
              <a:ext uri="{FF2B5EF4-FFF2-40B4-BE49-F238E27FC236}">
                <a16:creationId xmlns:a16="http://schemas.microsoft.com/office/drawing/2014/main" id="{61807F94-1352-2610-AB6A-846F611FD2BE}"/>
              </a:ext>
            </a:extLst>
          </p:cNvPr>
          <p:cNvSpPr/>
          <p:nvPr/>
        </p:nvSpPr>
        <p:spPr>
          <a:xfrm>
            <a:off x="10174705" y="289852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Implement a MDM system</a:t>
            </a:r>
          </a:p>
        </p:txBody>
      </p:sp>
      <p:sp>
        <p:nvSpPr>
          <p:cNvPr id="21" name="Rectangle 20">
            <a:extLst>
              <a:ext uri="{FF2B5EF4-FFF2-40B4-BE49-F238E27FC236}">
                <a16:creationId xmlns:a16="http://schemas.microsoft.com/office/drawing/2014/main" id="{B6623851-798C-40CA-EBA6-9B9657B861DD}"/>
              </a:ext>
            </a:extLst>
          </p:cNvPr>
          <p:cNvSpPr/>
          <p:nvPr/>
        </p:nvSpPr>
        <p:spPr>
          <a:xfrm rot="21398351">
            <a:off x="5535771" y="452409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 a data skills development plan</a:t>
            </a:r>
          </a:p>
        </p:txBody>
      </p:sp>
      <p:sp>
        <p:nvSpPr>
          <p:cNvPr id="22" name="Rectangle 21">
            <a:extLst>
              <a:ext uri="{FF2B5EF4-FFF2-40B4-BE49-F238E27FC236}">
                <a16:creationId xmlns:a16="http://schemas.microsoft.com/office/drawing/2014/main" id="{DE3AFB6E-C1AC-4870-FA48-B5B4F4B30ABA}"/>
              </a:ext>
            </a:extLst>
          </p:cNvPr>
          <p:cNvSpPr/>
          <p:nvPr/>
        </p:nvSpPr>
        <p:spPr>
          <a:xfrm>
            <a:off x="7088347" y="442144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Map out data lineage for critical datasets</a:t>
            </a:r>
          </a:p>
        </p:txBody>
      </p:sp>
      <p:sp>
        <p:nvSpPr>
          <p:cNvPr id="23" name="Rectangle 22">
            <a:extLst>
              <a:ext uri="{FF2B5EF4-FFF2-40B4-BE49-F238E27FC236}">
                <a16:creationId xmlns:a16="http://schemas.microsoft.com/office/drawing/2014/main" id="{EE1CFE8A-8221-713D-53C2-0CCE4A309395}"/>
              </a:ext>
            </a:extLst>
          </p:cNvPr>
          <p:cNvSpPr/>
          <p:nvPr/>
        </p:nvSpPr>
        <p:spPr>
          <a:xfrm>
            <a:off x="8667509" y="4618890"/>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Define roles for data accountability</a:t>
            </a:r>
          </a:p>
        </p:txBody>
      </p:sp>
      <p:sp>
        <p:nvSpPr>
          <p:cNvPr id="24" name="Rectangle 23">
            <a:extLst>
              <a:ext uri="{FF2B5EF4-FFF2-40B4-BE49-F238E27FC236}">
                <a16:creationId xmlns:a16="http://schemas.microsoft.com/office/drawing/2014/main" id="{2D03F27F-9410-B00C-AB4F-80B1A6BC6713}"/>
              </a:ext>
            </a:extLst>
          </p:cNvPr>
          <p:cNvSpPr/>
          <p:nvPr/>
        </p:nvSpPr>
        <p:spPr>
          <a:xfrm rot="244633">
            <a:off x="10192798" y="437614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Enhance data security protocols</a:t>
            </a:r>
          </a:p>
        </p:txBody>
      </p:sp>
      <p:sp>
        <p:nvSpPr>
          <p:cNvPr id="25" name="Rectangle 24">
            <a:extLst>
              <a:ext uri="{FF2B5EF4-FFF2-40B4-BE49-F238E27FC236}">
                <a16:creationId xmlns:a16="http://schemas.microsoft.com/office/drawing/2014/main" id="{691BB267-F9B7-AB32-5FFD-557BB299C8BE}"/>
              </a:ext>
            </a:extLst>
          </p:cNvPr>
          <p:cNvSpPr/>
          <p:nvPr/>
        </p:nvSpPr>
        <p:spPr>
          <a:xfrm>
            <a:off x="5426551" y="303677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Streamline data integration processes</a:t>
            </a:r>
          </a:p>
        </p:txBody>
      </p:sp>
      <p:sp>
        <p:nvSpPr>
          <p:cNvPr id="26" name="Rectangle 25">
            <a:extLst>
              <a:ext uri="{FF2B5EF4-FFF2-40B4-BE49-F238E27FC236}">
                <a16:creationId xmlns:a16="http://schemas.microsoft.com/office/drawing/2014/main" id="{B52048BC-B4CE-2947-2B34-D7754EB7903C}"/>
              </a:ext>
            </a:extLst>
          </p:cNvPr>
          <p:cNvSpPr/>
          <p:nvPr/>
        </p:nvSpPr>
        <p:spPr>
          <a:xfrm rot="205427">
            <a:off x="6975549" y="307104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Prioritize critical data elements</a:t>
            </a:r>
          </a:p>
        </p:txBody>
      </p:sp>
      <p:sp>
        <p:nvSpPr>
          <p:cNvPr id="27" name="Rectangle 26">
            <a:extLst>
              <a:ext uri="{FF2B5EF4-FFF2-40B4-BE49-F238E27FC236}">
                <a16:creationId xmlns:a16="http://schemas.microsoft.com/office/drawing/2014/main" id="{E694932D-93DF-4092-9D85-5E964614A930}"/>
              </a:ext>
            </a:extLst>
          </p:cNvPr>
          <p:cNvSpPr/>
          <p:nvPr/>
        </p:nvSpPr>
        <p:spPr>
          <a:xfrm rot="21331566">
            <a:off x="8772685" y="307991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Explore AI for automating data tasks</a:t>
            </a:r>
          </a:p>
        </p:txBody>
      </p:sp>
      <p:sp>
        <p:nvSpPr>
          <p:cNvPr id="28" name="Rectangle 27">
            <a:extLst>
              <a:ext uri="{FF2B5EF4-FFF2-40B4-BE49-F238E27FC236}">
                <a16:creationId xmlns:a16="http://schemas.microsoft.com/office/drawing/2014/main" id="{52A15908-1612-F3D5-6423-23146AEA257F}"/>
              </a:ext>
            </a:extLst>
          </p:cNvPr>
          <p:cNvSpPr/>
          <p:nvPr/>
        </p:nvSpPr>
        <p:spPr>
          <a:xfrm>
            <a:off x="10327105" y="305092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a self-service analytics platform</a:t>
            </a:r>
          </a:p>
        </p:txBody>
      </p:sp>
      <p:sp>
        <p:nvSpPr>
          <p:cNvPr id="29" name="Rectangle 28">
            <a:extLst>
              <a:ext uri="{FF2B5EF4-FFF2-40B4-BE49-F238E27FC236}">
                <a16:creationId xmlns:a16="http://schemas.microsoft.com/office/drawing/2014/main" id="{D46B26AB-A293-9B70-586F-95731F491B06}"/>
              </a:ext>
            </a:extLst>
          </p:cNvPr>
          <p:cNvSpPr/>
          <p:nvPr/>
        </p:nvSpPr>
        <p:spPr>
          <a:xfrm rot="21398351">
            <a:off x="5688171" y="467649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checking data quality of KPI’s in </a:t>
            </a:r>
            <a:r>
              <a:rPr kumimoji="0" lang="en-US" sz="12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ExCo</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reports</a:t>
            </a:r>
          </a:p>
        </p:txBody>
      </p:sp>
      <p:sp>
        <p:nvSpPr>
          <p:cNvPr id="30" name="Rectangle 29">
            <a:extLst>
              <a:ext uri="{FF2B5EF4-FFF2-40B4-BE49-F238E27FC236}">
                <a16:creationId xmlns:a16="http://schemas.microsoft.com/office/drawing/2014/main" id="{3D514AE8-EB8F-75F2-8178-0CDE10496417}"/>
              </a:ext>
            </a:extLst>
          </p:cNvPr>
          <p:cNvSpPr/>
          <p:nvPr/>
        </p:nvSpPr>
        <p:spPr>
          <a:xfrm>
            <a:off x="7240747" y="457384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Reduce data redundancy</a:t>
            </a:r>
          </a:p>
        </p:txBody>
      </p:sp>
      <p:sp>
        <p:nvSpPr>
          <p:cNvPr id="31" name="Rectangle 30">
            <a:extLst>
              <a:ext uri="{FF2B5EF4-FFF2-40B4-BE49-F238E27FC236}">
                <a16:creationId xmlns:a16="http://schemas.microsoft.com/office/drawing/2014/main" id="{998B2BDB-1615-A4E2-5A0E-09FADD43081A}"/>
              </a:ext>
            </a:extLst>
          </p:cNvPr>
          <p:cNvSpPr/>
          <p:nvPr/>
        </p:nvSpPr>
        <p:spPr>
          <a:xfrm>
            <a:off x="8819909" y="4771290"/>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Reduce and govern our BI reports jungle</a:t>
            </a:r>
          </a:p>
        </p:txBody>
      </p:sp>
      <p:sp>
        <p:nvSpPr>
          <p:cNvPr id="32" name="Rectangle 31">
            <a:extLst>
              <a:ext uri="{FF2B5EF4-FFF2-40B4-BE49-F238E27FC236}">
                <a16:creationId xmlns:a16="http://schemas.microsoft.com/office/drawing/2014/main" id="{90E88B12-8528-898D-EAC3-48574E848219}"/>
              </a:ext>
            </a:extLst>
          </p:cNvPr>
          <p:cNvSpPr/>
          <p:nvPr/>
        </p:nvSpPr>
        <p:spPr>
          <a:xfrm rot="244633">
            <a:off x="10345198" y="452854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 a dedicated data science team</a:t>
            </a:r>
          </a:p>
        </p:txBody>
      </p:sp>
      <p:grpSp>
        <p:nvGrpSpPr>
          <p:cNvPr id="33" name="Group 32">
            <a:extLst>
              <a:ext uri="{FF2B5EF4-FFF2-40B4-BE49-F238E27FC236}">
                <a16:creationId xmlns:a16="http://schemas.microsoft.com/office/drawing/2014/main" id="{E93C2D6D-C413-84C6-C58A-563E1582FD40}"/>
              </a:ext>
            </a:extLst>
          </p:cNvPr>
          <p:cNvGrpSpPr/>
          <p:nvPr/>
        </p:nvGrpSpPr>
        <p:grpSpPr>
          <a:xfrm>
            <a:off x="10820400" y="158021"/>
            <a:ext cx="1262954" cy="262128"/>
            <a:chOff x="10892274" y="158021"/>
            <a:chExt cx="1191080" cy="262128"/>
          </a:xfrm>
        </p:grpSpPr>
        <p:sp>
          <p:nvSpPr>
            <p:cNvPr id="34" name="Oval 33">
              <a:extLst>
                <a:ext uri="{FF2B5EF4-FFF2-40B4-BE49-F238E27FC236}">
                  <a16:creationId xmlns:a16="http://schemas.microsoft.com/office/drawing/2014/main" id="{3A715A83-7EAD-505F-36A2-6F4C824D32B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5" name="Group 34">
              <a:extLst>
                <a:ext uri="{FF2B5EF4-FFF2-40B4-BE49-F238E27FC236}">
                  <a16:creationId xmlns:a16="http://schemas.microsoft.com/office/drawing/2014/main" id="{656A4BCC-3608-EF57-86D6-7EA71E02C6E5}"/>
                </a:ext>
              </a:extLst>
            </p:cNvPr>
            <p:cNvGrpSpPr/>
            <p:nvPr/>
          </p:nvGrpSpPr>
          <p:grpSpPr>
            <a:xfrm>
              <a:off x="10892274" y="158021"/>
              <a:ext cx="1191080" cy="262128"/>
              <a:chOff x="9614080" y="308749"/>
              <a:chExt cx="1191080" cy="262128"/>
            </a:xfrm>
          </p:grpSpPr>
          <p:sp>
            <p:nvSpPr>
              <p:cNvPr id="36" name="Rectangle 35">
                <a:extLst>
                  <a:ext uri="{FF2B5EF4-FFF2-40B4-BE49-F238E27FC236}">
                    <a16:creationId xmlns:a16="http://schemas.microsoft.com/office/drawing/2014/main" id="{16352B60-CFC9-BC45-B358-CBF30060833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37" name="Rectangle 36">
                <a:extLst>
                  <a:ext uri="{FF2B5EF4-FFF2-40B4-BE49-F238E27FC236}">
                    <a16:creationId xmlns:a16="http://schemas.microsoft.com/office/drawing/2014/main" id="{6A1B8934-9F42-4A52-983F-D865E5D7ED9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8" name="Rectangle 37">
            <a:extLst>
              <a:ext uri="{FF2B5EF4-FFF2-40B4-BE49-F238E27FC236}">
                <a16:creationId xmlns:a16="http://schemas.microsoft.com/office/drawing/2014/main" id="{3A533E27-0893-17E0-8997-584B7F6CC79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9624354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500"/>
                                        <p:tgtEl>
                                          <p:spTgt spid="2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animBg="1"/>
      <p:bldP spid="31" grpId="0" animBg="1"/>
      <p:bldP spid="32"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participants to stick their ideas on the designated wall.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categorize the ideas at this stage—just get them all up there.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Quickly remove any obvious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duplicates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but avoid discussion or debate at this point.</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Visualize Ideas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6DAE9E77-C918-4A35-2F5E-69D80E05B908}"/>
              </a:ext>
            </a:extLst>
          </p:cNvPr>
          <p:cNvSpPr/>
          <p:nvPr/>
        </p:nvSpPr>
        <p:spPr>
          <a:xfrm>
            <a:off x="6785750" y="436735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88468B16-DC0F-1F4E-4796-4C5B85BC7B6E}"/>
              </a:ext>
            </a:extLst>
          </p:cNvPr>
          <p:cNvSpPr/>
          <p:nvPr/>
        </p:nvSpPr>
        <p:spPr>
          <a:xfrm>
            <a:off x="5675015" y="44427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26DAE744-4672-9A90-F855-000A281FD3AE}"/>
              </a:ext>
            </a:extLst>
          </p:cNvPr>
          <p:cNvSpPr/>
          <p:nvPr/>
        </p:nvSpPr>
        <p:spPr>
          <a:xfrm>
            <a:off x="6146131" y="480490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5F76854B-5CB8-F4BD-776F-3C1BE30E7F55}"/>
              </a:ext>
            </a:extLst>
          </p:cNvPr>
          <p:cNvSpPr/>
          <p:nvPr/>
        </p:nvSpPr>
        <p:spPr>
          <a:xfrm>
            <a:off x="6037411" y="54290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5242C404-4968-AC7C-5775-07A43A089937}"/>
              </a:ext>
            </a:extLst>
          </p:cNvPr>
          <p:cNvSpPr/>
          <p:nvPr/>
        </p:nvSpPr>
        <p:spPr>
          <a:xfrm>
            <a:off x="5714131" y="582260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B4735035-7D28-CCCE-99A6-16F56514C922}"/>
              </a:ext>
            </a:extLst>
          </p:cNvPr>
          <p:cNvSpPr/>
          <p:nvPr/>
        </p:nvSpPr>
        <p:spPr>
          <a:xfrm>
            <a:off x="6816884" y="502503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C3380A05-7B63-EDC9-3287-74374573F993}"/>
              </a:ext>
            </a:extLst>
          </p:cNvPr>
          <p:cNvSpPr/>
          <p:nvPr/>
        </p:nvSpPr>
        <p:spPr>
          <a:xfrm>
            <a:off x="6785750" y="54542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28BF8B7A-7460-3A4E-B76D-0FA9976C89AE}"/>
              </a:ext>
            </a:extLst>
          </p:cNvPr>
          <p:cNvSpPr/>
          <p:nvPr/>
        </p:nvSpPr>
        <p:spPr>
          <a:xfrm>
            <a:off x="6721496" y="5924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42834894-DC9C-B310-3A9D-FE0F20AF2274}"/>
              </a:ext>
            </a:extLst>
          </p:cNvPr>
          <p:cNvSpPr/>
          <p:nvPr/>
        </p:nvSpPr>
        <p:spPr>
          <a:xfrm>
            <a:off x="7508996" y="5924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33CC11AC-38AE-603E-8AAD-14376D73E83C}"/>
              </a:ext>
            </a:extLst>
          </p:cNvPr>
          <p:cNvSpPr/>
          <p:nvPr/>
        </p:nvSpPr>
        <p:spPr>
          <a:xfrm>
            <a:off x="7508996" y="530052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28C91857-8ECB-A97E-EB27-5189F20A0EC1}"/>
              </a:ext>
            </a:extLst>
          </p:cNvPr>
          <p:cNvSpPr/>
          <p:nvPr/>
        </p:nvSpPr>
        <p:spPr>
          <a:xfrm>
            <a:off x="7685926" y="475297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3E9F9FA-A185-8141-4D97-17BA5DF514C5}"/>
              </a:ext>
            </a:extLst>
          </p:cNvPr>
          <p:cNvSpPr/>
          <p:nvPr/>
        </p:nvSpPr>
        <p:spPr>
          <a:xfrm>
            <a:off x="7475397" y="436735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FEC62D05-F111-1C21-D9DA-DD4540CC88EC}"/>
              </a:ext>
            </a:extLst>
          </p:cNvPr>
          <p:cNvSpPr/>
          <p:nvPr/>
        </p:nvSpPr>
        <p:spPr>
          <a:xfrm>
            <a:off x="8262897" y="43017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F19B5B49-8D21-CF8C-4901-4D830630AF8A}"/>
              </a:ext>
            </a:extLst>
          </p:cNvPr>
          <p:cNvSpPr/>
          <p:nvPr/>
        </p:nvSpPr>
        <p:spPr>
          <a:xfrm>
            <a:off x="8286175" y="49130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4A60A2A2-898E-B18B-7554-74BCA5D24BFE}"/>
              </a:ext>
            </a:extLst>
          </p:cNvPr>
          <p:cNvSpPr/>
          <p:nvPr/>
        </p:nvSpPr>
        <p:spPr>
          <a:xfrm>
            <a:off x="9225721" y="48027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6CCBD8F0-6077-963A-E078-ED1AB1865A8F}"/>
              </a:ext>
            </a:extLst>
          </p:cNvPr>
          <p:cNvSpPr/>
          <p:nvPr/>
        </p:nvSpPr>
        <p:spPr>
          <a:xfrm>
            <a:off x="9266397" y="413067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CBF5AE79-5A34-B5AF-368D-FB0CFBD2046A}"/>
              </a:ext>
            </a:extLst>
          </p:cNvPr>
          <p:cNvSpPr/>
          <p:nvPr/>
        </p:nvSpPr>
        <p:spPr>
          <a:xfrm>
            <a:off x="8372182" y="55374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B0E252A4-06A9-AB22-91A5-BF83B09915D1}"/>
              </a:ext>
            </a:extLst>
          </p:cNvPr>
          <p:cNvSpPr/>
          <p:nvPr/>
        </p:nvSpPr>
        <p:spPr>
          <a:xfrm>
            <a:off x="9275071" y="55374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3B31725B-1F16-AFEC-8A79-3CD23BA561DF}"/>
              </a:ext>
            </a:extLst>
          </p:cNvPr>
          <p:cNvSpPr/>
          <p:nvPr/>
        </p:nvSpPr>
        <p:spPr>
          <a:xfrm>
            <a:off x="8762287" y="5924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756E4F63-1C6B-BF13-4867-AF5494305A99}"/>
              </a:ext>
            </a:extLst>
          </p:cNvPr>
          <p:cNvSpPr/>
          <p:nvPr/>
        </p:nvSpPr>
        <p:spPr>
          <a:xfrm>
            <a:off x="8762287" y="51391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C6B4EEBD-57B1-4450-99BA-84E19FFFD83E}"/>
              </a:ext>
            </a:extLst>
          </p:cNvPr>
          <p:cNvSpPr/>
          <p:nvPr/>
        </p:nvSpPr>
        <p:spPr>
          <a:xfrm>
            <a:off x="9803284" y="448658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35704BC4-CB30-3C4F-959F-C598CFD4D588}"/>
              </a:ext>
            </a:extLst>
          </p:cNvPr>
          <p:cNvSpPr/>
          <p:nvPr/>
        </p:nvSpPr>
        <p:spPr>
          <a:xfrm>
            <a:off x="9733267" y="49467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9" name="Group 38">
            <a:extLst>
              <a:ext uri="{FF2B5EF4-FFF2-40B4-BE49-F238E27FC236}">
                <a16:creationId xmlns:a16="http://schemas.microsoft.com/office/drawing/2014/main" id="{76F7038A-1143-0909-E841-6163877A9670}"/>
              </a:ext>
            </a:extLst>
          </p:cNvPr>
          <p:cNvGrpSpPr/>
          <p:nvPr/>
        </p:nvGrpSpPr>
        <p:grpSpPr>
          <a:xfrm>
            <a:off x="10820400" y="158021"/>
            <a:ext cx="1262954" cy="262128"/>
            <a:chOff x="10892274" y="158021"/>
            <a:chExt cx="1191080" cy="262128"/>
          </a:xfrm>
        </p:grpSpPr>
        <p:sp>
          <p:nvSpPr>
            <p:cNvPr id="40" name="Oval 39">
              <a:extLst>
                <a:ext uri="{FF2B5EF4-FFF2-40B4-BE49-F238E27FC236}">
                  <a16:creationId xmlns:a16="http://schemas.microsoft.com/office/drawing/2014/main" id="{A356F681-B2BD-CC4A-F137-CB5BBC75FFD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41" name="Group 40">
              <a:extLst>
                <a:ext uri="{FF2B5EF4-FFF2-40B4-BE49-F238E27FC236}">
                  <a16:creationId xmlns:a16="http://schemas.microsoft.com/office/drawing/2014/main" id="{2788D018-6A42-A4A6-C149-054182689968}"/>
                </a:ext>
              </a:extLst>
            </p:cNvPr>
            <p:cNvGrpSpPr/>
            <p:nvPr/>
          </p:nvGrpSpPr>
          <p:grpSpPr>
            <a:xfrm>
              <a:off x="10892274" y="158021"/>
              <a:ext cx="1191080" cy="262128"/>
              <a:chOff x="9614080" y="308749"/>
              <a:chExt cx="1191080" cy="262128"/>
            </a:xfrm>
          </p:grpSpPr>
          <p:sp>
            <p:nvSpPr>
              <p:cNvPr id="42" name="Rectangle 41">
                <a:extLst>
                  <a:ext uri="{FF2B5EF4-FFF2-40B4-BE49-F238E27FC236}">
                    <a16:creationId xmlns:a16="http://schemas.microsoft.com/office/drawing/2014/main" id="{51C7E1CA-ABDE-01DB-6F93-9B664099A8B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43" name="Rectangle 42">
                <a:extLst>
                  <a:ext uri="{FF2B5EF4-FFF2-40B4-BE49-F238E27FC236}">
                    <a16:creationId xmlns:a16="http://schemas.microsoft.com/office/drawing/2014/main" id="{FC8BAC2C-151D-78B0-60C6-44D20A37B6F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4" name="Rectangle 43">
            <a:extLst>
              <a:ext uri="{FF2B5EF4-FFF2-40B4-BE49-F238E27FC236}">
                <a16:creationId xmlns:a16="http://schemas.microsoft.com/office/drawing/2014/main" id="{5F32310D-ABDA-D0E2-7E1B-2EA6043AA61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7688007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 them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silently vote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ideas they like the most – avoid discussions.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them that there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Heatmap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BFA7587D-2564-ED26-19B2-1137A8A2A5B0}"/>
              </a:ext>
            </a:extLst>
          </p:cNvPr>
          <p:cNvSpPr/>
          <p:nvPr/>
        </p:nvSpPr>
        <p:spPr>
          <a:xfrm>
            <a:off x="8755170"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1" name="Oval 40">
            <a:extLst>
              <a:ext uri="{FF2B5EF4-FFF2-40B4-BE49-F238E27FC236}">
                <a16:creationId xmlns:a16="http://schemas.microsoft.com/office/drawing/2014/main" id="{F2818B69-69A2-B88A-568F-27005AB835FB}"/>
              </a:ext>
            </a:extLst>
          </p:cNvPr>
          <p:cNvSpPr/>
          <p:nvPr/>
        </p:nvSpPr>
        <p:spPr>
          <a:xfrm>
            <a:off x="8847394"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2" name="Oval 41">
            <a:extLst>
              <a:ext uri="{FF2B5EF4-FFF2-40B4-BE49-F238E27FC236}">
                <a16:creationId xmlns:a16="http://schemas.microsoft.com/office/drawing/2014/main" id="{6FD83CD7-62C6-C629-4438-6CAEF9FE290E}"/>
              </a:ext>
            </a:extLst>
          </p:cNvPr>
          <p:cNvSpPr/>
          <p:nvPr/>
        </p:nvSpPr>
        <p:spPr>
          <a:xfrm>
            <a:off x="8940402"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3" name="Oval 42">
            <a:extLst>
              <a:ext uri="{FF2B5EF4-FFF2-40B4-BE49-F238E27FC236}">
                <a16:creationId xmlns:a16="http://schemas.microsoft.com/office/drawing/2014/main" id="{9784E740-CBD0-80A8-5FD1-43023A25397B}"/>
              </a:ext>
            </a:extLst>
          </p:cNvPr>
          <p:cNvSpPr/>
          <p:nvPr/>
        </p:nvSpPr>
        <p:spPr>
          <a:xfrm>
            <a:off x="9033410"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4" name="Oval 43">
            <a:extLst>
              <a:ext uri="{FF2B5EF4-FFF2-40B4-BE49-F238E27FC236}">
                <a16:creationId xmlns:a16="http://schemas.microsoft.com/office/drawing/2014/main" id="{D85DDDE6-74D6-EB09-14E9-E070A0DCA9D0}"/>
              </a:ext>
            </a:extLst>
          </p:cNvPr>
          <p:cNvSpPr/>
          <p:nvPr/>
        </p:nvSpPr>
        <p:spPr>
          <a:xfrm>
            <a:off x="9127831"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5" name="Oval 44">
            <a:extLst>
              <a:ext uri="{FF2B5EF4-FFF2-40B4-BE49-F238E27FC236}">
                <a16:creationId xmlns:a16="http://schemas.microsoft.com/office/drawing/2014/main" id="{42C27F48-94D1-43A6-BF8D-2009B655F269}"/>
              </a:ext>
            </a:extLst>
          </p:cNvPr>
          <p:cNvSpPr/>
          <p:nvPr/>
        </p:nvSpPr>
        <p:spPr>
          <a:xfrm>
            <a:off x="8755170"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6" name="Oval 45">
            <a:extLst>
              <a:ext uri="{FF2B5EF4-FFF2-40B4-BE49-F238E27FC236}">
                <a16:creationId xmlns:a16="http://schemas.microsoft.com/office/drawing/2014/main" id="{F39CDC66-A743-0052-7336-8B594680AF27}"/>
              </a:ext>
            </a:extLst>
          </p:cNvPr>
          <p:cNvSpPr/>
          <p:nvPr/>
        </p:nvSpPr>
        <p:spPr>
          <a:xfrm>
            <a:off x="8847394"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7" name="Oval 46">
            <a:extLst>
              <a:ext uri="{FF2B5EF4-FFF2-40B4-BE49-F238E27FC236}">
                <a16:creationId xmlns:a16="http://schemas.microsoft.com/office/drawing/2014/main" id="{BC0BEFAD-C31D-3A81-DB3A-6AD877DB1B05}"/>
              </a:ext>
            </a:extLst>
          </p:cNvPr>
          <p:cNvSpPr/>
          <p:nvPr/>
        </p:nvSpPr>
        <p:spPr>
          <a:xfrm>
            <a:off x="8940402"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8" name="Oval 47">
            <a:extLst>
              <a:ext uri="{FF2B5EF4-FFF2-40B4-BE49-F238E27FC236}">
                <a16:creationId xmlns:a16="http://schemas.microsoft.com/office/drawing/2014/main" id="{58C92DC7-7DA1-D1F8-4B78-DFED01842974}"/>
              </a:ext>
            </a:extLst>
          </p:cNvPr>
          <p:cNvSpPr/>
          <p:nvPr/>
        </p:nvSpPr>
        <p:spPr>
          <a:xfrm>
            <a:off x="9033410"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9" name="Oval 48">
            <a:extLst>
              <a:ext uri="{FF2B5EF4-FFF2-40B4-BE49-F238E27FC236}">
                <a16:creationId xmlns:a16="http://schemas.microsoft.com/office/drawing/2014/main" id="{C929B8F8-1854-175D-3B62-280BB3C0D0AE}"/>
              </a:ext>
            </a:extLst>
          </p:cNvPr>
          <p:cNvSpPr/>
          <p:nvPr/>
        </p:nvSpPr>
        <p:spPr>
          <a:xfrm>
            <a:off x="9127831"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50" name="Rectangle 49">
            <a:extLst>
              <a:ext uri="{FF2B5EF4-FFF2-40B4-BE49-F238E27FC236}">
                <a16:creationId xmlns:a16="http://schemas.microsoft.com/office/drawing/2014/main" id="{AA24272C-FED4-61C8-CC27-3E102C9D8F08}"/>
              </a:ext>
            </a:extLst>
          </p:cNvPr>
          <p:cNvSpPr/>
          <p:nvPr/>
        </p:nvSpPr>
        <p:spPr>
          <a:xfrm>
            <a:off x="6747650"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C9C37584-D428-9CF8-4C83-59A800D626BD}"/>
              </a:ext>
            </a:extLst>
          </p:cNvPr>
          <p:cNvSpPr/>
          <p:nvPr/>
        </p:nvSpPr>
        <p:spPr>
          <a:xfrm>
            <a:off x="5598384" y="443684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FCE4E628-5F6A-0A54-4005-4619E6DBC3E5}"/>
              </a:ext>
            </a:extLst>
          </p:cNvPr>
          <p:cNvSpPr/>
          <p:nvPr/>
        </p:nvSpPr>
        <p:spPr>
          <a:xfrm>
            <a:off x="6108031" y="474351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A229E1C7-C73F-C8C6-D3E4-A75B6F40387D}"/>
              </a:ext>
            </a:extLst>
          </p:cNvPr>
          <p:cNvSpPr/>
          <p:nvPr/>
        </p:nvSpPr>
        <p:spPr>
          <a:xfrm>
            <a:off x="5999311" y="536767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E9FAD4D4-96E6-4132-CB5C-A1DA2F432C7B}"/>
              </a:ext>
            </a:extLst>
          </p:cNvPr>
          <p:cNvSpPr/>
          <p:nvPr/>
        </p:nvSpPr>
        <p:spPr>
          <a:xfrm>
            <a:off x="5676031" y="576122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E512EEAF-1D5C-6FBA-7650-EB010302813F}"/>
              </a:ext>
            </a:extLst>
          </p:cNvPr>
          <p:cNvSpPr/>
          <p:nvPr/>
        </p:nvSpPr>
        <p:spPr>
          <a:xfrm>
            <a:off x="6778784" y="496364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9A7523B-B0B1-3DC5-23D2-2B8D661539B8}"/>
              </a:ext>
            </a:extLst>
          </p:cNvPr>
          <p:cNvSpPr/>
          <p:nvPr/>
        </p:nvSpPr>
        <p:spPr>
          <a:xfrm>
            <a:off x="6747650" y="53928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00782AC4-C347-954A-8179-56881454C944}"/>
              </a:ext>
            </a:extLst>
          </p:cNvPr>
          <p:cNvSpPr/>
          <p:nvPr/>
        </p:nvSpPr>
        <p:spPr>
          <a:xfrm>
            <a:off x="66833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80AEEF75-2409-E0EB-9F29-2348F15B2FC4}"/>
              </a:ext>
            </a:extLst>
          </p:cNvPr>
          <p:cNvSpPr/>
          <p:nvPr/>
        </p:nvSpPr>
        <p:spPr>
          <a:xfrm>
            <a:off x="74708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B6BBBE3E-2B33-14D0-09C8-2E2698A8144F}"/>
              </a:ext>
            </a:extLst>
          </p:cNvPr>
          <p:cNvSpPr/>
          <p:nvPr/>
        </p:nvSpPr>
        <p:spPr>
          <a:xfrm>
            <a:off x="7470896" y="523914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7F4749F6-5320-53C1-06B5-59E11D88910D}"/>
              </a:ext>
            </a:extLst>
          </p:cNvPr>
          <p:cNvSpPr/>
          <p:nvPr/>
        </p:nvSpPr>
        <p:spPr>
          <a:xfrm>
            <a:off x="7647826" y="469159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C632EFFE-DF5B-C691-0C20-2034A2D4C3BB}"/>
              </a:ext>
            </a:extLst>
          </p:cNvPr>
          <p:cNvSpPr/>
          <p:nvPr/>
        </p:nvSpPr>
        <p:spPr>
          <a:xfrm>
            <a:off x="7437297"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4F38ECF2-D126-0200-BEBA-FD551584DAB6}"/>
              </a:ext>
            </a:extLst>
          </p:cNvPr>
          <p:cNvSpPr/>
          <p:nvPr/>
        </p:nvSpPr>
        <p:spPr>
          <a:xfrm>
            <a:off x="8224797" y="42403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DB01DE29-28A7-7E8D-1213-284ABE54F0BF}"/>
              </a:ext>
            </a:extLst>
          </p:cNvPr>
          <p:cNvSpPr/>
          <p:nvPr/>
        </p:nvSpPr>
        <p:spPr>
          <a:xfrm>
            <a:off x="8248075" y="485170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8AE095FE-84D0-2654-C305-190DF76A13BB}"/>
              </a:ext>
            </a:extLst>
          </p:cNvPr>
          <p:cNvSpPr/>
          <p:nvPr/>
        </p:nvSpPr>
        <p:spPr>
          <a:xfrm>
            <a:off x="9187621" y="4741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77E656A2-5C96-9277-F7FE-9A1C9664F9FA}"/>
              </a:ext>
            </a:extLst>
          </p:cNvPr>
          <p:cNvSpPr/>
          <p:nvPr/>
        </p:nvSpPr>
        <p:spPr>
          <a:xfrm>
            <a:off x="9228297" y="40692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DAD53727-E569-DEED-2F84-28E9FE2E073B}"/>
              </a:ext>
            </a:extLst>
          </p:cNvPr>
          <p:cNvSpPr/>
          <p:nvPr/>
        </p:nvSpPr>
        <p:spPr>
          <a:xfrm>
            <a:off x="8334082"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E292AE6E-8480-6C9A-A45F-1E5114ABB913}"/>
              </a:ext>
            </a:extLst>
          </p:cNvPr>
          <p:cNvSpPr/>
          <p:nvPr/>
        </p:nvSpPr>
        <p:spPr>
          <a:xfrm>
            <a:off x="9236971"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4DE30A0-A688-F0ED-8960-8A04AFD59345}"/>
              </a:ext>
            </a:extLst>
          </p:cNvPr>
          <p:cNvSpPr/>
          <p:nvPr/>
        </p:nvSpPr>
        <p:spPr>
          <a:xfrm>
            <a:off x="872593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25CC59C2-94B6-6274-AE7F-408899352AAB}"/>
              </a:ext>
            </a:extLst>
          </p:cNvPr>
          <p:cNvSpPr/>
          <p:nvPr/>
        </p:nvSpPr>
        <p:spPr>
          <a:xfrm>
            <a:off x="8724187" y="50777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92FB0D2C-E867-859B-431F-755BCEB48370}"/>
              </a:ext>
            </a:extLst>
          </p:cNvPr>
          <p:cNvSpPr/>
          <p:nvPr/>
        </p:nvSpPr>
        <p:spPr>
          <a:xfrm>
            <a:off x="9765184" y="44251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65A5C244-A460-E5CD-DCD4-9B413941E6CA}"/>
              </a:ext>
            </a:extLst>
          </p:cNvPr>
          <p:cNvSpPr/>
          <p:nvPr/>
        </p:nvSpPr>
        <p:spPr>
          <a:xfrm>
            <a:off x="9695167" y="4885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4440C605-87A3-0B48-607E-30EE921C405F}"/>
              </a:ext>
            </a:extLst>
          </p:cNvPr>
          <p:cNvSpPr/>
          <p:nvPr/>
        </p:nvSpPr>
        <p:spPr>
          <a:xfrm>
            <a:off x="5858382" y="448816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E9B47278-7A13-73B2-20B1-BF9735B5306B}"/>
              </a:ext>
            </a:extLst>
          </p:cNvPr>
          <p:cNvSpPr/>
          <p:nvPr/>
        </p:nvSpPr>
        <p:spPr>
          <a:xfrm>
            <a:off x="5849677" y="4606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22777D4C-362F-2DF0-833B-7D4FA5E7DAD8}"/>
              </a:ext>
            </a:extLst>
          </p:cNvPr>
          <p:cNvSpPr/>
          <p:nvPr/>
        </p:nvSpPr>
        <p:spPr>
          <a:xfrm>
            <a:off x="7680563" y="434794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A1DFBCC-8A3D-E912-4628-8BE916CE8F2A}"/>
              </a:ext>
            </a:extLst>
          </p:cNvPr>
          <p:cNvSpPr/>
          <p:nvPr/>
        </p:nvSpPr>
        <p:spPr>
          <a:xfrm>
            <a:off x="7716563" y="44704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26CFA7D2-F207-F218-5AA4-1DD4AE62E64C}"/>
              </a:ext>
            </a:extLst>
          </p:cNvPr>
          <p:cNvSpPr/>
          <p:nvPr/>
        </p:nvSpPr>
        <p:spPr>
          <a:xfrm>
            <a:off x="7940023" y="47876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2408D1AB-64A2-4E78-3A89-F971E381A03E}"/>
              </a:ext>
            </a:extLst>
          </p:cNvPr>
          <p:cNvSpPr/>
          <p:nvPr/>
        </p:nvSpPr>
        <p:spPr>
          <a:xfrm>
            <a:off x="7841868" y="4819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FCDCFE93-C976-A273-A9E9-FC59EE0142FB}"/>
              </a:ext>
            </a:extLst>
          </p:cNvPr>
          <p:cNvSpPr/>
          <p:nvPr/>
        </p:nvSpPr>
        <p:spPr>
          <a:xfrm>
            <a:off x="7864618" y="49089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CCA0D109-48F3-BEB5-E723-4516CABC8016}"/>
              </a:ext>
            </a:extLst>
          </p:cNvPr>
          <p:cNvSpPr/>
          <p:nvPr/>
        </p:nvSpPr>
        <p:spPr>
          <a:xfrm>
            <a:off x="7948742" y="4891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38E13DB4-8B2D-F941-ECAA-9D772124900C}"/>
              </a:ext>
            </a:extLst>
          </p:cNvPr>
          <p:cNvSpPr/>
          <p:nvPr/>
        </p:nvSpPr>
        <p:spPr>
          <a:xfrm>
            <a:off x="7904445" y="4837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3D5F5E7F-1EAD-23B8-4F8A-1DFA08CE4077}"/>
              </a:ext>
            </a:extLst>
          </p:cNvPr>
          <p:cNvSpPr/>
          <p:nvPr/>
        </p:nvSpPr>
        <p:spPr>
          <a:xfrm>
            <a:off x="8505872" y="49027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1A95C1F-0F83-1599-D9A0-51A3D73AFF63}"/>
              </a:ext>
            </a:extLst>
          </p:cNvPr>
          <p:cNvSpPr/>
          <p:nvPr/>
        </p:nvSpPr>
        <p:spPr>
          <a:xfrm>
            <a:off x="8599850" y="54967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0FC35E17-257C-1B07-B935-9849E82F0B94}"/>
              </a:ext>
            </a:extLst>
          </p:cNvPr>
          <p:cNvSpPr/>
          <p:nvPr/>
        </p:nvSpPr>
        <p:spPr>
          <a:xfrm>
            <a:off x="8555606"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BF2735D1-500E-BE31-2A61-9240E7BC5A99}"/>
              </a:ext>
            </a:extLst>
          </p:cNvPr>
          <p:cNvSpPr/>
          <p:nvPr/>
        </p:nvSpPr>
        <p:spPr>
          <a:xfrm>
            <a:off x="8608075" y="55894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A45E10C9-9DE6-806B-336E-CF368793E807}"/>
              </a:ext>
            </a:extLst>
          </p:cNvPr>
          <p:cNvSpPr/>
          <p:nvPr/>
        </p:nvSpPr>
        <p:spPr>
          <a:xfrm>
            <a:off x="9444619" y="487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0C80D10F-AD07-14F1-BBE6-3C8D32F8F930}"/>
              </a:ext>
            </a:extLst>
          </p:cNvPr>
          <p:cNvSpPr/>
          <p:nvPr/>
        </p:nvSpPr>
        <p:spPr>
          <a:xfrm>
            <a:off x="9511621" y="5489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DC90E811-62B2-E7C0-B54E-3061D2AECAAA}"/>
              </a:ext>
            </a:extLst>
          </p:cNvPr>
          <p:cNvSpPr/>
          <p:nvPr/>
        </p:nvSpPr>
        <p:spPr>
          <a:xfrm>
            <a:off x="9534271" y="55843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4382D9B4-1642-8B1C-A292-9C7716133809}"/>
              </a:ext>
            </a:extLst>
          </p:cNvPr>
          <p:cNvSpPr/>
          <p:nvPr/>
        </p:nvSpPr>
        <p:spPr>
          <a:xfrm>
            <a:off x="9422417"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CA61B3A5-B1EA-D091-2EB4-75B3C8EC3ABB}"/>
              </a:ext>
            </a:extLst>
          </p:cNvPr>
          <p:cNvSpPr/>
          <p:nvPr/>
        </p:nvSpPr>
        <p:spPr>
          <a:xfrm>
            <a:off x="9371781" y="5497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ACE0B0CF-F610-955A-7C8F-34B04EC8370E}"/>
              </a:ext>
            </a:extLst>
          </p:cNvPr>
          <p:cNvSpPr/>
          <p:nvPr/>
        </p:nvSpPr>
        <p:spPr>
          <a:xfrm>
            <a:off x="6927315" y="58942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10612EF5-3B0B-CE6F-7585-AAD94BF8BE38}"/>
              </a:ext>
            </a:extLst>
          </p:cNvPr>
          <p:cNvSpPr/>
          <p:nvPr/>
        </p:nvSpPr>
        <p:spPr>
          <a:xfrm>
            <a:off x="6912686" y="59698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DDF4613B-AB81-524E-4A25-07A688F137AF}"/>
              </a:ext>
            </a:extLst>
          </p:cNvPr>
          <p:cNvSpPr/>
          <p:nvPr/>
        </p:nvSpPr>
        <p:spPr>
          <a:xfrm>
            <a:off x="6947242" y="60428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1EDB0F19-DDBC-341B-524C-BE28BA970521}"/>
              </a:ext>
            </a:extLst>
          </p:cNvPr>
          <p:cNvSpPr/>
          <p:nvPr/>
        </p:nvSpPr>
        <p:spPr>
          <a:xfrm>
            <a:off x="6276761" y="54040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0CF06AFC-3938-6EC5-33BA-0A4CAEC0E913}"/>
              </a:ext>
            </a:extLst>
          </p:cNvPr>
          <p:cNvSpPr/>
          <p:nvPr/>
        </p:nvSpPr>
        <p:spPr>
          <a:xfrm>
            <a:off x="5965159" y="58635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B6C05E0A-0111-E35B-FC1C-01F1EF1FEB81}"/>
              </a:ext>
            </a:extLst>
          </p:cNvPr>
          <p:cNvSpPr/>
          <p:nvPr/>
        </p:nvSpPr>
        <p:spPr>
          <a:xfrm>
            <a:off x="5869211" y="582216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3CFCF4F0-1D21-BFE7-DCB6-97AB29A0303C}"/>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1AB25220-9A24-A4AD-1DC0-E229D0919D5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CD1510EE-5676-B65A-4871-4C560DE16356}"/>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3AD5C28B-6897-6CB2-1AE9-821151A268B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303312BD-CB83-E15B-82DD-5BD24CD626D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7D5E66F1-DD81-8C13-CFF6-35A88C4DF23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1976283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fade">
                                      <p:cBhvr>
                                        <p:cTn id="10" dur="500"/>
                                        <p:tgtEl>
                                          <p:spTgt spid="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2"/>
                                        </p:tgtEl>
                                        <p:attrNameLst>
                                          <p:attrName>style.visibility</p:attrName>
                                        </p:attrNameLst>
                                      </p:cBhvr>
                                      <p:to>
                                        <p:strVal val="visible"/>
                                      </p:to>
                                    </p:set>
                                    <p:animEffect transition="in" filter="fade">
                                      <p:cBhvr>
                                        <p:cTn id="13" dur="500"/>
                                        <p:tgtEl>
                                          <p:spTgt spid="9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500"/>
                                        <p:tgtEl>
                                          <p:spTgt spid="9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fade">
                                      <p:cBhvr>
                                        <p:cTn id="19" dur="500"/>
                                        <p:tgtEl>
                                          <p:spTgt spid="9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fade">
                                      <p:cBhvr>
                                        <p:cTn id="25" dur="500"/>
                                        <p:tgtEl>
                                          <p:spTgt spid="7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fade">
                                      <p:cBhvr>
                                        <p:cTn id="31" dur="500"/>
                                        <p:tgtEl>
                                          <p:spTgt spid="7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5"/>
                                        </p:tgtEl>
                                        <p:attrNameLst>
                                          <p:attrName>style.visibility</p:attrName>
                                        </p:attrNameLst>
                                      </p:cBhvr>
                                      <p:to>
                                        <p:strVal val="visible"/>
                                      </p:to>
                                    </p:set>
                                    <p:animEffect transition="in" filter="fade">
                                      <p:cBhvr>
                                        <p:cTn id="34" dur="500"/>
                                        <p:tgtEl>
                                          <p:spTgt spid="7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6"/>
                                        </p:tgtEl>
                                        <p:attrNameLst>
                                          <p:attrName>style.visibility</p:attrName>
                                        </p:attrNameLst>
                                      </p:cBhvr>
                                      <p:to>
                                        <p:strVal val="visible"/>
                                      </p:to>
                                    </p:set>
                                    <p:animEffect transition="in" filter="fade">
                                      <p:cBhvr>
                                        <p:cTn id="37" dur="500"/>
                                        <p:tgtEl>
                                          <p:spTgt spid="7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7"/>
                                        </p:tgtEl>
                                        <p:attrNameLst>
                                          <p:attrName>style.visibility</p:attrName>
                                        </p:attrNameLst>
                                      </p:cBhvr>
                                      <p:to>
                                        <p:strVal val="visible"/>
                                      </p:to>
                                    </p:set>
                                    <p:animEffect transition="in" filter="fade">
                                      <p:cBhvr>
                                        <p:cTn id="40" dur="500"/>
                                        <p:tgtEl>
                                          <p:spTgt spid="7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5"/>
                                        </p:tgtEl>
                                        <p:attrNameLst>
                                          <p:attrName>style.visibility</p:attrName>
                                        </p:attrNameLst>
                                      </p:cBhvr>
                                      <p:to>
                                        <p:strVal val="visible"/>
                                      </p:to>
                                    </p:set>
                                    <p:animEffect transition="in" filter="fade">
                                      <p:cBhvr>
                                        <p:cTn id="55" dur="500"/>
                                        <p:tgtEl>
                                          <p:spTgt spid="8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83"/>
                                        </p:tgtEl>
                                        <p:attrNameLst>
                                          <p:attrName>style.visibility</p:attrName>
                                        </p:attrNameLst>
                                      </p:cBhvr>
                                      <p:to>
                                        <p:strVal val="visible"/>
                                      </p:to>
                                    </p:set>
                                    <p:animEffect transition="in" filter="fade">
                                      <p:cBhvr>
                                        <p:cTn id="61" dur="500"/>
                                        <p:tgtEl>
                                          <p:spTgt spid="8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84"/>
                                        </p:tgtEl>
                                        <p:attrNameLst>
                                          <p:attrName>style.visibility</p:attrName>
                                        </p:attrNameLst>
                                      </p:cBhvr>
                                      <p:to>
                                        <p:strVal val="visible"/>
                                      </p:to>
                                    </p:set>
                                    <p:animEffect transition="in" filter="fade">
                                      <p:cBhvr>
                                        <p:cTn id="64" dur="500"/>
                                        <p:tgtEl>
                                          <p:spTgt spid="8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fade">
                                      <p:cBhvr>
                                        <p:cTn id="67" dur="500"/>
                                        <p:tgtEl>
                                          <p:spTgt spid="8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87"/>
                                        </p:tgtEl>
                                        <p:attrNameLst>
                                          <p:attrName>style.visibility</p:attrName>
                                        </p:attrNameLst>
                                      </p:cBhvr>
                                      <p:to>
                                        <p:strVal val="visible"/>
                                      </p:to>
                                    </p:set>
                                    <p:animEffect transition="in" filter="fade">
                                      <p:cBhvr>
                                        <p:cTn id="70" dur="500"/>
                                        <p:tgtEl>
                                          <p:spTgt spid="8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500"/>
                                        <p:tgtEl>
                                          <p:spTgt spid="88"/>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89"/>
                                        </p:tgtEl>
                                        <p:attrNameLst>
                                          <p:attrName>style.visibility</p:attrName>
                                        </p:attrNameLst>
                                      </p:cBhvr>
                                      <p:to>
                                        <p:strVal val="visible"/>
                                      </p:to>
                                    </p:set>
                                    <p:animEffect transition="in" filter="fade">
                                      <p:cBhvr>
                                        <p:cTn id="76"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special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goes last and is encouraged to talk about their decision.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 are no voting rules here as well.</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A24272C-FED4-61C8-CC27-3E102C9D8F08}"/>
              </a:ext>
            </a:extLst>
          </p:cNvPr>
          <p:cNvSpPr/>
          <p:nvPr/>
        </p:nvSpPr>
        <p:spPr>
          <a:xfrm>
            <a:off x="6747650"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C9C37584-D428-9CF8-4C83-59A800D626BD}"/>
              </a:ext>
            </a:extLst>
          </p:cNvPr>
          <p:cNvSpPr/>
          <p:nvPr/>
        </p:nvSpPr>
        <p:spPr>
          <a:xfrm>
            <a:off x="5598384" y="443684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FCE4E628-5F6A-0A54-4005-4619E6DBC3E5}"/>
              </a:ext>
            </a:extLst>
          </p:cNvPr>
          <p:cNvSpPr/>
          <p:nvPr/>
        </p:nvSpPr>
        <p:spPr>
          <a:xfrm>
            <a:off x="6108031" y="474351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A229E1C7-C73F-C8C6-D3E4-A75B6F40387D}"/>
              </a:ext>
            </a:extLst>
          </p:cNvPr>
          <p:cNvSpPr/>
          <p:nvPr/>
        </p:nvSpPr>
        <p:spPr>
          <a:xfrm>
            <a:off x="5999311" y="536767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E9FAD4D4-96E6-4132-CB5C-A1DA2F432C7B}"/>
              </a:ext>
            </a:extLst>
          </p:cNvPr>
          <p:cNvSpPr/>
          <p:nvPr/>
        </p:nvSpPr>
        <p:spPr>
          <a:xfrm>
            <a:off x="5676031" y="576122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E512EEAF-1D5C-6FBA-7650-EB010302813F}"/>
              </a:ext>
            </a:extLst>
          </p:cNvPr>
          <p:cNvSpPr/>
          <p:nvPr/>
        </p:nvSpPr>
        <p:spPr>
          <a:xfrm>
            <a:off x="6778784" y="496364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9A7523B-B0B1-3DC5-23D2-2B8D661539B8}"/>
              </a:ext>
            </a:extLst>
          </p:cNvPr>
          <p:cNvSpPr/>
          <p:nvPr/>
        </p:nvSpPr>
        <p:spPr>
          <a:xfrm>
            <a:off x="6747650" y="53928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00782AC4-C347-954A-8179-56881454C944}"/>
              </a:ext>
            </a:extLst>
          </p:cNvPr>
          <p:cNvSpPr/>
          <p:nvPr/>
        </p:nvSpPr>
        <p:spPr>
          <a:xfrm>
            <a:off x="66833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80AEEF75-2409-E0EB-9F29-2348F15B2FC4}"/>
              </a:ext>
            </a:extLst>
          </p:cNvPr>
          <p:cNvSpPr/>
          <p:nvPr/>
        </p:nvSpPr>
        <p:spPr>
          <a:xfrm>
            <a:off x="74708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B6BBBE3E-2B33-14D0-09C8-2E2698A8144F}"/>
              </a:ext>
            </a:extLst>
          </p:cNvPr>
          <p:cNvSpPr/>
          <p:nvPr/>
        </p:nvSpPr>
        <p:spPr>
          <a:xfrm>
            <a:off x="7470896" y="523914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7F4749F6-5320-53C1-06B5-59E11D88910D}"/>
              </a:ext>
            </a:extLst>
          </p:cNvPr>
          <p:cNvSpPr/>
          <p:nvPr/>
        </p:nvSpPr>
        <p:spPr>
          <a:xfrm>
            <a:off x="7647826" y="469159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C632EFFE-DF5B-C691-0C20-2034A2D4C3BB}"/>
              </a:ext>
            </a:extLst>
          </p:cNvPr>
          <p:cNvSpPr/>
          <p:nvPr/>
        </p:nvSpPr>
        <p:spPr>
          <a:xfrm>
            <a:off x="7437297"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4F38ECF2-D126-0200-BEBA-FD551584DAB6}"/>
              </a:ext>
            </a:extLst>
          </p:cNvPr>
          <p:cNvSpPr/>
          <p:nvPr/>
        </p:nvSpPr>
        <p:spPr>
          <a:xfrm>
            <a:off x="8224797" y="42403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DB01DE29-28A7-7E8D-1213-284ABE54F0BF}"/>
              </a:ext>
            </a:extLst>
          </p:cNvPr>
          <p:cNvSpPr/>
          <p:nvPr/>
        </p:nvSpPr>
        <p:spPr>
          <a:xfrm>
            <a:off x="8248075" y="485170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8AE095FE-84D0-2654-C305-190DF76A13BB}"/>
              </a:ext>
            </a:extLst>
          </p:cNvPr>
          <p:cNvSpPr/>
          <p:nvPr/>
        </p:nvSpPr>
        <p:spPr>
          <a:xfrm>
            <a:off x="9187621" y="4741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77E656A2-5C96-9277-F7FE-9A1C9664F9FA}"/>
              </a:ext>
            </a:extLst>
          </p:cNvPr>
          <p:cNvSpPr/>
          <p:nvPr/>
        </p:nvSpPr>
        <p:spPr>
          <a:xfrm>
            <a:off x="9228297" y="40692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DAD53727-E569-DEED-2F84-28E9FE2E073B}"/>
              </a:ext>
            </a:extLst>
          </p:cNvPr>
          <p:cNvSpPr/>
          <p:nvPr/>
        </p:nvSpPr>
        <p:spPr>
          <a:xfrm>
            <a:off x="8334082"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E292AE6E-8480-6C9A-A45F-1E5114ABB913}"/>
              </a:ext>
            </a:extLst>
          </p:cNvPr>
          <p:cNvSpPr/>
          <p:nvPr/>
        </p:nvSpPr>
        <p:spPr>
          <a:xfrm>
            <a:off x="9236971"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4DE30A0-A688-F0ED-8960-8A04AFD59345}"/>
              </a:ext>
            </a:extLst>
          </p:cNvPr>
          <p:cNvSpPr/>
          <p:nvPr/>
        </p:nvSpPr>
        <p:spPr>
          <a:xfrm>
            <a:off x="872593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25CC59C2-94B6-6274-AE7F-408899352AAB}"/>
              </a:ext>
            </a:extLst>
          </p:cNvPr>
          <p:cNvSpPr/>
          <p:nvPr/>
        </p:nvSpPr>
        <p:spPr>
          <a:xfrm>
            <a:off x="8724187" y="50777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92FB0D2C-E867-859B-431F-755BCEB48370}"/>
              </a:ext>
            </a:extLst>
          </p:cNvPr>
          <p:cNvSpPr/>
          <p:nvPr/>
        </p:nvSpPr>
        <p:spPr>
          <a:xfrm>
            <a:off x="9765184" y="44251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65A5C244-A460-E5CD-DCD4-9B413941E6CA}"/>
              </a:ext>
            </a:extLst>
          </p:cNvPr>
          <p:cNvSpPr/>
          <p:nvPr/>
        </p:nvSpPr>
        <p:spPr>
          <a:xfrm>
            <a:off x="9695167" y="4885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4440C605-87A3-0B48-607E-30EE921C405F}"/>
              </a:ext>
            </a:extLst>
          </p:cNvPr>
          <p:cNvSpPr/>
          <p:nvPr/>
        </p:nvSpPr>
        <p:spPr>
          <a:xfrm>
            <a:off x="5858382" y="448816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E9B47278-7A13-73B2-20B1-BF9735B5306B}"/>
              </a:ext>
            </a:extLst>
          </p:cNvPr>
          <p:cNvSpPr/>
          <p:nvPr/>
        </p:nvSpPr>
        <p:spPr>
          <a:xfrm>
            <a:off x="5849677" y="4606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22777D4C-362F-2DF0-833B-7D4FA5E7DAD8}"/>
              </a:ext>
            </a:extLst>
          </p:cNvPr>
          <p:cNvSpPr/>
          <p:nvPr/>
        </p:nvSpPr>
        <p:spPr>
          <a:xfrm>
            <a:off x="7680563" y="434794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A1DFBCC-8A3D-E912-4628-8BE916CE8F2A}"/>
              </a:ext>
            </a:extLst>
          </p:cNvPr>
          <p:cNvSpPr/>
          <p:nvPr/>
        </p:nvSpPr>
        <p:spPr>
          <a:xfrm>
            <a:off x="7716563" y="44704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26CFA7D2-F207-F218-5AA4-1DD4AE62E64C}"/>
              </a:ext>
            </a:extLst>
          </p:cNvPr>
          <p:cNvSpPr/>
          <p:nvPr/>
        </p:nvSpPr>
        <p:spPr>
          <a:xfrm>
            <a:off x="7940023" y="47876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2408D1AB-64A2-4E78-3A89-F971E381A03E}"/>
              </a:ext>
            </a:extLst>
          </p:cNvPr>
          <p:cNvSpPr/>
          <p:nvPr/>
        </p:nvSpPr>
        <p:spPr>
          <a:xfrm>
            <a:off x="7841868" y="4819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FCDCFE93-C976-A273-A9E9-FC59EE0142FB}"/>
              </a:ext>
            </a:extLst>
          </p:cNvPr>
          <p:cNvSpPr/>
          <p:nvPr/>
        </p:nvSpPr>
        <p:spPr>
          <a:xfrm>
            <a:off x="7864618" y="49089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CCA0D109-48F3-BEB5-E723-4516CABC8016}"/>
              </a:ext>
            </a:extLst>
          </p:cNvPr>
          <p:cNvSpPr/>
          <p:nvPr/>
        </p:nvSpPr>
        <p:spPr>
          <a:xfrm>
            <a:off x="7948742" y="4891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38E13DB4-8B2D-F941-ECAA-9D772124900C}"/>
              </a:ext>
            </a:extLst>
          </p:cNvPr>
          <p:cNvSpPr/>
          <p:nvPr/>
        </p:nvSpPr>
        <p:spPr>
          <a:xfrm>
            <a:off x="7904445" y="4837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3D5F5E7F-1EAD-23B8-4F8A-1DFA08CE4077}"/>
              </a:ext>
            </a:extLst>
          </p:cNvPr>
          <p:cNvSpPr/>
          <p:nvPr/>
        </p:nvSpPr>
        <p:spPr>
          <a:xfrm>
            <a:off x="8505872" y="49027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1A95C1F-0F83-1599-D9A0-51A3D73AFF63}"/>
              </a:ext>
            </a:extLst>
          </p:cNvPr>
          <p:cNvSpPr/>
          <p:nvPr/>
        </p:nvSpPr>
        <p:spPr>
          <a:xfrm>
            <a:off x="8599850" y="54967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0FC35E17-257C-1B07-B935-9849E82F0B94}"/>
              </a:ext>
            </a:extLst>
          </p:cNvPr>
          <p:cNvSpPr/>
          <p:nvPr/>
        </p:nvSpPr>
        <p:spPr>
          <a:xfrm>
            <a:off x="8555606"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BF2735D1-500E-BE31-2A61-9240E7BC5A99}"/>
              </a:ext>
            </a:extLst>
          </p:cNvPr>
          <p:cNvSpPr/>
          <p:nvPr/>
        </p:nvSpPr>
        <p:spPr>
          <a:xfrm>
            <a:off x="8608075" y="55894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A45E10C9-9DE6-806B-336E-CF368793E807}"/>
              </a:ext>
            </a:extLst>
          </p:cNvPr>
          <p:cNvSpPr/>
          <p:nvPr/>
        </p:nvSpPr>
        <p:spPr>
          <a:xfrm>
            <a:off x="9444619" y="487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0C80D10F-AD07-14F1-BBE6-3C8D32F8F930}"/>
              </a:ext>
            </a:extLst>
          </p:cNvPr>
          <p:cNvSpPr/>
          <p:nvPr/>
        </p:nvSpPr>
        <p:spPr>
          <a:xfrm>
            <a:off x="9511621" y="5489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DC90E811-62B2-E7C0-B54E-3061D2AECAAA}"/>
              </a:ext>
            </a:extLst>
          </p:cNvPr>
          <p:cNvSpPr/>
          <p:nvPr/>
        </p:nvSpPr>
        <p:spPr>
          <a:xfrm>
            <a:off x="9534271" y="55843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4382D9B4-1642-8B1C-A292-9C7716133809}"/>
              </a:ext>
            </a:extLst>
          </p:cNvPr>
          <p:cNvSpPr/>
          <p:nvPr/>
        </p:nvSpPr>
        <p:spPr>
          <a:xfrm>
            <a:off x="9422417"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CA61B3A5-B1EA-D091-2EB4-75B3C8EC3ABB}"/>
              </a:ext>
            </a:extLst>
          </p:cNvPr>
          <p:cNvSpPr/>
          <p:nvPr/>
        </p:nvSpPr>
        <p:spPr>
          <a:xfrm>
            <a:off x="9371781" y="5497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ACE0B0CF-F610-955A-7C8F-34B04EC8370E}"/>
              </a:ext>
            </a:extLst>
          </p:cNvPr>
          <p:cNvSpPr/>
          <p:nvPr/>
        </p:nvSpPr>
        <p:spPr>
          <a:xfrm>
            <a:off x="6927315" y="58942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10612EF5-3B0B-CE6F-7585-AAD94BF8BE38}"/>
              </a:ext>
            </a:extLst>
          </p:cNvPr>
          <p:cNvSpPr/>
          <p:nvPr/>
        </p:nvSpPr>
        <p:spPr>
          <a:xfrm>
            <a:off x="6912686" y="59698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DDF4613B-AB81-524E-4A25-07A688F137AF}"/>
              </a:ext>
            </a:extLst>
          </p:cNvPr>
          <p:cNvSpPr/>
          <p:nvPr/>
        </p:nvSpPr>
        <p:spPr>
          <a:xfrm>
            <a:off x="6947242" y="60428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1EDB0F19-DDBC-341B-524C-BE28BA970521}"/>
              </a:ext>
            </a:extLst>
          </p:cNvPr>
          <p:cNvSpPr/>
          <p:nvPr/>
        </p:nvSpPr>
        <p:spPr>
          <a:xfrm>
            <a:off x="6276761" y="54040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0CF06AFC-3938-6EC5-33BA-0A4CAEC0E913}"/>
              </a:ext>
            </a:extLst>
          </p:cNvPr>
          <p:cNvSpPr/>
          <p:nvPr/>
        </p:nvSpPr>
        <p:spPr>
          <a:xfrm>
            <a:off x="5965159" y="58635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B6C05E0A-0111-E35B-FC1C-01F1EF1FEB81}"/>
              </a:ext>
            </a:extLst>
          </p:cNvPr>
          <p:cNvSpPr/>
          <p:nvPr/>
        </p:nvSpPr>
        <p:spPr>
          <a:xfrm>
            <a:off x="5869211" y="582216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0CFABA36-B948-AE9A-728D-F3C54CDC6E01}"/>
              </a:ext>
            </a:extLst>
          </p:cNvPr>
          <p:cNvGrpSpPr/>
          <p:nvPr/>
        </p:nvGrpSpPr>
        <p:grpSpPr>
          <a:xfrm>
            <a:off x="8904187" y="2367085"/>
            <a:ext cx="180000" cy="180000"/>
            <a:chOff x="7966880" y="3935853"/>
            <a:chExt cx="180000" cy="180000"/>
          </a:xfrm>
        </p:grpSpPr>
        <p:sp>
          <p:nvSpPr>
            <p:cNvPr id="16" name="Oval 15">
              <a:extLst>
                <a:ext uri="{FF2B5EF4-FFF2-40B4-BE49-F238E27FC236}">
                  <a16:creationId xmlns:a16="http://schemas.microsoft.com/office/drawing/2014/main" id="{3E50EE46-0665-A7D4-B001-F0C536605C6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 name="Graphic 16" descr="Star with solid fill">
              <a:extLst>
                <a:ext uri="{FF2B5EF4-FFF2-40B4-BE49-F238E27FC236}">
                  <a16:creationId xmlns:a16="http://schemas.microsoft.com/office/drawing/2014/main" id="{976E7C60-157C-4DF2-A21C-25890BB204A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0" name="Group 19">
            <a:extLst>
              <a:ext uri="{FF2B5EF4-FFF2-40B4-BE49-F238E27FC236}">
                <a16:creationId xmlns:a16="http://schemas.microsoft.com/office/drawing/2014/main" id="{BE69839A-04CF-623A-806D-F038DB5DEAC9}"/>
              </a:ext>
            </a:extLst>
          </p:cNvPr>
          <p:cNvGrpSpPr/>
          <p:nvPr/>
        </p:nvGrpSpPr>
        <p:grpSpPr>
          <a:xfrm>
            <a:off x="8911807" y="2620006"/>
            <a:ext cx="180000" cy="180000"/>
            <a:chOff x="7966880" y="3935853"/>
            <a:chExt cx="180000" cy="180000"/>
          </a:xfrm>
        </p:grpSpPr>
        <p:sp>
          <p:nvSpPr>
            <p:cNvPr id="21" name="Oval 20">
              <a:extLst>
                <a:ext uri="{FF2B5EF4-FFF2-40B4-BE49-F238E27FC236}">
                  <a16:creationId xmlns:a16="http://schemas.microsoft.com/office/drawing/2014/main" id="{B7DE615B-119A-F9C2-19F8-E20F539CB1A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2" name="Graphic 21" descr="Star with solid fill">
              <a:extLst>
                <a:ext uri="{FF2B5EF4-FFF2-40B4-BE49-F238E27FC236}">
                  <a16:creationId xmlns:a16="http://schemas.microsoft.com/office/drawing/2014/main" id="{DBF70EA0-36AA-E1D7-5D6A-511AC4B978C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3" name="Group 22">
            <a:extLst>
              <a:ext uri="{FF2B5EF4-FFF2-40B4-BE49-F238E27FC236}">
                <a16:creationId xmlns:a16="http://schemas.microsoft.com/office/drawing/2014/main" id="{C762A791-1750-3882-8FD1-BC0D1DBD42ED}"/>
              </a:ext>
            </a:extLst>
          </p:cNvPr>
          <p:cNvGrpSpPr/>
          <p:nvPr/>
        </p:nvGrpSpPr>
        <p:grpSpPr>
          <a:xfrm>
            <a:off x="9119452" y="2475954"/>
            <a:ext cx="180000" cy="180000"/>
            <a:chOff x="7966880" y="3935853"/>
            <a:chExt cx="180000" cy="180000"/>
          </a:xfrm>
        </p:grpSpPr>
        <p:sp>
          <p:nvSpPr>
            <p:cNvPr id="24" name="Oval 23">
              <a:extLst>
                <a:ext uri="{FF2B5EF4-FFF2-40B4-BE49-F238E27FC236}">
                  <a16:creationId xmlns:a16="http://schemas.microsoft.com/office/drawing/2014/main" id="{83212C57-4DC3-F1A3-90EF-ABB4D47A85A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AF396BDB-9950-84EB-293D-43A6F943F4A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ED6D6534-8025-94DE-DA7E-159145F9BC8A}"/>
              </a:ext>
            </a:extLst>
          </p:cNvPr>
          <p:cNvGrpSpPr/>
          <p:nvPr/>
        </p:nvGrpSpPr>
        <p:grpSpPr>
          <a:xfrm>
            <a:off x="7644431" y="4785195"/>
            <a:ext cx="180000" cy="180000"/>
            <a:chOff x="7966880" y="3935853"/>
            <a:chExt cx="180000" cy="180000"/>
          </a:xfrm>
        </p:grpSpPr>
        <p:sp>
          <p:nvSpPr>
            <p:cNvPr id="27" name="Oval 26">
              <a:extLst>
                <a:ext uri="{FF2B5EF4-FFF2-40B4-BE49-F238E27FC236}">
                  <a16:creationId xmlns:a16="http://schemas.microsoft.com/office/drawing/2014/main" id="{49A2DB95-EC2A-D7D4-2F9E-6CFF0710CC7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65F3CDE7-FDEE-6F57-F66B-562CC2F89DF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9" name="Group 28">
            <a:extLst>
              <a:ext uri="{FF2B5EF4-FFF2-40B4-BE49-F238E27FC236}">
                <a16:creationId xmlns:a16="http://schemas.microsoft.com/office/drawing/2014/main" id="{A87BF878-AAF2-C7B7-4CE3-BCC1AA02AFAD}"/>
              </a:ext>
            </a:extLst>
          </p:cNvPr>
          <p:cNvGrpSpPr/>
          <p:nvPr/>
        </p:nvGrpSpPr>
        <p:grpSpPr>
          <a:xfrm>
            <a:off x="6700898" y="5988807"/>
            <a:ext cx="180000" cy="180000"/>
            <a:chOff x="7966880" y="3935853"/>
            <a:chExt cx="180000" cy="180000"/>
          </a:xfrm>
        </p:grpSpPr>
        <p:sp>
          <p:nvSpPr>
            <p:cNvPr id="30" name="Oval 29">
              <a:extLst>
                <a:ext uri="{FF2B5EF4-FFF2-40B4-BE49-F238E27FC236}">
                  <a16:creationId xmlns:a16="http://schemas.microsoft.com/office/drawing/2014/main" id="{0D4ABA86-2E1B-700F-E4AD-070FBC3E975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1" name="Graphic 30" descr="Star with solid fill">
              <a:extLst>
                <a:ext uri="{FF2B5EF4-FFF2-40B4-BE49-F238E27FC236}">
                  <a16:creationId xmlns:a16="http://schemas.microsoft.com/office/drawing/2014/main" id="{8FE7E317-F774-EFED-102E-62011D6F53B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32" name="Group 31">
            <a:extLst>
              <a:ext uri="{FF2B5EF4-FFF2-40B4-BE49-F238E27FC236}">
                <a16:creationId xmlns:a16="http://schemas.microsoft.com/office/drawing/2014/main" id="{A746C46B-016A-B28F-8A01-3A71A94A0CFC}"/>
              </a:ext>
            </a:extLst>
          </p:cNvPr>
          <p:cNvGrpSpPr/>
          <p:nvPr/>
        </p:nvGrpSpPr>
        <p:grpSpPr>
          <a:xfrm>
            <a:off x="9320267" y="5655066"/>
            <a:ext cx="180000" cy="180000"/>
            <a:chOff x="7966880" y="3935853"/>
            <a:chExt cx="180000" cy="180000"/>
          </a:xfrm>
        </p:grpSpPr>
        <p:sp>
          <p:nvSpPr>
            <p:cNvPr id="33" name="Oval 32">
              <a:extLst>
                <a:ext uri="{FF2B5EF4-FFF2-40B4-BE49-F238E27FC236}">
                  <a16:creationId xmlns:a16="http://schemas.microsoft.com/office/drawing/2014/main" id="{BA437727-562D-5329-55A1-87261707604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4" name="Graphic 33" descr="Star with solid fill">
              <a:extLst>
                <a:ext uri="{FF2B5EF4-FFF2-40B4-BE49-F238E27FC236}">
                  <a16:creationId xmlns:a16="http://schemas.microsoft.com/office/drawing/2014/main" id="{EB4B6864-BBB3-9780-1491-FAC94DA25AD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35" name="Group 34">
            <a:extLst>
              <a:ext uri="{FF2B5EF4-FFF2-40B4-BE49-F238E27FC236}">
                <a16:creationId xmlns:a16="http://schemas.microsoft.com/office/drawing/2014/main" id="{D500E2CD-E7A6-9581-3998-A9646479FD9E}"/>
              </a:ext>
            </a:extLst>
          </p:cNvPr>
          <p:cNvGrpSpPr/>
          <p:nvPr/>
        </p:nvGrpSpPr>
        <p:grpSpPr>
          <a:xfrm>
            <a:off x="10820400" y="158021"/>
            <a:ext cx="1262954" cy="262128"/>
            <a:chOff x="10892274" y="158021"/>
            <a:chExt cx="1191080" cy="262128"/>
          </a:xfrm>
        </p:grpSpPr>
        <p:sp>
          <p:nvSpPr>
            <p:cNvPr id="36" name="Oval 35">
              <a:extLst>
                <a:ext uri="{FF2B5EF4-FFF2-40B4-BE49-F238E27FC236}">
                  <a16:creationId xmlns:a16="http://schemas.microsoft.com/office/drawing/2014/main" id="{F14DD8BF-3E7A-5346-9E92-FB94346BE7C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7" name="Group 36">
              <a:extLst>
                <a:ext uri="{FF2B5EF4-FFF2-40B4-BE49-F238E27FC236}">
                  <a16:creationId xmlns:a16="http://schemas.microsoft.com/office/drawing/2014/main" id="{D6AF71C2-B8E3-A03B-37C6-3AD4833DA940}"/>
                </a:ext>
              </a:extLst>
            </p:cNvPr>
            <p:cNvGrpSpPr/>
            <p:nvPr/>
          </p:nvGrpSpPr>
          <p:grpSpPr>
            <a:xfrm>
              <a:off x="10892274" y="158021"/>
              <a:ext cx="1191080" cy="262128"/>
              <a:chOff x="9614080" y="308749"/>
              <a:chExt cx="1191080" cy="262128"/>
            </a:xfrm>
          </p:grpSpPr>
          <p:sp>
            <p:nvSpPr>
              <p:cNvPr id="38" name="Rectangle 37">
                <a:extLst>
                  <a:ext uri="{FF2B5EF4-FFF2-40B4-BE49-F238E27FC236}">
                    <a16:creationId xmlns:a16="http://schemas.microsoft.com/office/drawing/2014/main" id="{B27C8330-59FC-2624-8F5E-4324A1D5852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39" name="Rectangle 38">
                <a:extLst>
                  <a:ext uri="{FF2B5EF4-FFF2-40B4-BE49-F238E27FC236}">
                    <a16:creationId xmlns:a16="http://schemas.microsoft.com/office/drawing/2014/main" id="{1E4213AD-19FB-986D-BCE8-152032D0CB0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0" name="Rectangle 39">
            <a:extLst>
              <a:ext uri="{FF2B5EF4-FFF2-40B4-BE49-F238E27FC236}">
                <a16:creationId xmlns:a16="http://schemas.microsoft.com/office/drawing/2014/main" id="{0C28C59D-49B4-89B2-BC1D-A5F7E2BCBB4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9531629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10" presetClass="entr" presetSubtype="0"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 10 ideas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votes on them off the wall.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Place the ideas in order of most votes next to the wall.</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A24272C-FED4-61C8-CC27-3E102C9D8F08}"/>
              </a:ext>
            </a:extLst>
          </p:cNvPr>
          <p:cNvSpPr/>
          <p:nvPr/>
        </p:nvSpPr>
        <p:spPr>
          <a:xfrm>
            <a:off x="6747650"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C9C37584-D428-9CF8-4C83-59A800D626BD}"/>
              </a:ext>
            </a:extLst>
          </p:cNvPr>
          <p:cNvSpPr/>
          <p:nvPr/>
        </p:nvSpPr>
        <p:spPr>
          <a:xfrm>
            <a:off x="3324052" y="5501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FCE4E628-5F6A-0A54-4005-4619E6DBC3E5}"/>
              </a:ext>
            </a:extLst>
          </p:cNvPr>
          <p:cNvSpPr/>
          <p:nvPr/>
        </p:nvSpPr>
        <p:spPr>
          <a:xfrm>
            <a:off x="6108031" y="474351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A229E1C7-C73F-C8C6-D3E4-A75B6F40387D}"/>
              </a:ext>
            </a:extLst>
          </p:cNvPr>
          <p:cNvSpPr/>
          <p:nvPr/>
        </p:nvSpPr>
        <p:spPr>
          <a:xfrm>
            <a:off x="170684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E9FAD4D4-96E6-4132-CB5C-A1DA2F432C7B}"/>
              </a:ext>
            </a:extLst>
          </p:cNvPr>
          <p:cNvSpPr/>
          <p:nvPr/>
        </p:nvSpPr>
        <p:spPr>
          <a:xfrm>
            <a:off x="2810928" y="55225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E512EEAF-1D5C-6FBA-7650-EB010302813F}"/>
              </a:ext>
            </a:extLst>
          </p:cNvPr>
          <p:cNvSpPr/>
          <p:nvPr/>
        </p:nvSpPr>
        <p:spPr>
          <a:xfrm>
            <a:off x="6778784" y="496364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9A7523B-B0B1-3DC5-23D2-2B8D661539B8}"/>
              </a:ext>
            </a:extLst>
          </p:cNvPr>
          <p:cNvSpPr/>
          <p:nvPr/>
        </p:nvSpPr>
        <p:spPr>
          <a:xfrm>
            <a:off x="6747650" y="53928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00782AC4-C347-954A-8179-56881454C944}"/>
              </a:ext>
            </a:extLst>
          </p:cNvPr>
          <p:cNvSpPr/>
          <p:nvPr/>
        </p:nvSpPr>
        <p:spPr>
          <a:xfrm>
            <a:off x="2933832" y="51350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80AEEF75-2409-E0EB-9F29-2348F15B2FC4}"/>
              </a:ext>
            </a:extLst>
          </p:cNvPr>
          <p:cNvSpPr/>
          <p:nvPr/>
        </p:nvSpPr>
        <p:spPr>
          <a:xfrm>
            <a:off x="74708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B6BBBE3E-2B33-14D0-09C8-2E2698A8144F}"/>
              </a:ext>
            </a:extLst>
          </p:cNvPr>
          <p:cNvSpPr/>
          <p:nvPr/>
        </p:nvSpPr>
        <p:spPr>
          <a:xfrm>
            <a:off x="7470896" y="523914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7F4749F6-5320-53C1-06B5-59E11D88910D}"/>
              </a:ext>
            </a:extLst>
          </p:cNvPr>
          <p:cNvSpPr/>
          <p:nvPr/>
        </p:nvSpPr>
        <p:spPr>
          <a:xfrm>
            <a:off x="2619838" y="43110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C632EFFE-DF5B-C691-0C20-2034A2D4C3BB}"/>
              </a:ext>
            </a:extLst>
          </p:cNvPr>
          <p:cNvSpPr/>
          <p:nvPr/>
        </p:nvSpPr>
        <p:spPr>
          <a:xfrm>
            <a:off x="2121493" y="55164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4F38ECF2-D126-0200-BEBA-FD551584DAB6}"/>
              </a:ext>
            </a:extLst>
          </p:cNvPr>
          <p:cNvSpPr/>
          <p:nvPr/>
        </p:nvSpPr>
        <p:spPr>
          <a:xfrm>
            <a:off x="8224797" y="42403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DB01DE29-28A7-7E8D-1213-284ABE54F0BF}"/>
              </a:ext>
            </a:extLst>
          </p:cNvPr>
          <p:cNvSpPr/>
          <p:nvPr/>
        </p:nvSpPr>
        <p:spPr>
          <a:xfrm>
            <a:off x="2334572" y="59461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8AE095FE-84D0-2654-C305-190DF76A13BB}"/>
              </a:ext>
            </a:extLst>
          </p:cNvPr>
          <p:cNvSpPr/>
          <p:nvPr/>
        </p:nvSpPr>
        <p:spPr>
          <a:xfrm>
            <a:off x="2930541" y="591003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77E656A2-5C96-9277-F7FE-9A1C9664F9FA}"/>
              </a:ext>
            </a:extLst>
          </p:cNvPr>
          <p:cNvSpPr/>
          <p:nvPr/>
        </p:nvSpPr>
        <p:spPr>
          <a:xfrm>
            <a:off x="9228297" y="40692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DAD53727-E569-DEED-2F84-28E9FE2E073B}"/>
              </a:ext>
            </a:extLst>
          </p:cNvPr>
          <p:cNvSpPr/>
          <p:nvPr/>
        </p:nvSpPr>
        <p:spPr>
          <a:xfrm>
            <a:off x="2342345" y="512460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E292AE6E-8480-6C9A-A45F-1E5114ABB913}"/>
              </a:ext>
            </a:extLst>
          </p:cNvPr>
          <p:cNvSpPr/>
          <p:nvPr/>
        </p:nvSpPr>
        <p:spPr>
          <a:xfrm>
            <a:off x="2657458" y="470638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4DE30A0-A688-F0ED-8960-8A04AFD59345}"/>
              </a:ext>
            </a:extLst>
          </p:cNvPr>
          <p:cNvSpPr/>
          <p:nvPr/>
        </p:nvSpPr>
        <p:spPr>
          <a:xfrm>
            <a:off x="872593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25CC59C2-94B6-6274-AE7F-408899352AAB}"/>
              </a:ext>
            </a:extLst>
          </p:cNvPr>
          <p:cNvSpPr/>
          <p:nvPr/>
        </p:nvSpPr>
        <p:spPr>
          <a:xfrm>
            <a:off x="8724187" y="50777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92FB0D2C-E867-859B-431F-755BCEB48370}"/>
              </a:ext>
            </a:extLst>
          </p:cNvPr>
          <p:cNvSpPr/>
          <p:nvPr/>
        </p:nvSpPr>
        <p:spPr>
          <a:xfrm>
            <a:off x="9765184" y="44251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65A5C244-A460-E5CD-DCD4-9B413941E6CA}"/>
              </a:ext>
            </a:extLst>
          </p:cNvPr>
          <p:cNvSpPr/>
          <p:nvPr/>
        </p:nvSpPr>
        <p:spPr>
          <a:xfrm>
            <a:off x="9695167" y="4885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4440C605-87A3-0B48-607E-30EE921C405F}"/>
              </a:ext>
            </a:extLst>
          </p:cNvPr>
          <p:cNvSpPr/>
          <p:nvPr/>
        </p:nvSpPr>
        <p:spPr>
          <a:xfrm>
            <a:off x="3584050" y="5553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E9B47278-7A13-73B2-20B1-BF9735B5306B}"/>
              </a:ext>
            </a:extLst>
          </p:cNvPr>
          <p:cNvSpPr/>
          <p:nvPr/>
        </p:nvSpPr>
        <p:spPr>
          <a:xfrm>
            <a:off x="3575345" y="56713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22777D4C-362F-2DF0-833B-7D4FA5E7DAD8}"/>
              </a:ext>
            </a:extLst>
          </p:cNvPr>
          <p:cNvSpPr/>
          <p:nvPr/>
        </p:nvSpPr>
        <p:spPr>
          <a:xfrm>
            <a:off x="2364759" y="555838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A1DFBCC-8A3D-E912-4628-8BE916CE8F2A}"/>
              </a:ext>
            </a:extLst>
          </p:cNvPr>
          <p:cNvSpPr/>
          <p:nvPr/>
        </p:nvSpPr>
        <p:spPr>
          <a:xfrm>
            <a:off x="2400759" y="56808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26CFA7D2-F207-F218-5AA4-1DD4AE62E64C}"/>
              </a:ext>
            </a:extLst>
          </p:cNvPr>
          <p:cNvSpPr/>
          <p:nvPr/>
        </p:nvSpPr>
        <p:spPr>
          <a:xfrm>
            <a:off x="2912035" y="44071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2408D1AB-64A2-4E78-3A89-F971E381A03E}"/>
              </a:ext>
            </a:extLst>
          </p:cNvPr>
          <p:cNvSpPr/>
          <p:nvPr/>
        </p:nvSpPr>
        <p:spPr>
          <a:xfrm>
            <a:off x="2813880" y="4438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FCDCFE93-C976-A273-A9E9-FC59EE0142FB}"/>
              </a:ext>
            </a:extLst>
          </p:cNvPr>
          <p:cNvSpPr/>
          <p:nvPr/>
        </p:nvSpPr>
        <p:spPr>
          <a:xfrm>
            <a:off x="2836630" y="45284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CCA0D109-48F3-BEB5-E723-4516CABC8016}"/>
              </a:ext>
            </a:extLst>
          </p:cNvPr>
          <p:cNvSpPr/>
          <p:nvPr/>
        </p:nvSpPr>
        <p:spPr>
          <a:xfrm>
            <a:off x="2920754" y="4510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38E13DB4-8B2D-F941-ECAA-9D772124900C}"/>
              </a:ext>
            </a:extLst>
          </p:cNvPr>
          <p:cNvSpPr/>
          <p:nvPr/>
        </p:nvSpPr>
        <p:spPr>
          <a:xfrm>
            <a:off x="2876457" y="44568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3D5F5E7F-1EAD-23B8-4F8A-1DFA08CE4077}"/>
              </a:ext>
            </a:extLst>
          </p:cNvPr>
          <p:cNvSpPr/>
          <p:nvPr/>
        </p:nvSpPr>
        <p:spPr>
          <a:xfrm>
            <a:off x="2592369" y="59971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1A95C1F-0F83-1599-D9A0-51A3D73AFF63}"/>
              </a:ext>
            </a:extLst>
          </p:cNvPr>
          <p:cNvSpPr/>
          <p:nvPr/>
        </p:nvSpPr>
        <p:spPr>
          <a:xfrm>
            <a:off x="2608113" y="51452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0FC35E17-257C-1B07-B935-9849E82F0B94}"/>
              </a:ext>
            </a:extLst>
          </p:cNvPr>
          <p:cNvSpPr/>
          <p:nvPr/>
        </p:nvSpPr>
        <p:spPr>
          <a:xfrm>
            <a:off x="2563869" y="52100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BF2735D1-500E-BE31-2A61-9240E7BC5A99}"/>
              </a:ext>
            </a:extLst>
          </p:cNvPr>
          <p:cNvSpPr/>
          <p:nvPr/>
        </p:nvSpPr>
        <p:spPr>
          <a:xfrm>
            <a:off x="2616338" y="5238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A45E10C9-9DE6-806B-336E-CF368793E807}"/>
              </a:ext>
            </a:extLst>
          </p:cNvPr>
          <p:cNvSpPr/>
          <p:nvPr/>
        </p:nvSpPr>
        <p:spPr>
          <a:xfrm>
            <a:off x="3187539" y="60421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0C80D10F-AD07-14F1-BBE6-3C8D32F8F930}"/>
              </a:ext>
            </a:extLst>
          </p:cNvPr>
          <p:cNvSpPr/>
          <p:nvPr/>
        </p:nvSpPr>
        <p:spPr>
          <a:xfrm>
            <a:off x="2932108" y="4719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DC90E811-62B2-E7C0-B54E-3061D2AECAAA}"/>
              </a:ext>
            </a:extLst>
          </p:cNvPr>
          <p:cNvSpPr/>
          <p:nvPr/>
        </p:nvSpPr>
        <p:spPr>
          <a:xfrm>
            <a:off x="2954758" y="4814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4382D9B4-1642-8B1C-A292-9C7716133809}"/>
              </a:ext>
            </a:extLst>
          </p:cNvPr>
          <p:cNvSpPr/>
          <p:nvPr/>
        </p:nvSpPr>
        <p:spPr>
          <a:xfrm>
            <a:off x="2842904" y="4791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CA61B3A5-B1EA-D091-2EB4-75B3C8EC3ABB}"/>
              </a:ext>
            </a:extLst>
          </p:cNvPr>
          <p:cNvSpPr/>
          <p:nvPr/>
        </p:nvSpPr>
        <p:spPr>
          <a:xfrm>
            <a:off x="2792268" y="47279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ACE0B0CF-F610-955A-7C8F-34B04EC8370E}"/>
              </a:ext>
            </a:extLst>
          </p:cNvPr>
          <p:cNvSpPr/>
          <p:nvPr/>
        </p:nvSpPr>
        <p:spPr>
          <a:xfrm>
            <a:off x="3177751" y="5166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10612EF5-3B0B-CE6F-7585-AAD94BF8BE38}"/>
              </a:ext>
            </a:extLst>
          </p:cNvPr>
          <p:cNvSpPr/>
          <p:nvPr/>
        </p:nvSpPr>
        <p:spPr>
          <a:xfrm>
            <a:off x="3163122" y="52416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DDF4613B-AB81-524E-4A25-07A688F137AF}"/>
              </a:ext>
            </a:extLst>
          </p:cNvPr>
          <p:cNvSpPr/>
          <p:nvPr/>
        </p:nvSpPr>
        <p:spPr>
          <a:xfrm>
            <a:off x="3197678" y="5314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1EDB0F19-DDBC-341B-524C-BE28BA970521}"/>
              </a:ext>
            </a:extLst>
          </p:cNvPr>
          <p:cNvSpPr/>
          <p:nvPr/>
        </p:nvSpPr>
        <p:spPr>
          <a:xfrm>
            <a:off x="1984299" y="6002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0CF06AFC-3938-6EC5-33BA-0A4CAEC0E913}"/>
              </a:ext>
            </a:extLst>
          </p:cNvPr>
          <p:cNvSpPr/>
          <p:nvPr/>
        </p:nvSpPr>
        <p:spPr>
          <a:xfrm>
            <a:off x="3100056" y="56249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B6C05E0A-0111-E35B-FC1C-01F1EF1FEB81}"/>
              </a:ext>
            </a:extLst>
          </p:cNvPr>
          <p:cNvSpPr/>
          <p:nvPr/>
        </p:nvSpPr>
        <p:spPr>
          <a:xfrm>
            <a:off x="3004108" y="5583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6" name="Group 25">
            <a:extLst>
              <a:ext uri="{FF2B5EF4-FFF2-40B4-BE49-F238E27FC236}">
                <a16:creationId xmlns:a16="http://schemas.microsoft.com/office/drawing/2014/main" id="{ED6D6534-8025-94DE-DA7E-159145F9BC8A}"/>
              </a:ext>
            </a:extLst>
          </p:cNvPr>
          <p:cNvGrpSpPr/>
          <p:nvPr/>
        </p:nvGrpSpPr>
        <p:grpSpPr>
          <a:xfrm>
            <a:off x="2616443" y="4404642"/>
            <a:ext cx="180000" cy="180000"/>
            <a:chOff x="7966880" y="3935853"/>
            <a:chExt cx="180000" cy="180000"/>
          </a:xfrm>
        </p:grpSpPr>
        <p:sp>
          <p:nvSpPr>
            <p:cNvPr id="27" name="Oval 26">
              <a:extLst>
                <a:ext uri="{FF2B5EF4-FFF2-40B4-BE49-F238E27FC236}">
                  <a16:creationId xmlns:a16="http://schemas.microsoft.com/office/drawing/2014/main" id="{49A2DB95-EC2A-D7D4-2F9E-6CFF0710CC7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65F3CDE7-FDEE-6F57-F66B-562CC2F89DF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9" name="Group 28">
            <a:extLst>
              <a:ext uri="{FF2B5EF4-FFF2-40B4-BE49-F238E27FC236}">
                <a16:creationId xmlns:a16="http://schemas.microsoft.com/office/drawing/2014/main" id="{A87BF878-AAF2-C7B7-4CE3-BCC1AA02AFAD}"/>
              </a:ext>
            </a:extLst>
          </p:cNvPr>
          <p:cNvGrpSpPr/>
          <p:nvPr/>
        </p:nvGrpSpPr>
        <p:grpSpPr>
          <a:xfrm>
            <a:off x="2951334" y="5260601"/>
            <a:ext cx="180000" cy="180000"/>
            <a:chOff x="7966880" y="3935853"/>
            <a:chExt cx="180000" cy="180000"/>
          </a:xfrm>
        </p:grpSpPr>
        <p:sp>
          <p:nvSpPr>
            <p:cNvPr id="30" name="Oval 29">
              <a:extLst>
                <a:ext uri="{FF2B5EF4-FFF2-40B4-BE49-F238E27FC236}">
                  <a16:creationId xmlns:a16="http://schemas.microsoft.com/office/drawing/2014/main" id="{0D4ABA86-2E1B-700F-E4AD-070FBC3E975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1" name="Graphic 30" descr="Star with solid fill">
              <a:extLst>
                <a:ext uri="{FF2B5EF4-FFF2-40B4-BE49-F238E27FC236}">
                  <a16:creationId xmlns:a16="http://schemas.microsoft.com/office/drawing/2014/main" id="{8FE7E317-F774-EFED-102E-62011D6F53B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32" name="Group 31">
            <a:extLst>
              <a:ext uri="{FF2B5EF4-FFF2-40B4-BE49-F238E27FC236}">
                <a16:creationId xmlns:a16="http://schemas.microsoft.com/office/drawing/2014/main" id="{A746C46B-016A-B28F-8A01-3A71A94A0CFC}"/>
              </a:ext>
            </a:extLst>
          </p:cNvPr>
          <p:cNvGrpSpPr/>
          <p:nvPr/>
        </p:nvGrpSpPr>
        <p:grpSpPr>
          <a:xfrm>
            <a:off x="2740754" y="4885372"/>
            <a:ext cx="180000" cy="180000"/>
            <a:chOff x="7966880" y="3935853"/>
            <a:chExt cx="180000" cy="180000"/>
          </a:xfrm>
        </p:grpSpPr>
        <p:sp>
          <p:nvSpPr>
            <p:cNvPr id="33" name="Oval 32">
              <a:extLst>
                <a:ext uri="{FF2B5EF4-FFF2-40B4-BE49-F238E27FC236}">
                  <a16:creationId xmlns:a16="http://schemas.microsoft.com/office/drawing/2014/main" id="{BA437727-562D-5329-55A1-87261707604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4" name="Graphic 33" descr="Star with solid fill">
              <a:extLst>
                <a:ext uri="{FF2B5EF4-FFF2-40B4-BE49-F238E27FC236}">
                  <a16:creationId xmlns:a16="http://schemas.microsoft.com/office/drawing/2014/main" id="{EB4B6864-BBB3-9780-1491-FAC94DA25AD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15" name="Group 14">
            <a:extLst>
              <a:ext uri="{FF2B5EF4-FFF2-40B4-BE49-F238E27FC236}">
                <a16:creationId xmlns:a16="http://schemas.microsoft.com/office/drawing/2014/main" id="{563C2468-2B7D-394D-7329-CB4AC4BA294C}"/>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D2DC6101-6611-7301-E9BD-72A0B95DF7F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A8E006D0-4B4B-5965-BF0E-B26A531492C1}"/>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E783135F-81AF-4F27-759D-EA82F9443A0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3645A222-E697-652F-FE2F-8AB3B09B390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EE20D672-3244-00C1-878F-EE26CCE359A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0877841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F8211566-003D-93FE-523D-C9CCC39E07D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9517B88-6B41-BBB3-0295-86DFADAD4639}"/>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 Placeholder 2">
            <a:extLst>
              <a:ext uri="{FF2B5EF4-FFF2-40B4-BE49-F238E27FC236}">
                <a16:creationId xmlns:a16="http://schemas.microsoft.com/office/drawing/2014/main" id="{411A1694-6C6B-0858-9629-725D186AA3A2}"/>
              </a:ext>
            </a:extLst>
          </p:cNvPr>
          <p:cNvSpPr txBox="1">
            <a:spLocks/>
          </p:cNvSpPr>
          <p:nvPr/>
        </p:nvSpPr>
        <p:spPr>
          <a:xfrm>
            <a:off x="1405706" y="777033"/>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Cat</a:t>
            </a:r>
            <a:endParaRPr kumimoji="0" lang="LID4096" sz="4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ext Placeholder 2">
            <a:extLst>
              <a:ext uri="{FF2B5EF4-FFF2-40B4-BE49-F238E27FC236}">
                <a16:creationId xmlns:a16="http://schemas.microsoft.com/office/drawing/2014/main" id="{39AB7D37-F981-9CAB-B03B-43498F1B63B8}"/>
              </a:ext>
            </a:extLst>
          </p:cNvPr>
          <p:cNvSpPr txBox="1">
            <a:spLocks/>
          </p:cNvSpPr>
          <p:nvPr/>
        </p:nvSpPr>
        <p:spPr>
          <a:xfrm>
            <a:off x="3701323" y="842810"/>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Fish</a:t>
            </a:r>
            <a:endParaRPr kumimoji="0" lang="LID4096"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Text Placeholder 2">
            <a:extLst>
              <a:ext uri="{FF2B5EF4-FFF2-40B4-BE49-F238E27FC236}">
                <a16:creationId xmlns:a16="http://schemas.microsoft.com/office/drawing/2014/main" id="{73992774-304C-E47B-5D18-5DBE5AD63B43}"/>
              </a:ext>
            </a:extLst>
          </p:cNvPr>
          <p:cNvSpPr txBox="1">
            <a:spLocks/>
          </p:cNvSpPr>
          <p:nvPr/>
        </p:nvSpPr>
        <p:spPr>
          <a:xfrm>
            <a:off x="7669079" y="664553"/>
            <a:ext cx="1592907"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Flower</a:t>
            </a:r>
            <a:endParaRPr kumimoji="0" lang="LID4096" sz="3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Text Placeholder 2">
            <a:extLst>
              <a:ext uri="{FF2B5EF4-FFF2-40B4-BE49-F238E27FC236}">
                <a16:creationId xmlns:a16="http://schemas.microsoft.com/office/drawing/2014/main" id="{2320BDA2-19F7-2C11-AEB3-ED15D4A17BE1}"/>
              </a:ext>
            </a:extLst>
          </p:cNvPr>
          <p:cNvSpPr txBox="1">
            <a:spLocks/>
          </p:cNvSpPr>
          <p:nvPr/>
        </p:nvSpPr>
        <p:spPr>
          <a:xfrm>
            <a:off x="9741904" y="577008"/>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Tape</a:t>
            </a:r>
            <a:endParaRPr kumimoji="0" lang="LID4096" sz="4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Text Placeholder 2">
            <a:extLst>
              <a:ext uri="{FF2B5EF4-FFF2-40B4-BE49-F238E27FC236}">
                <a16:creationId xmlns:a16="http://schemas.microsoft.com/office/drawing/2014/main" id="{DA4E1980-F899-92CC-3B34-240FBCBFD2E9}"/>
              </a:ext>
            </a:extLst>
          </p:cNvPr>
          <p:cNvSpPr txBox="1">
            <a:spLocks/>
          </p:cNvSpPr>
          <p:nvPr/>
        </p:nvSpPr>
        <p:spPr>
          <a:xfrm>
            <a:off x="1066453" y="2410992"/>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Key</a:t>
            </a:r>
            <a:endParaRPr kumimoji="0" lang="LID4096" sz="4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Text Placeholder 2">
            <a:extLst>
              <a:ext uri="{FF2B5EF4-FFF2-40B4-BE49-F238E27FC236}">
                <a16:creationId xmlns:a16="http://schemas.microsoft.com/office/drawing/2014/main" id="{A0BAF478-A3F5-C655-B6FC-229D799BDFF5}"/>
              </a:ext>
            </a:extLst>
          </p:cNvPr>
          <p:cNvSpPr txBox="1">
            <a:spLocks/>
          </p:cNvSpPr>
          <p:nvPr/>
        </p:nvSpPr>
        <p:spPr>
          <a:xfrm>
            <a:off x="8680244" y="2284226"/>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King</a:t>
            </a:r>
            <a:endParaRPr kumimoji="0" lang="LID4096" sz="4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Text Placeholder 2">
            <a:extLst>
              <a:ext uri="{FF2B5EF4-FFF2-40B4-BE49-F238E27FC236}">
                <a16:creationId xmlns:a16="http://schemas.microsoft.com/office/drawing/2014/main" id="{11E3211D-EB11-F475-B375-816AB11FB6F1}"/>
              </a:ext>
            </a:extLst>
          </p:cNvPr>
          <p:cNvSpPr txBox="1">
            <a:spLocks/>
          </p:cNvSpPr>
          <p:nvPr/>
        </p:nvSpPr>
        <p:spPr>
          <a:xfrm>
            <a:off x="6563596" y="4068524"/>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Box</a:t>
            </a:r>
            <a:endParaRPr kumimoji="0" lang="LID4096" sz="4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BB6BA50E-1669-7567-05E7-33212AA34492}"/>
              </a:ext>
            </a:extLst>
          </p:cNvPr>
          <p:cNvSpPr txBox="1">
            <a:spLocks/>
          </p:cNvSpPr>
          <p:nvPr/>
        </p:nvSpPr>
        <p:spPr>
          <a:xfrm>
            <a:off x="3397202" y="2085148"/>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Door</a:t>
            </a:r>
            <a:endParaRPr kumimoji="0" lang="LID4096" sz="36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 Placeholder 2">
            <a:extLst>
              <a:ext uri="{FF2B5EF4-FFF2-40B4-BE49-F238E27FC236}">
                <a16:creationId xmlns:a16="http://schemas.microsoft.com/office/drawing/2014/main" id="{1516A878-2386-92F9-CE74-F20A340D7D96}"/>
              </a:ext>
            </a:extLst>
          </p:cNvPr>
          <p:cNvSpPr txBox="1">
            <a:spLocks/>
          </p:cNvSpPr>
          <p:nvPr/>
        </p:nvSpPr>
        <p:spPr>
          <a:xfrm>
            <a:off x="5596256" y="835264"/>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Tree</a:t>
            </a:r>
            <a:endParaRPr kumimoji="0" lang="LID4096"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E556A192-453C-8EAB-460C-D8AD2B5C9B46}"/>
              </a:ext>
            </a:extLst>
          </p:cNvPr>
          <p:cNvSpPr txBox="1">
            <a:spLocks/>
          </p:cNvSpPr>
          <p:nvPr/>
        </p:nvSpPr>
        <p:spPr>
          <a:xfrm>
            <a:off x="873590" y="5225666"/>
            <a:ext cx="1958145"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Apple</a:t>
            </a:r>
            <a:endParaRPr kumimoji="0" lang="LID4096" sz="4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Text Placeholder 2">
            <a:extLst>
              <a:ext uri="{FF2B5EF4-FFF2-40B4-BE49-F238E27FC236}">
                <a16:creationId xmlns:a16="http://schemas.microsoft.com/office/drawing/2014/main" id="{176EEC26-A19A-532C-7E3F-2F054C285EB6}"/>
              </a:ext>
            </a:extLst>
          </p:cNvPr>
          <p:cNvSpPr txBox="1">
            <a:spLocks/>
          </p:cNvSpPr>
          <p:nvPr/>
        </p:nvSpPr>
        <p:spPr>
          <a:xfrm>
            <a:off x="1066452" y="3713941"/>
            <a:ext cx="1765283"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Hammer</a:t>
            </a:r>
            <a:endParaRPr kumimoji="0" lang="LID4096"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Text Placeholder 2">
            <a:extLst>
              <a:ext uri="{FF2B5EF4-FFF2-40B4-BE49-F238E27FC236}">
                <a16:creationId xmlns:a16="http://schemas.microsoft.com/office/drawing/2014/main" id="{6D0B4B72-824F-0D18-F58C-81C43B7B1025}"/>
              </a:ext>
            </a:extLst>
          </p:cNvPr>
          <p:cNvSpPr txBox="1">
            <a:spLocks/>
          </p:cNvSpPr>
          <p:nvPr/>
        </p:nvSpPr>
        <p:spPr>
          <a:xfrm>
            <a:off x="3726407" y="3392316"/>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Ball</a:t>
            </a:r>
            <a:endParaRPr kumimoji="0" lang="LID4096" sz="4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ext Placeholder 2">
            <a:extLst>
              <a:ext uri="{FF2B5EF4-FFF2-40B4-BE49-F238E27FC236}">
                <a16:creationId xmlns:a16="http://schemas.microsoft.com/office/drawing/2014/main" id="{0AEEEF43-A770-DD06-AED3-6D1330D13D94}"/>
              </a:ext>
            </a:extLst>
          </p:cNvPr>
          <p:cNvSpPr txBox="1">
            <a:spLocks/>
          </p:cNvSpPr>
          <p:nvPr/>
        </p:nvSpPr>
        <p:spPr>
          <a:xfrm>
            <a:off x="9595871" y="3792366"/>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Shoe</a:t>
            </a:r>
            <a:endParaRPr kumimoji="0" lang="LID4096" sz="4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Text Placeholder 2">
            <a:extLst>
              <a:ext uri="{FF2B5EF4-FFF2-40B4-BE49-F238E27FC236}">
                <a16:creationId xmlns:a16="http://schemas.microsoft.com/office/drawing/2014/main" id="{80DF56F0-894F-B73D-B566-D78D7AFC9B30}"/>
              </a:ext>
            </a:extLst>
          </p:cNvPr>
          <p:cNvSpPr txBox="1">
            <a:spLocks/>
          </p:cNvSpPr>
          <p:nvPr/>
        </p:nvSpPr>
        <p:spPr>
          <a:xfrm>
            <a:off x="6352262" y="5278738"/>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Milk</a:t>
            </a:r>
            <a:endParaRPr kumimoji="0" lang="LID4096" sz="36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Text Placeholder 2">
            <a:extLst>
              <a:ext uri="{FF2B5EF4-FFF2-40B4-BE49-F238E27FC236}">
                <a16:creationId xmlns:a16="http://schemas.microsoft.com/office/drawing/2014/main" id="{A1A50C7C-3DF8-E28F-DE35-3897B463DAC1}"/>
              </a:ext>
            </a:extLst>
          </p:cNvPr>
          <p:cNvSpPr txBox="1">
            <a:spLocks/>
          </p:cNvSpPr>
          <p:nvPr/>
        </p:nvSpPr>
        <p:spPr>
          <a:xfrm>
            <a:off x="9360442" y="5500531"/>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Dog</a:t>
            </a:r>
            <a:endParaRPr kumimoji="0" lang="LID4096" sz="2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Text Placeholder 2">
            <a:extLst>
              <a:ext uri="{FF2B5EF4-FFF2-40B4-BE49-F238E27FC236}">
                <a16:creationId xmlns:a16="http://schemas.microsoft.com/office/drawing/2014/main" id="{C7A1E971-6043-A444-8F78-055BAFA20AC9}"/>
              </a:ext>
            </a:extLst>
          </p:cNvPr>
          <p:cNvSpPr txBox="1">
            <a:spLocks/>
          </p:cNvSpPr>
          <p:nvPr/>
        </p:nvSpPr>
        <p:spPr>
          <a:xfrm>
            <a:off x="6132828" y="2084201"/>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Head</a:t>
            </a:r>
            <a:endParaRPr kumimoji="0" lang="LID4096"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ext Placeholder 2">
            <a:extLst>
              <a:ext uri="{FF2B5EF4-FFF2-40B4-BE49-F238E27FC236}">
                <a16:creationId xmlns:a16="http://schemas.microsoft.com/office/drawing/2014/main" id="{C71C83F1-4077-6EB3-0C22-4103D407F99B}"/>
              </a:ext>
            </a:extLst>
          </p:cNvPr>
          <p:cNvSpPr txBox="1">
            <a:spLocks/>
          </p:cNvSpPr>
          <p:nvPr/>
        </p:nvSpPr>
        <p:spPr>
          <a:xfrm>
            <a:off x="5456553" y="3060774"/>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Square</a:t>
            </a:r>
            <a:endParaRPr kumimoji="0" lang="LID4096" sz="2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ext Placeholder 2">
            <a:extLst>
              <a:ext uri="{FF2B5EF4-FFF2-40B4-BE49-F238E27FC236}">
                <a16:creationId xmlns:a16="http://schemas.microsoft.com/office/drawing/2014/main" id="{17115CEB-96D7-6AB2-5171-388F266C02DB}"/>
              </a:ext>
            </a:extLst>
          </p:cNvPr>
          <p:cNvSpPr txBox="1">
            <a:spLocks/>
          </p:cNvSpPr>
          <p:nvPr/>
        </p:nvSpPr>
        <p:spPr>
          <a:xfrm>
            <a:off x="3726407" y="4825616"/>
            <a:ext cx="1352550" cy="400050"/>
          </a:xfrm>
          <a:prstGeom prst="rect">
            <a:avLst/>
          </a:prstGeom>
        </p:spPr>
        <p:txBody>
          <a:bodyPr vert="horz" lIns="0" tIns="0" rIns="0" bIns="0" rtlCol="0" anchor="t" anchorCtr="0"/>
          <a:lstStyle>
            <a:defPPr rtl="0">
              <a:defRPr lang="nl-nl"/>
            </a:defPPr>
            <a:lvl1pPr marL="0" algn="l" defTabSz="914400" rtl="0" eaLnBrk="1" latinLnBrk="0" hangingPunct="1">
              <a:defRPr sz="1100" b="0" i="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House</a:t>
            </a:r>
            <a:endParaRPr kumimoji="0" lang="LID4096" sz="3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759388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6"/>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7"/>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8"/>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9"/>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10"/>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11"/>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12"/>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13"/>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14"/>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16"/>
                                        </p:tgtEl>
                                        <p:attrNameLst>
                                          <p:attrName>style.visibility</p:attrName>
                                        </p:attrNameLst>
                                      </p:cBhvr>
                                      <p:to>
                                        <p:strVal val="hidden"/>
                                      </p:to>
                                    </p:set>
                                  </p:childTnLst>
                                </p:cTn>
                              </p:par>
                              <p:par>
                                <p:cTn id="65" presetID="1" presetClass="exit" presetSubtype="0" fill="hold" grpId="1" nodeType="withEffect">
                                  <p:stCondLst>
                                    <p:cond delay="0"/>
                                  </p:stCondLst>
                                  <p:childTnLst>
                                    <p:set>
                                      <p:cBhvr>
                                        <p:cTn id="66" dur="1" fill="hold">
                                          <p:stCondLst>
                                            <p:cond delay="0"/>
                                          </p:stCondLst>
                                        </p:cTn>
                                        <p:tgtEl>
                                          <p:spTgt spid="17"/>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18"/>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19"/>
                                        </p:tgtEl>
                                        <p:attrNameLst>
                                          <p:attrName>style.visibility</p:attrName>
                                        </p:attrNameLst>
                                      </p:cBhvr>
                                      <p:to>
                                        <p:strVal val="hidden"/>
                                      </p:to>
                                    </p:set>
                                  </p:childTnLst>
                                </p:cTn>
                              </p:par>
                              <p:par>
                                <p:cTn id="71" presetID="1" presetClass="exit" presetSubtype="0" fill="hold" grpId="1" nodeType="withEffect">
                                  <p:stCondLst>
                                    <p:cond delay="0"/>
                                  </p:stCondLst>
                                  <p:childTnLst>
                                    <p:set>
                                      <p:cBhvr>
                                        <p:cTn id="72" dur="1" fill="hold">
                                          <p:stCondLst>
                                            <p:cond delay="0"/>
                                          </p:stCondLst>
                                        </p:cTn>
                                        <p:tgtEl>
                                          <p:spTgt spid="20"/>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21"/>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22"/>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p:bldP spid="9" grpId="1"/>
      <p:bldP spid="10" grpId="0"/>
      <p:bldP spid="10" grpId="1"/>
      <p:bldP spid="11" grpId="0"/>
      <p:bldP spid="11" grpId="1"/>
      <p:bldP spid="12" grpId="0"/>
      <p:bldP spid="12" grpId="1"/>
      <p:bldP spid="13" grpId="0"/>
      <p:bldP spid="13" grpId="1"/>
      <p:bldP spid="14" grpId="0"/>
      <p:bldP spid="14" grpId="1"/>
      <p:bldP spid="15" grpId="0"/>
      <p:bldP spid="15" grpId="1"/>
      <p:bldP spid="16" grpId="0"/>
      <p:bldP spid="16" grpId="1"/>
      <p:bldP spid="17" grpId="0"/>
      <p:bldP spid="17" grpId="1"/>
      <p:bldP spid="18" grpId="0"/>
      <p:bldP spid="18" grpId="1"/>
      <p:bldP spid="19" grpId="0"/>
      <p:bldP spid="19" grpId="1"/>
      <p:bldP spid="20" grpId="0"/>
      <p:bldP spid="20" grpId="1"/>
      <p:bldP spid="21" grpId="0"/>
      <p:bldP spid="21" grpId="1"/>
      <p:bldP spid="22" grpId="0"/>
      <p:bldP spid="22" grpId="1"/>
      <p:bldP spid="23" grpId="0"/>
      <p:bldP spid="23" grpId="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51" name="Rectangle 50">
            <a:extLst>
              <a:ext uri="{FF2B5EF4-FFF2-40B4-BE49-F238E27FC236}">
                <a16:creationId xmlns:a16="http://schemas.microsoft.com/office/drawing/2014/main" id="{C9C37584-D428-9CF8-4C83-59A800D626BD}"/>
              </a:ext>
            </a:extLst>
          </p:cNvPr>
          <p:cNvSpPr/>
          <p:nvPr/>
        </p:nvSpPr>
        <p:spPr>
          <a:xfrm>
            <a:off x="3324052" y="5501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A229E1C7-C73F-C8C6-D3E4-A75B6F40387D}"/>
              </a:ext>
            </a:extLst>
          </p:cNvPr>
          <p:cNvSpPr/>
          <p:nvPr/>
        </p:nvSpPr>
        <p:spPr>
          <a:xfrm>
            <a:off x="170684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E9FAD4D4-96E6-4132-CB5C-A1DA2F432C7B}"/>
              </a:ext>
            </a:extLst>
          </p:cNvPr>
          <p:cNvSpPr/>
          <p:nvPr/>
        </p:nvSpPr>
        <p:spPr>
          <a:xfrm>
            <a:off x="2810928" y="55225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00782AC4-C347-954A-8179-56881454C944}"/>
              </a:ext>
            </a:extLst>
          </p:cNvPr>
          <p:cNvSpPr/>
          <p:nvPr/>
        </p:nvSpPr>
        <p:spPr>
          <a:xfrm>
            <a:off x="2933832" y="51350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7F4749F6-5320-53C1-06B5-59E11D88910D}"/>
              </a:ext>
            </a:extLst>
          </p:cNvPr>
          <p:cNvSpPr/>
          <p:nvPr/>
        </p:nvSpPr>
        <p:spPr>
          <a:xfrm>
            <a:off x="2619838" y="43110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C632EFFE-DF5B-C691-0C20-2034A2D4C3BB}"/>
              </a:ext>
            </a:extLst>
          </p:cNvPr>
          <p:cNvSpPr/>
          <p:nvPr/>
        </p:nvSpPr>
        <p:spPr>
          <a:xfrm>
            <a:off x="2121493" y="55164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DB01DE29-28A7-7E8D-1213-284ABE54F0BF}"/>
              </a:ext>
            </a:extLst>
          </p:cNvPr>
          <p:cNvSpPr/>
          <p:nvPr/>
        </p:nvSpPr>
        <p:spPr>
          <a:xfrm>
            <a:off x="2334572" y="59461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8AE095FE-84D0-2654-C305-190DF76A13BB}"/>
              </a:ext>
            </a:extLst>
          </p:cNvPr>
          <p:cNvSpPr/>
          <p:nvPr/>
        </p:nvSpPr>
        <p:spPr>
          <a:xfrm>
            <a:off x="2930541" y="591003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DAD53727-E569-DEED-2F84-28E9FE2E073B}"/>
              </a:ext>
            </a:extLst>
          </p:cNvPr>
          <p:cNvSpPr/>
          <p:nvPr/>
        </p:nvSpPr>
        <p:spPr>
          <a:xfrm>
            <a:off x="2342345" y="512460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E292AE6E-8480-6C9A-A45F-1E5114ABB913}"/>
              </a:ext>
            </a:extLst>
          </p:cNvPr>
          <p:cNvSpPr/>
          <p:nvPr/>
        </p:nvSpPr>
        <p:spPr>
          <a:xfrm>
            <a:off x="2657458" y="470638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4440C605-87A3-0B48-607E-30EE921C405F}"/>
              </a:ext>
            </a:extLst>
          </p:cNvPr>
          <p:cNvSpPr/>
          <p:nvPr/>
        </p:nvSpPr>
        <p:spPr>
          <a:xfrm>
            <a:off x="3584050" y="5553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E9B47278-7A13-73B2-20B1-BF9735B5306B}"/>
              </a:ext>
            </a:extLst>
          </p:cNvPr>
          <p:cNvSpPr/>
          <p:nvPr/>
        </p:nvSpPr>
        <p:spPr>
          <a:xfrm>
            <a:off x="3575345" y="56713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22777D4C-362F-2DF0-833B-7D4FA5E7DAD8}"/>
              </a:ext>
            </a:extLst>
          </p:cNvPr>
          <p:cNvSpPr/>
          <p:nvPr/>
        </p:nvSpPr>
        <p:spPr>
          <a:xfrm>
            <a:off x="2364759" y="555838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A1DFBCC-8A3D-E912-4628-8BE916CE8F2A}"/>
              </a:ext>
            </a:extLst>
          </p:cNvPr>
          <p:cNvSpPr/>
          <p:nvPr/>
        </p:nvSpPr>
        <p:spPr>
          <a:xfrm>
            <a:off x="2400759" y="56808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26CFA7D2-F207-F218-5AA4-1DD4AE62E64C}"/>
              </a:ext>
            </a:extLst>
          </p:cNvPr>
          <p:cNvSpPr/>
          <p:nvPr/>
        </p:nvSpPr>
        <p:spPr>
          <a:xfrm>
            <a:off x="2912035" y="44071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2408D1AB-64A2-4E78-3A89-F971E381A03E}"/>
              </a:ext>
            </a:extLst>
          </p:cNvPr>
          <p:cNvSpPr/>
          <p:nvPr/>
        </p:nvSpPr>
        <p:spPr>
          <a:xfrm>
            <a:off x="2813880" y="4438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FCDCFE93-C976-A273-A9E9-FC59EE0142FB}"/>
              </a:ext>
            </a:extLst>
          </p:cNvPr>
          <p:cNvSpPr/>
          <p:nvPr/>
        </p:nvSpPr>
        <p:spPr>
          <a:xfrm>
            <a:off x="2836630" y="45284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CCA0D109-48F3-BEB5-E723-4516CABC8016}"/>
              </a:ext>
            </a:extLst>
          </p:cNvPr>
          <p:cNvSpPr/>
          <p:nvPr/>
        </p:nvSpPr>
        <p:spPr>
          <a:xfrm>
            <a:off x="2920754" y="4510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38E13DB4-8B2D-F941-ECAA-9D772124900C}"/>
              </a:ext>
            </a:extLst>
          </p:cNvPr>
          <p:cNvSpPr/>
          <p:nvPr/>
        </p:nvSpPr>
        <p:spPr>
          <a:xfrm>
            <a:off x="2876457" y="44568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3D5F5E7F-1EAD-23B8-4F8A-1DFA08CE4077}"/>
              </a:ext>
            </a:extLst>
          </p:cNvPr>
          <p:cNvSpPr/>
          <p:nvPr/>
        </p:nvSpPr>
        <p:spPr>
          <a:xfrm>
            <a:off x="2592369" y="59971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1A95C1F-0F83-1599-D9A0-51A3D73AFF63}"/>
              </a:ext>
            </a:extLst>
          </p:cNvPr>
          <p:cNvSpPr/>
          <p:nvPr/>
        </p:nvSpPr>
        <p:spPr>
          <a:xfrm>
            <a:off x="2608113" y="51452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0FC35E17-257C-1B07-B935-9849E82F0B94}"/>
              </a:ext>
            </a:extLst>
          </p:cNvPr>
          <p:cNvSpPr/>
          <p:nvPr/>
        </p:nvSpPr>
        <p:spPr>
          <a:xfrm>
            <a:off x="2563869" y="52100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BF2735D1-500E-BE31-2A61-9240E7BC5A99}"/>
              </a:ext>
            </a:extLst>
          </p:cNvPr>
          <p:cNvSpPr/>
          <p:nvPr/>
        </p:nvSpPr>
        <p:spPr>
          <a:xfrm>
            <a:off x="2616338" y="5238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A45E10C9-9DE6-806B-336E-CF368793E807}"/>
              </a:ext>
            </a:extLst>
          </p:cNvPr>
          <p:cNvSpPr/>
          <p:nvPr/>
        </p:nvSpPr>
        <p:spPr>
          <a:xfrm>
            <a:off x="3187539" y="60421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0C80D10F-AD07-14F1-BBE6-3C8D32F8F930}"/>
              </a:ext>
            </a:extLst>
          </p:cNvPr>
          <p:cNvSpPr/>
          <p:nvPr/>
        </p:nvSpPr>
        <p:spPr>
          <a:xfrm>
            <a:off x="2932108" y="4719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DC90E811-62B2-E7C0-B54E-3061D2AECAAA}"/>
              </a:ext>
            </a:extLst>
          </p:cNvPr>
          <p:cNvSpPr/>
          <p:nvPr/>
        </p:nvSpPr>
        <p:spPr>
          <a:xfrm>
            <a:off x="2954758" y="4814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4382D9B4-1642-8B1C-A292-9C7716133809}"/>
              </a:ext>
            </a:extLst>
          </p:cNvPr>
          <p:cNvSpPr/>
          <p:nvPr/>
        </p:nvSpPr>
        <p:spPr>
          <a:xfrm>
            <a:off x="2842904" y="4791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CA61B3A5-B1EA-D091-2EB4-75B3C8EC3ABB}"/>
              </a:ext>
            </a:extLst>
          </p:cNvPr>
          <p:cNvSpPr/>
          <p:nvPr/>
        </p:nvSpPr>
        <p:spPr>
          <a:xfrm>
            <a:off x="2792268" y="47279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ACE0B0CF-F610-955A-7C8F-34B04EC8370E}"/>
              </a:ext>
            </a:extLst>
          </p:cNvPr>
          <p:cNvSpPr/>
          <p:nvPr/>
        </p:nvSpPr>
        <p:spPr>
          <a:xfrm>
            <a:off x="3177751" y="5166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10612EF5-3B0B-CE6F-7585-AAD94BF8BE38}"/>
              </a:ext>
            </a:extLst>
          </p:cNvPr>
          <p:cNvSpPr/>
          <p:nvPr/>
        </p:nvSpPr>
        <p:spPr>
          <a:xfrm>
            <a:off x="3163122" y="52416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DDF4613B-AB81-524E-4A25-07A688F137AF}"/>
              </a:ext>
            </a:extLst>
          </p:cNvPr>
          <p:cNvSpPr/>
          <p:nvPr/>
        </p:nvSpPr>
        <p:spPr>
          <a:xfrm>
            <a:off x="3197678" y="5314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1EDB0F19-DDBC-341B-524C-BE28BA970521}"/>
              </a:ext>
            </a:extLst>
          </p:cNvPr>
          <p:cNvSpPr/>
          <p:nvPr/>
        </p:nvSpPr>
        <p:spPr>
          <a:xfrm>
            <a:off x="1984299" y="6002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0CF06AFC-3938-6EC5-33BA-0A4CAEC0E913}"/>
              </a:ext>
            </a:extLst>
          </p:cNvPr>
          <p:cNvSpPr/>
          <p:nvPr/>
        </p:nvSpPr>
        <p:spPr>
          <a:xfrm>
            <a:off x="3100056" y="56249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B6C05E0A-0111-E35B-FC1C-01F1EF1FEB81}"/>
              </a:ext>
            </a:extLst>
          </p:cNvPr>
          <p:cNvSpPr/>
          <p:nvPr/>
        </p:nvSpPr>
        <p:spPr>
          <a:xfrm>
            <a:off x="3004108" y="5583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6" name="Group 25">
            <a:extLst>
              <a:ext uri="{FF2B5EF4-FFF2-40B4-BE49-F238E27FC236}">
                <a16:creationId xmlns:a16="http://schemas.microsoft.com/office/drawing/2014/main" id="{ED6D6534-8025-94DE-DA7E-159145F9BC8A}"/>
              </a:ext>
            </a:extLst>
          </p:cNvPr>
          <p:cNvGrpSpPr/>
          <p:nvPr/>
        </p:nvGrpSpPr>
        <p:grpSpPr>
          <a:xfrm>
            <a:off x="2616443" y="4404642"/>
            <a:ext cx="180000" cy="180000"/>
            <a:chOff x="7966880" y="3935853"/>
            <a:chExt cx="180000" cy="180000"/>
          </a:xfrm>
        </p:grpSpPr>
        <p:sp>
          <p:nvSpPr>
            <p:cNvPr id="27" name="Oval 26">
              <a:extLst>
                <a:ext uri="{FF2B5EF4-FFF2-40B4-BE49-F238E27FC236}">
                  <a16:creationId xmlns:a16="http://schemas.microsoft.com/office/drawing/2014/main" id="{49A2DB95-EC2A-D7D4-2F9E-6CFF0710CC7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65F3CDE7-FDEE-6F57-F66B-562CC2F89DF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9" name="Group 28">
            <a:extLst>
              <a:ext uri="{FF2B5EF4-FFF2-40B4-BE49-F238E27FC236}">
                <a16:creationId xmlns:a16="http://schemas.microsoft.com/office/drawing/2014/main" id="{A87BF878-AAF2-C7B7-4CE3-BCC1AA02AFAD}"/>
              </a:ext>
            </a:extLst>
          </p:cNvPr>
          <p:cNvGrpSpPr/>
          <p:nvPr/>
        </p:nvGrpSpPr>
        <p:grpSpPr>
          <a:xfrm>
            <a:off x="2951334" y="5260601"/>
            <a:ext cx="180000" cy="180000"/>
            <a:chOff x="7966880" y="3935853"/>
            <a:chExt cx="180000" cy="180000"/>
          </a:xfrm>
        </p:grpSpPr>
        <p:sp>
          <p:nvSpPr>
            <p:cNvPr id="30" name="Oval 29">
              <a:extLst>
                <a:ext uri="{FF2B5EF4-FFF2-40B4-BE49-F238E27FC236}">
                  <a16:creationId xmlns:a16="http://schemas.microsoft.com/office/drawing/2014/main" id="{0D4ABA86-2E1B-700F-E4AD-070FBC3E975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1" name="Graphic 30" descr="Star with solid fill">
              <a:extLst>
                <a:ext uri="{FF2B5EF4-FFF2-40B4-BE49-F238E27FC236}">
                  <a16:creationId xmlns:a16="http://schemas.microsoft.com/office/drawing/2014/main" id="{8FE7E317-F774-EFED-102E-62011D6F53B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32" name="Group 31">
            <a:extLst>
              <a:ext uri="{FF2B5EF4-FFF2-40B4-BE49-F238E27FC236}">
                <a16:creationId xmlns:a16="http://schemas.microsoft.com/office/drawing/2014/main" id="{A746C46B-016A-B28F-8A01-3A71A94A0CFC}"/>
              </a:ext>
            </a:extLst>
          </p:cNvPr>
          <p:cNvGrpSpPr/>
          <p:nvPr/>
        </p:nvGrpSpPr>
        <p:grpSpPr>
          <a:xfrm>
            <a:off x="2740754" y="4885372"/>
            <a:ext cx="180000" cy="180000"/>
            <a:chOff x="7966880" y="3935853"/>
            <a:chExt cx="180000" cy="180000"/>
          </a:xfrm>
        </p:grpSpPr>
        <p:sp>
          <p:nvSpPr>
            <p:cNvPr id="33" name="Oval 32">
              <a:extLst>
                <a:ext uri="{FF2B5EF4-FFF2-40B4-BE49-F238E27FC236}">
                  <a16:creationId xmlns:a16="http://schemas.microsoft.com/office/drawing/2014/main" id="{BA437727-562D-5329-55A1-87261707604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4" name="Graphic 33" descr="Star with solid fill">
              <a:extLst>
                <a:ext uri="{FF2B5EF4-FFF2-40B4-BE49-F238E27FC236}">
                  <a16:creationId xmlns:a16="http://schemas.microsoft.com/office/drawing/2014/main" id="{EB4B6864-BBB3-9780-1491-FAC94DA25AD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pic>
        <p:nvPicPr>
          <p:cNvPr id="15" name="Picture 14" descr="A group of yellow post-it notes on a white wall&#10;&#10;Description automatically generated">
            <a:extLst>
              <a:ext uri="{FF2B5EF4-FFF2-40B4-BE49-F238E27FC236}">
                <a16:creationId xmlns:a16="http://schemas.microsoft.com/office/drawing/2014/main" id="{CDC46DBD-B0B7-4C96-9A90-8C7AF390B39D}"/>
              </a:ext>
            </a:extLst>
          </p:cNvPr>
          <p:cNvPicPr>
            <a:picLocks noChangeAspect="1"/>
          </p:cNvPicPr>
          <p:nvPr/>
        </p:nvPicPr>
        <p:blipFill>
          <a:blip r:embed="rId4" cstate="print">
            <a:extLst>
              <a:ext uri="{28A0092B-C50C-407E-A947-70E740481C1C}">
                <a14:useLocalDpi xmlns:a14="http://schemas.microsoft.com/office/drawing/2010/main"/>
              </a:ext>
            </a:extLst>
          </a:blip>
          <a:srcRect/>
          <a:stretch/>
        </p:blipFill>
        <p:spPr>
          <a:xfrm>
            <a:off x="5724524" y="1472496"/>
            <a:ext cx="5143500" cy="4384884"/>
          </a:xfrm>
          <a:prstGeom prst="rect">
            <a:avLst/>
          </a:prstGeom>
        </p:spPr>
      </p:pic>
      <p:grpSp>
        <p:nvGrpSpPr>
          <p:cNvPr id="13" name="Group 12">
            <a:extLst>
              <a:ext uri="{FF2B5EF4-FFF2-40B4-BE49-F238E27FC236}">
                <a16:creationId xmlns:a16="http://schemas.microsoft.com/office/drawing/2014/main" id="{F11F517A-3F13-927E-DDD5-4852BA446C1B}"/>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820B57B7-F89D-31FD-827F-3ED8C5E2612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6" name="Group 15">
              <a:extLst>
                <a:ext uri="{FF2B5EF4-FFF2-40B4-BE49-F238E27FC236}">
                  <a16:creationId xmlns:a16="http://schemas.microsoft.com/office/drawing/2014/main" id="{56C76244-8FB4-46E5-896B-93549FE32B14}"/>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E6618359-70A6-EB33-7318-A7FB704F752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7F0B59EE-5D0B-4D5F-E52D-8F22479D8FF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D795CA2F-8F7E-B695-35BC-CD7D251688A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5755903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The Fundamentals | Workshop 2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28824"/>
            <a:ext cx="5833602" cy="3971925"/>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Welcome to our Action Board exercise, where we’ll take all the great ideas generated during the 10 for 10 Brainstorm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prioritize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them based on their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impact and feasibility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Action Board is a powerful tool that helps us focus on what really matters—those initiatives that will drive the most significant change with the least amount of effort. By the end of this exercise, we’ll have a clear understanding of which ideas we should tackle first and which ones may require more time and resources.</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is this important? Because prioritization is key to ensuring that our efforts are directed toward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most valuable and achievable goals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process will help us create a realistic and actionable roadmap that aligns with our data governance objectives.</a:t>
            </a:r>
          </a:p>
        </p:txBody>
      </p:sp>
      <p:sp>
        <p:nvSpPr>
          <p:cNvPr id="3" name="Tijdelijke aanduiding voor tekst 44">
            <a:extLst>
              <a:ext uri="{FF2B5EF4-FFF2-40B4-BE49-F238E27FC236}">
                <a16:creationId xmlns:a16="http://schemas.microsoft.com/office/drawing/2014/main" id="{A90D89A9-4950-2D9D-EBA1-5058074C2797}"/>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Steps</a:t>
            </a:r>
          </a:p>
        </p:txBody>
      </p:sp>
      <p:sp>
        <p:nvSpPr>
          <p:cNvPr id="11" name="Tijdelijke aanduiding voor tekst 44">
            <a:extLst>
              <a:ext uri="{FF2B5EF4-FFF2-40B4-BE49-F238E27FC236}">
                <a16:creationId xmlns:a16="http://schemas.microsoft.com/office/drawing/2014/main" id="{67B5E4CF-CEE2-085D-28C9-09019F5AD373}"/>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sp>
        <p:nvSpPr>
          <p:cNvPr id="12" name="Tijdelijke aanduiding voor tekst 44">
            <a:extLst>
              <a:ext uri="{FF2B5EF4-FFF2-40B4-BE49-F238E27FC236}">
                <a16:creationId xmlns:a16="http://schemas.microsoft.com/office/drawing/2014/main" id="{9EC24F6B-83F4-0BCF-30B6-8DB8F706EEAC}"/>
              </a:ext>
            </a:extLst>
          </p:cNvPr>
          <p:cNvSpPr txBox="1">
            <a:spLocks/>
          </p:cNvSpPr>
          <p:nvPr/>
        </p:nvSpPr>
        <p:spPr>
          <a:xfrm>
            <a:off x="704851" y="4307475"/>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CDE Shortlist</a:t>
            </a:r>
          </a:p>
        </p:txBody>
      </p:sp>
      <p:grpSp>
        <p:nvGrpSpPr>
          <p:cNvPr id="15" name="Group 14">
            <a:extLst>
              <a:ext uri="{FF2B5EF4-FFF2-40B4-BE49-F238E27FC236}">
                <a16:creationId xmlns:a16="http://schemas.microsoft.com/office/drawing/2014/main" id="{B497D1EB-D924-DBC2-C315-96009738AD71}"/>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8B757847-BDE6-65BB-09AA-F26AD879929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8" name="Group 17">
              <a:extLst>
                <a:ext uri="{FF2B5EF4-FFF2-40B4-BE49-F238E27FC236}">
                  <a16:creationId xmlns:a16="http://schemas.microsoft.com/office/drawing/2014/main" id="{71724A5E-9C38-5894-CEEC-63AD24FB5DF7}"/>
                </a:ext>
              </a:extLst>
            </p:cNvPr>
            <p:cNvGrpSpPr/>
            <p:nvPr/>
          </p:nvGrpSpPr>
          <p:grpSpPr>
            <a:xfrm>
              <a:off x="10892274" y="158021"/>
              <a:ext cx="1191080" cy="262128"/>
              <a:chOff x="9614080" y="308749"/>
              <a:chExt cx="1191080" cy="262128"/>
            </a:xfrm>
          </p:grpSpPr>
          <p:sp>
            <p:nvSpPr>
              <p:cNvPr id="19" name="Rectangle 18">
                <a:extLst>
                  <a:ext uri="{FF2B5EF4-FFF2-40B4-BE49-F238E27FC236}">
                    <a16:creationId xmlns:a16="http://schemas.microsoft.com/office/drawing/2014/main" id="{B3FD2049-33C6-FC8F-9250-C5F9F73FB09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20" name="Rectangle 19">
                <a:extLst>
                  <a:ext uri="{FF2B5EF4-FFF2-40B4-BE49-F238E27FC236}">
                    <a16:creationId xmlns:a16="http://schemas.microsoft.com/office/drawing/2014/main" id="{E39CBF92-5196-1A85-F876-F1CC4E045AE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2113311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20 to 30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36D2A825-2CC6-F493-265D-0EAAE0C322F7}"/>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8D5DC0D1-1707-F9C7-46F5-A6EACCA06DD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0AC97EC9-29F3-A22C-8279-065ACAC71741}"/>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4448314F-C531-0D9F-AB49-BD529739B4C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C68599E7-2A93-77A1-7A7F-A054FFF3CFF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5522D986-13BB-CB56-10BB-016F87F919B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8080533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white marker with black ink&#10;&#10;Description automatically generated">
            <a:extLst>
              <a:ext uri="{FF2B5EF4-FFF2-40B4-BE49-F238E27FC236}">
                <a16:creationId xmlns:a16="http://schemas.microsoft.com/office/drawing/2014/main" id="{EE451A59-3256-858B-1711-E47D05FD1E0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150224" y="4497711"/>
            <a:ext cx="1130300" cy="1194626"/>
          </a:xfrm>
          <a:prstGeom prst="rect">
            <a:avLst/>
          </a:prstGeom>
        </p:spPr>
      </p:pic>
      <p:pic>
        <p:nvPicPr>
          <p:cNvPr id="14" name="Picture 4">
            <a:extLst>
              <a:ext uri="{FF2B5EF4-FFF2-40B4-BE49-F238E27FC236}">
                <a16:creationId xmlns:a16="http://schemas.microsoft.com/office/drawing/2014/main" id="{6FEC1E6D-BB90-F604-F54E-9127CAE51948}"/>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962500" y="4170470"/>
            <a:ext cx="2764983" cy="1687585"/>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a:extLst>
              <a:ext uri="{FF2B5EF4-FFF2-40B4-BE49-F238E27FC236}">
                <a16:creationId xmlns:a16="http://schemas.microsoft.com/office/drawing/2014/main" id="{E2FCC15C-CA8C-BD33-DFCD-5A6BCD264195}"/>
              </a:ext>
            </a:extLst>
          </p:cNvPr>
          <p:cNvSpPr/>
          <p:nvPr/>
        </p:nvSpPr>
        <p:spPr>
          <a:xfrm>
            <a:off x="7431485" y="25374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9B190DD9-D8D6-C7CE-32FA-7D185071103E}"/>
              </a:ext>
            </a:extLst>
          </p:cNvPr>
          <p:cNvSpPr/>
          <p:nvPr/>
        </p:nvSpPr>
        <p:spPr>
          <a:xfrm>
            <a:off x="5814282" y="30019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CBFDDA80-F500-3B45-A113-8942957959B5}"/>
              </a:ext>
            </a:extLst>
          </p:cNvPr>
          <p:cNvSpPr/>
          <p:nvPr/>
        </p:nvSpPr>
        <p:spPr>
          <a:xfrm>
            <a:off x="6918361" y="2558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7D8CBD21-D74E-5A20-32E5-823B3C615587}"/>
              </a:ext>
            </a:extLst>
          </p:cNvPr>
          <p:cNvSpPr/>
          <p:nvPr/>
        </p:nvSpPr>
        <p:spPr>
          <a:xfrm>
            <a:off x="7041265" y="21708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BF76A2D2-9F3C-FC9A-D2A2-EC7325CDF364}"/>
              </a:ext>
            </a:extLst>
          </p:cNvPr>
          <p:cNvSpPr/>
          <p:nvPr/>
        </p:nvSpPr>
        <p:spPr>
          <a:xfrm>
            <a:off x="6727271" y="134677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0E992726-5226-78AB-3676-FBDA2118656F}"/>
              </a:ext>
            </a:extLst>
          </p:cNvPr>
          <p:cNvSpPr/>
          <p:nvPr/>
        </p:nvSpPr>
        <p:spPr>
          <a:xfrm>
            <a:off x="6228926" y="255214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5DA51D85-401A-3BA5-7CC3-6A39A0A6E730}"/>
              </a:ext>
            </a:extLst>
          </p:cNvPr>
          <p:cNvSpPr/>
          <p:nvPr/>
        </p:nvSpPr>
        <p:spPr>
          <a:xfrm>
            <a:off x="6442005" y="29818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0B4041A5-06D4-3380-53C7-186C0653EC18}"/>
              </a:ext>
            </a:extLst>
          </p:cNvPr>
          <p:cNvSpPr/>
          <p:nvPr/>
        </p:nvSpPr>
        <p:spPr>
          <a:xfrm>
            <a:off x="7037974" y="29457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2B54D982-21EF-F6E1-D2A4-9AF3E19DED10}"/>
              </a:ext>
            </a:extLst>
          </p:cNvPr>
          <p:cNvSpPr/>
          <p:nvPr/>
        </p:nvSpPr>
        <p:spPr>
          <a:xfrm>
            <a:off x="6449778" y="216033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CEE5FD50-B664-4268-8997-4CED06AC16A5}"/>
              </a:ext>
            </a:extLst>
          </p:cNvPr>
          <p:cNvSpPr/>
          <p:nvPr/>
        </p:nvSpPr>
        <p:spPr>
          <a:xfrm>
            <a:off x="6764891" y="174212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Oval 27">
            <a:extLst>
              <a:ext uri="{FF2B5EF4-FFF2-40B4-BE49-F238E27FC236}">
                <a16:creationId xmlns:a16="http://schemas.microsoft.com/office/drawing/2014/main" id="{EAFDB1CA-83DD-2637-19A9-FB6D4B365F2C}"/>
              </a:ext>
            </a:extLst>
          </p:cNvPr>
          <p:cNvSpPr/>
          <p:nvPr/>
        </p:nvSpPr>
        <p:spPr>
          <a:xfrm>
            <a:off x="7691483" y="25887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F72B35BA-E079-E52E-A473-0453F9B021BE}"/>
              </a:ext>
            </a:extLst>
          </p:cNvPr>
          <p:cNvSpPr/>
          <p:nvPr/>
        </p:nvSpPr>
        <p:spPr>
          <a:xfrm>
            <a:off x="7682778" y="27071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02277EED-0552-CFDF-C765-49B37A73B81B}"/>
              </a:ext>
            </a:extLst>
          </p:cNvPr>
          <p:cNvSpPr/>
          <p:nvPr/>
        </p:nvSpPr>
        <p:spPr>
          <a:xfrm>
            <a:off x="6472192" y="25941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FD4D39D3-1D33-A3CF-B40B-E588EB7B1178}"/>
              </a:ext>
            </a:extLst>
          </p:cNvPr>
          <p:cNvSpPr/>
          <p:nvPr/>
        </p:nvSpPr>
        <p:spPr>
          <a:xfrm>
            <a:off x="6508192" y="27165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8755F86A-0CED-7BA0-2806-F1955DC57B32}"/>
              </a:ext>
            </a:extLst>
          </p:cNvPr>
          <p:cNvSpPr/>
          <p:nvPr/>
        </p:nvSpPr>
        <p:spPr>
          <a:xfrm>
            <a:off x="7019468" y="14428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06631136-1F6C-77B0-E34B-6BF996C6286E}"/>
              </a:ext>
            </a:extLst>
          </p:cNvPr>
          <p:cNvSpPr/>
          <p:nvPr/>
        </p:nvSpPr>
        <p:spPr>
          <a:xfrm>
            <a:off x="6921313" y="14744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3241D555-B743-4550-DAD9-6F84EE640747}"/>
              </a:ext>
            </a:extLst>
          </p:cNvPr>
          <p:cNvSpPr/>
          <p:nvPr/>
        </p:nvSpPr>
        <p:spPr>
          <a:xfrm>
            <a:off x="6944063" y="15641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AA310650-5203-268E-0693-0A59F70BAE6E}"/>
              </a:ext>
            </a:extLst>
          </p:cNvPr>
          <p:cNvSpPr/>
          <p:nvPr/>
        </p:nvSpPr>
        <p:spPr>
          <a:xfrm>
            <a:off x="7028187" y="15464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518D77B8-451C-D734-8F77-8A07EA099F4C}"/>
              </a:ext>
            </a:extLst>
          </p:cNvPr>
          <p:cNvSpPr/>
          <p:nvPr/>
        </p:nvSpPr>
        <p:spPr>
          <a:xfrm>
            <a:off x="6983890" y="14926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BE95DABF-1D19-994A-5175-4E45ADFB1C04}"/>
              </a:ext>
            </a:extLst>
          </p:cNvPr>
          <p:cNvSpPr/>
          <p:nvPr/>
        </p:nvSpPr>
        <p:spPr>
          <a:xfrm>
            <a:off x="6699802" y="30329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F8DD5339-0DBA-B91F-7268-034D48317044}"/>
              </a:ext>
            </a:extLst>
          </p:cNvPr>
          <p:cNvSpPr/>
          <p:nvPr/>
        </p:nvSpPr>
        <p:spPr>
          <a:xfrm>
            <a:off x="6715546" y="218101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01A856EA-AA3D-F877-851F-D6DC3552C600}"/>
              </a:ext>
            </a:extLst>
          </p:cNvPr>
          <p:cNvSpPr/>
          <p:nvPr/>
        </p:nvSpPr>
        <p:spPr>
          <a:xfrm>
            <a:off x="6671302" y="224580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D14B8FBD-8F31-35F3-62D8-752E036D6182}"/>
              </a:ext>
            </a:extLst>
          </p:cNvPr>
          <p:cNvSpPr/>
          <p:nvPr/>
        </p:nvSpPr>
        <p:spPr>
          <a:xfrm>
            <a:off x="6723771" y="22737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BB084E76-47AF-69F3-8A3C-39A7098BF21D}"/>
              </a:ext>
            </a:extLst>
          </p:cNvPr>
          <p:cNvSpPr/>
          <p:nvPr/>
        </p:nvSpPr>
        <p:spPr>
          <a:xfrm>
            <a:off x="7294972" y="3077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B70285AD-C0C7-7A13-E881-FBBD93B4140C}"/>
              </a:ext>
            </a:extLst>
          </p:cNvPr>
          <p:cNvSpPr/>
          <p:nvPr/>
        </p:nvSpPr>
        <p:spPr>
          <a:xfrm>
            <a:off x="7039541" y="17555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C239E9B1-AB69-688F-D715-92D479048996}"/>
              </a:ext>
            </a:extLst>
          </p:cNvPr>
          <p:cNvSpPr/>
          <p:nvPr/>
        </p:nvSpPr>
        <p:spPr>
          <a:xfrm>
            <a:off x="7062191" y="18503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E028314F-F3FA-43CF-85EB-F9F45B93B0BA}"/>
              </a:ext>
            </a:extLst>
          </p:cNvPr>
          <p:cNvSpPr/>
          <p:nvPr/>
        </p:nvSpPr>
        <p:spPr>
          <a:xfrm>
            <a:off x="6950337" y="18275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79DDBB9B-E74F-40FA-8438-87D331E23433}"/>
              </a:ext>
            </a:extLst>
          </p:cNvPr>
          <p:cNvSpPr/>
          <p:nvPr/>
        </p:nvSpPr>
        <p:spPr>
          <a:xfrm>
            <a:off x="6899701" y="17636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FA41CE0F-BB40-8780-113A-C1E21246B15A}"/>
              </a:ext>
            </a:extLst>
          </p:cNvPr>
          <p:cNvSpPr/>
          <p:nvPr/>
        </p:nvSpPr>
        <p:spPr>
          <a:xfrm>
            <a:off x="7285184" y="22017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44B8876F-4CB6-E481-DD97-DA4892C82B86}"/>
              </a:ext>
            </a:extLst>
          </p:cNvPr>
          <p:cNvSpPr/>
          <p:nvPr/>
        </p:nvSpPr>
        <p:spPr>
          <a:xfrm>
            <a:off x="7270555" y="22773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3F35115C-D77A-0575-606A-271C338192D7}"/>
              </a:ext>
            </a:extLst>
          </p:cNvPr>
          <p:cNvSpPr/>
          <p:nvPr/>
        </p:nvSpPr>
        <p:spPr>
          <a:xfrm>
            <a:off x="7305111" y="2350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C3CF3608-4B97-EDD4-BD1B-6C59A75F48E4}"/>
              </a:ext>
            </a:extLst>
          </p:cNvPr>
          <p:cNvSpPr/>
          <p:nvPr/>
        </p:nvSpPr>
        <p:spPr>
          <a:xfrm>
            <a:off x="6091732" y="30383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032E6D49-C5F6-0978-B461-07606F958E84}"/>
              </a:ext>
            </a:extLst>
          </p:cNvPr>
          <p:cNvSpPr/>
          <p:nvPr/>
        </p:nvSpPr>
        <p:spPr>
          <a:xfrm>
            <a:off x="7207489" y="26606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3136E9A3-8C9D-8AB3-FAC1-F7BF805A6C96}"/>
              </a:ext>
            </a:extLst>
          </p:cNvPr>
          <p:cNvSpPr/>
          <p:nvPr/>
        </p:nvSpPr>
        <p:spPr>
          <a:xfrm>
            <a:off x="7111541" y="26192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2" name="Group 51">
            <a:extLst>
              <a:ext uri="{FF2B5EF4-FFF2-40B4-BE49-F238E27FC236}">
                <a16:creationId xmlns:a16="http://schemas.microsoft.com/office/drawing/2014/main" id="{BA7B1520-60D7-91BB-EF1F-4BC0EF942638}"/>
              </a:ext>
            </a:extLst>
          </p:cNvPr>
          <p:cNvGrpSpPr/>
          <p:nvPr/>
        </p:nvGrpSpPr>
        <p:grpSpPr>
          <a:xfrm>
            <a:off x="6723876" y="1440375"/>
            <a:ext cx="180000" cy="180000"/>
            <a:chOff x="7966880" y="3935853"/>
            <a:chExt cx="180000" cy="180000"/>
          </a:xfrm>
        </p:grpSpPr>
        <p:sp>
          <p:nvSpPr>
            <p:cNvPr id="53" name="Oval 52">
              <a:extLst>
                <a:ext uri="{FF2B5EF4-FFF2-40B4-BE49-F238E27FC236}">
                  <a16:creationId xmlns:a16="http://schemas.microsoft.com/office/drawing/2014/main" id="{5E3CA812-2AE3-4C7C-55F8-4F49C5BA531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4" name="Graphic 53" descr="Star with solid fill">
              <a:extLst>
                <a:ext uri="{FF2B5EF4-FFF2-40B4-BE49-F238E27FC236}">
                  <a16:creationId xmlns:a16="http://schemas.microsoft.com/office/drawing/2014/main" id="{12FC89D0-31C1-C283-6719-92E99D4DF0C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55" name="Group 54">
            <a:extLst>
              <a:ext uri="{FF2B5EF4-FFF2-40B4-BE49-F238E27FC236}">
                <a16:creationId xmlns:a16="http://schemas.microsoft.com/office/drawing/2014/main" id="{84488CA1-8914-D161-E42D-C2884F3915A2}"/>
              </a:ext>
            </a:extLst>
          </p:cNvPr>
          <p:cNvGrpSpPr/>
          <p:nvPr/>
        </p:nvGrpSpPr>
        <p:grpSpPr>
          <a:xfrm>
            <a:off x="7058767" y="2296334"/>
            <a:ext cx="180000" cy="180000"/>
            <a:chOff x="7966880" y="3935853"/>
            <a:chExt cx="180000" cy="180000"/>
          </a:xfrm>
        </p:grpSpPr>
        <p:sp>
          <p:nvSpPr>
            <p:cNvPr id="56" name="Oval 55">
              <a:extLst>
                <a:ext uri="{FF2B5EF4-FFF2-40B4-BE49-F238E27FC236}">
                  <a16:creationId xmlns:a16="http://schemas.microsoft.com/office/drawing/2014/main" id="{A36B44E0-9392-2D09-9BB9-5656A6832D4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7" name="Graphic 56" descr="Star with solid fill">
              <a:extLst>
                <a:ext uri="{FF2B5EF4-FFF2-40B4-BE49-F238E27FC236}">
                  <a16:creationId xmlns:a16="http://schemas.microsoft.com/office/drawing/2014/main" id="{651A3222-6C7F-43C2-AD8C-5C0AC4AC86E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58" name="Group 57">
            <a:extLst>
              <a:ext uri="{FF2B5EF4-FFF2-40B4-BE49-F238E27FC236}">
                <a16:creationId xmlns:a16="http://schemas.microsoft.com/office/drawing/2014/main" id="{5A9649EC-0426-8975-53A7-17DAFA650B8D}"/>
              </a:ext>
            </a:extLst>
          </p:cNvPr>
          <p:cNvGrpSpPr/>
          <p:nvPr/>
        </p:nvGrpSpPr>
        <p:grpSpPr>
          <a:xfrm>
            <a:off x="6848187" y="1921105"/>
            <a:ext cx="180000" cy="180000"/>
            <a:chOff x="7966880" y="3935853"/>
            <a:chExt cx="180000" cy="180000"/>
          </a:xfrm>
        </p:grpSpPr>
        <p:sp>
          <p:nvSpPr>
            <p:cNvPr id="59" name="Oval 58">
              <a:extLst>
                <a:ext uri="{FF2B5EF4-FFF2-40B4-BE49-F238E27FC236}">
                  <a16:creationId xmlns:a16="http://schemas.microsoft.com/office/drawing/2014/main" id="{F06EA16F-2456-324F-546A-37F3F95ECEE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0" name="Graphic 59" descr="Star with solid fill">
              <a:extLst>
                <a:ext uri="{FF2B5EF4-FFF2-40B4-BE49-F238E27FC236}">
                  <a16:creationId xmlns:a16="http://schemas.microsoft.com/office/drawing/2014/main" id="{DFFF732C-AA17-3654-B4D5-020FFC74022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sp>
        <p:nvSpPr>
          <p:cNvPr id="62" name="Tijdelijke aanduiding voor inhoud 5">
            <a:extLst>
              <a:ext uri="{FF2B5EF4-FFF2-40B4-BE49-F238E27FC236}">
                <a16:creationId xmlns:a16="http://schemas.microsoft.com/office/drawing/2014/main" id="{08EC774B-C974-3232-1805-722AD47ED44F}"/>
              </a:ext>
            </a:extLst>
          </p:cNvPr>
          <p:cNvSpPr txBox="1">
            <a:spLocks/>
          </p:cNvSpPr>
          <p:nvPr/>
        </p:nvSpPr>
        <p:spPr>
          <a:xfrm>
            <a:off x="8990820" y="1434570"/>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Our 10 great ideas from the 10 for 10 Brainstorm exercise</a:t>
            </a:r>
          </a:p>
        </p:txBody>
      </p:sp>
      <p:pic>
        <p:nvPicPr>
          <p:cNvPr id="63" name="Graphic 62" descr="Line arrow: Clockwise curve with solid fill">
            <a:extLst>
              <a:ext uri="{FF2B5EF4-FFF2-40B4-BE49-F238E27FC236}">
                <a16:creationId xmlns:a16="http://schemas.microsoft.com/office/drawing/2014/main" id="{EF53D91F-6319-8FC3-3630-C7AF15B78273}"/>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rot="5578264">
            <a:off x="7880650" y="1109193"/>
            <a:ext cx="914400" cy="1264448"/>
          </a:xfrm>
          <a:prstGeom prst="rect">
            <a:avLst/>
          </a:prstGeom>
        </p:spPr>
      </p:pic>
      <p:grpSp>
        <p:nvGrpSpPr>
          <p:cNvPr id="17" name="Group 16">
            <a:extLst>
              <a:ext uri="{FF2B5EF4-FFF2-40B4-BE49-F238E27FC236}">
                <a16:creationId xmlns:a16="http://schemas.microsoft.com/office/drawing/2014/main" id="{3267FCF2-14B5-C001-C78F-DFD1A71CEA2C}"/>
              </a:ext>
            </a:extLst>
          </p:cNvPr>
          <p:cNvGrpSpPr/>
          <p:nvPr/>
        </p:nvGrpSpPr>
        <p:grpSpPr>
          <a:xfrm>
            <a:off x="10820400" y="158021"/>
            <a:ext cx="1262954" cy="262128"/>
            <a:chOff x="10892274" y="158021"/>
            <a:chExt cx="1191080" cy="262128"/>
          </a:xfrm>
        </p:grpSpPr>
        <p:sp>
          <p:nvSpPr>
            <p:cNvPr id="61" name="Oval 60">
              <a:extLst>
                <a:ext uri="{FF2B5EF4-FFF2-40B4-BE49-F238E27FC236}">
                  <a16:creationId xmlns:a16="http://schemas.microsoft.com/office/drawing/2014/main" id="{6C90BC1E-3DFF-E795-A44B-278BA1381BB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64" name="Group 63">
              <a:extLst>
                <a:ext uri="{FF2B5EF4-FFF2-40B4-BE49-F238E27FC236}">
                  <a16:creationId xmlns:a16="http://schemas.microsoft.com/office/drawing/2014/main" id="{1A5AF8FD-B55E-61F8-6C94-B4D38D5139FB}"/>
                </a:ext>
              </a:extLst>
            </p:cNvPr>
            <p:cNvGrpSpPr/>
            <p:nvPr/>
          </p:nvGrpSpPr>
          <p:grpSpPr>
            <a:xfrm>
              <a:off x="10892274" y="158021"/>
              <a:ext cx="1191080" cy="262128"/>
              <a:chOff x="9614080" y="308749"/>
              <a:chExt cx="1191080" cy="262128"/>
            </a:xfrm>
          </p:grpSpPr>
          <p:sp>
            <p:nvSpPr>
              <p:cNvPr id="65" name="Rectangle 64">
                <a:extLst>
                  <a:ext uri="{FF2B5EF4-FFF2-40B4-BE49-F238E27FC236}">
                    <a16:creationId xmlns:a16="http://schemas.microsoft.com/office/drawing/2014/main" id="{99396CD4-8D92-2EEB-07AE-BA2F6EDF7FE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66" name="Rectangle 65">
                <a:extLst>
                  <a:ext uri="{FF2B5EF4-FFF2-40B4-BE49-F238E27FC236}">
                    <a16:creationId xmlns:a16="http://schemas.microsoft.com/office/drawing/2014/main" id="{466DDD30-B4BC-FEF6-D449-BE2BA8210D6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7" name="Rectangle 66">
            <a:extLst>
              <a:ext uri="{FF2B5EF4-FFF2-40B4-BE49-F238E27FC236}">
                <a16:creationId xmlns:a16="http://schemas.microsoft.com/office/drawing/2014/main" id="{DAE937E2-2816-1676-518E-08D92872207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41595932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of 5</a:t>
            </a:r>
            <a:br>
              <a:rPr lang="en-US" dirty="0">
                <a:solidFill>
                  <a:srgbClr val="0C2B3E"/>
                </a:solidFill>
              </a:rPr>
            </a:br>
            <a:r>
              <a:rPr lang="en-US" sz="2000" dirty="0">
                <a:solidFill>
                  <a:srgbClr val="0C2B3E"/>
                </a:solidFill>
              </a:rPr>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19"/>
            <a:ext cx="6094582" cy="3251735"/>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the Action Board is to prioritize the ideas generated during the 10 for 10 Brainstorm by assessing their potential impact and the effort required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implement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them.</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“Impact”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refers to the potential benefit or value that an idea will bring to your company, aligning with your purpose and business objectives. High-impact ideas are those that will significantly contribute to achieving these goals and driving the organization forward.</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“Effort”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represents the amount of work, resources, and time required to implement an idea. Low-effort ideas are easier and quicker to execute, while high-effort ideas may take more time, resources, and planning.</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E3591CAC-BE3B-851E-B723-918CE65FF0A1}"/>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47B9CCF2-B5D9-D58C-E1E1-0C2F921F269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D5FEEB05-AB84-E649-9E83-B0DC9C176BFB}"/>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4302915F-5B49-F7E2-70B1-B6256A95D70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C6508539-40E2-523D-820C-13E7B4CAC54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6974BE09-B10B-B3BD-7949-349D6475B82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7582926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19"/>
            <a:ext cx="6094582" cy="3251735"/>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the exercise by drawing an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"Impact" Y-axis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"Effort" X-axis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quadrants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a:t>
            </a:r>
            <a:r>
              <a:rPr kumimoji="0" lang="nl-BE"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whiteboard or </a:t>
            </a:r>
            <a:r>
              <a:rPr kumimoji="0" lang="nl-BE"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flipchart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5" name="Group 14">
            <a:extLst>
              <a:ext uri="{FF2B5EF4-FFF2-40B4-BE49-F238E27FC236}">
                <a16:creationId xmlns:a16="http://schemas.microsoft.com/office/drawing/2014/main" id="{C84B80C5-6122-5C2C-1D26-53871A058855}"/>
              </a:ext>
            </a:extLst>
          </p:cNvPr>
          <p:cNvGrpSpPr/>
          <p:nvPr/>
        </p:nvGrpSpPr>
        <p:grpSpPr>
          <a:xfrm>
            <a:off x="5875205" y="3042336"/>
            <a:ext cx="5380768" cy="3284108"/>
            <a:chOff x="6096001" y="2745218"/>
            <a:chExt cx="5380768" cy="3284108"/>
          </a:xfrm>
        </p:grpSpPr>
        <p:pic>
          <p:nvPicPr>
            <p:cNvPr id="16" name="Picture 4">
              <a:extLst>
                <a:ext uri="{FF2B5EF4-FFF2-40B4-BE49-F238E27FC236}">
                  <a16:creationId xmlns:a16="http://schemas.microsoft.com/office/drawing/2014/main" id="{C81C0841-2D92-7863-BBAF-B1A46731CA6F}"/>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6096001" y="2745218"/>
              <a:ext cx="5380768" cy="3284108"/>
            </a:xfrm>
            <a:prstGeom prst="rect">
              <a:avLst/>
            </a:prstGeom>
            <a:noFill/>
            <a:extLst>
              <a:ext uri="{909E8E84-426E-40DD-AFC4-6F175D3DCCD1}">
                <a14:hiddenFill xmlns:a14="http://schemas.microsoft.com/office/drawing/2010/main">
                  <a:solidFill>
                    <a:srgbClr val="FFFFFF"/>
                  </a:solidFill>
                </a14:hiddenFill>
              </a:ext>
            </a:extLst>
          </p:spPr>
        </p:pic>
        <p:cxnSp>
          <p:nvCxnSpPr>
            <p:cNvPr id="20" name="Straight Connector 19">
              <a:extLst>
                <a:ext uri="{FF2B5EF4-FFF2-40B4-BE49-F238E27FC236}">
                  <a16:creationId xmlns:a16="http://schemas.microsoft.com/office/drawing/2014/main" id="{86E4935B-F2FC-1378-F768-21D69F24B179}"/>
                </a:ext>
              </a:extLst>
            </p:cNvPr>
            <p:cNvCxnSpPr/>
            <p:nvPr/>
          </p:nvCxnSpPr>
          <p:spPr>
            <a:xfrm>
              <a:off x="7248525" y="5534548"/>
              <a:ext cx="3286125" cy="0"/>
            </a:xfrm>
            <a:prstGeom prst="line">
              <a:avLst/>
            </a:prstGeom>
            <a:ln w="381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E0661AD-0F60-F1C8-5B42-36F94DDF1831}"/>
                </a:ext>
              </a:extLst>
            </p:cNvPr>
            <p:cNvCxnSpPr>
              <a:cxnSpLocks/>
            </p:cNvCxnSpPr>
            <p:nvPr/>
          </p:nvCxnSpPr>
          <p:spPr>
            <a:xfrm flipV="1">
              <a:off x="7267575" y="2964175"/>
              <a:ext cx="0" cy="2578853"/>
            </a:xfrm>
            <a:prstGeom prst="line">
              <a:avLst/>
            </a:prstGeom>
            <a:ln w="381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22" name="Tijdelijke aanduiding voor inhoud 5">
              <a:extLst>
                <a:ext uri="{FF2B5EF4-FFF2-40B4-BE49-F238E27FC236}">
                  <a16:creationId xmlns:a16="http://schemas.microsoft.com/office/drawing/2014/main" id="{C06C0CDE-C752-AD7C-49B7-5228AFAAAA5C}"/>
                </a:ext>
              </a:extLst>
            </p:cNvPr>
            <p:cNvSpPr txBox="1">
              <a:spLocks/>
            </p:cNvSpPr>
            <p:nvPr/>
          </p:nvSpPr>
          <p:spPr>
            <a:xfrm rot="16200000">
              <a:off x="6573755" y="3980160"/>
              <a:ext cx="816141" cy="348854"/>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Impact</a:t>
              </a:r>
              <a:endParaRPr kumimoji="0" lang="nl-NL"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jdelijke aanduiding voor inhoud 5">
              <a:extLst>
                <a:ext uri="{FF2B5EF4-FFF2-40B4-BE49-F238E27FC236}">
                  <a16:creationId xmlns:a16="http://schemas.microsoft.com/office/drawing/2014/main" id="{EE2B4EC4-7CF7-113A-8C9D-E976781A9C42}"/>
                </a:ext>
              </a:extLst>
            </p:cNvPr>
            <p:cNvSpPr txBox="1">
              <a:spLocks/>
            </p:cNvSpPr>
            <p:nvPr/>
          </p:nvSpPr>
          <p:spPr>
            <a:xfrm>
              <a:off x="8525236" y="5575775"/>
              <a:ext cx="816141" cy="348854"/>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Effort</a:t>
              </a:r>
              <a:endParaRPr kumimoji="0" lang="nl-NL"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4" name="Straight Connector 23">
              <a:extLst>
                <a:ext uri="{FF2B5EF4-FFF2-40B4-BE49-F238E27FC236}">
                  <a16:creationId xmlns:a16="http://schemas.microsoft.com/office/drawing/2014/main" id="{7C9ED6B6-A33A-5B0C-A24B-A9E3A5B180F6}"/>
                </a:ext>
              </a:extLst>
            </p:cNvPr>
            <p:cNvCxnSpPr/>
            <p:nvPr/>
          </p:nvCxnSpPr>
          <p:spPr>
            <a:xfrm flipV="1">
              <a:off x="8933306" y="3058048"/>
              <a:ext cx="0" cy="2401774"/>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DD5D4F7-F8CC-ECB0-F302-C244E40B8AAC}"/>
                </a:ext>
              </a:extLst>
            </p:cNvPr>
            <p:cNvCxnSpPr>
              <a:cxnSpLocks/>
            </p:cNvCxnSpPr>
            <p:nvPr/>
          </p:nvCxnSpPr>
          <p:spPr>
            <a:xfrm flipH="1">
              <a:off x="7267575" y="4287937"/>
              <a:ext cx="3226327"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A73A4D12-EFAB-A304-A790-A8AC5032A175}"/>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B1CF5F2D-E187-3B90-E2C1-9F275802195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6" name="Group 25">
              <a:extLst>
                <a:ext uri="{FF2B5EF4-FFF2-40B4-BE49-F238E27FC236}">
                  <a16:creationId xmlns:a16="http://schemas.microsoft.com/office/drawing/2014/main" id="{3F1D935E-BBE0-5F50-175D-D0BF45130D7A}"/>
                </a:ext>
              </a:extLst>
            </p:cNvPr>
            <p:cNvGrpSpPr/>
            <p:nvPr/>
          </p:nvGrpSpPr>
          <p:grpSpPr>
            <a:xfrm>
              <a:off x="10892274" y="158021"/>
              <a:ext cx="1191080" cy="262128"/>
              <a:chOff x="9614080" y="308749"/>
              <a:chExt cx="1191080" cy="262128"/>
            </a:xfrm>
          </p:grpSpPr>
          <p:sp>
            <p:nvSpPr>
              <p:cNvPr id="27" name="Rectangle 26">
                <a:extLst>
                  <a:ext uri="{FF2B5EF4-FFF2-40B4-BE49-F238E27FC236}">
                    <a16:creationId xmlns:a16="http://schemas.microsoft.com/office/drawing/2014/main" id="{720C4B47-127E-B833-A87B-1D1B004AD2D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8" name="Rectangle 27">
                <a:extLst>
                  <a:ext uri="{FF2B5EF4-FFF2-40B4-BE49-F238E27FC236}">
                    <a16:creationId xmlns:a16="http://schemas.microsoft.com/office/drawing/2014/main" id="{AB6388EE-BC6B-2EC6-1F53-E526917B891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2493956D-ABCA-723B-132F-998471E3550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8027615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CE18427-A7A3-EB3D-3216-A121BB92CA99}"/>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takes each selected sticky note from the 10 for 10 Brainstorm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places it in the center of the Action Board.</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indicate whether each idea should be placed higher or lower on the Impact scale, simply by saying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“higher”</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“lower”</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further discussion at this stage.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is to position each idea along the Y-axis based on its perceived impact. It’s okay if some sticky notes overlap at this point.</a:t>
            </a:r>
          </a:p>
        </p:txBody>
      </p:sp>
      <p:sp>
        <p:nvSpPr>
          <p:cNvPr id="14" name="Tijdelijke aanduiding voor tekst 44">
            <a:extLst>
              <a:ext uri="{FF2B5EF4-FFF2-40B4-BE49-F238E27FC236}">
                <a16:creationId xmlns:a16="http://schemas.microsoft.com/office/drawing/2014/main" id="{9A04E88D-E385-4970-F352-D4350F0FA33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Assess Impact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3FD87F90-C204-41F9-E93A-01142658C2EC}"/>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26D77D90-D72E-D980-F080-947014E67A7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DC377936-E54C-9F1F-A2A4-EBAB7BD00530}"/>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79F0ABB7-B3C0-3F39-4EB9-339585E5DD8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7E7A7796-9B9B-BEB9-CF8F-4FC8CED66B9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9DEC78C2-09B9-2DDC-D006-FE2EB261DCA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6580291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5" name="Group 14">
            <a:extLst>
              <a:ext uri="{FF2B5EF4-FFF2-40B4-BE49-F238E27FC236}">
                <a16:creationId xmlns:a16="http://schemas.microsoft.com/office/drawing/2014/main" id="{AAB701DC-6D50-0626-B090-03BB890F7D9A}"/>
              </a:ext>
            </a:extLst>
          </p:cNvPr>
          <p:cNvGrpSpPr/>
          <p:nvPr/>
        </p:nvGrpSpPr>
        <p:grpSpPr>
          <a:xfrm>
            <a:off x="5145583" y="2076452"/>
            <a:ext cx="5380768" cy="3284108"/>
            <a:chOff x="6096001" y="2745218"/>
            <a:chExt cx="5380768" cy="3284108"/>
          </a:xfrm>
        </p:grpSpPr>
        <p:pic>
          <p:nvPicPr>
            <p:cNvPr id="16" name="Picture 4">
              <a:extLst>
                <a:ext uri="{FF2B5EF4-FFF2-40B4-BE49-F238E27FC236}">
                  <a16:creationId xmlns:a16="http://schemas.microsoft.com/office/drawing/2014/main" id="{94AFC611-E96D-2C1F-4328-E4455FA20DAD}"/>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6096001" y="2745218"/>
              <a:ext cx="5380768" cy="3284108"/>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Straight Connector 16">
              <a:extLst>
                <a:ext uri="{FF2B5EF4-FFF2-40B4-BE49-F238E27FC236}">
                  <a16:creationId xmlns:a16="http://schemas.microsoft.com/office/drawing/2014/main" id="{DB14FF51-41EB-94B0-1F8F-7ADC33048A41}"/>
                </a:ext>
              </a:extLst>
            </p:cNvPr>
            <p:cNvCxnSpPr/>
            <p:nvPr/>
          </p:nvCxnSpPr>
          <p:spPr>
            <a:xfrm>
              <a:off x="7248525" y="5534548"/>
              <a:ext cx="3286125" cy="0"/>
            </a:xfrm>
            <a:prstGeom prst="line">
              <a:avLst/>
            </a:prstGeom>
            <a:ln w="381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1E47913-406A-8E58-73D1-0E0118A51370}"/>
                </a:ext>
              </a:extLst>
            </p:cNvPr>
            <p:cNvCxnSpPr>
              <a:cxnSpLocks/>
            </p:cNvCxnSpPr>
            <p:nvPr/>
          </p:nvCxnSpPr>
          <p:spPr>
            <a:xfrm flipV="1">
              <a:off x="7267575" y="2964175"/>
              <a:ext cx="0" cy="2578853"/>
            </a:xfrm>
            <a:prstGeom prst="line">
              <a:avLst/>
            </a:prstGeom>
            <a:ln w="381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21" name="Tijdelijke aanduiding voor inhoud 5">
              <a:extLst>
                <a:ext uri="{FF2B5EF4-FFF2-40B4-BE49-F238E27FC236}">
                  <a16:creationId xmlns:a16="http://schemas.microsoft.com/office/drawing/2014/main" id="{25C224B4-942D-F8C8-CDBE-B1D6566D1B7F}"/>
                </a:ext>
              </a:extLst>
            </p:cNvPr>
            <p:cNvSpPr txBox="1">
              <a:spLocks/>
            </p:cNvSpPr>
            <p:nvPr/>
          </p:nvSpPr>
          <p:spPr>
            <a:xfrm rot="16200000">
              <a:off x="6573755" y="3980160"/>
              <a:ext cx="816141" cy="348854"/>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Impact</a:t>
              </a:r>
              <a:endParaRPr kumimoji="0" lang="nl-NL"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inhoud 5">
              <a:extLst>
                <a:ext uri="{FF2B5EF4-FFF2-40B4-BE49-F238E27FC236}">
                  <a16:creationId xmlns:a16="http://schemas.microsoft.com/office/drawing/2014/main" id="{884A344F-5483-BC63-BD62-BA5FB6AC324B}"/>
                </a:ext>
              </a:extLst>
            </p:cNvPr>
            <p:cNvSpPr txBox="1">
              <a:spLocks/>
            </p:cNvSpPr>
            <p:nvPr/>
          </p:nvSpPr>
          <p:spPr>
            <a:xfrm>
              <a:off x="8525236" y="5575775"/>
              <a:ext cx="816141" cy="348854"/>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Effort</a:t>
              </a:r>
              <a:endParaRPr kumimoji="0" lang="nl-NL"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3" name="Straight Connector 22">
              <a:extLst>
                <a:ext uri="{FF2B5EF4-FFF2-40B4-BE49-F238E27FC236}">
                  <a16:creationId xmlns:a16="http://schemas.microsoft.com/office/drawing/2014/main" id="{0C35D869-76DF-7F8C-FB86-4CC036DD1108}"/>
                </a:ext>
              </a:extLst>
            </p:cNvPr>
            <p:cNvCxnSpPr/>
            <p:nvPr/>
          </p:nvCxnSpPr>
          <p:spPr>
            <a:xfrm flipV="1">
              <a:off x="8933306" y="3058048"/>
              <a:ext cx="0" cy="2401774"/>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2851419-4A1A-ADD0-EB18-5952797D10C2}"/>
                </a:ext>
              </a:extLst>
            </p:cNvPr>
            <p:cNvCxnSpPr>
              <a:cxnSpLocks/>
            </p:cNvCxnSpPr>
            <p:nvPr/>
          </p:nvCxnSpPr>
          <p:spPr>
            <a:xfrm flipH="1">
              <a:off x="7267575" y="4287937"/>
              <a:ext cx="3226327"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7D34F2D8-F461-25D2-44E2-1EF8AF3F563C}"/>
              </a:ext>
            </a:extLst>
          </p:cNvPr>
          <p:cNvGrpSpPr/>
          <p:nvPr/>
        </p:nvGrpSpPr>
        <p:grpSpPr>
          <a:xfrm>
            <a:off x="7782021" y="2253957"/>
            <a:ext cx="360000" cy="360000"/>
            <a:chOff x="4433949" y="5287359"/>
            <a:chExt cx="360000" cy="360000"/>
          </a:xfrm>
        </p:grpSpPr>
        <p:sp>
          <p:nvSpPr>
            <p:cNvPr id="33" name="Rectangle 32">
              <a:extLst>
                <a:ext uri="{FF2B5EF4-FFF2-40B4-BE49-F238E27FC236}">
                  <a16:creationId xmlns:a16="http://schemas.microsoft.com/office/drawing/2014/main" id="{3394DA8C-18A3-AFBD-314B-D16EED886784}"/>
                </a:ext>
              </a:extLst>
            </p:cNvPr>
            <p:cNvSpPr/>
            <p:nvPr/>
          </p:nvSpPr>
          <p:spPr>
            <a:xfrm>
              <a:off x="4433949" y="52873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7479CABD-C30F-FE85-7298-2A9577F8B6D7}"/>
                </a:ext>
              </a:extLst>
            </p:cNvPr>
            <p:cNvSpPr/>
            <p:nvPr/>
          </p:nvSpPr>
          <p:spPr>
            <a:xfrm>
              <a:off x="4693947" y="53386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E78FA698-D37F-621A-A71E-A34784E541D5}"/>
                </a:ext>
              </a:extLst>
            </p:cNvPr>
            <p:cNvSpPr/>
            <p:nvPr/>
          </p:nvSpPr>
          <p:spPr>
            <a:xfrm>
              <a:off x="4685242" y="54570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2" name="Group 81">
            <a:extLst>
              <a:ext uri="{FF2B5EF4-FFF2-40B4-BE49-F238E27FC236}">
                <a16:creationId xmlns:a16="http://schemas.microsoft.com/office/drawing/2014/main" id="{00955533-7579-3DFD-B4CB-5284BC10E106}"/>
              </a:ext>
            </a:extLst>
          </p:cNvPr>
          <p:cNvGrpSpPr/>
          <p:nvPr/>
        </p:nvGrpSpPr>
        <p:grpSpPr>
          <a:xfrm>
            <a:off x="7773796" y="2855988"/>
            <a:ext cx="360000" cy="360000"/>
            <a:chOff x="3231390" y="5302044"/>
            <a:chExt cx="360000" cy="360000"/>
          </a:xfrm>
        </p:grpSpPr>
        <p:sp>
          <p:nvSpPr>
            <p:cNvPr id="38" name="Rectangle 37">
              <a:extLst>
                <a:ext uri="{FF2B5EF4-FFF2-40B4-BE49-F238E27FC236}">
                  <a16:creationId xmlns:a16="http://schemas.microsoft.com/office/drawing/2014/main" id="{E85F6C74-3E30-49A4-7D5C-03F4267F6721}"/>
                </a:ext>
              </a:extLst>
            </p:cNvPr>
            <p:cNvSpPr/>
            <p:nvPr/>
          </p:nvSpPr>
          <p:spPr>
            <a:xfrm>
              <a:off x="3231390" y="530204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ABCA01DE-EE1A-DE85-5BC6-1229B07F13CF}"/>
                </a:ext>
              </a:extLst>
            </p:cNvPr>
            <p:cNvSpPr/>
            <p:nvPr/>
          </p:nvSpPr>
          <p:spPr>
            <a:xfrm>
              <a:off x="3474656" y="53440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46FDE036-4055-C38C-AF43-331160A6DA31}"/>
                </a:ext>
              </a:extLst>
            </p:cNvPr>
            <p:cNvSpPr/>
            <p:nvPr/>
          </p:nvSpPr>
          <p:spPr>
            <a:xfrm>
              <a:off x="3510656" y="5466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4" name="Group 83">
            <a:extLst>
              <a:ext uri="{FF2B5EF4-FFF2-40B4-BE49-F238E27FC236}">
                <a16:creationId xmlns:a16="http://schemas.microsoft.com/office/drawing/2014/main" id="{EACB6117-600B-59B3-5E85-9645A8AA8BEF}"/>
              </a:ext>
            </a:extLst>
          </p:cNvPr>
          <p:cNvGrpSpPr/>
          <p:nvPr/>
        </p:nvGrpSpPr>
        <p:grpSpPr>
          <a:xfrm>
            <a:off x="7781231" y="4571413"/>
            <a:ext cx="360000" cy="360000"/>
            <a:chOff x="3444469" y="5731799"/>
            <a:chExt cx="360000" cy="360000"/>
          </a:xfrm>
        </p:grpSpPr>
        <p:sp>
          <p:nvSpPr>
            <p:cNvPr id="39" name="Rectangle 38">
              <a:extLst>
                <a:ext uri="{FF2B5EF4-FFF2-40B4-BE49-F238E27FC236}">
                  <a16:creationId xmlns:a16="http://schemas.microsoft.com/office/drawing/2014/main" id="{A1EBCF92-42A2-3131-D8BA-40C7738A28DF}"/>
                </a:ext>
              </a:extLst>
            </p:cNvPr>
            <p:cNvSpPr/>
            <p:nvPr/>
          </p:nvSpPr>
          <p:spPr>
            <a:xfrm>
              <a:off x="3444469" y="57317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4AAB0CBE-EA1C-8736-6C20-887FF64240FA}"/>
                </a:ext>
              </a:extLst>
            </p:cNvPr>
            <p:cNvSpPr/>
            <p:nvPr/>
          </p:nvSpPr>
          <p:spPr>
            <a:xfrm>
              <a:off x="3702266" y="57828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79" name="Group 78">
            <a:extLst>
              <a:ext uri="{FF2B5EF4-FFF2-40B4-BE49-F238E27FC236}">
                <a16:creationId xmlns:a16="http://schemas.microsoft.com/office/drawing/2014/main" id="{902A4EFB-8D65-37CD-A0D0-B5B1479BC3BD}"/>
              </a:ext>
            </a:extLst>
          </p:cNvPr>
          <p:cNvGrpSpPr/>
          <p:nvPr/>
        </p:nvGrpSpPr>
        <p:grpSpPr>
          <a:xfrm>
            <a:off x="7796028" y="3745183"/>
            <a:ext cx="360000" cy="360000"/>
            <a:chOff x="3452242" y="4910237"/>
            <a:chExt cx="360000" cy="360000"/>
          </a:xfrm>
        </p:grpSpPr>
        <p:sp>
          <p:nvSpPr>
            <p:cNvPr id="41" name="Rectangle 40">
              <a:extLst>
                <a:ext uri="{FF2B5EF4-FFF2-40B4-BE49-F238E27FC236}">
                  <a16:creationId xmlns:a16="http://schemas.microsoft.com/office/drawing/2014/main" id="{AB8CDBF1-4E51-2447-7005-49983BF3B39E}"/>
                </a:ext>
              </a:extLst>
            </p:cNvPr>
            <p:cNvSpPr/>
            <p:nvPr/>
          </p:nvSpPr>
          <p:spPr>
            <a:xfrm>
              <a:off x="3452242" y="491023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26A0641C-09EB-4C8D-D7FB-D8A8D4DDF103}"/>
                </a:ext>
              </a:extLst>
            </p:cNvPr>
            <p:cNvSpPr/>
            <p:nvPr/>
          </p:nvSpPr>
          <p:spPr>
            <a:xfrm>
              <a:off x="3718010" y="493091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66E1B41A-B70E-D396-36D3-2827AB36539F}"/>
                </a:ext>
              </a:extLst>
            </p:cNvPr>
            <p:cNvSpPr/>
            <p:nvPr/>
          </p:nvSpPr>
          <p:spPr>
            <a:xfrm>
              <a:off x="3673766" y="499570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A542B023-9EDD-498E-B13E-3D6C63E1CD69}"/>
                </a:ext>
              </a:extLst>
            </p:cNvPr>
            <p:cNvSpPr/>
            <p:nvPr/>
          </p:nvSpPr>
          <p:spPr>
            <a:xfrm>
              <a:off x="3726235" y="5023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5" name="Group 84">
            <a:extLst>
              <a:ext uri="{FF2B5EF4-FFF2-40B4-BE49-F238E27FC236}">
                <a16:creationId xmlns:a16="http://schemas.microsoft.com/office/drawing/2014/main" id="{BF186198-8BE8-5822-A896-B7724CD47A70}"/>
              </a:ext>
            </a:extLst>
          </p:cNvPr>
          <p:cNvGrpSpPr/>
          <p:nvPr/>
        </p:nvGrpSpPr>
        <p:grpSpPr>
          <a:xfrm>
            <a:off x="7796554" y="3935542"/>
            <a:ext cx="360000" cy="360000"/>
            <a:chOff x="4040438" y="5695672"/>
            <a:chExt cx="360000" cy="360000"/>
          </a:xfrm>
        </p:grpSpPr>
        <p:sp>
          <p:nvSpPr>
            <p:cNvPr id="40" name="Rectangle 39">
              <a:extLst>
                <a:ext uri="{FF2B5EF4-FFF2-40B4-BE49-F238E27FC236}">
                  <a16:creationId xmlns:a16="http://schemas.microsoft.com/office/drawing/2014/main" id="{0DAEAA05-BEE1-9D33-BCBC-111351927598}"/>
                </a:ext>
              </a:extLst>
            </p:cNvPr>
            <p:cNvSpPr/>
            <p:nvPr/>
          </p:nvSpPr>
          <p:spPr>
            <a:xfrm>
              <a:off x="4040438" y="56956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F6D2B03B-3D18-2784-E1C3-5A26A3819F5F}"/>
                </a:ext>
              </a:extLst>
            </p:cNvPr>
            <p:cNvSpPr/>
            <p:nvPr/>
          </p:nvSpPr>
          <p:spPr>
            <a:xfrm>
              <a:off x="4297436" y="58277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3" name="Group 82">
            <a:extLst>
              <a:ext uri="{FF2B5EF4-FFF2-40B4-BE49-F238E27FC236}">
                <a16:creationId xmlns:a16="http://schemas.microsoft.com/office/drawing/2014/main" id="{C371CF4D-04F1-C59C-10E6-E441CCD5AF71}"/>
              </a:ext>
            </a:extLst>
          </p:cNvPr>
          <p:cNvGrpSpPr/>
          <p:nvPr/>
        </p:nvGrpSpPr>
        <p:grpSpPr>
          <a:xfrm>
            <a:off x="7817728" y="4312249"/>
            <a:ext cx="360000" cy="360000"/>
            <a:chOff x="2816746" y="5751851"/>
            <a:chExt cx="360000" cy="360000"/>
          </a:xfrm>
        </p:grpSpPr>
        <p:sp>
          <p:nvSpPr>
            <p:cNvPr id="34" name="Rectangle 33">
              <a:extLst>
                <a:ext uri="{FF2B5EF4-FFF2-40B4-BE49-F238E27FC236}">
                  <a16:creationId xmlns:a16="http://schemas.microsoft.com/office/drawing/2014/main" id="{E978ECF9-D1C0-4E53-DE87-69FC6FD17A81}"/>
                </a:ext>
              </a:extLst>
            </p:cNvPr>
            <p:cNvSpPr/>
            <p:nvPr/>
          </p:nvSpPr>
          <p:spPr>
            <a:xfrm>
              <a:off x="2816746" y="57518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D984BAF2-3614-C755-D3F1-54AC59552047}"/>
                </a:ext>
              </a:extLst>
            </p:cNvPr>
            <p:cNvSpPr/>
            <p:nvPr/>
          </p:nvSpPr>
          <p:spPr>
            <a:xfrm>
              <a:off x="3094196" y="5788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1" name="Group 80">
            <a:extLst>
              <a:ext uri="{FF2B5EF4-FFF2-40B4-BE49-F238E27FC236}">
                <a16:creationId xmlns:a16="http://schemas.microsoft.com/office/drawing/2014/main" id="{33B6E63E-6D55-C578-797D-26EA686A5B5D}"/>
              </a:ext>
            </a:extLst>
          </p:cNvPr>
          <p:cNvGrpSpPr/>
          <p:nvPr/>
        </p:nvGrpSpPr>
        <p:grpSpPr>
          <a:xfrm>
            <a:off x="7783224" y="3494171"/>
            <a:ext cx="361128" cy="360000"/>
            <a:chOff x="3920825" y="5308199"/>
            <a:chExt cx="361128" cy="360000"/>
          </a:xfrm>
        </p:grpSpPr>
        <p:sp>
          <p:nvSpPr>
            <p:cNvPr id="35" name="Rectangle 34">
              <a:extLst>
                <a:ext uri="{FF2B5EF4-FFF2-40B4-BE49-F238E27FC236}">
                  <a16:creationId xmlns:a16="http://schemas.microsoft.com/office/drawing/2014/main" id="{298493E5-9F37-AEC9-54E7-9D13BBF11472}"/>
                </a:ext>
              </a:extLst>
            </p:cNvPr>
            <p:cNvSpPr/>
            <p:nvPr/>
          </p:nvSpPr>
          <p:spPr>
            <a:xfrm>
              <a:off x="3920825" y="53081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B72B7554-022C-FD76-F231-E8445212FB49}"/>
                </a:ext>
              </a:extLst>
            </p:cNvPr>
            <p:cNvSpPr/>
            <p:nvPr/>
          </p:nvSpPr>
          <p:spPr>
            <a:xfrm>
              <a:off x="4209953" y="54105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6C0F41E2-33CA-60D6-A06B-DB0659CD0C18}"/>
                </a:ext>
              </a:extLst>
            </p:cNvPr>
            <p:cNvSpPr/>
            <p:nvPr/>
          </p:nvSpPr>
          <p:spPr>
            <a:xfrm>
              <a:off x="4114005" y="53691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76" name="Group 75">
            <a:extLst>
              <a:ext uri="{FF2B5EF4-FFF2-40B4-BE49-F238E27FC236}">
                <a16:creationId xmlns:a16="http://schemas.microsoft.com/office/drawing/2014/main" id="{CD0FB6C3-E8CF-1F24-DBEC-A48D2DB69235}"/>
              </a:ext>
            </a:extLst>
          </p:cNvPr>
          <p:cNvGrpSpPr/>
          <p:nvPr/>
        </p:nvGrpSpPr>
        <p:grpSpPr>
          <a:xfrm>
            <a:off x="7794732" y="3464779"/>
            <a:ext cx="376311" cy="360000"/>
            <a:chOff x="3726340" y="4096671"/>
            <a:chExt cx="376311" cy="360000"/>
          </a:xfrm>
        </p:grpSpPr>
        <p:sp>
          <p:nvSpPr>
            <p:cNvPr id="37" name="Rectangle 36">
              <a:extLst>
                <a:ext uri="{FF2B5EF4-FFF2-40B4-BE49-F238E27FC236}">
                  <a16:creationId xmlns:a16="http://schemas.microsoft.com/office/drawing/2014/main" id="{1BAE581C-F6DF-85A7-0F5E-9C2FF5AAA452}"/>
                </a:ext>
              </a:extLst>
            </p:cNvPr>
            <p:cNvSpPr/>
            <p:nvPr/>
          </p:nvSpPr>
          <p:spPr>
            <a:xfrm>
              <a:off x="3729735" y="409667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65DCDD82-6755-5459-7877-E94805A5C0A8}"/>
                </a:ext>
              </a:extLst>
            </p:cNvPr>
            <p:cNvSpPr/>
            <p:nvPr/>
          </p:nvSpPr>
          <p:spPr>
            <a:xfrm>
              <a:off x="4021932" y="41927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C89B135D-970B-133B-2A24-041771005E72}"/>
                </a:ext>
              </a:extLst>
            </p:cNvPr>
            <p:cNvSpPr/>
            <p:nvPr/>
          </p:nvSpPr>
          <p:spPr>
            <a:xfrm>
              <a:off x="3923777" y="4224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311245D2-6180-3AFC-7C87-9FE36C4C4BC3}"/>
                </a:ext>
              </a:extLst>
            </p:cNvPr>
            <p:cNvSpPr/>
            <p:nvPr/>
          </p:nvSpPr>
          <p:spPr>
            <a:xfrm>
              <a:off x="3946527" y="43140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A3F454A8-EEC9-78A3-FBEB-899AF947F57F}"/>
                </a:ext>
              </a:extLst>
            </p:cNvPr>
            <p:cNvSpPr/>
            <p:nvPr/>
          </p:nvSpPr>
          <p:spPr>
            <a:xfrm>
              <a:off x="4030651" y="4296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09BE34E4-E8A8-5BA1-4C37-53A2DDD9B769}"/>
                </a:ext>
              </a:extLst>
            </p:cNvPr>
            <p:cNvSpPr/>
            <p:nvPr/>
          </p:nvSpPr>
          <p:spPr>
            <a:xfrm>
              <a:off x="3986354" y="42425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7" name="Group 66">
              <a:extLst>
                <a:ext uri="{FF2B5EF4-FFF2-40B4-BE49-F238E27FC236}">
                  <a16:creationId xmlns:a16="http://schemas.microsoft.com/office/drawing/2014/main" id="{16E9F5DD-3E4D-D969-3E77-7BD177F53383}"/>
                </a:ext>
              </a:extLst>
            </p:cNvPr>
            <p:cNvGrpSpPr/>
            <p:nvPr/>
          </p:nvGrpSpPr>
          <p:grpSpPr>
            <a:xfrm>
              <a:off x="3726340" y="4190275"/>
              <a:ext cx="180000" cy="180000"/>
              <a:chOff x="7966880" y="3935853"/>
              <a:chExt cx="180000" cy="180000"/>
            </a:xfrm>
          </p:grpSpPr>
          <p:sp>
            <p:nvSpPr>
              <p:cNvPr id="68" name="Oval 67">
                <a:extLst>
                  <a:ext uri="{FF2B5EF4-FFF2-40B4-BE49-F238E27FC236}">
                    <a16:creationId xmlns:a16="http://schemas.microsoft.com/office/drawing/2014/main" id="{030A005F-2D2B-D596-087D-0BD2CA24127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9" name="Graphic 68" descr="Star with solid fill">
                <a:extLst>
                  <a:ext uri="{FF2B5EF4-FFF2-40B4-BE49-F238E27FC236}">
                    <a16:creationId xmlns:a16="http://schemas.microsoft.com/office/drawing/2014/main" id="{C494F5CB-7C5B-BA4A-F1CD-CB6E03D89D7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78" name="Group 77">
            <a:extLst>
              <a:ext uri="{FF2B5EF4-FFF2-40B4-BE49-F238E27FC236}">
                <a16:creationId xmlns:a16="http://schemas.microsoft.com/office/drawing/2014/main" id="{4E7EB0B1-9DF4-264B-F6D6-6FA4F7FAD1D5}"/>
              </a:ext>
            </a:extLst>
          </p:cNvPr>
          <p:cNvGrpSpPr/>
          <p:nvPr/>
        </p:nvGrpSpPr>
        <p:grpSpPr>
          <a:xfrm>
            <a:off x="7800226" y="3168100"/>
            <a:ext cx="360000" cy="360000"/>
            <a:chOff x="4043729" y="4920726"/>
            <a:chExt cx="360000" cy="360000"/>
          </a:xfrm>
        </p:grpSpPr>
        <p:sp>
          <p:nvSpPr>
            <p:cNvPr id="36" name="Rectangle 35">
              <a:extLst>
                <a:ext uri="{FF2B5EF4-FFF2-40B4-BE49-F238E27FC236}">
                  <a16:creationId xmlns:a16="http://schemas.microsoft.com/office/drawing/2014/main" id="{37996BEB-A9C3-861C-F2F2-6C6213E63A16}"/>
                </a:ext>
              </a:extLst>
            </p:cNvPr>
            <p:cNvSpPr/>
            <p:nvPr/>
          </p:nvSpPr>
          <p:spPr>
            <a:xfrm>
              <a:off x="4043729" y="4920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FEFBE41E-1203-B768-9B5E-DCCD17D689D5}"/>
                </a:ext>
              </a:extLst>
            </p:cNvPr>
            <p:cNvSpPr/>
            <p:nvPr/>
          </p:nvSpPr>
          <p:spPr>
            <a:xfrm>
              <a:off x="4287648" y="4951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0D81A78C-1EA0-A9AA-6CF1-71CDE5E0777F}"/>
                </a:ext>
              </a:extLst>
            </p:cNvPr>
            <p:cNvSpPr/>
            <p:nvPr/>
          </p:nvSpPr>
          <p:spPr>
            <a:xfrm>
              <a:off x="4273019" y="5027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0E259200-CFFF-0F73-AE59-9A8913D3FD22}"/>
                </a:ext>
              </a:extLst>
            </p:cNvPr>
            <p:cNvSpPr/>
            <p:nvPr/>
          </p:nvSpPr>
          <p:spPr>
            <a:xfrm>
              <a:off x="4307575" y="51002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0" name="Group 69">
              <a:extLst>
                <a:ext uri="{FF2B5EF4-FFF2-40B4-BE49-F238E27FC236}">
                  <a16:creationId xmlns:a16="http://schemas.microsoft.com/office/drawing/2014/main" id="{8B602011-1CAD-CB29-AE40-E29C5220ACA4}"/>
                </a:ext>
              </a:extLst>
            </p:cNvPr>
            <p:cNvGrpSpPr/>
            <p:nvPr/>
          </p:nvGrpSpPr>
          <p:grpSpPr>
            <a:xfrm>
              <a:off x="4061231" y="5046234"/>
              <a:ext cx="180000" cy="180000"/>
              <a:chOff x="7966880" y="3935853"/>
              <a:chExt cx="180000" cy="180000"/>
            </a:xfrm>
          </p:grpSpPr>
          <p:sp>
            <p:nvSpPr>
              <p:cNvPr id="71" name="Oval 70">
                <a:extLst>
                  <a:ext uri="{FF2B5EF4-FFF2-40B4-BE49-F238E27FC236}">
                    <a16:creationId xmlns:a16="http://schemas.microsoft.com/office/drawing/2014/main" id="{54AA67BD-52B7-FDD8-7A23-4A09E302D3C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2" name="Graphic 71" descr="Star with solid fill">
                <a:extLst>
                  <a:ext uri="{FF2B5EF4-FFF2-40B4-BE49-F238E27FC236}">
                    <a16:creationId xmlns:a16="http://schemas.microsoft.com/office/drawing/2014/main" id="{470843E1-D6D5-B13A-806B-83288882998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77" name="Group 76">
            <a:extLst>
              <a:ext uri="{FF2B5EF4-FFF2-40B4-BE49-F238E27FC236}">
                <a16:creationId xmlns:a16="http://schemas.microsoft.com/office/drawing/2014/main" id="{CC3715BE-E587-12D7-D933-0CD5E6843943}"/>
              </a:ext>
            </a:extLst>
          </p:cNvPr>
          <p:cNvGrpSpPr/>
          <p:nvPr/>
        </p:nvGrpSpPr>
        <p:grpSpPr>
          <a:xfrm>
            <a:off x="7802789" y="3448504"/>
            <a:ext cx="369300" cy="360000"/>
            <a:chOff x="3767355" y="4492020"/>
            <a:chExt cx="369300" cy="360000"/>
          </a:xfrm>
        </p:grpSpPr>
        <p:sp>
          <p:nvSpPr>
            <p:cNvPr id="42" name="Rectangle 41">
              <a:extLst>
                <a:ext uri="{FF2B5EF4-FFF2-40B4-BE49-F238E27FC236}">
                  <a16:creationId xmlns:a16="http://schemas.microsoft.com/office/drawing/2014/main" id="{FBFC878A-7A1F-6266-222E-C8E5794352B2}"/>
                </a:ext>
              </a:extLst>
            </p:cNvPr>
            <p:cNvSpPr/>
            <p:nvPr/>
          </p:nvSpPr>
          <p:spPr>
            <a:xfrm>
              <a:off x="3767355" y="449202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E0786B8B-9983-24BF-BA62-96A2F1A46E38}"/>
                </a:ext>
              </a:extLst>
            </p:cNvPr>
            <p:cNvSpPr/>
            <p:nvPr/>
          </p:nvSpPr>
          <p:spPr>
            <a:xfrm>
              <a:off x="4042005" y="4505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89D9B51F-7195-2DB6-4A22-D5A4BA116406}"/>
                </a:ext>
              </a:extLst>
            </p:cNvPr>
            <p:cNvSpPr/>
            <p:nvPr/>
          </p:nvSpPr>
          <p:spPr>
            <a:xfrm>
              <a:off x="4064655" y="46002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303C1C8A-83EC-4C21-F680-AF0B1246E039}"/>
                </a:ext>
              </a:extLst>
            </p:cNvPr>
            <p:cNvSpPr/>
            <p:nvPr/>
          </p:nvSpPr>
          <p:spPr>
            <a:xfrm>
              <a:off x="3952801" y="4577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94460DCA-77BB-1FFE-F6B7-C3AF8B54C162}"/>
                </a:ext>
              </a:extLst>
            </p:cNvPr>
            <p:cNvSpPr/>
            <p:nvPr/>
          </p:nvSpPr>
          <p:spPr>
            <a:xfrm>
              <a:off x="3902165" y="45135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3" name="Group 72">
              <a:extLst>
                <a:ext uri="{FF2B5EF4-FFF2-40B4-BE49-F238E27FC236}">
                  <a16:creationId xmlns:a16="http://schemas.microsoft.com/office/drawing/2014/main" id="{2E293EAC-9CF1-7414-84B9-C09DF72DA9D3}"/>
                </a:ext>
              </a:extLst>
            </p:cNvPr>
            <p:cNvGrpSpPr/>
            <p:nvPr/>
          </p:nvGrpSpPr>
          <p:grpSpPr>
            <a:xfrm>
              <a:off x="3850651" y="4671005"/>
              <a:ext cx="180000" cy="180000"/>
              <a:chOff x="7966880" y="3935853"/>
              <a:chExt cx="180000" cy="180000"/>
            </a:xfrm>
          </p:grpSpPr>
          <p:sp>
            <p:nvSpPr>
              <p:cNvPr id="74" name="Oval 73">
                <a:extLst>
                  <a:ext uri="{FF2B5EF4-FFF2-40B4-BE49-F238E27FC236}">
                    <a16:creationId xmlns:a16="http://schemas.microsoft.com/office/drawing/2014/main" id="{B7104139-A3CA-6A33-E304-28D567E36AC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5" name="Graphic 74" descr="Star with solid fill">
                <a:extLst>
                  <a:ext uri="{FF2B5EF4-FFF2-40B4-BE49-F238E27FC236}">
                    <a16:creationId xmlns:a16="http://schemas.microsoft.com/office/drawing/2014/main" id="{1B52FBDD-6965-6854-0BDC-B4783ACE2C2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3" name="Group 12">
            <a:extLst>
              <a:ext uri="{FF2B5EF4-FFF2-40B4-BE49-F238E27FC236}">
                <a16:creationId xmlns:a16="http://schemas.microsoft.com/office/drawing/2014/main" id="{323AA46F-6980-2A7F-3C68-1E71E08555F8}"/>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EC36CB46-C3C4-8E6F-C644-2B6CDD286BD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5" name="Group 24">
              <a:extLst>
                <a:ext uri="{FF2B5EF4-FFF2-40B4-BE49-F238E27FC236}">
                  <a16:creationId xmlns:a16="http://schemas.microsoft.com/office/drawing/2014/main" id="{DB088D5E-5E30-7EE9-B894-3992991C223F}"/>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21502905-03F4-C5CF-E625-C093F5E5F25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7" name="Rectangle 26">
                <a:extLst>
                  <a:ext uri="{FF2B5EF4-FFF2-40B4-BE49-F238E27FC236}">
                    <a16:creationId xmlns:a16="http://schemas.microsoft.com/office/drawing/2014/main" id="{9E470FCC-2D3F-AB98-A525-9A61D71F2FA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C2EBC6F5-03CD-4132-B6E3-D7DD5C729D9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6421819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fade">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64" presetClass="path" presetSubtype="0" accel="50000" decel="50000" fill="hold" nodeType="clickEffect">
                                  <p:stCondLst>
                                    <p:cond delay="0"/>
                                  </p:stCondLst>
                                  <p:childTnLst>
                                    <p:animMotion origin="layout" path="M 1.875E-6 3.7037E-7 L -0.00091 -0.13194 " pathEditMode="relative" rAng="0" ptsTypes="AA">
                                      <p:cBhvr>
                                        <p:cTn id="11" dur="2000" fill="hold"/>
                                        <p:tgtEl>
                                          <p:spTgt spid="76"/>
                                        </p:tgtEl>
                                        <p:attrNameLst>
                                          <p:attrName>ppt_x</p:attrName>
                                          <p:attrName>ppt_y</p:attrName>
                                        </p:attrNameLst>
                                      </p:cBhvr>
                                      <p:rCtr x="-65" y="-6505"/>
                                    </p:animMotion>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path" presetSubtype="0" accel="50000" decel="50000" fill="hold" nodeType="clickEffect">
                                  <p:stCondLst>
                                    <p:cond delay="0"/>
                                  </p:stCondLst>
                                  <p:childTnLst>
                                    <p:animMotion origin="layout" path="M 1.875E-6 4.81481E-6 L -0.00156 -0.09584 " pathEditMode="relative" rAng="0" ptsTypes="AA">
                                      <p:cBhvr>
                                        <p:cTn id="20" dur="2000" fill="hold"/>
                                        <p:tgtEl>
                                          <p:spTgt spid="77"/>
                                        </p:tgtEl>
                                        <p:attrNameLst>
                                          <p:attrName>ppt_x</p:attrName>
                                          <p:attrName>ppt_y</p:attrName>
                                        </p:attrNameLst>
                                      </p:cBhvr>
                                      <p:rCtr x="-78" y="-4792"/>
                                    </p:animMotion>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78"/>
                                        </p:tgtEl>
                                        <p:attrNameLst>
                                          <p:attrName>style.visibility</p:attrName>
                                        </p:attrNameLst>
                                      </p:cBhvr>
                                      <p:to>
                                        <p:strVal val="visible"/>
                                      </p:to>
                                    </p:set>
                                    <p:animEffect transition="in" filter="fade">
                                      <p:cBhvr>
                                        <p:cTn id="25" dur="500"/>
                                        <p:tgtEl>
                                          <p:spTgt spid="78"/>
                                        </p:tgtEl>
                                      </p:cBhvr>
                                    </p:animEffect>
                                  </p:childTnLst>
                                </p:cTn>
                              </p:par>
                              <p:par>
                                <p:cTn id="26" presetID="10" presetClass="entr" presetSubtype="0" fill="hold" nodeType="withEffect">
                                  <p:stCondLst>
                                    <p:cond delay="0"/>
                                  </p:stCondLst>
                                  <p:childTnLst>
                                    <p:set>
                                      <p:cBhvr>
                                        <p:cTn id="27" dur="1" fill="hold">
                                          <p:stCondLst>
                                            <p:cond delay="0"/>
                                          </p:stCondLst>
                                        </p:cTn>
                                        <p:tgtEl>
                                          <p:spTgt spid="79"/>
                                        </p:tgtEl>
                                        <p:attrNameLst>
                                          <p:attrName>style.visibility</p:attrName>
                                        </p:attrNameLst>
                                      </p:cBhvr>
                                      <p:to>
                                        <p:strVal val="visible"/>
                                      </p:to>
                                    </p:set>
                                    <p:animEffect transition="in" filter="fade">
                                      <p:cBhvr>
                                        <p:cTn id="28" dur="500"/>
                                        <p:tgtEl>
                                          <p:spTgt spid="79"/>
                                        </p:tgtEl>
                                      </p:cBhvr>
                                    </p:animEffect>
                                  </p:childTnLst>
                                </p:cTn>
                              </p:par>
                              <p:par>
                                <p:cTn id="29" presetID="10" presetClass="entr" presetSubtype="0" fill="hold" nodeType="withEffect">
                                  <p:stCondLst>
                                    <p:cond delay="0"/>
                                  </p:stCondLst>
                                  <p:childTnLst>
                                    <p:set>
                                      <p:cBhvr>
                                        <p:cTn id="30" dur="1" fill="hold">
                                          <p:stCondLst>
                                            <p:cond delay="0"/>
                                          </p:stCondLst>
                                        </p:cTn>
                                        <p:tgtEl>
                                          <p:spTgt spid="80"/>
                                        </p:tgtEl>
                                        <p:attrNameLst>
                                          <p:attrName>style.visibility</p:attrName>
                                        </p:attrNameLst>
                                      </p:cBhvr>
                                      <p:to>
                                        <p:strVal val="visible"/>
                                      </p:to>
                                    </p:set>
                                    <p:animEffect transition="in" filter="fade">
                                      <p:cBhvr>
                                        <p:cTn id="31" dur="500"/>
                                        <p:tgtEl>
                                          <p:spTgt spid="80"/>
                                        </p:tgtEl>
                                      </p:cBhvr>
                                    </p:animEffect>
                                  </p:childTnLst>
                                </p:cTn>
                              </p:par>
                              <p:par>
                                <p:cTn id="32" presetID="10" presetClass="entr" presetSubtype="0" fill="hold" nodeType="withEffect">
                                  <p:stCondLst>
                                    <p:cond delay="0"/>
                                  </p:stCondLst>
                                  <p:childTnLst>
                                    <p:set>
                                      <p:cBhvr>
                                        <p:cTn id="33" dur="1" fill="hold">
                                          <p:stCondLst>
                                            <p:cond delay="0"/>
                                          </p:stCondLst>
                                        </p:cTn>
                                        <p:tgtEl>
                                          <p:spTgt spid="82"/>
                                        </p:tgtEl>
                                        <p:attrNameLst>
                                          <p:attrName>style.visibility</p:attrName>
                                        </p:attrNameLst>
                                      </p:cBhvr>
                                      <p:to>
                                        <p:strVal val="visible"/>
                                      </p:to>
                                    </p:set>
                                    <p:animEffect transition="in" filter="fade">
                                      <p:cBhvr>
                                        <p:cTn id="34" dur="500"/>
                                        <p:tgtEl>
                                          <p:spTgt spid="82"/>
                                        </p:tgtEl>
                                      </p:cBhvr>
                                    </p:animEffect>
                                  </p:childTnLst>
                                </p:cTn>
                              </p:par>
                              <p:par>
                                <p:cTn id="35" presetID="10" presetClass="entr" presetSubtype="0" fill="hold" nodeType="withEffect">
                                  <p:stCondLst>
                                    <p:cond delay="0"/>
                                  </p:stCondLst>
                                  <p:childTnLst>
                                    <p:set>
                                      <p:cBhvr>
                                        <p:cTn id="36" dur="1" fill="hold">
                                          <p:stCondLst>
                                            <p:cond delay="0"/>
                                          </p:stCondLst>
                                        </p:cTn>
                                        <p:tgtEl>
                                          <p:spTgt spid="84"/>
                                        </p:tgtEl>
                                        <p:attrNameLst>
                                          <p:attrName>style.visibility</p:attrName>
                                        </p:attrNameLst>
                                      </p:cBhvr>
                                      <p:to>
                                        <p:strVal val="visible"/>
                                      </p:to>
                                    </p:set>
                                    <p:animEffect transition="in" filter="fade">
                                      <p:cBhvr>
                                        <p:cTn id="37" dur="500"/>
                                        <p:tgtEl>
                                          <p:spTgt spid="84"/>
                                        </p:tgtEl>
                                      </p:cBhvr>
                                    </p:animEffect>
                                  </p:childTnLst>
                                </p:cTn>
                              </p:par>
                              <p:par>
                                <p:cTn id="38" presetID="10" presetClass="entr" presetSubtype="0"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fade">
                                      <p:cBhvr>
                                        <p:cTn id="40" dur="500"/>
                                        <p:tgtEl>
                                          <p:spTgt spid="85"/>
                                        </p:tgtEl>
                                      </p:cBhvr>
                                    </p:animEffect>
                                  </p:childTnLst>
                                </p:cTn>
                              </p:par>
                              <p:par>
                                <p:cTn id="41" presetID="10" presetClass="entr" presetSubtype="0" fill="hold" nodeType="withEffect">
                                  <p:stCondLst>
                                    <p:cond delay="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500"/>
                                        <p:tgtEl>
                                          <p:spTgt spid="83"/>
                                        </p:tgtEl>
                                      </p:cBhvr>
                                    </p:animEffect>
                                  </p:childTnLst>
                                </p:cTn>
                              </p:par>
                              <p:par>
                                <p:cTn id="44" presetID="10" presetClass="entr" presetSubtype="0" fill="hold" nodeType="withEffect">
                                  <p:stCondLst>
                                    <p:cond delay="0"/>
                                  </p:stCondLst>
                                  <p:childTnLst>
                                    <p:set>
                                      <p:cBhvr>
                                        <p:cTn id="45" dur="1" fill="hold">
                                          <p:stCondLst>
                                            <p:cond delay="0"/>
                                          </p:stCondLst>
                                        </p:cTn>
                                        <p:tgtEl>
                                          <p:spTgt spid="81"/>
                                        </p:tgtEl>
                                        <p:attrNameLst>
                                          <p:attrName>style.visibility</p:attrName>
                                        </p:attrNameLst>
                                      </p:cBhvr>
                                      <p:to>
                                        <p:strVal val="visible"/>
                                      </p:to>
                                    </p:set>
                                    <p:animEffect transition="in" filter="fade">
                                      <p:cBhvr>
                                        <p:cTn id="46"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CE18427-A7A3-EB3D-3216-A121BB92CA99}"/>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Now, we’ll repeat the process, but this time we’ll focus on the Effort axis.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again provide input, this time by saying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“left”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“right”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indicating whether an idea requires more or less effort to implement. Low effort can be hours or days, while high effort can be months or years.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will move each sticky note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along the X-axis accordingly.</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Assure participants that the goal is not to be 100% accurate but to get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general sense of effort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required.</a:t>
            </a:r>
          </a:p>
        </p:txBody>
      </p:sp>
      <p:sp>
        <p:nvSpPr>
          <p:cNvPr id="14" name="Tijdelijke aanduiding voor tekst 44">
            <a:extLst>
              <a:ext uri="{FF2B5EF4-FFF2-40B4-BE49-F238E27FC236}">
                <a16:creationId xmlns:a16="http://schemas.microsoft.com/office/drawing/2014/main" id="{9A04E88D-E385-4970-F352-D4350F0FA33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Assess Effort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CA0E2D7A-7C47-81E0-8538-B576FAC4A220}"/>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262FA309-64B1-1140-E390-3BBE98D575C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38F6DA4F-1BE7-8641-3595-359F8253556B}"/>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271641FB-29CA-3712-FF4B-315154BA2AE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AB149EAC-8D27-4765-DEB8-1978E18E312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A1084593-1828-1E9A-93AE-6B063946EBA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2429515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5" name="Group 14">
            <a:extLst>
              <a:ext uri="{FF2B5EF4-FFF2-40B4-BE49-F238E27FC236}">
                <a16:creationId xmlns:a16="http://schemas.microsoft.com/office/drawing/2014/main" id="{AAB701DC-6D50-0626-B090-03BB890F7D9A}"/>
              </a:ext>
            </a:extLst>
          </p:cNvPr>
          <p:cNvGrpSpPr/>
          <p:nvPr/>
        </p:nvGrpSpPr>
        <p:grpSpPr>
          <a:xfrm>
            <a:off x="5145583" y="2076452"/>
            <a:ext cx="5380768" cy="3284108"/>
            <a:chOff x="6096001" y="2745218"/>
            <a:chExt cx="5380768" cy="3284108"/>
          </a:xfrm>
        </p:grpSpPr>
        <p:pic>
          <p:nvPicPr>
            <p:cNvPr id="16" name="Picture 4">
              <a:extLst>
                <a:ext uri="{FF2B5EF4-FFF2-40B4-BE49-F238E27FC236}">
                  <a16:creationId xmlns:a16="http://schemas.microsoft.com/office/drawing/2014/main" id="{94AFC611-E96D-2C1F-4328-E4455FA20DAD}"/>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6096001" y="2745218"/>
              <a:ext cx="5380768" cy="3284108"/>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Straight Connector 16">
              <a:extLst>
                <a:ext uri="{FF2B5EF4-FFF2-40B4-BE49-F238E27FC236}">
                  <a16:creationId xmlns:a16="http://schemas.microsoft.com/office/drawing/2014/main" id="{DB14FF51-41EB-94B0-1F8F-7ADC33048A41}"/>
                </a:ext>
              </a:extLst>
            </p:cNvPr>
            <p:cNvCxnSpPr/>
            <p:nvPr/>
          </p:nvCxnSpPr>
          <p:spPr>
            <a:xfrm>
              <a:off x="7248525" y="5534548"/>
              <a:ext cx="3286125" cy="0"/>
            </a:xfrm>
            <a:prstGeom prst="line">
              <a:avLst/>
            </a:prstGeom>
            <a:ln w="381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1E47913-406A-8E58-73D1-0E0118A51370}"/>
                </a:ext>
              </a:extLst>
            </p:cNvPr>
            <p:cNvCxnSpPr>
              <a:cxnSpLocks/>
            </p:cNvCxnSpPr>
            <p:nvPr/>
          </p:nvCxnSpPr>
          <p:spPr>
            <a:xfrm flipV="1">
              <a:off x="7267575" y="2964175"/>
              <a:ext cx="0" cy="2578853"/>
            </a:xfrm>
            <a:prstGeom prst="line">
              <a:avLst/>
            </a:prstGeom>
            <a:ln w="381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21" name="Tijdelijke aanduiding voor inhoud 5">
              <a:extLst>
                <a:ext uri="{FF2B5EF4-FFF2-40B4-BE49-F238E27FC236}">
                  <a16:creationId xmlns:a16="http://schemas.microsoft.com/office/drawing/2014/main" id="{25C224B4-942D-F8C8-CDBE-B1D6566D1B7F}"/>
                </a:ext>
              </a:extLst>
            </p:cNvPr>
            <p:cNvSpPr txBox="1">
              <a:spLocks/>
            </p:cNvSpPr>
            <p:nvPr/>
          </p:nvSpPr>
          <p:spPr>
            <a:xfrm rot="16200000">
              <a:off x="6573755" y="3980160"/>
              <a:ext cx="816141" cy="348854"/>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Impact</a:t>
              </a:r>
              <a:endParaRPr kumimoji="0" lang="nl-NL"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inhoud 5">
              <a:extLst>
                <a:ext uri="{FF2B5EF4-FFF2-40B4-BE49-F238E27FC236}">
                  <a16:creationId xmlns:a16="http://schemas.microsoft.com/office/drawing/2014/main" id="{884A344F-5483-BC63-BD62-BA5FB6AC324B}"/>
                </a:ext>
              </a:extLst>
            </p:cNvPr>
            <p:cNvSpPr txBox="1">
              <a:spLocks/>
            </p:cNvSpPr>
            <p:nvPr/>
          </p:nvSpPr>
          <p:spPr>
            <a:xfrm>
              <a:off x="8525236" y="5575775"/>
              <a:ext cx="816141" cy="348854"/>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Effort</a:t>
              </a:r>
              <a:endParaRPr kumimoji="0" lang="nl-NL"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3" name="Straight Connector 22">
              <a:extLst>
                <a:ext uri="{FF2B5EF4-FFF2-40B4-BE49-F238E27FC236}">
                  <a16:creationId xmlns:a16="http://schemas.microsoft.com/office/drawing/2014/main" id="{0C35D869-76DF-7F8C-FB86-4CC036DD1108}"/>
                </a:ext>
              </a:extLst>
            </p:cNvPr>
            <p:cNvCxnSpPr/>
            <p:nvPr/>
          </p:nvCxnSpPr>
          <p:spPr>
            <a:xfrm flipV="1">
              <a:off x="8933306" y="3058048"/>
              <a:ext cx="0" cy="2401774"/>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2851419-4A1A-ADD0-EB18-5952797D10C2}"/>
                </a:ext>
              </a:extLst>
            </p:cNvPr>
            <p:cNvCxnSpPr>
              <a:cxnSpLocks/>
            </p:cNvCxnSpPr>
            <p:nvPr/>
          </p:nvCxnSpPr>
          <p:spPr>
            <a:xfrm flipH="1">
              <a:off x="7267575" y="4287937"/>
              <a:ext cx="3226327"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7D34F2D8-F461-25D2-44E2-1EF8AF3F563C}"/>
              </a:ext>
            </a:extLst>
          </p:cNvPr>
          <p:cNvGrpSpPr/>
          <p:nvPr/>
        </p:nvGrpSpPr>
        <p:grpSpPr>
          <a:xfrm>
            <a:off x="7782021" y="2253957"/>
            <a:ext cx="360000" cy="360000"/>
            <a:chOff x="4433949" y="5287359"/>
            <a:chExt cx="360000" cy="360000"/>
          </a:xfrm>
        </p:grpSpPr>
        <p:sp>
          <p:nvSpPr>
            <p:cNvPr id="33" name="Rectangle 32">
              <a:extLst>
                <a:ext uri="{FF2B5EF4-FFF2-40B4-BE49-F238E27FC236}">
                  <a16:creationId xmlns:a16="http://schemas.microsoft.com/office/drawing/2014/main" id="{3394DA8C-18A3-AFBD-314B-D16EED886784}"/>
                </a:ext>
              </a:extLst>
            </p:cNvPr>
            <p:cNvSpPr/>
            <p:nvPr/>
          </p:nvSpPr>
          <p:spPr>
            <a:xfrm>
              <a:off x="4433949" y="52873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7479CABD-C30F-FE85-7298-2A9577F8B6D7}"/>
                </a:ext>
              </a:extLst>
            </p:cNvPr>
            <p:cNvSpPr/>
            <p:nvPr/>
          </p:nvSpPr>
          <p:spPr>
            <a:xfrm>
              <a:off x="4693947" y="53386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E78FA698-D37F-621A-A71E-A34784E541D5}"/>
                </a:ext>
              </a:extLst>
            </p:cNvPr>
            <p:cNvSpPr/>
            <p:nvPr/>
          </p:nvSpPr>
          <p:spPr>
            <a:xfrm>
              <a:off x="4685242" y="54570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2" name="Group 81">
            <a:extLst>
              <a:ext uri="{FF2B5EF4-FFF2-40B4-BE49-F238E27FC236}">
                <a16:creationId xmlns:a16="http://schemas.microsoft.com/office/drawing/2014/main" id="{00955533-7579-3DFD-B4CB-5284BC10E106}"/>
              </a:ext>
            </a:extLst>
          </p:cNvPr>
          <p:cNvGrpSpPr/>
          <p:nvPr/>
        </p:nvGrpSpPr>
        <p:grpSpPr>
          <a:xfrm>
            <a:off x="7773796" y="2855988"/>
            <a:ext cx="360000" cy="360000"/>
            <a:chOff x="3231390" y="5302044"/>
            <a:chExt cx="360000" cy="360000"/>
          </a:xfrm>
        </p:grpSpPr>
        <p:sp>
          <p:nvSpPr>
            <p:cNvPr id="38" name="Rectangle 37">
              <a:extLst>
                <a:ext uri="{FF2B5EF4-FFF2-40B4-BE49-F238E27FC236}">
                  <a16:creationId xmlns:a16="http://schemas.microsoft.com/office/drawing/2014/main" id="{E85F6C74-3E30-49A4-7D5C-03F4267F6721}"/>
                </a:ext>
              </a:extLst>
            </p:cNvPr>
            <p:cNvSpPr/>
            <p:nvPr/>
          </p:nvSpPr>
          <p:spPr>
            <a:xfrm>
              <a:off x="3231390" y="530204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ABCA01DE-EE1A-DE85-5BC6-1229B07F13CF}"/>
                </a:ext>
              </a:extLst>
            </p:cNvPr>
            <p:cNvSpPr/>
            <p:nvPr/>
          </p:nvSpPr>
          <p:spPr>
            <a:xfrm>
              <a:off x="3474656" y="53440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46FDE036-4055-C38C-AF43-331160A6DA31}"/>
                </a:ext>
              </a:extLst>
            </p:cNvPr>
            <p:cNvSpPr/>
            <p:nvPr/>
          </p:nvSpPr>
          <p:spPr>
            <a:xfrm>
              <a:off x="3510656" y="5466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4" name="Group 83">
            <a:extLst>
              <a:ext uri="{FF2B5EF4-FFF2-40B4-BE49-F238E27FC236}">
                <a16:creationId xmlns:a16="http://schemas.microsoft.com/office/drawing/2014/main" id="{EACB6117-600B-59B3-5E85-9645A8AA8BEF}"/>
              </a:ext>
            </a:extLst>
          </p:cNvPr>
          <p:cNvGrpSpPr/>
          <p:nvPr/>
        </p:nvGrpSpPr>
        <p:grpSpPr>
          <a:xfrm>
            <a:off x="7781231" y="4571413"/>
            <a:ext cx="360000" cy="360000"/>
            <a:chOff x="3444469" y="5731799"/>
            <a:chExt cx="360000" cy="360000"/>
          </a:xfrm>
        </p:grpSpPr>
        <p:sp>
          <p:nvSpPr>
            <p:cNvPr id="39" name="Rectangle 38">
              <a:extLst>
                <a:ext uri="{FF2B5EF4-FFF2-40B4-BE49-F238E27FC236}">
                  <a16:creationId xmlns:a16="http://schemas.microsoft.com/office/drawing/2014/main" id="{A1EBCF92-42A2-3131-D8BA-40C7738A28DF}"/>
                </a:ext>
              </a:extLst>
            </p:cNvPr>
            <p:cNvSpPr/>
            <p:nvPr/>
          </p:nvSpPr>
          <p:spPr>
            <a:xfrm>
              <a:off x="3444469" y="57317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4AAB0CBE-EA1C-8736-6C20-887FF64240FA}"/>
                </a:ext>
              </a:extLst>
            </p:cNvPr>
            <p:cNvSpPr/>
            <p:nvPr/>
          </p:nvSpPr>
          <p:spPr>
            <a:xfrm>
              <a:off x="3702266" y="57828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79" name="Group 78">
            <a:extLst>
              <a:ext uri="{FF2B5EF4-FFF2-40B4-BE49-F238E27FC236}">
                <a16:creationId xmlns:a16="http://schemas.microsoft.com/office/drawing/2014/main" id="{902A4EFB-8D65-37CD-A0D0-B5B1479BC3BD}"/>
              </a:ext>
            </a:extLst>
          </p:cNvPr>
          <p:cNvGrpSpPr/>
          <p:nvPr/>
        </p:nvGrpSpPr>
        <p:grpSpPr>
          <a:xfrm>
            <a:off x="7796028" y="3745183"/>
            <a:ext cx="360000" cy="360000"/>
            <a:chOff x="3452242" y="4910237"/>
            <a:chExt cx="360000" cy="360000"/>
          </a:xfrm>
        </p:grpSpPr>
        <p:sp>
          <p:nvSpPr>
            <p:cNvPr id="41" name="Rectangle 40">
              <a:extLst>
                <a:ext uri="{FF2B5EF4-FFF2-40B4-BE49-F238E27FC236}">
                  <a16:creationId xmlns:a16="http://schemas.microsoft.com/office/drawing/2014/main" id="{AB8CDBF1-4E51-2447-7005-49983BF3B39E}"/>
                </a:ext>
              </a:extLst>
            </p:cNvPr>
            <p:cNvSpPr/>
            <p:nvPr/>
          </p:nvSpPr>
          <p:spPr>
            <a:xfrm>
              <a:off x="3452242" y="491023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26A0641C-09EB-4C8D-D7FB-D8A8D4DDF103}"/>
                </a:ext>
              </a:extLst>
            </p:cNvPr>
            <p:cNvSpPr/>
            <p:nvPr/>
          </p:nvSpPr>
          <p:spPr>
            <a:xfrm>
              <a:off x="3718010" y="493091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66E1B41A-B70E-D396-36D3-2827AB36539F}"/>
                </a:ext>
              </a:extLst>
            </p:cNvPr>
            <p:cNvSpPr/>
            <p:nvPr/>
          </p:nvSpPr>
          <p:spPr>
            <a:xfrm>
              <a:off x="3673766" y="499570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A542B023-9EDD-498E-B13E-3D6C63E1CD69}"/>
                </a:ext>
              </a:extLst>
            </p:cNvPr>
            <p:cNvSpPr/>
            <p:nvPr/>
          </p:nvSpPr>
          <p:spPr>
            <a:xfrm>
              <a:off x="3726235" y="5023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5" name="Group 84">
            <a:extLst>
              <a:ext uri="{FF2B5EF4-FFF2-40B4-BE49-F238E27FC236}">
                <a16:creationId xmlns:a16="http://schemas.microsoft.com/office/drawing/2014/main" id="{BF186198-8BE8-5822-A896-B7724CD47A70}"/>
              </a:ext>
            </a:extLst>
          </p:cNvPr>
          <p:cNvGrpSpPr/>
          <p:nvPr/>
        </p:nvGrpSpPr>
        <p:grpSpPr>
          <a:xfrm>
            <a:off x="7796554" y="3935542"/>
            <a:ext cx="360000" cy="360000"/>
            <a:chOff x="4040438" y="5695672"/>
            <a:chExt cx="360000" cy="360000"/>
          </a:xfrm>
        </p:grpSpPr>
        <p:sp>
          <p:nvSpPr>
            <p:cNvPr id="40" name="Rectangle 39">
              <a:extLst>
                <a:ext uri="{FF2B5EF4-FFF2-40B4-BE49-F238E27FC236}">
                  <a16:creationId xmlns:a16="http://schemas.microsoft.com/office/drawing/2014/main" id="{0DAEAA05-BEE1-9D33-BCBC-111351927598}"/>
                </a:ext>
              </a:extLst>
            </p:cNvPr>
            <p:cNvSpPr/>
            <p:nvPr/>
          </p:nvSpPr>
          <p:spPr>
            <a:xfrm>
              <a:off x="4040438" y="56956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F6D2B03B-3D18-2784-E1C3-5A26A3819F5F}"/>
                </a:ext>
              </a:extLst>
            </p:cNvPr>
            <p:cNvSpPr/>
            <p:nvPr/>
          </p:nvSpPr>
          <p:spPr>
            <a:xfrm>
              <a:off x="4297436" y="58277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3" name="Group 82">
            <a:extLst>
              <a:ext uri="{FF2B5EF4-FFF2-40B4-BE49-F238E27FC236}">
                <a16:creationId xmlns:a16="http://schemas.microsoft.com/office/drawing/2014/main" id="{C371CF4D-04F1-C59C-10E6-E441CCD5AF71}"/>
              </a:ext>
            </a:extLst>
          </p:cNvPr>
          <p:cNvGrpSpPr/>
          <p:nvPr/>
        </p:nvGrpSpPr>
        <p:grpSpPr>
          <a:xfrm>
            <a:off x="7817728" y="4312249"/>
            <a:ext cx="360000" cy="360000"/>
            <a:chOff x="2816746" y="5751851"/>
            <a:chExt cx="360000" cy="360000"/>
          </a:xfrm>
        </p:grpSpPr>
        <p:sp>
          <p:nvSpPr>
            <p:cNvPr id="34" name="Rectangle 33">
              <a:extLst>
                <a:ext uri="{FF2B5EF4-FFF2-40B4-BE49-F238E27FC236}">
                  <a16:creationId xmlns:a16="http://schemas.microsoft.com/office/drawing/2014/main" id="{E978ECF9-D1C0-4E53-DE87-69FC6FD17A81}"/>
                </a:ext>
              </a:extLst>
            </p:cNvPr>
            <p:cNvSpPr/>
            <p:nvPr/>
          </p:nvSpPr>
          <p:spPr>
            <a:xfrm>
              <a:off x="2816746" y="57518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D984BAF2-3614-C755-D3F1-54AC59552047}"/>
                </a:ext>
              </a:extLst>
            </p:cNvPr>
            <p:cNvSpPr/>
            <p:nvPr/>
          </p:nvSpPr>
          <p:spPr>
            <a:xfrm>
              <a:off x="3094196" y="5788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1" name="Group 80">
            <a:extLst>
              <a:ext uri="{FF2B5EF4-FFF2-40B4-BE49-F238E27FC236}">
                <a16:creationId xmlns:a16="http://schemas.microsoft.com/office/drawing/2014/main" id="{33B6E63E-6D55-C578-797D-26EA686A5B5D}"/>
              </a:ext>
            </a:extLst>
          </p:cNvPr>
          <p:cNvGrpSpPr/>
          <p:nvPr/>
        </p:nvGrpSpPr>
        <p:grpSpPr>
          <a:xfrm>
            <a:off x="7783224" y="3494171"/>
            <a:ext cx="361128" cy="360000"/>
            <a:chOff x="3920825" y="5308199"/>
            <a:chExt cx="361128" cy="360000"/>
          </a:xfrm>
        </p:grpSpPr>
        <p:sp>
          <p:nvSpPr>
            <p:cNvPr id="35" name="Rectangle 34">
              <a:extLst>
                <a:ext uri="{FF2B5EF4-FFF2-40B4-BE49-F238E27FC236}">
                  <a16:creationId xmlns:a16="http://schemas.microsoft.com/office/drawing/2014/main" id="{298493E5-9F37-AEC9-54E7-9D13BBF11472}"/>
                </a:ext>
              </a:extLst>
            </p:cNvPr>
            <p:cNvSpPr/>
            <p:nvPr/>
          </p:nvSpPr>
          <p:spPr>
            <a:xfrm>
              <a:off x="3920825" y="53081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B72B7554-022C-FD76-F231-E8445212FB49}"/>
                </a:ext>
              </a:extLst>
            </p:cNvPr>
            <p:cNvSpPr/>
            <p:nvPr/>
          </p:nvSpPr>
          <p:spPr>
            <a:xfrm>
              <a:off x="4209953" y="54105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6C0F41E2-33CA-60D6-A06B-DB0659CD0C18}"/>
                </a:ext>
              </a:extLst>
            </p:cNvPr>
            <p:cNvSpPr/>
            <p:nvPr/>
          </p:nvSpPr>
          <p:spPr>
            <a:xfrm>
              <a:off x="4114005" y="53691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76" name="Group 75">
            <a:extLst>
              <a:ext uri="{FF2B5EF4-FFF2-40B4-BE49-F238E27FC236}">
                <a16:creationId xmlns:a16="http://schemas.microsoft.com/office/drawing/2014/main" id="{CD0FB6C3-E8CF-1F24-DBEC-A48D2DB69235}"/>
              </a:ext>
            </a:extLst>
          </p:cNvPr>
          <p:cNvGrpSpPr/>
          <p:nvPr/>
        </p:nvGrpSpPr>
        <p:grpSpPr>
          <a:xfrm>
            <a:off x="7787295" y="2519699"/>
            <a:ext cx="376311" cy="360000"/>
            <a:chOff x="3726340" y="4096671"/>
            <a:chExt cx="376311" cy="360000"/>
          </a:xfrm>
        </p:grpSpPr>
        <p:sp>
          <p:nvSpPr>
            <p:cNvPr id="37" name="Rectangle 36">
              <a:extLst>
                <a:ext uri="{FF2B5EF4-FFF2-40B4-BE49-F238E27FC236}">
                  <a16:creationId xmlns:a16="http://schemas.microsoft.com/office/drawing/2014/main" id="{1BAE581C-F6DF-85A7-0F5E-9C2FF5AAA452}"/>
                </a:ext>
              </a:extLst>
            </p:cNvPr>
            <p:cNvSpPr/>
            <p:nvPr/>
          </p:nvSpPr>
          <p:spPr>
            <a:xfrm>
              <a:off x="3729735" y="409667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65DCDD82-6755-5459-7877-E94805A5C0A8}"/>
                </a:ext>
              </a:extLst>
            </p:cNvPr>
            <p:cNvSpPr/>
            <p:nvPr/>
          </p:nvSpPr>
          <p:spPr>
            <a:xfrm>
              <a:off x="4021932" y="41927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C89B135D-970B-133B-2A24-041771005E72}"/>
                </a:ext>
              </a:extLst>
            </p:cNvPr>
            <p:cNvSpPr/>
            <p:nvPr/>
          </p:nvSpPr>
          <p:spPr>
            <a:xfrm>
              <a:off x="3923777" y="4224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311245D2-6180-3AFC-7C87-9FE36C4C4BC3}"/>
                </a:ext>
              </a:extLst>
            </p:cNvPr>
            <p:cNvSpPr/>
            <p:nvPr/>
          </p:nvSpPr>
          <p:spPr>
            <a:xfrm>
              <a:off x="3946527" y="43140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A3F454A8-EEC9-78A3-FBEB-899AF947F57F}"/>
                </a:ext>
              </a:extLst>
            </p:cNvPr>
            <p:cNvSpPr/>
            <p:nvPr/>
          </p:nvSpPr>
          <p:spPr>
            <a:xfrm>
              <a:off x="4030651" y="4296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09BE34E4-E8A8-5BA1-4C37-53A2DDD9B769}"/>
                </a:ext>
              </a:extLst>
            </p:cNvPr>
            <p:cNvSpPr/>
            <p:nvPr/>
          </p:nvSpPr>
          <p:spPr>
            <a:xfrm>
              <a:off x="3986354" y="42425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7" name="Group 66">
              <a:extLst>
                <a:ext uri="{FF2B5EF4-FFF2-40B4-BE49-F238E27FC236}">
                  <a16:creationId xmlns:a16="http://schemas.microsoft.com/office/drawing/2014/main" id="{16E9F5DD-3E4D-D969-3E77-7BD177F53383}"/>
                </a:ext>
              </a:extLst>
            </p:cNvPr>
            <p:cNvGrpSpPr/>
            <p:nvPr/>
          </p:nvGrpSpPr>
          <p:grpSpPr>
            <a:xfrm>
              <a:off x="3726340" y="4190275"/>
              <a:ext cx="180000" cy="180000"/>
              <a:chOff x="7966880" y="3935853"/>
              <a:chExt cx="180000" cy="180000"/>
            </a:xfrm>
          </p:grpSpPr>
          <p:sp>
            <p:nvSpPr>
              <p:cNvPr id="68" name="Oval 67">
                <a:extLst>
                  <a:ext uri="{FF2B5EF4-FFF2-40B4-BE49-F238E27FC236}">
                    <a16:creationId xmlns:a16="http://schemas.microsoft.com/office/drawing/2014/main" id="{030A005F-2D2B-D596-087D-0BD2CA24127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9" name="Graphic 68" descr="Star with solid fill">
                <a:extLst>
                  <a:ext uri="{FF2B5EF4-FFF2-40B4-BE49-F238E27FC236}">
                    <a16:creationId xmlns:a16="http://schemas.microsoft.com/office/drawing/2014/main" id="{C494F5CB-7C5B-BA4A-F1CD-CB6E03D89D7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78" name="Group 77">
            <a:extLst>
              <a:ext uri="{FF2B5EF4-FFF2-40B4-BE49-F238E27FC236}">
                <a16:creationId xmlns:a16="http://schemas.microsoft.com/office/drawing/2014/main" id="{4E7EB0B1-9DF4-264B-F6D6-6FA4F7FAD1D5}"/>
              </a:ext>
            </a:extLst>
          </p:cNvPr>
          <p:cNvGrpSpPr/>
          <p:nvPr/>
        </p:nvGrpSpPr>
        <p:grpSpPr>
          <a:xfrm>
            <a:off x="7800226" y="3168100"/>
            <a:ext cx="360000" cy="360000"/>
            <a:chOff x="4043729" y="4920726"/>
            <a:chExt cx="360000" cy="360000"/>
          </a:xfrm>
        </p:grpSpPr>
        <p:sp>
          <p:nvSpPr>
            <p:cNvPr id="36" name="Rectangle 35">
              <a:extLst>
                <a:ext uri="{FF2B5EF4-FFF2-40B4-BE49-F238E27FC236}">
                  <a16:creationId xmlns:a16="http://schemas.microsoft.com/office/drawing/2014/main" id="{37996BEB-A9C3-861C-F2F2-6C6213E63A16}"/>
                </a:ext>
              </a:extLst>
            </p:cNvPr>
            <p:cNvSpPr/>
            <p:nvPr/>
          </p:nvSpPr>
          <p:spPr>
            <a:xfrm>
              <a:off x="4043729" y="4920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FEFBE41E-1203-B768-9B5E-DCCD17D689D5}"/>
                </a:ext>
              </a:extLst>
            </p:cNvPr>
            <p:cNvSpPr/>
            <p:nvPr/>
          </p:nvSpPr>
          <p:spPr>
            <a:xfrm>
              <a:off x="4287648" y="4951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0D81A78C-1EA0-A9AA-6CF1-71CDE5E0777F}"/>
                </a:ext>
              </a:extLst>
            </p:cNvPr>
            <p:cNvSpPr/>
            <p:nvPr/>
          </p:nvSpPr>
          <p:spPr>
            <a:xfrm>
              <a:off x="4273019" y="5027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0E259200-CFFF-0F73-AE59-9A8913D3FD22}"/>
                </a:ext>
              </a:extLst>
            </p:cNvPr>
            <p:cNvSpPr/>
            <p:nvPr/>
          </p:nvSpPr>
          <p:spPr>
            <a:xfrm>
              <a:off x="4307575" y="51002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0" name="Group 69">
              <a:extLst>
                <a:ext uri="{FF2B5EF4-FFF2-40B4-BE49-F238E27FC236}">
                  <a16:creationId xmlns:a16="http://schemas.microsoft.com/office/drawing/2014/main" id="{8B602011-1CAD-CB29-AE40-E29C5220ACA4}"/>
                </a:ext>
              </a:extLst>
            </p:cNvPr>
            <p:cNvGrpSpPr/>
            <p:nvPr/>
          </p:nvGrpSpPr>
          <p:grpSpPr>
            <a:xfrm>
              <a:off x="4061231" y="5046234"/>
              <a:ext cx="180000" cy="180000"/>
              <a:chOff x="7966880" y="3935853"/>
              <a:chExt cx="180000" cy="180000"/>
            </a:xfrm>
          </p:grpSpPr>
          <p:sp>
            <p:nvSpPr>
              <p:cNvPr id="71" name="Oval 70">
                <a:extLst>
                  <a:ext uri="{FF2B5EF4-FFF2-40B4-BE49-F238E27FC236}">
                    <a16:creationId xmlns:a16="http://schemas.microsoft.com/office/drawing/2014/main" id="{54AA67BD-52B7-FDD8-7A23-4A09E302D3C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2" name="Graphic 71" descr="Star with solid fill">
                <a:extLst>
                  <a:ext uri="{FF2B5EF4-FFF2-40B4-BE49-F238E27FC236}">
                    <a16:creationId xmlns:a16="http://schemas.microsoft.com/office/drawing/2014/main" id="{470843E1-D6D5-B13A-806B-83288882998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77" name="Group 76">
            <a:extLst>
              <a:ext uri="{FF2B5EF4-FFF2-40B4-BE49-F238E27FC236}">
                <a16:creationId xmlns:a16="http://schemas.microsoft.com/office/drawing/2014/main" id="{CC3715BE-E587-12D7-D933-0CD5E6843943}"/>
              </a:ext>
            </a:extLst>
          </p:cNvPr>
          <p:cNvGrpSpPr/>
          <p:nvPr/>
        </p:nvGrpSpPr>
        <p:grpSpPr>
          <a:xfrm>
            <a:off x="7768066" y="2799588"/>
            <a:ext cx="369300" cy="360000"/>
            <a:chOff x="3767355" y="4492020"/>
            <a:chExt cx="369300" cy="360000"/>
          </a:xfrm>
        </p:grpSpPr>
        <p:sp>
          <p:nvSpPr>
            <p:cNvPr id="42" name="Rectangle 41">
              <a:extLst>
                <a:ext uri="{FF2B5EF4-FFF2-40B4-BE49-F238E27FC236}">
                  <a16:creationId xmlns:a16="http://schemas.microsoft.com/office/drawing/2014/main" id="{FBFC878A-7A1F-6266-222E-C8E5794352B2}"/>
                </a:ext>
              </a:extLst>
            </p:cNvPr>
            <p:cNvSpPr/>
            <p:nvPr/>
          </p:nvSpPr>
          <p:spPr>
            <a:xfrm>
              <a:off x="3767355" y="449202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E0786B8B-9983-24BF-BA62-96A2F1A46E38}"/>
                </a:ext>
              </a:extLst>
            </p:cNvPr>
            <p:cNvSpPr/>
            <p:nvPr/>
          </p:nvSpPr>
          <p:spPr>
            <a:xfrm>
              <a:off x="4042005" y="4505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89D9B51F-7195-2DB6-4A22-D5A4BA116406}"/>
                </a:ext>
              </a:extLst>
            </p:cNvPr>
            <p:cNvSpPr/>
            <p:nvPr/>
          </p:nvSpPr>
          <p:spPr>
            <a:xfrm>
              <a:off x="4064655" y="46002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303C1C8A-83EC-4C21-F680-AF0B1246E039}"/>
                </a:ext>
              </a:extLst>
            </p:cNvPr>
            <p:cNvSpPr/>
            <p:nvPr/>
          </p:nvSpPr>
          <p:spPr>
            <a:xfrm>
              <a:off x="3952801" y="4577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94460DCA-77BB-1FFE-F6B7-C3AF8B54C162}"/>
                </a:ext>
              </a:extLst>
            </p:cNvPr>
            <p:cNvSpPr/>
            <p:nvPr/>
          </p:nvSpPr>
          <p:spPr>
            <a:xfrm>
              <a:off x="3902165" y="45135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3" name="Group 72">
              <a:extLst>
                <a:ext uri="{FF2B5EF4-FFF2-40B4-BE49-F238E27FC236}">
                  <a16:creationId xmlns:a16="http://schemas.microsoft.com/office/drawing/2014/main" id="{2E293EAC-9CF1-7414-84B9-C09DF72DA9D3}"/>
                </a:ext>
              </a:extLst>
            </p:cNvPr>
            <p:cNvGrpSpPr/>
            <p:nvPr/>
          </p:nvGrpSpPr>
          <p:grpSpPr>
            <a:xfrm>
              <a:off x="3850651" y="4671005"/>
              <a:ext cx="180000" cy="180000"/>
              <a:chOff x="7966880" y="3935853"/>
              <a:chExt cx="180000" cy="180000"/>
            </a:xfrm>
          </p:grpSpPr>
          <p:sp>
            <p:nvSpPr>
              <p:cNvPr id="74" name="Oval 73">
                <a:extLst>
                  <a:ext uri="{FF2B5EF4-FFF2-40B4-BE49-F238E27FC236}">
                    <a16:creationId xmlns:a16="http://schemas.microsoft.com/office/drawing/2014/main" id="{B7104139-A3CA-6A33-E304-28D567E36AC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5" name="Graphic 74" descr="Star with solid fill">
                <a:extLst>
                  <a:ext uri="{FF2B5EF4-FFF2-40B4-BE49-F238E27FC236}">
                    <a16:creationId xmlns:a16="http://schemas.microsoft.com/office/drawing/2014/main" id="{1B52FBDD-6965-6854-0BDC-B4783ACE2C2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3" name="Group 12">
            <a:extLst>
              <a:ext uri="{FF2B5EF4-FFF2-40B4-BE49-F238E27FC236}">
                <a16:creationId xmlns:a16="http://schemas.microsoft.com/office/drawing/2014/main" id="{883FB37E-FBFD-E648-0AC6-CEAEBD36C485}"/>
              </a:ext>
            </a:extLst>
          </p:cNvPr>
          <p:cNvGrpSpPr/>
          <p:nvPr/>
        </p:nvGrpSpPr>
        <p:grpSpPr>
          <a:xfrm>
            <a:off x="8045623" y="2918297"/>
            <a:ext cx="360000" cy="360000"/>
            <a:chOff x="3231390" y="5302044"/>
            <a:chExt cx="360000" cy="360000"/>
          </a:xfrm>
        </p:grpSpPr>
        <p:sp>
          <p:nvSpPr>
            <p:cNvPr id="14" name="Rectangle 13">
              <a:extLst>
                <a:ext uri="{FF2B5EF4-FFF2-40B4-BE49-F238E27FC236}">
                  <a16:creationId xmlns:a16="http://schemas.microsoft.com/office/drawing/2014/main" id="{F618766C-A419-234C-8887-80D4F8A86DAA}"/>
                </a:ext>
              </a:extLst>
            </p:cNvPr>
            <p:cNvSpPr/>
            <p:nvPr/>
          </p:nvSpPr>
          <p:spPr>
            <a:xfrm>
              <a:off x="3231390" y="530204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4894F159-64F4-A19D-AEB5-55B6CE4BDAFF}"/>
                </a:ext>
              </a:extLst>
            </p:cNvPr>
            <p:cNvSpPr/>
            <p:nvPr/>
          </p:nvSpPr>
          <p:spPr>
            <a:xfrm>
              <a:off x="3474656" y="53440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Oval 25">
              <a:extLst>
                <a:ext uri="{FF2B5EF4-FFF2-40B4-BE49-F238E27FC236}">
                  <a16:creationId xmlns:a16="http://schemas.microsoft.com/office/drawing/2014/main" id="{5A207F08-A020-1F31-BC8B-52E8E9D3459F}"/>
                </a:ext>
              </a:extLst>
            </p:cNvPr>
            <p:cNvSpPr/>
            <p:nvPr/>
          </p:nvSpPr>
          <p:spPr>
            <a:xfrm>
              <a:off x="3510656" y="5466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27" name="Group 26">
            <a:extLst>
              <a:ext uri="{FF2B5EF4-FFF2-40B4-BE49-F238E27FC236}">
                <a16:creationId xmlns:a16="http://schemas.microsoft.com/office/drawing/2014/main" id="{32D30BFA-10F8-9295-72DC-7EB094D31455}"/>
              </a:ext>
            </a:extLst>
          </p:cNvPr>
          <p:cNvGrpSpPr/>
          <p:nvPr/>
        </p:nvGrpSpPr>
        <p:grpSpPr>
          <a:xfrm>
            <a:off x="6670946" y="4558715"/>
            <a:ext cx="360000" cy="360000"/>
            <a:chOff x="3444469" y="5731799"/>
            <a:chExt cx="360000" cy="360000"/>
          </a:xfrm>
        </p:grpSpPr>
        <p:sp>
          <p:nvSpPr>
            <p:cNvPr id="28" name="Rectangle 27">
              <a:extLst>
                <a:ext uri="{FF2B5EF4-FFF2-40B4-BE49-F238E27FC236}">
                  <a16:creationId xmlns:a16="http://schemas.microsoft.com/office/drawing/2014/main" id="{222F81C6-0060-4563-FE6C-BFD42E7D3EDE}"/>
                </a:ext>
              </a:extLst>
            </p:cNvPr>
            <p:cNvSpPr/>
            <p:nvPr/>
          </p:nvSpPr>
          <p:spPr>
            <a:xfrm>
              <a:off x="3444469" y="57317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01E10303-F4C9-E0BB-503C-D7B5BEEB7DA4}"/>
                </a:ext>
              </a:extLst>
            </p:cNvPr>
            <p:cNvSpPr/>
            <p:nvPr/>
          </p:nvSpPr>
          <p:spPr>
            <a:xfrm>
              <a:off x="3702266" y="57828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0" name="Group 29">
            <a:extLst>
              <a:ext uri="{FF2B5EF4-FFF2-40B4-BE49-F238E27FC236}">
                <a16:creationId xmlns:a16="http://schemas.microsoft.com/office/drawing/2014/main" id="{2A7EA662-0D20-B416-9787-51905787FC04}"/>
              </a:ext>
            </a:extLst>
          </p:cNvPr>
          <p:cNvGrpSpPr/>
          <p:nvPr/>
        </p:nvGrpSpPr>
        <p:grpSpPr>
          <a:xfrm>
            <a:off x="7013672" y="3686560"/>
            <a:ext cx="360000" cy="360000"/>
            <a:chOff x="3452242" y="4910237"/>
            <a:chExt cx="360000" cy="360000"/>
          </a:xfrm>
        </p:grpSpPr>
        <p:sp>
          <p:nvSpPr>
            <p:cNvPr id="31" name="Rectangle 30">
              <a:extLst>
                <a:ext uri="{FF2B5EF4-FFF2-40B4-BE49-F238E27FC236}">
                  <a16:creationId xmlns:a16="http://schemas.microsoft.com/office/drawing/2014/main" id="{15F3D94E-1CB5-554F-294A-D7E13EEC22AA}"/>
                </a:ext>
              </a:extLst>
            </p:cNvPr>
            <p:cNvSpPr/>
            <p:nvPr/>
          </p:nvSpPr>
          <p:spPr>
            <a:xfrm>
              <a:off x="3452242" y="491023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F5688602-BC5D-C963-4804-E3D4554A0626}"/>
                </a:ext>
              </a:extLst>
            </p:cNvPr>
            <p:cNvSpPr/>
            <p:nvPr/>
          </p:nvSpPr>
          <p:spPr>
            <a:xfrm>
              <a:off x="3718010" y="493091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7D442E7A-20A4-86A4-3C0B-3BF05FE8B04C}"/>
                </a:ext>
              </a:extLst>
            </p:cNvPr>
            <p:cNvSpPr/>
            <p:nvPr/>
          </p:nvSpPr>
          <p:spPr>
            <a:xfrm>
              <a:off x="3673766" y="499570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33C8D287-4B9B-A319-0DF8-5B9B686088DE}"/>
                </a:ext>
              </a:extLst>
            </p:cNvPr>
            <p:cNvSpPr/>
            <p:nvPr/>
          </p:nvSpPr>
          <p:spPr>
            <a:xfrm>
              <a:off x="3726235" y="5023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8" name="Group 87">
            <a:extLst>
              <a:ext uri="{FF2B5EF4-FFF2-40B4-BE49-F238E27FC236}">
                <a16:creationId xmlns:a16="http://schemas.microsoft.com/office/drawing/2014/main" id="{4D4F0541-C8AF-4520-D900-1287D9563701}"/>
              </a:ext>
            </a:extLst>
          </p:cNvPr>
          <p:cNvGrpSpPr/>
          <p:nvPr/>
        </p:nvGrpSpPr>
        <p:grpSpPr>
          <a:xfrm>
            <a:off x="7693289" y="3937853"/>
            <a:ext cx="360000" cy="360000"/>
            <a:chOff x="4040438" y="5695672"/>
            <a:chExt cx="360000" cy="360000"/>
          </a:xfrm>
        </p:grpSpPr>
        <p:sp>
          <p:nvSpPr>
            <p:cNvPr id="89" name="Rectangle 88">
              <a:extLst>
                <a:ext uri="{FF2B5EF4-FFF2-40B4-BE49-F238E27FC236}">
                  <a16:creationId xmlns:a16="http://schemas.microsoft.com/office/drawing/2014/main" id="{6FBF523C-1EB1-10E7-5F6A-88133856CD8B}"/>
                </a:ext>
              </a:extLst>
            </p:cNvPr>
            <p:cNvSpPr/>
            <p:nvPr/>
          </p:nvSpPr>
          <p:spPr>
            <a:xfrm>
              <a:off x="4040438" y="56956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F89D8C26-842C-981A-96C0-151C4905B7FD}"/>
                </a:ext>
              </a:extLst>
            </p:cNvPr>
            <p:cNvSpPr/>
            <p:nvPr/>
          </p:nvSpPr>
          <p:spPr>
            <a:xfrm>
              <a:off x="4297436" y="58277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1" name="Group 90">
            <a:extLst>
              <a:ext uri="{FF2B5EF4-FFF2-40B4-BE49-F238E27FC236}">
                <a16:creationId xmlns:a16="http://schemas.microsoft.com/office/drawing/2014/main" id="{78003FF3-C761-DEA7-2A89-E1DEEEF750C9}"/>
              </a:ext>
            </a:extLst>
          </p:cNvPr>
          <p:cNvGrpSpPr/>
          <p:nvPr/>
        </p:nvGrpSpPr>
        <p:grpSpPr>
          <a:xfrm>
            <a:off x="7364298" y="4276171"/>
            <a:ext cx="360000" cy="360000"/>
            <a:chOff x="2816746" y="5751851"/>
            <a:chExt cx="360000" cy="360000"/>
          </a:xfrm>
        </p:grpSpPr>
        <p:sp>
          <p:nvSpPr>
            <p:cNvPr id="92" name="Rectangle 91">
              <a:extLst>
                <a:ext uri="{FF2B5EF4-FFF2-40B4-BE49-F238E27FC236}">
                  <a16:creationId xmlns:a16="http://schemas.microsoft.com/office/drawing/2014/main" id="{F2780237-EC14-1C28-5C1E-554C7091081D}"/>
                </a:ext>
              </a:extLst>
            </p:cNvPr>
            <p:cNvSpPr/>
            <p:nvPr/>
          </p:nvSpPr>
          <p:spPr>
            <a:xfrm>
              <a:off x="2816746" y="57518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8FC1602C-98A6-1F9B-92E6-6ABF93798355}"/>
                </a:ext>
              </a:extLst>
            </p:cNvPr>
            <p:cNvSpPr/>
            <p:nvPr/>
          </p:nvSpPr>
          <p:spPr>
            <a:xfrm>
              <a:off x="3094196" y="5788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4" name="Group 93">
            <a:extLst>
              <a:ext uri="{FF2B5EF4-FFF2-40B4-BE49-F238E27FC236}">
                <a16:creationId xmlns:a16="http://schemas.microsoft.com/office/drawing/2014/main" id="{4C3A8070-7DA5-DAD2-C9EE-6091DC4C3477}"/>
              </a:ext>
            </a:extLst>
          </p:cNvPr>
          <p:cNvGrpSpPr/>
          <p:nvPr/>
        </p:nvGrpSpPr>
        <p:grpSpPr>
          <a:xfrm>
            <a:off x="8793095" y="3499228"/>
            <a:ext cx="361128" cy="360000"/>
            <a:chOff x="3920825" y="5308199"/>
            <a:chExt cx="361128" cy="360000"/>
          </a:xfrm>
        </p:grpSpPr>
        <p:sp>
          <p:nvSpPr>
            <p:cNvPr id="95" name="Rectangle 94">
              <a:extLst>
                <a:ext uri="{FF2B5EF4-FFF2-40B4-BE49-F238E27FC236}">
                  <a16:creationId xmlns:a16="http://schemas.microsoft.com/office/drawing/2014/main" id="{884B0890-45C7-3B21-1139-AF72F70F65C8}"/>
                </a:ext>
              </a:extLst>
            </p:cNvPr>
            <p:cNvSpPr/>
            <p:nvPr/>
          </p:nvSpPr>
          <p:spPr>
            <a:xfrm>
              <a:off x="3920825" y="53081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 name="Oval 95">
              <a:extLst>
                <a:ext uri="{FF2B5EF4-FFF2-40B4-BE49-F238E27FC236}">
                  <a16:creationId xmlns:a16="http://schemas.microsoft.com/office/drawing/2014/main" id="{FB2DC03B-01D4-8BE3-DB6F-CFFCA528CF36}"/>
                </a:ext>
              </a:extLst>
            </p:cNvPr>
            <p:cNvSpPr/>
            <p:nvPr/>
          </p:nvSpPr>
          <p:spPr>
            <a:xfrm>
              <a:off x="4209953" y="54105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7" name="Oval 96">
              <a:extLst>
                <a:ext uri="{FF2B5EF4-FFF2-40B4-BE49-F238E27FC236}">
                  <a16:creationId xmlns:a16="http://schemas.microsoft.com/office/drawing/2014/main" id="{2971C14C-C820-2549-C419-48247F921A77}"/>
                </a:ext>
              </a:extLst>
            </p:cNvPr>
            <p:cNvSpPr/>
            <p:nvPr/>
          </p:nvSpPr>
          <p:spPr>
            <a:xfrm>
              <a:off x="4114005" y="53691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8" name="Group 97">
            <a:extLst>
              <a:ext uri="{FF2B5EF4-FFF2-40B4-BE49-F238E27FC236}">
                <a16:creationId xmlns:a16="http://schemas.microsoft.com/office/drawing/2014/main" id="{EA91BD9F-D849-FF93-B845-609129E7353C}"/>
              </a:ext>
            </a:extLst>
          </p:cNvPr>
          <p:cNvGrpSpPr/>
          <p:nvPr/>
        </p:nvGrpSpPr>
        <p:grpSpPr>
          <a:xfrm>
            <a:off x="7468049" y="3140364"/>
            <a:ext cx="360000" cy="360000"/>
            <a:chOff x="4043729" y="4920726"/>
            <a:chExt cx="360000" cy="360000"/>
          </a:xfrm>
        </p:grpSpPr>
        <p:sp>
          <p:nvSpPr>
            <p:cNvPr id="99" name="Rectangle 98">
              <a:extLst>
                <a:ext uri="{FF2B5EF4-FFF2-40B4-BE49-F238E27FC236}">
                  <a16:creationId xmlns:a16="http://schemas.microsoft.com/office/drawing/2014/main" id="{D1A3F7FC-E323-0F67-F35D-D13CE1EE5B68}"/>
                </a:ext>
              </a:extLst>
            </p:cNvPr>
            <p:cNvSpPr/>
            <p:nvPr/>
          </p:nvSpPr>
          <p:spPr>
            <a:xfrm>
              <a:off x="4043729" y="4920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0" name="Oval 99">
              <a:extLst>
                <a:ext uri="{FF2B5EF4-FFF2-40B4-BE49-F238E27FC236}">
                  <a16:creationId xmlns:a16="http://schemas.microsoft.com/office/drawing/2014/main" id="{1477E6D7-396C-58FD-0539-7BA7431D2B34}"/>
                </a:ext>
              </a:extLst>
            </p:cNvPr>
            <p:cNvSpPr/>
            <p:nvPr/>
          </p:nvSpPr>
          <p:spPr>
            <a:xfrm>
              <a:off x="4287648" y="4951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1" name="Oval 100">
              <a:extLst>
                <a:ext uri="{FF2B5EF4-FFF2-40B4-BE49-F238E27FC236}">
                  <a16:creationId xmlns:a16="http://schemas.microsoft.com/office/drawing/2014/main" id="{59A13AAC-2F9E-5935-95A6-E7B70EC70F73}"/>
                </a:ext>
              </a:extLst>
            </p:cNvPr>
            <p:cNvSpPr/>
            <p:nvPr/>
          </p:nvSpPr>
          <p:spPr>
            <a:xfrm>
              <a:off x="4273019" y="5027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2" name="Oval 101">
              <a:extLst>
                <a:ext uri="{FF2B5EF4-FFF2-40B4-BE49-F238E27FC236}">
                  <a16:creationId xmlns:a16="http://schemas.microsoft.com/office/drawing/2014/main" id="{619D26E4-9461-8AED-08F8-B64C6A404FD0}"/>
                </a:ext>
              </a:extLst>
            </p:cNvPr>
            <p:cNvSpPr/>
            <p:nvPr/>
          </p:nvSpPr>
          <p:spPr>
            <a:xfrm>
              <a:off x="4307575" y="51002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03" name="Group 102">
              <a:extLst>
                <a:ext uri="{FF2B5EF4-FFF2-40B4-BE49-F238E27FC236}">
                  <a16:creationId xmlns:a16="http://schemas.microsoft.com/office/drawing/2014/main" id="{27BE7F54-AE45-E776-1380-BA60BBD0D620}"/>
                </a:ext>
              </a:extLst>
            </p:cNvPr>
            <p:cNvGrpSpPr/>
            <p:nvPr/>
          </p:nvGrpSpPr>
          <p:grpSpPr>
            <a:xfrm>
              <a:off x="4061231" y="5046234"/>
              <a:ext cx="180000" cy="180000"/>
              <a:chOff x="7966880" y="3935853"/>
              <a:chExt cx="180000" cy="180000"/>
            </a:xfrm>
          </p:grpSpPr>
          <p:sp>
            <p:nvSpPr>
              <p:cNvPr id="104" name="Oval 103">
                <a:extLst>
                  <a:ext uri="{FF2B5EF4-FFF2-40B4-BE49-F238E27FC236}">
                    <a16:creationId xmlns:a16="http://schemas.microsoft.com/office/drawing/2014/main" id="{3EED013F-1179-433B-0DA2-FC0DDB47929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05" name="Graphic 104" descr="Star with solid fill">
                <a:extLst>
                  <a:ext uri="{FF2B5EF4-FFF2-40B4-BE49-F238E27FC236}">
                    <a16:creationId xmlns:a16="http://schemas.microsoft.com/office/drawing/2014/main" id="{54E0011F-EDCD-8F8E-2536-9ED76BC2376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06" name="Group 105">
            <a:extLst>
              <a:ext uri="{FF2B5EF4-FFF2-40B4-BE49-F238E27FC236}">
                <a16:creationId xmlns:a16="http://schemas.microsoft.com/office/drawing/2014/main" id="{299A51C0-78D7-F31B-65BD-86FF9BBAC36D}"/>
              </a:ext>
            </a:extLst>
          </p:cNvPr>
          <p:cNvGrpSpPr/>
          <p:nvPr/>
        </p:nvGrpSpPr>
        <p:grpSpPr>
          <a:xfrm>
            <a:off x="6854220" y="2798573"/>
            <a:ext cx="369300" cy="360000"/>
            <a:chOff x="3767355" y="4492020"/>
            <a:chExt cx="369300" cy="360000"/>
          </a:xfrm>
        </p:grpSpPr>
        <p:sp>
          <p:nvSpPr>
            <p:cNvPr id="107" name="Rectangle 106">
              <a:extLst>
                <a:ext uri="{FF2B5EF4-FFF2-40B4-BE49-F238E27FC236}">
                  <a16:creationId xmlns:a16="http://schemas.microsoft.com/office/drawing/2014/main" id="{D1D0B8A2-F24F-480F-2A6D-FE4F43FBFC8E}"/>
                </a:ext>
              </a:extLst>
            </p:cNvPr>
            <p:cNvSpPr/>
            <p:nvPr/>
          </p:nvSpPr>
          <p:spPr>
            <a:xfrm>
              <a:off x="3767355" y="449202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Oval 107">
              <a:extLst>
                <a:ext uri="{FF2B5EF4-FFF2-40B4-BE49-F238E27FC236}">
                  <a16:creationId xmlns:a16="http://schemas.microsoft.com/office/drawing/2014/main" id="{4CB33FF1-0D21-0E70-BA06-D942DCC3BB22}"/>
                </a:ext>
              </a:extLst>
            </p:cNvPr>
            <p:cNvSpPr/>
            <p:nvPr/>
          </p:nvSpPr>
          <p:spPr>
            <a:xfrm>
              <a:off x="4042005" y="4505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9" name="Oval 108">
              <a:extLst>
                <a:ext uri="{FF2B5EF4-FFF2-40B4-BE49-F238E27FC236}">
                  <a16:creationId xmlns:a16="http://schemas.microsoft.com/office/drawing/2014/main" id="{F833CE3C-28A8-4384-C31E-C34A0E8D6809}"/>
                </a:ext>
              </a:extLst>
            </p:cNvPr>
            <p:cNvSpPr/>
            <p:nvPr/>
          </p:nvSpPr>
          <p:spPr>
            <a:xfrm>
              <a:off x="4064655" y="46002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0" name="Oval 109">
              <a:extLst>
                <a:ext uri="{FF2B5EF4-FFF2-40B4-BE49-F238E27FC236}">
                  <a16:creationId xmlns:a16="http://schemas.microsoft.com/office/drawing/2014/main" id="{E1CA1652-09A8-64D9-88F7-FE7AD66D69A6}"/>
                </a:ext>
              </a:extLst>
            </p:cNvPr>
            <p:cNvSpPr/>
            <p:nvPr/>
          </p:nvSpPr>
          <p:spPr>
            <a:xfrm>
              <a:off x="3952801" y="4577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1" name="Oval 110">
              <a:extLst>
                <a:ext uri="{FF2B5EF4-FFF2-40B4-BE49-F238E27FC236}">
                  <a16:creationId xmlns:a16="http://schemas.microsoft.com/office/drawing/2014/main" id="{91242A3D-9BF8-D960-61DC-844EB296FD22}"/>
                </a:ext>
              </a:extLst>
            </p:cNvPr>
            <p:cNvSpPr/>
            <p:nvPr/>
          </p:nvSpPr>
          <p:spPr>
            <a:xfrm>
              <a:off x="3902165" y="45135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12" name="Group 111">
              <a:extLst>
                <a:ext uri="{FF2B5EF4-FFF2-40B4-BE49-F238E27FC236}">
                  <a16:creationId xmlns:a16="http://schemas.microsoft.com/office/drawing/2014/main" id="{9B4256B1-49D8-3FB4-32DA-C5968160878B}"/>
                </a:ext>
              </a:extLst>
            </p:cNvPr>
            <p:cNvGrpSpPr/>
            <p:nvPr/>
          </p:nvGrpSpPr>
          <p:grpSpPr>
            <a:xfrm>
              <a:off x="3850651" y="4671005"/>
              <a:ext cx="180000" cy="180000"/>
              <a:chOff x="7966880" y="3935853"/>
              <a:chExt cx="180000" cy="180000"/>
            </a:xfrm>
          </p:grpSpPr>
          <p:sp>
            <p:nvSpPr>
              <p:cNvPr id="113" name="Oval 112">
                <a:extLst>
                  <a:ext uri="{FF2B5EF4-FFF2-40B4-BE49-F238E27FC236}">
                    <a16:creationId xmlns:a16="http://schemas.microsoft.com/office/drawing/2014/main" id="{79F1E2E4-0F29-1BA1-EA20-B182649894D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4" name="Graphic 113" descr="Star with solid fill">
                <a:extLst>
                  <a:ext uri="{FF2B5EF4-FFF2-40B4-BE49-F238E27FC236}">
                    <a16:creationId xmlns:a16="http://schemas.microsoft.com/office/drawing/2014/main" id="{32BF01DF-F0FB-2710-ADB1-E7D3E42D6F1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15" name="Group 114">
            <a:extLst>
              <a:ext uri="{FF2B5EF4-FFF2-40B4-BE49-F238E27FC236}">
                <a16:creationId xmlns:a16="http://schemas.microsoft.com/office/drawing/2014/main" id="{5FB784DF-D0D2-0A2F-8073-7F3398A3270A}"/>
              </a:ext>
            </a:extLst>
          </p:cNvPr>
          <p:cNvGrpSpPr/>
          <p:nvPr/>
        </p:nvGrpSpPr>
        <p:grpSpPr>
          <a:xfrm>
            <a:off x="10820400" y="158021"/>
            <a:ext cx="1262954" cy="262128"/>
            <a:chOff x="10892274" y="158021"/>
            <a:chExt cx="1191080" cy="262128"/>
          </a:xfrm>
        </p:grpSpPr>
        <p:sp>
          <p:nvSpPr>
            <p:cNvPr id="116" name="Oval 115">
              <a:extLst>
                <a:ext uri="{FF2B5EF4-FFF2-40B4-BE49-F238E27FC236}">
                  <a16:creationId xmlns:a16="http://schemas.microsoft.com/office/drawing/2014/main" id="{864C4734-72CA-65A6-7596-136AAB904E2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17" name="Group 116">
              <a:extLst>
                <a:ext uri="{FF2B5EF4-FFF2-40B4-BE49-F238E27FC236}">
                  <a16:creationId xmlns:a16="http://schemas.microsoft.com/office/drawing/2014/main" id="{149307DC-F8D7-45BB-BA01-E6F140835B47}"/>
                </a:ext>
              </a:extLst>
            </p:cNvPr>
            <p:cNvGrpSpPr/>
            <p:nvPr/>
          </p:nvGrpSpPr>
          <p:grpSpPr>
            <a:xfrm>
              <a:off x="10892274" y="158021"/>
              <a:ext cx="1191080" cy="262128"/>
              <a:chOff x="9614080" y="308749"/>
              <a:chExt cx="1191080" cy="262128"/>
            </a:xfrm>
          </p:grpSpPr>
          <p:sp>
            <p:nvSpPr>
              <p:cNvPr id="118" name="Rectangle 117">
                <a:extLst>
                  <a:ext uri="{FF2B5EF4-FFF2-40B4-BE49-F238E27FC236}">
                    <a16:creationId xmlns:a16="http://schemas.microsoft.com/office/drawing/2014/main" id="{BFE7BF39-5640-4506-1FCD-F79E7348B3C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119" name="Rectangle 118">
                <a:extLst>
                  <a:ext uri="{FF2B5EF4-FFF2-40B4-BE49-F238E27FC236}">
                    <a16:creationId xmlns:a16="http://schemas.microsoft.com/office/drawing/2014/main" id="{FB1495E8-01DB-CD8E-49C7-EC393F96D6B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20" name="Rectangle 119">
            <a:extLst>
              <a:ext uri="{FF2B5EF4-FFF2-40B4-BE49-F238E27FC236}">
                <a16:creationId xmlns:a16="http://schemas.microsoft.com/office/drawing/2014/main" id="{FF1B5FA6-423C-441A-8C7E-7B5B927F91E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9607988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375E-6 -1.11111E-6 L 0.11029 0.00046 " pathEditMode="relative" rAng="0" ptsTypes="AA">
                                      <p:cBhvr>
                                        <p:cTn id="6" dur="2000" fill="hold"/>
                                        <p:tgtEl>
                                          <p:spTgt spid="80"/>
                                        </p:tgtEl>
                                        <p:attrNameLst>
                                          <p:attrName>ppt_x</p:attrName>
                                          <p:attrName>ppt_y</p:attrName>
                                        </p:attrNameLst>
                                      </p:cBhvr>
                                      <p:rCtr x="5482" y="23"/>
                                    </p:animMotion>
                                  </p:childTnLst>
                                </p:cTn>
                              </p:par>
                            </p:childTnLst>
                          </p:cTn>
                        </p:par>
                      </p:childTnLst>
                    </p:cTn>
                  </p:par>
                  <p:par>
                    <p:cTn id="7" fill="hold">
                      <p:stCondLst>
                        <p:cond delay="indefinite"/>
                      </p:stCondLst>
                      <p:childTnLst>
                        <p:par>
                          <p:cTn id="8" fill="hold">
                            <p:stCondLst>
                              <p:cond delay="0"/>
                            </p:stCondLst>
                            <p:childTnLst>
                              <p:par>
                                <p:cTn id="9" presetID="35" presetClass="path" presetSubtype="0" accel="50000" decel="50000" fill="hold" nodeType="clickEffect">
                                  <p:stCondLst>
                                    <p:cond delay="0"/>
                                  </p:stCondLst>
                                  <p:childTnLst>
                                    <p:animMotion origin="layout" path="M 3.75E-6 1.76725E-17 L -0.10912 -0.00139 " pathEditMode="relative" rAng="0" ptsTypes="AA">
                                      <p:cBhvr>
                                        <p:cTn id="10" dur="2000" fill="hold"/>
                                        <p:tgtEl>
                                          <p:spTgt spid="76"/>
                                        </p:tgtEl>
                                        <p:attrNameLst>
                                          <p:attrName>ppt_x</p:attrName>
                                          <p:attrName>ppt_y</p:attrName>
                                        </p:attrNameLst>
                                      </p:cBhvr>
                                      <p:rCtr x="-5456" y="-93"/>
                                    </p:animMotion>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0"/>
                                          </p:stCondLst>
                                        </p:cTn>
                                        <p:tgtEl>
                                          <p:spTgt spid="82"/>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84"/>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79"/>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85"/>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83"/>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81"/>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78"/>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77"/>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91"/>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94"/>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98"/>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6350" y="-6349"/>
            <a:ext cx="12204700" cy="58419"/>
            <a:chOff x="0" y="0"/>
            <a:chExt cx="24409400" cy="116838"/>
          </a:xfrm>
        </p:grpSpPr>
        <p:sp>
          <p:nvSpPr>
            <p:cNvPr id="3" name="Freeform 3"/>
            <p:cNvSpPr/>
            <p:nvPr/>
          </p:nvSpPr>
          <p:spPr>
            <a:xfrm>
              <a:off x="12700" y="12700"/>
              <a:ext cx="24384000" cy="91440"/>
            </a:xfrm>
            <a:custGeom>
              <a:avLst/>
              <a:gdLst/>
              <a:ahLst/>
              <a:cxnLst/>
              <a:rect l="l" t="t" r="r" b="b"/>
              <a:pathLst>
                <a:path w="24384000" h="91440">
                  <a:moveTo>
                    <a:pt x="0" y="0"/>
                  </a:moveTo>
                  <a:lnTo>
                    <a:pt x="24384000" y="0"/>
                  </a:lnTo>
                  <a:lnTo>
                    <a:pt x="24384000" y="91440"/>
                  </a:lnTo>
                  <a:lnTo>
                    <a:pt x="0" y="91440"/>
                  </a:lnTo>
                  <a:close/>
                </a:path>
              </a:pathLst>
            </a:custGeom>
            <a:solidFill>
              <a:srgbClr val="0B2C3F"/>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 name="Group 4"/>
          <p:cNvGrpSpPr/>
          <p:nvPr/>
        </p:nvGrpSpPr>
        <p:grpSpPr>
          <a:xfrm>
            <a:off x="791721" y="365076"/>
            <a:ext cx="10608556" cy="498023"/>
            <a:chOff x="0" y="0"/>
            <a:chExt cx="21217111" cy="996046"/>
          </a:xfrm>
        </p:grpSpPr>
        <p:sp>
          <p:nvSpPr>
            <p:cNvPr id="5" name="Freeform 5"/>
            <p:cNvSpPr/>
            <p:nvPr/>
          </p:nvSpPr>
          <p:spPr>
            <a:xfrm>
              <a:off x="0" y="0"/>
              <a:ext cx="21217111" cy="996046"/>
            </a:xfrm>
            <a:custGeom>
              <a:avLst/>
              <a:gdLst/>
              <a:ahLst/>
              <a:cxnLst/>
              <a:rect l="l" t="t" r="r" b="b"/>
              <a:pathLst>
                <a:path w="21217111" h="996046">
                  <a:moveTo>
                    <a:pt x="0" y="0"/>
                  </a:moveTo>
                  <a:lnTo>
                    <a:pt x="21217111" y="0"/>
                  </a:lnTo>
                  <a:lnTo>
                    <a:pt x="21217111" y="996046"/>
                  </a:lnTo>
                  <a:lnTo>
                    <a:pt x="0" y="996046"/>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TextBox 6"/>
            <p:cNvSpPr txBox="1"/>
            <p:nvPr/>
          </p:nvSpPr>
          <p:spPr>
            <a:xfrm>
              <a:off x="0" y="-28575"/>
              <a:ext cx="21217111" cy="1024621"/>
            </a:xfrm>
            <a:prstGeom prst="rect">
              <a:avLst/>
            </a:prstGeom>
          </p:spPr>
          <p:txBody>
            <a:bodyPr lIns="0" tIns="0" rIns="0" bIns="0" rtlCol="0" anchor="ctr"/>
            <a:lstStyle/>
            <a:p>
              <a:pPr marL="0" marR="0" lvl="0" indent="0" algn="l" defTabSz="609630" rtl="0" eaLnBrk="1" fontAlgn="auto" latinLnBrk="0" hangingPunct="1">
                <a:lnSpc>
                  <a:spcPts val="2903"/>
                </a:lnSpc>
                <a:spcBef>
                  <a:spcPts val="0"/>
                </a:spcBef>
                <a:spcAft>
                  <a:spcPts val="0"/>
                </a:spcAft>
                <a:buClrTx/>
                <a:buSzTx/>
                <a:buFontTx/>
                <a:buNone/>
                <a:tabLst/>
                <a:defRPr/>
              </a:pPr>
              <a:r>
                <a:rPr kumimoji="0" lang="en-US" sz="2688" b="0" i="0" u="none" strike="noStrike" kern="1200" cap="none" spc="96" normalizeH="0" baseline="0" noProof="0">
                  <a:ln>
                    <a:noFill/>
                  </a:ln>
                  <a:solidFill>
                    <a:srgbClr val="0B2C3F"/>
                  </a:solidFill>
                  <a:effectLst/>
                  <a:uLnTx/>
                  <a:uFillTx/>
                  <a:latin typeface="Arial MT Pro"/>
                  <a:ea typeface="Arial MT Pro"/>
                  <a:cs typeface="Arial MT Pro"/>
                  <a:sym typeface="Arial MT Pro"/>
                </a:rPr>
                <a:t>Who is </a:t>
              </a:r>
              <a:r>
                <a:rPr kumimoji="0" lang="en-US" sz="2688" b="1" i="0" u="none" strike="noStrike" kern="1200" cap="none" spc="96" normalizeH="0" baseline="0" noProof="0">
                  <a:ln>
                    <a:noFill/>
                  </a:ln>
                  <a:solidFill>
                    <a:srgbClr val="10B5B3"/>
                  </a:solidFill>
                  <a:effectLst/>
                  <a:uLnTx/>
                  <a:uFillTx/>
                  <a:latin typeface="Arial MT Pro Bold"/>
                  <a:ea typeface="Arial MT Pro Bold"/>
                  <a:cs typeface="Arial MT Pro Bold"/>
                  <a:sym typeface="Arial MT Pro Bold"/>
                </a:rPr>
                <a:t>MATHIAS</a:t>
              </a:r>
              <a:r>
                <a:rPr kumimoji="0" lang="en-US" sz="2688" b="0" i="0" u="none" strike="noStrike" kern="1200" cap="none" spc="96" normalizeH="0" baseline="0" noProof="0">
                  <a:ln>
                    <a:noFill/>
                  </a:ln>
                  <a:solidFill>
                    <a:srgbClr val="0B2C3F"/>
                  </a:solidFill>
                  <a:effectLst/>
                  <a:uLnTx/>
                  <a:uFillTx/>
                  <a:latin typeface="Arial MT Pro"/>
                  <a:ea typeface="Arial MT Pro"/>
                  <a:cs typeface="Arial MT Pro"/>
                  <a:sym typeface="Arial MT Pro"/>
                </a:rPr>
                <a:t> Vercauteren</a:t>
              </a:r>
            </a:p>
          </p:txBody>
        </p:sp>
      </p:grpSp>
      <p:grpSp>
        <p:nvGrpSpPr>
          <p:cNvPr id="7" name="Group 7"/>
          <p:cNvGrpSpPr/>
          <p:nvPr/>
        </p:nvGrpSpPr>
        <p:grpSpPr>
          <a:xfrm>
            <a:off x="-6350" y="6456958"/>
            <a:ext cx="12204700" cy="407393"/>
            <a:chOff x="0" y="0"/>
            <a:chExt cx="24409400" cy="814786"/>
          </a:xfrm>
        </p:grpSpPr>
        <p:grpSp>
          <p:nvGrpSpPr>
            <p:cNvPr id="8" name="Group 8"/>
            <p:cNvGrpSpPr/>
            <p:nvPr/>
          </p:nvGrpSpPr>
          <p:grpSpPr>
            <a:xfrm>
              <a:off x="0" y="0"/>
              <a:ext cx="24409400" cy="814786"/>
              <a:chOff x="0" y="0"/>
              <a:chExt cx="24409400" cy="814786"/>
            </a:xfrm>
          </p:grpSpPr>
          <p:sp>
            <p:nvSpPr>
              <p:cNvPr id="9" name="Freeform 9"/>
              <p:cNvSpPr/>
              <p:nvPr/>
            </p:nvSpPr>
            <p:spPr>
              <a:xfrm>
                <a:off x="12700" y="12700"/>
                <a:ext cx="24384000" cy="789432"/>
              </a:xfrm>
              <a:custGeom>
                <a:avLst/>
                <a:gdLst/>
                <a:ahLst/>
                <a:cxnLst/>
                <a:rect l="l" t="t" r="r" b="b"/>
                <a:pathLst>
                  <a:path w="24384000" h="789432">
                    <a:moveTo>
                      <a:pt x="0" y="0"/>
                    </a:moveTo>
                    <a:lnTo>
                      <a:pt x="24384000" y="0"/>
                    </a:lnTo>
                    <a:lnTo>
                      <a:pt x="24384000" y="789432"/>
                    </a:lnTo>
                    <a:lnTo>
                      <a:pt x="0" y="789432"/>
                    </a:lnTo>
                    <a:close/>
                  </a:path>
                </a:pathLst>
              </a:custGeom>
              <a:solidFill>
                <a:srgbClr val="0B2C3F"/>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11" name="Freeform 11"/>
            <p:cNvSpPr/>
            <p:nvPr/>
          </p:nvSpPr>
          <p:spPr>
            <a:xfrm>
              <a:off x="380356" y="293962"/>
              <a:ext cx="5382594" cy="279402"/>
            </a:xfrm>
            <a:custGeom>
              <a:avLst/>
              <a:gdLst/>
              <a:ahLst/>
              <a:cxnLst/>
              <a:rect l="l" t="t" r="r" b="b"/>
              <a:pathLst>
                <a:path w="5382594" h="279402">
                  <a:moveTo>
                    <a:pt x="0" y="0"/>
                  </a:moveTo>
                  <a:lnTo>
                    <a:pt x="5382594" y="0"/>
                  </a:lnTo>
                  <a:lnTo>
                    <a:pt x="5382594" y="279402"/>
                  </a:lnTo>
                  <a:lnTo>
                    <a:pt x="0" y="279402"/>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 name="Freeform 13"/>
            <p:cNvSpPr/>
            <p:nvPr/>
          </p:nvSpPr>
          <p:spPr>
            <a:xfrm>
              <a:off x="22450336" y="46905"/>
              <a:ext cx="1358762" cy="720976"/>
            </a:xfrm>
            <a:custGeom>
              <a:avLst/>
              <a:gdLst/>
              <a:ahLst/>
              <a:cxnLst/>
              <a:rect l="l" t="t" r="r" b="b"/>
              <a:pathLst>
                <a:path w="1358762" h="720976">
                  <a:moveTo>
                    <a:pt x="0" y="0"/>
                  </a:moveTo>
                  <a:lnTo>
                    <a:pt x="1358762" y="0"/>
                  </a:lnTo>
                  <a:lnTo>
                    <a:pt x="1358762" y="720976"/>
                  </a:lnTo>
                  <a:lnTo>
                    <a:pt x="0" y="720976"/>
                  </a:lnTo>
                  <a:lnTo>
                    <a:pt x="0" y="0"/>
                  </a:lnTo>
                  <a:close/>
                </a:path>
              </a:pathLst>
            </a:custGeom>
            <a:blipFill>
              <a:blip r:embed="rId3"/>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4"/>
          <p:cNvGrpSpPr/>
          <p:nvPr/>
        </p:nvGrpSpPr>
        <p:grpSpPr>
          <a:xfrm>
            <a:off x="561814" y="1465539"/>
            <a:ext cx="4984220" cy="2967709"/>
            <a:chOff x="0" y="0"/>
            <a:chExt cx="9968440" cy="5935418"/>
          </a:xfrm>
        </p:grpSpPr>
        <p:sp>
          <p:nvSpPr>
            <p:cNvPr id="15" name="Freeform 15"/>
            <p:cNvSpPr/>
            <p:nvPr/>
          </p:nvSpPr>
          <p:spPr>
            <a:xfrm>
              <a:off x="0" y="0"/>
              <a:ext cx="9968440" cy="5935418"/>
            </a:xfrm>
            <a:custGeom>
              <a:avLst/>
              <a:gdLst/>
              <a:ahLst/>
              <a:cxnLst/>
              <a:rect l="l" t="t" r="r" b="b"/>
              <a:pathLst>
                <a:path w="9968440" h="5935418">
                  <a:moveTo>
                    <a:pt x="0" y="0"/>
                  </a:moveTo>
                  <a:lnTo>
                    <a:pt x="9968440" y="0"/>
                  </a:lnTo>
                  <a:lnTo>
                    <a:pt x="9968440" y="5935418"/>
                  </a:lnTo>
                  <a:lnTo>
                    <a:pt x="0" y="5935418"/>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6" name="TextBox 16"/>
            <p:cNvSpPr txBox="1"/>
            <p:nvPr/>
          </p:nvSpPr>
          <p:spPr>
            <a:xfrm>
              <a:off x="0" y="-133350"/>
              <a:ext cx="9968440" cy="6068768"/>
            </a:xfrm>
            <a:prstGeom prst="rect">
              <a:avLst/>
            </a:prstGeom>
          </p:spPr>
          <p:txBody>
            <a:bodyPr lIns="0" tIns="0" rIns="0" bIns="0" rtlCol="0" anchor="t"/>
            <a:lstStyle/>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DAMA–DMBOK</a:t>
              </a:r>
              <a:r>
                <a:rPr kumimoji="0" lang="en-US" sz="1100" b="0" i="0" u="none" strike="noStrike" kern="1200" cap="none" spc="0" normalizeH="0" baseline="30000" noProof="0" dirty="0">
                  <a:ln>
                    <a:noFill/>
                  </a:ln>
                  <a:solidFill>
                    <a:srgbClr val="000000"/>
                  </a:solidFill>
                  <a:effectLst/>
                  <a:uLnTx/>
                  <a:uFillTx/>
                  <a:latin typeface="Arial MT Pro"/>
                  <a:ea typeface="Arial MT Pro"/>
                  <a:cs typeface="Arial MT Pro"/>
                  <a:sym typeface="Arial MT Pro"/>
                </a:rPr>
                <a:t>®</a:t>
              </a: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 3.0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Project Manager</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 	</a:t>
              </a:r>
            </a:p>
            <a:p>
              <a:pPr marL="199083" lvl="1" indent="-99541" defTabSz="609630">
                <a:lnSpc>
                  <a:spcPts val="1980"/>
                </a:lnSpc>
                <a:buFont typeface="Arial"/>
                <a:buChar char="•"/>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ADGP</a:t>
              </a:r>
              <a:r>
                <a:rPr kumimoji="0" lang="en-US" sz="1100" b="0" i="0" u="none" strike="noStrike" kern="1200" cap="none" spc="0" normalizeH="0" baseline="30000" noProof="0" dirty="0">
                  <a:ln>
                    <a:noFill/>
                  </a:ln>
                  <a:solidFill>
                    <a:srgbClr val="000000"/>
                  </a:solidFill>
                  <a:effectLst/>
                  <a:uLnTx/>
                  <a:uFillTx/>
                  <a:latin typeface="Arial MT Pro"/>
                  <a:ea typeface="Arial MT Pro"/>
                  <a:cs typeface="Arial MT Pro"/>
                  <a:sym typeface="Arial MT Pro"/>
                </a:rPr>
                <a:t>®</a:t>
              </a: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 - </a:t>
              </a:r>
              <a:r>
                <a:rPr kumimoji="0" lang="en-US" sz="1100" b="0" i="0" u="none" strike="noStrike" kern="1200" cap="none" spc="0" normalizeH="0" baseline="0" noProof="0" dirty="0" err="1">
                  <a:ln>
                    <a:noFill/>
                  </a:ln>
                  <a:solidFill>
                    <a:srgbClr val="000000"/>
                  </a:solidFill>
                  <a:effectLst/>
                  <a:uLnTx/>
                  <a:uFillTx/>
                  <a:latin typeface="Arial MT Pro"/>
                  <a:ea typeface="Arial MT Pro"/>
                  <a:cs typeface="Arial MT Pro"/>
                  <a:sym typeface="Arial MT Pro"/>
                </a:rPr>
                <a:t>Dataversity</a:t>
              </a:r>
              <a:r>
                <a:rPr lang="en-US" sz="1100" dirty="0">
                  <a:solidFill>
                    <a:srgbClr val="12229D"/>
                  </a:solidFill>
                  <a:latin typeface="Arial MT Pro"/>
                  <a:ea typeface="Arial MT Pro"/>
                  <a:cs typeface="Arial MT Pro"/>
                  <a:sym typeface="Arial MT Pro"/>
                </a:rPr>
                <a:t> 	(</a:t>
              </a:r>
              <a:r>
                <a:rPr lang="en-US" sz="1100" i="1" dirty="0">
                  <a:solidFill>
                    <a:srgbClr val="12229D"/>
                  </a:solidFill>
                  <a:latin typeface="Arial MT Pro Italics"/>
                  <a:ea typeface="Arial MT Pro Italics"/>
                  <a:cs typeface="Arial MT Pro Italics"/>
                  <a:sym typeface="Arial MT Pro Italics"/>
                </a:rPr>
                <a:t>Education</a:t>
              </a:r>
              <a:r>
                <a:rPr lang="en-US" sz="1100" dirty="0">
                  <a:solidFill>
                    <a:srgbClr val="12229D"/>
                  </a:solidFill>
                  <a:latin typeface="Arial MT Pro"/>
                  <a:ea typeface="Arial MT Pro"/>
                  <a:cs typeface="Arial MT Pro"/>
                  <a:sym typeface="Arial MT Pro"/>
                </a:rPr>
                <a:t>)</a:t>
              </a:r>
              <a:endPar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endParaRP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UZA</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 			(</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Hospital</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MLOZ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Healthcare Insurance</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Monument Group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Insurance</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De </a:t>
              </a:r>
              <a:r>
                <a:rPr kumimoji="0" lang="en-US" sz="1100" b="0" i="0" u="none" strike="noStrike" kern="1200" cap="none" spc="0" normalizeH="0" baseline="0" noProof="0" dirty="0" err="1">
                  <a:ln>
                    <a:noFill/>
                  </a:ln>
                  <a:solidFill>
                    <a:srgbClr val="000000"/>
                  </a:solidFill>
                  <a:effectLst/>
                  <a:uLnTx/>
                  <a:uFillTx/>
                  <a:latin typeface="Arial MT Pro"/>
                  <a:ea typeface="Arial MT Pro"/>
                  <a:cs typeface="Arial MT Pro"/>
                  <a:sym typeface="Arial MT Pro"/>
                </a:rPr>
                <a:t>Lijn</a:t>
              </a: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Logistics</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MPET</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 		(</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Logistics</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err="1">
                  <a:ln>
                    <a:noFill/>
                  </a:ln>
                  <a:solidFill>
                    <a:srgbClr val="000000"/>
                  </a:solidFill>
                  <a:effectLst/>
                  <a:uLnTx/>
                  <a:uFillTx/>
                  <a:latin typeface="Arial MT Pro"/>
                  <a:ea typeface="Arial MT Pro"/>
                  <a:cs typeface="Arial MT Pro"/>
                  <a:sym typeface="Arial MT Pro"/>
                </a:rPr>
                <a:t>Securex</a:t>
              </a: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Professional Services</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Federal Insurance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Insurance</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Flemish Government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Governmental Institution</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Belfius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Financial Services</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Barry Callebaut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Manufacturing</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Carrefour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Retail</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Hilti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Manufacturing</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p:txBody>
        </p:sp>
      </p:grpSp>
      <p:grpSp>
        <p:nvGrpSpPr>
          <p:cNvPr id="17" name="Group 17"/>
          <p:cNvGrpSpPr/>
          <p:nvPr/>
        </p:nvGrpSpPr>
        <p:grpSpPr>
          <a:xfrm>
            <a:off x="6539330" y="1465538"/>
            <a:ext cx="5420462" cy="4800854"/>
            <a:chOff x="0" y="0"/>
            <a:chExt cx="10840924" cy="9601708"/>
          </a:xfrm>
        </p:grpSpPr>
        <p:sp>
          <p:nvSpPr>
            <p:cNvPr id="18" name="Freeform 18"/>
            <p:cNvSpPr/>
            <p:nvPr/>
          </p:nvSpPr>
          <p:spPr>
            <a:xfrm>
              <a:off x="0" y="0"/>
              <a:ext cx="10840924" cy="9601708"/>
            </a:xfrm>
            <a:custGeom>
              <a:avLst/>
              <a:gdLst/>
              <a:ahLst/>
              <a:cxnLst/>
              <a:rect l="l" t="t" r="r" b="b"/>
              <a:pathLst>
                <a:path w="10840924" h="9601708">
                  <a:moveTo>
                    <a:pt x="0" y="0"/>
                  </a:moveTo>
                  <a:lnTo>
                    <a:pt x="10840924" y="0"/>
                  </a:lnTo>
                  <a:lnTo>
                    <a:pt x="10840924" y="9601708"/>
                  </a:lnTo>
                  <a:lnTo>
                    <a:pt x="0" y="9601708"/>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9" name="TextBox 19"/>
            <p:cNvSpPr txBox="1"/>
            <p:nvPr/>
          </p:nvSpPr>
          <p:spPr>
            <a:xfrm>
              <a:off x="0" y="-133350"/>
              <a:ext cx="10840924" cy="9735058"/>
            </a:xfrm>
            <a:prstGeom prst="rect">
              <a:avLst/>
            </a:prstGeom>
          </p:spPr>
          <p:txBody>
            <a:bodyPr lIns="0" tIns="0" rIns="0" bIns="0" rtlCol="0" anchor="t"/>
            <a:lstStyle/>
            <a:p>
              <a:pPr marL="99542" marR="0" lvl="1" indent="0" algn="l" defTabSz="609630" rtl="0" eaLnBrk="1" fontAlgn="auto" latinLnBrk="0" hangingPunct="1">
                <a:lnSpc>
                  <a:spcPts val="198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326A"/>
                  </a:solidFill>
                  <a:effectLst/>
                  <a:uLnTx/>
                  <a:uFillTx/>
                  <a:latin typeface="Arial MT Pro Bold"/>
                  <a:ea typeface="Arial MT Pro Bold"/>
                  <a:cs typeface="Arial MT Pro Bold"/>
                  <a:sym typeface="Arial MT Pro Bold"/>
                </a:rPr>
                <a:t>Training and Coaching Engagements – both in-house and classroom:</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Data Governance</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AI Governance</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DAMA-DMBOK</a:t>
              </a:r>
              <a:r>
                <a:rPr kumimoji="0" lang="en-US" sz="1000" b="0" i="0" u="none" strike="noStrike" kern="1200" cap="none" spc="0" normalizeH="0" baseline="30000" noProof="0" dirty="0">
                  <a:ln>
                    <a:noFill/>
                  </a:ln>
                  <a:solidFill>
                    <a:srgbClr val="000000"/>
                  </a:solidFill>
                  <a:effectLst/>
                  <a:uLnTx/>
                  <a:uFillTx/>
                  <a:latin typeface="Arial MT Pro"/>
                  <a:ea typeface="Arial MT Pro"/>
                  <a:cs typeface="Arial MT Pro"/>
                  <a:sym typeface="Arial MT Pro"/>
                </a:rPr>
                <a:t>® </a:t>
              </a: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 CDMP</a:t>
              </a:r>
              <a:r>
                <a:rPr kumimoji="0" lang="en-US" sz="1000" b="0" i="0" u="none" strike="noStrike" kern="1200" cap="none" spc="0" normalizeH="0" baseline="30000" noProof="0" dirty="0">
                  <a:ln>
                    <a:noFill/>
                  </a:ln>
                  <a:solidFill>
                    <a:srgbClr val="000000"/>
                  </a:solidFill>
                  <a:effectLst/>
                  <a:uLnTx/>
                  <a:uFillTx/>
                  <a:latin typeface="Arial MT Pro"/>
                  <a:ea typeface="Arial MT Pro"/>
                  <a:cs typeface="Arial MT Pro"/>
                  <a:sym typeface="Arial MT Pro"/>
                </a:rPr>
                <a:t>®</a:t>
              </a:r>
            </a:p>
            <a:p>
              <a:pPr marL="638207" lvl="2" indent="-212736" defTabSz="609630">
                <a:lnSpc>
                  <a:spcPts val="1800"/>
                </a:lnSpc>
                <a:buFont typeface="Arial"/>
                <a:buChar char="⚬"/>
                <a:defRPr/>
              </a:pPr>
              <a:r>
                <a:rPr lang="en-US" sz="1000" dirty="0">
                  <a:solidFill>
                    <a:srgbClr val="000000"/>
                  </a:solidFill>
                  <a:latin typeface="Arial MT Pro"/>
                  <a:ea typeface="Arial MT Pro"/>
                  <a:cs typeface="Arial MT Pro"/>
                  <a:sym typeface="Arial MT Pro"/>
                </a:rPr>
                <a:t>ADGP</a:t>
              </a:r>
              <a:r>
                <a:rPr lang="en-US" sz="1000" baseline="30000" dirty="0">
                  <a:solidFill>
                    <a:srgbClr val="000000"/>
                  </a:solidFill>
                  <a:latin typeface="Arial MT Pro"/>
                  <a:ea typeface="Arial MT Pro"/>
                  <a:cs typeface="Arial MT Pro"/>
                  <a:sym typeface="Arial MT Pro"/>
                </a:rPr>
                <a:t>®</a:t>
              </a:r>
              <a:endParaRPr kumimoji="0" lang="en-US" sz="1000" b="0" i="0" u="none" strike="noStrike" kern="1200" cap="none" spc="0" normalizeH="0" baseline="30000" noProof="0" dirty="0">
                <a:ln>
                  <a:noFill/>
                </a:ln>
                <a:solidFill>
                  <a:srgbClr val="000000"/>
                </a:solidFill>
                <a:effectLst/>
                <a:uLnTx/>
                <a:uFillTx/>
                <a:latin typeface="Arial MT Pro"/>
                <a:ea typeface="Arial MT Pro"/>
                <a:cs typeface="Arial MT Pro"/>
                <a:sym typeface="Arial MT Pro"/>
              </a:endParaRP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Data Strategy</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a:ln>
                    <a:noFill/>
                  </a:ln>
                  <a:solidFill>
                    <a:srgbClr val="000000"/>
                  </a:solidFill>
                  <a:effectLst/>
                  <a:uLnTx/>
                  <a:uFillTx/>
                  <a:latin typeface="Arial MT Pro"/>
                  <a:ea typeface="Arial MT Pro"/>
                  <a:cs typeface="Arial MT Pro"/>
                  <a:sym typeface="Arial MT Pro"/>
                </a:rPr>
                <a:t>Data Quality</a:t>
              </a:r>
              <a:endPar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endParaRP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Master Data Management	</a:t>
              </a:r>
              <a:endPar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endParaRPr>
            </a:p>
            <a:p>
              <a:pPr marL="99542" marR="0" lvl="1" indent="0" algn="l" defTabSz="609630" rtl="0" eaLnBrk="1" fontAlgn="auto" latinLnBrk="0" hangingPunct="1">
                <a:lnSpc>
                  <a:spcPts val="198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326A"/>
                </a:solidFill>
                <a:effectLst/>
                <a:uLnTx/>
                <a:uFillTx/>
                <a:latin typeface="Arial MT Pro Bold"/>
                <a:ea typeface="Arial MT Pro Bold"/>
                <a:cs typeface="Arial MT Pro Bold"/>
                <a:sym typeface="Arial MT Pro Bold"/>
              </a:endParaRPr>
            </a:p>
            <a:p>
              <a:pPr marL="99542" marR="0" lvl="1" indent="0" algn="l" defTabSz="609630" rtl="0" eaLnBrk="1" fontAlgn="auto" latinLnBrk="0" hangingPunct="1">
                <a:lnSpc>
                  <a:spcPts val="198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326A"/>
                  </a:solidFill>
                  <a:effectLst/>
                  <a:uLnTx/>
                  <a:uFillTx/>
                  <a:latin typeface="Arial MT Pro Bold"/>
                  <a:ea typeface="Arial MT Pro Bold"/>
                  <a:cs typeface="Arial MT Pro Bold"/>
                  <a:sym typeface="Arial MT Pro Bold"/>
                </a:rPr>
                <a:t>Speaking Engagements:</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DGIQ/EDW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San Diego, 2026</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Data Modeling Zone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 	(</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San Francisco, 2026</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endPar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endParaRP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DGIQ/EDW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Anaheim, 2025</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Data and AI Conference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London, 2025</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Data Modeling Zone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 	(</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Phoenix, 2025</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DGIQ East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Washington DC, 2024</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Data and AI Conference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London, 2024</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DGIQ West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San Diego, 2024</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Enterprise Data World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Orlando, 2025</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DG &amp; MDM Conference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London, 2023</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638207" marR="0" lvl="2" indent="-212736" algn="l" defTabSz="609630" rtl="0" eaLnBrk="1" fontAlgn="auto" latinLnBrk="0" hangingPunct="1">
                <a:lnSpc>
                  <a:spcPts val="18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DGIQ East		</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0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Washington DC, 2023</a:t>
              </a:r>
              <a:r>
                <a:rPr kumimoji="0" lang="en-US" sz="10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p:txBody>
        </p:sp>
      </p:grpSp>
      <p:grpSp>
        <p:nvGrpSpPr>
          <p:cNvPr id="22" name="Group 22"/>
          <p:cNvGrpSpPr/>
          <p:nvPr/>
        </p:nvGrpSpPr>
        <p:grpSpPr>
          <a:xfrm>
            <a:off x="411385" y="1008850"/>
            <a:ext cx="5418067" cy="394694"/>
            <a:chOff x="0" y="0"/>
            <a:chExt cx="10836134" cy="789388"/>
          </a:xfrm>
        </p:grpSpPr>
        <p:sp>
          <p:nvSpPr>
            <p:cNvPr id="23" name="Freeform 23"/>
            <p:cNvSpPr/>
            <p:nvPr/>
          </p:nvSpPr>
          <p:spPr>
            <a:xfrm>
              <a:off x="0" y="0"/>
              <a:ext cx="10836148" cy="789432"/>
            </a:xfrm>
            <a:custGeom>
              <a:avLst/>
              <a:gdLst/>
              <a:ahLst/>
              <a:cxnLst/>
              <a:rect l="l" t="t" r="r" b="b"/>
              <a:pathLst>
                <a:path w="10836148" h="789432">
                  <a:moveTo>
                    <a:pt x="0" y="25019"/>
                  </a:moveTo>
                  <a:cubicBezTo>
                    <a:pt x="0" y="11176"/>
                    <a:pt x="11176" y="0"/>
                    <a:pt x="25019" y="0"/>
                  </a:cubicBezTo>
                  <a:lnTo>
                    <a:pt x="10811128" y="0"/>
                  </a:lnTo>
                  <a:cubicBezTo>
                    <a:pt x="10824972" y="0"/>
                    <a:pt x="10836148" y="11176"/>
                    <a:pt x="10836148" y="25019"/>
                  </a:cubicBezTo>
                  <a:lnTo>
                    <a:pt x="10836148" y="764413"/>
                  </a:lnTo>
                  <a:cubicBezTo>
                    <a:pt x="10836148" y="778256"/>
                    <a:pt x="10824972" y="789432"/>
                    <a:pt x="10811128" y="789432"/>
                  </a:cubicBezTo>
                  <a:lnTo>
                    <a:pt x="25019" y="789432"/>
                  </a:lnTo>
                  <a:cubicBezTo>
                    <a:pt x="11176" y="789432"/>
                    <a:pt x="0" y="778129"/>
                    <a:pt x="0" y="764413"/>
                  </a:cubicBezTo>
                  <a:close/>
                </a:path>
              </a:pathLst>
            </a:custGeom>
            <a:solidFill>
              <a:srgbClr val="10B5B3"/>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4" name="Group 24"/>
          <p:cNvGrpSpPr/>
          <p:nvPr/>
        </p:nvGrpSpPr>
        <p:grpSpPr>
          <a:xfrm>
            <a:off x="415046" y="1076585"/>
            <a:ext cx="5410744" cy="259223"/>
            <a:chOff x="0" y="0"/>
            <a:chExt cx="10821488" cy="518447"/>
          </a:xfrm>
        </p:grpSpPr>
        <p:sp>
          <p:nvSpPr>
            <p:cNvPr id="25" name="Freeform 25"/>
            <p:cNvSpPr/>
            <p:nvPr/>
          </p:nvSpPr>
          <p:spPr>
            <a:xfrm>
              <a:off x="0" y="0"/>
              <a:ext cx="10821488" cy="518447"/>
            </a:xfrm>
            <a:custGeom>
              <a:avLst/>
              <a:gdLst/>
              <a:ahLst/>
              <a:cxnLst/>
              <a:rect l="l" t="t" r="r" b="b"/>
              <a:pathLst>
                <a:path w="10821488" h="518447">
                  <a:moveTo>
                    <a:pt x="0" y="0"/>
                  </a:moveTo>
                  <a:lnTo>
                    <a:pt x="10821488" y="0"/>
                  </a:lnTo>
                  <a:lnTo>
                    <a:pt x="10821488" y="518447"/>
                  </a:lnTo>
                  <a:lnTo>
                    <a:pt x="0" y="51844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26" name="TextBox 26"/>
            <p:cNvSpPr txBox="1"/>
            <p:nvPr/>
          </p:nvSpPr>
          <p:spPr>
            <a:xfrm>
              <a:off x="0" y="-57150"/>
              <a:ext cx="10821488" cy="575597"/>
            </a:xfrm>
            <a:prstGeom prst="rect">
              <a:avLst/>
            </a:prstGeom>
          </p:spPr>
          <p:txBody>
            <a:bodyPr lIns="0" tIns="0" rIns="0" bIns="0" rtlCol="0" anchor="ctr"/>
            <a:lstStyle/>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MT Pro"/>
                  <a:ea typeface="Arial MT Pro"/>
                  <a:cs typeface="Arial MT Pro"/>
                  <a:sym typeface="Arial MT Pro"/>
                </a:rPr>
                <a:t>Consulting &amp; Advisory Services</a:t>
              </a:r>
            </a:p>
          </p:txBody>
        </p:sp>
      </p:grpSp>
      <p:grpSp>
        <p:nvGrpSpPr>
          <p:cNvPr id="27" name="Group 27"/>
          <p:cNvGrpSpPr/>
          <p:nvPr/>
        </p:nvGrpSpPr>
        <p:grpSpPr>
          <a:xfrm>
            <a:off x="6271820" y="1008848"/>
            <a:ext cx="5418067" cy="394694"/>
            <a:chOff x="0" y="0"/>
            <a:chExt cx="10836134" cy="789388"/>
          </a:xfrm>
        </p:grpSpPr>
        <p:sp>
          <p:nvSpPr>
            <p:cNvPr id="28" name="Freeform 28"/>
            <p:cNvSpPr/>
            <p:nvPr/>
          </p:nvSpPr>
          <p:spPr>
            <a:xfrm>
              <a:off x="0" y="0"/>
              <a:ext cx="10836148" cy="789432"/>
            </a:xfrm>
            <a:custGeom>
              <a:avLst/>
              <a:gdLst/>
              <a:ahLst/>
              <a:cxnLst/>
              <a:rect l="l" t="t" r="r" b="b"/>
              <a:pathLst>
                <a:path w="10836148" h="789432">
                  <a:moveTo>
                    <a:pt x="0" y="25019"/>
                  </a:moveTo>
                  <a:cubicBezTo>
                    <a:pt x="0" y="11176"/>
                    <a:pt x="11176" y="0"/>
                    <a:pt x="25019" y="0"/>
                  </a:cubicBezTo>
                  <a:lnTo>
                    <a:pt x="10811128" y="0"/>
                  </a:lnTo>
                  <a:cubicBezTo>
                    <a:pt x="10824972" y="0"/>
                    <a:pt x="10836148" y="11176"/>
                    <a:pt x="10836148" y="25019"/>
                  </a:cubicBezTo>
                  <a:lnTo>
                    <a:pt x="10836148" y="764413"/>
                  </a:lnTo>
                  <a:cubicBezTo>
                    <a:pt x="10836148" y="778256"/>
                    <a:pt x="10824972" y="789432"/>
                    <a:pt x="10811128" y="789432"/>
                  </a:cubicBezTo>
                  <a:lnTo>
                    <a:pt x="25019" y="789432"/>
                  </a:lnTo>
                  <a:cubicBezTo>
                    <a:pt x="11176" y="789432"/>
                    <a:pt x="0" y="778129"/>
                    <a:pt x="0" y="764413"/>
                  </a:cubicBezTo>
                  <a:close/>
                </a:path>
              </a:pathLst>
            </a:custGeom>
            <a:solidFill>
              <a:srgbClr val="10B5B3"/>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9" name="Group 29"/>
          <p:cNvGrpSpPr/>
          <p:nvPr/>
        </p:nvGrpSpPr>
        <p:grpSpPr>
          <a:xfrm>
            <a:off x="6275480" y="1076584"/>
            <a:ext cx="5410744" cy="259223"/>
            <a:chOff x="0" y="0"/>
            <a:chExt cx="10821488" cy="518447"/>
          </a:xfrm>
        </p:grpSpPr>
        <p:sp>
          <p:nvSpPr>
            <p:cNvPr id="30" name="Freeform 30"/>
            <p:cNvSpPr/>
            <p:nvPr/>
          </p:nvSpPr>
          <p:spPr>
            <a:xfrm>
              <a:off x="0" y="0"/>
              <a:ext cx="10821488" cy="518447"/>
            </a:xfrm>
            <a:custGeom>
              <a:avLst/>
              <a:gdLst/>
              <a:ahLst/>
              <a:cxnLst/>
              <a:rect l="l" t="t" r="r" b="b"/>
              <a:pathLst>
                <a:path w="10821488" h="518447">
                  <a:moveTo>
                    <a:pt x="0" y="0"/>
                  </a:moveTo>
                  <a:lnTo>
                    <a:pt x="10821488" y="0"/>
                  </a:lnTo>
                  <a:lnTo>
                    <a:pt x="10821488" y="518447"/>
                  </a:lnTo>
                  <a:lnTo>
                    <a:pt x="0" y="51844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1" name="TextBox 31"/>
            <p:cNvSpPr txBox="1"/>
            <p:nvPr/>
          </p:nvSpPr>
          <p:spPr>
            <a:xfrm>
              <a:off x="0" y="-57150"/>
              <a:ext cx="10821488" cy="575597"/>
            </a:xfrm>
            <a:prstGeom prst="rect">
              <a:avLst/>
            </a:prstGeom>
          </p:spPr>
          <p:txBody>
            <a:bodyPr lIns="0" tIns="0" rIns="0" bIns="0" rtlCol="0" anchor="ctr"/>
            <a:lstStyle/>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MT Pro"/>
                  <a:ea typeface="Arial MT Pro"/>
                  <a:cs typeface="Arial MT Pro"/>
                  <a:sym typeface="Arial MT Pro"/>
                </a:rPr>
                <a:t>Educational Services</a:t>
              </a:r>
            </a:p>
          </p:txBody>
        </p:sp>
      </p:grpSp>
      <p:grpSp>
        <p:nvGrpSpPr>
          <p:cNvPr id="33" name="Group 33"/>
          <p:cNvGrpSpPr/>
          <p:nvPr/>
        </p:nvGrpSpPr>
        <p:grpSpPr>
          <a:xfrm>
            <a:off x="408643" y="5171960"/>
            <a:ext cx="5418067" cy="394694"/>
            <a:chOff x="0" y="0"/>
            <a:chExt cx="10836134" cy="789388"/>
          </a:xfrm>
        </p:grpSpPr>
        <p:sp>
          <p:nvSpPr>
            <p:cNvPr id="34" name="Freeform 34"/>
            <p:cNvSpPr/>
            <p:nvPr/>
          </p:nvSpPr>
          <p:spPr>
            <a:xfrm>
              <a:off x="0" y="0"/>
              <a:ext cx="10836148" cy="789432"/>
            </a:xfrm>
            <a:custGeom>
              <a:avLst/>
              <a:gdLst/>
              <a:ahLst/>
              <a:cxnLst/>
              <a:rect l="l" t="t" r="r" b="b"/>
              <a:pathLst>
                <a:path w="10836148" h="789432">
                  <a:moveTo>
                    <a:pt x="0" y="25019"/>
                  </a:moveTo>
                  <a:cubicBezTo>
                    <a:pt x="0" y="11176"/>
                    <a:pt x="11176" y="0"/>
                    <a:pt x="25019" y="0"/>
                  </a:cubicBezTo>
                  <a:lnTo>
                    <a:pt x="10811128" y="0"/>
                  </a:lnTo>
                  <a:cubicBezTo>
                    <a:pt x="10824972" y="0"/>
                    <a:pt x="10836148" y="11176"/>
                    <a:pt x="10836148" y="25019"/>
                  </a:cubicBezTo>
                  <a:lnTo>
                    <a:pt x="10836148" y="764413"/>
                  </a:lnTo>
                  <a:cubicBezTo>
                    <a:pt x="10836148" y="778256"/>
                    <a:pt x="10824972" y="789432"/>
                    <a:pt x="10811128" y="789432"/>
                  </a:cubicBezTo>
                  <a:lnTo>
                    <a:pt x="25019" y="789432"/>
                  </a:lnTo>
                  <a:cubicBezTo>
                    <a:pt x="11176" y="789432"/>
                    <a:pt x="0" y="778129"/>
                    <a:pt x="0" y="764413"/>
                  </a:cubicBezTo>
                  <a:close/>
                </a:path>
              </a:pathLst>
            </a:custGeom>
            <a:solidFill>
              <a:srgbClr val="10B5B3"/>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5" name="Group 35"/>
          <p:cNvGrpSpPr/>
          <p:nvPr/>
        </p:nvGrpSpPr>
        <p:grpSpPr>
          <a:xfrm>
            <a:off x="412303" y="5256025"/>
            <a:ext cx="5410744" cy="259223"/>
            <a:chOff x="0" y="0"/>
            <a:chExt cx="10821488" cy="518447"/>
          </a:xfrm>
        </p:grpSpPr>
        <p:sp>
          <p:nvSpPr>
            <p:cNvPr id="36" name="Freeform 36"/>
            <p:cNvSpPr/>
            <p:nvPr/>
          </p:nvSpPr>
          <p:spPr>
            <a:xfrm>
              <a:off x="0" y="0"/>
              <a:ext cx="10821488" cy="518447"/>
            </a:xfrm>
            <a:custGeom>
              <a:avLst/>
              <a:gdLst/>
              <a:ahLst/>
              <a:cxnLst/>
              <a:rect l="l" t="t" r="r" b="b"/>
              <a:pathLst>
                <a:path w="10821488" h="518447">
                  <a:moveTo>
                    <a:pt x="0" y="0"/>
                  </a:moveTo>
                  <a:lnTo>
                    <a:pt x="10821488" y="0"/>
                  </a:lnTo>
                  <a:lnTo>
                    <a:pt x="10821488" y="518447"/>
                  </a:lnTo>
                  <a:lnTo>
                    <a:pt x="0" y="51844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7" name="TextBox 37"/>
            <p:cNvSpPr txBox="1"/>
            <p:nvPr/>
          </p:nvSpPr>
          <p:spPr>
            <a:xfrm>
              <a:off x="0" y="-57150"/>
              <a:ext cx="10821488" cy="575597"/>
            </a:xfrm>
            <a:prstGeom prst="rect">
              <a:avLst/>
            </a:prstGeom>
          </p:spPr>
          <p:txBody>
            <a:bodyPr lIns="0" tIns="0" rIns="0" bIns="0" rtlCol="0" anchor="ctr"/>
            <a:lstStyle/>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MT Pro"/>
                  <a:ea typeface="Arial MT Pro"/>
                  <a:cs typeface="Arial MT Pro"/>
                  <a:sym typeface="Arial MT Pro"/>
                </a:rPr>
                <a:t>Research</a:t>
              </a:r>
            </a:p>
          </p:txBody>
        </p:sp>
      </p:grpSp>
      <p:grpSp>
        <p:nvGrpSpPr>
          <p:cNvPr id="38" name="Group 38"/>
          <p:cNvGrpSpPr/>
          <p:nvPr/>
        </p:nvGrpSpPr>
        <p:grpSpPr>
          <a:xfrm>
            <a:off x="543232" y="5637593"/>
            <a:ext cx="5593463" cy="943102"/>
            <a:chOff x="0" y="0"/>
            <a:chExt cx="11186926" cy="1886204"/>
          </a:xfrm>
        </p:grpSpPr>
        <p:sp>
          <p:nvSpPr>
            <p:cNvPr id="39" name="Freeform 39"/>
            <p:cNvSpPr/>
            <p:nvPr/>
          </p:nvSpPr>
          <p:spPr>
            <a:xfrm>
              <a:off x="0" y="0"/>
              <a:ext cx="11186926" cy="1886204"/>
            </a:xfrm>
            <a:custGeom>
              <a:avLst/>
              <a:gdLst/>
              <a:ahLst/>
              <a:cxnLst/>
              <a:rect l="l" t="t" r="r" b="b"/>
              <a:pathLst>
                <a:path w="11186926" h="1886204">
                  <a:moveTo>
                    <a:pt x="0" y="0"/>
                  </a:moveTo>
                  <a:lnTo>
                    <a:pt x="11186926" y="0"/>
                  </a:lnTo>
                  <a:lnTo>
                    <a:pt x="11186926" y="1886204"/>
                  </a:lnTo>
                  <a:lnTo>
                    <a:pt x="0" y="1886204"/>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0" name="TextBox 40"/>
            <p:cNvSpPr txBox="1"/>
            <p:nvPr/>
          </p:nvSpPr>
          <p:spPr>
            <a:xfrm>
              <a:off x="0" y="-133350"/>
              <a:ext cx="11186926" cy="2019554"/>
            </a:xfrm>
            <a:prstGeom prst="rect">
              <a:avLst/>
            </a:prstGeom>
          </p:spPr>
          <p:txBody>
            <a:bodyPr lIns="0" tIns="0" rIns="0" bIns="0" rtlCol="0" anchor="t"/>
            <a:lstStyle/>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President of Data &amp; AI Governance Research Institute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2026, founding phase</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PhD in Data Governance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AMS, 2025 - 2029</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98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Book “Data Governance Sprints”</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 	(</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Technics Publication, est. Q2 2026</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p:txBody>
        </p:sp>
      </p:grpSp>
      <p:grpSp>
        <p:nvGrpSpPr>
          <p:cNvPr id="41" name="Group 41"/>
          <p:cNvGrpSpPr/>
          <p:nvPr/>
        </p:nvGrpSpPr>
        <p:grpSpPr>
          <a:xfrm>
            <a:off x="6631590" y="279425"/>
            <a:ext cx="4604298" cy="556731"/>
            <a:chOff x="0" y="0"/>
            <a:chExt cx="9208596" cy="1113462"/>
          </a:xfrm>
        </p:grpSpPr>
        <p:sp>
          <p:nvSpPr>
            <p:cNvPr id="42" name="Freeform 42"/>
            <p:cNvSpPr/>
            <p:nvPr/>
          </p:nvSpPr>
          <p:spPr>
            <a:xfrm>
              <a:off x="0" y="0"/>
              <a:ext cx="9208596" cy="1113462"/>
            </a:xfrm>
            <a:custGeom>
              <a:avLst/>
              <a:gdLst/>
              <a:ahLst/>
              <a:cxnLst/>
              <a:rect l="l" t="t" r="r" b="b"/>
              <a:pathLst>
                <a:path w="9208596" h="1113462">
                  <a:moveTo>
                    <a:pt x="0" y="0"/>
                  </a:moveTo>
                  <a:lnTo>
                    <a:pt x="9208596" y="0"/>
                  </a:lnTo>
                  <a:lnTo>
                    <a:pt x="9208596" y="1113462"/>
                  </a:lnTo>
                  <a:lnTo>
                    <a:pt x="0" y="1113462"/>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3" name="TextBox 43"/>
            <p:cNvSpPr txBox="1"/>
            <p:nvPr/>
          </p:nvSpPr>
          <p:spPr>
            <a:xfrm>
              <a:off x="0" y="-38100"/>
              <a:ext cx="9208596" cy="1151562"/>
            </a:xfrm>
            <a:prstGeom prst="rect">
              <a:avLst/>
            </a:prstGeom>
          </p:spPr>
          <p:txBody>
            <a:bodyPr lIns="0" tIns="0" rIns="0" bIns="0" rtlCol="0" anchor="t"/>
            <a:lstStyle/>
            <a:p>
              <a:pPr marL="199083" marR="0" lvl="1" indent="-99541" algn="l" defTabSz="609630" rtl="0" eaLnBrk="1" fontAlgn="auto" latinLnBrk="0" hangingPunct="1">
                <a:lnSpc>
                  <a:spcPts val="132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PhD in Data Governance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AMS, 2025 - 2029</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a:p>
              <a:pPr marL="199083" marR="0" lvl="1" indent="-99541" algn="l" defTabSz="609630" rtl="0" eaLnBrk="1" fontAlgn="auto" latinLnBrk="0" hangingPunct="1">
                <a:lnSpc>
                  <a:spcPts val="132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MSc in Business Economics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2012, Ghent University</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 </a:t>
              </a:r>
            </a:p>
            <a:p>
              <a:pPr marL="199083" marR="0" lvl="1" indent="-99541" algn="l" defTabSz="609630" rtl="0" eaLnBrk="1" fontAlgn="auto" latinLnBrk="0" hangingPunct="1">
                <a:lnSpc>
                  <a:spcPts val="1320"/>
                </a:lnSpc>
                <a:spcBef>
                  <a:spcPts val="0"/>
                </a:spcBef>
                <a:spcAft>
                  <a:spcPts val="0"/>
                </a:spcAft>
                <a:buClrTx/>
                <a:buSzTx/>
                <a:buFont typeface="Arial"/>
                <a:buChar char="•"/>
                <a:tabLst/>
                <a:defRPr/>
              </a:pPr>
              <a:r>
                <a:rPr kumimoji="0" lang="en-US" sz="1100" b="0" i="0" u="none" strike="noStrike" kern="1200" cap="none" spc="0" normalizeH="0" baseline="0" noProof="0" dirty="0">
                  <a:ln>
                    <a:noFill/>
                  </a:ln>
                  <a:solidFill>
                    <a:srgbClr val="000000"/>
                  </a:solidFill>
                  <a:effectLst/>
                  <a:uLnTx/>
                  <a:uFillTx/>
                  <a:latin typeface="Arial MT Pro"/>
                  <a:ea typeface="Arial MT Pro"/>
                  <a:cs typeface="Arial MT Pro"/>
                  <a:sym typeface="Arial MT Pro"/>
                </a:rPr>
                <a:t>BSc in Sociology 		</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r>
                <a:rPr kumimoji="0" lang="en-US" sz="1100" b="0" i="1" u="none" strike="noStrike" kern="1200" cap="none" spc="0" normalizeH="0" baseline="0" noProof="0" dirty="0">
                  <a:ln>
                    <a:noFill/>
                  </a:ln>
                  <a:solidFill>
                    <a:srgbClr val="12229D"/>
                  </a:solidFill>
                  <a:effectLst/>
                  <a:uLnTx/>
                  <a:uFillTx/>
                  <a:latin typeface="Arial MT Pro Italics"/>
                  <a:ea typeface="Arial MT Pro Italics"/>
                  <a:cs typeface="Arial MT Pro Italics"/>
                  <a:sym typeface="Arial MT Pro Italics"/>
                </a:rPr>
                <a:t>2009, Ghent University</a:t>
              </a:r>
              <a:r>
                <a:rPr kumimoji="0" lang="en-US" sz="1100" b="0" i="0" u="none" strike="noStrike" kern="1200" cap="none" spc="0" normalizeH="0" baseline="0" noProof="0" dirty="0">
                  <a:ln>
                    <a:noFill/>
                  </a:ln>
                  <a:solidFill>
                    <a:srgbClr val="12229D"/>
                  </a:solidFill>
                  <a:effectLst/>
                  <a:uLnTx/>
                  <a:uFillTx/>
                  <a:latin typeface="Arial MT Pro"/>
                  <a:ea typeface="Arial MT Pro"/>
                  <a:cs typeface="Arial MT Pro"/>
                  <a:sym typeface="Arial MT Pro"/>
                </a:rPr>
                <a:t>)</a:t>
              </a:r>
            </a:p>
          </p:txBody>
        </p:sp>
      </p:grpSp>
      <p:sp>
        <p:nvSpPr>
          <p:cNvPr id="44" name="Freeform 44" descr="Graphic 14"/>
          <p:cNvSpPr/>
          <p:nvPr/>
        </p:nvSpPr>
        <p:spPr>
          <a:xfrm>
            <a:off x="6161690" y="44474"/>
            <a:ext cx="469901" cy="469901"/>
          </a:xfrm>
          <a:custGeom>
            <a:avLst/>
            <a:gdLst/>
            <a:ahLst/>
            <a:cxnLst/>
            <a:rect l="l" t="t" r="r" b="b"/>
            <a:pathLst>
              <a:path w="704852" h="704851">
                <a:moveTo>
                  <a:pt x="0" y="0"/>
                </a:moveTo>
                <a:lnTo>
                  <a:pt x="704851" y="0"/>
                </a:lnTo>
                <a:lnTo>
                  <a:pt x="704851" y="704851"/>
                </a:lnTo>
                <a:lnTo>
                  <a:pt x="0" y="704851"/>
                </a:lnTo>
                <a:lnTo>
                  <a:pt x="0" y="0"/>
                </a:lnTo>
                <a:close/>
              </a:path>
            </a:pathLst>
          </a:custGeom>
          <a:blipFill>
            <a:blip r:embed="rId4"/>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45" descr="Picture 18"/>
          <p:cNvSpPr/>
          <p:nvPr/>
        </p:nvSpPr>
        <p:spPr>
          <a:xfrm>
            <a:off x="10972117" y="4777075"/>
            <a:ext cx="1033400" cy="1544304"/>
          </a:xfrm>
          <a:custGeom>
            <a:avLst/>
            <a:gdLst/>
            <a:ahLst/>
            <a:cxnLst/>
            <a:rect l="l" t="t" r="r" b="b"/>
            <a:pathLst>
              <a:path w="1550100" h="2316456">
                <a:moveTo>
                  <a:pt x="0" y="0"/>
                </a:moveTo>
                <a:lnTo>
                  <a:pt x="1550100" y="0"/>
                </a:lnTo>
                <a:lnTo>
                  <a:pt x="1550100" y="2316457"/>
                </a:lnTo>
                <a:lnTo>
                  <a:pt x="0" y="2316457"/>
                </a:lnTo>
                <a:lnTo>
                  <a:pt x="0" y="0"/>
                </a:lnTo>
                <a:close/>
              </a:path>
            </a:pathLst>
          </a:custGeom>
          <a:blipFill>
            <a:blip r:embed="rId5"/>
            <a:stretch>
              <a:fillRect t="-187" b="-187"/>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nvGrpSpPr>
          <p:cNvPr id="46" name="Group 46"/>
          <p:cNvGrpSpPr/>
          <p:nvPr/>
        </p:nvGrpSpPr>
        <p:grpSpPr>
          <a:xfrm>
            <a:off x="4002517" y="6493342"/>
            <a:ext cx="4130983" cy="344932"/>
            <a:chOff x="0" y="0"/>
            <a:chExt cx="8261966" cy="689864"/>
          </a:xfrm>
        </p:grpSpPr>
        <p:sp>
          <p:nvSpPr>
            <p:cNvPr id="47" name="Freeform 47">
              <a:hlinkClick r:id="rId6" tooltip="https://daigpartners.com"/>
            </p:cNvPr>
            <p:cNvSpPr/>
            <p:nvPr/>
          </p:nvSpPr>
          <p:spPr>
            <a:xfrm>
              <a:off x="12700" y="13434"/>
              <a:ext cx="8236585" cy="662953"/>
            </a:xfrm>
            <a:custGeom>
              <a:avLst/>
              <a:gdLst/>
              <a:ahLst/>
              <a:cxnLst/>
              <a:rect l="l" t="t" r="r" b="b"/>
              <a:pathLst>
                <a:path w="8236585" h="662953">
                  <a:moveTo>
                    <a:pt x="0" y="0"/>
                  </a:moveTo>
                  <a:lnTo>
                    <a:pt x="8236585" y="0"/>
                  </a:lnTo>
                  <a:lnTo>
                    <a:pt x="8236585" y="662953"/>
                  </a:lnTo>
                  <a:lnTo>
                    <a:pt x="0" y="662953"/>
                  </a:lnTo>
                  <a:close/>
                </a:path>
              </a:pathLst>
            </a:custGeom>
            <a:solidFill>
              <a:srgbClr val="EAF7FA"/>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8" name="TextBox 48"/>
            <p:cNvSpPr txBox="1"/>
            <p:nvPr/>
          </p:nvSpPr>
          <p:spPr>
            <a:xfrm>
              <a:off x="0" y="-47625"/>
              <a:ext cx="8261966" cy="737489"/>
            </a:xfrm>
            <a:prstGeom prst="rect">
              <a:avLst/>
            </a:prstGeom>
          </p:spPr>
          <p:txBody>
            <a:bodyPr lIns="33867" tIns="33867" rIns="33867" bIns="33867" rtlCol="0" anchor="t"/>
            <a:lstStyle/>
            <a:p>
              <a:pPr marL="0" marR="0" lvl="0" indent="0" algn="ctr" defTabSz="609630" rtl="0" eaLnBrk="1" fontAlgn="auto" latinLnBrk="0" hangingPunct="1">
                <a:lnSpc>
                  <a:spcPts val="1919"/>
                </a:lnSpc>
                <a:spcBef>
                  <a:spcPts val="0"/>
                </a:spcBef>
                <a:spcAft>
                  <a:spcPts val="0"/>
                </a:spcAft>
                <a:buClrTx/>
                <a:buSzTx/>
                <a:buFontTx/>
                <a:buNone/>
                <a:tabLst/>
                <a:defRPr/>
              </a:pPr>
              <a:r>
                <a:rPr kumimoji="0" lang="en-US" sz="1600" b="0" i="0" u="sng" strike="noStrike" kern="1200" cap="none" spc="0" normalizeH="0" baseline="0" noProof="0">
                  <a:ln>
                    <a:noFill/>
                  </a:ln>
                  <a:solidFill>
                    <a:srgbClr val="10B5B3"/>
                  </a:solidFill>
                  <a:effectLst/>
                  <a:uLnTx/>
                  <a:uFillTx/>
                  <a:latin typeface="Arial MT Pro"/>
                  <a:ea typeface="Arial MT Pro"/>
                  <a:cs typeface="Arial MT Pro"/>
                  <a:sym typeface="Arial MT Pro"/>
                </a:rPr>
                <a:t>https://daigpartners.com</a:t>
              </a:r>
            </a:p>
          </p:txBody>
        </p:sp>
      </p:grpSp>
      <p:sp>
        <p:nvSpPr>
          <p:cNvPr id="20" name="Freeform 32" descr="Picture 11">
            <a:extLst>
              <a:ext uri="{FF2B5EF4-FFF2-40B4-BE49-F238E27FC236}">
                <a16:creationId xmlns:a16="http://schemas.microsoft.com/office/drawing/2014/main" id="{20D73E7F-CEE1-5A4B-C456-A626ED6FF7F0}"/>
              </a:ext>
            </a:extLst>
          </p:cNvPr>
          <p:cNvSpPr/>
          <p:nvPr/>
        </p:nvSpPr>
        <p:spPr>
          <a:xfrm>
            <a:off x="10873946" y="132410"/>
            <a:ext cx="914400" cy="840996"/>
          </a:xfrm>
          <a:custGeom>
            <a:avLst/>
            <a:gdLst/>
            <a:ahLst/>
            <a:cxnLst/>
            <a:rect l="l" t="t" r="r" b="b"/>
            <a:pathLst>
              <a:path w="1136665" h="1136665">
                <a:moveTo>
                  <a:pt x="0" y="0"/>
                </a:moveTo>
                <a:lnTo>
                  <a:pt x="1136665" y="0"/>
                </a:lnTo>
                <a:lnTo>
                  <a:pt x="1136665" y="1136665"/>
                </a:lnTo>
                <a:lnTo>
                  <a:pt x="0" y="1136665"/>
                </a:lnTo>
                <a:lnTo>
                  <a:pt x="0" y="0"/>
                </a:lnTo>
                <a:close/>
              </a:path>
            </a:pathLst>
          </a:custGeom>
          <a:blipFill>
            <a:blip r:embed="rId7"/>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2" name="Footer Placeholder 3">
            <a:extLst>
              <a:ext uri="{FF2B5EF4-FFF2-40B4-BE49-F238E27FC236}">
                <a16:creationId xmlns:a16="http://schemas.microsoft.com/office/drawing/2014/main" id="{DE86B4AD-5F22-04AC-2D39-F2B06583D9D3}"/>
              </a:ext>
            </a:extLst>
          </p:cNvPr>
          <p:cNvSpPr txBox="1">
            <a:spLocks/>
          </p:cNvSpPr>
          <p:nvPr/>
        </p:nvSpPr>
        <p:spPr>
          <a:xfrm>
            <a:off x="190178" y="6549963"/>
            <a:ext cx="2678597" cy="247651"/>
          </a:xfrm>
          <a:prstGeom prst="rect">
            <a:avLst/>
          </a:prstGeom>
        </p:spPr>
        <p:txBody>
          <a:bodyPr/>
          <a:lstStyle>
            <a:defPPr rtl="0">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764F67-B3E2-B861-EAB7-3B99471CB99F}"/>
              </a:ext>
            </a:extLst>
          </p:cNvPr>
          <p:cNvSpPr>
            <a:spLocks noGrp="1"/>
          </p:cNvSpPr>
          <p:nvPr>
            <p:ph type="title"/>
          </p:nvPr>
        </p:nvSpPr>
        <p:spPr/>
        <p:txBody>
          <a:bodyPr/>
          <a:lstStyle/>
          <a:p>
            <a:r>
              <a:rPr lang="en-US" dirty="0"/>
              <a:t>The magical number </a:t>
            </a:r>
            <a:r>
              <a:rPr lang="en-US" b="1" dirty="0">
                <a:solidFill>
                  <a:srgbClr val="11B5B4"/>
                </a:solidFill>
              </a:rPr>
              <a:t>7</a:t>
            </a:r>
            <a:r>
              <a:rPr lang="en-US" dirty="0"/>
              <a:t> (plus or minus 2)</a:t>
            </a:r>
          </a:p>
        </p:txBody>
      </p:sp>
      <p:sp>
        <p:nvSpPr>
          <p:cNvPr id="4" name="Footer Placeholder 3">
            <a:extLst>
              <a:ext uri="{FF2B5EF4-FFF2-40B4-BE49-F238E27FC236}">
                <a16:creationId xmlns:a16="http://schemas.microsoft.com/office/drawing/2014/main" id="{C9844041-2CF0-80F8-F927-C7337986B64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B469C4D-79DF-BA31-66F4-8ED234DD0AB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2">
            <a:extLst>
              <a:ext uri="{FF2B5EF4-FFF2-40B4-BE49-F238E27FC236}">
                <a16:creationId xmlns:a16="http://schemas.microsoft.com/office/drawing/2014/main" id="{9E86E9BC-A07E-78F7-2C94-8CACCC66495D}"/>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7140730" y="1212492"/>
            <a:ext cx="3149288" cy="4433015"/>
          </a:xfrm>
          <a:prstGeom prst="rect">
            <a:avLst/>
          </a:prstGeom>
          <a:noFill/>
          <a:extLst>
            <a:ext uri="{909E8E84-426E-40DD-AFC4-6F175D3DCCD1}">
              <a14:hiddenFill xmlns:a14="http://schemas.microsoft.com/office/drawing/2010/main">
                <a:solidFill>
                  <a:srgbClr val="FFFFFF"/>
                </a:solidFill>
              </a14:hiddenFill>
            </a:ext>
          </a:extLst>
        </p:spPr>
      </p:pic>
      <p:sp>
        <p:nvSpPr>
          <p:cNvPr id="7" name="Text Placeholder 3">
            <a:extLst>
              <a:ext uri="{FF2B5EF4-FFF2-40B4-BE49-F238E27FC236}">
                <a16:creationId xmlns:a16="http://schemas.microsoft.com/office/drawing/2014/main" id="{7417257F-4768-5E3C-F50B-C50BB5B193A5}"/>
              </a:ext>
            </a:extLst>
          </p:cNvPr>
          <p:cNvSpPr txBox="1">
            <a:spLocks/>
          </p:cNvSpPr>
          <p:nvPr/>
        </p:nvSpPr>
        <p:spPr>
          <a:xfrm>
            <a:off x="8068616" y="5693778"/>
            <a:ext cx="1765300" cy="329716"/>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buFont typeface="Arial" panose="020B0604020202020204" pitchFamily="34" charset="0"/>
              <a:buNone/>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George Miller</a:t>
            </a:r>
            <a:endParaRPr kumimoji="0" lang="LID4096"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Text Placeholder 3">
            <a:extLst>
              <a:ext uri="{FF2B5EF4-FFF2-40B4-BE49-F238E27FC236}">
                <a16:creationId xmlns:a16="http://schemas.microsoft.com/office/drawing/2014/main" id="{B6BE86DA-D2AA-58F3-7F75-461169612181}"/>
              </a:ext>
            </a:extLst>
          </p:cNvPr>
          <p:cNvSpPr txBox="1">
            <a:spLocks/>
          </p:cNvSpPr>
          <p:nvPr/>
        </p:nvSpPr>
        <p:spPr>
          <a:xfrm>
            <a:off x="704849" y="1738757"/>
            <a:ext cx="5981085" cy="27952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Some limits on our capacity for processing information.</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1"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So how does this play out in a meeting?</a:t>
            </a:r>
            <a:endParaRPr kumimoji="0" lang="LID4096" sz="2000" b="0" i="1"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610983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CE18427-A7A3-EB3D-3216-A121BB92CA99}"/>
              </a:ext>
            </a:extLst>
          </p:cNvPr>
          <p:cNvSpPr txBox="1">
            <a:spLocks/>
          </p:cNvSpPr>
          <p:nvPr/>
        </p:nvSpPr>
        <p:spPr>
          <a:xfrm>
            <a:off x="4880344" y="2368043"/>
            <a:ext cx="6081823" cy="36873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quadrant has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meaning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Action Board. Present these to the participants so they have a clear understanding of how the board has helped them prioritize their work.</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100000"/>
              </a:lnSpc>
              <a:spcBef>
                <a:spcPts val="500"/>
              </a:spcBef>
              <a:spcAft>
                <a:spcPts val="0"/>
              </a:spcAft>
              <a:buClr>
                <a:srgbClr val="11B5B4"/>
              </a:buClr>
              <a:buSzTx/>
              <a:buFont typeface="Wingdings" panose="05000000000000000000" pitchFamily="2" charset="2"/>
              <a:buChar char="Ø"/>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 Left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 Impact, Low Effort): Focus on these ideas first—they are the “quick wins.”</a:t>
            </a:r>
          </a:p>
          <a:p>
            <a:pPr marL="685800" marR="0" lvl="1" indent="-228600" algn="just" defTabSz="914400" rtl="0" eaLnBrk="1" fontAlgn="auto" latinLnBrk="0" hangingPunct="1">
              <a:lnSpc>
                <a:spcPct val="100000"/>
              </a:lnSpc>
              <a:spcBef>
                <a:spcPts val="500"/>
              </a:spcBef>
              <a:spcAft>
                <a:spcPts val="0"/>
              </a:spcAft>
              <a:buClr>
                <a:srgbClr val="11B5B4"/>
              </a:buClr>
              <a:buSzTx/>
              <a:buFont typeface="Wingdings" panose="05000000000000000000" pitchFamily="2" charset="2"/>
              <a:buChar char="Ø"/>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 Right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 Impact, High Effort): Plan these ideas as longer-term projects.</a:t>
            </a:r>
          </a:p>
          <a:p>
            <a:pPr marL="685800" marR="0" lvl="1" indent="-228600" algn="just" defTabSz="914400" rtl="0" eaLnBrk="1" fontAlgn="auto" latinLnBrk="0" hangingPunct="1">
              <a:lnSpc>
                <a:spcPct val="100000"/>
              </a:lnSpc>
              <a:spcBef>
                <a:spcPts val="500"/>
              </a:spcBef>
              <a:spcAft>
                <a:spcPts val="0"/>
              </a:spcAft>
              <a:buClr>
                <a:srgbClr val="11B5B4"/>
              </a:buClr>
              <a:buSzTx/>
              <a:buFont typeface="Wingdings" panose="05000000000000000000" pitchFamily="2" charset="2"/>
              <a:buChar char="Ø"/>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Bottom Left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 Impact, Low Effort): Add these to a task backlog—address them as resources allow.</a:t>
            </a:r>
          </a:p>
          <a:p>
            <a:pPr marL="685800" marR="0" lvl="1" indent="-228600" algn="just" defTabSz="914400" rtl="0" eaLnBrk="1" fontAlgn="auto" latinLnBrk="0" hangingPunct="1">
              <a:lnSpc>
                <a:spcPct val="100000"/>
              </a:lnSpc>
              <a:spcBef>
                <a:spcPts val="500"/>
              </a:spcBef>
              <a:spcAft>
                <a:spcPts val="0"/>
              </a:spcAft>
              <a:buClr>
                <a:srgbClr val="11B5B4"/>
              </a:buClr>
              <a:buSzTx/>
              <a:buFont typeface="Wingdings" panose="05000000000000000000" pitchFamily="2" charset="2"/>
              <a:buChar char="Ø"/>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Bottom Right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 Impact, High Effort): Consider ignoring these ideas for now, as they may not be worth the investment.</a:t>
            </a:r>
          </a:p>
        </p:txBody>
      </p:sp>
      <p:sp>
        <p:nvSpPr>
          <p:cNvPr id="14" name="Tijdelijke aanduiding voor tekst 44">
            <a:extLst>
              <a:ext uri="{FF2B5EF4-FFF2-40B4-BE49-F238E27FC236}">
                <a16:creationId xmlns:a16="http://schemas.microsoft.com/office/drawing/2014/main" id="{9A04E88D-E385-4970-F352-D4350F0FA33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Review Quadrants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A9D2D185-BF67-7B3B-07A0-8D168AD49603}"/>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3B3B2A36-85F2-184F-83E2-A3D8D778FDF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877E4AF4-F785-D0D8-CA5F-A450223C47B9}"/>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F0F5A94D-A64C-FEBE-7D04-08FB5BAEB55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1C61A757-5025-F338-F0DC-A9CA3435F56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3D9F6BE9-D24C-0E94-4309-491134BDA4E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5126867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5" name="Group 14">
            <a:extLst>
              <a:ext uri="{FF2B5EF4-FFF2-40B4-BE49-F238E27FC236}">
                <a16:creationId xmlns:a16="http://schemas.microsoft.com/office/drawing/2014/main" id="{AAB701DC-6D50-0626-B090-03BB890F7D9A}"/>
              </a:ext>
            </a:extLst>
          </p:cNvPr>
          <p:cNvGrpSpPr/>
          <p:nvPr/>
        </p:nvGrpSpPr>
        <p:grpSpPr>
          <a:xfrm>
            <a:off x="5145583" y="2076452"/>
            <a:ext cx="5380768" cy="3284108"/>
            <a:chOff x="6096001" y="2745218"/>
            <a:chExt cx="5380768" cy="3284108"/>
          </a:xfrm>
        </p:grpSpPr>
        <p:pic>
          <p:nvPicPr>
            <p:cNvPr id="16" name="Picture 4">
              <a:extLst>
                <a:ext uri="{FF2B5EF4-FFF2-40B4-BE49-F238E27FC236}">
                  <a16:creationId xmlns:a16="http://schemas.microsoft.com/office/drawing/2014/main" id="{94AFC611-E96D-2C1F-4328-E4455FA20DAD}"/>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6096001" y="2745218"/>
              <a:ext cx="5380768" cy="3284108"/>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Straight Connector 16">
              <a:extLst>
                <a:ext uri="{FF2B5EF4-FFF2-40B4-BE49-F238E27FC236}">
                  <a16:creationId xmlns:a16="http://schemas.microsoft.com/office/drawing/2014/main" id="{DB14FF51-41EB-94B0-1F8F-7ADC33048A41}"/>
                </a:ext>
              </a:extLst>
            </p:cNvPr>
            <p:cNvCxnSpPr/>
            <p:nvPr/>
          </p:nvCxnSpPr>
          <p:spPr>
            <a:xfrm>
              <a:off x="7248525" y="5534548"/>
              <a:ext cx="3286125" cy="0"/>
            </a:xfrm>
            <a:prstGeom prst="line">
              <a:avLst/>
            </a:prstGeom>
            <a:ln w="381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1E47913-406A-8E58-73D1-0E0118A51370}"/>
                </a:ext>
              </a:extLst>
            </p:cNvPr>
            <p:cNvCxnSpPr>
              <a:cxnSpLocks/>
            </p:cNvCxnSpPr>
            <p:nvPr/>
          </p:nvCxnSpPr>
          <p:spPr>
            <a:xfrm flipV="1">
              <a:off x="7267575" y="2964175"/>
              <a:ext cx="0" cy="2578853"/>
            </a:xfrm>
            <a:prstGeom prst="line">
              <a:avLst/>
            </a:prstGeom>
            <a:ln w="381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21" name="Tijdelijke aanduiding voor inhoud 5">
              <a:extLst>
                <a:ext uri="{FF2B5EF4-FFF2-40B4-BE49-F238E27FC236}">
                  <a16:creationId xmlns:a16="http://schemas.microsoft.com/office/drawing/2014/main" id="{25C224B4-942D-F8C8-CDBE-B1D6566D1B7F}"/>
                </a:ext>
              </a:extLst>
            </p:cNvPr>
            <p:cNvSpPr txBox="1">
              <a:spLocks/>
            </p:cNvSpPr>
            <p:nvPr/>
          </p:nvSpPr>
          <p:spPr>
            <a:xfrm rot="16200000">
              <a:off x="6573755" y="3980160"/>
              <a:ext cx="816141" cy="348854"/>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Impact</a:t>
              </a:r>
              <a:endParaRPr kumimoji="0" lang="nl-NL"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inhoud 5">
              <a:extLst>
                <a:ext uri="{FF2B5EF4-FFF2-40B4-BE49-F238E27FC236}">
                  <a16:creationId xmlns:a16="http://schemas.microsoft.com/office/drawing/2014/main" id="{884A344F-5483-BC63-BD62-BA5FB6AC324B}"/>
                </a:ext>
              </a:extLst>
            </p:cNvPr>
            <p:cNvSpPr txBox="1">
              <a:spLocks/>
            </p:cNvSpPr>
            <p:nvPr/>
          </p:nvSpPr>
          <p:spPr>
            <a:xfrm>
              <a:off x="8525236" y="5575775"/>
              <a:ext cx="816141" cy="348854"/>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Effort</a:t>
              </a:r>
              <a:endParaRPr kumimoji="0" lang="nl-NL"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3" name="Straight Connector 22">
              <a:extLst>
                <a:ext uri="{FF2B5EF4-FFF2-40B4-BE49-F238E27FC236}">
                  <a16:creationId xmlns:a16="http://schemas.microsoft.com/office/drawing/2014/main" id="{0C35D869-76DF-7F8C-FB86-4CC036DD1108}"/>
                </a:ext>
              </a:extLst>
            </p:cNvPr>
            <p:cNvCxnSpPr/>
            <p:nvPr/>
          </p:nvCxnSpPr>
          <p:spPr>
            <a:xfrm flipV="1">
              <a:off x="8933306" y="3058048"/>
              <a:ext cx="0" cy="2401774"/>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2851419-4A1A-ADD0-EB18-5952797D10C2}"/>
                </a:ext>
              </a:extLst>
            </p:cNvPr>
            <p:cNvCxnSpPr>
              <a:cxnSpLocks/>
            </p:cNvCxnSpPr>
            <p:nvPr/>
          </p:nvCxnSpPr>
          <p:spPr>
            <a:xfrm flipH="1">
              <a:off x="7267575" y="4287937"/>
              <a:ext cx="3226327"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7D34F2D8-F461-25D2-44E2-1EF8AF3F563C}"/>
              </a:ext>
            </a:extLst>
          </p:cNvPr>
          <p:cNvGrpSpPr/>
          <p:nvPr/>
        </p:nvGrpSpPr>
        <p:grpSpPr>
          <a:xfrm>
            <a:off x="9048642" y="2262905"/>
            <a:ext cx="360000" cy="360000"/>
            <a:chOff x="4433949" y="5287359"/>
            <a:chExt cx="360000" cy="360000"/>
          </a:xfrm>
        </p:grpSpPr>
        <p:sp>
          <p:nvSpPr>
            <p:cNvPr id="33" name="Rectangle 32">
              <a:extLst>
                <a:ext uri="{FF2B5EF4-FFF2-40B4-BE49-F238E27FC236}">
                  <a16:creationId xmlns:a16="http://schemas.microsoft.com/office/drawing/2014/main" id="{3394DA8C-18A3-AFBD-314B-D16EED886784}"/>
                </a:ext>
              </a:extLst>
            </p:cNvPr>
            <p:cNvSpPr/>
            <p:nvPr/>
          </p:nvSpPr>
          <p:spPr>
            <a:xfrm>
              <a:off x="4433949" y="52873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7479CABD-C30F-FE85-7298-2A9577F8B6D7}"/>
                </a:ext>
              </a:extLst>
            </p:cNvPr>
            <p:cNvSpPr/>
            <p:nvPr/>
          </p:nvSpPr>
          <p:spPr>
            <a:xfrm>
              <a:off x="4693947" y="53386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E78FA698-D37F-621A-A71E-A34784E541D5}"/>
                </a:ext>
              </a:extLst>
            </p:cNvPr>
            <p:cNvSpPr/>
            <p:nvPr/>
          </p:nvSpPr>
          <p:spPr>
            <a:xfrm>
              <a:off x="4685242" y="54570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6" name="Group 75">
            <a:extLst>
              <a:ext uri="{FF2B5EF4-FFF2-40B4-BE49-F238E27FC236}">
                <a16:creationId xmlns:a16="http://schemas.microsoft.com/office/drawing/2014/main" id="{CD0FB6C3-E8CF-1F24-DBEC-A48D2DB69235}"/>
              </a:ext>
            </a:extLst>
          </p:cNvPr>
          <p:cNvGrpSpPr/>
          <p:nvPr/>
        </p:nvGrpSpPr>
        <p:grpSpPr>
          <a:xfrm>
            <a:off x="6496267" y="2483398"/>
            <a:ext cx="376311" cy="360000"/>
            <a:chOff x="3726340" y="4096671"/>
            <a:chExt cx="376311" cy="360000"/>
          </a:xfrm>
        </p:grpSpPr>
        <p:sp>
          <p:nvSpPr>
            <p:cNvPr id="37" name="Rectangle 36">
              <a:extLst>
                <a:ext uri="{FF2B5EF4-FFF2-40B4-BE49-F238E27FC236}">
                  <a16:creationId xmlns:a16="http://schemas.microsoft.com/office/drawing/2014/main" id="{1BAE581C-F6DF-85A7-0F5E-9C2FF5AAA452}"/>
                </a:ext>
              </a:extLst>
            </p:cNvPr>
            <p:cNvSpPr/>
            <p:nvPr/>
          </p:nvSpPr>
          <p:spPr>
            <a:xfrm>
              <a:off x="3729735" y="409667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65DCDD82-6755-5459-7877-E94805A5C0A8}"/>
                </a:ext>
              </a:extLst>
            </p:cNvPr>
            <p:cNvSpPr/>
            <p:nvPr/>
          </p:nvSpPr>
          <p:spPr>
            <a:xfrm>
              <a:off x="4021932" y="41927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C89B135D-970B-133B-2A24-041771005E72}"/>
                </a:ext>
              </a:extLst>
            </p:cNvPr>
            <p:cNvSpPr/>
            <p:nvPr/>
          </p:nvSpPr>
          <p:spPr>
            <a:xfrm>
              <a:off x="3923777" y="4224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311245D2-6180-3AFC-7C87-9FE36C4C4BC3}"/>
                </a:ext>
              </a:extLst>
            </p:cNvPr>
            <p:cNvSpPr/>
            <p:nvPr/>
          </p:nvSpPr>
          <p:spPr>
            <a:xfrm>
              <a:off x="3946527" y="43140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A3F454A8-EEC9-78A3-FBEB-899AF947F57F}"/>
                </a:ext>
              </a:extLst>
            </p:cNvPr>
            <p:cNvSpPr/>
            <p:nvPr/>
          </p:nvSpPr>
          <p:spPr>
            <a:xfrm>
              <a:off x="4030651" y="4296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09BE34E4-E8A8-5BA1-4C37-53A2DDD9B769}"/>
                </a:ext>
              </a:extLst>
            </p:cNvPr>
            <p:cNvSpPr/>
            <p:nvPr/>
          </p:nvSpPr>
          <p:spPr>
            <a:xfrm>
              <a:off x="3986354" y="42425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7" name="Group 66">
              <a:extLst>
                <a:ext uri="{FF2B5EF4-FFF2-40B4-BE49-F238E27FC236}">
                  <a16:creationId xmlns:a16="http://schemas.microsoft.com/office/drawing/2014/main" id="{16E9F5DD-3E4D-D969-3E77-7BD177F53383}"/>
                </a:ext>
              </a:extLst>
            </p:cNvPr>
            <p:cNvGrpSpPr/>
            <p:nvPr/>
          </p:nvGrpSpPr>
          <p:grpSpPr>
            <a:xfrm>
              <a:off x="3726340" y="4190275"/>
              <a:ext cx="180000" cy="180000"/>
              <a:chOff x="7966880" y="3935853"/>
              <a:chExt cx="180000" cy="180000"/>
            </a:xfrm>
          </p:grpSpPr>
          <p:sp>
            <p:nvSpPr>
              <p:cNvPr id="68" name="Oval 67">
                <a:extLst>
                  <a:ext uri="{FF2B5EF4-FFF2-40B4-BE49-F238E27FC236}">
                    <a16:creationId xmlns:a16="http://schemas.microsoft.com/office/drawing/2014/main" id="{030A005F-2D2B-D596-087D-0BD2CA24127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9" name="Graphic 68" descr="Star with solid fill">
                <a:extLst>
                  <a:ext uri="{FF2B5EF4-FFF2-40B4-BE49-F238E27FC236}">
                    <a16:creationId xmlns:a16="http://schemas.microsoft.com/office/drawing/2014/main" id="{C494F5CB-7C5B-BA4A-F1CD-CB6E03D89D7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3" name="Group 12">
            <a:extLst>
              <a:ext uri="{FF2B5EF4-FFF2-40B4-BE49-F238E27FC236}">
                <a16:creationId xmlns:a16="http://schemas.microsoft.com/office/drawing/2014/main" id="{883FB37E-FBFD-E648-0AC6-CEAEBD36C485}"/>
              </a:ext>
            </a:extLst>
          </p:cNvPr>
          <p:cNvGrpSpPr/>
          <p:nvPr/>
        </p:nvGrpSpPr>
        <p:grpSpPr>
          <a:xfrm>
            <a:off x="8045623" y="2918297"/>
            <a:ext cx="360000" cy="360000"/>
            <a:chOff x="3231390" y="5302044"/>
            <a:chExt cx="360000" cy="360000"/>
          </a:xfrm>
        </p:grpSpPr>
        <p:sp>
          <p:nvSpPr>
            <p:cNvPr id="14" name="Rectangle 13">
              <a:extLst>
                <a:ext uri="{FF2B5EF4-FFF2-40B4-BE49-F238E27FC236}">
                  <a16:creationId xmlns:a16="http://schemas.microsoft.com/office/drawing/2014/main" id="{F618766C-A419-234C-8887-80D4F8A86DAA}"/>
                </a:ext>
              </a:extLst>
            </p:cNvPr>
            <p:cNvSpPr/>
            <p:nvPr/>
          </p:nvSpPr>
          <p:spPr>
            <a:xfrm>
              <a:off x="3231390" y="530204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4894F159-64F4-A19D-AEB5-55B6CE4BDAFF}"/>
                </a:ext>
              </a:extLst>
            </p:cNvPr>
            <p:cNvSpPr/>
            <p:nvPr/>
          </p:nvSpPr>
          <p:spPr>
            <a:xfrm>
              <a:off x="3474656" y="53440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Oval 25">
              <a:extLst>
                <a:ext uri="{FF2B5EF4-FFF2-40B4-BE49-F238E27FC236}">
                  <a16:creationId xmlns:a16="http://schemas.microsoft.com/office/drawing/2014/main" id="{5A207F08-A020-1F31-BC8B-52E8E9D3459F}"/>
                </a:ext>
              </a:extLst>
            </p:cNvPr>
            <p:cNvSpPr/>
            <p:nvPr/>
          </p:nvSpPr>
          <p:spPr>
            <a:xfrm>
              <a:off x="3510656" y="5466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7" name="Group 26">
            <a:extLst>
              <a:ext uri="{FF2B5EF4-FFF2-40B4-BE49-F238E27FC236}">
                <a16:creationId xmlns:a16="http://schemas.microsoft.com/office/drawing/2014/main" id="{32D30BFA-10F8-9295-72DC-7EB094D31455}"/>
              </a:ext>
            </a:extLst>
          </p:cNvPr>
          <p:cNvGrpSpPr/>
          <p:nvPr/>
        </p:nvGrpSpPr>
        <p:grpSpPr>
          <a:xfrm>
            <a:off x="6670946" y="4558715"/>
            <a:ext cx="360000" cy="360000"/>
            <a:chOff x="3444469" y="5731799"/>
            <a:chExt cx="360000" cy="360000"/>
          </a:xfrm>
        </p:grpSpPr>
        <p:sp>
          <p:nvSpPr>
            <p:cNvPr id="28" name="Rectangle 27">
              <a:extLst>
                <a:ext uri="{FF2B5EF4-FFF2-40B4-BE49-F238E27FC236}">
                  <a16:creationId xmlns:a16="http://schemas.microsoft.com/office/drawing/2014/main" id="{222F81C6-0060-4563-FE6C-BFD42E7D3EDE}"/>
                </a:ext>
              </a:extLst>
            </p:cNvPr>
            <p:cNvSpPr/>
            <p:nvPr/>
          </p:nvSpPr>
          <p:spPr>
            <a:xfrm>
              <a:off x="3444469" y="57317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01E10303-F4C9-E0BB-503C-D7B5BEEB7DA4}"/>
                </a:ext>
              </a:extLst>
            </p:cNvPr>
            <p:cNvSpPr/>
            <p:nvPr/>
          </p:nvSpPr>
          <p:spPr>
            <a:xfrm>
              <a:off x="3702266" y="57828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0" name="Group 29">
            <a:extLst>
              <a:ext uri="{FF2B5EF4-FFF2-40B4-BE49-F238E27FC236}">
                <a16:creationId xmlns:a16="http://schemas.microsoft.com/office/drawing/2014/main" id="{2A7EA662-0D20-B416-9787-51905787FC04}"/>
              </a:ext>
            </a:extLst>
          </p:cNvPr>
          <p:cNvGrpSpPr/>
          <p:nvPr/>
        </p:nvGrpSpPr>
        <p:grpSpPr>
          <a:xfrm>
            <a:off x="7013672" y="3686560"/>
            <a:ext cx="360000" cy="360000"/>
            <a:chOff x="3452242" y="4910237"/>
            <a:chExt cx="360000" cy="360000"/>
          </a:xfrm>
        </p:grpSpPr>
        <p:sp>
          <p:nvSpPr>
            <p:cNvPr id="31" name="Rectangle 30">
              <a:extLst>
                <a:ext uri="{FF2B5EF4-FFF2-40B4-BE49-F238E27FC236}">
                  <a16:creationId xmlns:a16="http://schemas.microsoft.com/office/drawing/2014/main" id="{15F3D94E-1CB5-554F-294A-D7E13EEC22AA}"/>
                </a:ext>
              </a:extLst>
            </p:cNvPr>
            <p:cNvSpPr/>
            <p:nvPr/>
          </p:nvSpPr>
          <p:spPr>
            <a:xfrm>
              <a:off x="3452242" y="491023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F5688602-BC5D-C963-4804-E3D4554A0626}"/>
                </a:ext>
              </a:extLst>
            </p:cNvPr>
            <p:cNvSpPr/>
            <p:nvPr/>
          </p:nvSpPr>
          <p:spPr>
            <a:xfrm>
              <a:off x="3718010" y="493091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7D442E7A-20A4-86A4-3C0B-3BF05FE8B04C}"/>
                </a:ext>
              </a:extLst>
            </p:cNvPr>
            <p:cNvSpPr/>
            <p:nvPr/>
          </p:nvSpPr>
          <p:spPr>
            <a:xfrm>
              <a:off x="3673766" y="499570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33C8D287-4B9B-A319-0DF8-5B9B686088DE}"/>
                </a:ext>
              </a:extLst>
            </p:cNvPr>
            <p:cNvSpPr/>
            <p:nvPr/>
          </p:nvSpPr>
          <p:spPr>
            <a:xfrm>
              <a:off x="3726235" y="5023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8" name="Group 87">
            <a:extLst>
              <a:ext uri="{FF2B5EF4-FFF2-40B4-BE49-F238E27FC236}">
                <a16:creationId xmlns:a16="http://schemas.microsoft.com/office/drawing/2014/main" id="{4D4F0541-C8AF-4520-D900-1287D9563701}"/>
              </a:ext>
            </a:extLst>
          </p:cNvPr>
          <p:cNvGrpSpPr/>
          <p:nvPr/>
        </p:nvGrpSpPr>
        <p:grpSpPr>
          <a:xfrm>
            <a:off x="7693289" y="3937853"/>
            <a:ext cx="360000" cy="360000"/>
            <a:chOff x="4040438" y="5695672"/>
            <a:chExt cx="360000" cy="360000"/>
          </a:xfrm>
        </p:grpSpPr>
        <p:sp>
          <p:nvSpPr>
            <p:cNvPr id="89" name="Rectangle 88">
              <a:extLst>
                <a:ext uri="{FF2B5EF4-FFF2-40B4-BE49-F238E27FC236}">
                  <a16:creationId xmlns:a16="http://schemas.microsoft.com/office/drawing/2014/main" id="{6FBF523C-1EB1-10E7-5F6A-88133856CD8B}"/>
                </a:ext>
              </a:extLst>
            </p:cNvPr>
            <p:cNvSpPr/>
            <p:nvPr/>
          </p:nvSpPr>
          <p:spPr>
            <a:xfrm>
              <a:off x="4040438" y="56956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F89D8C26-842C-981A-96C0-151C4905B7FD}"/>
                </a:ext>
              </a:extLst>
            </p:cNvPr>
            <p:cNvSpPr/>
            <p:nvPr/>
          </p:nvSpPr>
          <p:spPr>
            <a:xfrm>
              <a:off x="4297436" y="58277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1" name="Group 90">
            <a:extLst>
              <a:ext uri="{FF2B5EF4-FFF2-40B4-BE49-F238E27FC236}">
                <a16:creationId xmlns:a16="http://schemas.microsoft.com/office/drawing/2014/main" id="{78003FF3-C761-DEA7-2A89-E1DEEEF750C9}"/>
              </a:ext>
            </a:extLst>
          </p:cNvPr>
          <p:cNvGrpSpPr/>
          <p:nvPr/>
        </p:nvGrpSpPr>
        <p:grpSpPr>
          <a:xfrm>
            <a:off x="7364298" y="4276171"/>
            <a:ext cx="360000" cy="360000"/>
            <a:chOff x="2816746" y="5751851"/>
            <a:chExt cx="360000" cy="360000"/>
          </a:xfrm>
        </p:grpSpPr>
        <p:sp>
          <p:nvSpPr>
            <p:cNvPr id="92" name="Rectangle 91">
              <a:extLst>
                <a:ext uri="{FF2B5EF4-FFF2-40B4-BE49-F238E27FC236}">
                  <a16:creationId xmlns:a16="http://schemas.microsoft.com/office/drawing/2014/main" id="{F2780237-EC14-1C28-5C1E-554C7091081D}"/>
                </a:ext>
              </a:extLst>
            </p:cNvPr>
            <p:cNvSpPr/>
            <p:nvPr/>
          </p:nvSpPr>
          <p:spPr>
            <a:xfrm>
              <a:off x="2816746" y="57518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8FC1602C-98A6-1F9B-92E6-6ABF93798355}"/>
                </a:ext>
              </a:extLst>
            </p:cNvPr>
            <p:cNvSpPr/>
            <p:nvPr/>
          </p:nvSpPr>
          <p:spPr>
            <a:xfrm>
              <a:off x="3094196" y="5788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4" name="Group 93">
            <a:extLst>
              <a:ext uri="{FF2B5EF4-FFF2-40B4-BE49-F238E27FC236}">
                <a16:creationId xmlns:a16="http://schemas.microsoft.com/office/drawing/2014/main" id="{4C3A8070-7DA5-DAD2-C9EE-6091DC4C3477}"/>
              </a:ext>
            </a:extLst>
          </p:cNvPr>
          <p:cNvGrpSpPr/>
          <p:nvPr/>
        </p:nvGrpSpPr>
        <p:grpSpPr>
          <a:xfrm>
            <a:off x="8793095" y="3499228"/>
            <a:ext cx="361128" cy="360000"/>
            <a:chOff x="3920825" y="5308199"/>
            <a:chExt cx="361128" cy="360000"/>
          </a:xfrm>
        </p:grpSpPr>
        <p:sp>
          <p:nvSpPr>
            <p:cNvPr id="95" name="Rectangle 94">
              <a:extLst>
                <a:ext uri="{FF2B5EF4-FFF2-40B4-BE49-F238E27FC236}">
                  <a16:creationId xmlns:a16="http://schemas.microsoft.com/office/drawing/2014/main" id="{884B0890-45C7-3B21-1139-AF72F70F65C8}"/>
                </a:ext>
              </a:extLst>
            </p:cNvPr>
            <p:cNvSpPr/>
            <p:nvPr/>
          </p:nvSpPr>
          <p:spPr>
            <a:xfrm>
              <a:off x="3920825" y="53081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 name="Oval 95">
              <a:extLst>
                <a:ext uri="{FF2B5EF4-FFF2-40B4-BE49-F238E27FC236}">
                  <a16:creationId xmlns:a16="http://schemas.microsoft.com/office/drawing/2014/main" id="{FB2DC03B-01D4-8BE3-DB6F-CFFCA528CF36}"/>
                </a:ext>
              </a:extLst>
            </p:cNvPr>
            <p:cNvSpPr/>
            <p:nvPr/>
          </p:nvSpPr>
          <p:spPr>
            <a:xfrm>
              <a:off x="4209953" y="54105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7" name="Oval 96">
              <a:extLst>
                <a:ext uri="{FF2B5EF4-FFF2-40B4-BE49-F238E27FC236}">
                  <a16:creationId xmlns:a16="http://schemas.microsoft.com/office/drawing/2014/main" id="{2971C14C-C820-2549-C419-48247F921A77}"/>
                </a:ext>
              </a:extLst>
            </p:cNvPr>
            <p:cNvSpPr/>
            <p:nvPr/>
          </p:nvSpPr>
          <p:spPr>
            <a:xfrm>
              <a:off x="4114005" y="53691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8" name="Group 97">
            <a:extLst>
              <a:ext uri="{FF2B5EF4-FFF2-40B4-BE49-F238E27FC236}">
                <a16:creationId xmlns:a16="http://schemas.microsoft.com/office/drawing/2014/main" id="{EA91BD9F-D849-FF93-B845-609129E7353C}"/>
              </a:ext>
            </a:extLst>
          </p:cNvPr>
          <p:cNvGrpSpPr/>
          <p:nvPr/>
        </p:nvGrpSpPr>
        <p:grpSpPr>
          <a:xfrm>
            <a:off x="7468049" y="3140364"/>
            <a:ext cx="360000" cy="360000"/>
            <a:chOff x="4043729" y="4920726"/>
            <a:chExt cx="360000" cy="360000"/>
          </a:xfrm>
        </p:grpSpPr>
        <p:sp>
          <p:nvSpPr>
            <p:cNvPr id="99" name="Rectangle 98">
              <a:extLst>
                <a:ext uri="{FF2B5EF4-FFF2-40B4-BE49-F238E27FC236}">
                  <a16:creationId xmlns:a16="http://schemas.microsoft.com/office/drawing/2014/main" id="{D1A3F7FC-E323-0F67-F35D-D13CE1EE5B68}"/>
                </a:ext>
              </a:extLst>
            </p:cNvPr>
            <p:cNvSpPr/>
            <p:nvPr/>
          </p:nvSpPr>
          <p:spPr>
            <a:xfrm>
              <a:off x="4043729" y="4920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0" name="Oval 99">
              <a:extLst>
                <a:ext uri="{FF2B5EF4-FFF2-40B4-BE49-F238E27FC236}">
                  <a16:creationId xmlns:a16="http://schemas.microsoft.com/office/drawing/2014/main" id="{1477E6D7-396C-58FD-0539-7BA7431D2B34}"/>
                </a:ext>
              </a:extLst>
            </p:cNvPr>
            <p:cNvSpPr/>
            <p:nvPr/>
          </p:nvSpPr>
          <p:spPr>
            <a:xfrm>
              <a:off x="4287648" y="4951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Oval 100">
              <a:extLst>
                <a:ext uri="{FF2B5EF4-FFF2-40B4-BE49-F238E27FC236}">
                  <a16:creationId xmlns:a16="http://schemas.microsoft.com/office/drawing/2014/main" id="{59A13AAC-2F9E-5935-95A6-E7B70EC70F73}"/>
                </a:ext>
              </a:extLst>
            </p:cNvPr>
            <p:cNvSpPr/>
            <p:nvPr/>
          </p:nvSpPr>
          <p:spPr>
            <a:xfrm>
              <a:off x="4273019" y="5027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 name="Oval 101">
              <a:extLst>
                <a:ext uri="{FF2B5EF4-FFF2-40B4-BE49-F238E27FC236}">
                  <a16:creationId xmlns:a16="http://schemas.microsoft.com/office/drawing/2014/main" id="{619D26E4-9461-8AED-08F8-B64C6A404FD0}"/>
                </a:ext>
              </a:extLst>
            </p:cNvPr>
            <p:cNvSpPr/>
            <p:nvPr/>
          </p:nvSpPr>
          <p:spPr>
            <a:xfrm>
              <a:off x="4307575" y="51002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03" name="Group 102">
              <a:extLst>
                <a:ext uri="{FF2B5EF4-FFF2-40B4-BE49-F238E27FC236}">
                  <a16:creationId xmlns:a16="http://schemas.microsoft.com/office/drawing/2014/main" id="{27BE7F54-AE45-E776-1380-BA60BBD0D620}"/>
                </a:ext>
              </a:extLst>
            </p:cNvPr>
            <p:cNvGrpSpPr/>
            <p:nvPr/>
          </p:nvGrpSpPr>
          <p:grpSpPr>
            <a:xfrm>
              <a:off x="4061231" y="5046234"/>
              <a:ext cx="180000" cy="180000"/>
              <a:chOff x="7966880" y="3935853"/>
              <a:chExt cx="180000" cy="180000"/>
            </a:xfrm>
          </p:grpSpPr>
          <p:sp>
            <p:nvSpPr>
              <p:cNvPr id="104" name="Oval 103">
                <a:extLst>
                  <a:ext uri="{FF2B5EF4-FFF2-40B4-BE49-F238E27FC236}">
                    <a16:creationId xmlns:a16="http://schemas.microsoft.com/office/drawing/2014/main" id="{3EED013F-1179-433B-0DA2-FC0DDB47929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05" name="Graphic 104" descr="Star with solid fill">
                <a:extLst>
                  <a:ext uri="{FF2B5EF4-FFF2-40B4-BE49-F238E27FC236}">
                    <a16:creationId xmlns:a16="http://schemas.microsoft.com/office/drawing/2014/main" id="{54E0011F-EDCD-8F8E-2536-9ED76BC2376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06" name="Group 105">
            <a:extLst>
              <a:ext uri="{FF2B5EF4-FFF2-40B4-BE49-F238E27FC236}">
                <a16:creationId xmlns:a16="http://schemas.microsoft.com/office/drawing/2014/main" id="{299A51C0-78D7-F31B-65BD-86FF9BBAC36D}"/>
              </a:ext>
            </a:extLst>
          </p:cNvPr>
          <p:cNvGrpSpPr/>
          <p:nvPr/>
        </p:nvGrpSpPr>
        <p:grpSpPr>
          <a:xfrm>
            <a:off x="6854220" y="2798573"/>
            <a:ext cx="369300" cy="360000"/>
            <a:chOff x="3767355" y="4492020"/>
            <a:chExt cx="369300" cy="360000"/>
          </a:xfrm>
        </p:grpSpPr>
        <p:sp>
          <p:nvSpPr>
            <p:cNvPr id="107" name="Rectangle 106">
              <a:extLst>
                <a:ext uri="{FF2B5EF4-FFF2-40B4-BE49-F238E27FC236}">
                  <a16:creationId xmlns:a16="http://schemas.microsoft.com/office/drawing/2014/main" id="{D1D0B8A2-F24F-480F-2A6D-FE4F43FBFC8E}"/>
                </a:ext>
              </a:extLst>
            </p:cNvPr>
            <p:cNvSpPr/>
            <p:nvPr/>
          </p:nvSpPr>
          <p:spPr>
            <a:xfrm>
              <a:off x="3767355" y="449202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Oval 107">
              <a:extLst>
                <a:ext uri="{FF2B5EF4-FFF2-40B4-BE49-F238E27FC236}">
                  <a16:creationId xmlns:a16="http://schemas.microsoft.com/office/drawing/2014/main" id="{4CB33FF1-0D21-0E70-BA06-D942DCC3BB22}"/>
                </a:ext>
              </a:extLst>
            </p:cNvPr>
            <p:cNvSpPr/>
            <p:nvPr/>
          </p:nvSpPr>
          <p:spPr>
            <a:xfrm>
              <a:off x="4042005" y="4505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 name="Oval 108">
              <a:extLst>
                <a:ext uri="{FF2B5EF4-FFF2-40B4-BE49-F238E27FC236}">
                  <a16:creationId xmlns:a16="http://schemas.microsoft.com/office/drawing/2014/main" id="{F833CE3C-28A8-4384-C31E-C34A0E8D6809}"/>
                </a:ext>
              </a:extLst>
            </p:cNvPr>
            <p:cNvSpPr/>
            <p:nvPr/>
          </p:nvSpPr>
          <p:spPr>
            <a:xfrm>
              <a:off x="4064655" y="46002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 name="Oval 109">
              <a:extLst>
                <a:ext uri="{FF2B5EF4-FFF2-40B4-BE49-F238E27FC236}">
                  <a16:creationId xmlns:a16="http://schemas.microsoft.com/office/drawing/2014/main" id="{E1CA1652-09A8-64D9-88F7-FE7AD66D69A6}"/>
                </a:ext>
              </a:extLst>
            </p:cNvPr>
            <p:cNvSpPr/>
            <p:nvPr/>
          </p:nvSpPr>
          <p:spPr>
            <a:xfrm>
              <a:off x="3952801" y="4577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 name="Oval 110">
              <a:extLst>
                <a:ext uri="{FF2B5EF4-FFF2-40B4-BE49-F238E27FC236}">
                  <a16:creationId xmlns:a16="http://schemas.microsoft.com/office/drawing/2014/main" id="{91242A3D-9BF8-D960-61DC-844EB296FD22}"/>
                </a:ext>
              </a:extLst>
            </p:cNvPr>
            <p:cNvSpPr/>
            <p:nvPr/>
          </p:nvSpPr>
          <p:spPr>
            <a:xfrm>
              <a:off x="3902165" y="45135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2" name="Group 111">
              <a:extLst>
                <a:ext uri="{FF2B5EF4-FFF2-40B4-BE49-F238E27FC236}">
                  <a16:creationId xmlns:a16="http://schemas.microsoft.com/office/drawing/2014/main" id="{9B4256B1-49D8-3FB4-32DA-C5968160878B}"/>
                </a:ext>
              </a:extLst>
            </p:cNvPr>
            <p:cNvGrpSpPr/>
            <p:nvPr/>
          </p:nvGrpSpPr>
          <p:grpSpPr>
            <a:xfrm>
              <a:off x="3850651" y="4671005"/>
              <a:ext cx="180000" cy="180000"/>
              <a:chOff x="7966880" y="3935853"/>
              <a:chExt cx="180000" cy="180000"/>
            </a:xfrm>
          </p:grpSpPr>
          <p:sp>
            <p:nvSpPr>
              <p:cNvPr id="113" name="Oval 112">
                <a:extLst>
                  <a:ext uri="{FF2B5EF4-FFF2-40B4-BE49-F238E27FC236}">
                    <a16:creationId xmlns:a16="http://schemas.microsoft.com/office/drawing/2014/main" id="{79F1E2E4-0F29-1BA1-EA20-B182649894D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14" name="Graphic 113" descr="Star with solid fill">
                <a:extLst>
                  <a:ext uri="{FF2B5EF4-FFF2-40B4-BE49-F238E27FC236}">
                    <a16:creationId xmlns:a16="http://schemas.microsoft.com/office/drawing/2014/main" id="{32BF01DF-F0FB-2710-ADB1-E7D3E42D6F1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sp>
        <p:nvSpPr>
          <p:cNvPr id="115" name="Rectangle 114">
            <a:extLst>
              <a:ext uri="{FF2B5EF4-FFF2-40B4-BE49-F238E27FC236}">
                <a16:creationId xmlns:a16="http://schemas.microsoft.com/office/drawing/2014/main" id="{330A2B97-2D13-6027-B519-6252E297CCAA}"/>
              </a:ext>
            </a:extLst>
          </p:cNvPr>
          <p:cNvSpPr/>
          <p:nvPr/>
        </p:nvSpPr>
        <p:spPr>
          <a:xfrm>
            <a:off x="6316999" y="2294363"/>
            <a:ext cx="1665727" cy="1323762"/>
          </a:xfrm>
          <a:prstGeom prst="rect">
            <a:avLst/>
          </a:prstGeom>
          <a:solidFill>
            <a:srgbClr val="61D836">
              <a:alpha val="3607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 name="TextBox 115">
            <a:extLst>
              <a:ext uri="{FF2B5EF4-FFF2-40B4-BE49-F238E27FC236}">
                <a16:creationId xmlns:a16="http://schemas.microsoft.com/office/drawing/2014/main" id="{C6840170-5A93-F440-5806-A75C0207DD6C}"/>
              </a:ext>
            </a:extLst>
          </p:cNvPr>
          <p:cNvSpPr txBox="1"/>
          <p:nvPr/>
        </p:nvSpPr>
        <p:spPr>
          <a:xfrm>
            <a:off x="3755206" y="2903428"/>
            <a:ext cx="2434281" cy="276999"/>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 these things first</a:t>
            </a:r>
            <a:endParaRPr kumimoji="0" lang="LID4096"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 name="Arc 116">
            <a:extLst>
              <a:ext uri="{FF2B5EF4-FFF2-40B4-BE49-F238E27FC236}">
                <a16:creationId xmlns:a16="http://schemas.microsoft.com/office/drawing/2014/main" id="{C0E4FCEB-D7F1-E208-B748-FB70F15C23B3}"/>
              </a:ext>
            </a:extLst>
          </p:cNvPr>
          <p:cNvSpPr/>
          <p:nvPr/>
        </p:nvSpPr>
        <p:spPr>
          <a:xfrm rot="20963425" flipH="1">
            <a:off x="5305769" y="2576156"/>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 name="Rectangle 117">
            <a:extLst>
              <a:ext uri="{FF2B5EF4-FFF2-40B4-BE49-F238E27FC236}">
                <a16:creationId xmlns:a16="http://schemas.microsoft.com/office/drawing/2014/main" id="{E2EA2ED2-F273-DE92-0E17-031EB97AA6BF}"/>
              </a:ext>
            </a:extLst>
          </p:cNvPr>
          <p:cNvSpPr/>
          <p:nvPr/>
        </p:nvSpPr>
        <p:spPr>
          <a:xfrm>
            <a:off x="7982888" y="2295409"/>
            <a:ext cx="1665727" cy="1323762"/>
          </a:xfrm>
          <a:prstGeom prst="rect">
            <a:avLst/>
          </a:prstGeom>
          <a:solidFill>
            <a:srgbClr val="61D836">
              <a:alpha val="3607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 name="TextBox 118">
            <a:extLst>
              <a:ext uri="{FF2B5EF4-FFF2-40B4-BE49-F238E27FC236}">
                <a16:creationId xmlns:a16="http://schemas.microsoft.com/office/drawing/2014/main" id="{68144097-75BC-8EC1-BA5C-F3A92E6D1A26}"/>
              </a:ext>
            </a:extLst>
          </p:cNvPr>
          <p:cNvSpPr txBox="1"/>
          <p:nvPr/>
        </p:nvSpPr>
        <p:spPr>
          <a:xfrm>
            <a:off x="9580032" y="2939273"/>
            <a:ext cx="1665727" cy="461665"/>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Turn these into a longer-term project</a:t>
            </a:r>
          </a:p>
        </p:txBody>
      </p:sp>
      <p:sp>
        <p:nvSpPr>
          <p:cNvPr id="120" name="Arc 119">
            <a:extLst>
              <a:ext uri="{FF2B5EF4-FFF2-40B4-BE49-F238E27FC236}">
                <a16:creationId xmlns:a16="http://schemas.microsoft.com/office/drawing/2014/main" id="{67467CAE-C625-A84E-AAD0-391B20940AA2}"/>
              </a:ext>
            </a:extLst>
          </p:cNvPr>
          <p:cNvSpPr/>
          <p:nvPr/>
        </p:nvSpPr>
        <p:spPr>
          <a:xfrm rot="636575">
            <a:off x="9549465" y="2625426"/>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 name="Rectangle 120">
            <a:extLst>
              <a:ext uri="{FF2B5EF4-FFF2-40B4-BE49-F238E27FC236}">
                <a16:creationId xmlns:a16="http://schemas.microsoft.com/office/drawing/2014/main" id="{6D6CB51D-B96B-43B7-D2B9-1A9DDC8C5640}"/>
              </a:ext>
            </a:extLst>
          </p:cNvPr>
          <p:cNvSpPr/>
          <p:nvPr/>
        </p:nvSpPr>
        <p:spPr>
          <a:xfrm>
            <a:off x="6323215" y="3628660"/>
            <a:ext cx="1665727" cy="1219354"/>
          </a:xfrm>
          <a:prstGeom prst="rect">
            <a:avLst/>
          </a:prstGeom>
          <a:solidFill>
            <a:srgbClr val="61D836">
              <a:alpha val="3607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 name="TextBox 121">
            <a:extLst>
              <a:ext uri="{FF2B5EF4-FFF2-40B4-BE49-F238E27FC236}">
                <a16:creationId xmlns:a16="http://schemas.microsoft.com/office/drawing/2014/main" id="{5DF99C1C-547D-3E60-43B8-3A56AF8C5EE9}"/>
              </a:ext>
            </a:extLst>
          </p:cNvPr>
          <p:cNvSpPr txBox="1"/>
          <p:nvPr/>
        </p:nvSpPr>
        <p:spPr>
          <a:xfrm>
            <a:off x="3777559" y="4654106"/>
            <a:ext cx="2434281" cy="276999"/>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 to the task backlog</a:t>
            </a:r>
            <a:endParaRPr kumimoji="0" lang="LID4096"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 name="Arc 122">
            <a:extLst>
              <a:ext uri="{FF2B5EF4-FFF2-40B4-BE49-F238E27FC236}">
                <a16:creationId xmlns:a16="http://schemas.microsoft.com/office/drawing/2014/main" id="{85F2273B-97BC-3934-9BF0-4E3A8CA846E4}"/>
              </a:ext>
            </a:extLst>
          </p:cNvPr>
          <p:cNvSpPr/>
          <p:nvPr/>
        </p:nvSpPr>
        <p:spPr>
          <a:xfrm rot="20963425" flipH="1">
            <a:off x="5328122" y="4326834"/>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4" name="Rectangle 123">
            <a:extLst>
              <a:ext uri="{FF2B5EF4-FFF2-40B4-BE49-F238E27FC236}">
                <a16:creationId xmlns:a16="http://schemas.microsoft.com/office/drawing/2014/main" id="{6FF88C1A-ADBC-1656-7030-7C293F89710F}"/>
              </a:ext>
            </a:extLst>
          </p:cNvPr>
          <p:cNvSpPr/>
          <p:nvPr/>
        </p:nvSpPr>
        <p:spPr>
          <a:xfrm>
            <a:off x="7982888" y="3619171"/>
            <a:ext cx="1665727" cy="1253030"/>
          </a:xfrm>
          <a:prstGeom prst="rect">
            <a:avLst/>
          </a:prstGeom>
          <a:solidFill>
            <a:srgbClr val="61D836">
              <a:alpha val="3607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5" name="TextBox 124">
            <a:extLst>
              <a:ext uri="{FF2B5EF4-FFF2-40B4-BE49-F238E27FC236}">
                <a16:creationId xmlns:a16="http://schemas.microsoft.com/office/drawing/2014/main" id="{B33F2067-B6FB-2AFF-48DB-108AD943FACA}"/>
              </a:ext>
            </a:extLst>
          </p:cNvPr>
          <p:cNvSpPr txBox="1"/>
          <p:nvPr/>
        </p:nvSpPr>
        <p:spPr>
          <a:xfrm>
            <a:off x="9580032" y="4263035"/>
            <a:ext cx="1665727" cy="276999"/>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Ignore these</a:t>
            </a:r>
          </a:p>
        </p:txBody>
      </p:sp>
      <p:sp>
        <p:nvSpPr>
          <p:cNvPr id="126" name="Arc 125">
            <a:extLst>
              <a:ext uri="{FF2B5EF4-FFF2-40B4-BE49-F238E27FC236}">
                <a16:creationId xmlns:a16="http://schemas.microsoft.com/office/drawing/2014/main" id="{B1E746E2-57C9-55B5-66A7-13F13A81EA48}"/>
              </a:ext>
            </a:extLst>
          </p:cNvPr>
          <p:cNvSpPr/>
          <p:nvPr/>
        </p:nvSpPr>
        <p:spPr>
          <a:xfrm rot="636575">
            <a:off x="9549465" y="3949188"/>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4" name="Group 33">
            <a:extLst>
              <a:ext uri="{FF2B5EF4-FFF2-40B4-BE49-F238E27FC236}">
                <a16:creationId xmlns:a16="http://schemas.microsoft.com/office/drawing/2014/main" id="{BD0EEE3C-3921-0593-DA6D-4FF2E19271BF}"/>
              </a:ext>
            </a:extLst>
          </p:cNvPr>
          <p:cNvGrpSpPr/>
          <p:nvPr/>
        </p:nvGrpSpPr>
        <p:grpSpPr>
          <a:xfrm>
            <a:off x="10820400" y="158021"/>
            <a:ext cx="1262954" cy="262128"/>
            <a:chOff x="10892274" y="158021"/>
            <a:chExt cx="1191080" cy="262128"/>
          </a:xfrm>
        </p:grpSpPr>
        <p:sp>
          <p:nvSpPr>
            <p:cNvPr id="35" name="Oval 34">
              <a:extLst>
                <a:ext uri="{FF2B5EF4-FFF2-40B4-BE49-F238E27FC236}">
                  <a16:creationId xmlns:a16="http://schemas.microsoft.com/office/drawing/2014/main" id="{9EAA5883-B7F7-0D89-DF4A-5B53B2BEBC9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6" name="Group 35">
              <a:extLst>
                <a:ext uri="{FF2B5EF4-FFF2-40B4-BE49-F238E27FC236}">
                  <a16:creationId xmlns:a16="http://schemas.microsoft.com/office/drawing/2014/main" id="{75810B24-1761-7145-F7AD-690E49DBAC69}"/>
                </a:ext>
              </a:extLst>
            </p:cNvPr>
            <p:cNvGrpSpPr/>
            <p:nvPr/>
          </p:nvGrpSpPr>
          <p:grpSpPr>
            <a:xfrm>
              <a:off x="10892274" y="158021"/>
              <a:ext cx="1191080" cy="262128"/>
              <a:chOff x="9614080" y="308749"/>
              <a:chExt cx="1191080" cy="262128"/>
            </a:xfrm>
          </p:grpSpPr>
          <p:sp>
            <p:nvSpPr>
              <p:cNvPr id="38" name="Rectangle 37">
                <a:extLst>
                  <a:ext uri="{FF2B5EF4-FFF2-40B4-BE49-F238E27FC236}">
                    <a16:creationId xmlns:a16="http://schemas.microsoft.com/office/drawing/2014/main" id="{1AF9C942-0EF6-3A85-0CDB-B5BD5873F48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39" name="Rectangle 38">
                <a:extLst>
                  <a:ext uri="{FF2B5EF4-FFF2-40B4-BE49-F238E27FC236}">
                    <a16:creationId xmlns:a16="http://schemas.microsoft.com/office/drawing/2014/main" id="{48054846-EBDB-7D33-930E-7D6CF1A9997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0" name="Rectangle 39">
            <a:extLst>
              <a:ext uri="{FF2B5EF4-FFF2-40B4-BE49-F238E27FC236}">
                <a16:creationId xmlns:a16="http://schemas.microsoft.com/office/drawing/2014/main" id="{19B86E8A-A241-EDED-4917-92C2B59FDDC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2983598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fade">
                                      <p:cBhvr>
                                        <p:cTn id="7" dur="500"/>
                                        <p:tgtEl>
                                          <p:spTgt spid="1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7"/>
                                        </p:tgtEl>
                                        <p:attrNameLst>
                                          <p:attrName>style.visibility</p:attrName>
                                        </p:attrNameLst>
                                      </p:cBhvr>
                                      <p:to>
                                        <p:strVal val="visible"/>
                                      </p:to>
                                    </p:set>
                                    <p:animEffect transition="in" filter="fade">
                                      <p:cBhvr>
                                        <p:cTn id="13" dur="500"/>
                                        <p:tgtEl>
                                          <p:spTgt spid="11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18"/>
                                        </p:tgtEl>
                                        <p:attrNameLst>
                                          <p:attrName>style.visibility</p:attrName>
                                        </p:attrNameLst>
                                      </p:cBhvr>
                                      <p:to>
                                        <p:strVal val="visible"/>
                                      </p:to>
                                    </p:set>
                                    <p:animEffect transition="in" filter="fade">
                                      <p:cBhvr>
                                        <p:cTn id="18" dur="500"/>
                                        <p:tgtEl>
                                          <p:spTgt spid="11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0"/>
                                        </p:tgtEl>
                                        <p:attrNameLst>
                                          <p:attrName>style.visibility</p:attrName>
                                        </p:attrNameLst>
                                      </p:cBhvr>
                                      <p:to>
                                        <p:strVal val="visible"/>
                                      </p:to>
                                    </p:set>
                                    <p:animEffect transition="in" filter="fade">
                                      <p:cBhvr>
                                        <p:cTn id="21" dur="500"/>
                                        <p:tgtEl>
                                          <p:spTgt spid="12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19"/>
                                        </p:tgtEl>
                                        <p:attrNameLst>
                                          <p:attrName>style.visibility</p:attrName>
                                        </p:attrNameLst>
                                      </p:cBhvr>
                                      <p:to>
                                        <p:strVal val="visible"/>
                                      </p:to>
                                    </p:set>
                                    <p:animEffect transition="in" filter="fade">
                                      <p:cBhvr>
                                        <p:cTn id="24" dur="500"/>
                                        <p:tgtEl>
                                          <p:spTgt spid="11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21"/>
                                        </p:tgtEl>
                                        <p:attrNameLst>
                                          <p:attrName>style.visibility</p:attrName>
                                        </p:attrNameLst>
                                      </p:cBhvr>
                                      <p:to>
                                        <p:strVal val="visible"/>
                                      </p:to>
                                    </p:set>
                                    <p:animEffect transition="in" filter="fade">
                                      <p:cBhvr>
                                        <p:cTn id="29" dur="500"/>
                                        <p:tgtEl>
                                          <p:spTgt spid="1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22"/>
                                        </p:tgtEl>
                                        <p:attrNameLst>
                                          <p:attrName>style.visibility</p:attrName>
                                        </p:attrNameLst>
                                      </p:cBhvr>
                                      <p:to>
                                        <p:strVal val="visible"/>
                                      </p:to>
                                    </p:set>
                                    <p:animEffect transition="in" filter="fade">
                                      <p:cBhvr>
                                        <p:cTn id="32" dur="500"/>
                                        <p:tgtEl>
                                          <p:spTgt spid="12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Effect transition="in" filter="fade">
                                      <p:cBhvr>
                                        <p:cTn id="35" dur="500"/>
                                        <p:tgtEl>
                                          <p:spTgt spid="12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500"/>
                                        <p:tgtEl>
                                          <p:spTgt spid="12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6"/>
                                        </p:tgtEl>
                                        <p:attrNameLst>
                                          <p:attrName>style.visibility</p:attrName>
                                        </p:attrNameLst>
                                      </p:cBhvr>
                                      <p:to>
                                        <p:strVal val="visible"/>
                                      </p:to>
                                    </p:set>
                                    <p:animEffect transition="in" filter="fade">
                                      <p:cBhvr>
                                        <p:cTn id="43" dur="500"/>
                                        <p:tgtEl>
                                          <p:spTgt spid="12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25"/>
                                        </p:tgtEl>
                                        <p:attrNameLst>
                                          <p:attrName>style.visibility</p:attrName>
                                        </p:attrNameLst>
                                      </p:cBhvr>
                                      <p:to>
                                        <p:strVal val="visible"/>
                                      </p:to>
                                    </p:set>
                                    <p:animEffect transition="in" filter="fade">
                                      <p:cBhvr>
                                        <p:cTn id="46"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P spid="116" grpId="0"/>
      <p:bldP spid="117" grpId="0" animBg="1"/>
      <p:bldP spid="118" grpId="0" animBg="1"/>
      <p:bldP spid="119" grpId="0"/>
      <p:bldP spid="120" grpId="0" animBg="1"/>
      <p:bldP spid="121" grpId="0" animBg="1"/>
      <p:bldP spid="122" grpId="0"/>
      <p:bldP spid="123" grpId="0" animBg="1"/>
      <p:bldP spid="124" grpId="0" animBg="1"/>
      <p:bldP spid="125" grpId="0"/>
      <p:bldP spid="126"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34" name="Picture 33" descr="A white board with yellow sticky notes on it&#10;&#10;Description automatically generated">
            <a:extLst>
              <a:ext uri="{FF2B5EF4-FFF2-40B4-BE49-F238E27FC236}">
                <a16:creationId xmlns:a16="http://schemas.microsoft.com/office/drawing/2014/main" id="{D792BF03-8898-6D58-E619-82873BCBD08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751087" y="202725"/>
            <a:ext cx="4510513" cy="6014018"/>
          </a:xfrm>
          <a:prstGeom prst="rect">
            <a:avLst/>
          </a:prstGeom>
        </p:spPr>
      </p:pic>
      <p:grpSp>
        <p:nvGrpSpPr>
          <p:cNvPr id="13" name="Group 12">
            <a:extLst>
              <a:ext uri="{FF2B5EF4-FFF2-40B4-BE49-F238E27FC236}">
                <a16:creationId xmlns:a16="http://schemas.microsoft.com/office/drawing/2014/main" id="{22B7DCCE-ABC6-3358-FD76-E36021155F19}"/>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C5995860-2A45-C2AE-1458-B047AA9AFA9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E58B9392-2E3A-34EF-D3C2-0AA1DDEA4E52}"/>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46669130-C5CC-0243-CF7A-663D533A200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17" name="Rectangle 16">
                <a:extLst>
                  <a:ext uri="{FF2B5EF4-FFF2-40B4-BE49-F238E27FC236}">
                    <a16:creationId xmlns:a16="http://schemas.microsoft.com/office/drawing/2014/main" id="{67A19AB7-F269-7346-E479-DD36722EE8A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0" name="Rectangle 19">
            <a:extLst>
              <a:ext uri="{FF2B5EF4-FFF2-40B4-BE49-F238E27FC236}">
                <a16:creationId xmlns:a16="http://schemas.microsoft.com/office/drawing/2014/main" id="{6C71DC21-49DE-68F0-C5FF-11DECE0A5E5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3012538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The Fundamentals | Workshop 2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28824"/>
            <a:ext cx="5833602" cy="3971925"/>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up, the Action Steps exercise, where we’ll transform our prioritized “quick win” ideas from the Action Board into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actionable steps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exercise is crucial because it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turns concepts into concrete actions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ensuring that we can effectively implement our ideas and start seeing tangible results.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focus here is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high-level, strategic steps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that will guide us in bringing these quick wins to life, moving us closer to achieving our data governance goals.</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is this important? Because having a clear, actionable plan is what separates good ideas from real, impactful change. By the end of this session, we’ll have a series of task flows that outline the steps necessary to implement each of our selected initiatives.</a:t>
            </a:r>
          </a:p>
        </p:txBody>
      </p:sp>
      <p:sp>
        <p:nvSpPr>
          <p:cNvPr id="3" name="Tijdelijke aanduiding voor tekst 44">
            <a:extLst>
              <a:ext uri="{FF2B5EF4-FFF2-40B4-BE49-F238E27FC236}">
                <a16:creationId xmlns:a16="http://schemas.microsoft.com/office/drawing/2014/main" id="{CDA6B398-D4ED-C123-E4C8-D9C4C5CCE61E}"/>
              </a:ext>
            </a:extLst>
          </p:cNvPr>
          <p:cNvSpPr txBox="1">
            <a:spLocks/>
          </p:cNvSpPr>
          <p:nvPr/>
        </p:nvSpPr>
        <p:spPr>
          <a:xfrm>
            <a:off x="704851" y="3361951"/>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Steps</a:t>
            </a:r>
          </a:p>
        </p:txBody>
      </p:sp>
      <p:sp>
        <p:nvSpPr>
          <p:cNvPr id="11" name="Tijdelijke aanduiding voor tekst 44">
            <a:extLst>
              <a:ext uri="{FF2B5EF4-FFF2-40B4-BE49-F238E27FC236}">
                <a16:creationId xmlns:a16="http://schemas.microsoft.com/office/drawing/2014/main" id="{2EFFAC2C-3AF2-05BD-4EFA-6101052036C2}"/>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sp>
        <p:nvSpPr>
          <p:cNvPr id="12" name="Tijdelijke aanduiding voor tekst 44">
            <a:extLst>
              <a:ext uri="{FF2B5EF4-FFF2-40B4-BE49-F238E27FC236}">
                <a16:creationId xmlns:a16="http://schemas.microsoft.com/office/drawing/2014/main" id="{876F2339-5459-B2D8-295B-443F203CE951}"/>
              </a:ext>
            </a:extLst>
          </p:cNvPr>
          <p:cNvSpPr txBox="1">
            <a:spLocks/>
          </p:cNvSpPr>
          <p:nvPr/>
        </p:nvSpPr>
        <p:spPr>
          <a:xfrm>
            <a:off x="704851" y="4307475"/>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CDE Shortlist</a:t>
            </a:r>
          </a:p>
        </p:txBody>
      </p:sp>
      <p:grpSp>
        <p:nvGrpSpPr>
          <p:cNvPr id="15" name="Group 14">
            <a:extLst>
              <a:ext uri="{FF2B5EF4-FFF2-40B4-BE49-F238E27FC236}">
                <a16:creationId xmlns:a16="http://schemas.microsoft.com/office/drawing/2014/main" id="{C9DA5470-9735-EDEB-126C-4F3B4FC855D5}"/>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4A566DBD-1A6D-9946-40FA-949360A7206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8" name="Group 17">
              <a:extLst>
                <a:ext uri="{FF2B5EF4-FFF2-40B4-BE49-F238E27FC236}">
                  <a16:creationId xmlns:a16="http://schemas.microsoft.com/office/drawing/2014/main" id="{5F9FBD5D-5CC7-0AB3-C14D-FE1A55FA8D03}"/>
                </a:ext>
              </a:extLst>
            </p:cNvPr>
            <p:cNvGrpSpPr/>
            <p:nvPr/>
          </p:nvGrpSpPr>
          <p:grpSpPr>
            <a:xfrm>
              <a:off x="10892274" y="158021"/>
              <a:ext cx="1191080" cy="262128"/>
              <a:chOff x="9614080" y="308749"/>
              <a:chExt cx="1191080" cy="262128"/>
            </a:xfrm>
          </p:grpSpPr>
          <p:sp>
            <p:nvSpPr>
              <p:cNvPr id="19" name="Rectangle 18">
                <a:extLst>
                  <a:ext uri="{FF2B5EF4-FFF2-40B4-BE49-F238E27FC236}">
                    <a16:creationId xmlns:a16="http://schemas.microsoft.com/office/drawing/2014/main" id="{7DDCB10F-AC26-B35E-76B4-F03CF74FE5C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20" name="Rectangle 19">
                <a:extLst>
                  <a:ext uri="{FF2B5EF4-FFF2-40B4-BE49-F238E27FC236}">
                    <a16:creationId xmlns:a16="http://schemas.microsoft.com/office/drawing/2014/main" id="{83D2DCE3-8CA4-22E4-BC59-7128BD98B6E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1721743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45 to 60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7534DD61-A10D-001D-5A0D-9C73A81936A0}"/>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499ACAB2-DB4F-50D1-C761-2194D384770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D788CCFC-AFC7-C785-4125-C57AD60A698F}"/>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5A528F3F-E7EB-5BE8-416C-F415CD6CDF1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BF4E7025-D3DD-FA6E-6D32-D9C089AC6CB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03C9CA00-2770-5789-503C-B3ABF092CBD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185110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0E2B060B-A117-B8D1-C518-24E3B8FEAB4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489237" y="3946204"/>
            <a:ext cx="2293827" cy="1019175"/>
          </a:xfrm>
          <a:prstGeom prst="rect">
            <a:avLst/>
          </a:prstGeom>
        </p:spPr>
      </p:pic>
      <p:sp>
        <p:nvSpPr>
          <p:cNvPr id="14" name="Oval 13">
            <a:extLst>
              <a:ext uri="{FF2B5EF4-FFF2-40B4-BE49-F238E27FC236}">
                <a16:creationId xmlns:a16="http://schemas.microsoft.com/office/drawing/2014/main" id="{AD90E61A-2191-DCCE-20A7-03911D92E8BB}"/>
              </a:ext>
            </a:extLst>
          </p:cNvPr>
          <p:cNvSpPr/>
          <p:nvPr/>
        </p:nvSpPr>
        <p:spPr>
          <a:xfrm>
            <a:off x="6492151" y="367593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6" name="Rectangle 15">
            <a:extLst>
              <a:ext uri="{FF2B5EF4-FFF2-40B4-BE49-F238E27FC236}">
                <a16:creationId xmlns:a16="http://schemas.microsoft.com/office/drawing/2014/main" id="{CBA06705-21D5-FCF3-71F0-829B2613AE3C}"/>
              </a:ext>
            </a:extLst>
          </p:cNvPr>
          <p:cNvSpPr/>
          <p:nvPr/>
        </p:nvSpPr>
        <p:spPr>
          <a:xfrm>
            <a:off x="6100351" y="2289733"/>
            <a:ext cx="8676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grpSp>
        <p:nvGrpSpPr>
          <p:cNvPr id="20" name="Group 19">
            <a:extLst>
              <a:ext uri="{FF2B5EF4-FFF2-40B4-BE49-F238E27FC236}">
                <a16:creationId xmlns:a16="http://schemas.microsoft.com/office/drawing/2014/main" id="{04953B46-B1D8-0CA0-4105-9DDFE14FA2F1}"/>
              </a:ext>
            </a:extLst>
          </p:cNvPr>
          <p:cNvGrpSpPr/>
          <p:nvPr/>
        </p:nvGrpSpPr>
        <p:grpSpPr>
          <a:xfrm>
            <a:off x="6377291" y="5118758"/>
            <a:ext cx="180000" cy="180000"/>
            <a:chOff x="7966880" y="3935853"/>
            <a:chExt cx="180000" cy="180000"/>
          </a:xfrm>
        </p:grpSpPr>
        <p:sp>
          <p:nvSpPr>
            <p:cNvPr id="21" name="Oval 20">
              <a:extLst>
                <a:ext uri="{FF2B5EF4-FFF2-40B4-BE49-F238E27FC236}">
                  <a16:creationId xmlns:a16="http://schemas.microsoft.com/office/drawing/2014/main" id="{AF81F7D9-F0DF-E9F7-AB26-61EAE309566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2" name="Graphic 21" descr="Star with solid fill">
              <a:extLst>
                <a:ext uri="{FF2B5EF4-FFF2-40B4-BE49-F238E27FC236}">
                  <a16:creationId xmlns:a16="http://schemas.microsoft.com/office/drawing/2014/main" id="{D523DB20-0EED-5F65-8460-16FD6A7542C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3" name="Group 22">
            <a:extLst>
              <a:ext uri="{FF2B5EF4-FFF2-40B4-BE49-F238E27FC236}">
                <a16:creationId xmlns:a16="http://schemas.microsoft.com/office/drawing/2014/main" id="{E97747D0-F46A-2B33-DE4E-0C031C78FEF3}"/>
              </a:ext>
            </a:extLst>
          </p:cNvPr>
          <p:cNvGrpSpPr/>
          <p:nvPr/>
        </p:nvGrpSpPr>
        <p:grpSpPr>
          <a:xfrm>
            <a:off x="6384911" y="5409779"/>
            <a:ext cx="180000" cy="180000"/>
            <a:chOff x="7966880" y="3935853"/>
            <a:chExt cx="180000" cy="180000"/>
          </a:xfrm>
        </p:grpSpPr>
        <p:sp>
          <p:nvSpPr>
            <p:cNvPr id="24" name="Oval 23">
              <a:extLst>
                <a:ext uri="{FF2B5EF4-FFF2-40B4-BE49-F238E27FC236}">
                  <a16:creationId xmlns:a16="http://schemas.microsoft.com/office/drawing/2014/main" id="{A1CADFB6-8574-43FB-6E2B-65BDE76AE00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58544245-E916-4533-5135-FA5EEC04D1C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E1E5E63A-9D18-3DA6-489E-1367464AA961}"/>
              </a:ext>
            </a:extLst>
          </p:cNvPr>
          <p:cNvGrpSpPr/>
          <p:nvPr/>
        </p:nvGrpSpPr>
        <p:grpSpPr>
          <a:xfrm>
            <a:off x="6659231" y="5256202"/>
            <a:ext cx="180000" cy="180000"/>
            <a:chOff x="7966880" y="3935853"/>
            <a:chExt cx="180000" cy="180000"/>
          </a:xfrm>
        </p:grpSpPr>
        <p:sp>
          <p:nvSpPr>
            <p:cNvPr id="27" name="Oval 26">
              <a:extLst>
                <a:ext uri="{FF2B5EF4-FFF2-40B4-BE49-F238E27FC236}">
                  <a16:creationId xmlns:a16="http://schemas.microsoft.com/office/drawing/2014/main" id="{11F6F9CF-06B2-C0B2-065B-A272C3C3414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4722213E-6E60-1B58-41B5-F0D1F0314C8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9" name="Group 28">
            <a:extLst>
              <a:ext uri="{FF2B5EF4-FFF2-40B4-BE49-F238E27FC236}">
                <a16:creationId xmlns:a16="http://schemas.microsoft.com/office/drawing/2014/main" id="{79A4509B-1B32-F076-C103-0F58FD1957BA}"/>
              </a:ext>
            </a:extLst>
          </p:cNvPr>
          <p:cNvGrpSpPr/>
          <p:nvPr/>
        </p:nvGrpSpPr>
        <p:grpSpPr>
          <a:xfrm>
            <a:off x="8275993" y="1643496"/>
            <a:ext cx="376311" cy="360000"/>
            <a:chOff x="3726340" y="4096671"/>
            <a:chExt cx="376311" cy="360000"/>
          </a:xfrm>
        </p:grpSpPr>
        <p:sp>
          <p:nvSpPr>
            <p:cNvPr id="30" name="Rectangle 29">
              <a:extLst>
                <a:ext uri="{FF2B5EF4-FFF2-40B4-BE49-F238E27FC236}">
                  <a16:creationId xmlns:a16="http://schemas.microsoft.com/office/drawing/2014/main" id="{67E33D98-2DF7-66DE-254B-989CED5CB8EC}"/>
                </a:ext>
              </a:extLst>
            </p:cNvPr>
            <p:cNvSpPr/>
            <p:nvPr/>
          </p:nvSpPr>
          <p:spPr>
            <a:xfrm>
              <a:off x="3729735" y="409667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41FADF16-02CF-DEC0-11A5-269634A6D7DB}"/>
                </a:ext>
              </a:extLst>
            </p:cNvPr>
            <p:cNvSpPr/>
            <p:nvPr/>
          </p:nvSpPr>
          <p:spPr>
            <a:xfrm>
              <a:off x="4021932" y="41927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44FC6CBE-6897-8685-8CB7-C7869F6EB384}"/>
                </a:ext>
              </a:extLst>
            </p:cNvPr>
            <p:cNvSpPr/>
            <p:nvPr/>
          </p:nvSpPr>
          <p:spPr>
            <a:xfrm>
              <a:off x="3923777" y="4224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36A971F3-C68C-7C99-11B3-A2F5EDF38C8E}"/>
                </a:ext>
              </a:extLst>
            </p:cNvPr>
            <p:cNvSpPr/>
            <p:nvPr/>
          </p:nvSpPr>
          <p:spPr>
            <a:xfrm>
              <a:off x="3946527" y="43140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290A66EF-6BE0-4FFD-AA96-D424D45EA97D}"/>
                </a:ext>
              </a:extLst>
            </p:cNvPr>
            <p:cNvSpPr/>
            <p:nvPr/>
          </p:nvSpPr>
          <p:spPr>
            <a:xfrm>
              <a:off x="4030651" y="4296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24D634B4-107C-0B27-4D7B-A9D67223ACA5}"/>
                </a:ext>
              </a:extLst>
            </p:cNvPr>
            <p:cNvSpPr/>
            <p:nvPr/>
          </p:nvSpPr>
          <p:spPr>
            <a:xfrm>
              <a:off x="3986354" y="42425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6" name="Group 35">
              <a:extLst>
                <a:ext uri="{FF2B5EF4-FFF2-40B4-BE49-F238E27FC236}">
                  <a16:creationId xmlns:a16="http://schemas.microsoft.com/office/drawing/2014/main" id="{5E1E8FEB-2ED1-708E-82D8-2F15040E8824}"/>
                </a:ext>
              </a:extLst>
            </p:cNvPr>
            <p:cNvGrpSpPr/>
            <p:nvPr/>
          </p:nvGrpSpPr>
          <p:grpSpPr>
            <a:xfrm>
              <a:off x="3726340" y="4190275"/>
              <a:ext cx="180000" cy="180000"/>
              <a:chOff x="7966880" y="3935853"/>
              <a:chExt cx="180000" cy="180000"/>
            </a:xfrm>
          </p:grpSpPr>
          <p:sp>
            <p:nvSpPr>
              <p:cNvPr id="37" name="Oval 36">
                <a:extLst>
                  <a:ext uri="{FF2B5EF4-FFF2-40B4-BE49-F238E27FC236}">
                    <a16:creationId xmlns:a16="http://schemas.microsoft.com/office/drawing/2014/main" id="{57E549E4-CC7B-E0B0-2A3D-C38B0765C82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8" name="Graphic 37" descr="Star with solid fill">
                <a:extLst>
                  <a:ext uri="{FF2B5EF4-FFF2-40B4-BE49-F238E27FC236}">
                    <a16:creationId xmlns:a16="http://schemas.microsoft.com/office/drawing/2014/main" id="{15F81FD2-51A6-ACC0-7EB1-58C4D0E35B1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39" name="Group 38">
            <a:extLst>
              <a:ext uri="{FF2B5EF4-FFF2-40B4-BE49-F238E27FC236}">
                <a16:creationId xmlns:a16="http://schemas.microsoft.com/office/drawing/2014/main" id="{75DC349D-9376-AFBF-B801-E2AEF8EE0FFC}"/>
              </a:ext>
            </a:extLst>
          </p:cNvPr>
          <p:cNvGrpSpPr/>
          <p:nvPr/>
        </p:nvGrpSpPr>
        <p:grpSpPr>
          <a:xfrm>
            <a:off x="9247775" y="2300462"/>
            <a:ext cx="360000" cy="360000"/>
            <a:chOff x="4043729" y="4920726"/>
            <a:chExt cx="360000" cy="360000"/>
          </a:xfrm>
        </p:grpSpPr>
        <p:sp>
          <p:nvSpPr>
            <p:cNvPr id="40" name="Rectangle 39">
              <a:extLst>
                <a:ext uri="{FF2B5EF4-FFF2-40B4-BE49-F238E27FC236}">
                  <a16:creationId xmlns:a16="http://schemas.microsoft.com/office/drawing/2014/main" id="{FAACFB03-F506-7E94-C0A3-A88FA0D7E3F7}"/>
                </a:ext>
              </a:extLst>
            </p:cNvPr>
            <p:cNvSpPr/>
            <p:nvPr/>
          </p:nvSpPr>
          <p:spPr>
            <a:xfrm>
              <a:off x="4043729" y="4920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C996E33E-6C88-FC93-F840-ACCF67C351BC}"/>
                </a:ext>
              </a:extLst>
            </p:cNvPr>
            <p:cNvSpPr/>
            <p:nvPr/>
          </p:nvSpPr>
          <p:spPr>
            <a:xfrm>
              <a:off x="4287648" y="4951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EF3DB5B9-BEB1-8CEA-120D-994EE274A079}"/>
                </a:ext>
              </a:extLst>
            </p:cNvPr>
            <p:cNvSpPr/>
            <p:nvPr/>
          </p:nvSpPr>
          <p:spPr>
            <a:xfrm>
              <a:off x="4273019" y="5027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12FE6FFF-5741-8F62-E73F-8ED15BAAC120}"/>
                </a:ext>
              </a:extLst>
            </p:cNvPr>
            <p:cNvSpPr/>
            <p:nvPr/>
          </p:nvSpPr>
          <p:spPr>
            <a:xfrm>
              <a:off x="4307575" y="51002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4" name="Group 43">
              <a:extLst>
                <a:ext uri="{FF2B5EF4-FFF2-40B4-BE49-F238E27FC236}">
                  <a16:creationId xmlns:a16="http://schemas.microsoft.com/office/drawing/2014/main" id="{9B736259-4B63-B20C-41F5-D86B804084D7}"/>
                </a:ext>
              </a:extLst>
            </p:cNvPr>
            <p:cNvGrpSpPr/>
            <p:nvPr/>
          </p:nvGrpSpPr>
          <p:grpSpPr>
            <a:xfrm>
              <a:off x="4061231" y="5046234"/>
              <a:ext cx="180000" cy="180000"/>
              <a:chOff x="7966880" y="3935853"/>
              <a:chExt cx="180000" cy="180000"/>
            </a:xfrm>
          </p:grpSpPr>
          <p:sp>
            <p:nvSpPr>
              <p:cNvPr id="45" name="Oval 44">
                <a:extLst>
                  <a:ext uri="{FF2B5EF4-FFF2-40B4-BE49-F238E27FC236}">
                    <a16:creationId xmlns:a16="http://schemas.microsoft.com/office/drawing/2014/main" id="{0FF6A795-70E5-7283-07ED-858F2BEBAD0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46" name="Graphic 45" descr="Star with solid fill">
                <a:extLst>
                  <a:ext uri="{FF2B5EF4-FFF2-40B4-BE49-F238E27FC236}">
                    <a16:creationId xmlns:a16="http://schemas.microsoft.com/office/drawing/2014/main" id="{143C1A54-A1CF-4DC6-0FE0-1C2AD1D7097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47" name="Group 46">
            <a:extLst>
              <a:ext uri="{FF2B5EF4-FFF2-40B4-BE49-F238E27FC236}">
                <a16:creationId xmlns:a16="http://schemas.microsoft.com/office/drawing/2014/main" id="{86F36931-08BA-88E7-0EED-162AAAC80FFC}"/>
              </a:ext>
            </a:extLst>
          </p:cNvPr>
          <p:cNvGrpSpPr/>
          <p:nvPr/>
        </p:nvGrpSpPr>
        <p:grpSpPr>
          <a:xfrm>
            <a:off x="8633946" y="1958671"/>
            <a:ext cx="369300" cy="360000"/>
            <a:chOff x="3767355" y="4492020"/>
            <a:chExt cx="369300" cy="360000"/>
          </a:xfrm>
        </p:grpSpPr>
        <p:sp>
          <p:nvSpPr>
            <p:cNvPr id="48" name="Rectangle 47">
              <a:extLst>
                <a:ext uri="{FF2B5EF4-FFF2-40B4-BE49-F238E27FC236}">
                  <a16:creationId xmlns:a16="http://schemas.microsoft.com/office/drawing/2014/main" id="{98E58DDE-8005-F0F6-6BDF-E7970B5A98E7}"/>
                </a:ext>
              </a:extLst>
            </p:cNvPr>
            <p:cNvSpPr/>
            <p:nvPr/>
          </p:nvSpPr>
          <p:spPr>
            <a:xfrm>
              <a:off x="3767355" y="449202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FDC345DD-8696-A1BC-3496-1FEEDBE25E48}"/>
                </a:ext>
              </a:extLst>
            </p:cNvPr>
            <p:cNvSpPr/>
            <p:nvPr/>
          </p:nvSpPr>
          <p:spPr>
            <a:xfrm>
              <a:off x="4042005" y="4505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95CBCBB9-F968-CB52-CA37-C4BDC8F80EBB}"/>
                </a:ext>
              </a:extLst>
            </p:cNvPr>
            <p:cNvSpPr/>
            <p:nvPr/>
          </p:nvSpPr>
          <p:spPr>
            <a:xfrm>
              <a:off x="4064655" y="46002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0AF2344D-4D8F-A874-B67B-EDBBC028FE18}"/>
                </a:ext>
              </a:extLst>
            </p:cNvPr>
            <p:cNvSpPr/>
            <p:nvPr/>
          </p:nvSpPr>
          <p:spPr>
            <a:xfrm>
              <a:off x="3952801" y="4577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56DEB93B-70CD-5E88-F58C-A76C4891D704}"/>
                </a:ext>
              </a:extLst>
            </p:cNvPr>
            <p:cNvSpPr/>
            <p:nvPr/>
          </p:nvSpPr>
          <p:spPr>
            <a:xfrm>
              <a:off x="3902165" y="45135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53" name="Group 52">
              <a:extLst>
                <a:ext uri="{FF2B5EF4-FFF2-40B4-BE49-F238E27FC236}">
                  <a16:creationId xmlns:a16="http://schemas.microsoft.com/office/drawing/2014/main" id="{2A82F93E-9E44-EC15-0AA5-04BCD1AA889D}"/>
                </a:ext>
              </a:extLst>
            </p:cNvPr>
            <p:cNvGrpSpPr/>
            <p:nvPr/>
          </p:nvGrpSpPr>
          <p:grpSpPr>
            <a:xfrm>
              <a:off x="3850651" y="4671005"/>
              <a:ext cx="180000" cy="180000"/>
              <a:chOff x="7966880" y="3935853"/>
              <a:chExt cx="180000" cy="180000"/>
            </a:xfrm>
          </p:grpSpPr>
          <p:sp>
            <p:nvSpPr>
              <p:cNvPr id="54" name="Oval 53">
                <a:extLst>
                  <a:ext uri="{FF2B5EF4-FFF2-40B4-BE49-F238E27FC236}">
                    <a16:creationId xmlns:a16="http://schemas.microsoft.com/office/drawing/2014/main" id="{B6E5702F-9F12-A679-DF92-7C97CA9EC16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55" name="Graphic 54" descr="Star with solid fill">
                <a:extLst>
                  <a:ext uri="{FF2B5EF4-FFF2-40B4-BE49-F238E27FC236}">
                    <a16:creationId xmlns:a16="http://schemas.microsoft.com/office/drawing/2014/main" id="{9B1891F1-4BAC-DEAC-B595-1170CDE167F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sp>
        <p:nvSpPr>
          <p:cNvPr id="59" name="Tijdelijke aanduiding voor inhoud 5">
            <a:extLst>
              <a:ext uri="{FF2B5EF4-FFF2-40B4-BE49-F238E27FC236}">
                <a16:creationId xmlns:a16="http://schemas.microsoft.com/office/drawing/2014/main" id="{DDE565EC-DB55-E24E-EFE4-75306C3C9202}"/>
              </a:ext>
            </a:extLst>
          </p:cNvPr>
          <p:cNvSpPr txBox="1">
            <a:spLocks/>
          </p:cNvSpPr>
          <p:nvPr/>
        </p:nvSpPr>
        <p:spPr>
          <a:xfrm>
            <a:off x="10370039" y="1292665"/>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Our “quick win” ideas from our Action Board Top Left quadrant</a:t>
            </a:r>
          </a:p>
        </p:txBody>
      </p:sp>
      <p:pic>
        <p:nvPicPr>
          <p:cNvPr id="60" name="Graphic 59" descr="Line arrow: Clockwise curve with solid fill">
            <a:extLst>
              <a:ext uri="{FF2B5EF4-FFF2-40B4-BE49-F238E27FC236}">
                <a16:creationId xmlns:a16="http://schemas.microsoft.com/office/drawing/2014/main" id="{358F0477-D0AC-ED2F-AA6F-D50EBE3FD065}"/>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5578264">
            <a:off x="9259869" y="967288"/>
            <a:ext cx="914400" cy="1264448"/>
          </a:xfrm>
          <a:prstGeom prst="rect">
            <a:avLst/>
          </a:prstGeom>
        </p:spPr>
      </p:pic>
      <p:grpSp>
        <p:nvGrpSpPr>
          <p:cNvPr id="15" name="Group 14">
            <a:extLst>
              <a:ext uri="{FF2B5EF4-FFF2-40B4-BE49-F238E27FC236}">
                <a16:creationId xmlns:a16="http://schemas.microsoft.com/office/drawing/2014/main" id="{EC2C3D53-1299-454A-4CD3-AC8DC2BE041A}"/>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B05C0F8E-16EC-AE58-0CAF-4B7AE0C97F5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56" name="Group 55">
              <a:extLst>
                <a:ext uri="{FF2B5EF4-FFF2-40B4-BE49-F238E27FC236}">
                  <a16:creationId xmlns:a16="http://schemas.microsoft.com/office/drawing/2014/main" id="{4730D23E-B670-9D51-43BF-70717640E873}"/>
                </a:ext>
              </a:extLst>
            </p:cNvPr>
            <p:cNvGrpSpPr/>
            <p:nvPr/>
          </p:nvGrpSpPr>
          <p:grpSpPr>
            <a:xfrm>
              <a:off x="10892274" y="158021"/>
              <a:ext cx="1191080" cy="262128"/>
              <a:chOff x="9614080" y="308749"/>
              <a:chExt cx="1191080" cy="262128"/>
            </a:xfrm>
          </p:grpSpPr>
          <p:sp>
            <p:nvSpPr>
              <p:cNvPr id="57" name="Rectangle 56">
                <a:extLst>
                  <a:ext uri="{FF2B5EF4-FFF2-40B4-BE49-F238E27FC236}">
                    <a16:creationId xmlns:a16="http://schemas.microsoft.com/office/drawing/2014/main" id="{825C97B4-4796-3719-99FE-CBE96FA0D0F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58" name="Rectangle 57">
                <a:extLst>
                  <a:ext uri="{FF2B5EF4-FFF2-40B4-BE49-F238E27FC236}">
                    <a16:creationId xmlns:a16="http://schemas.microsoft.com/office/drawing/2014/main" id="{4E045679-5F22-290B-26C7-6225125BCFA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1" name="Rectangle 60">
            <a:extLst>
              <a:ext uri="{FF2B5EF4-FFF2-40B4-BE49-F238E27FC236}">
                <a16:creationId xmlns:a16="http://schemas.microsoft.com/office/drawing/2014/main" id="{37E08D8C-8485-7959-7EC7-4E99D9DE732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4040368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transform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 “quick win” ideas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from the Action Board into actionable steps as a preparation for a full action plan.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We’ll focus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“quick win” at a time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creating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task flow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outlines the key steps needed for implementation.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exercise turns concepts into concrete actions, ensuring that our ideas lead to real, impactful change in our data governance efforts.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3DCADD62-FDE2-CEEB-4AB9-DC338E283ED6}"/>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94B42CEF-3522-CF34-0FEB-F38619DDAFA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26C84002-B90B-2264-4CA3-8640F3E3F1E2}"/>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74111471-4856-FEB1-1F29-9A0B7BA9572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C72E9C55-FA87-8D61-28CD-1427F1884C5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66C445A1-2A1C-1797-A36A-0B74FFCD3FC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9824224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6C0D9875-A05D-579F-AF3B-2A570385B91B}"/>
              </a:ext>
            </a:extLst>
          </p:cNvPr>
          <p:cNvSpPr txBox="1">
            <a:spLocks/>
          </p:cNvSpPr>
          <p:nvPr/>
        </p:nvSpPr>
        <p:spPr>
          <a:xfrm>
            <a:off x="4880344" y="2368043"/>
            <a:ext cx="6081823" cy="36873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 per “quick win” idea</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one “quick win” idea at a time.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should think of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every step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needs to be taken to make the idea happen.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Write each step on a sticky note and place it horizontally, creating a task flow. Keep in mind: one step per sticky note!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that the steps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sequential and logical</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covering everything from initiation to completion.</a:t>
            </a:r>
          </a:p>
        </p:txBody>
      </p:sp>
      <p:sp>
        <p:nvSpPr>
          <p:cNvPr id="14" name="Tijdelijke aanduiding voor tekst 44">
            <a:extLst>
              <a:ext uri="{FF2B5EF4-FFF2-40B4-BE49-F238E27FC236}">
                <a16:creationId xmlns:a16="http://schemas.microsoft.com/office/drawing/2014/main" id="{7211E638-AD7A-9FA9-38AF-A1565A4636C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Generate Task Flows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E8E055E5-4109-6E2A-BC48-7252BFBFDF8B}"/>
              </a:ext>
            </a:extLst>
          </p:cNvPr>
          <p:cNvSpPr/>
          <p:nvPr/>
        </p:nvSpPr>
        <p:spPr>
          <a:xfrm>
            <a:off x="5203261" y="521609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F8CEA4C5-FF4F-20F8-EDBC-C93970CA5375}"/>
              </a:ext>
            </a:extLst>
          </p:cNvPr>
          <p:cNvSpPr/>
          <p:nvPr/>
        </p:nvSpPr>
        <p:spPr>
          <a:xfrm>
            <a:off x="6131805" y="521609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8F8F8B9E-DE90-1045-258F-85D57794CF3A}"/>
              </a:ext>
            </a:extLst>
          </p:cNvPr>
          <p:cNvSpPr/>
          <p:nvPr/>
        </p:nvSpPr>
        <p:spPr>
          <a:xfrm>
            <a:off x="7060350" y="521609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A487B1DD-AAF6-01C8-396B-6AA8C56ACC3B}"/>
              </a:ext>
            </a:extLst>
          </p:cNvPr>
          <p:cNvSpPr txBox="1"/>
          <p:nvPr/>
        </p:nvSpPr>
        <p:spPr>
          <a:xfrm>
            <a:off x="2425472" y="5453915"/>
            <a:ext cx="3133252" cy="369332"/>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Bobby</a:t>
            </a:r>
            <a:endParaRPr kumimoji="0" lang="en-US" sz="14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Arc 21">
            <a:extLst>
              <a:ext uri="{FF2B5EF4-FFF2-40B4-BE49-F238E27FC236}">
                <a16:creationId xmlns:a16="http://schemas.microsoft.com/office/drawing/2014/main" id="{FA0E8FE0-FB66-41D8-575A-A862E24794A2}"/>
              </a:ext>
            </a:extLst>
          </p:cNvPr>
          <p:cNvSpPr/>
          <p:nvPr/>
        </p:nvSpPr>
        <p:spPr>
          <a:xfrm rot="549420" flipH="1">
            <a:off x="4217302" y="5273283"/>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40732BC5-636B-0AB9-DA02-805C02E75FD4}"/>
              </a:ext>
            </a:extLst>
          </p:cNvPr>
          <p:cNvSpPr/>
          <p:nvPr/>
        </p:nvSpPr>
        <p:spPr>
          <a:xfrm>
            <a:off x="7988895" y="521609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1960C659-E80D-6120-13B9-5BD91947E8F4}"/>
              </a:ext>
            </a:extLst>
          </p:cNvPr>
          <p:cNvSpPr/>
          <p:nvPr/>
        </p:nvSpPr>
        <p:spPr>
          <a:xfrm>
            <a:off x="8917440" y="521609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32EFCD8D-64A1-2472-7370-7A4463AFCD1F}"/>
              </a:ext>
            </a:extLst>
          </p:cNvPr>
          <p:cNvSpPr/>
          <p:nvPr/>
        </p:nvSpPr>
        <p:spPr>
          <a:xfrm>
            <a:off x="9848940" y="521609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B5ABCF03-0493-91DF-CB1F-E8CD9AA0F086}"/>
              </a:ext>
            </a:extLst>
          </p:cNvPr>
          <p:cNvGrpSpPr/>
          <p:nvPr/>
        </p:nvGrpSpPr>
        <p:grpSpPr>
          <a:xfrm>
            <a:off x="10820400" y="158021"/>
            <a:ext cx="1262954" cy="262128"/>
            <a:chOff x="10892274" y="158021"/>
            <a:chExt cx="1191080" cy="262128"/>
          </a:xfrm>
        </p:grpSpPr>
        <p:sp>
          <p:nvSpPr>
            <p:cNvPr id="26" name="Oval 25">
              <a:extLst>
                <a:ext uri="{FF2B5EF4-FFF2-40B4-BE49-F238E27FC236}">
                  <a16:creationId xmlns:a16="http://schemas.microsoft.com/office/drawing/2014/main" id="{29EB2377-C14C-DFAA-C320-C2B7296E614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7" name="Group 26">
              <a:extLst>
                <a:ext uri="{FF2B5EF4-FFF2-40B4-BE49-F238E27FC236}">
                  <a16:creationId xmlns:a16="http://schemas.microsoft.com/office/drawing/2014/main" id="{67239C02-B71A-EBF2-D205-2CAB705B5901}"/>
                </a:ext>
              </a:extLst>
            </p:cNvPr>
            <p:cNvGrpSpPr/>
            <p:nvPr/>
          </p:nvGrpSpPr>
          <p:grpSpPr>
            <a:xfrm>
              <a:off x="10892274" y="158021"/>
              <a:ext cx="1191080" cy="262128"/>
              <a:chOff x="9614080" y="308749"/>
              <a:chExt cx="1191080" cy="262128"/>
            </a:xfrm>
          </p:grpSpPr>
          <p:sp>
            <p:nvSpPr>
              <p:cNvPr id="28" name="Rectangle 27">
                <a:extLst>
                  <a:ext uri="{FF2B5EF4-FFF2-40B4-BE49-F238E27FC236}">
                    <a16:creationId xmlns:a16="http://schemas.microsoft.com/office/drawing/2014/main" id="{5050E361-DC81-1772-2BE1-A7CD85E588F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9" name="Rectangle 28">
                <a:extLst>
                  <a:ext uri="{FF2B5EF4-FFF2-40B4-BE49-F238E27FC236}">
                    <a16:creationId xmlns:a16="http://schemas.microsoft.com/office/drawing/2014/main" id="{BE29E1B4-3DE6-B970-E364-15638D08F6D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0" name="Rectangle 29">
            <a:extLst>
              <a:ext uri="{FF2B5EF4-FFF2-40B4-BE49-F238E27FC236}">
                <a16:creationId xmlns:a16="http://schemas.microsoft.com/office/drawing/2014/main" id="{6C8AD9DF-1536-7AA1-BEB5-C14682B6A2D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9012903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EEBD2A26-F98B-A40F-0FAF-73A2F1452F8E}"/>
              </a:ext>
            </a:extLst>
          </p:cNvPr>
          <p:cNvSpPr/>
          <p:nvPr/>
        </p:nvSpPr>
        <p:spPr>
          <a:xfrm>
            <a:off x="2672043" y="196070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0E2B7E5C-E670-FA8E-3715-F83E99841545}"/>
              </a:ext>
            </a:extLst>
          </p:cNvPr>
          <p:cNvSpPr/>
          <p:nvPr/>
        </p:nvSpPr>
        <p:spPr>
          <a:xfrm>
            <a:off x="3600587" y="196070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8900C50E-5B5F-3644-4C10-35638C0DA35A}"/>
              </a:ext>
            </a:extLst>
          </p:cNvPr>
          <p:cNvSpPr/>
          <p:nvPr/>
        </p:nvSpPr>
        <p:spPr>
          <a:xfrm>
            <a:off x="4529132" y="196070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1257929D-904C-B02F-8EC4-78B668013BCF}"/>
              </a:ext>
            </a:extLst>
          </p:cNvPr>
          <p:cNvSpPr txBox="1"/>
          <p:nvPr/>
        </p:nvSpPr>
        <p:spPr>
          <a:xfrm>
            <a:off x="-105746" y="2198531"/>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Bobby</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Arc 28">
            <a:extLst>
              <a:ext uri="{FF2B5EF4-FFF2-40B4-BE49-F238E27FC236}">
                <a16:creationId xmlns:a16="http://schemas.microsoft.com/office/drawing/2014/main" id="{58C02107-F918-C5D6-D19E-9FEB0F0ED87D}"/>
              </a:ext>
            </a:extLst>
          </p:cNvPr>
          <p:cNvSpPr/>
          <p:nvPr/>
        </p:nvSpPr>
        <p:spPr>
          <a:xfrm rot="549420" flipH="1">
            <a:off x="1686084" y="2017899"/>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B2CA35AA-F4FA-512A-1717-D1DF47F1F2E6}"/>
              </a:ext>
            </a:extLst>
          </p:cNvPr>
          <p:cNvSpPr/>
          <p:nvPr/>
        </p:nvSpPr>
        <p:spPr>
          <a:xfrm>
            <a:off x="5457677"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DA01CB43-467D-A6D6-3E37-C511B363A8DC}"/>
              </a:ext>
            </a:extLst>
          </p:cNvPr>
          <p:cNvSpPr/>
          <p:nvPr/>
        </p:nvSpPr>
        <p:spPr>
          <a:xfrm>
            <a:off x="6386222"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Rounded Corners 31">
            <a:extLst>
              <a:ext uri="{FF2B5EF4-FFF2-40B4-BE49-F238E27FC236}">
                <a16:creationId xmlns:a16="http://schemas.microsoft.com/office/drawing/2014/main" id="{EDF3A028-880C-3860-0D36-3183F4BAC0F0}"/>
              </a:ext>
            </a:extLst>
          </p:cNvPr>
          <p:cNvSpPr/>
          <p:nvPr/>
        </p:nvSpPr>
        <p:spPr>
          <a:xfrm rot="21070488">
            <a:off x="2441061" y="1313059"/>
            <a:ext cx="1012217" cy="187021"/>
          </a:xfrm>
          <a:prstGeom prst="roundRect">
            <a:avLst/>
          </a:prstGeom>
          <a:solidFill>
            <a:srgbClr val="C7F0F2"/>
          </a:solidFill>
          <a:ln>
            <a:solidFill>
              <a:srgbClr val="C7F0F2"/>
            </a:solid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Decide on this 1st </a:t>
            </a:r>
          </a:p>
        </p:txBody>
      </p:sp>
      <p:sp>
        <p:nvSpPr>
          <p:cNvPr id="33" name="Freeform: Shape 32">
            <a:extLst>
              <a:ext uri="{FF2B5EF4-FFF2-40B4-BE49-F238E27FC236}">
                <a16:creationId xmlns:a16="http://schemas.microsoft.com/office/drawing/2014/main" id="{3EF3DE3B-64E9-840D-1822-F92BE43E06F6}"/>
              </a:ext>
            </a:extLst>
          </p:cNvPr>
          <p:cNvSpPr/>
          <p:nvPr/>
        </p:nvSpPr>
        <p:spPr>
          <a:xfrm>
            <a:off x="2987504" y="1442340"/>
            <a:ext cx="252908" cy="482600"/>
          </a:xfrm>
          <a:custGeom>
            <a:avLst/>
            <a:gdLst>
              <a:gd name="connsiteX0" fmla="*/ 2941 w 252908"/>
              <a:gd name="connsiteY0" fmla="*/ 0 h 482600"/>
              <a:gd name="connsiteX1" fmla="*/ 31516 w 252908"/>
              <a:gd name="connsiteY1" fmla="*/ 63500 h 482600"/>
              <a:gd name="connsiteX2" fmla="*/ 228366 w 252908"/>
              <a:gd name="connsiteY2" fmla="*/ 193675 h 482600"/>
              <a:gd name="connsiteX3" fmla="*/ 250591 w 252908"/>
              <a:gd name="connsiteY3" fmla="*/ 482600 h 482600"/>
            </a:gdLst>
            <a:ahLst/>
            <a:cxnLst>
              <a:cxn ang="0">
                <a:pos x="connsiteX0" y="connsiteY0"/>
              </a:cxn>
              <a:cxn ang="0">
                <a:pos x="connsiteX1" y="connsiteY1"/>
              </a:cxn>
              <a:cxn ang="0">
                <a:pos x="connsiteX2" y="connsiteY2"/>
              </a:cxn>
              <a:cxn ang="0">
                <a:pos x="connsiteX3" y="connsiteY3"/>
              </a:cxn>
            </a:cxnLst>
            <a:rect l="l" t="t" r="r" b="b"/>
            <a:pathLst>
              <a:path w="252908" h="482600">
                <a:moveTo>
                  <a:pt x="2941" y="0"/>
                </a:moveTo>
                <a:cubicBezTo>
                  <a:pt x="-1557" y="15610"/>
                  <a:pt x="-6055" y="31221"/>
                  <a:pt x="31516" y="63500"/>
                </a:cubicBezTo>
                <a:cubicBezTo>
                  <a:pt x="69087" y="95779"/>
                  <a:pt x="191853" y="123825"/>
                  <a:pt x="228366" y="193675"/>
                </a:cubicBezTo>
                <a:cubicBezTo>
                  <a:pt x="264879" y="263525"/>
                  <a:pt x="249533" y="431271"/>
                  <a:pt x="250591" y="482600"/>
                </a:cubicBezTo>
              </a:path>
            </a:pathLst>
          </a:custGeom>
          <a:noFill/>
          <a:ln>
            <a:solidFill>
              <a:srgbClr val="C7F0F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B13F0EC4-ADBB-DB4B-27A0-F44BB4C4B0AF}"/>
              </a:ext>
            </a:extLst>
          </p:cNvPr>
          <p:cNvSpPr/>
          <p:nvPr/>
        </p:nvSpPr>
        <p:spPr>
          <a:xfrm>
            <a:off x="2672043"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1B35890A-A215-517F-1E0F-92226891BADC}"/>
              </a:ext>
            </a:extLst>
          </p:cNvPr>
          <p:cNvSpPr/>
          <p:nvPr/>
        </p:nvSpPr>
        <p:spPr>
          <a:xfrm>
            <a:off x="3600587"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65F35AAF-4D75-4D6C-175D-FDBD1C492ED1}"/>
              </a:ext>
            </a:extLst>
          </p:cNvPr>
          <p:cNvSpPr/>
          <p:nvPr/>
        </p:nvSpPr>
        <p:spPr>
          <a:xfrm>
            <a:off x="4529132"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0D7D1010-EFFD-D9EE-C72C-412F9C36EA4D}"/>
              </a:ext>
            </a:extLst>
          </p:cNvPr>
          <p:cNvSpPr txBox="1"/>
          <p:nvPr/>
        </p:nvSpPr>
        <p:spPr>
          <a:xfrm>
            <a:off x="-145748" y="32957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Pam</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Arc 37">
            <a:extLst>
              <a:ext uri="{FF2B5EF4-FFF2-40B4-BE49-F238E27FC236}">
                <a16:creationId xmlns:a16="http://schemas.microsoft.com/office/drawing/2014/main" id="{30B304F8-1F11-0380-A341-B8DEB7A876E9}"/>
              </a:ext>
            </a:extLst>
          </p:cNvPr>
          <p:cNvSpPr/>
          <p:nvPr/>
        </p:nvSpPr>
        <p:spPr>
          <a:xfrm rot="549420" flipH="1">
            <a:off x="1686084" y="31261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90506252-2C90-3BEA-E529-893BF8DD75A2}"/>
              </a:ext>
            </a:extLst>
          </p:cNvPr>
          <p:cNvSpPr/>
          <p:nvPr/>
        </p:nvSpPr>
        <p:spPr>
          <a:xfrm>
            <a:off x="5457677"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E934CEB3-5A6B-C233-852A-CEFDA5147E2E}"/>
              </a:ext>
            </a:extLst>
          </p:cNvPr>
          <p:cNvSpPr/>
          <p:nvPr/>
        </p:nvSpPr>
        <p:spPr>
          <a:xfrm>
            <a:off x="6386222"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45D8479F-8B43-B640-F91B-04F90BC8B1AD}"/>
              </a:ext>
            </a:extLst>
          </p:cNvPr>
          <p:cNvSpPr/>
          <p:nvPr/>
        </p:nvSpPr>
        <p:spPr>
          <a:xfrm>
            <a:off x="2672043" y="42303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294F71CB-1F57-BE94-E1B9-EF1CCD11CA68}"/>
              </a:ext>
            </a:extLst>
          </p:cNvPr>
          <p:cNvSpPr/>
          <p:nvPr/>
        </p:nvSpPr>
        <p:spPr>
          <a:xfrm>
            <a:off x="3600587" y="42303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6B2E1DC9-654C-31C4-2751-8037A8E80454}"/>
              </a:ext>
            </a:extLst>
          </p:cNvPr>
          <p:cNvSpPr/>
          <p:nvPr/>
        </p:nvSpPr>
        <p:spPr>
          <a:xfrm>
            <a:off x="4529132" y="42303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0F14B238-05E6-CB3E-0F0B-0E33B5D062CF}"/>
              </a:ext>
            </a:extLst>
          </p:cNvPr>
          <p:cNvSpPr txBox="1"/>
          <p:nvPr/>
        </p:nvSpPr>
        <p:spPr>
          <a:xfrm>
            <a:off x="-105746" y="44681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Sue Ellen</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Arc 44">
            <a:extLst>
              <a:ext uri="{FF2B5EF4-FFF2-40B4-BE49-F238E27FC236}">
                <a16:creationId xmlns:a16="http://schemas.microsoft.com/office/drawing/2014/main" id="{4C5F267E-D0A5-E8DD-FC7B-6F5F5849119D}"/>
              </a:ext>
            </a:extLst>
          </p:cNvPr>
          <p:cNvSpPr/>
          <p:nvPr/>
        </p:nvSpPr>
        <p:spPr>
          <a:xfrm rot="549420" flipH="1">
            <a:off x="1686084" y="42874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61C97C71-B8A3-BCB1-431A-0E94DB1B3512}"/>
              </a:ext>
            </a:extLst>
          </p:cNvPr>
          <p:cNvSpPr/>
          <p:nvPr/>
        </p:nvSpPr>
        <p:spPr>
          <a:xfrm>
            <a:off x="5457677"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E0FB1C27-95E9-BCA1-DD62-A5295AABD568}"/>
              </a:ext>
            </a:extLst>
          </p:cNvPr>
          <p:cNvSpPr/>
          <p:nvPr/>
        </p:nvSpPr>
        <p:spPr>
          <a:xfrm>
            <a:off x="6386222"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5CDD128F-8CE4-9676-A13D-11252A89345B}"/>
              </a:ext>
            </a:extLst>
          </p:cNvPr>
          <p:cNvSpPr/>
          <p:nvPr/>
        </p:nvSpPr>
        <p:spPr>
          <a:xfrm>
            <a:off x="7314765"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3AA1AF1F-A8DC-3897-3198-8478E176BDCA}"/>
              </a:ext>
            </a:extLst>
          </p:cNvPr>
          <p:cNvSpPr/>
          <p:nvPr/>
        </p:nvSpPr>
        <p:spPr>
          <a:xfrm>
            <a:off x="8243310"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D794DF37-CA92-17DC-D020-5C610D133B98}"/>
              </a:ext>
            </a:extLst>
          </p:cNvPr>
          <p:cNvSpPr/>
          <p:nvPr/>
        </p:nvSpPr>
        <p:spPr>
          <a:xfrm>
            <a:off x="2672043"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4EC81862-D13E-5F8A-F68C-99CD287FFC76}"/>
              </a:ext>
            </a:extLst>
          </p:cNvPr>
          <p:cNvSpPr/>
          <p:nvPr/>
        </p:nvSpPr>
        <p:spPr>
          <a:xfrm>
            <a:off x="3600587"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AC48FDBE-709C-38CF-2390-80DF8F12FA0F}"/>
              </a:ext>
            </a:extLst>
          </p:cNvPr>
          <p:cNvSpPr/>
          <p:nvPr/>
        </p:nvSpPr>
        <p:spPr>
          <a:xfrm>
            <a:off x="4529132"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02FD7681-760C-E09A-B28C-33B16A72EC0B}"/>
              </a:ext>
            </a:extLst>
          </p:cNvPr>
          <p:cNvSpPr txBox="1"/>
          <p:nvPr/>
        </p:nvSpPr>
        <p:spPr>
          <a:xfrm>
            <a:off x="-105746" y="5582074"/>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Arc 53">
            <a:extLst>
              <a:ext uri="{FF2B5EF4-FFF2-40B4-BE49-F238E27FC236}">
                <a16:creationId xmlns:a16="http://schemas.microsoft.com/office/drawing/2014/main" id="{2E8325E8-B7E2-7A7F-6AB2-AD558B2B3006}"/>
              </a:ext>
            </a:extLst>
          </p:cNvPr>
          <p:cNvSpPr/>
          <p:nvPr/>
        </p:nvSpPr>
        <p:spPr>
          <a:xfrm rot="549420" flipH="1">
            <a:off x="1686084" y="5401442"/>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71FB83A4-4164-9B1B-FF0C-0676DA462813}"/>
              </a:ext>
            </a:extLst>
          </p:cNvPr>
          <p:cNvSpPr/>
          <p:nvPr/>
        </p:nvSpPr>
        <p:spPr>
          <a:xfrm>
            <a:off x="5457677"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2858AD4-C519-66D6-2082-B2ADCC52679A}"/>
              </a:ext>
            </a:extLst>
          </p:cNvPr>
          <p:cNvSpPr/>
          <p:nvPr/>
        </p:nvSpPr>
        <p:spPr>
          <a:xfrm>
            <a:off x="6386222"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57A15C72-8747-3135-D14C-6E041914F76C}"/>
              </a:ext>
            </a:extLst>
          </p:cNvPr>
          <p:cNvSpPr/>
          <p:nvPr/>
        </p:nvSpPr>
        <p:spPr>
          <a:xfrm>
            <a:off x="7314765"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E0C97918-1801-6701-A816-1A7B8EBF6446}"/>
              </a:ext>
            </a:extLst>
          </p:cNvPr>
          <p:cNvSpPr/>
          <p:nvPr/>
        </p:nvSpPr>
        <p:spPr>
          <a:xfrm>
            <a:off x="8243310"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2A7EB62-D5F5-5736-EB59-926D34BFECA7}"/>
              </a:ext>
            </a:extLst>
          </p:cNvPr>
          <p:cNvSpPr/>
          <p:nvPr/>
        </p:nvSpPr>
        <p:spPr>
          <a:xfrm>
            <a:off x="9171855"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Rounded Corners 59">
            <a:extLst>
              <a:ext uri="{FF2B5EF4-FFF2-40B4-BE49-F238E27FC236}">
                <a16:creationId xmlns:a16="http://schemas.microsoft.com/office/drawing/2014/main" id="{9F0B5FBB-4D07-57D9-04F6-0A4F90AD1EAB}"/>
              </a:ext>
            </a:extLst>
          </p:cNvPr>
          <p:cNvSpPr/>
          <p:nvPr/>
        </p:nvSpPr>
        <p:spPr>
          <a:xfrm rot="21070488">
            <a:off x="5980125" y="1309030"/>
            <a:ext cx="1012217" cy="187021"/>
          </a:xfrm>
          <a:prstGeom prst="roundRect">
            <a:avLst/>
          </a:prstGeom>
          <a:solidFill>
            <a:srgbClr val="C7F0F2"/>
          </a:solidFill>
          <a:ln>
            <a:solidFill>
              <a:srgbClr val="C7F0F2"/>
            </a:solid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Fill this 2nd</a:t>
            </a:r>
          </a:p>
        </p:txBody>
      </p:sp>
      <p:sp>
        <p:nvSpPr>
          <p:cNvPr id="61" name="Freeform: Shape 60">
            <a:extLst>
              <a:ext uri="{FF2B5EF4-FFF2-40B4-BE49-F238E27FC236}">
                <a16:creationId xmlns:a16="http://schemas.microsoft.com/office/drawing/2014/main" id="{B115E6B2-713D-086F-B6BC-4960D25C4E7E}"/>
              </a:ext>
            </a:extLst>
          </p:cNvPr>
          <p:cNvSpPr/>
          <p:nvPr/>
        </p:nvSpPr>
        <p:spPr>
          <a:xfrm>
            <a:off x="6526568" y="1438311"/>
            <a:ext cx="252908" cy="482600"/>
          </a:xfrm>
          <a:custGeom>
            <a:avLst/>
            <a:gdLst>
              <a:gd name="connsiteX0" fmla="*/ 2941 w 252908"/>
              <a:gd name="connsiteY0" fmla="*/ 0 h 482600"/>
              <a:gd name="connsiteX1" fmla="*/ 31516 w 252908"/>
              <a:gd name="connsiteY1" fmla="*/ 63500 h 482600"/>
              <a:gd name="connsiteX2" fmla="*/ 228366 w 252908"/>
              <a:gd name="connsiteY2" fmla="*/ 193675 h 482600"/>
              <a:gd name="connsiteX3" fmla="*/ 250591 w 252908"/>
              <a:gd name="connsiteY3" fmla="*/ 482600 h 482600"/>
            </a:gdLst>
            <a:ahLst/>
            <a:cxnLst>
              <a:cxn ang="0">
                <a:pos x="connsiteX0" y="connsiteY0"/>
              </a:cxn>
              <a:cxn ang="0">
                <a:pos x="connsiteX1" y="connsiteY1"/>
              </a:cxn>
              <a:cxn ang="0">
                <a:pos x="connsiteX2" y="connsiteY2"/>
              </a:cxn>
              <a:cxn ang="0">
                <a:pos x="connsiteX3" y="connsiteY3"/>
              </a:cxn>
            </a:cxnLst>
            <a:rect l="l" t="t" r="r" b="b"/>
            <a:pathLst>
              <a:path w="252908" h="482600">
                <a:moveTo>
                  <a:pt x="2941" y="0"/>
                </a:moveTo>
                <a:cubicBezTo>
                  <a:pt x="-1557" y="15610"/>
                  <a:pt x="-6055" y="31221"/>
                  <a:pt x="31516" y="63500"/>
                </a:cubicBezTo>
                <a:cubicBezTo>
                  <a:pt x="69087" y="95779"/>
                  <a:pt x="191853" y="123825"/>
                  <a:pt x="228366" y="193675"/>
                </a:cubicBezTo>
                <a:cubicBezTo>
                  <a:pt x="264879" y="263525"/>
                  <a:pt x="249533" y="431271"/>
                  <a:pt x="250591" y="482600"/>
                </a:cubicBezTo>
              </a:path>
            </a:pathLst>
          </a:custGeom>
          <a:noFill/>
          <a:ln>
            <a:solidFill>
              <a:srgbClr val="C7F0F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67BCC7B8-4D77-0523-BA64-D1388D8E4510}"/>
              </a:ext>
            </a:extLst>
          </p:cNvPr>
          <p:cNvSpPr/>
          <p:nvPr/>
        </p:nvSpPr>
        <p:spPr>
          <a:xfrm>
            <a:off x="2672042"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Identify and prioritize Critical Data Elements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F46E116F-9DDA-5FE1-132A-4574B267C9F5}"/>
              </a:ext>
            </a:extLst>
          </p:cNvPr>
          <p:cNvSpPr/>
          <p:nvPr/>
        </p:nvSpPr>
        <p:spPr>
          <a:xfrm>
            <a:off x="6386222"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Review and refine quality targets on a recurring basis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9C2D7D0D-BC0A-BD95-AE0B-6EADA7EDF0DF}"/>
              </a:ext>
            </a:extLst>
          </p:cNvPr>
          <p:cNvSpPr/>
          <p:nvPr/>
        </p:nvSpPr>
        <p:spPr>
          <a:xfrm>
            <a:off x="3600587" y="1966546"/>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Define data quality dimensions for each CDE</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2A747C8D-8C77-0408-9A12-D48DB1FB96E5}"/>
              </a:ext>
            </a:extLst>
          </p:cNvPr>
          <p:cNvSpPr/>
          <p:nvPr/>
        </p:nvSpPr>
        <p:spPr>
          <a:xfrm>
            <a:off x="4529132" y="1966546"/>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Establish measurable quality thresholds and targets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09BE4650-43A9-9DBE-EE1C-B12D02DE1B3B}"/>
              </a:ext>
            </a:extLst>
          </p:cNvPr>
          <p:cNvSpPr/>
          <p:nvPr/>
        </p:nvSpPr>
        <p:spPr>
          <a:xfrm>
            <a:off x="5457677" y="1966545"/>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Assess current data quality against defined thresholds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D9C083A7-0C0F-5720-C97B-A6BCA49D9786}"/>
              </a:ext>
            </a:extLst>
          </p:cNvPr>
          <p:cNvSpPr/>
          <p:nvPr/>
        </p:nvSpPr>
        <p:spPr>
          <a:xfrm>
            <a:off x="6386220"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Assign data quality ownership per CDE</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A197BAB7-CE35-249D-1ED4-EA2E58FF72A0}"/>
              </a:ext>
            </a:extLst>
          </p:cNvPr>
          <p:cNvSpPr/>
          <p:nvPr/>
        </p:nvSpPr>
        <p:spPr>
          <a:xfrm>
            <a:off x="7314765"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Implement data quality rules and validation checks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F5518CEC-F73A-EB5C-E7E8-49135D86ADF0}"/>
              </a:ext>
            </a:extLst>
          </p:cNvPr>
          <p:cNvSpPr/>
          <p:nvPr/>
        </p:nvSpPr>
        <p:spPr>
          <a:xfrm>
            <a:off x="8243310"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endParaRPr lang="en-US" sz="700" dirty="0">
              <a:solidFill>
                <a:srgbClr val="000000"/>
              </a:solidFill>
              <a:latin typeface="Arial" panose="020B0604020202020204" pitchFamily="34" charset="0"/>
              <a:cs typeface="Arial" panose="020B0604020202020204" pitchFamily="34" charset="0"/>
            </a:endParaRPr>
          </a:p>
          <a:p>
            <a:pPr lvl="0" algn="ctr">
              <a:defRPr/>
            </a:pPr>
            <a:r>
              <a:rPr lang="en-US" sz="700" dirty="0">
                <a:solidFill>
                  <a:srgbClr val="000000"/>
                </a:solidFill>
                <a:latin typeface="Arial" panose="020B0604020202020204" pitchFamily="34" charset="0"/>
                <a:cs typeface="Arial" panose="020B0604020202020204" pitchFamily="34" charset="0"/>
              </a:rPr>
              <a:t>Set up automated monitoring and reporting dashboards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82D40D83-F5A8-EA00-5B3F-3827F9EDCFD4}"/>
              </a:ext>
            </a:extLst>
          </p:cNvPr>
          <p:cNvSpPr/>
          <p:nvPr/>
        </p:nvSpPr>
        <p:spPr>
          <a:xfrm>
            <a:off x="9171855"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Define remediation procedures for quality issues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0696AD40-7D7A-0750-EC70-E4B555823465}"/>
              </a:ext>
            </a:extLst>
          </p:cNvPr>
          <p:cNvSpPr/>
          <p:nvPr/>
        </p:nvSpPr>
        <p:spPr>
          <a:xfrm>
            <a:off x="10100400"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Review and refine quality targets on a recurring basis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5C85BFF4-661E-A83C-42F6-F3AFDEBF140C}"/>
              </a:ext>
            </a:extLst>
          </p:cNvPr>
          <p:cNvSpPr/>
          <p:nvPr/>
        </p:nvSpPr>
        <p:spPr>
          <a:xfrm>
            <a:off x="8235294" y="178311"/>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Establish data quality on Critical Data Elements</a:t>
            </a:r>
          </a:p>
        </p:txBody>
      </p:sp>
      <p:sp>
        <p:nvSpPr>
          <p:cNvPr id="73" name="Oval 72">
            <a:extLst>
              <a:ext uri="{FF2B5EF4-FFF2-40B4-BE49-F238E27FC236}">
                <a16:creationId xmlns:a16="http://schemas.microsoft.com/office/drawing/2014/main" id="{72DAFA48-FE62-E72B-E7C2-F560FDDF2322}"/>
              </a:ext>
            </a:extLst>
          </p:cNvPr>
          <p:cNvSpPr/>
          <p:nvPr/>
        </p:nvSpPr>
        <p:spPr>
          <a:xfrm>
            <a:off x="9348174" y="34547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74" name="Group 73">
            <a:extLst>
              <a:ext uri="{FF2B5EF4-FFF2-40B4-BE49-F238E27FC236}">
                <a16:creationId xmlns:a16="http://schemas.microsoft.com/office/drawing/2014/main" id="{6D911F62-A670-C13B-A23B-EA7A95AA99D5}"/>
              </a:ext>
            </a:extLst>
          </p:cNvPr>
          <p:cNvGrpSpPr/>
          <p:nvPr/>
        </p:nvGrpSpPr>
        <p:grpSpPr>
          <a:xfrm>
            <a:off x="8383345" y="251597"/>
            <a:ext cx="216000" cy="216000"/>
            <a:chOff x="7966880" y="3935853"/>
            <a:chExt cx="180000" cy="180000"/>
          </a:xfrm>
        </p:grpSpPr>
        <p:sp>
          <p:nvSpPr>
            <p:cNvPr id="75" name="Oval 74">
              <a:extLst>
                <a:ext uri="{FF2B5EF4-FFF2-40B4-BE49-F238E27FC236}">
                  <a16:creationId xmlns:a16="http://schemas.microsoft.com/office/drawing/2014/main" id="{D1A59150-78E1-9B7A-0A1C-C8C0899623B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6" name="Graphic 75" descr="Star with solid fill">
              <a:extLst>
                <a:ext uri="{FF2B5EF4-FFF2-40B4-BE49-F238E27FC236}">
                  <a16:creationId xmlns:a16="http://schemas.microsoft.com/office/drawing/2014/main" id="{F2C8F808-C6D1-090A-9AD7-110B93F0D23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sp>
        <p:nvSpPr>
          <p:cNvPr id="77" name="Oval 76">
            <a:extLst>
              <a:ext uri="{FF2B5EF4-FFF2-40B4-BE49-F238E27FC236}">
                <a16:creationId xmlns:a16="http://schemas.microsoft.com/office/drawing/2014/main" id="{66D1A5EC-D0A8-9864-CBF8-ADD5F517D6FB}"/>
              </a:ext>
            </a:extLst>
          </p:cNvPr>
          <p:cNvSpPr/>
          <p:nvPr/>
        </p:nvSpPr>
        <p:spPr>
          <a:xfrm>
            <a:off x="9037958" y="21708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8" name="Oval 77">
            <a:extLst>
              <a:ext uri="{FF2B5EF4-FFF2-40B4-BE49-F238E27FC236}">
                <a16:creationId xmlns:a16="http://schemas.microsoft.com/office/drawing/2014/main" id="{36834B31-AF4F-CB0D-846F-3CD50CE387CD}"/>
              </a:ext>
            </a:extLst>
          </p:cNvPr>
          <p:cNvSpPr/>
          <p:nvPr/>
        </p:nvSpPr>
        <p:spPr>
          <a:xfrm>
            <a:off x="9326990" y="1146591"/>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9" name="Oval 78">
            <a:extLst>
              <a:ext uri="{FF2B5EF4-FFF2-40B4-BE49-F238E27FC236}">
                <a16:creationId xmlns:a16="http://schemas.microsoft.com/office/drawing/2014/main" id="{F155D16B-42ED-258D-057F-EDA04203AB5D}"/>
              </a:ext>
            </a:extLst>
          </p:cNvPr>
          <p:cNvSpPr/>
          <p:nvPr/>
        </p:nvSpPr>
        <p:spPr>
          <a:xfrm>
            <a:off x="8848117" y="22975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0" name="Oval 79">
            <a:extLst>
              <a:ext uri="{FF2B5EF4-FFF2-40B4-BE49-F238E27FC236}">
                <a16:creationId xmlns:a16="http://schemas.microsoft.com/office/drawing/2014/main" id="{583CC0E6-4F17-F067-83A4-0B9CCED77F9F}"/>
              </a:ext>
            </a:extLst>
          </p:cNvPr>
          <p:cNvSpPr/>
          <p:nvPr/>
        </p:nvSpPr>
        <p:spPr>
          <a:xfrm>
            <a:off x="9254990" y="21559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11" name="Group 10">
            <a:extLst>
              <a:ext uri="{FF2B5EF4-FFF2-40B4-BE49-F238E27FC236}">
                <a16:creationId xmlns:a16="http://schemas.microsoft.com/office/drawing/2014/main" id="{03FABABD-6F36-7B7C-711F-1096C5510AA5}"/>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F2299ECF-43FF-B482-5F23-0AB61BFDC9B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545C698B-F2BD-E47C-88ED-FA8CBB6128D6}"/>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C94D80A7-F947-82EC-CA84-5C6F3749D26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15" name="Rectangle 14">
                <a:extLst>
                  <a:ext uri="{FF2B5EF4-FFF2-40B4-BE49-F238E27FC236}">
                    <a16:creationId xmlns:a16="http://schemas.microsoft.com/office/drawing/2014/main" id="{BA7B9ED1-5C91-402E-0AF5-76B14FC225E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FD427A46-E124-C7E5-B55E-D0D53877510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7866491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500" fill="hold"/>
                                        <p:tgtEl>
                                          <p:spTgt spid="33"/>
                                        </p:tgtEl>
                                        <p:attrNameLst>
                                          <p:attrName>ppt_x</p:attrName>
                                        </p:attrNameLst>
                                      </p:cBhvr>
                                      <p:tavLst>
                                        <p:tav tm="0">
                                          <p:val>
                                            <p:strVal val="#ppt_x"/>
                                          </p:val>
                                        </p:tav>
                                        <p:tav tm="100000">
                                          <p:val>
                                            <p:strVal val="#ppt_x"/>
                                          </p:val>
                                        </p:tav>
                                      </p:tavLst>
                                    </p:anim>
                                    <p:anim calcmode="lin" valueType="num">
                                      <p:cBhvr additive="base">
                                        <p:cTn id="12" dur="500" fill="hold"/>
                                        <p:tgtEl>
                                          <p:spTgt spid="33"/>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1" fill="hold" grpId="1" nodeType="clickEffect">
                                  <p:stCondLst>
                                    <p:cond delay="0"/>
                                  </p:stCondLst>
                                  <p:childTnLst>
                                    <p:set>
                                      <p:cBhvr>
                                        <p:cTn id="21" dur="1" fill="hold">
                                          <p:stCondLst>
                                            <p:cond delay="0"/>
                                          </p:stCondLst>
                                        </p:cTn>
                                        <p:tgtEl>
                                          <p:spTgt spid="61"/>
                                        </p:tgtEl>
                                        <p:attrNameLst>
                                          <p:attrName>style.visibility</p:attrName>
                                        </p:attrNameLst>
                                      </p:cBhvr>
                                      <p:to>
                                        <p:strVal val="visible"/>
                                      </p:to>
                                    </p:set>
                                    <p:anim calcmode="lin" valueType="num">
                                      <p:cBhvr additive="base">
                                        <p:cTn id="22" dur="500" fill="hold"/>
                                        <p:tgtEl>
                                          <p:spTgt spid="61"/>
                                        </p:tgtEl>
                                        <p:attrNameLst>
                                          <p:attrName>ppt_x</p:attrName>
                                        </p:attrNameLst>
                                      </p:cBhvr>
                                      <p:tavLst>
                                        <p:tav tm="0">
                                          <p:val>
                                            <p:strVal val="#ppt_x"/>
                                          </p:val>
                                        </p:tav>
                                        <p:tav tm="100000">
                                          <p:val>
                                            <p:strVal val="#ppt_x"/>
                                          </p:val>
                                        </p:tav>
                                      </p:tavLst>
                                    </p:anim>
                                    <p:anim calcmode="lin" valueType="num">
                                      <p:cBhvr additive="base">
                                        <p:cTn id="23" dur="500" fill="hold"/>
                                        <p:tgtEl>
                                          <p:spTgt spid="61"/>
                                        </p:tgtEl>
                                        <p:attrNameLst>
                                          <p:attrName>ppt_y</p:attrName>
                                        </p:attrNameLst>
                                      </p:cBhvr>
                                      <p:tavLst>
                                        <p:tav tm="0">
                                          <p:val>
                                            <p:strVal val="0-#ppt_h/2"/>
                                          </p:val>
                                        </p:tav>
                                        <p:tav tm="100000">
                                          <p:val>
                                            <p:strVal val="#ppt_y"/>
                                          </p:val>
                                        </p:tav>
                                      </p:tavLst>
                                    </p:anim>
                                  </p:childTnLst>
                                </p:cTn>
                              </p:par>
                              <p:par>
                                <p:cTn id="24" presetID="2" presetClass="entr" presetSubtype="1" fill="hold" grpId="1"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ppt_x"/>
                                          </p:val>
                                        </p:tav>
                                        <p:tav tm="100000">
                                          <p:val>
                                            <p:strVal val="#ppt_x"/>
                                          </p:val>
                                        </p:tav>
                                      </p:tavLst>
                                    </p:anim>
                                    <p:anim calcmode="lin" valueType="num">
                                      <p:cBhvr additive="base">
                                        <p:cTn id="27" dur="500" fill="hold"/>
                                        <p:tgtEl>
                                          <p:spTgt spid="60"/>
                                        </p:tgtEl>
                                        <p:attrNameLst>
                                          <p:attrName>ppt_y</p:attrName>
                                        </p:attrNameLst>
                                      </p:cBhvr>
                                      <p:tavLst>
                                        <p:tav tm="0">
                                          <p:val>
                                            <p:strVal val="0-#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3"/>
                                        </p:tgtEl>
                                        <p:attrNameLst>
                                          <p:attrName>style.visibility</p:attrName>
                                        </p:attrNameLst>
                                      </p:cBhvr>
                                      <p:to>
                                        <p:strVal val="visible"/>
                                      </p:to>
                                    </p:set>
                                    <p:animEffect transition="in" filter="fade">
                                      <p:cBhvr>
                                        <p:cTn id="32" dur="500"/>
                                        <p:tgtEl>
                                          <p:spTgt spid="63"/>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grpId="0" nodeType="clickEffect">
                                  <p:stCondLst>
                                    <p:cond delay="0"/>
                                  </p:stCondLst>
                                  <p:childTnLst>
                                    <p:animMotion origin="layout" path="M -3.125E-6 2.59259E-6 L 0.29662 0.00231 " pathEditMode="relative" rAng="0" ptsTypes="AA">
                                      <p:cBhvr>
                                        <p:cTn id="36" dur="2000" fill="hold"/>
                                        <p:tgtEl>
                                          <p:spTgt spid="61"/>
                                        </p:tgtEl>
                                        <p:attrNameLst>
                                          <p:attrName>ppt_x</p:attrName>
                                          <p:attrName>ppt_y</p:attrName>
                                        </p:attrNameLst>
                                      </p:cBhvr>
                                      <p:rCtr x="14831" y="116"/>
                                    </p:animMotion>
                                  </p:childTnLst>
                                </p:cTn>
                              </p:par>
                              <p:par>
                                <p:cTn id="37" presetID="42" presetClass="path" presetSubtype="0" accel="50000" decel="50000" fill="hold" grpId="0" nodeType="withEffect">
                                  <p:stCondLst>
                                    <p:cond delay="0"/>
                                  </p:stCondLst>
                                  <p:childTnLst>
                                    <p:animMotion origin="layout" path="M -1.25E-6 1.85185E-6 L 0.29649 -0.0007 " pathEditMode="relative" rAng="0" ptsTypes="AA">
                                      <p:cBhvr>
                                        <p:cTn id="38" dur="2000" fill="hold"/>
                                        <p:tgtEl>
                                          <p:spTgt spid="60"/>
                                        </p:tgtEl>
                                        <p:attrNameLst>
                                          <p:attrName>ppt_x</p:attrName>
                                          <p:attrName>ppt_y</p:attrName>
                                        </p:attrNameLst>
                                      </p:cBhvr>
                                      <p:rCtr x="14818" y="-46"/>
                                    </p:animMotion>
                                  </p:childTnLst>
                                </p:cTn>
                              </p:par>
                              <p:par>
                                <p:cTn id="39" presetID="10" presetClass="entr" presetSubtype="0" fill="hold" grpId="0" nodeType="with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fade">
                                      <p:cBhvr>
                                        <p:cTn id="41" dur="500"/>
                                        <p:tgtEl>
                                          <p:spTgt spid="64"/>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5"/>
                                        </p:tgtEl>
                                        <p:attrNameLst>
                                          <p:attrName>style.visibility</p:attrName>
                                        </p:attrNameLst>
                                      </p:cBhvr>
                                      <p:to>
                                        <p:strVal val="visible"/>
                                      </p:to>
                                    </p:set>
                                    <p:animEffect transition="in" filter="fade">
                                      <p:cBhvr>
                                        <p:cTn id="44" dur="500"/>
                                        <p:tgtEl>
                                          <p:spTgt spid="6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500"/>
                                        <p:tgtEl>
                                          <p:spTgt spid="6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7"/>
                                        </p:tgtEl>
                                        <p:attrNameLst>
                                          <p:attrName>style.visibility</p:attrName>
                                        </p:attrNameLst>
                                      </p:cBhvr>
                                      <p:to>
                                        <p:strVal val="visible"/>
                                      </p:to>
                                    </p:set>
                                    <p:animEffect transition="in" filter="fade">
                                      <p:cBhvr>
                                        <p:cTn id="50" dur="500"/>
                                        <p:tgtEl>
                                          <p:spTgt spid="6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8"/>
                                        </p:tgtEl>
                                        <p:attrNameLst>
                                          <p:attrName>style.visibility</p:attrName>
                                        </p:attrNameLst>
                                      </p:cBhvr>
                                      <p:to>
                                        <p:strVal val="visible"/>
                                      </p:to>
                                    </p:set>
                                    <p:animEffect transition="in" filter="fade">
                                      <p:cBhvr>
                                        <p:cTn id="53" dur="500"/>
                                        <p:tgtEl>
                                          <p:spTgt spid="6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69"/>
                                        </p:tgtEl>
                                        <p:attrNameLst>
                                          <p:attrName>style.visibility</p:attrName>
                                        </p:attrNameLst>
                                      </p:cBhvr>
                                      <p:to>
                                        <p:strVal val="visible"/>
                                      </p:to>
                                    </p:set>
                                    <p:animEffect transition="in" filter="fade">
                                      <p:cBhvr>
                                        <p:cTn id="56" dur="500"/>
                                        <p:tgtEl>
                                          <p:spTgt spid="6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70"/>
                                        </p:tgtEl>
                                        <p:attrNameLst>
                                          <p:attrName>style.visibility</p:attrName>
                                        </p:attrNameLst>
                                      </p:cBhvr>
                                      <p:to>
                                        <p:strVal val="visible"/>
                                      </p:to>
                                    </p:set>
                                    <p:animEffect transition="in" filter="fade">
                                      <p:cBhvr>
                                        <p:cTn id="59" dur="500"/>
                                        <p:tgtEl>
                                          <p:spTgt spid="7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71"/>
                                        </p:tgtEl>
                                        <p:attrNameLst>
                                          <p:attrName>style.visibility</p:attrName>
                                        </p:attrNameLst>
                                      </p:cBhvr>
                                      <p:to>
                                        <p:strVal val="visible"/>
                                      </p:to>
                                    </p:set>
                                    <p:animEffect transition="in" filter="fade">
                                      <p:cBhvr>
                                        <p:cTn id="62" dur="500"/>
                                        <p:tgtEl>
                                          <p:spTgt spid="7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8"/>
                                        </p:tgtEl>
                                        <p:attrNameLst>
                                          <p:attrName>style.visibility</p:attrName>
                                        </p:attrNameLst>
                                      </p:cBhvr>
                                      <p:to>
                                        <p:strVal val="visible"/>
                                      </p:to>
                                    </p:set>
                                    <p:animEffect transition="in" filter="fade">
                                      <p:cBhvr>
                                        <p:cTn id="65" dur="500"/>
                                        <p:tgtEl>
                                          <p:spTgt spid="4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fade">
                                      <p:cBhvr>
                                        <p:cTn id="68" dur="500"/>
                                        <p:tgtEl>
                                          <p:spTgt spid="4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500"/>
                                        <p:tgtEl>
                                          <p:spTgt spid="5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57"/>
                                        </p:tgtEl>
                                        <p:attrNameLst>
                                          <p:attrName>style.visibility</p:attrName>
                                        </p:attrNameLst>
                                      </p:cBhvr>
                                      <p:to>
                                        <p:strVal val="visible"/>
                                      </p:to>
                                    </p:set>
                                    <p:animEffect transition="in" filter="fade">
                                      <p:cBhvr>
                                        <p:cTn id="7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48" grpId="0" animBg="1"/>
      <p:bldP spid="49" grpId="0" animBg="1"/>
      <p:bldP spid="57" grpId="0" animBg="1"/>
      <p:bldP spid="58" grpId="0" animBg="1"/>
      <p:bldP spid="59" grpId="0" animBg="1"/>
      <p:bldP spid="60" grpId="0" animBg="1"/>
      <p:bldP spid="60" grpId="1" animBg="1"/>
      <p:bldP spid="61" grpId="0" animBg="1"/>
      <p:bldP spid="61" grpId="1"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6C0D9875-A05D-579F-AF3B-2A570385B91B}"/>
              </a:ext>
            </a:extLst>
          </p:cNvPr>
          <p:cNvSpPr txBox="1">
            <a:spLocks/>
          </p:cNvSpPr>
          <p:nvPr/>
        </p:nvSpPr>
        <p:spPr>
          <a:xfrm>
            <a:off x="4880344" y="2368043"/>
            <a:ext cx="6081823" cy="36873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 per person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presents their task flow to the group, giving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general overview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without getting into too much detail.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Stick all the task flows on the wall so everyone can see them together.</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 should be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 debate at this stage—just present the ideas.</a:t>
            </a:r>
          </a:p>
        </p:txBody>
      </p:sp>
      <p:sp>
        <p:nvSpPr>
          <p:cNvPr id="14" name="Tijdelijke aanduiding voor tekst 44">
            <a:extLst>
              <a:ext uri="{FF2B5EF4-FFF2-40B4-BE49-F238E27FC236}">
                <a16:creationId xmlns:a16="http://schemas.microsoft.com/office/drawing/2014/main" id="{7211E638-AD7A-9FA9-38AF-A1565A4636C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5BC606FB-DDA5-B0A0-EFC3-383BA99C50AB}"/>
              </a:ext>
            </a:extLst>
          </p:cNvPr>
          <p:cNvSpPr txBox="1"/>
          <p:nvPr/>
        </p:nvSpPr>
        <p:spPr>
          <a:xfrm>
            <a:off x="-216691" y="5349010"/>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Bobby</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Arc 28">
            <a:extLst>
              <a:ext uri="{FF2B5EF4-FFF2-40B4-BE49-F238E27FC236}">
                <a16:creationId xmlns:a16="http://schemas.microsoft.com/office/drawing/2014/main" id="{3C353213-F705-BAB7-6219-845F0A886F3E}"/>
              </a:ext>
            </a:extLst>
          </p:cNvPr>
          <p:cNvSpPr/>
          <p:nvPr/>
        </p:nvSpPr>
        <p:spPr>
          <a:xfrm rot="549420" flipH="1">
            <a:off x="1575139" y="5168378"/>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E1FA6348-C4E4-3B39-884D-DFA65B472925}"/>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1C97FEA4-8F39-0E0B-32DB-A6FDEF43AD9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677EE863-6326-7D0F-4612-2BE8ED89A5EB}"/>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20AB4BB7-76BC-C3F2-93FE-986B3212D8F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AC8BB751-E070-37AE-5480-109D5F147DF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74572B8A-3E3E-EFB9-DF1F-1F02D47858F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grpSp>
        <p:nvGrpSpPr>
          <p:cNvPr id="43" name="Group 42">
            <a:extLst>
              <a:ext uri="{FF2B5EF4-FFF2-40B4-BE49-F238E27FC236}">
                <a16:creationId xmlns:a16="http://schemas.microsoft.com/office/drawing/2014/main" id="{6D0663A5-19F7-918A-5E5E-4A86E6B32C9C}"/>
              </a:ext>
            </a:extLst>
          </p:cNvPr>
          <p:cNvGrpSpPr/>
          <p:nvPr/>
        </p:nvGrpSpPr>
        <p:grpSpPr>
          <a:xfrm>
            <a:off x="2423348" y="5169743"/>
            <a:ext cx="8220358" cy="797838"/>
            <a:chOff x="2423348" y="5169743"/>
            <a:chExt cx="8220358" cy="797838"/>
          </a:xfrm>
        </p:grpSpPr>
        <p:sp>
          <p:nvSpPr>
            <p:cNvPr id="3" name="Rectangle 2">
              <a:extLst>
                <a:ext uri="{FF2B5EF4-FFF2-40B4-BE49-F238E27FC236}">
                  <a16:creationId xmlns:a16="http://schemas.microsoft.com/office/drawing/2014/main" id="{14A2D697-5B6E-235F-0F31-35D5011F1756}"/>
                </a:ext>
              </a:extLst>
            </p:cNvPr>
            <p:cNvSpPr/>
            <p:nvPr/>
          </p:nvSpPr>
          <p:spPr>
            <a:xfrm>
              <a:off x="2423349" y="5169744"/>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DF60AFB3-D5A1-FEDE-6952-7389CD1860B8}"/>
                </a:ext>
              </a:extLst>
            </p:cNvPr>
            <p:cNvSpPr/>
            <p:nvPr/>
          </p:nvSpPr>
          <p:spPr>
            <a:xfrm>
              <a:off x="3351893" y="5169744"/>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7410B8B6-797C-3DDB-3526-F2D62FAC0FDB}"/>
                </a:ext>
              </a:extLst>
            </p:cNvPr>
            <p:cNvSpPr/>
            <p:nvPr/>
          </p:nvSpPr>
          <p:spPr>
            <a:xfrm>
              <a:off x="4280438" y="5169744"/>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9E39A7D5-07CA-8B16-A789-A9A8A4F5A7A6}"/>
                </a:ext>
              </a:extLst>
            </p:cNvPr>
            <p:cNvSpPr/>
            <p:nvPr/>
          </p:nvSpPr>
          <p:spPr>
            <a:xfrm>
              <a:off x="5208983"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074C4E4D-F162-D3F9-8010-2196E7709F9D}"/>
                </a:ext>
              </a:extLst>
            </p:cNvPr>
            <p:cNvSpPr/>
            <p:nvPr/>
          </p:nvSpPr>
          <p:spPr>
            <a:xfrm>
              <a:off x="6137528"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9AED73F0-A5AA-CCE9-649A-F5F7A66BC8A5}"/>
                </a:ext>
              </a:extLst>
            </p:cNvPr>
            <p:cNvSpPr/>
            <p:nvPr/>
          </p:nvSpPr>
          <p:spPr>
            <a:xfrm>
              <a:off x="2423348"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Identify and prioritize Critical Data Elements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3697FCD8-1F77-F3BB-7164-4C873CD97D73}"/>
                </a:ext>
              </a:extLst>
            </p:cNvPr>
            <p:cNvSpPr/>
            <p:nvPr/>
          </p:nvSpPr>
          <p:spPr>
            <a:xfrm>
              <a:off x="6137528"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Review and refine quality targets on a recurring basis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07C44D3F-3AED-AE70-79EB-5D0408377C35}"/>
                </a:ext>
              </a:extLst>
            </p:cNvPr>
            <p:cNvSpPr/>
            <p:nvPr/>
          </p:nvSpPr>
          <p:spPr>
            <a:xfrm>
              <a:off x="3351893" y="517558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Define data quality dimensions for each CDE</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819F586F-7152-BF05-60FA-41310DE99DD6}"/>
                </a:ext>
              </a:extLst>
            </p:cNvPr>
            <p:cNvSpPr/>
            <p:nvPr/>
          </p:nvSpPr>
          <p:spPr>
            <a:xfrm>
              <a:off x="4280438" y="517558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Establish measurable quality thresholds and targets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4FC63875-2D5F-6035-D53A-8B747FBA6723}"/>
                </a:ext>
              </a:extLst>
            </p:cNvPr>
            <p:cNvSpPr/>
            <p:nvPr/>
          </p:nvSpPr>
          <p:spPr>
            <a:xfrm>
              <a:off x="5208983" y="517558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Assess current data quality against defined thresholds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290F5A9E-89A4-FA93-3CFE-E4800D44E072}"/>
                </a:ext>
              </a:extLst>
            </p:cNvPr>
            <p:cNvSpPr/>
            <p:nvPr/>
          </p:nvSpPr>
          <p:spPr>
            <a:xfrm>
              <a:off x="6137526"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Assign data quality ownership per CDE</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944F5365-BFF3-4999-4962-8F3E6B3768D7}"/>
                </a:ext>
              </a:extLst>
            </p:cNvPr>
            <p:cNvSpPr/>
            <p:nvPr/>
          </p:nvSpPr>
          <p:spPr>
            <a:xfrm>
              <a:off x="7066071"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Implement data quality rules and validation checks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00D17E7E-F3C9-1D06-6C5E-153654DB1C8D}"/>
                </a:ext>
              </a:extLst>
            </p:cNvPr>
            <p:cNvSpPr/>
            <p:nvPr/>
          </p:nvSpPr>
          <p:spPr>
            <a:xfrm>
              <a:off x="7994616"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endParaRPr lang="en-US" sz="700" dirty="0">
                <a:solidFill>
                  <a:srgbClr val="000000"/>
                </a:solidFill>
                <a:latin typeface="Arial" panose="020B0604020202020204" pitchFamily="34" charset="0"/>
                <a:cs typeface="Arial" panose="020B0604020202020204" pitchFamily="34" charset="0"/>
              </a:endParaRPr>
            </a:p>
            <a:p>
              <a:pPr lvl="0" algn="ctr">
                <a:defRPr/>
              </a:pPr>
              <a:r>
                <a:rPr lang="en-US" sz="700" dirty="0">
                  <a:solidFill>
                    <a:srgbClr val="000000"/>
                  </a:solidFill>
                  <a:latin typeface="Arial" panose="020B0604020202020204" pitchFamily="34" charset="0"/>
                  <a:cs typeface="Arial" panose="020B0604020202020204" pitchFamily="34" charset="0"/>
                </a:rPr>
                <a:t>Set up automated monitoring and reporting dashboards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DD24927C-82B3-E011-CC77-C356F484831D}"/>
                </a:ext>
              </a:extLst>
            </p:cNvPr>
            <p:cNvSpPr/>
            <p:nvPr/>
          </p:nvSpPr>
          <p:spPr>
            <a:xfrm>
              <a:off x="8923161"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Define remediation procedures for quality issues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2E29BD32-B538-4266-A0A8-3BB069A605B9}"/>
                </a:ext>
              </a:extLst>
            </p:cNvPr>
            <p:cNvSpPr/>
            <p:nvPr/>
          </p:nvSpPr>
          <p:spPr>
            <a:xfrm>
              <a:off x="9851706"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Review and refine quality targets on a recurring basis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12647117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286B05-E388-1722-3D09-275678A77DE5}"/>
              </a:ext>
            </a:extLst>
          </p:cNvPr>
          <p:cNvSpPr>
            <a:spLocks noGrp="1"/>
          </p:cNvSpPr>
          <p:nvPr>
            <p:ph type="title"/>
          </p:nvPr>
        </p:nvSpPr>
        <p:spPr/>
        <p:txBody>
          <a:bodyPr/>
          <a:lstStyle/>
          <a:p>
            <a:r>
              <a:rPr lang="en-US" dirty="0"/>
              <a:t>A </a:t>
            </a:r>
            <a:r>
              <a:rPr lang="en-US" sz="2400" b="1" dirty="0">
                <a:solidFill>
                  <a:srgbClr val="11B5B4"/>
                </a:solidFill>
              </a:rPr>
              <a:t>TYPICAL</a:t>
            </a:r>
            <a:r>
              <a:rPr lang="en-US" sz="2400" b="1" dirty="0">
                <a:solidFill>
                  <a:schemeClr val="accent2"/>
                </a:solidFill>
              </a:rPr>
              <a:t> </a:t>
            </a:r>
            <a:r>
              <a:rPr lang="en-US" dirty="0"/>
              <a:t>meeting</a:t>
            </a:r>
          </a:p>
        </p:txBody>
      </p:sp>
      <p:sp>
        <p:nvSpPr>
          <p:cNvPr id="4" name="Footer Placeholder 3">
            <a:extLst>
              <a:ext uri="{FF2B5EF4-FFF2-40B4-BE49-F238E27FC236}">
                <a16:creationId xmlns:a16="http://schemas.microsoft.com/office/drawing/2014/main" id="{A73D6110-DCC3-09DF-F1FF-019A2143B0C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8100820-44A7-DC4A-ADB2-1CB872FBDFC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5" descr="A group of people sitting on a couch in a room&#10;&#10;Description automatically generated">
            <a:extLst>
              <a:ext uri="{FF2B5EF4-FFF2-40B4-BE49-F238E27FC236}">
                <a16:creationId xmlns:a16="http://schemas.microsoft.com/office/drawing/2014/main" id="{86642FB0-B13F-2CC5-D076-F4B3016DF70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983226" y="893368"/>
            <a:ext cx="9881419" cy="5393132"/>
          </a:xfrm>
          <a:prstGeom prst="rect">
            <a:avLst/>
          </a:prstGeom>
        </p:spPr>
      </p:pic>
      <p:sp>
        <p:nvSpPr>
          <p:cNvPr id="7" name="Speech Bubble: Rectangle with Corners Rounded 6">
            <a:extLst>
              <a:ext uri="{FF2B5EF4-FFF2-40B4-BE49-F238E27FC236}">
                <a16:creationId xmlns:a16="http://schemas.microsoft.com/office/drawing/2014/main" id="{4A6DF357-0B0D-4421-6890-A70BDFEA7A7E}"/>
              </a:ext>
            </a:extLst>
          </p:cNvPr>
          <p:cNvSpPr/>
          <p:nvPr/>
        </p:nvSpPr>
        <p:spPr>
          <a:xfrm>
            <a:off x="1529476" y="2454787"/>
            <a:ext cx="1574800" cy="622300"/>
          </a:xfrm>
          <a:prstGeom prst="wedgeRoundRectCallout">
            <a:avLst>
              <a:gd name="adj1" fmla="val 5172"/>
              <a:gd name="adj2" fmla="val 151079"/>
              <a:gd name="adj3" fmla="val 16667"/>
            </a:avLst>
          </a:prstGeom>
          <a:solidFill>
            <a:srgbClr val="C7F0F2"/>
          </a:solidFill>
          <a:ln>
            <a:solidFill>
              <a:srgbClr val="16161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161616"/>
                </a:solidFill>
                <a:effectLst/>
                <a:uLnTx/>
                <a:uFillTx/>
                <a:latin typeface="Arial" panose="020B0604020202020204" pitchFamily="34" charset="0"/>
                <a:ea typeface="+mn-ea"/>
                <a:cs typeface="Arial" panose="020B0604020202020204" pitchFamily="34" charset="0"/>
              </a:rPr>
              <a:t>Data Point A</a:t>
            </a:r>
            <a:endParaRPr kumimoji="0" lang="LID4096" sz="1600" b="0" i="0" u="none" strike="noStrike" kern="1200" cap="none" spc="0" normalizeH="0" baseline="0" noProof="0">
              <a:ln>
                <a:noFill/>
              </a:ln>
              <a:solidFill>
                <a:srgbClr val="161616"/>
              </a:solidFill>
              <a:effectLst/>
              <a:uLnTx/>
              <a:uFillTx/>
              <a:latin typeface="Arial" panose="020B0604020202020204" pitchFamily="34" charset="0"/>
              <a:ea typeface="+mn-ea"/>
              <a:cs typeface="Arial" panose="020B0604020202020204" pitchFamily="34" charset="0"/>
            </a:endParaRPr>
          </a:p>
        </p:txBody>
      </p:sp>
      <p:sp>
        <p:nvSpPr>
          <p:cNvPr id="8" name="Speech Bubble: Rectangle with Corners Rounded 7">
            <a:extLst>
              <a:ext uri="{FF2B5EF4-FFF2-40B4-BE49-F238E27FC236}">
                <a16:creationId xmlns:a16="http://schemas.microsoft.com/office/drawing/2014/main" id="{DFB007DD-0C7D-452D-FA05-B4B92A1AAE05}"/>
              </a:ext>
            </a:extLst>
          </p:cNvPr>
          <p:cNvSpPr/>
          <p:nvPr/>
        </p:nvSpPr>
        <p:spPr>
          <a:xfrm>
            <a:off x="4832553" y="1644650"/>
            <a:ext cx="1574800" cy="622300"/>
          </a:xfrm>
          <a:prstGeom prst="wedgeRoundRectCallout">
            <a:avLst>
              <a:gd name="adj1" fmla="val -54506"/>
              <a:gd name="adj2" fmla="val 149038"/>
              <a:gd name="adj3" fmla="val 16667"/>
            </a:avLst>
          </a:prstGeom>
          <a:solidFill>
            <a:srgbClr val="11B5B4"/>
          </a:solidFill>
          <a:ln>
            <a:solidFill>
              <a:srgbClr val="16161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Data Point B</a:t>
            </a:r>
            <a:endParaRPr kumimoji="0" lang="LID4096"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peech Bubble: Rectangle with Corners Rounded 8">
            <a:extLst>
              <a:ext uri="{FF2B5EF4-FFF2-40B4-BE49-F238E27FC236}">
                <a16:creationId xmlns:a16="http://schemas.microsoft.com/office/drawing/2014/main" id="{FA9F6EF4-07D5-420C-0D2F-4773A2737F9F}"/>
              </a:ext>
            </a:extLst>
          </p:cNvPr>
          <p:cNvSpPr/>
          <p:nvPr/>
        </p:nvSpPr>
        <p:spPr>
          <a:xfrm>
            <a:off x="8715374" y="2301977"/>
            <a:ext cx="1574800" cy="622300"/>
          </a:xfrm>
          <a:prstGeom prst="wedgeRoundRectCallout">
            <a:avLst>
              <a:gd name="adj1" fmla="val -10957"/>
              <a:gd name="adj2" fmla="val 169446"/>
              <a:gd name="adj3" fmla="val 16667"/>
            </a:avLst>
          </a:prstGeom>
          <a:solidFill>
            <a:srgbClr val="C7F0F2"/>
          </a:solidFill>
          <a:ln>
            <a:solidFill>
              <a:srgbClr val="16161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161616"/>
                </a:solidFill>
                <a:effectLst/>
                <a:uLnTx/>
                <a:uFillTx/>
                <a:latin typeface="Arial" panose="020B0604020202020204" pitchFamily="34" charset="0"/>
                <a:ea typeface="+mn-ea"/>
                <a:cs typeface="Arial" panose="020B0604020202020204" pitchFamily="34" charset="0"/>
              </a:rPr>
              <a:t>Data Point A2</a:t>
            </a:r>
            <a:endParaRPr kumimoji="0" lang="LID4096" sz="1600" b="0" i="0" u="none" strike="noStrike" kern="1200" cap="none" spc="0" normalizeH="0" baseline="0" noProof="0">
              <a:ln>
                <a:noFill/>
              </a:ln>
              <a:solidFill>
                <a:srgbClr val="161616"/>
              </a:solidFill>
              <a:effectLst/>
              <a:uLnTx/>
              <a:uFillTx/>
              <a:latin typeface="Arial" panose="020B0604020202020204" pitchFamily="34" charset="0"/>
              <a:ea typeface="+mn-ea"/>
              <a:cs typeface="Arial" panose="020B0604020202020204" pitchFamily="34" charset="0"/>
            </a:endParaRPr>
          </a:p>
        </p:txBody>
      </p:sp>
      <p:sp>
        <p:nvSpPr>
          <p:cNvPr id="10" name="Speech Bubble: Rectangle with Corners Rounded 9">
            <a:extLst>
              <a:ext uri="{FF2B5EF4-FFF2-40B4-BE49-F238E27FC236}">
                <a16:creationId xmlns:a16="http://schemas.microsoft.com/office/drawing/2014/main" id="{26A907C2-8323-3F89-CBB9-F774E6635E05}"/>
              </a:ext>
            </a:extLst>
          </p:cNvPr>
          <p:cNvSpPr/>
          <p:nvPr/>
        </p:nvSpPr>
        <p:spPr>
          <a:xfrm>
            <a:off x="6272531" y="2781521"/>
            <a:ext cx="1574800" cy="622300"/>
          </a:xfrm>
          <a:prstGeom prst="wedgeRoundRectCallout">
            <a:avLst>
              <a:gd name="adj1" fmla="val 29365"/>
              <a:gd name="adj2" fmla="val 106180"/>
              <a:gd name="adj3" fmla="val 16667"/>
            </a:avLst>
          </a:prstGeom>
          <a:solidFill>
            <a:srgbClr val="C6F0CE"/>
          </a:solidFill>
          <a:ln>
            <a:solidFill>
              <a:srgbClr val="16161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Point C</a:t>
            </a:r>
            <a:endParaRPr kumimoji="0" lang="LID4096"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049040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6C0D9875-A05D-579F-AF3B-2A570385B91B}"/>
              </a:ext>
            </a:extLst>
          </p:cNvPr>
          <p:cNvSpPr txBox="1">
            <a:spLocks/>
          </p:cNvSpPr>
          <p:nvPr/>
        </p:nvSpPr>
        <p:spPr>
          <a:xfrm>
            <a:off x="4880344" y="2368043"/>
            <a:ext cx="6081823" cy="36873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voting dot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should place their dot on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task flow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they believe is the most effective and actionable for the specific “quick win” idea and will move us closer to achieving our data governance goals and purpose.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participants to consider both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completeness and practicality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of the task flow.</a:t>
            </a:r>
          </a:p>
        </p:txBody>
      </p:sp>
      <p:sp>
        <p:nvSpPr>
          <p:cNvPr id="14" name="Tijdelijke aanduiding voor tekst 44">
            <a:extLst>
              <a:ext uri="{FF2B5EF4-FFF2-40B4-BE49-F238E27FC236}">
                <a16:creationId xmlns:a16="http://schemas.microsoft.com/office/drawing/2014/main" id="{7211E638-AD7A-9FA9-38AF-A1565A4636C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AA641722-DEB1-9ABE-4814-F90DBD762E7D}"/>
              </a:ext>
            </a:extLst>
          </p:cNvPr>
          <p:cNvSpPr/>
          <p:nvPr/>
        </p:nvSpPr>
        <p:spPr>
          <a:xfrm>
            <a:off x="8488414" y="249387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grpSp>
        <p:nvGrpSpPr>
          <p:cNvPr id="16" name="Group 15">
            <a:extLst>
              <a:ext uri="{FF2B5EF4-FFF2-40B4-BE49-F238E27FC236}">
                <a16:creationId xmlns:a16="http://schemas.microsoft.com/office/drawing/2014/main" id="{AAB209B2-555B-65CF-AB1D-D4FB23A303CF}"/>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AC2D067F-CD31-EEB9-D6CC-6AFA57CA938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0" name="Group 19">
              <a:extLst>
                <a:ext uri="{FF2B5EF4-FFF2-40B4-BE49-F238E27FC236}">
                  <a16:creationId xmlns:a16="http://schemas.microsoft.com/office/drawing/2014/main" id="{9CC12710-1C61-A825-01F9-AC57254E49ED}"/>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964AB591-A77B-F7BF-7927-B8BE3248C32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2" name="Rectangle 21">
                <a:extLst>
                  <a:ext uri="{FF2B5EF4-FFF2-40B4-BE49-F238E27FC236}">
                    <a16:creationId xmlns:a16="http://schemas.microsoft.com/office/drawing/2014/main" id="{3E0EB6C6-E904-00FB-827C-0E60569F583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E02FFA45-ED45-FB09-E3E7-83513A9C125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7092870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1257929D-904C-B02F-8EC4-78B668013BCF}"/>
              </a:ext>
            </a:extLst>
          </p:cNvPr>
          <p:cNvSpPr txBox="1"/>
          <p:nvPr/>
        </p:nvSpPr>
        <p:spPr>
          <a:xfrm>
            <a:off x="-105746" y="2198531"/>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Bobby</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Arc 28">
            <a:extLst>
              <a:ext uri="{FF2B5EF4-FFF2-40B4-BE49-F238E27FC236}">
                <a16:creationId xmlns:a16="http://schemas.microsoft.com/office/drawing/2014/main" id="{58C02107-F918-C5D6-D19E-9FEB0F0ED87D}"/>
              </a:ext>
            </a:extLst>
          </p:cNvPr>
          <p:cNvSpPr/>
          <p:nvPr/>
        </p:nvSpPr>
        <p:spPr>
          <a:xfrm rot="549420" flipH="1">
            <a:off x="1686084" y="2017899"/>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B13F0EC4-ADBB-DB4B-27A0-F44BB4C4B0AF}"/>
              </a:ext>
            </a:extLst>
          </p:cNvPr>
          <p:cNvSpPr/>
          <p:nvPr/>
        </p:nvSpPr>
        <p:spPr>
          <a:xfrm>
            <a:off x="2672043"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1B35890A-A215-517F-1E0F-92226891BADC}"/>
              </a:ext>
            </a:extLst>
          </p:cNvPr>
          <p:cNvSpPr/>
          <p:nvPr/>
        </p:nvSpPr>
        <p:spPr>
          <a:xfrm>
            <a:off x="3600587"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65F35AAF-4D75-4D6C-175D-FDBD1C492ED1}"/>
              </a:ext>
            </a:extLst>
          </p:cNvPr>
          <p:cNvSpPr/>
          <p:nvPr/>
        </p:nvSpPr>
        <p:spPr>
          <a:xfrm>
            <a:off x="4529132"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0D7D1010-EFFD-D9EE-C72C-412F9C36EA4D}"/>
              </a:ext>
            </a:extLst>
          </p:cNvPr>
          <p:cNvSpPr txBox="1"/>
          <p:nvPr/>
        </p:nvSpPr>
        <p:spPr>
          <a:xfrm>
            <a:off x="-145748" y="32957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Pam</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Arc 37">
            <a:extLst>
              <a:ext uri="{FF2B5EF4-FFF2-40B4-BE49-F238E27FC236}">
                <a16:creationId xmlns:a16="http://schemas.microsoft.com/office/drawing/2014/main" id="{30B304F8-1F11-0380-A341-B8DEB7A876E9}"/>
              </a:ext>
            </a:extLst>
          </p:cNvPr>
          <p:cNvSpPr/>
          <p:nvPr/>
        </p:nvSpPr>
        <p:spPr>
          <a:xfrm rot="549420" flipH="1">
            <a:off x="1686084" y="31261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90506252-2C90-3BEA-E529-893BF8DD75A2}"/>
              </a:ext>
            </a:extLst>
          </p:cNvPr>
          <p:cNvSpPr/>
          <p:nvPr/>
        </p:nvSpPr>
        <p:spPr>
          <a:xfrm>
            <a:off x="5457677"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E934CEB3-5A6B-C233-852A-CEFDA5147E2E}"/>
              </a:ext>
            </a:extLst>
          </p:cNvPr>
          <p:cNvSpPr/>
          <p:nvPr/>
        </p:nvSpPr>
        <p:spPr>
          <a:xfrm>
            <a:off x="6386222"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45D8479F-8B43-B640-F91B-04F90BC8B1AD}"/>
              </a:ext>
            </a:extLst>
          </p:cNvPr>
          <p:cNvSpPr/>
          <p:nvPr/>
        </p:nvSpPr>
        <p:spPr>
          <a:xfrm>
            <a:off x="2672043" y="42303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294F71CB-1F57-BE94-E1B9-EF1CCD11CA68}"/>
              </a:ext>
            </a:extLst>
          </p:cNvPr>
          <p:cNvSpPr/>
          <p:nvPr/>
        </p:nvSpPr>
        <p:spPr>
          <a:xfrm>
            <a:off x="3600587" y="42303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6B2E1DC9-654C-31C4-2751-8037A8E80454}"/>
              </a:ext>
            </a:extLst>
          </p:cNvPr>
          <p:cNvSpPr/>
          <p:nvPr/>
        </p:nvSpPr>
        <p:spPr>
          <a:xfrm>
            <a:off x="4529132" y="42303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0F14B238-05E6-CB3E-0F0B-0E33B5D062CF}"/>
              </a:ext>
            </a:extLst>
          </p:cNvPr>
          <p:cNvSpPr txBox="1"/>
          <p:nvPr/>
        </p:nvSpPr>
        <p:spPr>
          <a:xfrm>
            <a:off x="-105746" y="44681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Sue Ellen</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Arc 44">
            <a:extLst>
              <a:ext uri="{FF2B5EF4-FFF2-40B4-BE49-F238E27FC236}">
                <a16:creationId xmlns:a16="http://schemas.microsoft.com/office/drawing/2014/main" id="{4C5F267E-D0A5-E8DD-FC7B-6F5F5849119D}"/>
              </a:ext>
            </a:extLst>
          </p:cNvPr>
          <p:cNvSpPr/>
          <p:nvPr/>
        </p:nvSpPr>
        <p:spPr>
          <a:xfrm rot="549420" flipH="1">
            <a:off x="1686084" y="42874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61C97C71-B8A3-BCB1-431A-0E94DB1B3512}"/>
              </a:ext>
            </a:extLst>
          </p:cNvPr>
          <p:cNvSpPr/>
          <p:nvPr/>
        </p:nvSpPr>
        <p:spPr>
          <a:xfrm>
            <a:off x="5457677"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E0FB1C27-95E9-BCA1-DD62-A5295AABD568}"/>
              </a:ext>
            </a:extLst>
          </p:cNvPr>
          <p:cNvSpPr/>
          <p:nvPr/>
        </p:nvSpPr>
        <p:spPr>
          <a:xfrm>
            <a:off x="6386222"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5CDD128F-8CE4-9676-A13D-11252A89345B}"/>
              </a:ext>
            </a:extLst>
          </p:cNvPr>
          <p:cNvSpPr/>
          <p:nvPr/>
        </p:nvSpPr>
        <p:spPr>
          <a:xfrm>
            <a:off x="7314765"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3AA1AF1F-A8DC-3897-3198-8478E176BDCA}"/>
              </a:ext>
            </a:extLst>
          </p:cNvPr>
          <p:cNvSpPr/>
          <p:nvPr/>
        </p:nvSpPr>
        <p:spPr>
          <a:xfrm>
            <a:off x="8243310"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D794DF37-CA92-17DC-D020-5C610D133B98}"/>
              </a:ext>
            </a:extLst>
          </p:cNvPr>
          <p:cNvSpPr/>
          <p:nvPr/>
        </p:nvSpPr>
        <p:spPr>
          <a:xfrm>
            <a:off x="2672043"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4EC81862-D13E-5F8A-F68C-99CD287FFC76}"/>
              </a:ext>
            </a:extLst>
          </p:cNvPr>
          <p:cNvSpPr/>
          <p:nvPr/>
        </p:nvSpPr>
        <p:spPr>
          <a:xfrm>
            <a:off x="3600587"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AC48FDBE-709C-38CF-2390-80DF8F12FA0F}"/>
              </a:ext>
            </a:extLst>
          </p:cNvPr>
          <p:cNvSpPr/>
          <p:nvPr/>
        </p:nvSpPr>
        <p:spPr>
          <a:xfrm>
            <a:off x="4529132"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02FD7681-760C-E09A-B28C-33B16A72EC0B}"/>
              </a:ext>
            </a:extLst>
          </p:cNvPr>
          <p:cNvSpPr txBox="1"/>
          <p:nvPr/>
        </p:nvSpPr>
        <p:spPr>
          <a:xfrm>
            <a:off x="-105746" y="5582074"/>
            <a:ext cx="3133252" cy="523220"/>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Arc 53">
            <a:extLst>
              <a:ext uri="{FF2B5EF4-FFF2-40B4-BE49-F238E27FC236}">
                <a16:creationId xmlns:a16="http://schemas.microsoft.com/office/drawing/2014/main" id="{2E8325E8-B7E2-7A7F-6AB2-AD558B2B3006}"/>
              </a:ext>
            </a:extLst>
          </p:cNvPr>
          <p:cNvSpPr/>
          <p:nvPr/>
        </p:nvSpPr>
        <p:spPr>
          <a:xfrm rot="549420" flipH="1">
            <a:off x="1686084" y="5401442"/>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71FB83A4-4164-9B1B-FF0C-0676DA462813}"/>
              </a:ext>
            </a:extLst>
          </p:cNvPr>
          <p:cNvSpPr/>
          <p:nvPr/>
        </p:nvSpPr>
        <p:spPr>
          <a:xfrm>
            <a:off x="5457677"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2858AD4-C519-66D6-2082-B2ADCC52679A}"/>
              </a:ext>
            </a:extLst>
          </p:cNvPr>
          <p:cNvSpPr/>
          <p:nvPr/>
        </p:nvSpPr>
        <p:spPr>
          <a:xfrm>
            <a:off x="6386222"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57A15C72-8747-3135-D14C-6E041914F76C}"/>
              </a:ext>
            </a:extLst>
          </p:cNvPr>
          <p:cNvSpPr/>
          <p:nvPr/>
        </p:nvSpPr>
        <p:spPr>
          <a:xfrm>
            <a:off x="7314765"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E0C97918-1801-6701-A816-1A7B8EBF6446}"/>
              </a:ext>
            </a:extLst>
          </p:cNvPr>
          <p:cNvSpPr/>
          <p:nvPr/>
        </p:nvSpPr>
        <p:spPr>
          <a:xfrm>
            <a:off x="8243310"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2A7EB62-D5F5-5736-EB59-926D34BFECA7}"/>
              </a:ext>
            </a:extLst>
          </p:cNvPr>
          <p:cNvSpPr/>
          <p:nvPr/>
        </p:nvSpPr>
        <p:spPr>
          <a:xfrm>
            <a:off x="9171855"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Oval 10">
            <a:extLst>
              <a:ext uri="{FF2B5EF4-FFF2-40B4-BE49-F238E27FC236}">
                <a16:creationId xmlns:a16="http://schemas.microsoft.com/office/drawing/2014/main" id="{7E278466-8EA3-AB3E-F444-2DC05F550E0E}"/>
              </a:ext>
            </a:extLst>
          </p:cNvPr>
          <p:cNvSpPr/>
          <p:nvPr/>
        </p:nvSpPr>
        <p:spPr>
          <a:xfrm>
            <a:off x="2466245" y="2263258"/>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 name="Oval 11">
            <a:extLst>
              <a:ext uri="{FF2B5EF4-FFF2-40B4-BE49-F238E27FC236}">
                <a16:creationId xmlns:a16="http://schemas.microsoft.com/office/drawing/2014/main" id="{19D7CC44-BAA4-F349-DD3F-429A4DD1E78F}"/>
              </a:ext>
            </a:extLst>
          </p:cNvPr>
          <p:cNvSpPr/>
          <p:nvPr/>
        </p:nvSpPr>
        <p:spPr>
          <a:xfrm>
            <a:off x="2387771" y="4507058"/>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 name="Oval 12">
            <a:extLst>
              <a:ext uri="{FF2B5EF4-FFF2-40B4-BE49-F238E27FC236}">
                <a16:creationId xmlns:a16="http://schemas.microsoft.com/office/drawing/2014/main" id="{BE3C2143-1918-4E5A-4554-A5EA77501136}"/>
              </a:ext>
            </a:extLst>
          </p:cNvPr>
          <p:cNvSpPr/>
          <p:nvPr/>
        </p:nvSpPr>
        <p:spPr>
          <a:xfrm>
            <a:off x="2414164" y="475704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4" name="Oval 13">
            <a:extLst>
              <a:ext uri="{FF2B5EF4-FFF2-40B4-BE49-F238E27FC236}">
                <a16:creationId xmlns:a16="http://schemas.microsoft.com/office/drawing/2014/main" id="{DFED29F9-8196-84A2-B9CA-15E80325071A}"/>
              </a:ext>
            </a:extLst>
          </p:cNvPr>
          <p:cNvSpPr/>
          <p:nvPr/>
        </p:nvSpPr>
        <p:spPr>
          <a:xfrm>
            <a:off x="2387771" y="5676438"/>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5" name="Oval 14">
            <a:extLst>
              <a:ext uri="{FF2B5EF4-FFF2-40B4-BE49-F238E27FC236}">
                <a16:creationId xmlns:a16="http://schemas.microsoft.com/office/drawing/2014/main" id="{D3766A0E-C28A-A57A-BD0F-A109826C41A0}"/>
              </a:ext>
            </a:extLst>
          </p:cNvPr>
          <p:cNvSpPr/>
          <p:nvPr/>
        </p:nvSpPr>
        <p:spPr>
          <a:xfrm>
            <a:off x="2346630" y="427225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6" name="Oval 15">
            <a:extLst>
              <a:ext uri="{FF2B5EF4-FFF2-40B4-BE49-F238E27FC236}">
                <a16:creationId xmlns:a16="http://schemas.microsoft.com/office/drawing/2014/main" id="{AF17DB86-1DEB-CC15-D5B5-86175240A353}"/>
              </a:ext>
            </a:extLst>
          </p:cNvPr>
          <p:cNvSpPr/>
          <p:nvPr/>
        </p:nvSpPr>
        <p:spPr>
          <a:xfrm>
            <a:off x="2225065" y="4605904"/>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8" name="Oval 17">
            <a:extLst>
              <a:ext uri="{FF2B5EF4-FFF2-40B4-BE49-F238E27FC236}">
                <a16:creationId xmlns:a16="http://schemas.microsoft.com/office/drawing/2014/main" id="{4633F855-9A19-FBB6-BE54-2E741777A6CA}"/>
              </a:ext>
            </a:extLst>
          </p:cNvPr>
          <p:cNvSpPr/>
          <p:nvPr/>
        </p:nvSpPr>
        <p:spPr>
          <a:xfrm>
            <a:off x="2315771" y="589589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grpSp>
        <p:nvGrpSpPr>
          <p:cNvPr id="19" name="Group 18">
            <a:extLst>
              <a:ext uri="{FF2B5EF4-FFF2-40B4-BE49-F238E27FC236}">
                <a16:creationId xmlns:a16="http://schemas.microsoft.com/office/drawing/2014/main" id="{BC43D1AD-8B81-B459-954F-AAC89707169C}"/>
              </a:ext>
            </a:extLst>
          </p:cNvPr>
          <p:cNvGrpSpPr/>
          <p:nvPr/>
        </p:nvGrpSpPr>
        <p:grpSpPr>
          <a:xfrm>
            <a:off x="10820400" y="158021"/>
            <a:ext cx="1262954" cy="262128"/>
            <a:chOff x="10892274" y="158021"/>
            <a:chExt cx="1191080" cy="262128"/>
          </a:xfrm>
        </p:grpSpPr>
        <p:sp>
          <p:nvSpPr>
            <p:cNvPr id="20" name="Oval 19">
              <a:extLst>
                <a:ext uri="{FF2B5EF4-FFF2-40B4-BE49-F238E27FC236}">
                  <a16:creationId xmlns:a16="http://schemas.microsoft.com/office/drawing/2014/main" id="{0003A0BB-4471-574E-0687-470FD20DB94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1" name="Group 20">
              <a:extLst>
                <a:ext uri="{FF2B5EF4-FFF2-40B4-BE49-F238E27FC236}">
                  <a16:creationId xmlns:a16="http://schemas.microsoft.com/office/drawing/2014/main" id="{40E9F6E6-EF92-2213-A384-B934D5581280}"/>
                </a:ext>
              </a:extLst>
            </p:cNvPr>
            <p:cNvGrpSpPr/>
            <p:nvPr/>
          </p:nvGrpSpPr>
          <p:grpSpPr>
            <a:xfrm>
              <a:off x="10892274" y="158021"/>
              <a:ext cx="1191080" cy="262128"/>
              <a:chOff x="9614080" y="308749"/>
              <a:chExt cx="1191080" cy="262128"/>
            </a:xfrm>
          </p:grpSpPr>
          <p:sp>
            <p:nvSpPr>
              <p:cNvPr id="22" name="Rectangle 21">
                <a:extLst>
                  <a:ext uri="{FF2B5EF4-FFF2-40B4-BE49-F238E27FC236}">
                    <a16:creationId xmlns:a16="http://schemas.microsoft.com/office/drawing/2014/main" id="{43B12FE3-0C88-3F38-6A84-810EA0322F9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3" name="Rectangle 22">
                <a:extLst>
                  <a:ext uri="{FF2B5EF4-FFF2-40B4-BE49-F238E27FC236}">
                    <a16:creationId xmlns:a16="http://schemas.microsoft.com/office/drawing/2014/main" id="{8E8209C7-77A7-0038-CCEE-ADF8A54F609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8E93ED4A-A289-B064-715A-FFEE3BF23D2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grpSp>
        <p:nvGrpSpPr>
          <p:cNvPr id="3" name="Group 2">
            <a:extLst>
              <a:ext uri="{FF2B5EF4-FFF2-40B4-BE49-F238E27FC236}">
                <a16:creationId xmlns:a16="http://schemas.microsoft.com/office/drawing/2014/main" id="{3CCFCE34-B08E-49DC-DFEF-CAB99C4399D8}"/>
              </a:ext>
            </a:extLst>
          </p:cNvPr>
          <p:cNvGrpSpPr/>
          <p:nvPr/>
        </p:nvGrpSpPr>
        <p:grpSpPr>
          <a:xfrm>
            <a:off x="2672043" y="1901110"/>
            <a:ext cx="8220358" cy="797838"/>
            <a:chOff x="2423348" y="5169743"/>
            <a:chExt cx="8220358" cy="797838"/>
          </a:xfrm>
        </p:grpSpPr>
        <p:sp>
          <p:nvSpPr>
            <p:cNvPr id="6" name="Rectangle 5">
              <a:extLst>
                <a:ext uri="{FF2B5EF4-FFF2-40B4-BE49-F238E27FC236}">
                  <a16:creationId xmlns:a16="http://schemas.microsoft.com/office/drawing/2014/main" id="{A4DF1C0B-34DC-D810-F35C-5B577AB01FBD}"/>
                </a:ext>
              </a:extLst>
            </p:cNvPr>
            <p:cNvSpPr/>
            <p:nvPr/>
          </p:nvSpPr>
          <p:spPr>
            <a:xfrm>
              <a:off x="2423349" y="5169744"/>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416AA742-CDED-3266-36BF-42BAA3C92FEE}"/>
                </a:ext>
              </a:extLst>
            </p:cNvPr>
            <p:cNvSpPr/>
            <p:nvPr/>
          </p:nvSpPr>
          <p:spPr>
            <a:xfrm>
              <a:off x="3351893" y="5169744"/>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CAFC3433-D988-5B4D-AFC7-9465B4BB256C}"/>
                </a:ext>
              </a:extLst>
            </p:cNvPr>
            <p:cNvSpPr/>
            <p:nvPr/>
          </p:nvSpPr>
          <p:spPr>
            <a:xfrm>
              <a:off x="4280438" y="5169744"/>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AABCC8FA-9176-F57F-96CB-B8D74F27E703}"/>
                </a:ext>
              </a:extLst>
            </p:cNvPr>
            <p:cNvSpPr/>
            <p:nvPr/>
          </p:nvSpPr>
          <p:spPr>
            <a:xfrm>
              <a:off x="5208983"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D36BC75A-3D99-AE89-381B-5BA00B31EC73}"/>
                </a:ext>
              </a:extLst>
            </p:cNvPr>
            <p:cNvSpPr/>
            <p:nvPr/>
          </p:nvSpPr>
          <p:spPr>
            <a:xfrm>
              <a:off x="6137528"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E766D986-455D-DA77-E464-11439680BC45}"/>
                </a:ext>
              </a:extLst>
            </p:cNvPr>
            <p:cNvSpPr/>
            <p:nvPr/>
          </p:nvSpPr>
          <p:spPr>
            <a:xfrm>
              <a:off x="2423348"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Identify and prioritize Critical Data Elements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348C3646-A81A-83D7-4324-B02F09DABE8E}"/>
                </a:ext>
              </a:extLst>
            </p:cNvPr>
            <p:cNvSpPr/>
            <p:nvPr/>
          </p:nvSpPr>
          <p:spPr>
            <a:xfrm>
              <a:off x="6137528"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Review and refine quality targets on a recurring basis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492FA45F-858A-F6CD-C743-69EA712825BA}"/>
                </a:ext>
              </a:extLst>
            </p:cNvPr>
            <p:cNvSpPr/>
            <p:nvPr/>
          </p:nvSpPr>
          <p:spPr>
            <a:xfrm>
              <a:off x="3351893" y="517558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Define data quality dimensions for each CDE</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1F4258E7-45AF-4B19-74F7-6EB01EEBC09E}"/>
                </a:ext>
              </a:extLst>
            </p:cNvPr>
            <p:cNvSpPr/>
            <p:nvPr/>
          </p:nvSpPr>
          <p:spPr>
            <a:xfrm>
              <a:off x="4280438" y="517558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Establish measurable quality thresholds and targets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2594D506-8B18-0313-1219-EC8904EE025C}"/>
                </a:ext>
              </a:extLst>
            </p:cNvPr>
            <p:cNvSpPr/>
            <p:nvPr/>
          </p:nvSpPr>
          <p:spPr>
            <a:xfrm>
              <a:off x="5208983" y="517558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Assess current data quality against defined thresholds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Rectangle 80">
              <a:extLst>
                <a:ext uri="{FF2B5EF4-FFF2-40B4-BE49-F238E27FC236}">
                  <a16:creationId xmlns:a16="http://schemas.microsoft.com/office/drawing/2014/main" id="{3EC07EB2-F5A6-3E4E-8354-C3B66973C0E4}"/>
                </a:ext>
              </a:extLst>
            </p:cNvPr>
            <p:cNvSpPr/>
            <p:nvPr/>
          </p:nvSpPr>
          <p:spPr>
            <a:xfrm>
              <a:off x="6137526"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Assign data quality ownership per CDE</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6AC97D18-7A3D-9343-A1C3-81DFAACEB001}"/>
                </a:ext>
              </a:extLst>
            </p:cNvPr>
            <p:cNvSpPr/>
            <p:nvPr/>
          </p:nvSpPr>
          <p:spPr>
            <a:xfrm>
              <a:off x="7066071"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Implement data quality rules and validation checks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Rectangle 82">
              <a:extLst>
                <a:ext uri="{FF2B5EF4-FFF2-40B4-BE49-F238E27FC236}">
                  <a16:creationId xmlns:a16="http://schemas.microsoft.com/office/drawing/2014/main" id="{9D347BFB-5EFF-E244-0C42-031E15C0C49B}"/>
                </a:ext>
              </a:extLst>
            </p:cNvPr>
            <p:cNvSpPr/>
            <p:nvPr/>
          </p:nvSpPr>
          <p:spPr>
            <a:xfrm>
              <a:off x="7994616"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endParaRPr lang="en-US" sz="700" dirty="0">
                <a:solidFill>
                  <a:srgbClr val="000000"/>
                </a:solidFill>
                <a:latin typeface="Arial" panose="020B0604020202020204" pitchFamily="34" charset="0"/>
                <a:cs typeface="Arial" panose="020B0604020202020204" pitchFamily="34" charset="0"/>
              </a:endParaRPr>
            </a:p>
            <a:p>
              <a:pPr lvl="0" algn="ctr">
                <a:defRPr/>
              </a:pPr>
              <a:r>
                <a:rPr lang="en-US" sz="700" dirty="0">
                  <a:solidFill>
                    <a:srgbClr val="000000"/>
                  </a:solidFill>
                  <a:latin typeface="Arial" panose="020B0604020202020204" pitchFamily="34" charset="0"/>
                  <a:cs typeface="Arial" panose="020B0604020202020204" pitchFamily="34" charset="0"/>
                </a:rPr>
                <a:t>Set up automated monitoring and reporting dashboards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Rectangle 83">
              <a:extLst>
                <a:ext uri="{FF2B5EF4-FFF2-40B4-BE49-F238E27FC236}">
                  <a16:creationId xmlns:a16="http://schemas.microsoft.com/office/drawing/2014/main" id="{60E0A654-E133-FE0D-EE3D-B2DBB772C380}"/>
                </a:ext>
              </a:extLst>
            </p:cNvPr>
            <p:cNvSpPr/>
            <p:nvPr/>
          </p:nvSpPr>
          <p:spPr>
            <a:xfrm>
              <a:off x="8923161"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Define remediation procedures for quality issues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399316F5-B1A0-1011-4D01-67E7D03081B8}"/>
                </a:ext>
              </a:extLst>
            </p:cNvPr>
            <p:cNvSpPr/>
            <p:nvPr/>
          </p:nvSpPr>
          <p:spPr>
            <a:xfrm>
              <a:off x="9851706"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Review and refine quality targets on a recurring basis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5" name="Group 94">
            <a:extLst>
              <a:ext uri="{FF2B5EF4-FFF2-40B4-BE49-F238E27FC236}">
                <a16:creationId xmlns:a16="http://schemas.microsoft.com/office/drawing/2014/main" id="{5E69730F-30F2-33DA-33FE-50F8FD3E56D0}"/>
              </a:ext>
            </a:extLst>
          </p:cNvPr>
          <p:cNvGrpSpPr/>
          <p:nvPr/>
        </p:nvGrpSpPr>
        <p:grpSpPr>
          <a:xfrm>
            <a:off x="8235294" y="178311"/>
            <a:ext cx="1260000" cy="1260000"/>
            <a:chOff x="8235294" y="178311"/>
            <a:chExt cx="1260000" cy="1260000"/>
          </a:xfrm>
        </p:grpSpPr>
        <p:sp>
          <p:nvSpPr>
            <p:cNvPr id="86" name="Rectangle 85">
              <a:extLst>
                <a:ext uri="{FF2B5EF4-FFF2-40B4-BE49-F238E27FC236}">
                  <a16:creationId xmlns:a16="http://schemas.microsoft.com/office/drawing/2014/main" id="{0159F7FF-D23A-1E7D-18DC-5CADD47D0571}"/>
                </a:ext>
              </a:extLst>
            </p:cNvPr>
            <p:cNvSpPr/>
            <p:nvPr/>
          </p:nvSpPr>
          <p:spPr>
            <a:xfrm>
              <a:off x="8235294" y="178311"/>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Establish data quality on Critical Data Elements</a:t>
              </a:r>
            </a:p>
          </p:txBody>
        </p:sp>
        <p:sp>
          <p:nvSpPr>
            <p:cNvPr id="87" name="Oval 86">
              <a:extLst>
                <a:ext uri="{FF2B5EF4-FFF2-40B4-BE49-F238E27FC236}">
                  <a16:creationId xmlns:a16="http://schemas.microsoft.com/office/drawing/2014/main" id="{A4EE70C7-CA95-1BAE-88A6-B708000400F0}"/>
                </a:ext>
              </a:extLst>
            </p:cNvPr>
            <p:cNvSpPr/>
            <p:nvPr/>
          </p:nvSpPr>
          <p:spPr>
            <a:xfrm>
              <a:off x="9348174" y="34547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88" name="Group 87">
              <a:extLst>
                <a:ext uri="{FF2B5EF4-FFF2-40B4-BE49-F238E27FC236}">
                  <a16:creationId xmlns:a16="http://schemas.microsoft.com/office/drawing/2014/main" id="{0F495545-DE01-F6E4-E14F-BECDAA7D30A9}"/>
                </a:ext>
              </a:extLst>
            </p:cNvPr>
            <p:cNvGrpSpPr/>
            <p:nvPr/>
          </p:nvGrpSpPr>
          <p:grpSpPr>
            <a:xfrm>
              <a:off x="8383345" y="251597"/>
              <a:ext cx="216000" cy="216000"/>
              <a:chOff x="7966880" y="3935853"/>
              <a:chExt cx="180000" cy="180000"/>
            </a:xfrm>
          </p:grpSpPr>
          <p:sp>
            <p:nvSpPr>
              <p:cNvPr id="89" name="Oval 88">
                <a:extLst>
                  <a:ext uri="{FF2B5EF4-FFF2-40B4-BE49-F238E27FC236}">
                    <a16:creationId xmlns:a16="http://schemas.microsoft.com/office/drawing/2014/main" id="{49AB1218-5D2A-713A-B318-9500EE77059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90" name="Graphic 89" descr="Star with solid fill">
                <a:extLst>
                  <a:ext uri="{FF2B5EF4-FFF2-40B4-BE49-F238E27FC236}">
                    <a16:creationId xmlns:a16="http://schemas.microsoft.com/office/drawing/2014/main" id="{9B276FBE-6B4F-6CFB-3582-9E4387CB5D9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sp>
          <p:nvSpPr>
            <p:cNvPr id="91" name="Oval 90">
              <a:extLst>
                <a:ext uri="{FF2B5EF4-FFF2-40B4-BE49-F238E27FC236}">
                  <a16:creationId xmlns:a16="http://schemas.microsoft.com/office/drawing/2014/main" id="{CB5ADBC8-F446-B933-D7C4-7A4FE7407FB7}"/>
                </a:ext>
              </a:extLst>
            </p:cNvPr>
            <p:cNvSpPr/>
            <p:nvPr/>
          </p:nvSpPr>
          <p:spPr>
            <a:xfrm>
              <a:off x="9037958" y="21708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2" name="Oval 91">
              <a:extLst>
                <a:ext uri="{FF2B5EF4-FFF2-40B4-BE49-F238E27FC236}">
                  <a16:creationId xmlns:a16="http://schemas.microsoft.com/office/drawing/2014/main" id="{2DFFE765-4E9C-1BD2-B263-56839AD61300}"/>
                </a:ext>
              </a:extLst>
            </p:cNvPr>
            <p:cNvSpPr/>
            <p:nvPr/>
          </p:nvSpPr>
          <p:spPr>
            <a:xfrm>
              <a:off x="9326990" y="1146591"/>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3" name="Oval 92">
              <a:extLst>
                <a:ext uri="{FF2B5EF4-FFF2-40B4-BE49-F238E27FC236}">
                  <a16:creationId xmlns:a16="http://schemas.microsoft.com/office/drawing/2014/main" id="{BBD06D8C-7436-48A5-7B18-16F9B4478701}"/>
                </a:ext>
              </a:extLst>
            </p:cNvPr>
            <p:cNvSpPr/>
            <p:nvPr/>
          </p:nvSpPr>
          <p:spPr>
            <a:xfrm>
              <a:off x="8848117" y="22975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4" name="Oval 93">
              <a:extLst>
                <a:ext uri="{FF2B5EF4-FFF2-40B4-BE49-F238E27FC236}">
                  <a16:creationId xmlns:a16="http://schemas.microsoft.com/office/drawing/2014/main" id="{429AFDBE-D2FC-4286-3DBC-5ACC464C7875}"/>
                </a:ext>
              </a:extLst>
            </p:cNvPr>
            <p:cNvSpPr/>
            <p:nvPr/>
          </p:nvSpPr>
          <p:spPr>
            <a:xfrm>
              <a:off x="9254990" y="21559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spTree>
    <p:extLst>
      <p:ext uri="{BB962C8B-B14F-4D97-AF65-F5344CB8AC3E}">
        <p14:creationId xmlns:p14="http://schemas.microsoft.com/office/powerpoint/2010/main" val="7011703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fade">
                                      <p:cBhvr>
                                        <p:cTn id="2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8"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6C0D9875-A05D-579F-AF3B-2A570385B91B}"/>
              </a:ext>
            </a:extLst>
          </p:cNvPr>
          <p:cNvSpPr txBox="1">
            <a:spLocks/>
          </p:cNvSpPr>
          <p:nvPr/>
        </p:nvSpPr>
        <p:spPr>
          <a:xfrm>
            <a:off x="4880344" y="2368043"/>
            <a:ext cx="6081823" cy="36873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Then, the Decider decides which Task Flow is most complete by placing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special voting dot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to that one task flow.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may choose to incorporate elements from other task flows into the selected one to ensure it is as robust as possible, by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adding additional voting dots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those specific elements.</a:t>
            </a:r>
          </a:p>
        </p:txBody>
      </p:sp>
      <p:sp>
        <p:nvSpPr>
          <p:cNvPr id="14" name="Tijdelijke aanduiding voor tekst 44">
            <a:extLst>
              <a:ext uri="{FF2B5EF4-FFF2-40B4-BE49-F238E27FC236}">
                <a16:creationId xmlns:a16="http://schemas.microsoft.com/office/drawing/2014/main" id="{7211E638-AD7A-9FA9-38AF-A1565A4636C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81D3C4D8-08E5-B196-9FEF-FD2FD8E4E234}"/>
              </a:ext>
            </a:extLst>
          </p:cNvPr>
          <p:cNvGrpSpPr/>
          <p:nvPr/>
        </p:nvGrpSpPr>
        <p:grpSpPr>
          <a:xfrm>
            <a:off x="8253434" y="2050599"/>
            <a:ext cx="180000" cy="180000"/>
            <a:chOff x="7966880" y="3935853"/>
            <a:chExt cx="180000" cy="180000"/>
          </a:xfrm>
        </p:grpSpPr>
        <p:sp>
          <p:nvSpPr>
            <p:cNvPr id="17" name="Oval 16">
              <a:extLst>
                <a:ext uri="{FF2B5EF4-FFF2-40B4-BE49-F238E27FC236}">
                  <a16:creationId xmlns:a16="http://schemas.microsoft.com/office/drawing/2014/main" id="{B6E2C9DD-D6A0-1577-9C2D-AE213BDFBFA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0" name="Graphic 19" descr="Star with solid fill">
              <a:extLst>
                <a:ext uri="{FF2B5EF4-FFF2-40B4-BE49-F238E27FC236}">
                  <a16:creationId xmlns:a16="http://schemas.microsoft.com/office/drawing/2014/main" id="{ACFF40BD-A96D-453A-1570-BC095AA9B63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1" name="Group 20">
            <a:extLst>
              <a:ext uri="{FF2B5EF4-FFF2-40B4-BE49-F238E27FC236}">
                <a16:creationId xmlns:a16="http://schemas.microsoft.com/office/drawing/2014/main" id="{B2F535C5-279A-F41E-4E42-ED1990753980}"/>
              </a:ext>
            </a:extLst>
          </p:cNvPr>
          <p:cNvGrpSpPr/>
          <p:nvPr/>
        </p:nvGrpSpPr>
        <p:grpSpPr>
          <a:xfrm>
            <a:off x="8261054" y="2341620"/>
            <a:ext cx="180000" cy="180000"/>
            <a:chOff x="7966880" y="3935853"/>
            <a:chExt cx="180000" cy="180000"/>
          </a:xfrm>
        </p:grpSpPr>
        <p:sp>
          <p:nvSpPr>
            <p:cNvPr id="22" name="Oval 21">
              <a:extLst>
                <a:ext uri="{FF2B5EF4-FFF2-40B4-BE49-F238E27FC236}">
                  <a16:creationId xmlns:a16="http://schemas.microsoft.com/office/drawing/2014/main" id="{92233BCC-FA9C-56F8-ABE0-332E8E83FFF0}"/>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3" name="Graphic 22" descr="Star with solid fill">
              <a:extLst>
                <a:ext uri="{FF2B5EF4-FFF2-40B4-BE49-F238E27FC236}">
                  <a16:creationId xmlns:a16="http://schemas.microsoft.com/office/drawing/2014/main" id="{B3D3D181-B84A-191E-DB70-3D3EDD96423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4" name="Group 23">
            <a:extLst>
              <a:ext uri="{FF2B5EF4-FFF2-40B4-BE49-F238E27FC236}">
                <a16:creationId xmlns:a16="http://schemas.microsoft.com/office/drawing/2014/main" id="{B22F0C3D-EA0F-91FE-84B7-78015B07C7B8}"/>
              </a:ext>
            </a:extLst>
          </p:cNvPr>
          <p:cNvGrpSpPr/>
          <p:nvPr/>
        </p:nvGrpSpPr>
        <p:grpSpPr>
          <a:xfrm>
            <a:off x="8535374" y="2188043"/>
            <a:ext cx="180000" cy="180000"/>
            <a:chOff x="7966880" y="3935853"/>
            <a:chExt cx="180000" cy="180000"/>
          </a:xfrm>
        </p:grpSpPr>
        <p:sp>
          <p:nvSpPr>
            <p:cNvPr id="25" name="Oval 24">
              <a:extLst>
                <a:ext uri="{FF2B5EF4-FFF2-40B4-BE49-F238E27FC236}">
                  <a16:creationId xmlns:a16="http://schemas.microsoft.com/office/drawing/2014/main" id="{1A61BD9D-0638-E408-C8DF-B676599AD88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6" name="Graphic 25" descr="Star with solid fill">
              <a:extLst>
                <a:ext uri="{FF2B5EF4-FFF2-40B4-BE49-F238E27FC236}">
                  <a16:creationId xmlns:a16="http://schemas.microsoft.com/office/drawing/2014/main" id="{D4B90D47-F2B7-B995-6949-2A75AE55039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5" name="Group 14">
            <a:extLst>
              <a:ext uri="{FF2B5EF4-FFF2-40B4-BE49-F238E27FC236}">
                <a16:creationId xmlns:a16="http://schemas.microsoft.com/office/drawing/2014/main" id="{58C5A30B-6BC2-62B8-8E5F-561F3A8F2081}"/>
              </a:ext>
            </a:extLst>
          </p:cNvPr>
          <p:cNvGrpSpPr/>
          <p:nvPr/>
        </p:nvGrpSpPr>
        <p:grpSpPr>
          <a:xfrm>
            <a:off x="10820400" y="158021"/>
            <a:ext cx="1262954" cy="262128"/>
            <a:chOff x="10892274" y="158021"/>
            <a:chExt cx="1191080" cy="262128"/>
          </a:xfrm>
        </p:grpSpPr>
        <p:sp>
          <p:nvSpPr>
            <p:cNvPr id="27" name="Oval 26">
              <a:extLst>
                <a:ext uri="{FF2B5EF4-FFF2-40B4-BE49-F238E27FC236}">
                  <a16:creationId xmlns:a16="http://schemas.microsoft.com/office/drawing/2014/main" id="{83C4461F-EB91-89D3-99BA-8BAAC98EC0F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8" name="Group 27">
              <a:extLst>
                <a:ext uri="{FF2B5EF4-FFF2-40B4-BE49-F238E27FC236}">
                  <a16:creationId xmlns:a16="http://schemas.microsoft.com/office/drawing/2014/main" id="{A95FFDE9-B71B-50E3-B633-3DC1C3E4E2BE}"/>
                </a:ext>
              </a:extLst>
            </p:cNvPr>
            <p:cNvGrpSpPr/>
            <p:nvPr/>
          </p:nvGrpSpPr>
          <p:grpSpPr>
            <a:xfrm>
              <a:off x="10892274" y="158021"/>
              <a:ext cx="1191080" cy="262128"/>
              <a:chOff x="9614080" y="308749"/>
              <a:chExt cx="1191080" cy="262128"/>
            </a:xfrm>
          </p:grpSpPr>
          <p:sp>
            <p:nvSpPr>
              <p:cNvPr id="29" name="Rectangle 28">
                <a:extLst>
                  <a:ext uri="{FF2B5EF4-FFF2-40B4-BE49-F238E27FC236}">
                    <a16:creationId xmlns:a16="http://schemas.microsoft.com/office/drawing/2014/main" id="{22803754-0B60-150E-F0BB-41084F5A255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30" name="Rectangle 29">
                <a:extLst>
                  <a:ext uri="{FF2B5EF4-FFF2-40B4-BE49-F238E27FC236}">
                    <a16:creationId xmlns:a16="http://schemas.microsoft.com/office/drawing/2014/main" id="{E0C9EE4D-25F3-4C81-A91C-1B44C31C2D5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1" name="Rectangle 30">
            <a:extLst>
              <a:ext uri="{FF2B5EF4-FFF2-40B4-BE49-F238E27FC236}">
                <a16:creationId xmlns:a16="http://schemas.microsoft.com/office/drawing/2014/main" id="{4AACC0BA-BB8A-F5B0-45C6-5C9CC5601F6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7291497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725E2E7-12A8-A068-CBCE-9085057324DB}"/>
              </a:ext>
            </a:extLst>
          </p:cNvPr>
          <p:cNvGrpSpPr/>
          <p:nvPr/>
        </p:nvGrpSpPr>
        <p:grpSpPr>
          <a:xfrm>
            <a:off x="2672043" y="1901110"/>
            <a:ext cx="8220358" cy="797838"/>
            <a:chOff x="2423348" y="5169743"/>
            <a:chExt cx="8220358" cy="797838"/>
          </a:xfrm>
        </p:grpSpPr>
        <p:sp>
          <p:nvSpPr>
            <p:cNvPr id="6" name="Rectangle 5">
              <a:extLst>
                <a:ext uri="{FF2B5EF4-FFF2-40B4-BE49-F238E27FC236}">
                  <a16:creationId xmlns:a16="http://schemas.microsoft.com/office/drawing/2014/main" id="{33847B74-ED1B-5994-22DE-16C360139628}"/>
                </a:ext>
              </a:extLst>
            </p:cNvPr>
            <p:cNvSpPr/>
            <p:nvPr/>
          </p:nvSpPr>
          <p:spPr>
            <a:xfrm>
              <a:off x="2423349" y="5169744"/>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E23CB4E8-684C-5552-CE62-D37CE19EC296}"/>
                </a:ext>
              </a:extLst>
            </p:cNvPr>
            <p:cNvSpPr/>
            <p:nvPr/>
          </p:nvSpPr>
          <p:spPr>
            <a:xfrm>
              <a:off x="3351893" y="5169744"/>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80DDFEA6-E8A4-CD12-D732-A4D3C3658801}"/>
                </a:ext>
              </a:extLst>
            </p:cNvPr>
            <p:cNvSpPr/>
            <p:nvPr/>
          </p:nvSpPr>
          <p:spPr>
            <a:xfrm>
              <a:off x="4280438" y="5169744"/>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D83DE37A-25DB-C367-2011-1CBB418DC98E}"/>
                </a:ext>
              </a:extLst>
            </p:cNvPr>
            <p:cNvSpPr/>
            <p:nvPr/>
          </p:nvSpPr>
          <p:spPr>
            <a:xfrm>
              <a:off x="5208983"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A96CAA03-602C-89E5-E8F3-7D02936DD399}"/>
                </a:ext>
              </a:extLst>
            </p:cNvPr>
            <p:cNvSpPr/>
            <p:nvPr/>
          </p:nvSpPr>
          <p:spPr>
            <a:xfrm>
              <a:off x="6137528"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4E9625CE-321C-5B51-28C0-88263B8AE060}"/>
                </a:ext>
              </a:extLst>
            </p:cNvPr>
            <p:cNvSpPr/>
            <p:nvPr/>
          </p:nvSpPr>
          <p:spPr>
            <a:xfrm>
              <a:off x="2423348"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Identify and prioritize Critical Data Elements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4FF34590-04D1-6DF6-687A-209DCBD2E128}"/>
                </a:ext>
              </a:extLst>
            </p:cNvPr>
            <p:cNvSpPr/>
            <p:nvPr/>
          </p:nvSpPr>
          <p:spPr>
            <a:xfrm>
              <a:off x="6137528"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Review and refine quality targets on a recurring basis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Rectangle 86">
              <a:extLst>
                <a:ext uri="{FF2B5EF4-FFF2-40B4-BE49-F238E27FC236}">
                  <a16:creationId xmlns:a16="http://schemas.microsoft.com/office/drawing/2014/main" id="{BE8B0423-FAEB-7DF9-8736-2FEFE8659D85}"/>
                </a:ext>
              </a:extLst>
            </p:cNvPr>
            <p:cNvSpPr/>
            <p:nvPr/>
          </p:nvSpPr>
          <p:spPr>
            <a:xfrm>
              <a:off x="3351893" y="517558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Define data quality dimensions for each CDE</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Rectangle 87">
              <a:extLst>
                <a:ext uri="{FF2B5EF4-FFF2-40B4-BE49-F238E27FC236}">
                  <a16:creationId xmlns:a16="http://schemas.microsoft.com/office/drawing/2014/main" id="{00A7D567-28A8-20E5-0F1B-F3919EAED8FF}"/>
                </a:ext>
              </a:extLst>
            </p:cNvPr>
            <p:cNvSpPr/>
            <p:nvPr/>
          </p:nvSpPr>
          <p:spPr>
            <a:xfrm>
              <a:off x="4280438" y="517558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Establish measurable quality thresholds and targets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Rectangle 88">
              <a:extLst>
                <a:ext uri="{FF2B5EF4-FFF2-40B4-BE49-F238E27FC236}">
                  <a16:creationId xmlns:a16="http://schemas.microsoft.com/office/drawing/2014/main" id="{BAA40DFA-0B70-633B-0A76-EE6E9B9DE083}"/>
                </a:ext>
              </a:extLst>
            </p:cNvPr>
            <p:cNvSpPr/>
            <p:nvPr/>
          </p:nvSpPr>
          <p:spPr>
            <a:xfrm>
              <a:off x="5208983" y="517558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Assess current data quality against defined thresholds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Rectangle 89">
              <a:extLst>
                <a:ext uri="{FF2B5EF4-FFF2-40B4-BE49-F238E27FC236}">
                  <a16:creationId xmlns:a16="http://schemas.microsoft.com/office/drawing/2014/main" id="{6FD41A3A-FEE1-F1A4-3679-0F2D8BBA8314}"/>
                </a:ext>
              </a:extLst>
            </p:cNvPr>
            <p:cNvSpPr/>
            <p:nvPr/>
          </p:nvSpPr>
          <p:spPr>
            <a:xfrm>
              <a:off x="6137526"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Assign data quality ownership per CDE</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Rectangle 90">
              <a:extLst>
                <a:ext uri="{FF2B5EF4-FFF2-40B4-BE49-F238E27FC236}">
                  <a16:creationId xmlns:a16="http://schemas.microsoft.com/office/drawing/2014/main" id="{C7859C77-FF8E-F8BA-922B-5A08E5C4B735}"/>
                </a:ext>
              </a:extLst>
            </p:cNvPr>
            <p:cNvSpPr/>
            <p:nvPr/>
          </p:nvSpPr>
          <p:spPr>
            <a:xfrm>
              <a:off x="7066071"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Implement data quality rules and validation checks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7D424EF3-4B36-4EE8-A973-E80E85855D5F}"/>
                </a:ext>
              </a:extLst>
            </p:cNvPr>
            <p:cNvSpPr/>
            <p:nvPr/>
          </p:nvSpPr>
          <p:spPr>
            <a:xfrm>
              <a:off x="7994616"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endParaRPr lang="en-US" sz="700" dirty="0">
                <a:solidFill>
                  <a:srgbClr val="000000"/>
                </a:solidFill>
                <a:latin typeface="Arial" panose="020B0604020202020204" pitchFamily="34" charset="0"/>
                <a:cs typeface="Arial" panose="020B0604020202020204" pitchFamily="34" charset="0"/>
              </a:endParaRPr>
            </a:p>
            <a:p>
              <a:pPr lvl="0" algn="ctr">
                <a:defRPr/>
              </a:pPr>
              <a:r>
                <a:rPr lang="en-US" sz="700" dirty="0">
                  <a:solidFill>
                    <a:srgbClr val="000000"/>
                  </a:solidFill>
                  <a:latin typeface="Arial" panose="020B0604020202020204" pitchFamily="34" charset="0"/>
                  <a:cs typeface="Arial" panose="020B0604020202020204" pitchFamily="34" charset="0"/>
                </a:rPr>
                <a:t>Set up automated monitoring and reporting dashboards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Rectangle 92">
              <a:extLst>
                <a:ext uri="{FF2B5EF4-FFF2-40B4-BE49-F238E27FC236}">
                  <a16:creationId xmlns:a16="http://schemas.microsoft.com/office/drawing/2014/main" id="{9EE0CF67-14AB-D1D0-689F-57D0266A8627}"/>
                </a:ext>
              </a:extLst>
            </p:cNvPr>
            <p:cNvSpPr/>
            <p:nvPr/>
          </p:nvSpPr>
          <p:spPr>
            <a:xfrm>
              <a:off x="8923161"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Define remediation procedures for quality issues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Rectangle 93">
              <a:extLst>
                <a:ext uri="{FF2B5EF4-FFF2-40B4-BE49-F238E27FC236}">
                  <a16:creationId xmlns:a16="http://schemas.microsoft.com/office/drawing/2014/main" id="{E0B2F9D7-3138-9959-3D73-E5A3EF911A3B}"/>
                </a:ext>
              </a:extLst>
            </p:cNvPr>
            <p:cNvSpPr/>
            <p:nvPr/>
          </p:nvSpPr>
          <p:spPr>
            <a:xfrm>
              <a:off x="9851706" y="5169743"/>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Review and refine quality targets on a recurring basis</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1257929D-904C-B02F-8EC4-78B668013BCF}"/>
              </a:ext>
            </a:extLst>
          </p:cNvPr>
          <p:cNvSpPr txBox="1"/>
          <p:nvPr/>
        </p:nvSpPr>
        <p:spPr>
          <a:xfrm>
            <a:off x="-105746" y="2198531"/>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Bobby</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Arc 28">
            <a:extLst>
              <a:ext uri="{FF2B5EF4-FFF2-40B4-BE49-F238E27FC236}">
                <a16:creationId xmlns:a16="http://schemas.microsoft.com/office/drawing/2014/main" id="{58C02107-F918-C5D6-D19E-9FEB0F0ED87D}"/>
              </a:ext>
            </a:extLst>
          </p:cNvPr>
          <p:cNvSpPr/>
          <p:nvPr/>
        </p:nvSpPr>
        <p:spPr>
          <a:xfrm rot="549420" flipH="1">
            <a:off x="1686084" y="2017899"/>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B13F0EC4-ADBB-DB4B-27A0-F44BB4C4B0AF}"/>
              </a:ext>
            </a:extLst>
          </p:cNvPr>
          <p:cNvSpPr/>
          <p:nvPr/>
        </p:nvSpPr>
        <p:spPr>
          <a:xfrm>
            <a:off x="2672043"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1B35890A-A215-517F-1E0F-92226891BADC}"/>
              </a:ext>
            </a:extLst>
          </p:cNvPr>
          <p:cNvSpPr/>
          <p:nvPr/>
        </p:nvSpPr>
        <p:spPr>
          <a:xfrm>
            <a:off x="3600587"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65F35AAF-4D75-4D6C-175D-FDBD1C492ED1}"/>
              </a:ext>
            </a:extLst>
          </p:cNvPr>
          <p:cNvSpPr/>
          <p:nvPr/>
        </p:nvSpPr>
        <p:spPr>
          <a:xfrm>
            <a:off x="4529132"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0D7D1010-EFFD-D9EE-C72C-412F9C36EA4D}"/>
              </a:ext>
            </a:extLst>
          </p:cNvPr>
          <p:cNvSpPr txBox="1"/>
          <p:nvPr/>
        </p:nvSpPr>
        <p:spPr>
          <a:xfrm>
            <a:off x="-145748" y="32957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Pam</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Arc 37">
            <a:extLst>
              <a:ext uri="{FF2B5EF4-FFF2-40B4-BE49-F238E27FC236}">
                <a16:creationId xmlns:a16="http://schemas.microsoft.com/office/drawing/2014/main" id="{30B304F8-1F11-0380-A341-B8DEB7A876E9}"/>
              </a:ext>
            </a:extLst>
          </p:cNvPr>
          <p:cNvSpPr/>
          <p:nvPr/>
        </p:nvSpPr>
        <p:spPr>
          <a:xfrm rot="549420" flipH="1">
            <a:off x="1686084" y="31261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90506252-2C90-3BEA-E529-893BF8DD75A2}"/>
              </a:ext>
            </a:extLst>
          </p:cNvPr>
          <p:cNvSpPr/>
          <p:nvPr/>
        </p:nvSpPr>
        <p:spPr>
          <a:xfrm>
            <a:off x="5457677"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E934CEB3-5A6B-C233-852A-CEFDA5147E2E}"/>
              </a:ext>
            </a:extLst>
          </p:cNvPr>
          <p:cNvSpPr/>
          <p:nvPr/>
        </p:nvSpPr>
        <p:spPr>
          <a:xfrm>
            <a:off x="6386222"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45D8479F-8B43-B640-F91B-04F90BC8B1AD}"/>
              </a:ext>
            </a:extLst>
          </p:cNvPr>
          <p:cNvSpPr/>
          <p:nvPr/>
        </p:nvSpPr>
        <p:spPr>
          <a:xfrm>
            <a:off x="2672043" y="42303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294F71CB-1F57-BE94-E1B9-EF1CCD11CA68}"/>
              </a:ext>
            </a:extLst>
          </p:cNvPr>
          <p:cNvSpPr/>
          <p:nvPr/>
        </p:nvSpPr>
        <p:spPr>
          <a:xfrm>
            <a:off x="3600587" y="42303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6B2E1DC9-654C-31C4-2751-8037A8E80454}"/>
              </a:ext>
            </a:extLst>
          </p:cNvPr>
          <p:cNvSpPr/>
          <p:nvPr/>
        </p:nvSpPr>
        <p:spPr>
          <a:xfrm>
            <a:off x="4529132" y="42303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0F14B238-05E6-CB3E-0F0B-0E33B5D062CF}"/>
              </a:ext>
            </a:extLst>
          </p:cNvPr>
          <p:cNvSpPr txBox="1"/>
          <p:nvPr/>
        </p:nvSpPr>
        <p:spPr>
          <a:xfrm>
            <a:off x="-105746" y="44681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Sue Ellen</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Arc 44">
            <a:extLst>
              <a:ext uri="{FF2B5EF4-FFF2-40B4-BE49-F238E27FC236}">
                <a16:creationId xmlns:a16="http://schemas.microsoft.com/office/drawing/2014/main" id="{4C5F267E-D0A5-E8DD-FC7B-6F5F5849119D}"/>
              </a:ext>
            </a:extLst>
          </p:cNvPr>
          <p:cNvSpPr/>
          <p:nvPr/>
        </p:nvSpPr>
        <p:spPr>
          <a:xfrm rot="549420" flipH="1">
            <a:off x="1686084" y="42874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61C97C71-B8A3-BCB1-431A-0E94DB1B3512}"/>
              </a:ext>
            </a:extLst>
          </p:cNvPr>
          <p:cNvSpPr/>
          <p:nvPr/>
        </p:nvSpPr>
        <p:spPr>
          <a:xfrm>
            <a:off x="5457677"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E0FB1C27-95E9-BCA1-DD62-A5295AABD568}"/>
              </a:ext>
            </a:extLst>
          </p:cNvPr>
          <p:cNvSpPr/>
          <p:nvPr/>
        </p:nvSpPr>
        <p:spPr>
          <a:xfrm>
            <a:off x="6386222"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5CDD128F-8CE4-9676-A13D-11252A89345B}"/>
              </a:ext>
            </a:extLst>
          </p:cNvPr>
          <p:cNvSpPr/>
          <p:nvPr/>
        </p:nvSpPr>
        <p:spPr>
          <a:xfrm>
            <a:off x="7314765"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3AA1AF1F-A8DC-3897-3198-8478E176BDCA}"/>
              </a:ext>
            </a:extLst>
          </p:cNvPr>
          <p:cNvSpPr/>
          <p:nvPr/>
        </p:nvSpPr>
        <p:spPr>
          <a:xfrm>
            <a:off x="8243310"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D794DF37-CA92-17DC-D020-5C610D133B98}"/>
              </a:ext>
            </a:extLst>
          </p:cNvPr>
          <p:cNvSpPr/>
          <p:nvPr/>
        </p:nvSpPr>
        <p:spPr>
          <a:xfrm>
            <a:off x="2672043"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4EC81862-D13E-5F8A-F68C-99CD287FFC76}"/>
              </a:ext>
            </a:extLst>
          </p:cNvPr>
          <p:cNvSpPr/>
          <p:nvPr/>
        </p:nvSpPr>
        <p:spPr>
          <a:xfrm>
            <a:off x="3600587"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AC48FDBE-709C-38CF-2390-80DF8F12FA0F}"/>
              </a:ext>
            </a:extLst>
          </p:cNvPr>
          <p:cNvSpPr/>
          <p:nvPr/>
        </p:nvSpPr>
        <p:spPr>
          <a:xfrm>
            <a:off x="4529132"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02FD7681-760C-E09A-B28C-33B16A72EC0B}"/>
              </a:ext>
            </a:extLst>
          </p:cNvPr>
          <p:cNvSpPr txBox="1"/>
          <p:nvPr/>
        </p:nvSpPr>
        <p:spPr>
          <a:xfrm>
            <a:off x="-105746" y="5582074"/>
            <a:ext cx="3133252" cy="523220"/>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Arc 53">
            <a:extLst>
              <a:ext uri="{FF2B5EF4-FFF2-40B4-BE49-F238E27FC236}">
                <a16:creationId xmlns:a16="http://schemas.microsoft.com/office/drawing/2014/main" id="{2E8325E8-B7E2-7A7F-6AB2-AD558B2B3006}"/>
              </a:ext>
            </a:extLst>
          </p:cNvPr>
          <p:cNvSpPr/>
          <p:nvPr/>
        </p:nvSpPr>
        <p:spPr>
          <a:xfrm rot="549420" flipH="1">
            <a:off x="1686084" y="5401442"/>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71FB83A4-4164-9B1B-FF0C-0676DA462813}"/>
              </a:ext>
            </a:extLst>
          </p:cNvPr>
          <p:cNvSpPr/>
          <p:nvPr/>
        </p:nvSpPr>
        <p:spPr>
          <a:xfrm>
            <a:off x="5457677"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2858AD4-C519-66D6-2082-B2ADCC52679A}"/>
              </a:ext>
            </a:extLst>
          </p:cNvPr>
          <p:cNvSpPr/>
          <p:nvPr/>
        </p:nvSpPr>
        <p:spPr>
          <a:xfrm>
            <a:off x="6386222"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57A15C72-8747-3135-D14C-6E041914F76C}"/>
              </a:ext>
            </a:extLst>
          </p:cNvPr>
          <p:cNvSpPr/>
          <p:nvPr/>
        </p:nvSpPr>
        <p:spPr>
          <a:xfrm>
            <a:off x="7314765"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E0C97918-1801-6701-A816-1A7B8EBF6446}"/>
              </a:ext>
            </a:extLst>
          </p:cNvPr>
          <p:cNvSpPr/>
          <p:nvPr/>
        </p:nvSpPr>
        <p:spPr>
          <a:xfrm>
            <a:off x="8243310"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2A7EB62-D5F5-5736-EB59-926D34BFECA7}"/>
              </a:ext>
            </a:extLst>
          </p:cNvPr>
          <p:cNvSpPr/>
          <p:nvPr/>
        </p:nvSpPr>
        <p:spPr>
          <a:xfrm>
            <a:off x="9171855" y="42302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Oval 10">
            <a:extLst>
              <a:ext uri="{FF2B5EF4-FFF2-40B4-BE49-F238E27FC236}">
                <a16:creationId xmlns:a16="http://schemas.microsoft.com/office/drawing/2014/main" id="{7E278466-8EA3-AB3E-F444-2DC05F550E0E}"/>
              </a:ext>
            </a:extLst>
          </p:cNvPr>
          <p:cNvSpPr/>
          <p:nvPr/>
        </p:nvSpPr>
        <p:spPr>
          <a:xfrm>
            <a:off x="2466245" y="2263258"/>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 name="Oval 11">
            <a:extLst>
              <a:ext uri="{FF2B5EF4-FFF2-40B4-BE49-F238E27FC236}">
                <a16:creationId xmlns:a16="http://schemas.microsoft.com/office/drawing/2014/main" id="{19D7CC44-BAA4-F349-DD3F-429A4DD1E78F}"/>
              </a:ext>
            </a:extLst>
          </p:cNvPr>
          <p:cNvSpPr/>
          <p:nvPr/>
        </p:nvSpPr>
        <p:spPr>
          <a:xfrm>
            <a:off x="2387771" y="4507058"/>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 name="Oval 12">
            <a:extLst>
              <a:ext uri="{FF2B5EF4-FFF2-40B4-BE49-F238E27FC236}">
                <a16:creationId xmlns:a16="http://schemas.microsoft.com/office/drawing/2014/main" id="{BE3C2143-1918-4E5A-4554-A5EA77501136}"/>
              </a:ext>
            </a:extLst>
          </p:cNvPr>
          <p:cNvSpPr/>
          <p:nvPr/>
        </p:nvSpPr>
        <p:spPr>
          <a:xfrm>
            <a:off x="2414164" y="475704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4" name="Oval 13">
            <a:extLst>
              <a:ext uri="{FF2B5EF4-FFF2-40B4-BE49-F238E27FC236}">
                <a16:creationId xmlns:a16="http://schemas.microsoft.com/office/drawing/2014/main" id="{DFED29F9-8196-84A2-B9CA-15E80325071A}"/>
              </a:ext>
            </a:extLst>
          </p:cNvPr>
          <p:cNvSpPr/>
          <p:nvPr/>
        </p:nvSpPr>
        <p:spPr>
          <a:xfrm>
            <a:off x="2387771" y="5676438"/>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5" name="Oval 14">
            <a:extLst>
              <a:ext uri="{FF2B5EF4-FFF2-40B4-BE49-F238E27FC236}">
                <a16:creationId xmlns:a16="http://schemas.microsoft.com/office/drawing/2014/main" id="{D3766A0E-C28A-A57A-BD0F-A109826C41A0}"/>
              </a:ext>
            </a:extLst>
          </p:cNvPr>
          <p:cNvSpPr/>
          <p:nvPr/>
        </p:nvSpPr>
        <p:spPr>
          <a:xfrm>
            <a:off x="2346630" y="427225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6" name="Oval 15">
            <a:extLst>
              <a:ext uri="{FF2B5EF4-FFF2-40B4-BE49-F238E27FC236}">
                <a16:creationId xmlns:a16="http://schemas.microsoft.com/office/drawing/2014/main" id="{AF17DB86-1DEB-CC15-D5B5-86175240A353}"/>
              </a:ext>
            </a:extLst>
          </p:cNvPr>
          <p:cNvSpPr/>
          <p:nvPr/>
        </p:nvSpPr>
        <p:spPr>
          <a:xfrm>
            <a:off x="2225065" y="4605904"/>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8" name="Oval 17">
            <a:extLst>
              <a:ext uri="{FF2B5EF4-FFF2-40B4-BE49-F238E27FC236}">
                <a16:creationId xmlns:a16="http://schemas.microsoft.com/office/drawing/2014/main" id="{4633F855-9A19-FBB6-BE54-2E741777A6CA}"/>
              </a:ext>
            </a:extLst>
          </p:cNvPr>
          <p:cNvSpPr/>
          <p:nvPr/>
        </p:nvSpPr>
        <p:spPr>
          <a:xfrm>
            <a:off x="2315771" y="589589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grpSp>
        <p:nvGrpSpPr>
          <p:cNvPr id="19" name="Group 18">
            <a:extLst>
              <a:ext uri="{FF2B5EF4-FFF2-40B4-BE49-F238E27FC236}">
                <a16:creationId xmlns:a16="http://schemas.microsoft.com/office/drawing/2014/main" id="{A67F29F6-5CF2-37F4-9B79-9F938FF1991A}"/>
              </a:ext>
            </a:extLst>
          </p:cNvPr>
          <p:cNvGrpSpPr/>
          <p:nvPr/>
        </p:nvGrpSpPr>
        <p:grpSpPr>
          <a:xfrm>
            <a:off x="2108705" y="4370014"/>
            <a:ext cx="216000" cy="216000"/>
            <a:chOff x="7966880" y="3935853"/>
            <a:chExt cx="180000" cy="180000"/>
          </a:xfrm>
        </p:grpSpPr>
        <p:sp>
          <p:nvSpPr>
            <p:cNvPr id="20" name="Oval 19">
              <a:extLst>
                <a:ext uri="{FF2B5EF4-FFF2-40B4-BE49-F238E27FC236}">
                  <a16:creationId xmlns:a16="http://schemas.microsoft.com/office/drawing/2014/main" id="{B7C5BDBF-D12C-62F5-C593-E5C32E83118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4CDBCF8B-970D-4B25-A7AC-F9C8FCF26A4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2" name="Group 21">
            <a:extLst>
              <a:ext uri="{FF2B5EF4-FFF2-40B4-BE49-F238E27FC236}">
                <a16:creationId xmlns:a16="http://schemas.microsoft.com/office/drawing/2014/main" id="{08147ECE-2ECB-AC1C-F144-B3D6220B4382}"/>
              </a:ext>
            </a:extLst>
          </p:cNvPr>
          <p:cNvGrpSpPr/>
          <p:nvPr/>
        </p:nvGrpSpPr>
        <p:grpSpPr>
          <a:xfrm>
            <a:off x="5457676" y="2486924"/>
            <a:ext cx="216000" cy="216000"/>
            <a:chOff x="7966880" y="3935853"/>
            <a:chExt cx="180000" cy="180000"/>
          </a:xfrm>
        </p:grpSpPr>
        <p:sp>
          <p:nvSpPr>
            <p:cNvPr id="23" name="Oval 22">
              <a:extLst>
                <a:ext uri="{FF2B5EF4-FFF2-40B4-BE49-F238E27FC236}">
                  <a16:creationId xmlns:a16="http://schemas.microsoft.com/office/drawing/2014/main" id="{9476B757-8ED0-7167-285E-0176F55666C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1F41062F-3954-A64A-A10A-0F2E07BFADF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B23DF122-3B08-3B42-C61D-C64171768D9B}"/>
              </a:ext>
            </a:extLst>
          </p:cNvPr>
          <p:cNvGrpSpPr/>
          <p:nvPr/>
        </p:nvGrpSpPr>
        <p:grpSpPr>
          <a:xfrm>
            <a:off x="8819310" y="1901110"/>
            <a:ext cx="216000" cy="216000"/>
            <a:chOff x="7966880" y="3935853"/>
            <a:chExt cx="180000" cy="180000"/>
          </a:xfrm>
        </p:grpSpPr>
        <p:sp>
          <p:nvSpPr>
            <p:cNvPr id="32" name="Oval 31">
              <a:extLst>
                <a:ext uri="{FF2B5EF4-FFF2-40B4-BE49-F238E27FC236}">
                  <a16:creationId xmlns:a16="http://schemas.microsoft.com/office/drawing/2014/main" id="{1E070019-D6C9-5251-79E9-001302D7FF3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3" name="Graphic 32" descr="Star with solid fill">
              <a:extLst>
                <a:ext uri="{FF2B5EF4-FFF2-40B4-BE49-F238E27FC236}">
                  <a16:creationId xmlns:a16="http://schemas.microsoft.com/office/drawing/2014/main" id="{722D8397-0AA5-5264-8441-77759D2BE0A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60" name="Group 59">
            <a:extLst>
              <a:ext uri="{FF2B5EF4-FFF2-40B4-BE49-F238E27FC236}">
                <a16:creationId xmlns:a16="http://schemas.microsoft.com/office/drawing/2014/main" id="{25C1A3F4-5B3C-E4C7-5866-4A183D26660A}"/>
              </a:ext>
            </a:extLst>
          </p:cNvPr>
          <p:cNvGrpSpPr/>
          <p:nvPr/>
        </p:nvGrpSpPr>
        <p:grpSpPr>
          <a:xfrm>
            <a:off x="10820400" y="158021"/>
            <a:ext cx="1262954" cy="262128"/>
            <a:chOff x="10892274" y="158021"/>
            <a:chExt cx="1191080" cy="262128"/>
          </a:xfrm>
        </p:grpSpPr>
        <p:sp>
          <p:nvSpPr>
            <p:cNvPr id="61" name="Oval 60">
              <a:extLst>
                <a:ext uri="{FF2B5EF4-FFF2-40B4-BE49-F238E27FC236}">
                  <a16:creationId xmlns:a16="http://schemas.microsoft.com/office/drawing/2014/main" id="{8D88FBA5-5B54-ACD5-E223-678A70DD6F6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81" name="Group 80">
              <a:extLst>
                <a:ext uri="{FF2B5EF4-FFF2-40B4-BE49-F238E27FC236}">
                  <a16:creationId xmlns:a16="http://schemas.microsoft.com/office/drawing/2014/main" id="{54E78B33-500C-2AE8-6A3D-09BB75AA3AA0}"/>
                </a:ext>
              </a:extLst>
            </p:cNvPr>
            <p:cNvGrpSpPr/>
            <p:nvPr/>
          </p:nvGrpSpPr>
          <p:grpSpPr>
            <a:xfrm>
              <a:off x="10892274" y="158021"/>
              <a:ext cx="1191080" cy="262128"/>
              <a:chOff x="9614080" y="308749"/>
              <a:chExt cx="1191080" cy="262128"/>
            </a:xfrm>
          </p:grpSpPr>
          <p:sp>
            <p:nvSpPr>
              <p:cNvPr id="82" name="Rectangle 81">
                <a:extLst>
                  <a:ext uri="{FF2B5EF4-FFF2-40B4-BE49-F238E27FC236}">
                    <a16:creationId xmlns:a16="http://schemas.microsoft.com/office/drawing/2014/main" id="{C81F8FE6-8EEA-ECB3-DF32-8AD6BD0F852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83" name="Rectangle 82">
                <a:extLst>
                  <a:ext uri="{FF2B5EF4-FFF2-40B4-BE49-F238E27FC236}">
                    <a16:creationId xmlns:a16="http://schemas.microsoft.com/office/drawing/2014/main" id="{DC2EB6B3-220B-AAB6-717D-0E666462873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4" name="Rectangle 83">
            <a:extLst>
              <a:ext uri="{FF2B5EF4-FFF2-40B4-BE49-F238E27FC236}">
                <a16:creationId xmlns:a16="http://schemas.microsoft.com/office/drawing/2014/main" id="{C0D19146-26F0-CD1D-AB1A-EE6A4FB5CBC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95" name="Rectangle 94">
            <a:extLst>
              <a:ext uri="{FF2B5EF4-FFF2-40B4-BE49-F238E27FC236}">
                <a16:creationId xmlns:a16="http://schemas.microsoft.com/office/drawing/2014/main" id="{1A8D91EB-8586-3949-C382-934BA49F188B}"/>
              </a:ext>
            </a:extLst>
          </p:cNvPr>
          <p:cNvSpPr/>
          <p:nvPr/>
        </p:nvSpPr>
        <p:spPr>
          <a:xfrm>
            <a:off x="8235294" y="178311"/>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Establish data quality on Critical Data Elements</a:t>
            </a:r>
          </a:p>
        </p:txBody>
      </p:sp>
      <p:sp>
        <p:nvSpPr>
          <p:cNvPr id="96" name="Oval 95">
            <a:extLst>
              <a:ext uri="{FF2B5EF4-FFF2-40B4-BE49-F238E27FC236}">
                <a16:creationId xmlns:a16="http://schemas.microsoft.com/office/drawing/2014/main" id="{920EA089-6BEF-47AD-3943-6F27B8935EAD}"/>
              </a:ext>
            </a:extLst>
          </p:cNvPr>
          <p:cNvSpPr/>
          <p:nvPr/>
        </p:nvSpPr>
        <p:spPr>
          <a:xfrm>
            <a:off x="9348174" y="34547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97" name="Group 96">
            <a:extLst>
              <a:ext uri="{FF2B5EF4-FFF2-40B4-BE49-F238E27FC236}">
                <a16:creationId xmlns:a16="http://schemas.microsoft.com/office/drawing/2014/main" id="{4AE65B7D-5D09-B4DC-4AF2-E2C28DD2915A}"/>
              </a:ext>
            </a:extLst>
          </p:cNvPr>
          <p:cNvGrpSpPr/>
          <p:nvPr/>
        </p:nvGrpSpPr>
        <p:grpSpPr>
          <a:xfrm>
            <a:off x="8383345" y="251597"/>
            <a:ext cx="216000" cy="216000"/>
            <a:chOff x="7966880" y="3935853"/>
            <a:chExt cx="180000" cy="180000"/>
          </a:xfrm>
        </p:grpSpPr>
        <p:sp>
          <p:nvSpPr>
            <p:cNvPr id="98" name="Oval 97">
              <a:extLst>
                <a:ext uri="{FF2B5EF4-FFF2-40B4-BE49-F238E27FC236}">
                  <a16:creationId xmlns:a16="http://schemas.microsoft.com/office/drawing/2014/main" id="{124E93F0-9765-7CE3-0D51-B13BDCD26C6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99" name="Graphic 98" descr="Star with solid fill">
              <a:extLst>
                <a:ext uri="{FF2B5EF4-FFF2-40B4-BE49-F238E27FC236}">
                  <a16:creationId xmlns:a16="http://schemas.microsoft.com/office/drawing/2014/main" id="{03F60B28-45A6-11F1-5A36-6F761B17A55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sp>
        <p:nvSpPr>
          <p:cNvPr id="100" name="Oval 99">
            <a:extLst>
              <a:ext uri="{FF2B5EF4-FFF2-40B4-BE49-F238E27FC236}">
                <a16:creationId xmlns:a16="http://schemas.microsoft.com/office/drawing/2014/main" id="{16F63350-F1D1-0C80-87D1-03ED92AF3F44}"/>
              </a:ext>
            </a:extLst>
          </p:cNvPr>
          <p:cNvSpPr/>
          <p:nvPr/>
        </p:nvSpPr>
        <p:spPr>
          <a:xfrm>
            <a:off x="9037958" y="21708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1" name="Oval 100">
            <a:extLst>
              <a:ext uri="{FF2B5EF4-FFF2-40B4-BE49-F238E27FC236}">
                <a16:creationId xmlns:a16="http://schemas.microsoft.com/office/drawing/2014/main" id="{7E6DB3A2-89DF-7552-FDCA-6189E21F2CD3}"/>
              </a:ext>
            </a:extLst>
          </p:cNvPr>
          <p:cNvSpPr/>
          <p:nvPr/>
        </p:nvSpPr>
        <p:spPr>
          <a:xfrm>
            <a:off x="9326990" y="1146591"/>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2" name="Oval 101">
            <a:extLst>
              <a:ext uri="{FF2B5EF4-FFF2-40B4-BE49-F238E27FC236}">
                <a16:creationId xmlns:a16="http://schemas.microsoft.com/office/drawing/2014/main" id="{31933335-CEFD-9CB3-0478-6A62748908FA}"/>
              </a:ext>
            </a:extLst>
          </p:cNvPr>
          <p:cNvSpPr/>
          <p:nvPr/>
        </p:nvSpPr>
        <p:spPr>
          <a:xfrm>
            <a:off x="8848117" y="22975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3" name="Oval 102">
            <a:extLst>
              <a:ext uri="{FF2B5EF4-FFF2-40B4-BE49-F238E27FC236}">
                <a16:creationId xmlns:a16="http://schemas.microsoft.com/office/drawing/2014/main" id="{BB63C1AF-FEEA-741C-3010-0B9C29D6C5D7}"/>
              </a:ext>
            </a:extLst>
          </p:cNvPr>
          <p:cNvSpPr/>
          <p:nvPr/>
        </p:nvSpPr>
        <p:spPr>
          <a:xfrm>
            <a:off x="9254990" y="21559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Tree>
    <p:extLst>
      <p:ext uri="{BB962C8B-B14F-4D97-AF65-F5344CB8AC3E}">
        <p14:creationId xmlns:p14="http://schemas.microsoft.com/office/powerpoint/2010/main" val="11085784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500"/>
                                        <p:tgtEl>
                                          <p:spTgt spid="22"/>
                                        </p:tgtEl>
                                      </p:cBhvr>
                                    </p:animEffect>
                                  </p:childTnLst>
                                </p:cTn>
                              </p:par>
                              <p:par>
                                <p:cTn id="13" presetID="10" presetClass="entr" presetSubtype="0"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6C0D9875-A05D-579F-AF3B-2A570385B91B}"/>
              </a:ext>
            </a:extLst>
          </p:cNvPr>
          <p:cNvSpPr txBox="1">
            <a:spLocks/>
          </p:cNvSpPr>
          <p:nvPr/>
        </p:nvSpPr>
        <p:spPr>
          <a:xfrm>
            <a:off x="4880344" y="2368043"/>
            <a:ext cx="6081823" cy="36873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Reorganize the chosen task flow on the wall, adding any extra steps selected by the Decider.</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finalized task flow will guide the implementation of the “quick win” initiative.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Repeat this process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for each selected "quick win" idea to ensure all prioritized initiatives have a clear and actionable task flow.</a:t>
            </a:r>
          </a:p>
        </p:txBody>
      </p:sp>
      <p:sp>
        <p:nvSpPr>
          <p:cNvPr id="14" name="Tijdelijke aanduiding voor tekst 44">
            <a:extLst>
              <a:ext uri="{FF2B5EF4-FFF2-40B4-BE49-F238E27FC236}">
                <a16:creationId xmlns:a16="http://schemas.microsoft.com/office/drawing/2014/main" id="{7211E638-AD7A-9FA9-38AF-A1565A4636C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Reorganize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3C2CC908-D186-7867-A7B3-7B139615B5FD}"/>
              </a:ext>
            </a:extLst>
          </p:cNvPr>
          <p:cNvSpPr/>
          <p:nvPr/>
        </p:nvSpPr>
        <p:spPr>
          <a:xfrm>
            <a:off x="2627255" y="519993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7E1E1FB1-E13A-F9B6-931C-26F03CB5F43E}"/>
              </a:ext>
            </a:extLst>
          </p:cNvPr>
          <p:cNvSpPr/>
          <p:nvPr/>
        </p:nvSpPr>
        <p:spPr>
          <a:xfrm>
            <a:off x="3555799" y="519993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22D9C935-BBD9-10D1-01C8-3E0286C13E27}"/>
              </a:ext>
            </a:extLst>
          </p:cNvPr>
          <p:cNvSpPr/>
          <p:nvPr/>
        </p:nvSpPr>
        <p:spPr>
          <a:xfrm>
            <a:off x="4484344" y="519993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B640C770-12B0-02F0-06DE-BCC5D975A004}"/>
              </a:ext>
            </a:extLst>
          </p:cNvPr>
          <p:cNvSpPr txBox="1"/>
          <p:nvPr/>
        </p:nvSpPr>
        <p:spPr>
          <a:xfrm>
            <a:off x="-150534" y="5437754"/>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Sue Ellen</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Arc 29">
            <a:extLst>
              <a:ext uri="{FF2B5EF4-FFF2-40B4-BE49-F238E27FC236}">
                <a16:creationId xmlns:a16="http://schemas.microsoft.com/office/drawing/2014/main" id="{0DD4DE5A-E8D0-492A-BA9D-2034BFD2911F}"/>
              </a:ext>
            </a:extLst>
          </p:cNvPr>
          <p:cNvSpPr/>
          <p:nvPr/>
        </p:nvSpPr>
        <p:spPr>
          <a:xfrm rot="549420" flipH="1">
            <a:off x="1641296" y="5257122"/>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432A269D-AC48-0CA2-11D8-64EDD88345A1}"/>
              </a:ext>
            </a:extLst>
          </p:cNvPr>
          <p:cNvSpPr/>
          <p:nvPr/>
        </p:nvSpPr>
        <p:spPr>
          <a:xfrm>
            <a:off x="10055612" y="519993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C642925C-938B-70CD-6B2C-6AAAA846C916}"/>
              </a:ext>
            </a:extLst>
          </p:cNvPr>
          <p:cNvSpPr/>
          <p:nvPr/>
        </p:nvSpPr>
        <p:spPr>
          <a:xfrm>
            <a:off x="6341434" y="519993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EFF29D51-3996-9E7D-CD3C-264C1376718F}"/>
              </a:ext>
            </a:extLst>
          </p:cNvPr>
          <p:cNvSpPr/>
          <p:nvPr/>
        </p:nvSpPr>
        <p:spPr>
          <a:xfrm>
            <a:off x="7269977" y="519993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54601546-689C-75AE-4500-DA32ED2732C4}"/>
              </a:ext>
            </a:extLst>
          </p:cNvPr>
          <p:cNvSpPr/>
          <p:nvPr/>
        </p:nvSpPr>
        <p:spPr>
          <a:xfrm>
            <a:off x="10962167" y="519993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AF86B0EC-26AB-CE9D-5009-CC73EADC8C28}"/>
              </a:ext>
            </a:extLst>
          </p:cNvPr>
          <p:cNvSpPr/>
          <p:nvPr/>
        </p:nvSpPr>
        <p:spPr>
          <a:xfrm>
            <a:off x="9127067" y="519993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79EF920B-223A-D92B-6C84-507023F00318}"/>
              </a:ext>
            </a:extLst>
          </p:cNvPr>
          <p:cNvSpPr/>
          <p:nvPr/>
        </p:nvSpPr>
        <p:spPr>
          <a:xfrm>
            <a:off x="2342983" y="547669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37" name="Oval 36">
            <a:extLst>
              <a:ext uri="{FF2B5EF4-FFF2-40B4-BE49-F238E27FC236}">
                <a16:creationId xmlns:a16="http://schemas.microsoft.com/office/drawing/2014/main" id="{2216D226-8BDF-305A-4577-39F9D6094B2F}"/>
              </a:ext>
            </a:extLst>
          </p:cNvPr>
          <p:cNvSpPr/>
          <p:nvPr/>
        </p:nvSpPr>
        <p:spPr>
          <a:xfrm>
            <a:off x="2369376" y="5726672"/>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38" name="Oval 37">
            <a:extLst>
              <a:ext uri="{FF2B5EF4-FFF2-40B4-BE49-F238E27FC236}">
                <a16:creationId xmlns:a16="http://schemas.microsoft.com/office/drawing/2014/main" id="{86E35B05-72A2-8274-A970-1E3D0FAC7F31}"/>
              </a:ext>
            </a:extLst>
          </p:cNvPr>
          <p:cNvSpPr/>
          <p:nvPr/>
        </p:nvSpPr>
        <p:spPr>
          <a:xfrm>
            <a:off x="2301842" y="524188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39" name="Oval 38">
            <a:extLst>
              <a:ext uri="{FF2B5EF4-FFF2-40B4-BE49-F238E27FC236}">
                <a16:creationId xmlns:a16="http://schemas.microsoft.com/office/drawing/2014/main" id="{1DAB936F-1612-7460-6295-8CFD5D654117}"/>
              </a:ext>
            </a:extLst>
          </p:cNvPr>
          <p:cNvSpPr/>
          <p:nvPr/>
        </p:nvSpPr>
        <p:spPr>
          <a:xfrm>
            <a:off x="2180277" y="557553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grpSp>
        <p:nvGrpSpPr>
          <p:cNvPr id="40" name="Group 39">
            <a:extLst>
              <a:ext uri="{FF2B5EF4-FFF2-40B4-BE49-F238E27FC236}">
                <a16:creationId xmlns:a16="http://schemas.microsoft.com/office/drawing/2014/main" id="{6037CF1D-FCB2-48FC-B9FD-43BA27B5B9E7}"/>
              </a:ext>
            </a:extLst>
          </p:cNvPr>
          <p:cNvGrpSpPr/>
          <p:nvPr/>
        </p:nvGrpSpPr>
        <p:grpSpPr>
          <a:xfrm>
            <a:off x="2063917" y="5339646"/>
            <a:ext cx="216000" cy="216000"/>
            <a:chOff x="7966880" y="3935853"/>
            <a:chExt cx="180000" cy="180000"/>
          </a:xfrm>
        </p:grpSpPr>
        <p:sp>
          <p:nvSpPr>
            <p:cNvPr id="41" name="Oval 40">
              <a:extLst>
                <a:ext uri="{FF2B5EF4-FFF2-40B4-BE49-F238E27FC236}">
                  <a16:creationId xmlns:a16="http://schemas.microsoft.com/office/drawing/2014/main" id="{B40E54F6-E774-B46E-63E0-991CD2B2E53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2" name="Graphic 41" descr="Star with solid fill">
              <a:extLst>
                <a:ext uri="{FF2B5EF4-FFF2-40B4-BE49-F238E27FC236}">
                  <a16:creationId xmlns:a16="http://schemas.microsoft.com/office/drawing/2014/main" id="{98C274A2-F038-9699-29E9-918662E1EA0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44" name="Rectangle 43">
            <a:extLst>
              <a:ext uri="{FF2B5EF4-FFF2-40B4-BE49-F238E27FC236}">
                <a16:creationId xmlns:a16="http://schemas.microsoft.com/office/drawing/2014/main" id="{20C7682B-E49A-D2D3-18F0-9CE52F5C54F6}"/>
              </a:ext>
            </a:extLst>
          </p:cNvPr>
          <p:cNvSpPr/>
          <p:nvPr/>
        </p:nvSpPr>
        <p:spPr>
          <a:xfrm>
            <a:off x="5411831" y="519993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700" dirty="0">
                <a:solidFill>
                  <a:srgbClr val="000000"/>
                </a:solidFill>
                <a:latin typeface="Arial" panose="020B0604020202020204" pitchFamily="34" charset="0"/>
                <a:cs typeface="Arial" panose="020B0604020202020204" pitchFamily="34" charset="0"/>
              </a:rPr>
              <a:t>Assess current data quality against defined thresholds</a:t>
            </a:r>
          </a:p>
        </p:txBody>
      </p:sp>
      <p:sp>
        <p:nvSpPr>
          <p:cNvPr id="45" name="Rectangle 44">
            <a:extLst>
              <a:ext uri="{FF2B5EF4-FFF2-40B4-BE49-F238E27FC236}">
                <a16:creationId xmlns:a16="http://schemas.microsoft.com/office/drawing/2014/main" id="{D3C4DF00-79C1-A20A-BFE5-FE4C19ABC406}"/>
              </a:ext>
            </a:extLst>
          </p:cNvPr>
          <p:cNvSpPr/>
          <p:nvPr/>
        </p:nvSpPr>
        <p:spPr>
          <a:xfrm>
            <a:off x="8198522" y="519993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endParaRPr lang="en-US" sz="700" dirty="0">
              <a:solidFill>
                <a:srgbClr val="000000"/>
              </a:solidFill>
              <a:latin typeface="Arial" panose="020B0604020202020204" pitchFamily="34" charset="0"/>
              <a:cs typeface="Arial" panose="020B0604020202020204" pitchFamily="34" charset="0"/>
            </a:endParaRPr>
          </a:p>
          <a:p>
            <a:pPr lvl="0" algn="ctr">
              <a:defRPr/>
            </a:pPr>
            <a:r>
              <a:rPr lang="en-US" sz="700" dirty="0">
                <a:solidFill>
                  <a:srgbClr val="000000"/>
                </a:solidFill>
                <a:latin typeface="Arial" panose="020B0604020202020204" pitchFamily="34" charset="0"/>
                <a:cs typeface="Arial" panose="020B0604020202020204" pitchFamily="34" charset="0"/>
              </a:rPr>
              <a:t>Set up automated monitoring and reporting dashboards</a:t>
            </a:r>
          </a:p>
        </p:txBody>
      </p:sp>
      <p:grpSp>
        <p:nvGrpSpPr>
          <p:cNvPr id="46" name="Group 45">
            <a:extLst>
              <a:ext uri="{FF2B5EF4-FFF2-40B4-BE49-F238E27FC236}">
                <a16:creationId xmlns:a16="http://schemas.microsoft.com/office/drawing/2014/main" id="{74F4E4A5-3742-3379-D4AB-BD49A3101E9E}"/>
              </a:ext>
            </a:extLst>
          </p:cNvPr>
          <p:cNvGrpSpPr/>
          <p:nvPr/>
        </p:nvGrpSpPr>
        <p:grpSpPr>
          <a:xfrm>
            <a:off x="5484888" y="5767850"/>
            <a:ext cx="216000" cy="216000"/>
            <a:chOff x="7966880" y="3935853"/>
            <a:chExt cx="180000" cy="180000"/>
          </a:xfrm>
        </p:grpSpPr>
        <p:sp>
          <p:nvSpPr>
            <p:cNvPr id="47" name="Oval 46">
              <a:extLst>
                <a:ext uri="{FF2B5EF4-FFF2-40B4-BE49-F238E27FC236}">
                  <a16:creationId xmlns:a16="http://schemas.microsoft.com/office/drawing/2014/main" id="{E1C0DC63-A6FD-90A4-CB0A-F5DE10DF4A8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8" name="Graphic 47" descr="Star with solid fill">
              <a:extLst>
                <a:ext uri="{FF2B5EF4-FFF2-40B4-BE49-F238E27FC236}">
                  <a16:creationId xmlns:a16="http://schemas.microsoft.com/office/drawing/2014/main" id="{91586E39-D23E-ED23-886E-9C27E59A4BC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49" name="Group 48">
            <a:extLst>
              <a:ext uri="{FF2B5EF4-FFF2-40B4-BE49-F238E27FC236}">
                <a16:creationId xmlns:a16="http://schemas.microsoft.com/office/drawing/2014/main" id="{7FA9F143-2791-D568-0D37-9BDA79EBDA2C}"/>
              </a:ext>
            </a:extLst>
          </p:cNvPr>
          <p:cNvGrpSpPr/>
          <p:nvPr/>
        </p:nvGrpSpPr>
        <p:grpSpPr>
          <a:xfrm>
            <a:off x="8713067" y="5237371"/>
            <a:ext cx="216000" cy="216000"/>
            <a:chOff x="7966880" y="3935853"/>
            <a:chExt cx="180000" cy="180000"/>
          </a:xfrm>
        </p:grpSpPr>
        <p:sp>
          <p:nvSpPr>
            <p:cNvPr id="50" name="Oval 49">
              <a:extLst>
                <a:ext uri="{FF2B5EF4-FFF2-40B4-BE49-F238E27FC236}">
                  <a16:creationId xmlns:a16="http://schemas.microsoft.com/office/drawing/2014/main" id="{E5CC9BBE-4C1F-C31C-7301-87596BE6C52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1" name="Graphic 50" descr="Star with solid fill">
              <a:extLst>
                <a:ext uri="{FF2B5EF4-FFF2-40B4-BE49-F238E27FC236}">
                  <a16:creationId xmlns:a16="http://schemas.microsoft.com/office/drawing/2014/main" id="{E101260D-EC21-C7DB-4DE4-0CCA0EC7722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6" name="Group 15">
            <a:extLst>
              <a:ext uri="{FF2B5EF4-FFF2-40B4-BE49-F238E27FC236}">
                <a16:creationId xmlns:a16="http://schemas.microsoft.com/office/drawing/2014/main" id="{88A66BE0-8364-48D0-5EA6-EAF9EC62D7DC}"/>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B3215AEA-E435-2F63-31B2-B1323A4BAD7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0" name="Group 19">
              <a:extLst>
                <a:ext uri="{FF2B5EF4-FFF2-40B4-BE49-F238E27FC236}">
                  <a16:creationId xmlns:a16="http://schemas.microsoft.com/office/drawing/2014/main" id="{9F276330-A018-5C81-3CFD-5E075EE4258E}"/>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7B2DC081-2FDB-5B91-48B2-BD2BFEA1EA7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2" name="Rectangle 21">
                <a:extLst>
                  <a:ext uri="{FF2B5EF4-FFF2-40B4-BE49-F238E27FC236}">
                    <a16:creationId xmlns:a16="http://schemas.microsoft.com/office/drawing/2014/main" id="{5414D162-D726-2822-EEC8-456BF624C40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26ECD94B-5D74-78AD-4711-1831E0143E0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8222946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9D03F9-2011-AE52-B053-98610344229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7C2E078-8CFC-2AA1-3EED-FEEFAE29AEBB}"/>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4388F10F-6516-D7EE-7752-44F67C66163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49BFEA-BB7F-DAE9-8FFC-0AAA8950907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2922E898-0053-6D88-7A72-BEAB7492352F}"/>
              </a:ext>
            </a:extLst>
          </p:cNvPr>
          <p:cNvSpPr txBox="1"/>
          <p:nvPr/>
        </p:nvSpPr>
        <p:spPr>
          <a:xfrm>
            <a:off x="-105746" y="2198531"/>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Bobby</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Arc 28">
            <a:extLst>
              <a:ext uri="{FF2B5EF4-FFF2-40B4-BE49-F238E27FC236}">
                <a16:creationId xmlns:a16="http://schemas.microsoft.com/office/drawing/2014/main" id="{7DD378AF-B7CF-5386-F1D7-94D938523502}"/>
              </a:ext>
            </a:extLst>
          </p:cNvPr>
          <p:cNvSpPr/>
          <p:nvPr/>
        </p:nvSpPr>
        <p:spPr>
          <a:xfrm rot="549420" flipH="1">
            <a:off x="1686084" y="2017899"/>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1B49F012-9483-BBCF-66FD-D42DD3E42721}"/>
              </a:ext>
            </a:extLst>
          </p:cNvPr>
          <p:cNvSpPr/>
          <p:nvPr/>
        </p:nvSpPr>
        <p:spPr>
          <a:xfrm>
            <a:off x="2672043"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B03321DD-A49D-BFA6-0B50-2AE8B3FB4159}"/>
              </a:ext>
            </a:extLst>
          </p:cNvPr>
          <p:cNvSpPr/>
          <p:nvPr/>
        </p:nvSpPr>
        <p:spPr>
          <a:xfrm>
            <a:off x="3600587"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DDDD99A8-882A-0968-30D9-F3E4F31E5637}"/>
              </a:ext>
            </a:extLst>
          </p:cNvPr>
          <p:cNvSpPr/>
          <p:nvPr/>
        </p:nvSpPr>
        <p:spPr>
          <a:xfrm>
            <a:off x="4529132"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9608BDC7-ADC5-89B7-2442-D4B62AE7F753}"/>
              </a:ext>
            </a:extLst>
          </p:cNvPr>
          <p:cNvSpPr txBox="1"/>
          <p:nvPr/>
        </p:nvSpPr>
        <p:spPr>
          <a:xfrm>
            <a:off x="-145748" y="32957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Pam</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Arc 37">
            <a:extLst>
              <a:ext uri="{FF2B5EF4-FFF2-40B4-BE49-F238E27FC236}">
                <a16:creationId xmlns:a16="http://schemas.microsoft.com/office/drawing/2014/main" id="{EB269C9D-8620-A5C4-8427-2AB15512EC62}"/>
              </a:ext>
            </a:extLst>
          </p:cNvPr>
          <p:cNvSpPr/>
          <p:nvPr/>
        </p:nvSpPr>
        <p:spPr>
          <a:xfrm rot="549420" flipH="1">
            <a:off x="1686084" y="31261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5EB24928-CD71-A4BD-31AF-A65A6652BF67}"/>
              </a:ext>
            </a:extLst>
          </p:cNvPr>
          <p:cNvSpPr/>
          <p:nvPr/>
        </p:nvSpPr>
        <p:spPr>
          <a:xfrm>
            <a:off x="5457677"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A9CE5E66-1875-A145-384B-69B8E6B1B85A}"/>
              </a:ext>
            </a:extLst>
          </p:cNvPr>
          <p:cNvSpPr/>
          <p:nvPr/>
        </p:nvSpPr>
        <p:spPr>
          <a:xfrm>
            <a:off x="6386222"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07E1AC68-1DF1-E4F0-8375-49B98BDADED8}"/>
              </a:ext>
            </a:extLst>
          </p:cNvPr>
          <p:cNvSpPr txBox="1"/>
          <p:nvPr/>
        </p:nvSpPr>
        <p:spPr>
          <a:xfrm>
            <a:off x="-105746" y="44681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Sue Ellen</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Arc 44">
            <a:extLst>
              <a:ext uri="{FF2B5EF4-FFF2-40B4-BE49-F238E27FC236}">
                <a16:creationId xmlns:a16="http://schemas.microsoft.com/office/drawing/2014/main" id="{8D38189E-A20A-A0FC-BB62-495D74FD1154}"/>
              </a:ext>
            </a:extLst>
          </p:cNvPr>
          <p:cNvSpPr/>
          <p:nvPr/>
        </p:nvSpPr>
        <p:spPr>
          <a:xfrm rot="549420" flipH="1">
            <a:off x="1686084" y="42874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19011AD7-B384-5F32-A6E6-3B2C9CB9A738}"/>
              </a:ext>
            </a:extLst>
          </p:cNvPr>
          <p:cNvSpPr/>
          <p:nvPr/>
        </p:nvSpPr>
        <p:spPr>
          <a:xfrm>
            <a:off x="2672043"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F6FF5094-C71C-B1F5-B589-E249AFF8B746}"/>
              </a:ext>
            </a:extLst>
          </p:cNvPr>
          <p:cNvSpPr/>
          <p:nvPr/>
        </p:nvSpPr>
        <p:spPr>
          <a:xfrm>
            <a:off x="3600587"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6F0A72A1-3744-6A5A-FFA2-255498C99183}"/>
              </a:ext>
            </a:extLst>
          </p:cNvPr>
          <p:cNvSpPr/>
          <p:nvPr/>
        </p:nvSpPr>
        <p:spPr>
          <a:xfrm>
            <a:off x="4529132"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3E20393E-D15D-336D-F96A-D36266D9B492}"/>
              </a:ext>
            </a:extLst>
          </p:cNvPr>
          <p:cNvSpPr txBox="1"/>
          <p:nvPr/>
        </p:nvSpPr>
        <p:spPr>
          <a:xfrm>
            <a:off x="-105746" y="5582074"/>
            <a:ext cx="3133252" cy="523220"/>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Arc 53">
            <a:extLst>
              <a:ext uri="{FF2B5EF4-FFF2-40B4-BE49-F238E27FC236}">
                <a16:creationId xmlns:a16="http://schemas.microsoft.com/office/drawing/2014/main" id="{72ECED1B-86B5-B64C-B60B-AAACAEC8CAEF}"/>
              </a:ext>
            </a:extLst>
          </p:cNvPr>
          <p:cNvSpPr/>
          <p:nvPr/>
        </p:nvSpPr>
        <p:spPr>
          <a:xfrm rot="549420" flipH="1">
            <a:off x="1686084" y="5401442"/>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EEB217CC-3A14-6316-C8FD-49A41860C8DA}"/>
              </a:ext>
            </a:extLst>
          </p:cNvPr>
          <p:cNvSpPr/>
          <p:nvPr/>
        </p:nvSpPr>
        <p:spPr>
          <a:xfrm>
            <a:off x="5457677"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D53B5A32-9754-CCA8-6000-77CF955AC737}"/>
              </a:ext>
            </a:extLst>
          </p:cNvPr>
          <p:cNvSpPr/>
          <p:nvPr/>
        </p:nvSpPr>
        <p:spPr>
          <a:xfrm>
            <a:off x="6386222"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7087558E-C2AA-6833-A544-3FAA0B925435}"/>
              </a:ext>
            </a:extLst>
          </p:cNvPr>
          <p:cNvSpPr/>
          <p:nvPr/>
        </p:nvSpPr>
        <p:spPr>
          <a:xfrm>
            <a:off x="7314765"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19F476AB-F07D-2226-412C-045B2B67C067}"/>
              </a:ext>
            </a:extLst>
          </p:cNvPr>
          <p:cNvSpPr/>
          <p:nvPr/>
        </p:nvSpPr>
        <p:spPr>
          <a:xfrm>
            <a:off x="8243310"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83ACBC40-9DED-507C-2A24-08865D0607E8}"/>
              </a:ext>
            </a:extLst>
          </p:cNvPr>
          <p:cNvGrpSpPr/>
          <p:nvPr/>
        </p:nvGrpSpPr>
        <p:grpSpPr>
          <a:xfrm>
            <a:off x="2672044" y="1876423"/>
            <a:ext cx="7291812" cy="792001"/>
            <a:chOff x="4238911" y="4248388"/>
            <a:chExt cx="7291812" cy="792001"/>
          </a:xfrm>
        </p:grpSpPr>
        <p:sp>
          <p:nvSpPr>
            <p:cNvPr id="41" name="Rectangle 40">
              <a:extLst>
                <a:ext uri="{FF2B5EF4-FFF2-40B4-BE49-F238E27FC236}">
                  <a16:creationId xmlns:a16="http://schemas.microsoft.com/office/drawing/2014/main" id="{C6D44D3F-4593-E68C-5034-AFC155A22A9F}"/>
                </a:ext>
              </a:extLst>
            </p:cNvPr>
            <p:cNvSpPr/>
            <p:nvPr/>
          </p:nvSpPr>
          <p:spPr>
            <a:xfrm>
              <a:off x="4238911" y="424838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49209947-EFE6-0E8D-DFCB-6D29F0DF4B6F}"/>
                </a:ext>
              </a:extLst>
            </p:cNvPr>
            <p:cNvSpPr/>
            <p:nvPr/>
          </p:nvSpPr>
          <p:spPr>
            <a:xfrm>
              <a:off x="5167455" y="424838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EA604B5A-13BD-832B-BD79-E47AC952AE41}"/>
                </a:ext>
              </a:extLst>
            </p:cNvPr>
            <p:cNvSpPr/>
            <p:nvPr/>
          </p:nvSpPr>
          <p:spPr>
            <a:xfrm>
              <a:off x="6096000" y="424838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43134F58-52F7-7230-072F-B99C4220894C}"/>
                </a:ext>
              </a:extLst>
            </p:cNvPr>
            <p:cNvSpPr/>
            <p:nvPr/>
          </p:nvSpPr>
          <p:spPr>
            <a:xfrm>
              <a:off x="7024545"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39FCE447-C4C1-250D-B852-6DC9D7DC8215}"/>
                </a:ext>
              </a:extLst>
            </p:cNvPr>
            <p:cNvSpPr/>
            <p:nvPr/>
          </p:nvSpPr>
          <p:spPr>
            <a:xfrm>
              <a:off x="7953090"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A787C65C-F49E-0F6C-2FF7-5187D40D18A2}"/>
                </a:ext>
              </a:extLst>
            </p:cNvPr>
            <p:cNvSpPr/>
            <p:nvPr/>
          </p:nvSpPr>
          <p:spPr>
            <a:xfrm>
              <a:off x="8881633"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4B89350F-FDE4-F57E-1710-CA9C5E52385F}"/>
                </a:ext>
              </a:extLst>
            </p:cNvPr>
            <p:cNvSpPr/>
            <p:nvPr/>
          </p:nvSpPr>
          <p:spPr>
            <a:xfrm>
              <a:off x="9810178"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0DF9DE70-19D4-CBE6-9FAF-A01278CAD08A}"/>
                </a:ext>
              </a:extLst>
            </p:cNvPr>
            <p:cNvSpPr/>
            <p:nvPr/>
          </p:nvSpPr>
          <p:spPr>
            <a:xfrm>
              <a:off x="10738723"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97ECFBA2-3AAB-F985-7F3E-A7EECF2FCC77}"/>
              </a:ext>
            </a:extLst>
          </p:cNvPr>
          <p:cNvGrpSpPr/>
          <p:nvPr/>
        </p:nvGrpSpPr>
        <p:grpSpPr>
          <a:xfrm>
            <a:off x="2672043" y="4230299"/>
            <a:ext cx="8220358" cy="797838"/>
            <a:chOff x="2672042" y="1960708"/>
            <a:chExt cx="8220358" cy="797838"/>
          </a:xfrm>
        </p:grpSpPr>
        <p:sp>
          <p:nvSpPr>
            <p:cNvPr id="17" name="Rectangle 16">
              <a:extLst>
                <a:ext uri="{FF2B5EF4-FFF2-40B4-BE49-F238E27FC236}">
                  <a16:creationId xmlns:a16="http://schemas.microsoft.com/office/drawing/2014/main" id="{78F26071-C0F1-14F5-32F0-246A0A7DC803}"/>
                </a:ext>
              </a:extLst>
            </p:cNvPr>
            <p:cNvSpPr/>
            <p:nvPr/>
          </p:nvSpPr>
          <p:spPr>
            <a:xfrm>
              <a:off x="2672043" y="196070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0C0E58AE-C462-DFB4-9F24-4C4D984AE102}"/>
                </a:ext>
              </a:extLst>
            </p:cNvPr>
            <p:cNvSpPr/>
            <p:nvPr/>
          </p:nvSpPr>
          <p:spPr>
            <a:xfrm>
              <a:off x="3600587" y="196070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10CB6E5F-6B1B-BE27-2FF0-05C17243E1BC}"/>
                </a:ext>
              </a:extLst>
            </p:cNvPr>
            <p:cNvSpPr/>
            <p:nvPr/>
          </p:nvSpPr>
          <p:spPr>
            <a:xfrm>
              <a:off x="4529132" y="196070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C2A2C3A9-BDB9-2CE8-1CCA-88438F87AA2A}"/>
                </a:ext>
              </a:extLst>
            </p:cNvPr>
            <p:cNvSpPr/>
            <p:nvPr/>
          </p:nvSpPr>
          <p:spPr>
            <a:xfrm>
              <a:off x="5457677"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79BA9AF9-6BCE-5A11-F626-CB921A9FA63F}"/>
                </a:ext>
              </a:extLst>
            </p:cNvPr>
            <p:cNvSpPr/>
            <p:nvPr/>
          </p:nvSpPr>
          <p:spPr>
            <a:xfrm>
              <a:off x="6386222"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850A219B-BB7B-286B-3608-F7DBFCC3AD80}"/>
                </a:ext>
              </a:extLst>
            </p:cNvPr>
            <p:cNvSpPr/>
            <p:nvPr/>
          </p:nvSpPr>
          <p:spPr>
            <a:xfrm>
              <a:off x="2672042"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the critical data sets requiring access control</a:t>
              </a:r>
            </a:p>
          </p:txBody>
        </p:sp>
        <p:sp>
          <p:nvSpPr>
            <p:cNvPr id="63" name="Rectangle 62">
              <a:extLst>
                <a:ext uri="{FF2B5EF4-FFF2-40B4-BE49-F238E27FC236}">
                  <a16:creationId xmlns:a16="http://schemas.microsoft.com/office/drawing/2014/main" id="{B6665025-D75D-DD16-0F01-73E9DD169A3E}"/>
                </a:ext>
              </a:extLst>
            </p:cNvPr>
            <p:cNvSpPr/>
            <p:nvPr/>
          </p:nvSpPr>
          <p:spPr>
            <a:xfrm>
              <a:off x="6386222"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Monitor role effectiveness</a:t>
              </a:r>
            </a:p>
          </p:txBody>
        </p:sp>
        <p:sp>
          <p:nvSpPr>
            <p:cNvPr id="64" name="Rectangle 63">
              <a:extLst>
                <a:ext uri="{FF2B5EF4-FFF2-40B4-BE49-F238E27FC236}">
                  <a16:creationId xmlns:a16="http://schemas.microsoft.com/office/drawing/2014/main" id="{CACFBD24-5269-69C0-13D0-DED8EAF2FD22}"/>
                </a:ext>
              </a:extLst>
            </p:cNvPr>
            <p:cNvSpPr/>
            <p:nvPr/>
          </p:nvSpPr>
          <p:spPr>
            <a:xfrm>
              <a:off x="3600587" y="1966546"/>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Map current access permissions and ownership</a:t>
              </a:r>
            </a:p>
          </p:txBody>
        </p:sp>
        <p:sp>
          <p:nvSpPr>
            <p:cNvPr id="65" name="Rectangle 64">
              <a:extLst>
                <a:ext uri="{FF2B5EF4-FFF2-40B4-BE49-F238E27FC236}">
                  <a16:creationId xmlns:a16="http://schemas.microsoft.com/office/drawing/2014/main" id="{FB405891-7673-58A3-12DD-2E578840629D}"/>
                </a:ext>
              </a:extLst>
            </p:cNvPr>
            <p:cNvSpPr/>
            <p:nvPr/>
          </p:nvSpPr>
          <p:spPr>
            <a:xfrm>
              <a:off x="4529132" y="1966546"/>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Define access levels </a:t>
              </a:r>
            </a:p>
          </p:txBody>
        </p:sp>
        <p:sp>
          <p:nvSpPr>
            <p:cNvPr id="66" name="Rectangle 65">
              <a:extLst>
                <a:ext uri="{FF2B5EF4-FFF2-40B4-BE49-F238E27FC236}">
                  <a16:creationId xmlns:a16="http://schemas.microsoft.com/office/drawing/2014/main" id="{AD14DBFC-8010-4FEC-5064-3B26E76FEBA2}"/>
                </a:ext>
              </a:extLst>
            </p:cNvPr>
            <p:cNvSpPr/>
            <p:nvPr/>
          </p:nvSpPr>
          <p:spPr>
            <a:xfrm>
              <a:off x="5457677" y="1966545"/>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Draft an access request and approval process</a:t>
              </a:r>
            </a:p>
          </p:txBody>
        </p:sp>
        <p:sp>
          <p:nvSpPr>
            <p:cNvPr id="67" name="Rectangle 66">
              <a:extLst>
                <a:ext uri="{FF2B5EF4-FFF2-40B4-BE49-F238E27FC236}">
                  <a16:creationId xmlns:a16="http://schemas.microsoft.com/office/drawing/2014/main" id="{2D1FB8A0-9CA7-98B4-C7C2-BEAB1D3481FC}"/>
                </a:ext>
              </a:extLst>
            </p:cNvPr>
            <p:cNvSpPr/>
            <p:nvPr/>
          </p:nvSpPr>
          <p:spPr>
            <a:xfrm>
              <a:off x="6383476" y="1966545"/>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Align access policies with regulatory requirements</a:t>
              </a:r>
            </a:p>
          </p:txBody>
        </p:sp>
        <p:sp>
          <p:nvSpPr>
            <p:cNvPr id="68" name="Rectangle 67">
              <a:extLst>
                <a:ext uri="{FF2B5EF4-FFF2-40B4-BE49-F238E27FC236}">
                  <a16:creationId xmlns:a16="http://schemas.microsoft.com/office/drawing/2014/main" id="{CF2D7338-AB51-FCFE-1D4D-B2E026A6FAAA}"/>
                </a:ext>
              </a:extLst>
            </p:cNvPr>
            <p:cNvSpPr/>
            <p:nvPr/>
          </p:nvSpPr>
          <p:spPr>
            <a:xfrm>
              <a:off x="7314765"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Implement access controls in relevant systems</a:t>
              </a:r>
            </a:p>
          </p:txBody>
        </p:sp>
        <p:sp>
          <p:nvSpPr>
            <p:cNvPr id="69" name="Rectangle 68">
              <a:extLst>
                <a:ext uri="{FF2B5EF4-FFF2-40B4-BE49-F238E27FC236}">
                  <a16:creationId xmlns:a16="http://schemas.microsoft.com/office/drawing/2014/main" id="{A3E74C92-D9F7-8652-92DA-4EA3A7FA5991}"/>
                </a:ext>
              </a:extLst>
            </p:cNvPr>
            <p:cNvSpPr/>
            <p:nvPr/>
          </p:nvSpPr>
          <p:spPr>
            <a:xfrm>
              <a:off x="8243310"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Communicate the new access policy to all stakeholders</a:t>
              </a:r>
            </a:p>
          </p:txBody>
        </p:sp>
        <p:sp>
          <p:nvSpPr>
            <p:cNvPr id="70" name="Rectangle 69">
              <a:extLst>
                <a:ext uri="{FF2B5EF4-FFF2-40B4-BE49-F238E27FC236}">
                  <a16:creationId xmlns:a16="http://schemas.microsoft.com/office/drawing/2014/main" id="{F9EC9478-CA2A-0F59-0C8E-E9259E77732D}"/>
                </a:ext>
              </a:extLst>
            </p:cNvPr>
            <p:cNvSpPr/>
            <p:nvPr/>
          </p:nvSpPr>
          <p:spPr>
            <a:xfrm>
              <a:off x="9171855"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Train data owners on approval responsibilities</a:t>
              </a:r>
            </a:p>
          </p:txBody>
        </p:sp>
        <p:sp>
          <p:nvSpPr>
            <p:cNvPr id="71" name="Rectangle 70">
              <a:extLst>
                <a:ext uri="{FF2B5EF4-FFF2-40B4-BE49-F238E27FC236}">
                  <a16:creationId xmlns:a16="http://schemas.microsoft.com/office/drawing/2014/main" id="{5BD4575E-6458-9405-4DDD-8BFE1D9D1E5D}"/>
                </a:ext>
              </a:extLst>
            </p:cNvPr>
            <p:cNvSpPr/>
            <p:nvPr/>
          </p:nvSpPr>
          <p:spPr>
            <a:xfrm>
              <a:off x="10100400"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Monitor and audit access compliance regularly</a:t>
              </a:r>
            </a:p>
          </p:txBody>
        </p:sp>
      </p:grpSp>
      <p:grpSp>
        <p:nvGrpSpPr>
          <p:cNvPr id="60" name="Group 59">
            <a:extLst>
              <a:ext uri="{FF2B5EF4-FFF2-40B4-BE49-F238E27FC236}">
                <a16:creationId xmlns:a16="http://schemas.microsoft.com/office/drawing/2014/main" id="{445DA845-0F0C-5464-E37E-B23932934224}"/>
              </a:ext>
            </a:extLst>
          </p:cNvPr>
          <p:cNvGrpSpPr/>
          <p:nvPr/>
        </p:nvGrpSpPr>
        <p:grpSpPr>
          <a:xfrm>
            <a:off x="10820400" y="158021"/>
            <a:ext cx="1262954" cy="262128"/>
            <a:chOff x="10892274" y="158021"/>
            <a:chExt cx="1191080" cy="262128"/>
          </a:xfrm>
        </p:grpSpPr>
        <p:sp>
          <p:nvSpPr>
            <p:cNvPr id="61" name="Oval 60">
              <a:extLst>
                <a:ext uri="{FF2B5EF4-FFF2-40B4-BE49-F238E27FC236}">
                  <a16:creationId xmlns:a16="http://schemas.microsoft.com/office/drawing/2014/main" id="{286A8885-C608-B67E-A5B4-0DB6ECBADF5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81" name="Group 80">
              <a:extLst>
                <a:ext uri="{FF2B5EF4-FFF2-40B4-BE49-F238E27FC236}">
                  <a16:creationId xmlns:a16="http://schemas.microsoft.com/office/drawing/2014/main" id="{50396DE9-1B96-4A61-8D4D-5F3DB63CE4D3}"/>
                </a:ext>
              </a:extLst>
            </p:cNvPr>
            <p:cNvGrpSpPr/>
            <p:nvPr/>
          </p:nvGrpSpPr>
          <p:grpSpPr>
            <a:xfrm>
              <a:off x="10892274" y="158021"/>
              <a:ext cx="1191080" cy="262128"/>
              <a:chOff x="9614080" y="308749"/>
              <a:chExt cx="1191080" cy="262128"/>
            </a:xfrm>
          </p:grpSpPr>
          <p:sp>
            <p:nvSpPr>
              <p:cNvPr id="82" name="Rectangle 81">
                <a:extLst>
                  <a:ext uri="{FF2B5EF4-FFF2-40B4-BE49-F238E27FC236}">
                    <a16:creationId xmlns:a16="http://schemas.microsoft.com/office/drawing/2014/main" id="{C18D3281-85B3-94CD-38AF-31DB4F0E1C4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83" name="Rectangle 82">
                <a:extLst>
                  <a:ext uri="{FF2B5EF4-FFF2-40B4-BE49-F238E27FC236}">
                    <a16:creationId xmlns:a16="http://schemas.microsoft.com/office/drawing/2014/main" id="{B2265040-DBC5-3BBD-0ECD-23820D4D5D2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4" name="Rectangle 83">
            <a:extLst>
              <a:ext uri="{FF2B5EF4-FFF2-40B4-BE49-F238E27FC236}">
                <a16:creationId xmlns:a16="http://schemas.microsoft.com/office/drawing/2014/main" id="{EEECD654-C86B-EAD1-B290-586194A8258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10" name="Rectangle 9">
            <a:extLst>
              <a:ext uri="{FF2B5EF4-FFF2-40B4-BE49-F238E27FC236}">
                <a16:creationId xmlns:a16="http://schemas.microsoft.com/office/drawing/2014/main" id="{8B5B7E31-C4EA-3394-506D-AEAF65ACC6A8}"/>
              </a:ext>
            </a:extLst>
          </p:cNvPr>
          <p:cNvSpPr/>
          <p:nvPr/>
        </p:nvSpPr>
        <p:spPr>
          <a:xfrm>
            <a:off x="8235294" y="178311"/>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Define access to specific data sets</a:t>
            </a:r>
          </a:p>
        </p:txBody>
      </p:sp>
      <p:sp>
        <p:nvSpPr>
          <p:cNvPr id="11" name="Oval 10">
            <a:extLst>
              <a:ext uri="{FF2B5EF4-FFF2-40B4-BE49-F238E27FC236}">
                <a16:creationId xmlns:a16="http://schemas.microsoft.com/office/drawing/2014/main" id="{CAF6C70B-A9F3-EF4B-3E9B-8EF98D9D71B3}"/>
              </a:ext>
            </a:extLst>
          </p:cNvPr>
          <p:cNvSpPr/>
          <p:nvPr/>
        </p:nvSpPr>
        <p:spPr>
          <a:xfrm>
            <a:off x="9348174" y="34547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12" name="Group 11">
            <a:extLst>
              <a:ext uri="{FF2B5EF4-FFF2-40B4-BE49-F238E27FC236}">
                <a16:creationId xmlns:a16="http://schemas.microsoft.com/office/drawing/2014/main" id="{49AFCF84-78E7-8F93-AC9B-80A9473141C1}"/>
              </a:ext>
            </a:extLst>
          </p:cNvPr>
          <p:cNvGrpSpPr/>
          <p:nvPr/>
        </p:nvGrpSpPr>
        <p:grpSpPr>
          <a:xfrm>
            <a:off x="8383345" y="251597"/>
            <a:ext cx="216000" cy="216000"/>
            <a:chOff x="7966880" y="3935853"/>
            <a:chExt cx="180000" cy="180000"/>
          </a:xfrm>
        </p:grpSpPr>
        <p:sp>
          <p:nvSpPr>
            <p:cNvPr id="13" name="Oval 12">
              <a:extLst>
                <a:ext uri="{FF2B5EF4-FFF2-40B4-BE49-F238E27FC236}">
                  <a16:creationId xmlns:a16="http://schemas.microsoft.com/office/drawing/2014/main" id="{349FFD7A-D03D-95DC-F731-ACF311DEFF9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4" name="Graphic 13" descr="Star with solid fill">
              <a:extLst>
                <a:ext uri="{FF2B5EF4-FFF2-40B4-BE49-F238E27FC236}">
                  <a16:creationId xmlns:a16="http://schemas.microsoft.com/office/drawing/2014/main" id="{F1BD6082-BCD0-4523-D7AF-149F55EFE6A1}"/>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sp>
        <p:nvSpPr>
          <p:cNvPr id="15" name="Oval 14">
            <a:extLst>
              <a:ext uri="{FF2B5EF4-FFF2-40B4-BE49-F238E27FC236}">
                <a16:creationId xmlns:a16="http://schemas.microsoft.com/office/drawing/2014/main" id="{2D577805-52A0-772F-7BF7-40CAD578ADF4}"/>
              </a:ext>
            </a:extLst>
          </p:cNvPr>
          <p:cNvSpPr/>
          <p:nvPr/>
        </p:nvSpPr>
        <p:spPr>
          <a:xfrm>
            <a:off x="8901898" y="119309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6" name="Oval 15">
            <a:extLst>
              <a:ext uri="{FF2B5EF4-FFF2-40B4-BE49-F238E27FC236}">
                <a16:creationId xmlns:a16="http://schemas.microsoft.com/office/drawing/2014/main" id="{E1238E62-AE96-0162-E955-D198174BD0FB}"/>
              </a:ext>
            </a:extLst>
          </p:cNvPr>
          <p:cNvSpPr/>
          <p:nvPr/>
        </p:nvSpPr>
        <p:spPr>
          <a:xfrm>
            <a:off x="9326990" y="1146591"/>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8" name="Oval 17">
            <a:extLst>
              <a:ext uri="{FF2B5EF4-FFF2-40B4-BE49-F238E27FC236}">
                <a16:creationId xmlns:a16="http://schemas.microsoft.com/office/drawing/2014/main" id="{DBE4BBDD-F516-647F-63D4-95D9052F5835}"/>
              </a:ext>
            </a:extLst>
          </p:cNvPr>
          <p:cNvSpPr/>
          <p:nvPr/>
        </p:nvSpPr>
        <p:spPr>
          <a:xfrm>
            <a:off x="8747167" y="1148941"/>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9" name="Oval 18">
            <a:extLst>
              <a:ext uri="{FF2B5EF4-FFF2-40B4-BE49-F238E27FC236}">
                <a16:creationId xmlns:a16="http://schemas.microsoft.com/office/drawing/2014/main" id="{DD4DDE7F-60DC-CB51-0EDC-9068DB779D84}"/>
              </a:ext>
            </a:extLst>
          </p:cNvPr>
          <p:cNvSpPr/>
          <p:nvPr/>
        </p:nvSpPr>
        <p:spPr>
          <a:xfrm>
            <a:off x="8311345" y="119695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20" name="Group 19">
            <a:extLst>
              <a:ext uri="{FF2B5EF4-FFF2-40B4-BE49-F238E27FC236}">
                <a16:creationId xmlns:a16="http://schemas.microsoft.com/office/drawing/2014/main" id="{18761D1C-9968-8F3B-4DBB-B724E43A8F63}"/>
              </a:ext>
            </a:extLst>
          </p:cNvPr>
          <p:cNvGrpSpPr/>
          <p:nvPr/>
        </p:nvGrpSpPr>
        <p:grpSpPr>
          <a:xfrm>
            <a:off x="8599344" y="242452"/>
            <a:ext cx="216000" cy="216000"/>
            <a:chOff x="7966880" y="3935853"/>
            <a:chExt cx="180000" cy="180000"/>
          </a:xfrm>
        </p:grpSpPr>
        <p:sp>
          <p:nvSpPr>
            <p:cNvPr id="21" name="Oval 20">
              <a:extLst>
                <a:ext uri="{FF2B5EF4-FFF2-40B4-BE49-F238E27FC236}">
                  <a16:creationId xmlns:a16="http://schemas.microsoft.com/office/drawing/2014/main" id="{FD504337-737B-5E37-A968-D9F667F4C74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2" name="Graphic 21" descr="Star with solid fill">
              <a:extLst>
                <a:ext uri="{FF2B5EF4-FFF2-40B4-BE49-F238E27FC236}">
                  <a16:creationId xmlns:a16="http://schemas.microsoft.com/office/drawing/2014/main" id="{06F5BE81-ED67-8484-721F-3B9F81D4C15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spTree>
    <p:extLst>
      <p:ext uri="{BB962C8B-B14F-4D97-AF65-F5344CB8AC3E}">
        <p14:creationId xmlns:p14="http://schemas.microsoft.com/office/powerpoint/2010/main" val="7160485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CADC93-81DE-1A87-D208-70FD52C550B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280DE7F-45DA-3AD2-EECD-251650E23B7C}"/>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Action Steps</a:t>
            </a:r>
          </a:p>
        </p:txBody>
      </p:sp>
      <p:sp>
        <p:nvSpPr>
          <p:cNvPr id="4" name="Footer Placeholder 3">
            <a:extLst>
              <a:ext uri="{FF2B5EF4-FFF2-40B4-BE49-F238E27FC236}">
                <a16:creationId xmlns:a16="http://schemas.microsoft.com/office/drawing/2014/main" id="{7FBA7DA7-D970-3DA9-875A-B90C3CA5F0C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B233085-B3D1-154B-9A59-669A1983247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8F4F9F66-2328-4551-508D-C5FCAE6FE725}"/>
              </a:ext>
            </a:extLst>
          </p:cNvPr>
          <p:cNvSpPr txBox="1"/>
          <p:nvPr/>
        </p:nvSpPr>
        <p:spPr>
          <a:xfrm>
            <a:off x="-105746" y="2198531"/>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Bobby</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Arc 28">
            <a:extLst>
              <a:ext uri="{FF2B5EF4-FFF2-40B4-BE49-F238E27FC236}">
                <a16:creationId xmlns:a16="http://schemas.microsoft.com/office/drawing/2014/main" id="{195B733E-71A1-5442-3ECA-1B11EEEB543D}"/>
              </a:ext>
            </a:extLst>
          </p:cNvPr>
          <p:cNvSpPr/>
          <p:nvPr/>
        </p:nvSpPr>
        <p:spPr>
          <a:xfrm rot="549420" flipH="1">
            <a:off x="1686084" y="2017899"/>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C14B637D-D302-B00E-98A4-5E34AC81F970}"/>
              </a:ext>
            </a:extLst>
          </p:cNvPr>
          <p:cNvSpPr/>
          <p:nvPr/>
        </p:nvSpPr>
        <p:spPr>
          <a:xfrm>
            <a:off x="2672043"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2B456585-1CF3-770D-CEEF-09BBA5BB2EA2}"/>
              </a:ext>
            </a:extLst>
          </p:cNvPr>
          <p:cNvSpPr/>
          <p:nvPr/>
        </p:nvSpPr>
        <p:spPr>
          <a:xfrm>
            <a:off x="3600587"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0C315BA4-601A-473A-5E88-E6913BDA8E0E}"/>
              </a:ext>
            </a:extLst>
          </p:cNvPr>
          <p:cNvSpPr/>
          <p:nvPr/>
        </p:nvSpPr>
        <p:spPr>
          <a:xfrm>
            <a:off x="4529132" y="3069000"/>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E9D7DCC8-6F14-0508-01F2-9C506276573C}"/>
              </a:ext>
            </a:extLst>
          </p:cNvPr>
          <p:cNvSpPr txBox="1"/>
          <p:nvPr/>
        </p:nvSpPr>
        <p:spPr>
          <a:xfrm>
            <a:off x="-145748" y="32957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Pam</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Arc 37">
            <a:extLst>
              <a:ext uri="{FF2B5EF4-FFF2-40B4-BE49-F238E27FC236}">
                <a16:creationId xmlns:a16="http://schemas.microsoft.com/office/drawing/2014/main" id="{61C5B8BE-2B73-3BFB-57FB-5367AEC993B7}"/>
              </a:ext>
            </a:extLst>
          </p:cNvPr>
          <p:cNvSpPr/>
          <p:nvPr/>
        </p:nvSpPr>
        <p:spPr>
          <a:xfrm rot="549420" flipH="1">
            <a:off x="1686084" y="31261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0347853D-B20E-9484-4A3F-10F902076257}"/>
              </a:ext>
            </a:extLst>
          </p:cNvPr>
          <p:cNvSpPr/>
          <p:nvPr/>
        </p:nvSpPr>
        <p:spPr>
          <a:xfrm>
            <a:off x="5457677"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F2DE6B40-E50C-08FC-FF4A-5328D92A95F5}"/>
              </a:ext>
            </a:extLst>
          </p:cNvPr>
          <p:cNvSpPr/>
          <p:nvPr/>
        </p:nvSpPr>
        <p:spPr>
          <a:xfrm>
            <a:off x="6386222" y="306899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91D70B3F-557F-9142-3E07-E4F2496DDF9D}"/>
              </a:ext>
            </a:extLst>
          </p:cNvPr>
          <p:cNvSpPr txBox="1"/>
          <p:nvPr/>
        </p:nvSpPr>
        <p:spPr>
          <a:xfrm>
            <a:off x="-105746" y="4468122"/>
            <a:ext cx="3133252" cy="33855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Sue Ellen</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Arc 44">
            <a:extLst>
              <a:ext uri="{FF2B5EF4-FFF2-40B4-BE49-F238E27FC236}">
                <a16:creationId xmlns:a16="http://schemas.microsoft.com/office/drawing/2014/main" id="{E8BB6252-6E14-FE98-4C0A-F39FE9671EA1}"/>
              </a:ext>
            </a:extLst>
          </p:cNvPr>
          <p:cNvSpPr/>
          <p:nvPr/>
        </p:nvSpPr>
        <p:spPr>
          <a:xfrm rot="549420" flipH="1">
            <a:off x="1686084" y="4287490"/>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8E21AA41-F283-4E5C-1EB8-1CE23E936063}"/>
              </a:ext>
            </a:extLst>
          </p:cNvPr>
          <p:cNvSpPr txBox="1"/>
          <p:nvPr/>
        </p:nvSpPr>
        <p:spPr>
          <a:xfrm>
            <a:off x="-105746" y="5582074"/>
            <a:ext cx="3133252" cy="523220"/>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Arc 53">
            <a:extLst>
              <a:ext uri="{FF2B5EF4-FFF2-40B4-BE49-F238E27FC236}">
                <a16:creationId xmlns:a16="http://schemas.microsoft.com/office/drawing/2014/main" id="{B30A5DFC-D151-C72E-B729-71BD62B46A8E}"/>
              </a:ext>
            </a:extLst>
          </p:cNvPr>
          <p:cNvSpPr/>
          <p:nvPr/>
        </p:nvSpPr>
        <p:spPr>
          <a:xfrm rot="549420" flipH="1">
            <a:off x="1686084" y="5401442"/>
            <a:ext cx="750570" cy="397477"/>
          </a:xfrm>
          <a:prstGeom prst="arc">
            <a:avLst>
              <a:gd name="adj1" fmla="val 12164524"/>
              <a:gd name="adj2" fmla="val 11808"/>
            </a:avLst>
          </a:prstGeom>
          <a:ln w="19050">
            <a:solidFill>
              <a:srgbClr val="11B5B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30303CE6-80C1-2E81-C7E8-CD2E1B705365}"/>
              </a:ext>
            </a:extLst>
          </p:cNvPr>
          <p:cNvGrpSpPr/>
          <p:nvPr/>
        </p:nvGrpSpPr>
        <p:grpSpPr>
          <a:xfrm>
            <a:off x="2672044" y="4212174"/>
            <a:ext cx="6363267" cy="792001"/>
            <a:chOff x="2672043" y="5344251"/>
            <a:chExt cx="6363267" cy="792001"/>
          </a:xfrm>
        </p:grpSpPr>
        <p:sp>
          <p:nvSpPr>
            <p:cNvPr id="50" name="Rectangle 49">
              <a:extLst>
                <a:ext uri="{FF2B5EF4-FFF2-40B4-BE49-F238E27FC236}">
                  <a16:creationId xmlns:a16="http://schemas.microsoft.com/office/drawing/2014/main" id="{A83AD2C7-688A-8583-210F-82B8BC6053D0}"/>
                </a:ext>
              </a:extLst>
            </p:cNvPr>
            <p:cNvSpPr/>
            <p:nvPr/>
          </p:nvSpPr>
          <p:spPr>
            <a:xfrm>
              <a:off x="2672043"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02808766-6464-7E27-4E23-AEA77BE031EE}"/>
                </a:ext>
              </a:extLst>
            </p:cNvPr>
            <p:cNvSpPr/>
            <p:nvPr/>
          </p:nvSpPr>
          <p:spPr>
            <a:xfrm>
              <a:off x="3600587"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6639E52C-C415-092F-4D2F-D11A64C335A3}"/>
                </a:ext>
              </a:extLst>
            </p:cNvPr>
            <p:cNvSpPr/>
            <p:nvPr/>
          </p:nvSpPr>
          <p:spPr>
            <a:xfrm>
              <a:off x="4529132" y="5344252"/>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77D10710-7705-E8E9-BF7A-1956F5FE946D}"/>
                </a:ext>
              </a:extLst>
            </p:cNvPr>
            <p:cNvSpPr/>
            <p:nvPr/>
          </p:nvSpPr>
          <p:spPr>
            <a:xfrm>
              <a:off x="5457677"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46C2C68D-9677-FE10-DC06-9D49652D035B}"/>
                </a:ext>
              </a:extLst>
            </p:cNvPr>
            <p:cNvSpPr/>
            <p:nvPr/>
          </p:nvSpPr>
          <p:spPr>
            <a:xfrm>
              <a:off x="6386222"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BBC666BB-387A-E60F-780C-9084D56CDFBF}"/>
                </a:ext>
              </a:extLst>
            </p:cNvPr>
            <p:cNvSpPr/>
            <p:nvPr/>
          </p:nvSpPr>
          <p:spPr>
            <a:xfrm>
              <a:off x="7314765"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B89D17C7-D354-BCB9-2BD2-FB49091291A1}"/>
                </a:ext>
              </a:extLst>
            </p:cNvPr>
            <p:cNvSpPr/>
            <p:nvPr/>
          </p:nvSpPr>
          <p:spPr>
            <a:xfrm>
              <a:off x="8243310" y="5344251"/>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 name="Group 7">
            <a:extLst>
              <a:ext uri="{FF2B5EF4-FFF2-40B4-BE49-F238E27FC236}">
                <a16:creationId xmlns:a16="http://schemas.microsoft.com/office/drawing/2014/main" id="{97DFBF5A-8E91-2E60-517A-3C9862BB8372}"/>
              </a:ext>
            </a:extLst>
          </p:cNvPr>
          <p:cNvGrpSpPr/>
          <p:nvPr/>
        </p:nvGrpSpPr>
        <p:grpSpPr>
          <a:xfrm>
            <a:off x="2672044" y="1876423"/>
            <a:ext cx="7291812" cy="792001"/>
            <a:chOff x="4238911" y="4248388"/>
            <a:chExt cx="7291812" cy="792001"/>
          </a:xfrm>
        </p:grpSpPr>
        <p:sp>
          <p:nvSpPr>
            <p:cNvPr id="41" name="Rectangle 40">
              <a:extLst>
                <a:ext uri="{FF2B5EF4-FFF2-40B4-BE49-F238E27FC236}">
                  <a16:creationId xmlns:a16="http://schemas.microsoft.com/office/drawing/2014/main" id="{6D1EBDFB-A021-59CA-CC47-943B23BCA894}"/>
                </a:ext>
              </a:extLst>
            </p:cNvPr>
            <p:cNvSpPr/>
            <p:nvPr/>
          </p:nvSpPr>
          <p:spPr>
            <a:xfrm>
              <a:off x="4238911" y="424838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81A39100-26B3-C067-1F4E-0B078CCAD343}"/>
                </a:ext>
              </a:extLst>
            </p:cNvPr>
            <p:cNvSpPr/>
            <p:nvPr/>
          </p:nvSpPr>
          <p:spPr>
            <a:xfrm>
              <a:off x="5167455" y="424838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4935DA9C-18AC-ACD3-3B3A-CC74055E4C43}"/>
                </a:ext>
              </a:extLst>
            </p:cNvPr>
            <p:cNvSpPr/>
            <p:nvPr/>
          </p:nvSpPr>
          <p:spPr>
            <a:xfrm>
              <a:off x="6096000" y="424838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1978DF59-6E0A-5516-5275-C3F110E29F1F}"/>
                </a:ext>
              </a:extLst>
            </p:cNvPr>
            <p:cNvSpPr/>
            <p:nvPr/>
          </p:nvSpPr>
          <p:spPr>
            <a:xfrm>
              <a:off x="7024545"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791B16F4-35C2-FF89-DD3F-0C23C12AE8F7}"/>
                </a:ext>
              </a:extLst>
            </p:cNvPr>
            <p:cNvSpPr/>
            <p:nvPr/>
          </p:nvSpPr>
          <p:spPr>
            <a:xfrm>
              <a:off x="7953090"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5A1BDD2C-998F-5723-D764-F989D6D3A77A}"/>
                </a:ext>
              </a:extLst>
            </p:cNvPr>
            <p:cNvSpPr/>
            <p:nvPr/>
          </p:nvSpPr>
          <p:spPr>
            <a:xfrm>
              <a:off x="8881633"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C43537D7-0A8E-4564-5793-EEC686122EB6}"/>
                </a:ext>
              </a:extLst>
            </p:cNvPr>
            <p:cNvSpPr/>
            <p:nvPr/>
          </p:nvSpPr>
          <p:spPr>
            <a:xfrm>
              <a:off x="9810178"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1F298858-3313-C77C-209F-4D78DAD95717}"/>
                </a:ext>
              </a:extLst>
            </p:cNvPr>
            <p:cNvSpPr/>
            <p:nvPr/>
          </p:nvSpPr>
          <p:spPr>
            <a:xfrm>
              <a:off x="10738723" y="424838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734CFA2D-0193-534F-A02F-8973591638FD}"/>
              </a:ext>
            </a:extLst>
          </p:cNvPr>
          <p:cNvGrpSpPr/>
          <p:nvPr/>
        </p:nvGrpSpPr>
        <p:grpSpPr>
          <a:xfrm>
            <a:off x="2672043" y="5371581"/>
            <a:ext cx="8220358" cy="797838"/>
            <a:chOff x="2672042" y="1960708"/>
            <a:chExt cx="8220358" cy="797838"/>
          </a:xfrm>
        </p:grpSpPr>
        <p:sp>
          <p:nvSpPr>
            <p:cNvPr id="17" name="Rectangle 16">
              <a:extLst>
                <a:ext uri="{FF2B5EF4-FFF2-40B4-BE49-F238E27FC236}">
                  <a16:creationId xmlns:a16="http://schemas.microsoft.com/office/drawing/2014/main" id="{E854B3D2-456E-6044-CB87-14C7144FEF74}"/>
                </a:ext>
              </a:extLst>
            </p:cNvPr>
            <p:cNvSpPr/>
            <p:nvPr/>
          </p:nvSpPr>
          <p:spPr>
            <a:xfrm>
              <a:off x="2672043" y="196070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E5F9E36F-715B-D6B1-3450-D8FD982D756A}"/>
                </a:ext>
              </a:extLst>
            </p:cNvPr>
            <p:cNvSpPr/>
            <p:nvPr/>
          </p:nvSpPr>
          <p:spPr>
            <a:xfrm>
              <a:off x="3600587" y="196070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349FFC8B-652E-AADE-6A6E-BD8213271546}"/>
                </a:ext>
              </a:extLst>
            </p:cNvPr>
            <p:cNvSpPr/>
            <p:nvPr/>
          </p:nvSpPr>
          <p:spPr>
            <a:xfrm>
              <a:off x="4529132" y="1960709"/>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B5170C46-9A41-96CF-F7D0-BC48CCF6718A}"/>
                </a:ext>
              </a:extLst>
            </p:cNvPr>
            <p:cNvSpPr/>
            <p:nvPr/>
          </p:nvSpPr>
          <p:spPr>
            <a:xfrm>
              <a:off x="5457677"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3E15CBEA-8D73-ACF5-E251-539C20DECD16}"/>
                </a:ext>
              </a:extLst>
            </p:cNvPr>
            <p:cNvSpPr/>
            <p:nvPr/>
          </p:nvSpPr>
          <p:spPr>
            <a:xfrm>
              <a:off x="6386222"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211F485F-36B2-6BA8-41D2-007E566694CA}"/>
                </a:ext>
              </a:extLst>
            </p:cNvPr>
            <p:cNvSpPr/>
            <p:nvPr/>
          </p:nvSpPr>
          <p:spPr>
            <a:xfrm>
              <a:off x="2672042"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priority business domains to cover first</a:t>
              </a:r>
            </a:p>
          </p:txBody>
        </p:sp>
        <p:sp>
          <p:nvSpPr>
            <p:cNvPr id="63" name="Rectangle 62">
              <a:extLst>
                <a:ext uri="{FF2B5EF4-FFF2-40B4-BE49-F238E27FC236}">
                  <a16:creationId xmlns:a16="http://schemas.microsoft.com/office/drawing/2014/main" id="{72F09D3E-08A1-E59D-8B9E-E33C472797EB}"/>
                </a:ext>
              </a:extLst>
            </p:cNvPr>
            <p:cNvSpPr/>
            <p:nvPr/>
          </p:nvSpPr>
          <p:spPr>
            <a:xfrm>
              <a:off x="6386222"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Monitor role effectiveness</a:t>
              </a:r>
            </a:p>
          </p:txBody>
        </p:sp>
        <p:sp>
          <p:nvSpPr>
            <p:cNvPr id="64" name="Rectangle 63">
              <a:extLst>
                <a:ext uri="{FF2B5EF4-FFF2-40B4-BE49-F238E27FC236}">
                  <a16:creationId xmlns:a16="http://schemas.microsoft.com/office/drawing/2014/main" id="{FD45A9F3-044C-9EE1-228C-E074CF941FA8}"/>
                </a:ext>
              </a:extLst>
            </p:cNvPr>
            <p:cNvSpPr/>
            <p:nvPr/>
          </p:nvSpPr>
          <p:spPr>
            <a:xfrm>
              <a:off x="3600587" y="1966546"/>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Collect existing definitions from stakeholders and source systems</a:t>
              </a:r>
            </a:p>
          </p:txBody>
        </p:sp>
        <p:sp>
          <p:nvSpPr>
            <p:cNvPr id="65" name="Rectangle 64">
              <a:extLst>
                <a:ext uri="{FF2B5EF4-FFF2-40B4-BE49-F238E27FC236}">
                  <a16:creationId xmlns:a16="http://schemas.microsoft.com/office/drawing/2014/main" id="{FCE8A316-4C3B-A2B0-0F05-30B0029AAEC1}"/>
                </a:ext>
              </a:extLst>
            </p:cNvPr>
            <p:cNvSpPr/>
            <p:nvPr/>
          </p:nvSpPr>
          <p:spPr>
            <a:xfrm>
              <a:off x="4529132" y="1966546"/>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Draft standardized definitions for each key term</a:t>
              </a:r>
            </a:p>
          </p:txBody>
        </p:sp>
        <p:sp>
          <p:nvSpPr>
            <p:cNvPr id="66" name="Rectangle 65">
              <a:extLst>
                <a:ext uri="{FF2B5EF4-FFF2-40B4-BE49-F238E27FC236}">
                  <a16:creationId xmlns:a16="http://schemas.microsoft.com/office/drawing/2014/main" id="{25B69B27-3931-FEC4-4486-5B0B6AA07AD0}"/>
                </a:ext>
              </a:extLst>
            </p:cNvPr>
            <p:cNvSpPr/>
            <p:nvPr/>
          </p:nvSpPr>
          <p:spPr>
            <a:xfrm>
              <a:off x="5457677" y="1966545"/>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Assign a business owner per term for ongoing accountability</a:t>
              </a:r>
            </a:p>
          </p:txBody>
        </p:sp>
        <p:sp>
          <p:nvSpPr>
            <p:cNvPr id="67" name="Rectangle 66">
              <a:extLst>
                <a:ext uri="{FF2B5EF4-FFF2-40B4-BE49-F238E27FC236}">
                  <a16:creationId xmlns:a16="http://schemas.microsoft.com/office/drawing/2014/main" id="{10973A64-03BC-1534-C398-D6433A8FFB4D}"/>
                </a:ext>
              </a:extLst>
            </p:cNvPr>
            <p:cNvSpPr/>
            <p:nvPr/>
          </p:nvSpPr>
          <p:spPr>
            <a:xfrm>
              <a:off x="6383476" y="1966545"/>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Validate definitions with cross-functional stakeholders</a:t>
              </a:r>
            </a:p>
          </p:txBody>
        </p:sp>
        <p:sp>
          <p:nvSpPr>
            <p:cNvPr id="68" name="Rectangle 67">
              <a:extLst>
                <a:ext uri="{FF2B5EF4-FFF2-40B4-BE49-F238E27FC236}">
                  <a16:creationId xmlns:a16="http://schemas.microsoft.com/office/drawing/2014/main" id="{A8E6CA4F-A95B-0A7D-F0D6-B74B93E55CCC}"/>
                </a:ext>
              </a:extLst>
            </p:cNvPr>
            <p:cNvSpPr/>
            <p:nvPr/>
          </p:nvSpPr>
          <p:spPr>
            <a:xfrm>
              <a:off x="7314765"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Publish the glossary in an accessible, central location</a:t>
              </a:r>
            </a:p>
          </p:txBody>
        </p:sp>
        <p:sp>
          <p:nvSpPr>
            <p:cNvPr id="69" name="Rectangle 68">
              <a:extLst>
                <a:ext uri="{FF2B5EF4-FFF2-40B4-BE49-F238E27FC236}">
                  <a16:creationId xmlns:a16="http://schemas.microsoft.com/office/drawing/2014/main" id="{8B71E38F-2D88-317E-D3E2-BE407DE859DD}"/>
                </a:ext>
              </a:extLst>
            </p:cNvPr>
            <p:cNvSpPr/>
            <p:nvPr/>
          </p:nvSpPr>
          <p:spPr>
            <a:xfrm>
              <a:off x="8243310"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Integrate glossary terms into reporting and data tools</a:t>
              </a:r>
            </a:p>
          </p:txBody>
        </p:sp>
        <p:sp>
          <p:nvSpPr>
            <p:cNvPr id="70" name="Rectangle 69">
              <a:extLst>
                <a:ext uri="{FF2B5EF4-FFF2-40B4-BE49-F238E27FC236}">
                  <a16:creationId xmlns:a16="http://schemas.microsoft.com/office/drawing/2014/main" id="{09F74AD3-BA99-5BAA-4F54-1A05E0B1A4DC}"/>
                </a:ext>
              </a:extLst>
            </p:cNvPr>
            <p:cNvSpPr/>
            <p:nvPr/>
          </p:nvSpPr>
          <p:spPr>
            <a:xfrm>
              <a:off x="9171855"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Define a change process for updating or adding terms</a:t>
              </a:r>
            </a:p>
          </p:txBody>
        </p:sp>
        <p:sp>
          <p:nvSpPr>
            <p:cNvPr id="71" name="Rectangle 70">
              <a:extLst>
                <a:ext uri="{FF2B5EF4-FFF2-40B4-BE49-F238E27FC236}">
                  <a16:creationId xmlns:a16="http://schemas.microsoft.com/office/drawing/2014/main" id="{DA42A5E6-466B-FC43-6857-C7286CC01839}"/>
                </a:ext>
              </a:extLst>
            </p:cNvPr>
            <p:cNvSpPr/>
            <p:nvPr/>
          </p:nvSpPr>
          <p:spPr>
            <a:xfrm>
              <a:off x="10100400" y="1960708"/>
              <a:ext cx="792000" cy="792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and refresh the glossary on a regular cadence</a:t>
              </a:r>
            </a:p>
          </p:txBody>
        </p:sp>
      </p:grpSp>
      <p:sp>
        <p:nvSpPr>
          <p:cNvPr id="72" name="Rectangle 71">
            <a:extLst>
              <a:ext uri="{FF2B5EF4-FFF2-40B4-BE49-F238E27FC236}">
                <a16:creationId xmlns:a16="http://schemas.microsoft.com/office/drawing/2014/main" id="{46776B37-8413-3E48-94E3-FAD84CC143B9}"/>
              </a:ext>
            </a:extLst>
          </p:cNvPr>
          <p:cNvSpPr/>
          <p:nvPr/>
        </p:nvSpPr>
        <p:spPr>
          <a:xfrm>
            <a:off x="8235294" y="178311"/>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and maintain a business glossary</a:t>
            </a:r>
          </a:p>
        </p:txBody>
      </p:sp>
      <p:sp>
        <p:nvSpPr>
          <p:cNvPr id="73" name="Oval 72">
            <a:extLst>
              <a:ext uri="{FF2B5EF4-FFF2-40B4-BE49-F238E27FC236}">
                <a16:creationId xmlns:a16="http://schemas.microsoft.com/office/drawing/2014/main" id="{F4D984D1-8C52-E5C7-54F1-65AB2BA51A2E}"/>
              </a:ext>
            </a:extLst>
          </p:cNvPr>
          <p:cNvSpPr/>
          <p:nvPr/>
        </p:nvSpPr>
        <p:spPr>
          <a:xfrm>
            <a:off x="8925057" y="119889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74" name="Group 73">
            <a:extLst>
              <a:ext uri="{FF2B5EF4-FFF2-40B4-BE49-F238E27FC236}">
                <a16:creationId xmlns:a16="http://schemas.microsoft.com/office/drawing/2014/main" id="{1B99F318-8BF3-2BC7-1127-6B318D0C57E6}"/>
              </a:ext>
            </a:extLst>
          </p:cNvPr>
          <p:cNvGrpSpPr/>
          <p:nvPr/>
        </p:nvGrpSpPr>
        <p:grpSpPr>
          <a:xfrm>
            <a:off x="9168174" y="194767"/>
            <a:ext cx="216000" cy="216000"/>
            <a:chOff x="7966880" y="3935853"/>
            <a:chExt cx="180000" cy="180000"/>
          </a:xfrm>
        </p:grpSpPr>
        <p:sp>
          <p:nvSpPr>
            <p:cNvPr id="75" name="Oval 74">
              <a:extLst>
                <a:ext uri="{FF2B5EF4-FFF2-40B4-BE49-F238E27FC236}">
                  <a16:creationId xmlns:a16="http://schemas.microsoft.com/office/drawing/2014/main" id="{7DB2312A-A07C-6095-DDBD-3C80E8E3F290}"/>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6" name="Graphic 75" descr="Star with solid fill">
              <a:extLst>
                <a:ext uri="{FF2B5EF4-FFF2-40B4-BE49-F238E27FC236}">
                  <a16:creationId xmlns:a16="http://schemas.microsoft.com/office/drawing/2014/main" id="{B3EAE381-51E1-62CB-34A8-486D1CF78971}"/>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sp>
        <p:nvSpPr>
          <p:cNvPr id="77" name="Oval 76">
            <a:extLst>
              <a:ext uri="{FF2B5EF4-FFF2-40B4-BE49-F238E27FC236}">
                <a16:creationId xmlns:a16="http://schemas.microsoft.com/office/drawing/2014/main" id="{A541F429-0B97-14BE-2303-560C682DE4ED}"/>
              </a:ext>
            </a:extLst>
          </p:cNvPr>
          <p:cNvSpPr/>
          <p:nvPr/>
        </p:nvSpPr>
        <p:spPr>
          <a:xfrm>
            <a:off x="9204174" y="119170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8" name="Oval 77">
            <a:extLst>
              <a:ext uri="{FF2B5EF4-FFF2-40B4-BE49-F238E27FC236}">
                <a16:creationId xmlns:a16="http://schemas.microsoft.com/office/drawing/2014/main" id="{06B0DEB8-2571-7084-9C5D-A16C08F36EFD}"/>
              </a:ext>
            </a:extLst>
          </p:cNvPr>
          <p:cNvSpPr/>
          <p:nvPr/>
        </p:nvSpPr>
        <p:spPr>
          <a:xfrm>
            <a:off x="8408058" y="122669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9" name="Oval 78">
            <a:extLst>
              <a:ext uri="{FF2B5EF4-FFF2-40B4-BE49-F238E27FC236}">
                <a16:creationId xmlns:a16="http://schemas.microsoft.com/office/drawing/2014/main" id="{0768042C-C424-CC24-F9A8-D8364D09B867}"/>
              </a:ext>
            </a:extLst>
          </p:cNvPr>
          <p:cNvSpPr/>
          <p:nvPr/>
        </p:nvSpPr>
        <p:spPr>
          <a:xfrm>
            <a:off x="8705937" y="119695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0" name="Oval 79">
            <a:extLst>
              <a:ext uri="{FF2B5EF4-FFF2-40B4-BE49-F238E27FC236}">
                <a16:creationId xmlns:a16="http://schemas.microsoft.com/office/drawing/2014/main" id="{690EECA7-9A64-133C-A525-F5662A6A6B0B}"/>
              </a:ext>
            </a:extLst>
          </p:cNvPr>
          <p:cNvSpPr/>
          <p:nvPr/>
        </p:nvSpPr>
        <p:spPr>
          <a:xfrm>
            <a:off x="8566902" y="1245191"/>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60" name="Group 59">
            <a:extLst>
              <a:ext uri="{FF2B5EF4-FFF2-40B4-BE49-F238E27FC236}">
                <a16:creationId xmlns:a16="http://schemas.microsoft.com/office/drawing/2014/main" id="{27E58AEA-8CBA-9960-2CA9-886104A95CC9}"/>
              </a:ext>
            </a:extLst>
          </p:cNvPr>
          <p:cNvGrpSpPr/>
          <p:nvPr/>
        </p:nvGrpSpPr>
        <p:grpSpPr>
          <a:xfrm>
            <a:off x="10820400" y="158021"/>
            <a:ext cx="1262954" cy="262128"/>
            <a:chOff x="10892274" y="158021"/>
            <a:chExt cx="1191080" cy="262128"/>
          </a:xfrm>
        </p:grpSpPr>
        <p:sp>
          <p:nvSpPr>
            <p:cNvPr id="61" name="Oval 60">
              <a:extLst>
                <a:ext uri="{FF2B5EF4-FFF2-40B4-BE49-F238E27FC236}">
                  <a16:creationId xmlns:a16="http://schemas.microsoft.com/office/drawing/2014/main" id="{B3103944-FB8E-EE49-26E7-1FF312E9BA4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81" name="Group 80">
              <a:extLst>
                <a:ext uri="{FF2B5EF4-FFF2-40B4-BE49-F238E27FC236}">
                  <a16:creationId xmlns:a16="http://schemas.microsoft.com/office/drawing/2014/main" id="{5AB1049D-F6DA-0E7C-AE65-AC42F486BDB8}"/>
                </a:ext>
              </a:extLst>
            </p:cNvPr>
            <p:cNvGrpSpPr/>
            <p:nvPr/>
          </p:nvGrpSpPr>
          <p:grpSpPr>
            <a:xfrm>
              <a:off x="10892274" y="158021"/>
              <a:ext cx="1191080" cy="262128"/>
              <a:chOff x="9614080" y="308749"/>
              <a:chExt cx="1191080" cy="262128"/>
            </a:xfrm>
          </p:grpSpPr>
          <p:sp>
            <p:nvSpPr>
              <p:cNvPr id="82" name="Rectangle 81">
                <a:extLst>
                  <a:ext uri="{FF2B5EF4-FFF2-40B4-BE49-F238E27FC236}">
                    <a16:creationId xmlns:a16="http://schemas.microsoft.com/office/drawing/2014/main" id="{0B9EE530-8515-7187-F8D8-E55AFE7AD2B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83" name="Rectangle 82">
                <a:extLst>
                  <a:ext uri="{FF2B5EF4-FFF2-40B4-BE49-F238E27FC236}">
                    <a16:creationId xmlns:a16="http://schemas.microsoft.com/office/drawing/2014/main" id="{235931F0-3E3C-4910-29E1-5B90E84E430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4" name="Rectangle 83">
            <a:extLst>
              <a:ext uri="{FF2B5EF4-FFF2-40B4-BE49-F238E27FC236}">
                <a16:creationId xmlns:a16="http://schemas.microsoft.com/office/drawing/2014/main" id="{006BA9E8-C808-596A-5C29-44741CC289B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9128424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The Fundamentals | Workshop 2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28824"/>
            <a:ext cx="5833602" cy="3971925"/>
          </a:xfrm>
          <a:prstGeom prst="rect">
            <a:avLst/>
          </a:prstGeom>
        </p:spPr>
        <p:txBody>
          <a:bodyPr vert="horz" lIns="0" tIns="0" rIns="0" bIns="0" rtlCol="0" anchor="t" anchorCtr="0">
            <a:normAutofit lnSpcReduction="1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Let’s hit the road, Jack! In this Roadmap exercise we’ll take the prioritized initiatives and their corresponding task flows and strategically place them on a timeline.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exercise is critical because it transforms our ideas and plans into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clear, actionable roadmap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outlines when and how each initiative will be implemented.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the end of this session, we’ll have a comprehensive plan that not only reflects our data governance goals but also aligns with the organization’s overall strategy and priorities.</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is this important? Because having a well-structured roadmap ensures that our efforts are organized, realistic, and geared toward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achieving tangible results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within a defined timeframe. This roadmap will serve as our guide, helping us maintain momentum and focus as we move forward with our Data Governance Sprint.</a:t>
            </a:r>
          </a:p>
        </p:txBody>
      </p:sp>
      <p:sp>
        <p:nvSpPr>
          <p:cNvPr id="3" name="Tijdelijke aanduiding voor tekst 44">
            <a:extLst>
              <a:ext uri="{FF2B5EF4-FFF2-40B4-BE49-F238E27FC236}">
                <a16:creationId xmlns:a16="http://schemas.microsoft.com/office/drawing/2014/main" id="{CDA6B398-D4ED-C123-E4C8-D9C4C5CCE61E}"/>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Steps</a:t>
            </a:r>
          </a:p>
        </p:txBody>
      </p:sp>
      <p:sp>
        <p:nvSpPr>
          <p:cNvPr id="11" name="Tijdelijke aanduiding voor tekst 44">
            <a:extLst>
              <a:ext uri="{FF2B5EF4-FFF2-40B4-BE49-F238E27FC236}">
                <a16:creationId xmlns:a16="http://schemas.microsoft.com/office/drawing/2014/main" id="{2EFFAC2C-3AF2-05BD-4EFA-6101052036C2}"/>
              </a:ext>
            </a:extLst>
          </p:cNvPr>
          <p:cNvSpPr txBox="1">
            <a:spLocks/>
          </p:cNvSpPr>
          <p:nvPr/>
        </p:nvSpPr>
        <p:spPr>
          <a:xfrm>
            <a:off x="704851" y="3834713"/>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sp>
        <p:nvSpPr>
          <p:cNvPr id="12" name="Tijdelijke aanduiding voor tekst 44">
            <a:extLst>
              <a:ext uri="{FF2B5EF4-FFF2-40B4-BE49-F238E27FC236}">
                <a16:creationId xmlns:a16="http://schemas.microsoft.com/office/drawing/2014/main" id="{876F2339-5459-B2D8-295B-443F203CE951}"/>
              </a:ext>
            </a:extLst>
          </p:cNvPr>
          <p:cNvSpPr txBox="1">
            <a:spLocks/>
          </p:cNvSpPr>
          <p:nvPr/>
        </p:nvSpPr>
        <p:spPr>
          <a:xfrm>
            <a:off x="704851" y="4307475"/>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CDE Shortlist</a:t>
            </a:r>
          </a:p>
        </p:txBody>
      </p:sp>
      <p:grpSp>
        <p:nvGrpSpPr>
          <p:cNvPr id="15" name="Group 14">
            <a:extLst>
              <a:ext uri="{FF2B5EF4-FFF2-40B4-BE49-F238E27FC236}">
                <a16:creationId xmlns:a16="http://schemas.microsoft.com/office/drawing/2014/main" id="{325F14FF-EFD3-E2E3-9403-8E6FCBFE9573}"/>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60F7D7EE-AED5-4D44-AB76-6A7BD79160B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8" name="Group 17">
              <a:extLst>
                <a:ext uri="{FF2B5EF4-FFF2-40B4-BE49-F238E27FC236}">
                  <a16:creationId xmlns:a16="http://schemas.microsoft.com/office/drawing/2014/main" id="{6DA9348D-AED9-53C5-6B40-04E73B8E0BDF}"/>
                </a:ext>
              </a:extLst>
            </p:cNvPr>
            <p:cNvGrpSpPr/>
            <p:nvPr/>
          </p:nvGrpSpPr>
          <p:grpSpPr>
            <a:xfrm>
              <a:off x="10892274" y="158021"/>
              <a:ext cx="1191080" cy="262128"/>
              <a:chOff x="9614080" y="308749"/>
              <a:chExt cx="1191080" cy="262128"/>
            </a:xfrm>
          </p:grpSpPr>
          <p:sp>
            <p:nvSpPr>
              <p:cNvPr id="19" name="Rectangle 18">
                <a:extLst>
                  <a:ext uri="{FF2B5EF4-FFF2-40B4-BE49-F238E27FC236}">
                    <a16:creationId xmlns:a16="http://schemas.microsoft.com/office/drawing/2014/main" id="{F7CC0068-822C-534C-FD12-EF91C5C38E0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20" name="Rectangle 19">
                <a:extLst>
                  <a:ext uri="{FF2B5EF4-FFF2-40B4-BE49-F238E27FC236}">
                    <a16:creationId xmlns:a16="http://schemas.microsoft.com/office/drawing/2014/main" id="{00AD580B-1F0F-F3C1-9C4B-9007705FC9D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4091430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30 to 60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755BDF23-8FFB-97A5-C9B9-C60B3FDC28BB}"/>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D2D5E0D6-0585-AD6E-6E90-BFA91558DEE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7304D7FB-3BE5-B9FF-178F-CE2E67DB52F7}"/>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22F2DAC3-10B5-B636-7FA6-BFD8FFC3F13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6626E416-4058-AE41-F89E-2721DBBD902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85F00F81-C97B-4897-BD1E-2FA4C62C6C2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31489162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9" name="Group 28">
            <a:extLst>
              <a:ext uri="{FF2B5EF4-FFF2-40B4-BE49-F238E27FC236}">
                <a16:creationId xmlns:a16="http://schemas.microsoft.com/office/drawing/2014/main" id="{79A4509B-1B32-F076-C103-0F58FD1957BA}"/>
              </a:ext>
            </a:extLst>
          </p:cNvPr>
          <p:cNvGrpSpPr/>
          <p:nvPr/>
        </p:nvGrpSpPr>
        <p:grpSpPr>
          <a:xfrm>
            <a:off x="8275993" y="1643496"/>
            <a:ext cx="376311" cy="360000"/>
            <a:chOff x="3726340" y="4096671"/>
            <a:chExt cx="376311" cy="360000"/>
          </a:xfrm>
        </p:grpSpPr>
        <p:sp>
          <p:nvSpPr>
            <p:cNvPr id="30" name="Rectangle 29">
              <a:extLst>
                <a:ext uri="{FF2B5EF4-FFF2-40B4-BE49-F238E27FC236}">
                  <a16:creationId xmlns:a16="http://schemas.microsoft.com/office/drawing/2014/main" id="{67E33D98-2DF7-66DE-254B-989CED5CB8EC}"/>
                </a:ext>
              </a:extLst>
            </p:cNvPr>
            <p:cNvSpPr/>
            <p:nvPr/>
          </p:nvSpPr>
          <p:spPr>
            <a:xfrm>
              <a:off x="3729735" y="409667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41FADF16-02CF-DEC0-11A5-269634A6D7DB}"/>
                </a:ext>
              </a:extLst>
            </p:cNvPr>
            <p:cNvSpPr/>
            <p:nvPr/>
          </p:nvSpPr>
          <p:spPr>
            <a:xfrm>
              <a:off x="4021932" y="41927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44FC6CBE-6897-8685-8CB7-C7869F6EB384}"/>
                </a:ext>
              </a:extLst>
            </p:cNvPr>
            <p:cNvSpPr/>
            <p:nvPr/>
          </p:nvSpPr>
          <p:spPr>
            <a:xfrm>
              <a:off x="3923777" y="4224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36A971F3-C68C-7C99-11B3-A2F5EDF38C8E}"/>
                </a:ext>
              </a:extLst>
            </p:cNvPr>
            <p:cNvSpPr/>
            <p:nvPr/>
          </p:nvSpPr>
          <p:spPr>
            <a:xfrm>
              <a:off x="3946527" y="43140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290A66EF-6BE0-4FFD-AA96-D424D45EA97D}"/>
                </a:ext>
              </a:extLst>
            </p:cNvPr>
            <p:cNvSpPr/>
            <p:nvPr/>
          </p:nvSpPr>
          <p:spPr>
            <a:xfrm>
              <a:off x="4030651" y="42963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24D634B4-107C-0B27-4D7B-A9D67223ACA5}"/>
                </a:ext>
              </a:extLst>
            </p:cNvPr>
            <p:cNvSpPr/>
            <p:nvPr/>
          </p:nvSpPr>
          <p:spPr>
            <a:xfrm>
              <a:off x="3986354" y="42425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6" name="Group 35">
              <a:extLst>
                <a:ext uri="{FF2B5EF4-FFF2-40B4-BE49-F238E27FC236}">
                  <a16:creationId xmlns:a16="http://schemas.microsoft.com/office/drawing/2014/main" id="{5E1E8FEB-2ED1-708E-82D8-2F15040E8824}"/>
                </a:ext>
              </a:extLst>
            </p:cNvPr>
            <p:cNvGrpSpPr/>
            <p:nvPr/>
          </p:nvGrpSpPr>
          <p:grpSpPr>
            <a:xfrm>
              <a:off x="3726340" y="4190275"/>
              <a:ext cx="180000" cy="180000"/>
              <a:chOff x="7966880" y="3935853"/>
              <a:chExt cx="180000" cy="180000"/>
            </a:xfrm>
          </p:grpSpPr>
          <p:sp>
            <p:nvSpPr>
              <p:cNvPr id="37" name="Oval 36">
                <a:extLst>
                  <a:ext uri="{FF2B5EF4-FFF2-40B4-BE49-F238E27FC236}">
                    <a16:creationId xmlns:a16="http://schemas.microsoft.com/office/drawing/2014/main" id="{57E549E4-CC7B-E0B0-2A3D-C38B0765C82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8" name="Graphic 37" descr="Star with solid fill">
                <a:extLst>
                  <a:ext uri="{FF2B5EF4-FFF2-40B4-BE49-F238E27FC236}">
                    <a16:creationId xmlns:a16="http://schemas.microsoft.com/office/drawing/2014/main" id="{15F81FD2-51A6-ACC0-7EB1-58C4D0E35B1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grpSp>
        <p:nvGrpSpPr>
          <p:cNvPr id="39" name="Group 38">
            <a:extLst>
              <a:ext uri="{FF2B5EF4-FFF2-40B4-BE49-F238E27FC236}">
                <a16:creationId xmlns:a16="http://schemas.microsoft.com/office/drawing/2014/main" id="{75DC349D-9376-AFBF-B801-E2AEF8EE0FFC}"/>
              </a:ext>
            </a:extLst>
          </p:cNvPr>
          <p:cNvGrpSpPr/>
          <p:nvPr/>
        </p:nvGrpSpPr>
        <p:grpSpPr>
          <a:xfrm>
            <a:off x="9247775" y="2300462"/>
            <a:ext cx="360000" cy="360000"/>
            <a:chOff x="4043729" y="4920726"/>
            <a:chExt cx="360000" cy="360000"/>
          </a:xfrm>
        </p:grpSpPr>
        <p:sp>
          <p:nvSpPr>
            <p:cNvPr id="40" name="Rectangle 39">
              <a:extLst>
                <a:ext uri="{FF2B5EF4-FFF2-40B4-BE49-F238E27FC236}">
                  <a16:creationId xmlns:a16="http://schemas.microsoft.com/office/drawing/2014/main" id="{FAACFB03-F506-7E94-C0A3-A88FA0D7E3F7}"/>
                </a:ext>
              </a:extLst>
            </p:cNvPr>
            <p:cNvSpPr/>
            <p:nvPr/>
          </p:nvSpPr>
          <p:spPr>
            <a:xfrm>
              <a:off x="4043729" y="4920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C996E33E-6C88-FC93-F840-ACCF67C351BC}"/>
                </a:ext>
              </a:extLst>
            </p:cNvPr>
            <p:cNvSpPr/>
            <p:nvPr/>
          </p:nvSpPr>
          <p:spPr>
            <a:xfrm>
              <a:off x="4287648" y="4951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EF3DB5B9-BEB1-8CEA-120D-994EE274A079}"/>
                </a:ext>
              </a:extLst>
            </p:cNvPr>
            <p:cNvSpPr/>
            <p:nvPr/>
          </p:nvSpPr>
          <p:spPr>
            <a:xfrm>
              <a:off x="4273019" y="5027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12FE6FFF-5741-8F62-E73F-8ED15BAAC120}"/>
                </a:ext>
              </a:extLst>
            </p:cNvPr>
            <p:cNvSpPr/>
            <p:nvPr/>
          </p:nvSpPr>
          <p:spPr>
            <a:xfrm>
              <a:off x="4307575" y="51002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4" name="Group 43">
              <a:extLst>
                <a:ext uri="{FF2B5EF4-FFF2-40B4-BE49-F238E27FC236}">
                  <a16:creationId xmlns:a16="http://schemas.microsoft.com/office/drawing/2014/main" id="{9B736259-4B63-B20C-41F5-D86B804084D7}"/>
                </a:ext>
              </a:extLst>
            </p:cNvPr>
            <p:cNvGrpSpPr/>
            <p:nvPr/>
          </p:nvGrpSpPr>
          <p:grpSpPr>
            <a:xfrm>
              <a:off x="4061231" y="5046234"/>
              <a:ext cx="180000" cy="180000"/>
              <a:chOff x="7966880" y="3935853"/>
              <a:chExt cx="180000" cy="180000"/>
            </a:xfrm>
          </p:grpSpPr>
          <p:sp>
            <p:nvSpPr>
              <p:cNvPr id="45" name="Oval 44">
                <a:extLst>
                  <a:ext uri="{FF2B5EF4-FFF2-40B4-BE49-F238E27FC236}">
                    <a16:creationId xmlns:a16="http://schemas.microsoft.com/office/drawing/2014/main" id="{0FF6A795-70E5-7283-07ED-858F2BEBAD0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6" name="Graphic 45" descr="Star with solid fill">
                <a:extLst>
                  <a:ext uri="{FF2B5EF4-FFF2-40B4-BE49-F238E27FC236}">
                    <a16:creationId xmlns:a16="http://schemas.microsoft.com/office/drawing/2014/main" id="{143C1A54-A1CF-4DC6-0FE0-1C2AD1D7097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grpSp>
        <p:nvGrpSpPr>
          <p:cNvPr id="47" name="Group 46">
            <a:extLst>
              <a:ext uri="{FF2B5EF4-FFF2-40B4-BE49-F238E27FC236}">
                <a16:creationId xmlns:a16="http://schemas.microsoft.com/office/drawing/2014/main" id="{86F36931-08BA-88E7-0EED-162AAAC80FFC}"/>
              </a:ext>
            </a:extLst>
          </p:cNvPr>
          <p:cNvGrpSpPr/>
          <p:nvPr/>
        </p:nvGrpSpPr>
        <p:grpSpPr>
          <a:xfrm>
            <a:off x="8633946" y="1958671"/>
            <a:ext cx="369300" cy="360000"/>
            <a:chOff x="3767355" y="4492020"/>
            <a:chExt cx="369300" cy="360000"/>
          </a:xfrm>
        </p:grpSpPr>
        <p:sp>
          <p:nvSpPr>
            <p:cNvPr id="48" name="Rectangle 47">
              <a:extLst>
                <a:ext uri="{FF2B5EF4-FFF2-40B4-BE49-F238E27FC236}">
                  <a16:creationId xmlns:a16="http://schemas.microsoft.com/office/drawing/2014/main" id="{98E58DDE-8005-F0F6-6BDF-E7970B5A98E7}"/>
                </a:ext>
              </a:extLst>
            </p:cNvPr>
            <p:cNvSpPr/>
            <p:nvPr/>
          </p:nvSpPr>
          <p:spPr>
            <a:xfrm>
              <a:off x="3767355" y="449202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FDC345DD-8696-A1BC-3496-1FEEDBE25E48}"/>
                </a:ext>
              </a:extLst>
            </p:cNvPr>
            <p:cNvSpPr/>
            <p:nvPr/>
          </p:nvSpPr>
          <p:spPr>
            <a:xfrm>
              <a:off x="4042005" y="4505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95CBCBB9-F968-CB52-CA37-C4BDC8F80EBB}"/>
                </a:ext>
              </a:extLst>
            </p:cNvPr>
            <p:cNvSpPr/>
            <p:nvPr/>
          </p:nvSpPr>
          <p:spPr>
            <a:xfrm>
              <a:off x="4064655" y="46002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0AF2344D-4D8F-A874-B67B-EDBBC028FE18}"/>
                </a:ext>
              </a:extLst>
            </p:cNvPr>
            <p:cNvSpPr/>
            <p:nvPr/>
          </p:nvSpPr>
          <p:spPr>
            <a:xfrm>
              <a:off x="3952801" y="457748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56DEB93B-70CD-5E88-F58C-A76C4891D704}"/>
                </a:ext>
              </a:extLst>
            </p:cNvPr>
            <p:cNvSpPr/>
            <p:nvPr/>
          </p:nvSpPr>
          <p:spPr>
            <a:xfrm>
              <a:off x="3902165" y="45135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3" name="Group 52">
              <a:extLst>
                <a:ext uri="{FF2B5EF4-FFF2-40B4-BE49-F238E27FC236}">
                  <a16:creationId xmlns:a16="http://schemas.microsoft.com/office/drawing/2014/main" id="{2A82F93E-9E44-EC15-0AA5-04BCD1AA889D}"/>
                </a:ext>
              </a:extLst>
            </p:cNvPr>
            <p:cNvGrpSpPr/>
            <p:nvPr/>
          </p:nvGrpSpPr>
          <p:grpSpPr>
            <a:xfrm>
              <a:off x="3850651" y="4671005"/>
              <a:ext cx="180000" cy="180000"/>
              <a:chOff x="7966880" y="3935853"/>
              <a:chExt cx="180000" cy="180000"/>
            </a:xfrm>
          </p:grpSpPr>
          <p:sp>
            <p:nvSpPr>
              <p:cNvPr id="54" name="Oval 53">
                <a:extLst>
                  <a:ext uri="{FF2B5EF4-FFF2-40B4-BE49-F238E27FC236}">
                    <a16:creationId xmlns:a16="http://schemas.microsoft.com/office/drawing/2014/main" id="{B6E5702F-9F12-A679-DF92-7C97CA9EC16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5" name="Graphic 54" descr="Star with solid fill">
                <a:extLst>
                  <a:ext uri="{FF2B5EF4-FFF2-40B4-BE49-F238E27FC236}">
                    <a16:creationId xmlns:a16="http://schemas.microsoft.com/office/drawing/2014/main" id="{9B1891F1-4BAC-DEAC-B595-1170CDE167F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sp>
        <p:nvSpPr>
          <p:cNvPr id="59" name="Tijdelijke aanduiding voor inhoud 5">
            <a:extLst>
              <a:ext uri="{FF2B5EF4-FFF2-40B4-BE49-F238E27FC236}">
                <a16:creationId xmlns:a16="http://schemas.microsoft.com/office/drawing/2014/main" id="{DDE565EC-DB55-E24E-EFE4-75306C3C9202}"/>
              </a:ext>
            </a:extLst>
          </p:cNvPr>
          <p:cNvSpPr txBox="1">
            <a:spLocks/>
          </p:cNvSpPr>
          <p:nvPr/>
        </p:nvSpPr>
        <p:spPr>
          <a:xfrm>
            <a:off x="10370039" y="1292665"/>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Our “quick win” ideas from our Action Board Top Left quadrant</a:t>
            </a:r>
          </a:p>
        </p:txBody>
      </p:sp>
      <p:pic>
        <p:nvPicPr>
          <p:cNvPr id="60" name="Graphic 59" descr="Line arrow: Clockwise curve with solid fill">
            <a:extLst>
              <a:ext uri="{FF2B5EF4-FFF2-40B4-BE49-F238E27FC236}">
                <a16:creationId xmlns:a16="http://schemas.microsoft.com/office/drawing/2014/main" id="{358F0477-D0AC-ED2F-AA6F-D50EBE3FD065}"/>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5578264">
            <a:off x="9259869" y="967288"/>
            <a:ext cx="914400" cy="1264448"/>
          </a:xfrm>
          <a:prstGeom prst="rect">
            <a:avLst/>
          </a:prstGeom>
        </p:spPr>
      </p:pic>
      <p:pic>
        <p:nvPicPr>
          <p:cNvPr id="15" name="Picture 14">
            <a:extLst>
              <a:ext uri="{FF2B5EF4-FFF2-40B4-BE49-F238E27FC236}">
                <a16:creationId xmlns:a16="http://schemas.microsoft.com/office/drawing/2014/main" id="{4B5C2590-73A0-E757-B066-1DCA46D6A1C1}"/>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7572745" y="3289960"/>
            <a:ext cx="3247655" cy="244981"/>
          </a:xfrm>
          <a:prstGeom prst="rect">
            <a:avLst/>
          </a:prstGeom>
        </p:spPr>
      </p:pic>
      <p:sp>
        <p:nvSpPr>
          <p:cNvPr id="17" name="Tijdelijke aanduiding voor inhoud 5">
            <a:extLst>
              <a:ext uri="{FF2B5EF4-FFF2-40B4-BE49-F238E27FC236}">
                <a16:creationId xmlns:a16="http://schemas.microsoft.com/office/drawing/2014/main" id="{2CC9A3E6-091A-48B9-8AB4-3DEAE4001DA3}"/>
              </a:ext>
            </a:extLst>
          </p:cNvPr>
          <p:cNvSpPr txBox="1">
            <a:spLocks/>
          </p:cNvSpPr>
          <p:nvPr/>
        </p:nvSpPr>
        <p:spPr>
          <a:xfrm>
            <a:off x="10202228" y="4164439"/>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task flows of the “quick win” ideas</a:t>
            </a:r>
          </a:p>
        </p:txBody>
      </p:sp>
      <p:pic>
        <p:nvPicPr>
          <p:cNvPr id="56" name="Graphic 55" descr="Line arrow: Clockwise curve with solid fill">
            <a:extLst>
              <a:ext uri="{FF2B5EF4-FFF2-40B4-BE49-F238E27FC236}">
                <a16:creationId xmlns:a16="http://schemas.microsoft.com/office/drawing/2014/main" id="{E7A5E2CD-34AC-F8BE-A63B-118FAADAACED}"/>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6738897" flipV="1">
            <a:off x="9205895" y="3481132"/>
            <a:ext cx="914400" cy="1264448"/>
          </a:xfrm>
          <a:prstGeom prst="rect">
            <a:avLst/>
          </a:prstGeom>
        </p:spPr>
      </p:pic>
      <p:pic>
        <p:nvPicPr>
          <p:cNvPr id="57" name="Picture 56" descr="A white marker with black ink&#10;&#10;Description automatically generated">
            <a:extLst>
              <a:ext uri="{FF2B5EF4-FFF2-40B4-BE49-F238E27FC236}">
                <a16:creationId xmlns:a16="http://schemas.microsoft.com/office/drawing/2014/main" id="{59C1668F-1BC0-FC23-C4D8-55731DBA3BC1}"/>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215819" y="4986736"/>
            <a:ext cx="1130300" cy="1194626"/>
          </a:xfrm>
          <a:prstGeom prst="rect">
            <a:avLst/>
          </a:prstGeom>
        </p:spPr>
      </p:pic>
      <p:pic>
        <p:nvPicPr>
          <p:cNvPr id="58" name="Picture 4">
            <a:extLst>
              <a:ext uri="{FF2B5EF4-FFF2-40B4-BE49-F238E27FC236}">
                <a16:creationId xmlns:a16="http://schemas.microsoft.com/office/drawing/2014/main" id="{968729EF-AD25-4DCB-A168-61353A762336}"/>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4446737" y="2976067"/>
            <a:ext cx="2764983" cy="1687585"/>
          </a:xfrm>
          <a:prstGeom prst="rect">
            <a:avLst/>
          </a:prstGeom>
          <a:noFill/>
          <a:extLst>
            <a:ext uri="{909E8E84-426E-40DD-AFC4-6F175D3DCCD1}">
              <a14:hiddenFill xmlns:a14="http://schemas.microsoft.com/office/drawing/2010/main">
                <a:solidFill>
                  <a:srgbClr val="FFFFFF"/>
                </a:solidFill>
              </a14:hiddenFill>
            </a:ext>
          </a:extLst>
        </p:spPr>
      </p:pic>
      <p:grpSp>
        <p:nvGrpSpPr>
          <p:cNvPr id="61" name="Group 60">
            <a:extLst>
              <a:ext uri="{FF2B5EF4-FFF2-40B4-BE49-F238E27FC236}">
                <a16:creationId xmlns:a16="http://schemas.microsoft.com/office/drawing/2014/main" id="{5FF619EC-4D8D-33E6-0F62-CD741535BC9B}"/>
              </a:ext>
            </a:extLst>
          </p:cNvPr>
          <p:cNvGrpSpPr/>
          <p:nvPr/>
        </p:nvGrpSpPr>
        <p:grpSpPr>
          <a:xfrm>
            <a:off x="4482409" y="2080136"/>
            <a:ext cx="346075" cy="288000"/>
            <a:chOff x="1778925" y="4993997"/>
            <a:chExt cx="346075" cy="288000"/>
          </a:xfrm>
        </p:grpSpPr>
        <p:sp>
          <p:nvSpPr>
            <p:cNvPr id="62" name="Oval 61">
              <a:extLst>
                <a:ext uri="{FF2B5EF4-FFF2-40B4-BE49-F238E27FC236}">
                  <a16:creationId xmlns:a16="http://schemas.microsoft.com/office/drawing/2014/main" id="{8B4C8C14-F4D6-7812-F2FD-4E5073FF68D7}"/>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602D5190-AE25-1406-E067-17CE3559E334}"/>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pic>
        <p:nvPicPr>
          <p:cNvPr id="64" name="Picture 63" descr="A red dot on a white background&#10;&#10;Description automatically generated">
            <a:extLst>
              <a:ext uri="{FF2B5EF4-FFF2-40B4-BE49-F238E27FC236}">
                <a16:creationId xmlns:a16="http://schemas.microsoft.com/office/drawing/2014/main" id="{847FC957-DB84-D64C-3E1A-68F77E02F9AC}"/>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5264441" y="1628068"/>
            <a:ext cx="2293827" cy="1019175"/>
          </a:xfrm>
          <a:prstGeom prst="rect">
            <a:avLst/>
          </a:prstGeom>
        </p:spPr>
      </p:pic>
      <p:grpSp>
        <p:nvGrpSpPr>
          <p:cNvPr id="13" name="Group 12">
            <a:extLst>
              <a:ext uri="{FF2B5EF4-FFF2-40B4-BE49-F238E27FC236}">
                <a16:creationId xmlns:a16="http://schemas.microsoft.com/office/drawing/2014/main" id="{F6EC0F13-F84B-2E80-12F4-E95FBBC703D5}"/>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51256250-F2AA-F289-872A-3FBB484EC43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6" name="Group 15">
              <a:extLst>
                <a:ext uri="{FF2B5EF4-FFF2-40B4-BE49-F238E27FC236}">
                  <a16:creationId xmlns:a16="http://schemas.microsoft.com/office/drawing/2014/main" id="{1EDE44A6-2C74-5BB2-034D-BD23E05F6FB4}"/>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A951AF80-12B3-70A0-4C81-E46F7CEEFAF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1B4A4C3F-FCEC-7063-6344-64889EEC6E3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DAE4D361-ADF7-4213-0047-E9F1D1F564B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37456117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The </a:t>
            </a:r>
            <a:r>
              <a:rPr lang="en-US" sz="2400" b="1" dirty="0">
                <a:solidFill>
                  <a:srgbClr val="11B5B4"/>
                </a:solidFill>
              </a:rPr>
              <a:t>BRAIN</a:t>
            </a:r>
            <a:r>
              <a:rPr lang="en-US" sz="2400" b="1" dirty="0">
                <a:solidFill>
                  <a:schemeClr val="accent2"/>
                </a:solidFill>
              </a:rPr>
              <a:t> </a:t>
            </a:r>
            <a:r>
              <a:rPr lang="en-US" dirty="0"/>
              <a:t>stuff</a:t>
            </a:r>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724025"/>
            <a:ext cx="5391150" cy="3103614"/>
          </a:xfrm>
        </p:spPr>
        <p:txBody>
          <a:bodyPr/>
          <a:lstStyle/>
          <a:p>
            <a:pPr marL="0" indent="0" algn="just">
              <a:lnSpc>
                <a:spcPct val="100000"/>
              </a:lnSpc>
            </a:pPr>
            <a:r>
              <a:rPr lang="en-US" sz="2000" dirty="0"/>
              <a:t>In meetings, you have a ton of information being produced, but people don't actually remember. Our brains struggle to process this data avalanche, especially when cognitive biases like </a:t>
            </a:r>
            <a:r>
              <a:rPr lang="en-US" sz="2000" b="1" dirty="0">
                <a:solidFill>
                  <a:srgbClr val="11B5B4"/>
                </a:solidFill>
              </a:rPr>
              <a:t>recency bias</a:t>
            </a:r>
            <a:r>
              <a:rPr lang="en-US" sz="2000" dirty="0">
                <a:solidFill>
                  <a:srgbClr val="11B5B4"/>
                </a:solidFill>
              </a:rPr>
              <a:t> </a:t>
            </a:r>
            <a:r>
              <a:rPr lang="en-US" sz="2000" dirty="0"/>
              <a:t>and </a:t>
            </a:r>
            <a:r>
              <a:rPr lang="en-US" sz="2000" b="1" dirty="0">
                <a:solidFill>
                  <a:srgbClr val="11B5B4"/>
                </a:solidFill>
              </a:rPr>
              <a:t>primacy bias</a:t>
            </a:r>
            <a:r>
              <a:rPr lang="en-US" sz="2000" dirty="0">
                <a:solidFill>
                  <a:srgbClr val="11B5B4"/>
                </a:solidFill>
              </a:rPr>
              <a:t> </a:t>
            </a:r>
            <a:r>
              <a:rPr lang="en-US" sz="2000" dirty="0"/>
              <a:t>come into play.</a:t>
            </a:r>
          </a:p>
          <a:p>
            <a:pPr marL="0" indent="0" algn="just">
              <a:lnSpc>
                <a:spcPct val="100000"/>
              </a:lnSpc>
            </a:pPr>
            <a:endParaRPr lang="en-US" sz="2000" dirty="0"/>
          </a:p>
          <a:p>
            <a:pPr marL="0" indent="0" algn="just">
              <a:lnSpc>
                <a:spcPct val="100000"/>
              </a:lnSpc>
            </a:pPr>
            <a:r>
              <a:rPr lang="en-US" sz="2000" b="1" dirty="0">
                <a:solidFill>
                  <a:srgbClr val="11B5B4"/>
                </a:solidFill>
              </a:rPr>
              <a:t>Our brains are just not made to process the amount of data that happens in a meeting.</a:t>
            </a:r>
            <a:endParaRPr lang="en-US" sz="2000" dirty="0">
              <a:solidFill>
                <a:srgbClr val="11B5B4"/>
              </a:solidFill>
            </a:endParaRPr>
          </a:p>
          <a:p>
            <a:pPr marL="0" indent="0" algn="just">
              <a:lnSpc>
                <a:spcPct val="100000"/>
              </a:lnSpc>
            </a:pPr>
            <a:endParaRPr lang="en-US" sz="2000" dirty="0"/>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8">
            <a:extLst>
              <a:ext uri="{FF2B5EF4-FFF2-40B4-BE49-F238E27FC236}">
                <a16:creationId xmlns:a16="http://schemas.microsoft.com/office/drawing/2014/main" id="{6E35DE09-E398-8610-3429-7E8468599674}"/>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585387" y="439813"/>
            <a:ext cx="4901763" cy="5550737"/>
          </a:xfrm>
          <a:prstGeom prst="rect">
            <a:avLst/>
          </a:prstGeom>
        </p:spPr>
      </p:pic>
    </p:spTree>
    <p:extLst>
      <p:ext uri="{BB962C8B-B14F-4D97-AF65-F5344CB8AC3E}">
        <p14:creationId xmlns:p14="http://schemas.microsoft.com/office/powerpoint/2010/main" val="4788546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create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detailed roadmap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schedules the implementation of each "quick win" initiative with its respective task flow.</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We’ll determine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best 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each initiative, considering dependencies and priorities.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We’ll also identify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milestones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track progress and ensure that the initiatives stay on track.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clear roadmap turns plans into action, ensuring that our data governance initiatives are implemented in a structured, strategic manner.</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6D720F58-BFC1-6590-1A1F-F917216B984E}"/>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1C873DAA-0C22-9256-00B0-6991A1FB9D1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92EC00EC-3331-58B1-3D9E-CBB48001003C}"/>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AA9568CA-6549-5CFD-78CE-CF0DA9FC9CA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41BC4632-EB20-4FAA-69C1-FB8E6D3F904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8B4F11D2-314F-D0E2-3117-84803496F7C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8286140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First draw out a roadmap on a whiteboard or flipchart, depending on the timeline.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the roadmap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super simple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a:extLst>
              <a:ext uri="{FF2B5EF4-FFF2-40B4-BE49-F238E27FC236}">
                <a16:creationId xmlns:a16="http://schemas.microsoft.com/office/drawing/2014/main" id="{12A19EFC-AF8C-4FF7-5027-4E98C2C4564C}"/>
              </a:ext>
            </a:extLst>
          </p:cNvPr>
          <p:cNvPicPr>
            <a:picLocks noChangeAspect="1"/>
          </p:cNvPicPr>
          <p:nvPr/>
        </p:nvPicPr>
        <p:blipFill>
          <a:blip r:embed="rId2"/>
          <a:stretch>
            <a:fillRect/>
          </a:stretch>
        </p:blipFill>
        <p:spPr>
          <a:xfrm>
            <a:off x="4857623" y="3501561"/>
            <a:ext cx="6594254" cy="2454172"/>
          </a:xfrm>
          <a:prstGeom prst="rect">
            <a:avLst/>
          </a:prstGeom>
        </p:spPr>
      </p:pic>
      <p:grpSp>
        <p:nvGrpSpPr>
          <p:cNvPr id="14" name="Group 13">
            <a:extLst>
              <a:ext uri="{FF2B5EF4-FFF2-40B4-BE49-F238E27FC236}">
                <a16:creationId xmlns:a16="http://schemas.microsoft.com/office/drawing/2014/main" id="{58819B5E-10F2-0E2B-115E-1D3073084F54}"/>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AF87E362-6ECB-CC3C-99CD-1FF2315FAAD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6" name="Group 15">
              <a:extLst>
                <a:ext uri="{FF2B5EF4-FFF2-40B4-BE49-F238E27FC236}">
                  <a16:creationId xmlns:a16="http://schemas.microsoft.com/office/drawing/2014/main" id="{14D1AFCD-0191-7B2F-8695-4325B77011BE}"/>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F1116F7E-2858-2094-7939-072D2212474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4FC14269-DF6A-EAB9-E2DE-DE5F496C07C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5E0DC52C-C184-9C73-1764-8783497B592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39260582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6C0D9875-A05D-579F-AF3B-2A570385B91B}"/>
              </a:ext>
            </a:extLst>
          </p:cNvPr>
          <p:cNvSpPr txBox="1">
            <a:spLocks/>
          </p:cNvSpPr>
          <p:nvPr/>
        </p:nvSpPr>
        <p:spPr>
          <a:xfrm>
            <a:off x="4880344" y="2368043"/>
            <a:ext cx="6081823" cy="36873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 per “quick win” idea</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Begin by placing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highest priority initiative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to the roadmap.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Sequentially add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associated task flow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activities to the roadmap, taking into account resource availability and timing.</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Repeat this process for each remaining “quick win” initiative.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Clearly mark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and end dates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each initiative on the whiteboard.</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Discuss any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dependencies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between initiatives (e.g., one task needs to be completed before another can start). Sequence the initiatives accordingly, ensuring that the roadmap flows logically and efficiently. </a:t>
            </a:r>
          </a:p>
        </p:txBody>
      </p:sp>
      <p:sp>
        <p:nvSpPr>
          <p:cNvPr id="14" name="Tijdelijke aanduiding voor tekst 44">
            <a:extLst>
              <a:ext uri="{FF2B5EF4-FFF2-40B4-BE49-F238E27FC236}">
                <a16:creationId xmlns:a16="http://schemas.microsoft.com/office/drawing/2014/main" id="{7211E638-AD7A-9FA9-38AF-A1565A4636CE}"/>
              </a:ext>
            </a:extLst>
          </p:cNvPr>
          <p:cNvSpPr txBox="1">
            <a:spLocks/>
          </p:cNvSpPr>
          <p:nvPr/>
        </p:nvSpPr>
        <p:spPr>
          <a:xfrm>
            <a:off x="4880344" y="1756900"/>
            <a:ext cx="548285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Place Initiatives on the Roadmap</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6C7AC92C-6E53-7428-9261-8DE52F4F6A61}"/>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FA43F3B4-B5E0-96B3-78A1-84C2EAD5361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040F16CE-429B-3659-39DF-9A3B84E4A42F}"/>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7CFEDD8D-B852-5586-61D5-D815AA1369C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CD73E3C6-09C8-E2C1-358F-ECF6D145BB6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3B6E2843-6A5A-4C52-8B1C-6C3DC6F2386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3804833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355763CB-7E9C-B9D7-C31D-30174ED3AD23}"/>
              </a:ext>
            </a:extLst>
          </p:cNvPr>
          <p:cNvSpPr/>
          <p:nvPr/>
        </p:nvSpPr>
        <p:spPr>
          <a:xfrm>
            <a:off x="2185199" y="1833535"/>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55E84704-2250-10F8-082B-955C6A9A2675}"/>
              </a:ext>
            </a:extLst>
          </p:cNvPr>
          <p:cNvSpPr txBox="1"/>
          <p:nvPr/>
        </p:nvSpPr>
        <p:spPr>
          <a:xfrm>
            <a:off x="2185198" y="1823367"/>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December</a:t>
            </a:r>
            <a:endParaRPr kumimoji="0" lang="LID4096"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659AE555-3B96-F127-A87B-05DB635A8287}"/>
              </a:ext>
            </a:extLst>
          </p:cNvPr>
          <p:cNvSpPr/>
          <p:nvPr/>
        </p:nvSpPr>
        <p:spPr>
          <a:xfrm>
            <a:off x="4095480" y="1843703"/>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13E985B7-D5FC-5244-1408-90940A97CB67}"/>
              </a:ext>
            </a:extLst>
          </p:cNvPr>
          <p:cNvSpPr txBox="1"/>
          <p:nvPr/>
        </p:nvSpPr>
        <p:spPr>
          <a:xfrm>
            <a:off x="4095479" y="1833535"/>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Jan</a:t>
            </a:r>
            <a:endParaRPr kumimoji="0" lang="LID4096"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9D9D09AA-39D2-6822-528C-7CB6B014EF55}"/>
              </a:ext>
            </a:extLst>
          </p:cNvPr>
          <p:cNvSpPr/>
          <p:nvPr/>
        </p:nvSpPr>
        <p:spPr>
          <a:xfrm>
            <a:off x="6005760" y="1835686"/>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8118A970-D2EC-33C9-105D-DB15CB87241F}"/>
              </a:ext>
            </a:extLst>
          </p:cNvPr>
          <p:cNvSpPr txBox="1"/>
          <p:nvPr/>
        </p:nvSpPr>
        <p:spPr>
          <a:xfrm>
            <a:off x="6005759" y="1825518"/>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Feb</a:t>
            </a:r>
            <a:endParaRPr kumimoji="0" lang="LID4096"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01742481-453E-D54A-A8BD-C15CC7EE0DDD}"/>
              </a:ext>
            </a:extLst>
          </p:cNvPr>
          <p:cNvSpPr/>
          <p:nvPr/>
        </p:nvSpPr>
        <p:spPr>
          <a:xfrm>
            <a:off x="7916040" y="1833535"/>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8C01693F-BD81-83B0-C7CF-A2001888E01B}"/>
              </a:ext>
            </a:extLst>
          </p:cNvPr>
          <p:cNvSpPr txBox="1"/>
          <p:nvPr/>
        </p:nvSpPr>
        <p:spPr>
          <a:xfrm>
            <a:off x="7916039" y="1823367"/>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 – 12 months</a:t>
            </a:r>
          </a:p>
        </p:txBody>
      </p:sp>
      <p:sp>
        <p:nvSpPr>
          <p:cNvPr id="25" name="Rectangle 24">
            <a:extLst>
              <a:ext uri="{FF2B5EF4-FFF2-40B4-BE49-F238E27FC236}">
                <a16:creationId xmlns:a16="http://schemas.microsoft.com/office/drawing/2014/main" id="{031CB533-F83D-CD20-0276-673F22197595}"/>
              </a:ext>
            </a:extLst>
          </p:cNvPr>
          <p:cNvSpPr/>
          <p:nvPr/>
        </p:nvSpPr>
        <p:spPr>
          <a:xfrm>
            <a:off x="9826319" y="1833535"/>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TextBox 25">
            <a:extLst>
              <a:ext uri="{FF2B5EF4-FFF2-40B4-BE49-F238E27FC236}">
                <a16:creationId xmlns:a16="http://schemas.microsoft.com/office/drawing/2014/main" id="{A865C4BD-50A8-2BCD-B987-14629AC7143B}"/>
              </a:ext>
            </a:extLst>
          </p:cNvPr>
          <p:cNvSpPr txBox="1"/>
          <p:nvPr/>
        </p:nvSpPr>
        <p:spPr>
          <a:xfrm>
            <a:off x="9826318" y="1823367"/>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 months</a:t>
            </a:r>
          </a:p>
        </p:txBody>
      </p:sp>
      <p:grpSp>
        <p:nvGrpSpPr>
          <p:cNvPr id="98" name="Group 97">
            <a:extLst>
              <a:ext uri="{FF2B5EF4-FFF2-40B4-BE49-F238E27FC236}">
                <a16:creationId xmlns:a16="http://schemas.microsoft.com/office/drawing/2014/main" id="{8A1F5876-1108-ED82-C1B5-3D8710E89A89}"/>
              </a:ext>
            </a:extLst>
          </p:cNvPr>
          <p:cNvGrpSpPr/>
          <p:nvPr/>
        </p:nvGrpSpPr>
        <p:grpSpPr>
          <a:xfrm>
            <a:off x="2469484" y="2514885"/>
            <a:ext cx="5757004" cy="520576"/>
            <a:chOff x="2469484" y="2514885"/>
            <a:chExt cx="5757004" cy="520576"/>
          </a:xfrm>
        </p:grpSpPr>
        <p:sp>
          <p:nvSpPr>
            <p:cNvPr id="51" name="Rectangle 50">
              <a:extLst>
                <a:ext uri="{FF2B5EF4-FFF2-40B4-BE49-F238E27FC236}">
                  <a16:creationId xmlns:a16="http://schemas.microsoft.com/office/drawing/2014/main" id="{5A1ECC63-C8DE-2D42-DD8C-8F4DB610721D}"/>
                </a:ext>
              </a:extLst>
            </p:cNvPr>
            <p:cNvSpPr/>
            <p:nvPr/>
          </p:nvSpPr>
          <p:spPr>
            <a:xfrm>
              <a:off x="2469484" y="27752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4682320A-CC93-49F0-1695-9D4949A57911}"/>
                </a:ext>
              </a:extLst>
            </p:cNvPr>
            <p:cNvSpPr/>
            <p:nvPr/>
          </p:nvSpPr>
          <p:spPr>
            <a:xfrm>
              <a:off x="2921693" y="27752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F9C3678E-B834-53E2-3BE4-0660E2F933F5}"/>
                </a:ext>
              </a:extLst>
            </p:cNvPr>
            <p:cNvSpPr/>
            <p:nvPr/>
          </p:nvSpPr>
          <p:spPr>
            <a:xfrm>
              <a:off x="3497600" y="27752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875575F4-0C31-940A-953A-A94F2B29C652}"/>
                </a:ext>
              </a:extLst>
            </p:cNvPr>
            <p:cNvSpPr/>
            <p:nvPr/>
          </p:nvSpPr>
          <p:spPr>
            <a:xfrm>
              <a:off x="4444306" y="2785386"/>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9BD5CE4-52B9-4369-6697-5CA396C30B69}"/>
                </a:ext>
              </a:extLst>
            </p:cNvPr>
            <p:cNvSpPr/>
            <p:nvPr/>
          </p:nvSpPr>
          <p:spPr>
            <a:xfrm>
              <a:off x="5349072" y="281946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289F64E1-B1B9-A932-58D1-7D14C7D0B3BE}"/>
                </a:ext>
              </a:extLst>
            </p:cNvPr>
            <p:cNvSpPr/>
            <p:nvPr/>
          </p:nvSpPr>
          <p:spPr>
            <a:xfrm>
              <a:off x="6180185" y="268362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2116290F-62A9-19A4-8B3D-5AC772849DC6}"/>
                </a:ext>
              </a:extLst>
            </p:cNvPr>
            <p:cNvSpPr/>
            <p:nvPr/>
          </p:nvSpPr>
          <p:spPr>
            <a:xfrm>
              <a:off x="6570610" y="2785386"/>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A124BF72-B888-82CD-8139-4EF1E8711B4C}"/>
                </a:ext>
              </a:extLst>
            </p:cNvPr>
            <p:cNvSpPr/>
            <p:nvPr/>
          </p:nvSpPr>
          <p:spPr>
            <a:xfrm>
              <a:off x="6678610" y="2514885"/>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341F499E-F07D-CEBD-0DE8-DC73E3FC9391}"/>
                </a:ext>
              </a:extLst>
            </p:cNvPr>
            <p:cNvSpPr/>
            <p:nvPr/>
          </p:nvSpPr>
          <p:spPr>
            <a:xfrm>
              <a:off x="3605600" y="2893386"/>
              <a:ext cx="108000" cy="10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55579B5C-717D-F06A-754B-E2CC1F7C5A3B}"/>
                </a:ext>
              </a:extLst>
            </p:cNvPr>
            <p:cNvSpPr/>
            <p:nvPr/>
          </p:nvSpPr>
          <p:spPr>
            <a:xfrm>
              <a:off x="7102738" y="2785386"/>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50527D37-E3D9-A971-DB24-5A5D23C58733}"/>
                </a:ext>
              </a:extLst>
            </p:cNvPr>
            <p:cNvSpPr/>
            <p:nvPr/>
          </p:nvSpPr>
          <p:spPr>
            <a:xfrm>
              <a:off x="8010488" y="274035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F36A0005-8DA7-D0C1-1D99-B31AEAE946D6}"/>
                </a:ext>
              </a:extLst>
            </p:cNvPr>
            <p:cNvSpPr/>
            <p:nvPr/>
          </p:nvSpPr>
          <p:spPr>
            <a:xfrm>
              <a:off x="8098735" y="2829218"/>
              <a:ext cx="108000" cy="10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63" name="TextBox 62">
            <a:extLst>
              <a:ext uri="{FF2B5EF4-FFF2-40B4-BE49-F238E27FC236}">
                <a16:creationId xmlns:a16="http://schemas.microsoft.com/office/drawing/2014/main" id="{90FC4596-254F-64C4-4CB1-ACBA6268EF03}"/>
              </a:ext>
            </a:extLst>
          </p:cNvPr>
          <p:cNvSpPr txBox="1"/>
          <p:nvPr/>
        </p:nvSpPr>
        <p:spPr>
          <a:xfrm>
            <a:off x="2004152" y="2491179"/>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12/01</a:t>
            </a:r>
          </a:p>
        </p:txBody>
      </p:sp>
      <p:sp>
        <p:nvSpPr>
          <p:cNvPr id="64" name="TextBox 63">
            <a:extLst>
              <a:ext uri="{FF2B5EF4-FFF2-40B4-BE49-F238E27FC236}">
                <a16:creationId xmlns:a16="http://schemas.microsoft.com/office/drawing/2014/main" id="{C127DE5C-FD50-D1C1-C9F3-B61A924ACF05}"/>
              </a:ext>
            </a:extLst>
          </p:cNvPr>
          <p:cNvSpPr txBox="1"/>
          <p:nvPr/>
        </p:nvSpPr>
        <p:spPr>
          <a:xfrm>
            <a:off x="7589118" y="2475797"/>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08/01</a:t>
            </a:r>
          </a:p>
        </p:txBody>
      </p:sp>
      <p:grpSp>
        <p:nvGrpSpPr>
          <p:cNvPr id="96" name="Group 95">
            <a:extLst>
              <a:ext uri="{FF2B5EF4-FFF2-40B4-BE49-F238E27FC236}">
                <a16:creationId xmlns:a16="http://schemas.microsoft.com/office/drawing/2014/main" id="{2CA916FC-B548-8C5B-6313-DF38F965BA8F}"/>
              </a:ext>
            </a:extLst>
          </p:cNvPr>
          <p:cNvGrpSpPr/>
          <p:nvPr/>
        </p:nvGrpSpPr>
        <p:grpSpPr>
          <a:xfrm>
            <a:off x="524661" y="2263386"/>
            <a:ext cx="1260000" cy="1260000"/>
            <a:chOff x="524661" y="2263386"/>
            <a:chExt cx="1260000" cy="1260000"/>
          </a:xfrm>
        </p:grpSpPr>
        <p:sp>
          <p:nvSpPr>
            <p:cNvPr id="66" name="Rectangle 65">
              <a:extLst>
                <a:ext uri="{FF2B5EF4-FFF2-40B4-BE49-F238E27FC236}">
                  <a16:creationId xmlns:a16="http://schemas.microsoft.com/office/drawing/2014/main" id="{0BECCD4B-2352-6D7B-5B21-F050FA3A36EC}"/>
                </a:ext>
              </a:extLst>
            </p:cNvPr>
            <p:cNvSpPr/>
            <p:nvPr/>
          </p:nvSpPr>
          <p:spPr>
            <a:xfrm>
              <a:off x="524661" y="226338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Establish data quality on Critical Data Elements</a:t>
              </a:r>
            </a:p>
          </p:txBody>
        </p:sp>
        <p:sp>
          <p:nvSpPr>
            <p:cNvPr id="67" name="Oval 66">
              <a:extLst>
                <a:ext uri="{FF2B5EF4-FFF2-40B4-BE49-F238E27FC236}">
                  <a16:creationId xmlns:a16="http://schemas.microsoft.com/office/drawing/2014/main" id="{ABD052D7-47AF-1CB3-96AB-A1C6E51ADD7F}"/>
                </a:ext>
              </a:extLst>
            </p:cNvPr>
            <p:cNvSpPr/>
            <p:nvPr/>
          </p:nvSpPr>
          <p:spPr>
            <a:xfrm>
              <a:off x="1637541" y="243055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8" name="Group 67">
              <a:extLst>
                <a:ext uri="{FF2B5EF4-FFF2-40B4-BE49-F238E27FC236}">
                  <a16:creationId xmlns:a16="http://schemas.microsoft.com/office/drawing/2014/main" id="{15433773-5202-D963-023D-0CAF93BBBCF5}"/>
                </a:ext>
              </a:extLst>
            </p:cNvPr>
            <p:cNvGrpSpPr/>
            <p:nvPr/>
          </p:nvGrpSpPr>
          <p:grpSpPr>
            <a:xfrm>
              <a:off x="677661" y="2386830"/>
              <a:ext cx="216000" cy="216000"/>
              <a:chOff x="7966880" y="3935853"/>
              <a:chExt cx="180000" cy="180000"/>
            </a:xfrm>
          </p:grpSpPr>
          <p:sp>
            <p:nvSpPr>
              <p:cNvPr id="69" name="Oval 68">
                <a:extLst>
                  <a:ext uri="{FF2B5EF4-FFF2-40B4-BE49-F238E27FC236}">
                    <a16:creationId xmlns:a16="http://schemas.microsoft.com/office/drawing/2014/main" id="{F163B6A3-867D-64FA-E8D6-FDC229CA69B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0" name="Graphic 69" descr="Star with solid fill">
                <a:extLst>
                  <a:ext uri="{FF2B5EF4-FFF2-40B4-BE49-F238E27FC236}">
                    <a16:creationId xmlns:a16="http://schemas.microsoft.com/office/drawing/2014/main" id="{EF02B296-D259-9FB0-C44B-B76CADADDEE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71" name="Oval 70">
              <a:extLst>
                <a:ext uri="{FF2B5EF4-FFF2-40B4-BE49-F238E27FC236}">
                  <a16:creationId xmlns:a16="http://schemas.microsoft.com/office/drawing/2014/main" id="{816F5184-0D7B-0249-AE85-E0F3E9C42F11}"/>
                </a:ext>
              </a:extLst>
            </p:cNvPr>
            <p:cNvSpPr/>
            <p:nvPr/>
          </p:nvSpPr>
          <p:spPr>
            <a:xfrm>
              <a:off x="1370661" y="235855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87A10661-AB41-F9D6-4879-D26DFC765053}"/>
                </a:ext>
              </a:extLst>
            </p:cNvPr>
            <p:cNvSpPr/>
            <p:nvPr/>
          </p:nvSpPr>
          <p:spPr>
            <a:xfrm>
              <a:off x="1544357" y="328500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B12EF507-8C44-A6B8-B3F1-5F13F83AFB12}"/>
                </a:ext>
              </a:extLst>
            </p:cNvPr>
            <p:cNvSpPr/>
            <p:nvPr/>
          </p:nvSpPr>
          <p:spPr>
            <a:xfrm>
              <a:off x="1151170" y="2327983"/>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07883EE5-770F-CC26-5A2B-121224CB7BC5}"/>
                </a:ext>
              </a:extLst>
            </p:cNvPr>
            <p:cNvSpPr/>
            <p:nvPr/>
          </p:nvSpPr>
          <p:spPr>
            <a:xfrm>
              <a:off x="1544357" y="2300672"/>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7" name="Group 96">
            <a:extLst>
              <a:ext uri="{FF2B5EF4-FFF2-40B4-BE49-F238E27FC236}">
                <a16:creationId xmlns:a16="http://schemas.microsoft.com/office/drawing/2014/main" id="{83227AC4-048E-7F44-6788-CFC1C04975DF}"/>
              </a:ext>
            </a:extLst>
          </p:cNvPr>
          <p:cNvGrpSpPr/>
          <p:nvPr/>
        </p:nvGrpSpPr>
        <p:grpSpPr>
          <a:xfrm>
            <a:off x="451200" y="3898262"/>
            <a:ext cx="1260000" cy="1260000"/>
            <a:chOff x="451200" y="3898262"/>
            <a:chExt cx="1260000" cy="1260000"/>
          </a:xfrm>
        </p:grpSpPr>
        <p:sp>
          <p:nvSpPr>
            <p:cNvPr id="75" name="Rectangle 74">
              <a:extLst>
                <a:ext uri="{FF2B5EF4-FFF2-40B4-BE49-F238E27FC236}">
                  <a16:creationId xmlns:a16="http://schemas.microsoft.com/office/drawing/2014/main" id="{8301DCCF-4DBF-F22B-8193-1F1AEF38E05D}"/>
                </a:ext>
              </a:extLst>
            </p:cNvPr>
            <p:cNvSpPr/>
            <p:nvPr/>
          </p:nvSpPr>
          <p:spPr>
            <a:xfrm>
              <a:off x="451200" y="389826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1200" b="1" dirty="0">
                  <a:solidFill>
                    <a:srgbClr val="000000"/>
                  </a:solidFill>
                  <a:latin typeface="Arial" panose="020B0604020202020204" pitchFamily="34" charset="0"/>
                  <a:cs typeface="Arial" panose="020B0604020202020204" pitchFamily="34" charset="0"/>
                </a:rPr>
                <a:t>Create and maintain a business glossary</a:t>
              </a:r>
            </a:p>
          </p:txBody>
        </p:sp>
        <p:sp>
          <p:nvSpPr>
            <p:cNvPr id="76" name="Oval 75">
              <a:extLst>
                <a:ext uri="{FF2B5EF4-FFF2-40B4-BE49-F238E27FC236}">
                  <a16:creationId xmlns:a16="http://schemas.microsoft.com/office/drawing/2014/main" id="{98C1E10B-4954-0E52-0E6D-9C0E814CE86C}"/>
                </a:ext>
              </a:extLst>
            </p:cNvPr>
            <p:cNvSpPr/>
            <p:nvPr/>
          </p:nvSpPr>
          <p:spPr>
            <a:xfrm>
              <a:off x="856749" y="407523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7" name="Group 76">
              <a:extLst>
                <a:ext uri="{FF2B5EF4-FFF2-40B4-BE49-F238E27FC236}">
                  <a16:creationId xmlns:a16="http://schemas.microsoft.com/office/drawing/2014/main" id="{C7369DAA-6F12-2FA2-5641-4D6185C1263C}"/>
                </a:ext>
              </a:extLst>
            </p:cNvPr>
            <p:cNvGrpSpPr/>
            <p:nvPr/>
          </p:nvGrpSpPr>
          <p:grpSpPr>
            <a:xfrm>
              <a:off x="606572" y="4804471"/>
              <a:ext cx="216000" cy="216000"/>
              <a:chOff x="7966880" y="3935853"/>
              <a:chExt cx="180000" cy="180000"/>
            </a:xfrm>
          </p:grpSpPr>
          <p:sp>
            <p:nvSpPr>
              <p:cNvPr id="78" name="Oval 77">
                <a:extLst>
                  <a:ext uri="{FF2B5EF4-FFF2-40B4-BE49-F238E27FC236}">
                    <a16:creationId xmlns:a16="http://schemas.microsoft.com/office/drawing/2014/main" id="{F2BD31B1-8D7F-BC9F-D10A-27EBA89F45F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9" name="Graphic 78" descr="Star with solid fill">
                <a:extLst>
                  <a:ext uri="{FF2B5EF4-FFF2-40B4-BE49-F238E27FC236}">
                    <a16:creationId xmlns:a16="http://schemas.microsoft.com/office/drawing/2014/main" id="{1D357055-A365-4AD2-EAD6-931E85A0A0C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80" name="Oval 79">
              <a:extLst>
                <a:ext uri="{FF2B5EF4-FFF2-40B4-BE49-F238E27FC236}">
                  <a16:creationId xmlns:a16="http://schemas.microsoft.com/office/drawing/2014/main" id="{7AE7025D-33BE-07E6-2FFB-B71759B000B7}"/>
                </a:ext>
              </a:extLst>
            </p:cNvPr>
            <p:cNvSpPr/>
            <p:nvPr/>
          </p:nvSpPr>
          <p:spPr>
            <a:xfrm>
              <a:off x="586962" y="404769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DD44611B-F96F-BEF5-B384-42231977CF2F}"/>
                </a:ext>
              </a:extLst>
            </p:cNvPr>
            <p:cNvSpPr/>
            <p:nvPr/>
          </p:nvSpPr>
          <p:spPr>
            <a:xfrm>
              <a:off x="1338752" y="404769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C5ED415C-5461-2294-0246-3F05920ABFA6}"/>
                </a:ext>
              </a:extLst>
            </p:cNvPr>
            <p:cNvSpPr/>
            <p:nvPr/>
          </p:nvSpPr>
          <p:spPr>
            <a:xfrm>
              <a:off x="1157705" y="4008878"/>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84" name="Rectangle 83">
            <a:extLst>
              <a:ext uri="{FF2B5EF4-FFF2-40B4-BE49-F238E27FC236}">
                <a16:creationId xmlns:a16="http://schemas.microsoft.com/office/drawing/2014/main" id="{65E47DE0-DC31-509B-5DD5-DE7B7166338F}"/>
              </a:ext>
            </a:extLst>
          </p:cNvPr>
          <p:cNvSpPr/>
          <p:nvPr/>
        </p:nvSpPr>
        <p:spPr>
          <a:xfrm>
            <a:off x="3281600" y="45128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A70FF4AE-B4A8-D120-C426-356F2159921A}"/>
              </a:ext>
            </a:extLst>
          </p:cNvPr>
          <p:cNvSpPr/>
          <p:nvPr/>
        </p:nvSpPr>
        <p:spPr>
          <a:xfrm>
            <a:off x="3613125" y="452826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4360D1C7-D13A-872E-147E-F35FA9670370}"/>
              </a:ext>
            </a:extLst>
          </p:cNvPr>
          <p:cNvSpPr/>
          <p:nvPr/>
        </p:nvSpPr>
        <p:spPr>
          <a:xfrm>
            <a:off x="4336306" y="4547134"/>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Rectangle 86">
            <a:extLst>
              <a:ext uri="{FF2B5EF4-FFF2-40B4-BE49-F238E27FC236}">
                <a16:creationId xmlns:a16="http://schemas.microsoft.com/office/drawing/2014/main" id="{E9FFF319-EEB6-526D-18DE-486C3AC0A97B}"/>
              </a:ext>
            </a:extLst>
          </p:cNvPr>
          <p:cNvSpPr/>
          <p:nvPr/>
        </p:nvSpPr>
        <p:spPr>
          <a:xfrm>
            <a:off x="4721314" y="457737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Rectangle 87">
            <a:extLst>
              <a:ext uri="{FF2B5EF4-FFF2-40B4-BE49-F238E27FC236}">
                <a16:creationId xmlns:a16="http://schemas.microsoft.com/office/drawing/2014/main" id="{69330D72-D024-1CE5-3024-D1AF694EE9FF}"/>
              </a:ext>
            </a:extLst>
          </p:cNvPr>
          <p:cNvSpPr/>
          <p:nvPr/>
        </p:nvSpPr>
        <p:spPr>
          <a:xfrm>
            <a:off x="4998322" y="457737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Rectangle 88">
            <a:extLst>
              <a:ext uri="{FF2B5EF4-FFF2-40B4-BE49-F238E27FC236}">
                <a16:creationId xmlns:a16="http://schemas.microsoft.com/office/drawing/2014/main" id="{9EFAB1FD-0577-A6A2-CF18-972F99F625CE}"/>
              </a:ext>
            </a:extLst>
          </p:cNvPr>
          <p:cNvSpPr/>
          <p:nvPr/>
        </p:nvSpPr>
        <p:spPr>
          <a:xfrm>
            <a:off x="6802804" y="4547134"/>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Rectangle 89">
            <a:extLst>
              <a:ext uri="{FF2B5EF4-FFF2-40B4-BE49-F238E27FC236}">
                <a16:creationId xmlns:a16="http://schemas.microsoft.com/office/drawing/2014/main" id="{06AE3AD1-672A-7944-9C4A-62A0CD36CD60}"/>
              </a:ext>
            </a:extLst>
          </p:cNvPr>
          <p:cNvSpPr/>
          <p:nvPr/>
        </p:nvSpPr>
        <p:spPr>
          <a:xfrm>
            <a:off x="8328971" y="457737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Rectangle 90">
            <a:extLst>
              <a:ext uri="{FF2B5EF4-FFF2-40B4-BE49-F238E27FC236}">
                <a16:creationId xmlns:a16="http://schemas.microsoft.com/office/drawing/2014/main" id="{9F8B209C-7989-B4C7-41D8-43DEF49ED079}"/>
              </a:ext>
            </a:extLst>
          </p:cNvPr>
          <p:cNvSpPr/>
          <p:nvPr/>
        </p:nvSpPr>
        <p:spPr>
          <a:xfrm>
            <a:off x="8786231" y="458847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7891190F-49A0-0105-3FFA-E5FB98E03895}"/>
              </a:ext>
            </a:extLst>
          </p:cNvPr>
          <p:cNvSpPr/>
          <p:nvPr/>
        </p:nvSpPr>
        <p:spPr>
          <a:xfrm>
            <a:off x="9135491" y="458847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9AA26BDE-7A9D-07EF-D90A-952066774E2B}"/>
              </a:ext>
            </a:extLst>
          </p:cNvPr>
          <p:cNvSpPr/>
          <p:nvPr/>
        </p:nvSpPr>
        <p:spPr>
          <a:xfrm>
            <a:off x="5148518" y="4709314"/>
            <a:ext cx="108000" cy="10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TextBox 93">
            <a:extLst>
              <a:ext uri="{FF2B5EF4-FFF2-40B4-BE49-F238E27FC236}">
                <a16:creationId xmlns:a16="http://schemas.microsoft.com/office/drawing/2014/main" id="{CB23EE09-AC86-11F4-FA9D-1D00F766E35D}"/>
              </a:ext>
            </a:extLst>
          </p:cNvPr>
          <p:cNvSpPr txBox="1"/>
          <p:nvPr/>
        </p:nvSpPr>
        <p:spPr>
          <a:xfrm>
            <a:off x="2818394" y="4297374"/>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12/20</a:t>
            </a:r>
          </a:p>
        </p:txBody>
      </p:sp>
      <p:sp>
        <p:nvSpPr>
          <p:cNvPr id="95" name="TextBox 94">
            <a:extLst>
              <a:ext uri="{FF2B5EF4-FFF2-40B4-BE49-F238E27FC236}">
                <a16:creationId xmlns:a16="http://schemas.microsoft.com/office/drawing/2014/main" id="{ECB5719D-667D-5814-0832-0D355C9A3FFD}"/>
              </a:ext>
            </a:extLst>
          </p:cNvPr>
          <p:cNvSpPr txBox="1"/>
          <p:nvPr/>
        </p:nvSpPr>
        <p:spPr>
          <a:xfrm>
            <a:off x="8680363" y="4354258"/>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11/01</a:t>
            </a:r>
          </a:p>
        </p:txBody>
      </p:sp>
      <p:grpSp>
        <p:nvGrpSpPr>
          <p:cNvPr id="11" name="Group 10">
            <a:extLst>
              <a:ext uri="{FF2B5EF4-FFF2-40B4-BE49-F238E27FC236}">
                <a16:creationId xmlns:a16="http://schemas.microsoft.com/office/drawing/2014/main" id="{3882B7C2-6FD9-DB1A-7D20-131BFCDCEF36}"/>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F9505E68-7CA8-6278-706A-EB0FDDBB73B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AC7EF3F6-CE5A-BB86-F304-FF7624687863}"/>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66205A3C-7637-33C0-B5A6-E5087C95718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18" name="Rectangle 17">
                <a:extLst>
                  <a:ext uri="{FF2B5EF4-FFF2-40B4-BE49-F238E27FC236}">
                    <a16:creationId xmlns:a16="http://schemas.microsoft.com/office/drawing/2014/main" id="{8DBA92D5-EC19-2977-87E3-AE9B3590F90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9" name="Rectangle 18">
            <a:extLst>
              <a:ext uri="{FF2B5EF4-FFF2-40B4-BE49-F238E27FC236}">
                <a16:creationId xmlns:a16="http://schemas.microsoft.com/office/drawing/2014/main" id="{A91CC536-4574-1CBE-30E0-97078CB706B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33547038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fad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8"/>
                                        </p:tgtEl>
                                        <p:attrNameLst>
                                          <p:attrName>style.visibility</p:attrName>
                                        </p:attrNameLst>
                                      </p:cBhvr>
                                      <p:to>
                                        <p:strVal val="visible"/>
                                      </p:to>
                                    </p:set>
                                    <p:animEffect transition="in" filter="fade">
                                      <p:cBhvr>
                                        <p:cTn id="12" dur="500"/>
                                        <p:tgtEl>
                                          <p:spTgt spid="98"/>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ppt_x"/>
                                          </p:val>
                                        </p:tav>
                                        <p:tav tm="100000">
                                          <p:val>
                                            <p:strVal val="#ppt_x"/>
                                          </p:val>
                                        </p:tav>
                                      </p:tavLst>
                                    </p:anim>
                                    <p:anim calcmode="lin" valueType="num">
                                      <p:cBhvr additive="base">
                                        <p:cTn id="18" dur="500" fill="hold"/>
                                        <p:tgtEl>
                                          <p:spTgt spid="63"/>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500" fill="hold"/>
                                        <p:tgtEl>
                                          <p:spTgt spid="64"/>
                                        </p:tgtEl>
                                        <p:attrNameLst>
                                          <p:attrName>ppt_x</p:attrName>
                                        </p:attrNameLst>
                                      </p:cBhvr>
                                      <p:tavLst>
                                        <p:tav tm="0">
                                          <p:val>
                                            <p:strVal val="#ppt_x"/>
                                          </p:val>
                                        </p:tav>
                                        <p:tav tm="100000">
                                          <p:val>
                                            <p:strVal val="#ppt_x"/>
                                          </p:val>
                                        </p:tav>
                                      </p:tavLst>
                                    </p:anim>
                                    <p:anim calcmode="lin" valueType="num">
                                      <p:cBhvr additive="base">
                                        <p:cTn id="24"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97"/>
                                        </p:tgtEl>
                                        <p:attrNameLst>
                                          <p:attrName>style.visibility</p:attrName>
                                        </p:attrNameLst>
                                      </p:cBhvr>
                                      <p:to>
                                        <p:strVal val="visible"/>
                                      </p:to>
                                    </p:set>
                                    <p:animEffect transition="in" filter="fade">
                                      <p:cBhvr>
                                        <p:cTn id="29" dur="500"/>
                                        <p:tgtEl>
                                          <p:spTgt spid="9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4"/>
                                        </p:tgtEl>
                                        <p:attrNameLst>
                                          <p:attrName>style.visibility</p:attrName>
                                        </p:attrNameLst>
                                      </p:cBhvr>
                                      <p:to>
                                        <p:strVal val="visible"/>
                                      </p:to>
                                    </p:set>
                                    <p:animEffect transition="in" filter="fade">
                                      <p:cBhvr>
                                        <p:cTn id="32" dur="500"/>
                                        <p:tgtEl>
                                          <p:spTgt spid="8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fade">
                                      <p:cBhvr>
                                        <p:cTn id="35" dur="500"/>
                                        <p:tgtEl>
                                          <p:spTgt spid="8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86"/>
                                        </p:tgtEl>
                                        <p:attrNameLst>
                                          <p:attrName>style.visibility</p:attrName>
                                        </p:attrNameLst>
                                      </p:cBhvr>
                                      <p:to>
                                        <p:strVal val="visible"/>
                                      </p:to>
                                    </p:set>
                                    <p:animEffect transition="in" filter="fade">
                                      <p:cBhvr>
                                        <p:cTn id="38" dur="500"/>
                                        <p:tgtEl>
                                          <p:spTgt spid="8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7"/>
                                        </p:tgtEl>
                                        <p:attrNameLst>
                                          <p:attrName>style.visibility</p:attrName>
                                        </p:attrNameLst>
                                      </p:cBhvr>
                                      <p:to>
                                        <p:strVal val="visible"/>
                                      </p:to>
                                    </p:set>
                                    <p:animEffect transition="in" filter="fade">
                                      <p:cBhvr>
                                        <p:cTn id="41" dur="500"/>
                                        <p:tgtEl>
                                          <p:spTgt spid="8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8"/>
                                        </p:tgtEl>
                                        <p:attrNameLst>
                                          <p:attrName>style.visibility</p:attrName>
                                        </p:attrNameLst>
                                      </p:cBhvr>
                                      <p:to>
                                        <p:strVal val="visible"/>
                                      </p:to>
                                    </p:set>
                                    <p:animEffect transition="in" filter="fade">
                                      <p:cBhvr>
                                        <p:cTn id="44" dur="500"/>
                                        <p:tgtEl>
                                          <p:spTgt spid="8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89"/>
                                        </p:tgtEl>
                                        <p:attrNameLst>
                                          <p:attrName>style.visibility</p:attrName>
                                        </p:attrNameLst>
                                      </p:cBhvr>
                                      <p:to>
                                        <p:strVal val="visible"/>
                                      </p:to>
                                    </p:set>
                                    <p:animEffect transition="in" filter="fade">
                                      <p:cBhvr>
                                        <p:cTn id="47" dur="500"/>
                                        <p:tgtEl>
                                          <p:spTgt spid="8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90"/>
                                        </p:tgtEl>
                                        <p:attrNameLst>
                                          <p:attrName>style.visibility</p:attrName>
                                        </p:attrNameLst>
                                      </p:cBhvr>
                                      <p:to>
                                        <p:strVal val="visible"/>
                                      </p:to>
                                    </p:set>
                                    <p:animEffect transition="in" filter="fade">
                                      <p:cBhvr>
                                        <p:cTn id="50" dur="500"/>
                                        <p:tgtEl>
                                          <p:spTgt spid="9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91"/>
                                        </p:tgtEl>
                                        <p:attrNameLst>
                                          <p:attrName>style.visibility</p:attrName>
                                        </p:attrNameLst>
                                      </p:cBhvr>
                                      <p:to>
                                        <p:strVal val="visible"/>
                                      </p:to>
                                    </p:set>
                                    <p:animEffect transition="in" filter="fade">
                                      <p:cBhvr>
                                        <p:cTn id="53" dur="500"/>
                                        <p:tgtEl>
                                          <p:spTgt spid="9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92"/>
                                        </p:tgtEl>
                                        <p:attrNameLst>
                                          <p:attrName>style.visibility</p:attrName>
                                        </p:attrNameLst>
                                      </p:cBhvr>
                                      <p:to>
                                        <p:strVal val="visible"/>
                                      </p:to>
                                    </p:set>
                                    <p:animEffect transition="in" filter="fade">
                                      <p:cBhvr>
                                        <p:cTn id="56" dur="500"/>
                                        <p:tgtEl>
                                          <p:spTgt spid="9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Effect transition="in" filter="fade">
                                      <p:cBhvr>
                                        <p:cTn id="59" dur="500"/>
                                        <p:tgtEl>
                                          <p:spTgt spid="9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94"/>
                                        </p:tgtEl>
                                        <p:attrNameLst>
                                          <p:attrName>style.visibility</p:attrName>
                                        </p:attrNameLst>
                                      </p:cBhvr>
                                      <p:to>
                                        <p:strVal val="visible"/>
                                      </p:to>
                                    </p:set>
                                    <p:animEffect transition="in" filter="fade">
                                      <p:cBhvr>
                                        <p:cTn id="62" dur="500"/>
                                        <p:tgtEl>
                                          <p:spTgt spid="9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95"/>
                                        </p:tgtEl>
                                        <p:attrNameLst>
                                          <p:attrName>style.visibility</p:attrName>
                                        </p:attrNameLst>
                                      </p:cBhvr>
                                      <p:to>
                                        <p:strVal val="visible"/>
                                      </p:to>
                                    </p:set>
                                    <p:animEffect transition="in" filter="fade">
                                      <p:cBhvr>
                                        <p:cTn id="65"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4" grpId="0"/>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p:bldP spid="95"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6C0D9875-A05D-579F-AF3B-2A570385B91B}"/>
              </a:ext>
            </a:extLst>
          </p:cNvPr>
          <p:cNvSpPr txBox="1">
            <a:spLocks/>
          </p:cNvSpPr>
          <p:nvPr/>
        </p:nvSpPr>
        <p:spPr>
          <a:xfrm>
            <a:off x="4880344" y="2368043"/>
            <a:ext cx="6081823" cy="36873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each initiative, determine key milestones that indicate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significant progress or completion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major tasks.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Place these milestones on the roadmap, ensuring they are spaced appropriately and aligned with the overall timeline.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Adjust the placement as necessary to prevent overlaps or resource conflicts.</a:t>
            </a:r>
          </a:p>
        </p:txBody>
      </p:sp>
      <p:sp>
        <p:nvSpPr>
          <p:cNvPr id="14" name="Tijdelijke aanduiding voor tekst 44">
            <a:extLst>
              <a:ext uri="{FF2B5EF4-FFF2-40B4-BE49-F238E27FC236}">
                <a16:creationId xmlns:a16="http://schemas.microsoft.com/office/drawing/2014/main" id="{7211E638-AD7A-9FA9-38AF-A1565A4636CE}"/>
              </a:ext>
            </a:extLst>
          </p:cNvPr>
          <p:cNvSpPr txBox="1">
            <a:spLocks/>
          </p:cNvSpPr>
          <p:nvPr/>
        </p:nvSpPr>
        <p:spPr>
          <a:xfrm>
            <a:off x="4880344" y="1756900"/>
            <a:ext cx="548285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Set Key Milestones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E199E089-F3BC-FE3E-C4F5-63B7701DA58F}"/>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F00C0A28-6795-4543-9A56-A9BFB819D3C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8AFD5EBE-1A63-048A-3CE9-130EF89A82AE}"/>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FD1CB33A-6441-D125-E9AD-2BB62856456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C543AC16-6C11-D32F-DDD4-3E8183D733F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8563DEC5-5464-CBA1-D1AB-BCD52F644EF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9048227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355763CB-7E9C-B9D7-C31D-30174ED3AD23}"/>
              </a:ext>
            </a:extLst>
          </p:cNvPr>
          <p:cNvSpPr/>
          <p:nvPr/>
        </p:nvSpPr>
        <p:spPr>
          <a:xfrm>
            <a:off x="2185199" y="1833535"/>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55E84704-2250-10F8-082B-955C6A9A2675}"/>
              </a:ext>
            </a:extLst>
          </p:cNvPr>
          <p:cNvSpPr txBox="1"/>
          <p:nvPr/>
        </p:nvSpPr>
        <p:spPr>
          <a:xfrm>
            <a:off x="2185198" y="1823367"/>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December</a:t>
            </a:r>
            <a:endParaRPr kumimoji="0" lang="LID4096"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659AE555-3B96-F127-A87B-05DB635A8287}"/>
              </a:ext>
            </a:extLst>
          </p:cNvPr>
          <p:cNvSpPr/>
          <p:nvPr/>
        </p:nvSpPr>
        <p:spPr>
          <a:xfrm>
            <a:off x="4095480" y="1843703"/>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13E985B7-D5FC-5244-1408-90940A97CB67}"/>
              </a:ext>
            </a:extLst>
          </p:cNvPr>
          <p:cNvSpPr txBox="1"/>
          <p:nvPr/>
        </p:nvSpPr>
        <p:spPr>
          <a:xfrm>
            <a:off x="4095479" y="1833535"/>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Jan</a:t>
            </a:r>
            <a:endParaRPr kumimoji="0" lang="LID4096"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9D9D09AA-39D2-6822-528C-7CB6B014EF55}"/>
              </a:ext>
            </a:extLst>
          </p:cNvPr>
          <p:cNvSpPr/>
          <p:nvPr/>
        </p:nvSpPr>
        <p:spPr>
          <a:xfrm>
            <a:off x="6005760" y="1835686"/>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8118A970-D2EC-33C9-105D-DB15CB87241F}"/>
              </a:ext>
            </a:extLst>
          </p:cNvPr>
          <p:cNvSpPr txBox="1"/>
          <p:nvPr/>
        </p:nvSpPr>
        <p:spPr>
          <a:xfrm>
            <a:off x="6005759" y="1825518"/>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Feb</a:t>
            </a:r>
            <a:endParaRPr kumimoji="0" lang="LID4096"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01742481-453E-D54A-A8BD-C15CC7EE0DDD}"/>
              </a:ext>
            </a:extLst>
          </p:cNvPr>
          <p:cNvSpPr/>
          <p:nvPr/>
        </p:nvSpPr>
        <p:spPr>
          <a:xfrm>
            <a:off x="7916040" y="1833535"/>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8C01693F-BD81-83B0-C7CF-A2001888E01B}"/>
              </a:ext>
            </a:extLst>
          </p:cNvPr>
          <p:cNvSpPr txBox="1"/>
          <p:nvPr/>
        </p:nvSpPr>
        <p:spPr>
          <a:xfrm>
            <a:off x="7916039" y="1823367"/>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 – 12 months</a:t>
            </a:r>
          </a:p>
        </p:txBody>
      </p:sp>
      <p:sp>
        <p:nvSpPr>
          <p:cNvPr id="25" name="Rectangle 24">
            <a:extLst>
              <a:ext uri="{FF2B5EF4-FFF2-40B4-BE49-F238E27FC236}">
                <a16:creationId xmlns:a16="http://schemas.microsoft.com/office/drawing/2014/main" id="{031CB533-F83D-CD20-0276-673F22197595}"/>
              </a:ext>
            </a:extLst>
          </p:cNvPr>
          <p:cNvSpPr/>
          <p:nvPr/>
        </p:nvSpPr>
        <p:spPr>
          <a:xfrm>
            <a:off x="9826319" y="1833535"/>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TextBox 25">
            <a:extLst>
              <a:ext uri="{FF2B5EF4-FFF2-40B4-BE49-F238E27FC236}">
                <a16:creationId xmlns:a16="http://schemas.microsoft.com/office/drawing/2014/main" id="{A865C4BD-50A8-2BCD-B987-14629AC7143B}"/>
              </a:ext>
            </a:extLst>
          </p:cNvPr>
          <p:cNvSpPr txBox="1"/>
          <p:nvPr/>
        </p:nvSpPr>
        <p:spPr>
          <a:xfrm>
            <a:off x="9826318" y="1823367"/>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 months</a:t>
            </a:r>
          </a:p>
        </p:txBody>
      </p:sp>
      <p:grpSp>
        <p:nvGrpSpPr>
          <p:cNvPr id="98" name="Group 97">
            <a:extLst>
              <a:ext uri="{FF2B5EF4-FFF2-40B4-BE49-F238E27FC236}">
                <a16:creationId xmlns:a16="http://schemas.microsoft.com/office/drawing/2014/main" id="{8A1F5876-1108-ED82-C1B5-3D8710E89A89}"/>
              </a:ext>
            </a:extLst>
          </p:cNvPr>
          <p:cNvGrpSpPr/>
          <p:nvPr/>
        </p:nvGrpSpPr>
        <p:grpSpPr>
          <a:xfrm>
            <a:off x="2469484" y="2514885"/>
            <a:ext cx="5757004" cy="520576"/>
            <a:chOff x="2469484" y="2514885"/>
            <a:chExt cx="5757004" cy="520576"/>
          </a:xfrm>
        </p:grpSpPr>
        <p:sp>
          <p:nvSpPr>
            <p:cNvPr id="51" name="Rectangle 50">
              <a:extLst>
                <a:ext uri="{FF2B5EF4-FFF2-40B4-BE49-F238E27FC236}">
                  <a16:creationId xmlns:a16="http://schemas.microsoft.com/office/drawing/2014/main" id="{5A1ECC63-C8DE-2D42-DD8C-8F4DB610721D}"/>
                </a:ext>
              </a:extLst>
            </p:cNvPr>
            <p:cNvSpPr/>
            <p:nvPr/>
          </p:nvSpPr>
          <p:spPr>
            <a:xfrm>
              <a:off x="2469484" y="27752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4682320A-CC93-49F0-1695-9D4949A57911}"/>
                </a:ext>
              </a:extLst>
            </p:cNvPr>
            <p:cNvSpPr/>
            <p:nvPr/>
          </p:nvSpPr>
          <p:spPr>
            <a:xfrm>
              <a:off x="2921693" y="27752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F9C3678E-B834-53E2-3BE4-0660E2F933F5}"/>
                </a:ext>
              </a:extLst>
            </p:cNvPr>
            <p:cNvSpPr/>
            <p:nvPr/>
          </p:nvSpPr>
          <p:spPr>
            <a:xfrm>
              <a:off x="3497600" y="27752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875575F4-0C31-940A-953A-A94F2B29C652}"/>
                </a:ext>
              </a:extLst>
            </p:cNvPr>
            <p:cNvSpPr/>
            <p:nvPr/>
          </p:nvSpPr>
          <p:spPr>
            <a:xfrm>
              <a:off x="4444306" y="2785386"/>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9BD5CE4-52B9-4369-6697-5CA396C30B69}"/>
                </a:ext>
              </a:extLst>
            </p:cNvPr>
            <p:cNvSpPr/>
            <p:nvPr/>
          </p:nvSpPr>
          <p:spPr>
            <a:xfrm>
              <a:off x="5349072" y="281946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289F64E1-B1B9-A932-58D1-7D14C7D0B3BE}"/>
                </a:ext>
              </a:extLst>
            </p:cNvPr>
            <p:cNvSpPr/>
            <p:nvPr/>
          </p:nvSpPr>
          <p:spPr>
            <a:xfrm>
              <a:off x="6180185" y="268362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2116290F-62A9-19A4-8B3D-5AC772849DC6}"/>
                </a:ext>
              </a:extLst>
            </p:cNvPr>
            <p:cNvSpPr/>
            <p:nvPr/>
          </p:nvSpPr>
          <p:spPr>
            <a:xfrm>
              <a:off x="6570610" y="2785386"/>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A124BF72-B888-82CD-8139-4EF1E8711B4C}"/>
                </a:ext>
              </a:extLst>
            </p:cNvPr>
            <p:cNvSpPr/>
            <p:nvPr/>
          </p:nvSpPr>
          <p:spPr>
            <a:xfrm>
              <a:off x="6678610" y="2514885"/>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341F499E-F07D-CEBD-0DE8-DC73E3FC9391}"/>
                </a:ext>
              </a:extLst>
            </p:cNvPr>
            <p:cNvSpPr/>
            <p:nvPr/>
          </p:nvSpPr>
          <p:spPr>
            <a:xfrm>
              <a:off x="3605600" y="2893386"/>
              <a:ext cx="108000" cy="10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55579B5C-717D-F06A-754B-E2CC1F7C5A3B}"/>
                </a:ext>
              </a:extLst>
            </p:cNvPr>
            <p:cNvSpPr/>
            <p:nvPr/>
          </p:nvSpPr>
          <p:spPr>
            <a:xfrm>
              <a:off x="7102738" y="2785386"/>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50527D37-E3D9-A971-DB24-5A5D23C58733}"/>
                </a:ext>
              </a:extLst>
            </p:cNvPr>
            <p:cNvSpPr/>
            <p:nvPr/>
          </p:nvSpPr>
          <p:spPr>
            <a:xfrm>
              <a:off x="8010488" y="274035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F36A0005-8DA7-D0C1-1D99-B31AEAE946D6}"/>
                </a:ext>
              </a:extLst>
            </p:cNvPr>
            <p:cNvSpPr/>
            <p:nvPr/>
          </p:nvSpPr>
          <p:spPr>
            <a:xfrm>
              <a:off x="8098735" y="2829218"/>
              <a:ext cx="108000" cy="10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63" name="TextBox 62">
            <a:extLst>
              <a:ext uri="{FF2B5EF4-FFF2-40B4-BE49-F238E27FC236}">
                <a16:creationId xmlns:a16="http://schemas.microsoft.com/office/drawing/2014/main" id="{90FC4596-254F-64C4-4CB1-ACBA6268EF03}"/>
              </a:ext>
            </a:extLst>
          </p:cNvPr>
          <p:cNvSpPr txBox="1"/>
          <p:nvPr/>
        </p:nvSpPr>
        <p:spPr>
          <a:xfrm>
            <a:off x="2004152" y="2491179"/>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12/01</a:t>
            </a:r>
          </a:p>
        </p:txBody>
      </p:sp>
      <p:sp>
        <p:nvSpPr>
          <p:cNvPr id="64" name="TextBox 63">
            <a:extLst>
              <a:ext uri="{FF2B5EF4-FFF2-40B4-BE49-F238E27FC236}">
                <a16:creationId xmlns:a16="http://schemas.microsoft.com/office/drawing/2014/main" id="{C127DE5C-FD50-D1C1-C9F3-B61A924ACF05}"/>
              </a:ext>
            </a:extLst>
          </p:cNvPr>
          <p:cNvSpPr txBox="1"/>
          <p:nvPr/>
        </p:nvSpPr>
        <p:spPr>
          <a:xfrm>
            <a:off x="7589118" y="2475797"/>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08/01</a:t>
            </a:r>
          </a:p>
        </p:txBody>
      </p:sp>
      <p:grpSp>
        <p:nvGrpSpPr>
          <p:cNvPr id="96" name="Group 95">
            <a:extLst>
              <a:ext uri="{FF2B5EF4-FFF2-40B4-BE49-F238E27FC236}">
                <a16:creationId xmlns:a16="http://schemas.microsoft.com/office/drawing/2014/main" id="{2CA916FC-B548-8C5B-6313-DF38F965BA8F}"/>
              </a:ext>
            </a:extLst>
          </p:cNvPr>
          <p:cNvGrpSpPr/>
          <p:nvPr/>
        </p:nvGrpSpPr>
        <p:grpSpPr>
          <a:xfrm>
            <a:off x="524661" y="2263386"/>
            <a:ext cx="1260000" cy="1260000"/>
            <a:chOff x="524661" y="2263386"/>
            <a:chExt cx="1260000" cy="1260000"/>
          </a:xfrm>
        </p:grpSpPr>
        <p:sp>
          <p:nvSpPr>
            <p:cNvPr id="66" name="Rectangle 65">
              <a:extLst>
                <a:ext uri="{FF2B5EF4-FFF2-40B4-BE49-F238E27FC236}">
                  <a16:creationId xmlns:a16="http://schemas.microsoft.com/office/drawing/2014/main" id="{0BECCD4B-2352-6D7B-5B21-F050FA3A36EC}"/>
                </a:ext>
              </a:extLst>
            </p:cNvPr>
            <p:cNvSpPr/>
            <p:nvPr/>
          </p:nvSpPr>
          <p:spPr>
            <a:xfrm>
              <a:off x="524661" y="226338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1200" b="1" dirty="0">
                  <a:solidFill>
                    <a:srgbClr val="000000"/>
                  </a:solidFill>
                  <a:latin typeface="Arial" panose="020B0604020202020204" pitchFamily="34" charset="0"/>
                  <a:cs typeface="Arial" panose="020B0604020202020204" pitchFamily="34" charset="0"/>
                </a:rPr>
                <a:t>Establish data quality on Critical Data Elements</a:t>
              </a:r>
            </a:p>
          </p:txBody>
        </p:sp>
        <p:sp>
          <p:nvSpPr>
            <p:cNvPr id="67" name="Oval 66">
              <a:extLst>
                <a:ext uri="{FF2B5EF4-FFF2-40B4-BE49-F238E27FC236}">
                  <a16:creationId xmlns:a16="http://schemas.microsoft.com/office/drawing/2014/main" id="{ABD052D7-47AF-1CB3-96AB-A1C6E51ADD7F}"/>
                </a:ext>
              </a:extLst>
            </p:cNvPr>
            <p:cNvSpPr/>
            <p:nvPr/>
          </p:nvSpPr>
          <p:spPr>
            <a:xfrm>
              <a:off x="1637541" y="243055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8" name="Group 67">
              <a:extLst>
                <a:ext uri="{FF2B5EF4-FFF2-40B4-BE49-F238E27FC236}">
                  <a16:creationId xmlns:a16="http://schemas.microsoft.com/office/drawing/2014/main" id="{15433773-5202-D963-023D-0CAF93BBBCF5}"/>
                </a:ext>
              </a:extLst>
            </p:cNvPr>
            <p:cNvGrpSpPr/>
            <p:nvPr/>
          </p:nvGrpSpPr>
          <p:grpSpPr>
            <a:xfrm>
              <a:off x="677661" y="2386830"/>
              <a:ext cx="216000" cy="216000"/>
              <a:chOff x="7966880" y="3935853"/>
              <a:chExt cx="180000" cy="180000"/>
            </a:xfrm>
          </p:grpSpPr>
          <p:sp>
            <p:nvSpPr>
              <p:cNvPr id="69" name="Oval 68">
                <a:extLst>
                  <a:ext uri="{FF2B5EF4-FFF2-40B4-BE49-F238E27FC236}">
                    <a16:creationId xmlns:a16="http://schemas.microsoft.com/office/drawing/2014/main" id="{F163B6A3-867D-64FA-E8D6-FDC229CA69B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0" name="Graphic 69" descr="Star with solid fill">
                <a:extLst>
                  <a:ext uri="{FF2B5EF4-FFF2-40B4-BE49-F238E27FC236}">
                    <a16:creationId xmlns:a16="http://schemas.microsoft.com/office/drawing/2014/main" id="{EF02B296-D259-9FB0-C44B-B76CADADDEE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71" name="Oval 70">
              <a:extLst>
                <a:ext uri="{FF2B5EF4-FFF2-40B4-BE49-F238E27FC236}">
                  <a16:creationId xmlns:a16="http://schemas.microsoft.com/office/drawing/2014/main" id="{816F5184-0D7B-0249-AE85-E0F3E9C42F11}"/>
                </a:ext>
              </a:extLst>
            </p:cNvPr>
            <p:cNvSpPr/>
            <p:nvPr/>
          </p:nvSpPr>
          <p:spPr>
            <a:xfrm>
              <a:off x="1370661" y="235855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87A10661-AB41-F9D6-4879-D26DFC765053}"/>
                </a:ext>
              </a:extLst>
            </p:cNvPr>
            <p:cNvSpPr/>
            <p:nvPr/>
          </p:nvSpPr>
          <p:spPr>
            <a:xfrm>
              <a:off x="1479635" y="253798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B12EF507-8C44-A6B8-B3F1-5F13F83AFB12}"/>
                </a:ext>
              </a:extLst>
            </p:cNvPr>
            <p:cNvSpPr/>
            <p:nvPr/>
          </p:nvSpPr>
          <p:spPr>
            <a:xfrm>
              <a:off x="1202195" y="247317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07883EE5-770F-CC26-5A2B-121224CB7BC5}"/>
                </a:ext>
              </a:extLst>
            </p:cNvPr>
            <p:cNvSpPr/>
            <p:nvPr/>
          </p:nvSpPr>
          <p:spPr>
            <a:xfrm>
              <a:off x="1544357" y="2300672"/>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7" name="Group 96">
            <a:extLst>
              <a:ext uri="{FF2B5EF4-FFF2-40B4-BE49-F238E27FC236}">
                <a16:creationId xmlns:a16="http://schemas.microsoft.com/office/drawing/2014/main" id="{83227AC4-048E-7F44-6788-CFC1C04975DF}"/>
              </a:ext>
            </a:extLst>
          </p:cNvPr>
          <p:cNvGrpSpPr/>
          <p:nvPr/>
        </p:nvGrpSpPr>
        <p:grpSpPr>
          <a:xfrm>
            <a:off x="451200" y="3898262"/>
            <a:ext cx="1260000" cy="1260000"/>
            <a:chOff x="451200" y="3898262"/>
            <a:chExt cx="1260000" cy="1260000"/>
          </a:xfrm>
        </p:grpSpPr>
        <p:sp>
          <p:nvSpPr>
            <p:cNvPr id="75" name="Rectangle 74">
              <a:extLst>
                <a:ext uri="{FF2B5EF4-FFF2-40B4-BE49-F238E27FC236}">
                  <a16:creationId xmlns:a16="http://schemas.microsoft.com/office/drawing/2014/main" id="{8301DCCF-4DBF-F22B-8193-1F1AEF38E05D}"/>
                </a:ext>
              </a:extLst>
            </p:cNvPr>
            <p:cNvSpPr/>
            <p:nvPr/>
          </p:nvSpPr>
          <p:spPr>
            <a:xfrm>
              <a:off x="451200" y="389826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1200" b="1" dirty="0">
                  <a:solidFill>
                    <a:srgbClr val="000000"/>
                  </a:solidFill>
                  <a:latin typeface="Arial" panose="020B0604020202020204" pitchFamily="34" charset="0"/>
                  <a:cs typeface="Arial" panose="020B0604020202020204" pitchFamily="34" charset="0"/>
                </a:rPr>
                <a:t>Create and maintain a business glossary</a:t>
              </a:r>
            </a:p>
          </p:txBody>
        </p:sp>
        <p:sp>
          <p:nvSpPr>
            <p:cNvPr id="76" name="Oval 75">
              <a:extLst>
                <a:ext uri="{FF2B5EF4-FFF2-40B4-BE49-F238E27FC236}">
                  <a16:creationId xmlns:a16="http://schemas.microsoft.com/office/drawing/2014/main" id="{98C1E10B-4954-0E52-0E6D-9C0E814CE86C}"/>
                </a:ext>
              </a:extLst>
            </p:cNvPr>
            <p:cNvSpPr/>
            <p:nvPr/>
          </p:nvSpPr>
          <p:spPr>
            <a:xfrm>
              <a:off x="856749" y="407523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7" name="Group 76">
              <a:extLst>
                <a:ext uri="{FF2B5EF4-FFF2-40B4-BE49-F238E27FC236}">
                  <a16:creationId xmlns:a16="http://schemas.microsoft.com/office/drawing/2014/main" id="{C7369DAA-6F12-2FA2-5641-4D6185C1263C}"/>
                </a:ext>
              </a:extLst>
            </p:cNvPr>
            <p:cNvGrpSpPr/>
            <p:nvPr/>
          </p:nvGrpSpPr>
          <p:grpSpPr>
            <a:xfrm>
              <a:off x="606572" y="4804471"/>
              <a:ext cx="216000" cy="216000"/>
              <a:chOff x="7966880" y="3935853"/>
              <a:chExt cx="180000" cy="180000"/>
            </a:xfrm>
          </p:grpSpPr>
          <p:sp>
            <p:nvSpPr>
              <p:cNvPr id="78" name="Oval 77">
                <a:extLst>
                  <a:ext uri="{FF2B5EF4-FFF2-40B4-BE49-F238E27FC236}">
                    <a16:creationId xmlns:a16="http://schemas.microsoft.com/office/drawing/2014/main" id="{F2BD31B1-8D7F-BC9F-D10A-27EBA89F45F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9" name="Graphic 78" descr="Star with solid fill">
                <a:extLst>
                  <a:ext uri="{FF2B5EF4-FFF2-40B4-BE49-F238E27FC236}">
                    <a16:creationId xmlns:a16="http://schemas.microsoft.com/office/drawing/2014/main" id="{1D357055-A365-4AD2-EAD6-931E85A0A0C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80" name="Oval 79">
              <a:extLst>
                <a:ext uri="{FF2B5EF4-FFF2-40B4-BE49-F238E27FC236}">
                  <a16:creationId xmlns:a16="http://schemas.microsoft.com/office/drawing/2014/main" id="{7AE7025D-33BE-07E6-2FFB-B71759B000B7}"/>
                </a:ext>
              </a:extLst>
            </p:cNvPr>
            <p:cNvSpPr/>
            <p:nvPr/>
          </p:nvSpPr>
          <p:spPr>
            <a:xfrm>
              <a:off x="586962" y="404769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DD44611B-F96F-BEF5-B384-42231977CF2F}"/>
                </a:ext>
              </a:extLst>
            </p:cNvPr>
            <p:cNvSpPr/>
            <p:nvPr/>
          </p:nvSpPr>
          <p:spPr>
            <a:xfrm>
              <a:off x="1338752" y="404769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C5ED415C-5461-2294-0246-3F05920ABFA6}"/>
                </a:ext>
              </a:extLst>
            </p:cNvPr>
            <p:cNvSpPr/>
            <p:nvPr/>
          </p:nvSpPr>
          <p:spPr>
            <a:xfrm>
              <a:off x="1157705" y="4008878"/>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84" name="Rectangle 83">
            <a:extLst>
              <a:ext uri="{FF2B5EF4-FFF2-40B4-BE49-F238E27FC236}">
                <a16:creationId xmlns:a16="http://schemas.microsoft.com/office/drawing/2014/main" id="{65E47DE0-DC31-509B-5DD5-DE7B7166338F}"/>
              </a:ext>
            </a:extLst>
          </p:cNvPr>
          <p:cNvSpPr/>
          <p:nvPr/>
        </p:nvSpPr>
        <p:spPr>
          <a:xfrm>
            <a:off x="3281600" y="45128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A70FF4AE-B4A8-D120-C426-356F2159921A}"/>
              </a:ext>
            </a:extLst>
          </p:cNvPr>
          <p:cNvSpPr/>
          <p:nvPr/>
        </p:nvSpPr>
        <p:spPr>
          <a:xfrm>
            <a:off x="3613125" y="452826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4360D1C7-D13A-872E-147E-F35FA9670370}"/>
              </a:ext>
            </a:extLst>
          </p:cNvPr>
          <p:cNvSpPr/>
          <p:nvPr/>
        </p:nvSpPr>
        <p:spPr>
          <a:xfrm>
            <a:off x="4336306" y="4547134"/>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Rectangle 86">
            <a:extLst>
              <a:ext uri="{FF2B5EF4-FFF2-40B4-BE49-F238E27FC236}">
                <a16:creationId xmlns:a16="http://schemas.microsoft.com/office/drawing/2014/main" id="{E9FFF319-EEB6-526D-18DE-486C3AC0A97B}"/>
              </a:ext>
            </a:extLst>
          </p:cNvPr>
          <p:cNvSpPr/>
          <p:nvPr/>
        </p:nvSpPr>
        <p:spPr>
          <a:xfrm>
            <a:off x="4721314" y="457737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Rectangle 87">
            <a:extLst>
              <a:ext uri="{FF2B5EF4-FFF2-40B4-BE49-F238E27FC236}">
                <a16:creationId xmlns:a16="http://schemas.microsoft.com/office/drawing/2014/main" id="{69330D72-D024-1CE5-3024-D1AF694EE9FF}"/>
              </a:ext>
            </a:extLst>
          </p:cNvPr>
          <p:cNvSpPr/>
          <p:nvPr/>
        </p:nvSpPr>
        <p:spPr>
          <a:xfrm>
            <a:off x="4998322" y="457737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Rectangle 88">
            <a:extLst>
              <a:ext uri="{FF2B5EF4-FFF2-40B4-BE49-F238E27FC236}">
                <a16:creationId xmlns:a16="http://schemas.microsoft.com/office/drawing/2014/main" id="{9EFAB1FD-0577-A6A2-CF18-972F99F625CE}"/>
              </a:ext>
            </a:extLst>
          </p:cNvPr>
          <p:cNvSpPr/>
          <p:nvPr/>
        </p:nvSpPr>
        <p:spPr>
          <a:xfrm>
            <a:off x="6802804" y="4547134"/>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Rectangle 89">
            <a:extLst>
              <a:ext uri="{FF2B5EF4-FFF2-40B4-BE49-F238E27FC236}">
                <a16:creationId xmlns:a16="http://schemas.microsoft.com/office/drawing/2014/main" id="{06AE3AD1-672A-7944-9C4A-62A0CD36CD60}"/>
              </a:ext>
            </a:extLst>
          </p:cNvPr>
          <p:cNvSpPr/>
          <p:nvPr/>
        </p:nvSpPr>
        <p:spPr>
          <a:xfrm>
            <a:off x="8328971" y="457737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Rectangle 90">
            <a:extLst>
              <a:ext uri="{FF2B5EF4-FFF2-40B4-BE49-F238E27FC236}">
                <a16:creationId xmlns:a16="http://schemas.microsoft.com/office/drawing/2014/main" id="{9F8B209C-7989-B4C7-41D8-43DEF49ED079}"/>
              </a:ext>
            </a:extLst>
          </p:cNvPr>
          <p:cNvSpPr/>
          <p:nvPr/>
        </p:nvSpPr>
        <p:spPr>
          <a:xfrm>
            <a:off x="8786231" y="458847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7891190F-49A0-0105-3FFA-E5FB98E03895}"/>
              </a:ext>
            </a:extLst>
          </p:cNvPr>
          <p:cNvSpPr/>
          <p:nvPr/>
        </p:nvSpPr>
        <p:spPr>
          <a:xfrm>
            <a:off x="9135491" y="458847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9AA26BDE-7A9D-07EF-D90A-952066774E2B}"/>
              </a:ext>
            </a:extLst>
          </p:cNvPr>
          <p:cNvSpPr/>
          <p:nvPr/>
        </p:nvSpPr>
        <p:spPr>
          <a:xfrm>
            <a:off x="5148518" y="4709314"/>
            <a:ext cx="108000" cy="10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TextBox 93">
            <a:extLst>
              <a:ext uri="{FF2B5EF4-FFF2-40B4-BE49-F238E27FC236}">
                <a16:creationId xmlns:a16="http://schemas.microsoft.com/office/drawing/2014/main" id="{CB23EE09-AC86-11F4-FA9D-1D00F766E35D}"/>
              </a:ext>
            </a:extLst>
          </p:cNvPr>
          <p:cNvSpPr txBox="1"/>
          <p:nvPr/>
        </p:nvSpPr>
        <p:spPr>
          <a:xfrm>
            <a:off x="2818394" y="4297374"/>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12/20</a:t>
            </a:r>
          </a:p>
        </p:txBody>
      </p:sp>
      <p:sp>
        <p:nvSpPr>
          <p:cNvPr id="95" name="TextBox 94">
            <a:extLst>
              <a:ext uri="{FF2B5EF4-FFF2-40B4-BE49-F238E27FC236}">
                <a16:creationId xmlns:a16="http://schemas.microsoft.com/office/drawing/2014/main" id="{ECB5719D-667D-5814-0832-0D355C9A3FFD}"/>
              </a:ext>
            </a:extLst>
          </p:cNvPr>
          <p:cNvSpPr txBox="1"/>
          <p:nvPr/>
        </p:nvSpPr>
        <p:spPr>
          <a:xfrm>
            <a:off x="8680363" y="4354258"/>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11/01</a:t>
            </a:r>
          </a:p>
        </p:txBody>
      </p:sp>
      <p:sp>
        <p:nvSpPr>
          <p:cNvPr id="11" name="TextBox 10">
            <a:extLst>
              <a:ext uri="{FF2B5EF4-FFF2-40B4-BE49-F238E27FC236}">
                <a16:creationId xmlns:a16="http://schemas.microsoft.com/office/drawing/2014/main" id="{50B3D4BB-4D08-2D31-7683-2142B0D18B20}"/>
              </a:ext>
            </a:extLst>
          </p:cNvPr>
          <p:cNvSpPr txBox="1"/>
          <p:nvPr/>
        </p:nvSpPr>
        <p:spPr>
          <a:xfrm>
            <a:off x="4878549" y="2593189"/>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1" u="sng"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01/31</a:t>
            </a:r>
          </a:p>
        </p:txBody>
      </p:sp>
      <p:sp>
        <p:nvSpPr>
          <p:cNvPr id="12" name="TextBox 11">
            <a:extLst>
              <a:ext uri="{FF2B5EF4-FFF2-40B4-BE49-F238E27FC236}">
                <a16:creationId xmlns:a16="http://schemas.microsoft.com/office/drawing/2014/main" id="{7AC75E41-E54B-08FC-F0D0-DD507E5CA83B}"/>
              </a:ext>
            </a:extLst>
          </p:cNvPr>
          <p:cNvSpPr txBox="1"/>
          <p:nvPr/>
        </p:nvSpPr>
        <p:spPr>
          <a:xfrm>
            <a:off x="6347676" y="4310112"/>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1" u="sng"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02/15</a:t>
            </a:r>
          </a:p>
        </p:txBody>
      </p:sp>
      <p:grpSp>
        <p:nvGrpSpPr>
          <p:cNvPr id="13" name="Group 12">
            <a:extLst>
              <a:ext uri="{FF2B5EF4-FFF2-40B4-BE49-F238E27FC236}">
                <a16:creationId xmlns:a16="http://schemas.microsoft.com/office/drawing/2014/main" id="{E7467221-2EAC-BCCD-9FBC-626D48A307FB}"/>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A9541DD3-B694-52B0-D81B-2BCF4E939B4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8" name="Group 17">
              <a:extLst>
                <a:ext uri="{FF2B5EF4-FFF2-40B4-BE49-F238E27FC236}">
                  <a16:creationId xmlns:a16="http://schemas.microsoft.com/office/drawing/2014/main" id="{9165FB5C-52C5-BD36-B5CC-09F7E613FB0E}"/>
                </a:ext>
              </a:extLst>
            </p:cNvPr>
            <p:cNvGrpSpPr/>
            <p:nvPr/>
          </p:nvGrpSpPr>
          <p:grpSpPr>
            <a:xfrm>
              <a:off x="10892274" y="158021"/>
              <a:ext cx="1191080" cy="262128"/>
              <a:chOff x="9614080" y="308749"/>
              <a:chExt cx="1191080" cy="262128"/>
            </a:xfrm>
          </p:grpSpPr>
          <p:sp>
            <p:nvSpPr>
              <p:cNvPr id="19" name="Rectangle 18">
                <a:extLst>
                  <a:ext uri="{FF2B5EF4-FFF2-40B4-BE49-F238E27FC236}">
                    <a16:creationId xmlns:a16="http://schemas.microsoft.com/office/drawing/2014/main" id="{8321B8E9-F729-B7B7-BA25-41AB9EA1AD9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7" name="Rectangle 26">
                <a:extLst>
                  <a:ext uri="{FF2B5EF4-FFF2-40B4-BE49-F238E27FC236}">
                    <a16:creationId xmlns:a16="http://schemas.microsoft.com/office/drawing/2014/main" id="{6549CF73-EE68-3990-2ACD-88F0FD303E3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48D658E9-D2A0-4E1D-76E4-E364495CDFD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20341699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6C0D9875-A05D-579F-AF3B-2A570385B91B}"/>
              </a:ext>
            </a:extLst>
          </p:cNvPr>
          <p:cNvSpPr txBox="1">
            <a:spLocks/>
          </p:cNvSpPr>
          <p:nvPr/>
        </p:nvSpPr>
        <p:spPr>
          <a:xfrm>
            <a:off x="4880344" y="2368043"/>
            <a:ext cx="6081823" cy="36873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people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assign tasks to themselves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a dot with their initials 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Some steps can have multiple people assigned.</a:t>
            </a:r>
          </a:p>
        </p:txBody>
      </p:sp>
      <p:sp>
        <p:nvSpPr>
          <p:cNvPr id="14" name="Tijdelijke aanduiding voor tekst 44">
            <a:extLst>
              <a:ext uri="{FF2B5EF4-FFF2-40B4-BE49-F238E27FC236}">
                <a16:creationId xmlns:a16="http://schemas.microsoft.com/office/drawing/2014/main" id="{7211E638-AD7A-9FA9-38AF-A1565A4636CE}"/>
              </a:ext>
            </a:extLst>
          </p:cNvPr>
          <p:cNvSpPr txBox="1">
            <a:spLocks/>
          </p:cNvSpPr>
          <p:nvPr/>
        </p:nvSpPr>
        <p:spPr>
          <a:xfrm>
            <a:off x="4880344" y="1756900"/>
            <a:ext cx="548285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Accountability Assigner (optional)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EDF68A0A-CD91-453B-EEE0-20F4AA4AAD22}"/>
              </a:ext>
            </a:extLst>
          </p:cNvPr>
          <p:cNvGrpSpPr/>
          <p:nvPr/>
        </p:nvGrpSpPr>
        <p:grpSpPr>
          <a:xfrm>
            <a:off x="9291058" y="2286000"/>
            <a:ext cx="346075" cy="288000"/>
            <a:chOff x="1778925" y="4993997"/>
            <a:chExt cx="346075" cy="288000"/>
          </a:xfrm>
        </p:grpSpPr>
        <p:sp>
          <p:nvSpPr>
            <p:cNvPr id="16" name="Oval 15">
              <a:extLst>
                <a:ext uri="{FF2B5EF4-FFF2-40B4-BE49-F238E27FC236}">
                  <a16:creationId xmlns:a16="http://schemas.microsoft.com/office/drawing/2014/main" id="{A009AAD6-42CC-CD37-7F39-5CBC17E9142F}"/>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49ECF0D3-4658-F516-2795-8FCA0FA92A5C}"/>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a:t>
              </a:r>
              <a:endParaRPr kumimoji="0" lang="LID4096"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0" name="Group 19">
            <a:extLst>
              <a:ext uri="{FF2B5EF4-FFF2-40B4-BE49-F238E27FC236}">
                <a16:creationId xmlns:a16="http://schemas.microsoft.com/office/drawing/2014/main" id="{29A01B6A-885A-B5FF-AB4C-6D2F61ED0A5A}"/>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90C55EF1-4D40-5441-C19B-278610E8FC0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2" name="Group 21">
              <a:extLst>
                <a:ext uri="{FF2B5EF4-FFF2-40B4-BE49-F238E27FC236}">
                  <a16:creationId xmlns:a16="http://schemas.microsoft.com/office/drawing/2014/main" id="{44AE762B-41F2-7CF6-6DC4-DB1B960C7198}"/>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F7F66D0B-1845-A105-8430-E1ED2915111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4" name="Rectangle 23">
                <a:extLst>
                  <a:ext uri="{FF2B5EF4-FFF2-40B4-BE49-F238E27FC236}">
                    <a16:creationId xmlns:a16="http://schemas.microsoft.com/office/drawing/2014/main" id="{359C1C5F-4B23-2A08-E9DD-09D3BF6C404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1B9C200A-36B1-017C-D4C6-A6241E1310F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21567784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355763CB-7E9C-B9D7-C31D-30174ED3AD23}"/>
              </a:ext>
            </a:extLst>
          </p:cNvPr>
          <p:cNvSpPr/>
          <p:nvPr/>
        </p:nvSpPr>
        <p:spPr>
          <a:xfrm>
            <a:off x="2185199" y="1833535"/>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55E84704-2250-10F8-082B-955C6A9A2675}"/>
              </a:ext>
            </a:extLst>
          </p:cNvPr>
          <p:cNvSpPr txBox="1"/>
          <p:nvPr/>
        </p:nvSpPr>
        <p:spPr>
          <a:xfrm>
            <a:off x="2185198" y="1823367"/>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December</a:t>
            </a:r>
            <a:endParaRPr kumimoji="0" lang="LID4096"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659AE555-3B96-F127-A87B-05DB635A8287}"/>
              </a:ext>
            </a:extLst>
          </p:cNvPr>
          <p:cNvSpPr/>
          <p:nvPr/>
        </p:nvSpPr>
        <p:spPr>
          <a:xfrm>
            <a:off x="4095480" y="1843703"/>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13E985B7-D5FC-5244-1408-90940A97CB67}"/>
              </a:ext>
            </a:extLst>
          </p:cNvPr>
          <p:cNvSpPr txBox="1"/>
          <p:nvPr/>
        </p:nvSpPr>
        <p:spPr>
          <a:xfrm>
            <a:off x="4095479" y="1833535"/>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Jan</a:t>
            </a:r>
            <a:endParaRPr kumimoji="0" lang="LID4096"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9D9D09AA-39D2-6822-528C-7CB6B014EF55}"/>
              </a:ext>
            </a:extLst>
          </p:cNvPr>
          <p:cNvSpPr/>
          <p:nvPr/>
        </p:nvSpPr>
        <p:spPr>
          <a:xfrm>
            <a:off x="6005760" y="1835686"/>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8118A970-D2EC-33C9-105D-DB15CB87241F}"/>
              </a:ext>
            </a:extLst>
          </p:cNvPr>
          <p:cNvSpPr txBox="1"/>
          <p:nvPr/>
        </p:nvSpPr>
        <p:spPr>
          <a:xfrm>
            <a:off x="6005759" y="1825518"/>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Feb</a:t>
            </a:r>
            <a:endParaRPr kumimoji="0" lang="LID4096"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01742481-453E-D54A-A8BD-C15CC7EE0DDD}"/>
              </a:ext>
            </a:extLst>
          </p:cNvPr>
          <p:cNvSpPr/>
          <p:nvPr/>
        </p:nvSpPr>
        <p:spPr>
          <a:xfrm>
            <a:off x="7916040" y="1833535"/>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8C01693F-BD81-83B0-C7CF-A2001888E01B}"/>
              </a:ext>
            </a:extLst>
          </p:cNvPr>
          <p:cNvSpPr txBox="1"/>
          <p:nvPr/>
        </p:nvSpPr>
        <p:spPr>
          <a:xfrm>
            <a:off x="7916039" y="1823367"/>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 – 12 months</a:t>
            </a:r>
          </a:p>
        </p:txBody>
      </p:sp>
      <p:sp>
        <p:nvSpPr>
          <p:cNvPr id="25" name="Rectangle 24">
            <a:extLst>
              <a:ext uri="{FF2B5EF4-FFF2-40B4-BE49-F238E27FC236}">
                <a16:creationId xmlns:a16="http://schemas.microsoft.com/office/drawing/2014/main" id="{031CB533-F83D-CD20-0276-673F22197595}"/>
              </a:ext>
            </a:extLst>
          </p:cNvPr>
          <p:cNvSpPr/>
          <p:nvPr/>
        </p:nvSpPr>
        <p:spPr>
          <a:xfrm>
            <a:off x="9826319" y="1833535"/>
            <a:ext cx="1759452" cy="3435343"/>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TextBox 25">
            <a:extLst>
              <a:ext uri="{FF2B5EF4-FFF2-40B4-BE49-F238E27FC236}">
                <a16:creationId xmlns:a16="http://schemas.microsoft.com/office/drawing/2014/main" id="{A865C4BD-50A8-2BCD-B987-14629AC7143B}"/>
              </a:ext>
            </a:extLst>
          </p:cNvPr>
          <p:cNvSpPr txBox="1"/>
          <p:nvPr/>
        </p:nvSpPr>
        <p:spPr>
          <a:xfrm>
            <a:off x="9826318" y="1823367"/>
            <a:ext cx="1759452" cy="369332"/>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 months</a:t>
            </a:r>
          </a:p>
        </p:txBody>
      </p:sp>
      <p:grpSp>
        <p:nvGrpSpPr>
          <p:cNvPr id="98" name="Group 97">
            <a:extLst>
              <a:ext uri="{FF2B5EF4-FFF2-40B4-BE49-F238E27FC236}">
                <a16:creationId xmlns:a16="http://schemas.microsoft.com/office/drawing/2014/main" id="{8A1F5876-1108-ED82-C1B5-3D8710E89A89}"/>
              </a:ext>
            </a:extLst>
          </p:cNvPr>
          <p:cNvGrpSpPr/>
          <p:nvPr/>
        </p:nvGrpSpPr>
        <p:grpSpPr>
          <a:xfrm>
            <a:off x="2469484" y="2514885"/>
            <a:ext cx="5757004" cy="520576"/>
            <a:chOff x="2469484" y="2514885"/>
            <a:chExt cx="5757004" cy="520576"/>
          </a:xfrm>
        </p:grpSpPr>
        <p:sp>
          <p:nvSpPr>
            <p:cNvPr id="51" name="Rectangle 50">
              <a:extLst>
                <a:ext uri="{FF2B5EF4-FFF2-40B4-BE49-F238E27FC236}">
                  <a16:creationId xmlns:a16="http://schemas.microsoft.com/office/drawing/2014/main" id="{5A1ECC63-C8DE-2D42-DD8C-8F4DB610721D}"/>
                </a:ext>
              </a:extLst>
            </p:cNvPr>
            <p:cNvSpPr/>
            <p:nvPr/>
          </p:nvSpPr>
          <p:spPr>
            <a:xfrm>
              <a:off x="2469484" y="27752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4682320A-CC93-49F0-1695-9D4949A57911}"/>
                </a:ext>
              </a:extLst>
            </p:cNvPr>
            <p:cNvSpPr/>
            <p:nvPr/>
          </p:nvSpPr>
          <p:spPr>
            <a:xfrm>
              <a:off x="2921693" y="27752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F9C3678E-B834-53E2-3BE4-0660E2F933F5}"/>
                </a:ext>
              </a:extLst>
            </p:cNvPr>
            <p:cNvSpPr/>
            <p:nvPr/>
          </p:nvSpPr>
          <p:spPr>
            <a:xfrm>
              <a:off x="3497600" y="27752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875575F4-0C31-940A-953A-A94F2B29C652}"/>
                </a:ext>
              </a:extLst>
            </p:cNvPr>
            <p:cNvSpPr/>
            <p:nvPr/>
          </p:nvSpPr>
          <p:spPr>
            <a:xfrm>
              <a:off x="4444306" y="2785386"/>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9BD5CE4-52B9-4369-6697-5CA396C30B69}"/>
                </a:ext>
              </a:extLst>
            </p:cNvPr>
            <p:cNvSpPr/>
            <p:nvPr/>
          </p:nvSpPr>
          <p:spPr>
            <a:xfrm>
              <a:off x="5349072" y="281946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289F64E1-B1B9-A932-58D1-7D14C7D0B3BE}"/>
                </a:ext>
              </a:extLst>
            </p:cNvPr>
            <p:cNvSpPr/>
            <p:nvPr/>
          </p:nvSpPr>
          <p:spPr>
            <a:xfrm>
              <a:off x="6180185" y="268362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2116290F-62A9-19A4-8B3D-5AC772849DC6}"/>
                </a:ext>
              </a:extLst>
            </p:cNvPr>
            <p:cNvSpPr/>
            <p:nvPr/>
          </p:nvSpPr>
          <p:spPr>
            <a:xfrm>
              <a:off x="6570610" y="2785386"/>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A124BF72-B888-82CD-8139-4EF1E8711B4C}"/>
                </a:ext>
              </a:extLst>
            </p:cNvPr>
            <p:cNvSpPr/>
            <p:nvPr/>
          </p:nvSpPr>
          <p:spPr>
            <a:xfrm>
              <a:off x="6678610" y="2514885"/>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341F499E-F07D-CEBD-0DE8-DC73E3FC9391}"/>
                </a:ext>
              </a:extLst>
            </p:cNvPr>
            <p:cNvSpPr/>
            <p:nvPr/>
          </p:nvSpPr>
          <p:spPr>
            <a:xfrm>
              <a:off x="3605600" y="2893386"/>
              <a:ext cx="108000" cy="10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55579B5C-717D-F06A-754B-E2CC1F7C5A3B}"/>
                </a:ext>
              </a:extLst>
            </p:cNvPr>
            <p:cNvSpPr/>
            <p:nvPr/>
          </p:nvSpPr>
          <p:spPr>
            <a:xfrm>
              <a:off x="7102738" y="2785386"/>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50527D37-E3D9-A971-DB24-5A5D23C58733}"/>
                </a:ext>
              </a:extLst>
            </p:cNvPr>
            <p:cNvSpPr/>
            <p:nvPr/>
          </p:nvSpPr>
          <p:spPr>
            <a:xfrm>
              <a:off x="8010488" y="274035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F36A0005-8DA7-D0C1-1D99-B31AEAE946D6}"/>
                </a:ext>
              </a:extLst>
            </p:cNvPr>
            <p:cNvSpPr/>
            <p:nvPr/>
          </p:nvSpPr>
          <p:spPr>
            <a:xfrm>
              <a:off x="8098735" y="2829218"/>
              <a:ext cx="108000" cy="10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63" name="TextBox 62">
            <a:extLst>
              <a:ext uri="{FF2B5EF4-FFF2-40B4-BE49-F238E27FC236}">
                <a16:creationId xmlns:a16="http://schemas.microsoft.com/office/drawing/2014/main" id="{90FC4596-254F-64C4-4CB1-ACBA6268EF03}"/>
              </a:ext>
            </a:extLst>
          </p:cNvPr>
          <p:cNvSpPr txBox="1"/>
          <p:nvPr/>
        </p:nvSpPr>
        <p:spPr>
          <a:xfrm>
            <a:off x="2004152" y="2491179"/>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12/01</a:t>
            </a:r>
          </a:p>
        </p:txBody>
      </p:sp>
      <p:sp>
        <p:nvSpPr>
          <p:cNvPr id="64" name="TextBox 63">
            <a:extLst>
              <a:ext uri="{FF2B5EF4-FFF2-40B4-BE49-F238E27FC236}">
                <a16:creationId xmlns:a16="http://schemas.microsoft.com/office/drawing/2014/main" id="{C127DE5C-FD50-D1C1-C9F3-B61A924ACF05}"/>
              </a:ext>
            </a:extLst>
          </p:cNvPr>
          <p:cNvSpPr txBox="1"/>
          <p:nvPr/>
        </p:nvSpPr>
        <p:spPr>
          <a:xfrm>
            <a:off x="7589118" y="2475797"/>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08/01</a:t>
            </a:r>
          </a:p>
        </p:txBody>
      </p:sp>
      <p:grpSp>
        <p:nvGrpSpPr>
          <p:cNvPr id="96" name="Group 95">
            <a:extLst>
              <a:ext uri="{FF2B5EF4-FFF2-40B4-BE49-F238E27FC236}">
                <a16:creationId xmlns:a16="http://schemas.microsoft.com/office/drawing/2014/main" id="{2CA916FC-B548-8C5B-6313-DF38F965BA8F}"/>
              </a:ext>
            </a:extLst>
          </p:cNvPr>
          <p:cNvGrpSpPr/>
          <p:nvPr/>
        </p:nvGrpSpPr>
        <p:grpSpPr>
          <a:xfrm>
            <a:off x="524661" y="2263386"/>
            <a:ext cx="1260000" cy="1260000"/>
            <a:chOff x="524661" y="2263386"/>
            <a:chExt cx="1260000" cy="1260000"/>
          </a:xfrm>
        </p:grpSpPr>
        <p:sp>
          <p:nvSpPr>
            <p:cNvPr id="66" name="Rectangle 65">
              <a:extLst>
                <a:ext uri="{FF2B5EF4-FFF2-40B4-BE49-F238E27FC236}">
                  <a16:creationId xmlns:a16="http://schemas.microsoft.com/office/drawing/2014/main" id="{0BECCD4B-2352-6D7B-5B21-F050FA3A36EC}"/>
                </a:ext>
              </a:extLst>
            </p:cNvPr>
            <p:cNvSpPr/>
            <p:nvPr/>
          </p:nvSpPr>
          <p:spPr>
            <a:xfrm>
              <a:off x="524661" y="226338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1200" b="1" dirty="0">
                  <a:solidFill>
                    <a:srgbClr val="000000"/>
                  </a:solidFill>
                  <a:latin typeface="Arial" panose="020B0604020202020204" pitchFamily="34" charset="0"/>
                  <a:cs typeface="Arial" panose="020B0604020202020204" pitchFamily="34" charset="0"/>
                </a:rPr>
                <a:t>Establish data quality on Critical Data Elements</a:t>
              </a:r>
            </a:p>
          </p:txBody>
        </p:sp>
        <p:sp>
          <p:nvSpPr>
            <p:cNvPr id="67" name="Oval 66">
              <a:extLst>
                <a:ext uri="{FF2B5EF4-FFF2-40B4-BE49-F238E27FC236}">
                  <a16:creationId xmlns:a16="http://schemas.microsoft.com/office/drawing/2014/main" id="{ABD052D7-47AF-1CB3-96AB-A1C6E51ADD7F}"/>
                </a:ext>
              </a:extLst>
            </p:cNvPr>
            <p:cNvSpPr/>
            <p:nvPr/>
          </p:nvSpPr>
          <p:spPr>
            <a:xfrm>
              <a:off x="1637541" y="243055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8" name="Group 67">
              <a:extLst>
                <a:ext uri="{FF2B5EF4-FFF2-40B4-BE49-F238E27FC236}">
                  <a16:creationId xmlns:a16="http://schemas.microsoft.com/office/drawing/2014/main" id="{15433773-5202-D963-023D-0CAF93BBBCF5}"/>
                </a:ext>
              </a:extLst>
            </p:cNvPr>
            <p:cNvGrpSpPr/>
            <p:nvPr/>
          </p:nvGrpSpPr>
          <p:grpSpPr>
            <a:xfrm>
              <a:off x="677661" y="2386830"/>
              <a:ext cx="216000" cy="216000"/>
              <a:chOff x="7966880" y="3935853"/>
              <a:chExt cx="180000" cy="180000"/>
            </a:xfrm>
          </p:grpSpPr>
          <p:sp>
            <p:nvSpPr>
              <p:cNvPr id="69" name="Oval 68">
                <a:extLst>
                  <a:ext uri="{FF2B5EF4-FFF2-40B4-BE49-F238E27FC236}">
                    <a16:creationId xmlns:a16="http://schemas.microsoft.com/office/drawing/2014/main" id="{F163B6A3-867D-64FA-E8D6-FDC229CA69B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0" name="Graphic 69" descr="Star with solid fill">
                <a:extLst>
                  <a:ext uri="{FF2B5EF4-FFF2-40B4-BE49-F238E27FC236}">
                    <a16:creationId xmlns:a16="http://schemas.microsoft.com/office/drawing/2014/main" id="{EF02B296-D259-9FB0-C44B-B76CADADDEE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71" name="Oval 70">
              <a:extLst>
                <a:ext uri="{FF2B5EF4-FFF2-40B4-BE49-F238E27FC236}">
                  <a16:creationId xmlns:a16="http://schemas.microsoft.com/office/drawing/2014/main" id="{816F5184-0D7B-0249-AE85-E0F3E9C42F11}"/>
                </a:ext>
              </a:extLst>
            </p:cNvPr>
            <p:cNvSpPr/>
            <p:nvPr/>
          </p:nvSpPr>
          <p:spPr>
            <a:xfrm>
              <a:off x="1370661" y="2358550"/>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87A10661-AB41-F9D6-4879-D26DFC765053}"/>
                </a:ext>
              </a:extLst>
            </p:cNvPr>
            <p:cNvSpPr/>
            <p:nvPr/>
          </p:nvSpPr>
          <p:spPr>
            <a:xfrm>
              <a:off x="1479635" y="2537985"/>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B12EF507-8C44-A6B8-B3F1-5F13F83AFB12}"/>
                </a:ext>
              </a:extLst>
            </p:cNvPr>
            <p:cNvSpPr/>
            <p:nvPr/>
          </p:nvSpPr>
          <p:spPr>
            <a:xfrm>
              <a:off x="1202195" y="2473177"/>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07883EE5-770F-CC26-5A2B-121224CB7BC5}"/>
                </a:ext>
              </a:extLst>
            </p:cNvPr>
            <p:cNvSpPr/>
            <p:nvPr/>
          </p:nvSpPr>
          <p:spPr>
            <a:xfrm>
              <a:off x="1544357" y="2300672"/>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7" name="Group 96">
            <a:extLst>
              <a:ext uri="{FF2B5EF4-FFF2-40B4-BE49-F238E27FC236}">
                <a16:creationId xmlns:a16="http://schemas.microsoft.com/office/drawing/2014/main" id="{83227AC4-048E-7F44-6788-CFC1C04975DF}"/>
              </a:ext>
            </a:extLst>
          </p:cNvPr>
          <p:cNvGrpSpPr/>
          <p:nvPr/>
        </p:nvGrpSpPr>
        <p:grpSpPr>
          <a:xfrm>
            <a:off x="451200" y="3898262"/>
            <a:ext cx="1260000" cy="1260000"/>
            <a:chOff x="451200" y="3898262"/>
            <a:chExt cx="1260000" cy="1260000"/>
          </a:xfrm>
        </p:grpSpPr>
        <p:sp>
          <p:nvSpPr>
            <p:cNvPr id="75" name="Rectangle 74">
              <a:extLst>
                <a:ext uri="{FF2B5EF4-FFF2-40B4-BE49-F238E27FC236}">
                  <a16:creationId xmlns:a16="http://schemas.microsoft.com/office/drawing/2014/main" id="{8301DCCF-4DBF-F22B-8193-1F1AEF38E05D}"/>
                </a:ext>
              </a:extLst>
            </p:cNvPr>
            <p:cNvSpPr/>
            <p:nvPr/>
          </p:nvSpPr>
          <p:spPr>
            <a:xfrm>
              <a:off x="451200" y="389826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US" sz="1200" b="1" dirty="0">
                  <a:solidFill>
                    <a:srgbClr val="000000"/>
                  </a:solidFill>
                  <a:latin typeface="Arial" panose="020B0604020202020204" pitchFamily="34" charset="0"/>
                  <a:cs typeface="Arial" panose="020B0604020202020204" pitchFamily="34" charset="0"/>
                </a:rPr>
                <a:t>Create and maintain a business glossary</a:t>
              </a:r>
            </a:p>
          </p:txBody>
        </p:sp>
        <p:sp>
          <p:nvSpPr>
            <p:cNvPr id="76" name="Oval 75">
              <a:extLst>
                <a:ext uri="{FF2B5EF4-FFF2-40B4-BE49-F238E27FC236}">
                  <a16:creationId xmlns:a16="http://schemas.microsoft.com/office/drawing/2014/main" id="{98C1E10B-4954-0E52-0E6D-9C0E814CE86C}"/>
                </a:ext>
              </a:extLst>
            </p:cNvPr>
            <p:cNvSpPr/>
            <p:nvPr/>
          </p:nvSpPr>
          <p:spPr>
            <a:xfrm>
              <a:off x="856749" y="407523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7" name="Group 76">
              <a:extLst>
                <a:ext uri="{FF2B5EF4-FFF2-40B4-BE49-F238E27FC236}">
                  <a16:creationId xmlns:a16="http://schemas.microsoft.com/office/drawing/2014/main" id="{C7369DAA-6F12-2FA2-5641-4D6185C1263C}"/>
                </a:ext>
              </a:extLst>
            </p:cNvPr>
            <p:cNvGrpSpPr/>
            <p:nvPr/>
          </p:nvGrpSpPr>
          <p:grpSpPr>
            <a:xfrm>
              <a:off x="606572" y="4804471"/>
              <a:ext cx="216000" cy="216000"/>
              <a:chOff x="7966880" y="3935853"/>
              <a:chExt cx="180000" cy="180000"/>
            </a:xfrm>
          </p:grpSpPr>
          <p:sp>
            <p:nvSpPr>
              <p:cNvPr id="78" name="Oval 77">
                <a:extLst>
                  <a:ext uri="{FF2B5EF4-FFF2-40B4-BE49-F238E27FC236}">
                    <a16:creationId xmlns:a16="http://schemas.microsoft.com/office/drawing/2014/main" id="{F2BD31B1-8D7F-BC9F-D10A-27EBA89F45F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9" name="Graphic 78" descr="Star with solid fill">
                <a:extLst>
                  <a:ext uri="{FF2B5EF4-FFF2-40B4-BE49-F238E27FC236}">
                    <a16:creationId xmlns:a16="http://schemas.microsoft.com/office/drawing/2014/main" id="{1D357055-A365-4AD2-EAD6-931E85A0A0C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sp>
          <p:nvSpPr>
            <p:cNvPr id="80" name="Oval 79">
              <a:extLst>
                <a:ext uri="{FF2B5EF4-FFF2-40B4-BE49-F238E27FC236}">
                  <a16:creationId xmlns:a16="http://schemas.microsoft.com/office/drawing/2014/main" id="{7AE7025D-33BE-07E6-2FFB-B71759B000B7}"/>
                </a:ext>
              </a:extLst>
            </p:cNvPr>
            <p:cNvSpPr/>
            <p:nvPr/>
          </p:nvSpPr>
          <p:spPr>
            <a:xfrm>
              <a:off x="586962" y="404769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DD44611B-F96F-BEF5-B384-42231977CF2F}"/>
                </a:ext>
              </a:extLst>
            </p:cNvPr>
            <p:cNvSpPr/>
            <p:nvPr/>
          </p:nvSpPr>
          <p:spPr>
            <a:xfrm>
              <a:off x="1338752" y="4047696"/>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C5ED415C-5461-2294-0246-3F05920ABFA6}"/>
                </a:ext>
              </a:extLst>
            </p:cNvPr>
            <p:cNvSpPr/>
            <p:nvPr/>
          </p:nvSpPr>
          <p:spPr>
            <a:xfrm>
              <a:off x="1157705" y="4008878"/>
              <a:ext cx="144000" cy="144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84" name="Rectangle 83">
            <a:extLst>
              <a:ext uri="{FF2B5EF4-FFF2-40B4-BE49-F238E27FC236}">
                <a16:creationId xmlns:a16="http://schemas.microsoft.com/office/drawing/2014/main" id="{65E47DE0-DC31-509B-5DD5-DE7B7166338F}"/>
              </a:ext>
            </a:extLst>
          </p:cNvPr>
          <p:cNvSpPr/>
          <p:nvPr/>
        </p:nvSpPr>
        <p:spPr>
          <a:xfrm>
            <a:off x="3281600" y="4512818"/>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A70FF4AE-B4A8-D120-C426-356F2159921A}"/>
              </a:ext>
            </a:extLst>
          </p:cNvPr>
          <p:cNvSpPr/>
          <p:nvPr/>
        </p:nvSpPr>
        <p:spPr>
          <a:xfrm>
            <a:off x="3613125" y="452826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4360D1C7-D13A-872E-147E-F35FA9670370}"/>
              </a:ext>
            </a:extLst>
          </p:cNvPr>
          <p:cNvSpPr/>
          <p:nvPr/>
        </p:nvSpPr>
        <p:spPr>
          <a:xfrm>
            <a:off x="4336306" y="4547134"/>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Rectangle 86">
            <a:extLst>
              <a:ext uri="{FF2B5EF4-FFF2-40B4-BE49-F238E27FC236}">
                <a16:creationId xmlns:a16="http://schemas.microsoft.com/office/drawing/2014/main" id="{E9FFF319-EEB6-526D-18DE-486C3AC0A97B}"/>
              </a:ext>
            </a:extLst>
          </p:cNvPr>
          <p:cNvSpPr/>
          <p:nvPr/>
        </p:nvSpPr>
        <p:spPr>
          <a:xfrm>
            <a:off x="4721314" y="457737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Rectangle 87">
            <a:extLst>
              <a:ext uri="{FF2B5EF4-FFF2-40B4-BE49-F238E27FC236}">
                <a16:creationId xmlns:a16="http://schemas.microsoft.com/office/drawing/2014/main" id="{69330D72-D024-1CE5-3024-D1AF694EE9FF}"/>
              </a:ext>
            </a:extLst>
          </p:cNvPr>
          <p:cNvSpPr/>
          <p:nvPr/>
        </p:nvSpPr>
        <p:spPr>
          <a:xfrm>
            <a:off x="4998322" y="457737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Rectangle 88">
            <a:extLst>
              <a:ext uri="{FF2B5EF4-FFF2-40B4-BE49-F238E27FC236}">
                <a16:creationId xmlns:a16="http://schemas.microsoft.com/office/drawing/2014/main" id="{9EFAB1FD-0577-A6A2-CF18-972F99F625CE}"/>
              </a:ext>
            </a:extLst>
          </p:cNvPr>
          <p:cNvSpPr/>
          <p:nvPr/>
        </p:nvSpPr>
        <p:spPr>
          <a:xfrm>
            <a:off x="6802804" y="4547134"/>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Rectangle 89">
            <a:extLst>
              <a:ext uri="{FF2B5EF4-FFF2-40B4-BE49-F238E27FC236}">
                <a16:creationId xmlns:a16="http://schemas.microsoft.com/office/drawing/2014/main" id="{06AE3AD1-672A-7944-9C4A-62A0CD36CD60}"/>
              </a:ext>
            </a:extLst>
          </p:cNvPr>
          <p:cNvSpPr/>
          <p:nvPr/>
        </p:nvSpPr>
        <p:spPr>
          <a:xfrm>
            <a:off x="8328971" y="4577372"/>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Rectangle 90">
            <a:extLst>
              <a:ext uri="{FF2B5EF4-FFF2-40B4-BE49-F238E27FC236}">
                <a16:creationId xmlns:a16="http://schemas.microsoft.com/office/drawing/2014/main" id="{9F8B209C-7989-B4C7-41D8-43DEF49ED079}"/>
              </a:ext>
            </a:extLst>
          </p:cNvPr>
          <p:cNvSpPr/>
          <p:nvPr/>
        </p:nvSpPr>
        <p:spPr>
          <a:xfrm>
            <a:off x="8786231" y="458847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7891190F-49A0-0105-3FFA-E5FB98E03895}"/>
              </a:ext>
            </a:extLst>
          </p:cNvPr>
          <p:cNvSpPr/>
          <p:nvPr/>
        </p:nvSpPr>
        <p:spPr>
          <a:xfrm>
            <a:off x="9135491" y="4588471"/>
            <a:ext cx="216000" cy="21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9AA26BDE-7A9D-07EF-D90A-952066774E2B}"/>
              </a:ext>
            </a:extLst>
          </p:cNvPr>
          <p:cNvSpPr/>
          <p:nvPr/>
        </p:nvSpPr>
        <p:spPr>
          <a:xfrm>
            <a:off x="5148518" y="4709314"/>
            <a:ext cx="108000" cy="10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TextBox 93">
            <a:extLst>
              <a:ext uri="{FF2B5EF4-FFF2-40B4-BE49-F238E27FC236}">
                <a16:creationId xmlns:a16="http://schemas.microsoft.com/office/drawing/2014/main" id="{CB23EE09-AC86-11F4-FA9D-1D00F766E35D}"/>
              </a:ext>
            </a:extLst>
          </p:cNvPr>
          <p:cNvSpPr txBox="1"/>
          <p:nvPr/>
        </p:nvSpPr>
        <p:spPr>
          <a:xfrm>
            <a:off x="2818394" y="4297374"/>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12/20</a:t>
            </a:r>
          </a:p>
        </p:txBody>
      </p:sp>
      <p:sp>
        <p:nvSpPr>
          <p:cNvPr id="95" name="TextBox 94">
            <a:extLst>
              <a:ext uri="{FF2B5EF4-FFF2-40B4-BE49-F238E27FC236}">
                <a16:creationId xmlns:a16="http://schemas.microsoft.com/office/drawing/2014/main" id="{ECB5719D-667D-5814-0832-0D355C9A3FFD}"/>
              </a:ext>
            </a:extLst>
          </p:cNvPr>
          <p:cNvSpPr txBox="1"/>
          <p:nvPr/>
        </p:nvSpPr>
        <p:spPr>
          <a:xfrm>
            <a:off x="8680363" y="4354258"/>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11/01</a:t>
            </a:r>
          </a:p>
        </p:txBody>
      </p:sp>
      <p:sp>
        <p:nvSpPr>
          <p:cNvPr id="11" name="TextBox 10">
            <a:extLst>
              <a:ext uri="{FF2B5EF4-FFF2-40B4-BE49-F238E27FC236}">
                <a16:creationId xmlns:a16="http://schemas.microsoft.com/office/drawing/2014/main" id="{50B3D4BB-4D08-2D31-7683-2142B0D18B20}"/>
              </a:ext>
            </a:extLst>
          </p:cNvPr>
          <p:cNvSpPr txBox="1"/>
          <p:nvPr/>
        </p:nvSpPr>
        <p:spPr>
          <a:xfrm>
            <a:off x="4878549" y="2593189"/>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1" u="sng"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01/31</a:t>
            </a:r>
          </a:p>
        </p:txBody>
      </p:sp>
      <p:sp>
        <p:nvSpPr>
          <p:cNvPr id="12" name="TextBox 11">
            <a:extLst>
              <a:ext uri="{FF2B5EF4-FFF2-40B4-BE49-F238E27FC236}">
                <a16:creationId xmlns:a16="http://schemas.microsoft.com/office/drawing/2014/main" id="{7AC75E41-E54B-08FC-F0D0-DD507E5CA83B}"/>
              </a:ext>
            </a:extLst>
          </p:cNvPr>
          <p:cNvSpPr txBox="1"/>
          <p:nvPr/>
        </p:nvSpPr>
        <p:spPr>
          <a:xfrm>
            <a:off x="6347676" y="4310112"/>
            <a:ext cx="1126256"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1" u="sng"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02/15</a:t>
            </a:r>
          </a:p>
        </p:txBody>
      </p:sp>
      <p:grpSp>
        <p:nvGrpSpPr>
          <p:cNvPr id="13" name="Group 12">
            <a:extLst>
              <a:ext uri="{FF2B5EF4-FFF2-40B4-BE49-F238E27FC236}">
                <a16:creationId xmlns:a16="http://schemas.microsoft.com/office/drawing/2014/main" id="{0BA3EBC1-2E26-7094-4FD0-2EB073036AA3}"/>
              </a:ext>
            </a:extLst>
          </p:cNvPr>
          <p:cNvGrpSpPr/>
          <p:nvPr/>
        </p:nvGrpSpPr>
        <p:grpSpPr>
          <a:xfrm>
            <a:off x="1816135" y="5978610"/>
            <a:ext cx="346075" cy="288000"/>
            <a:chOff x="1778925" y="4993997"/>
            <a:chExt cx="346075" cy="288000"/>
          </a:xfrm>
        </p:grpSpPr>
        <p:sp>
          <p:nvSpPr>
            <p:cNvPr id="14" name="Oval 13">
              <a:extLst>
                <a:ext uri="{FF2B5EF4-FFF2-40B4-BE49-F238E27FC236}">
                  <a16:creationId xmlns:a16="http://schemas.microsoft.com/office/drawing/2014/main" id="{AD0DEEE5-2983-C6AC-377E-5C7006F95109}"/>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8" name="TextBox 17">
              <a:extLst>
                <a:ext uri="{FF2B5EF4-FFF2-40B4-BE49-F238E27FC236}">
                  <a16:creationId xmlns:a16="http://schemas.microsoft.com/office/drawing/2014/main" id="{E74D5771-2D9B-7A18-0DFA-D8CEE1C3E06C}"/>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Franklin Gothic Book"/>
                  <a:ea typeface="+mn-ea"/>
                  <a:cs typeface="+mn-cs"/>
                </a:rPr>
                <a:t>BE</a:t>
              </a:r>
              <a:endParaRPr kumimoji="0" lang="LID4096" sz="8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19" name="Group 18">
            <a:extLst>
              <a:ext uri="{FF2B5EF4-FFF2-40B4-BE49-F238E27FC236}">
                <a16:creationId xmlns:a16="http://schemas.microsoft.com/office/drawing/2014/main" id="{B99A5758-4A01-4DBB-D117-F4D69642109E}"/>
              </a:ext>
            </a:extLst>
          </p:cNvPr>
          <p:cNvGrpSpPr/>
          <p:nvPr/>
        </p:nvGrpSpPr>
        <p:grpSpPr>
          <a:xfrm>
            <a:off x="3683825" y="5978610"/>
            <a:ext cx="346075" cy="288000"/>
            <a:chOff x="1778925" y="4993997"/>
            <a:chExt cx="346075" cy="288000"/>
          </a:xfrm>
        </p:grpSpPr>
        <p:sp>
          <p:nvSpPr>
            <p:cNvPr id="27" name="Oval 26">
              <a:extLst>
                <a:ext uri="{FF2B5EF4-FFF2-40B4-BE49-F238E27FC236}">
                  <a16:creationId xmlns:a16="http://schemas.microsoft.com/office/drawing/2014/main" id="{057159CE-2152-7159-293E-4C8B43623AF4}"/>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8" name="TextBox 27">
              <a:extLst>
                <a:ext uri="{FF2B5EF4-FFF2-40B4-BE49-F238E27FC236}">
                  <a16:creationId xmlns:a16="http://schemas.microsoft.com/office/drawing/2014/main" id="{4CB6210A-E2F5-A75F-CEB5-54B03B4AEE7A}"/>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Franklin Gothic Book"/>
                  <a:ea typeface="+mn-ea"/>
                  <a:cs typeface="+mn-cs"/>
                </a:rPr>
                <a:t>BE</a:t>
              </a:r>
              <a:endParaRPr kumimoji="0" lang="LID4096" sz="8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29" name="Group 28">
            <a:extLst>
              <a:ext uri="{FF2B5EF4-FFF2-40B4-BE49-F238E27FC236}">
                <a16:creationId xmlns:a16="http://schemas.microsoft.com/office/drawing/2014/main" id="{EF9675A4-1E02-FA54-3559-FB3616C60D3C}"/>
              </a:ext>
            </a:extLst>
          </p:cNvPr>
          <p:cNvGrpSpPr/>
          <p:nvPr/>
        </p:nvGrpSpPr>
        <p:grpSpPr>
          <a:xfrm>
            <a:off x="8337148" y="5988121"/>
            <a:ext cx="346075" cy="288000"/>
            <a:chOff x="1778925" y="4993997"/>
            <a:chExt cx="346075" cy="288000"/>
          </a:xfrm>
        </p:grpSpPr>
        <p:sp>
          <p:nvSpPr>
            <p:cNvPr id="30" name="Oval 29">
              <a:extLst>
                <a:ext uri="{FF2B5EF4-FFF2-40B4-BE49-F238E27FC236}">
                  <a16:creationId xmlns:a16="http://schemas.microsoft.com/office/drawing/2014/main" id="{039421D1-40A9-F8DF-D4E3-426E2C4AC5FB}"/>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31" name="TextBox 30">
              <a:extLst>
                <a:ext uri="{FF2B5EF4-FFF2-40B4-BE49-F238E27FC236}">
                  <a16:creationId xmlns:a16="http://schemas.microsoft.com/office/drawing/2014/main" id="{EF84DBB4-1BBD-8C2D-1F7F-4280B61FBBB6}"/>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Franklin Gothic Book"/>
                  <a:ea typeface="+mn-ea"/>
                  <a:cs typeface="+mn-cs"/>
                </a:rPr>
                <a:t>J.R.</a:t>
              </a:r>
              <a:endParaRPr kumimoji="0" lang="LID4096" sz="8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32" name="Group 31">
            <a:extLst>
              <a:ext uri="{FF2B5EF4-FFF2-40B4-BE49-F238E27FC236}">
                <a16:creationId xmlns:a16="http://schemas.microsoft.com/office/drawing/2014/main" id="{CE3B0313-6798-3A32-E4B6-4DFD59BF9DB7}"/>
              </a:ext>
            </a:extLst>
          </p:cNvPr>
          <p:cNvGrpSpPr/>
          <p:nvPr/>
        </p:nvGrpSpPr>
        <p:grpSpPr>
          <a:xfrm>
            <a:off x="9268401" y="6001627"/>
            <a:ext cx="346075" cy="288000"/>
            <a:chOff x="1778925" y="4993997"/>
            <a:chExt cx="346075" cy="288000"/>
          </a:xfrm>
        </p:grpSpPr>
        <p:sp>
          <p:nvSpPr>
            <p:cNvPr id="33" name="Oval 32">
              <a:extLst>
                <a:ext uri="{FF2B5EF4-FFF2-40B4-BE49-F238E27FC236}">
                  <a16:creationId xmlns:a16="http://schemas.microsoft.com/office/drawing/2014/main" id="{756D1AD6-DC29-8709-794A-34B627562D23}"/>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34" name="TextBox 33">
              <a:extLst>
                <a:ext uri="{FF2B5EF4-FFF2-40B4-BE49-F238E27FC236}">
                  <a16:creationId xmlns:a16="http://schemas.microsoft.com/office/drawing/2014/main" id="{5830CA65-44C7-4165-FF00-816A9B147B39}"/>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Franklin Gothic Book"/>
                  <a:ea typeface="+mn-ea"/>
                  <a:cs typeface="+mn-cs"/>
                </a:rPr>
                <a:t>BE</a:t>
              </a:r>
              <a:endParaRPr kumimoji="0" lang="LID4096" sz="8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35" name="Group 34">
            <a:extLst>
              <a:ext uri="{FF2B5EF4-FFF2-40B4-BE49-F238E27FC236}">
                <a16:creationId xmlns:a16="http://schemas.microsoft.com/office/drawing/2014/main" id="{FE99EE2E-9C27-D622-CAAB-550B9C502C50}"/>
              </a:ext>
            </a:extLst>
          </p:cNvPr>
          <p:cNvGrpSpPr/>
          <p:nvPr/>
        </p:nvGrpSpPr>
        <p:grpSpPr>
          <a:xfrm>
            <a:off x="2736065" y="5978610"/>
            <a:ext cx="346075" cy="288000"/>
            <a:chOff x="1778925" y="4993997"/>
            <a:chExt cx="346075" cy="288000"/>
          </a:xfrm>
        </p:grpSpPr>
        <p:sp>
          <p:nvSpPr>
            <p:cNvPr id="36" name="Oval 35">
              <a:extLst>
                <a:ext uri="{FF2B5EF4-FFF2-40B4-BE49-F238E27FC236}">
                  <a16:creationId xmlns:a16="http://schemas.microsoft.com/office/drawing/2014/main" id="{C8BB85AB-2FE3-D00A-1EFC-37A8543D91AB}"/>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37" name="TextBox 36">
              <a:extLst>
                <a:ext uri="{FF2B5EF4-FFF2-40B4-BE49-F238E27FC236}">
                  <a16:creationId xmlns:a16="http://schemas.microsoft.com/office/drawing/2014/main" id="{C5608F8B-A6E8-BF85-6024-8BC11E4A3E87}"/>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Franklin Gothic Book"/>
                  <a:ea typeface="+mn-ea"/>
                  <a:cs typeface="+mn-cs"/>
                </a:rPr>
                <a:t>SE</a:t>
              </a:r>
              <a:endParaRPr kumimoji="0" lang="LID4096" sz="8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38" name="Group 37">
            <a:extLst>
              <a:ext uri="{FF2B5EF4-FFF2-40B4-BE49-F238E27FC236}">
                <a16:creationId xmlns:a16="http://schemas.microsoft.com/office/drawing/2014/main" id="{8DFC7A00-1A9C-EB71-259F-2461B5598960}"/>
              </a:ext>
            </a:extLst>
          </p:cNvPr>
          <p:cNvGrpSpPr/>
          <p:nvPr/>
        </p:nvGrpSpPr>
        <p:grpSpPr>
          <a:xfrm>
            <a:off x="7408114" y="5988121"/>
            <a:ext cx="346075" cy="288000"/>
            <a:chOff x="1778925" y="4993997"/>
            <a:chExt cx="346075" cy="288000"/>
          </a:xfrm>
        </p:grpSpPr>
        <p:sp>
          <p:nvSpPr>
            <p:cNvPr id="39" name="Oval 38">
              <a:extLst>
                <a:ext uri="{FF2B5EF4-FFF2-40B4-BE49-F238E27FC236}">
                  <a16:creationId xmlns:a16="http://schemas.microsoft.com/office/drawing/2014/main" id="{52BD2C0C-D313-41A3-37AB-4CD581B39B7B}"/>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40" name="TextBox 39">
              <a:extLst>
                <a:ext uri="{FF2B5EF4-FFF2-40B4-BE49-F238E27FC236}">
                  <a16:creationId xmlns:a16="http://schemas.microsoft.com/office/drawing/2014/main" id="{86D0933E-4BDC-3DC7-5273-55156FCE365F}"/>
                </a:ext>
              </a:extLst>
            </p:cNvPr>
            <p:cNvSpPr txBox="1"/>
            <p:nvPr/>
          </p:nvSpPr>
          <p:spPr>
            <a:xfrm>
              <a:off x="1778925" y="5030275"/>
              <a:ext cx="346075"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Franklin Gothic Book"/>
                  <a:ea typeface="+mn-ea"/>
                  <a:cs typeface="+mn-cs"/>
                </a:rPr>
                <a:t>BE</a:t>
              </a:r>
              <a:endParaRPr kumimoji="0" lang="LID4096" sz="7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41" name="Group 40">
            <a:extLst>
              <a:ext uri="{FF2B5EF4-FFF2-40B4-BE49-F238E27FC236}">
                <a16:creationId xmlns:a16="http://schemas.microsoft.com/office/drawing/2014/main" id="{00E9C13D-D466-6898-D9B0-417519EB9022}"/>
              </a:ext>
            </a:extLst>
          </p:cNvPr>
          <p:cNvGrpSpPr/>
          <p:nvPr/>
        </p:nvGrpSpPr>
        <p:grpSpPr>
          <a:xfrm>
            <a:off x="3364934" y="5970371"/>
            <a:ext cx="346075" cy="288000"/>
            <a:chOff x="1778925" y="4993997"/>
            <a:chExt cx="346075" cy="288000"/>
          </a:xfrm>
        </p:grpSpPr>
        <p:sp>
          <p:nvSpPr>
            <p:cNvPr id="42" name="Oval 41">
              <a:extLst>
                <a:ext uri="{FF2B5EF4-FFF2-40B4-BE49-F238E27FC236}">
                  <a16:creationId xmlns:a16="http://schemas.microsoft.com/office/drawing/2014/main" id="{0E5D1E31-2A71-F21C-2C46-CD2946091951}"/>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43" name="TextBox 42">
              <a:extLst>
                <a:ext uri="{FF2B5EF4-FFF2-40B4-BE49-F238E27FC236}">
                  <a16:creationId xmlns:a16="http://schemas.microsoft.com/office/drawing/2014/main" id="{FA1D83C5-368D-4E9C-D284-E379FDE8819F}"/>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Franklin Gothic Book"/>
                  <a:ea typeface="+mn-ea"/>
                  <a:cs typeface="+mn-cs"/>
                </a:rPr>
                <a:t>SE</a:t>
              </a:r>
              <a:endParaRPr kumimoji="0" lang="LID4096" sz="8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44" name="Group 43">
            <a:extLst>
              <a:ext uri="{FF2B5EF4-FFF2-40B4-BE49-F238E27FC236}">
                <a16:creationId xmlns:a16="http://schemas.microsoft.com/office/drawing/2014/main" id="{C54165FC-EA43-FE05-7CD1-F59184517E47}"/>
              </a:ext>
            </a:extLst>
          </p:cNvPr>
          <p:cNvGrpSpPr/>
          <p:nvPr/>
        </p:nvGrpSpPr>
        <p:grpSpPr>
          <a:xfrm>
            <a:off x="6473669" y="5978610"/>
            <a:ext cx="346075" cy="288000"/>
            <a:chOff x="1778925" y="4993997"/>
            <a:chExt cx="346075" cy="288000"/>
          </a:xfrm>
        </p:grpSpPr>
        <p:sp>
          <p:nvSpPr>
            <p:cNvPr id="45" name="Oval 44">
              <a:extLst>
                <a:ext uri="{FF2B5EF4-FFF2-40B4-BE49-F238E27FC236}">
                  <a16:creationId xmlns:a16="http://schemas.microsoft.com/office/drawing/2014/main" id="{CADD5FA7-4FB2-D811-AFA1-7731E774D793}"/>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46" name="TextBox 45">
              <a:extLst>
                <a:ext uri="{FF2B5EF4-FFF2-40B4-BE49-F238E27FC236}">
                  <a16:creationId xmlns:a16="http://schemas.microsoft.com/office/drawing/2014/main" id="{31781863-1F28-B81A-C86C-3C7DC420C708}"/>
                </a:ext>
              </a:extLst>
            </p:cNvPr>
            <p:cNvSpPr txBox="1"/>
            <p:nvPr/>
          </p:nvSpPr>
          <p:spPr>
            <a:xfrm>
              <a:off x="1778925" y="5030275"/>
              <a:ext cx="346075"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Franklin Gothic Book"/>
                  <a:ea typeface="+mn-ea"/>
                  <a:cs typeface="+mn-cs"/>
                </a:rPr>
                <a:t>J.R.</a:t>
              </a:r>
              <a:endParaRPr kumimoji="0" lang="LID4096" sz="7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47" name="Group 46">
            <a:extLst>
              <a:ext uri="{FF2B5EF4-FFF2-40B4-BE49-F238E27FC236}">
                <a16:creationId xmlns:a16="http://schemas.microsoft.com/office/drawing/2014/main" id="{9061478D-8825-07BF-2CF8-31B60A996D29}"/>
              </a:ext>
            </a:extLst>
          </p:cNvPr>
          <p:cNvGrpSpPr/>
          <p:nvPr/>
        </p:nvGrpSpPr>
        <p:grpSpPr>
          <a:xfrm>
            <a:off x="4537702" y="5965349"/>
            <a:ext cx="346075" cy="288000"/>
            <a:chOff x="1778925" y="4993997"/>
            <a:chExt cx="346075" cy="288000"/>
          </a:xfrm>
        </p:grpSpPr>
        <p:sp>
          <p:nvSpPr>
            <p:cNvPr id="48" name="Oval 47">
              <a:extLst>
                <a:ext uri="{FF2B5EF4-FFF2-40B4-BE49-F238E27FC236}">
                  <a16:creationId xmlns:a16="http://schemas.microsoft.com/office/drawing/2014/main" id="{799C3051-EBCA-2AB0-0498-F85C98B54736}"/>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49" name="TextBox 48">
              <a:extLst>
                <a:ext uri="{FF2B5EF4-FFF2-40B4-BE49-F238E27FC236}">
                  <a16:creationId xmlns:a16="http://schemas.microsoft.com/office/drawing/2014/main" id="{7ECEDE2F-FC24-8046-09E6-DD0A7BE22E75}"/>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Franklin Gothic Book"/>
                  <a:ea typeface="+mn-ea"/>
                  <a:cs typeface="+mn-cs"/>
                </a:rPr>
                <a:t>PM</a:t>
              </a:r>
              <a:endParaRPr kumimoji="0" lang="LID4096" sz="8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50" name="Group 49">
            <a:extLst>
              <a:ext uri="{FF2B5EF4-FFF2-40B4-BE49-F238E27FC236}">
                <a16:creationId xmlns:a16="http://schemas.microsoft.com/office/drawing/2014/main" id="{925AE1CE-23C6-D52C-3A7A-3A51FACE94A4}"/>
              </a:ext>
            </a:extLst>
          </p:cNvPr>
          <p:cNvGrpSpPr/>
          <p:nvPr/>
        </p:nvGrpSpPr>
        <p:grpSpPr>
          <a:xfrm>
            <a:off x="5305754" y="5965349"/>
            <a:ext cx="346075" cy="288000"/>
            <a:chOff x="1778925" y="4993997"/>
            <a:chExt cx="346075" cy="288000"/>
          </a:xfrm>
        </p:grpSpPr>
        <p:sp>
          <p:nvSpPr>
            <p:cNvPr id="65" name="Oval 64">
              <a:extLst>
                <a:ext uri="{FF2B5EF4-FFF2-40B4-BE49-F238E27FC236}">
                  <a16:creationId xmlns:a16="http://schemas.microsoft.com/office/drawing/2014/main" id="{7117FFB3-A548-853F-473E-86948077AA87}"/>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2" name="TextBox 81">
              <a:extLst>
                <a:ext uri="{FF2B5EF4-FFF2-40B4-BE49-F238E27FC236}">
                  <a16:creationId xmlns:a16="http://schemas.microsoft.com/office/drawing/2014/main" id="{9E38EF63-262D-2C97-6723-1DEEC309B072}"/>
                </a:ext>
              </a:extLst>
            </p:cNvPr>
            <p:cNvSpPr txBox="1"/>
            <p:nvPr/>
          </p:nvSpPr>
          <p:spPr>
            <a:xfrm>
              <a:off x="1778925" y="5030275"/>
              <a:ext cx="34607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Franklin Gothic Book"/>
                  <a:ea typeface="+mn-ea"/>
                  <a:cs typeface="+mn-cs"/>
                </a:rPr>
                <a:t>PM</a:t>
              </a:r>
              <a:endParaRPr kumimoji="0" lang="LID4096" sz="8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99" name="Group 98">
            <a:extLst>
              <a:ext uri="{FF2B5EF4-FFF2-40B4-BE49-F238E27FC236}">
                <a16:creationId xmlns:a16="http://schemas.microsoft.com/office/drawing/2014/main" id="{88FFCC8A-D708-9F85-1075-4A7559EF6274}"/>
              </a:ext>
            </a:extLst>
          </p:cNvPr>
          <p:cNvGrpSpPr/>
          <p:nvPr/>
        </p:nvGrpSpPr>
        <p:grpSpPr>
          <a:xfrm>
            <a:off x="5582561" y="5988121"/>
            <a:ext cx="346075" cy="288000"/>
            <a:chOff x="1778925" y="4993997"/>
            <a:chExt cx="346075" cy="288000"/>
          </a:xfrm>
        </p:grpSpPr>
        <p:sp>
          <p:nvSpPr>
            <p:cNvPr id="100" name="Oval 99">
              <a:extLst>
                <a:ext uri="{FF2B5EF4-FFF2-40B4-BE49-F238E27FC236}">
                  <a16:creationId xmlns:a16="http://schemas.microsoft.com/office/drawing/2014/main" id="{C82F5E82-0040-47CB-DAED-A844A6235F01}"/>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1" name="TextBox 100">
              <a:extLst>
                <a:ext uri="{FF2B5EF4-FFF2-40B4-BE49-F238E27FC236}">
                  <a16:creationId xmlns:a16="http://schemas.microsoft.com/office/drawing/2014/main" id="{7D917986-907E-3883-8F24-0CB62C7794FF}"/>
                </a:ext>
              </a:extLst>
            </p:cNvPr>
            <p:cNvSpPr txBox="1"/>
            <p:nvPr/>
          </p:nvSpPr>
          <p:spPr>
            <a:xfrm>
              <a:off x="1778925" y="5030275"/>
              <a:ext cx="346075"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Franklin Gothic Book"/>
                  <a:ea typeface="+mn-ea"/>
                  <a:cs typeface="+mn-cs"/>
                </a:rPr>
                <a:t>SE</a:t>
              </a:r>
              <a:endParaRPr kumimoji="0" lang="LID4096" sz="700" b="1" i="0" u="none" strike="noStrike" kern="1200" cap="none" spc="0" normalizeH="0" baseline="0" noProof="0" dirty="0">
                <a:ln>
                  <a:noFill/>
                </a:ln>
                <a:solidFill>
                  <a:srgbClr val="000000"/>
                </a:solidFill>
                <a:effectLst/>
                <a:uLnTx/>
                <a:uFillTx/>
                <a:latin typeface="Franklin Gothic Book"/>
                <a:ea typeface="+mn-ea"/>
                <a:cs typeface="+mn-cs"/>
              </a:endParaRPr>
            </a:p>
          </p:txBody>
        </p:sp>
      </p:grpSp>
      <p:grpSp>
        <p:nvGrpSpPr>
          <p:cNvPr id="102" name="Group 101">
            <a:extLst>
              <a:ext uri="{FF2B5EF4-FFF2-40B4-BE49-F238E27FC236}">
                <a16:creationId xmlns:a16="http://schemas.microsoft.com/office/drawing/2014/main" id="{5E03B5B7-A0D8-06C7-6ACA-ADA86FB4EC48}"/>
              </a:ext>
            </a:extLst>
          </p:cNvPr>
          <p:cNvGrpSpPr/>
          <p:nvPr/>
        </p:nvGrpSpPr>
        <p:grpSpPr>
          <a:xfrm>
            <a:off x="10212964" y="5978610"/>
            <a:ext cx="346075" cy="288000"/>
            <a:chOff x="1778925" y="4993997"/>
            <a:chExt cx="346075" cy="288000"/>
          </a:xfrm>
        </p:grpSpPr>
        <p:sp>
          <p:nvSpPr>
            <p:cNvPr id="103" name="Oval 102">
              <a:extLst>
                <a:ext uri="{FF2B5EF4-FFF2-40B4-BE49-F238E27FC236}">
                  <a16:creationId xmlns:a16="http://schemas.microsoft.com/office/drawing/2014/main" id="{15CC5557-154C-9C5F-79ED-C37F7715CAA8}"/>
                </a:ext>
              </a:extLst>
            </p:cNvPr>
            <p:cNvSpPr/>
            <p:nvPr/>
          </p:nvSpPr>
          <p:spPr>
            <a:xfrm>
              <a:off x="1807963" y="4993997"/>
              <a:ext cx="288000" cy="288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4" name="TextBox 103">
              <a:extLst>
                <a:ext uri="{FF2B5EF4-FFF2-40B4-BE49-F238E27FC236}">
                  <a16:creationId xmlns:a16="http://schemas.microsoft.com/office/drawing/2014/main" id="{A5CD5183-B070-970E-F3EA-8C54CDE440A2}"/>
                </a:ext>
              </a:extLst>
            </p:cNvPr>
            <p:cNvSpPr txBox="1"/>
            <p:nvPr/>
          </p:nvSpPr>
          <p:spPr>
            <a:xfrm>
              <a:off x="1778925" y="5030275"/>
              <a:ext cx="346075"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Franklin Gothic Book"/>
                  <a:ea typeface="+mn-ea"/>
                  <a:cs typeface="+mn-cs"/>
                </a:rPr>
                <a:t>J.R.</a:t>
              </a:r>
              <a:endParaRPr kumimoji="0" lang="LID4096" sz="700" b="1" i="0" u="none" strike="noStrike" kern="1200" cap="none" spc="0" normalizeH="0" baseline="0" noProof="0" dirty="0">
                <a:ln>
                  <a:noFill/>
                </a:ln>
                <a:solidFill>
                  <a:srgbClr val="000000"/>
                </a:solidFill>
                <a:effectLst/>
                <a:uLnTx/>
                <a:uFillTx/>
                <a:latin typeface="Franklin Gothic Book"/>
                <a:ea typeface="+mn-ea"/>
                <a:cs typeface="+mn-cs"/>
              </a:endParaRPr>
            </a:p>
          </p:txBody>
        </p:sp>
      </p:grpSp>
      <p:pic>
        <p:nvPicPr>
          <p:cNvPr id="105" name="Picture 104">
            <a:extLst>
              <a:ext uri="{FF2B5EF4-FFF2-40B4-BE49-F238E27FC236}">
                <a16:creationId xmlns:a16="http://schemas.microsoft.com/office/drawing/2014/main" id="{689D2B14-755B-CC83-A8FF-37761084BF36}"/>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539923" y="2883830"/>
            <a:ext cx="90602" cy="74707"/>
          </a:xfrm>
          <a:prstGeom prst="rect">
            <a:avLst/>
          </a:prstGeom>
        </p:spPr>
      </p:pic>
      <p:pic>
        <p:nvPicPr>
          <p:cNvPr id="106" name="Picture 105">
            <a:extLst>
              <a:ext uri="{FF2B5EF4-FFF2-40B4-BE49-F238E27FC236}">
                <a16:creationId xmlns:a16="http://schemas.microsoft.com/office/drawing/2014/main" id="{6AEBAC08-9621-CDBC-F8BD-5412073F303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987832" y="2910645"/>
            <a:ext cx="90602" cy="74707"/>
          </a:xfrm>
          <a:prstGeom prst="rect">
            <a:avLst/>
          </a:prstGeom>
        </p:spPr>
      </p:pic>
      <p:pic>
        <p:nvPicPr>
          <p:cNvPr id="107" name="Picture 106">
            <a:extLst>
              <a:ext uri="{FF2B5EF4-FFF2-40B4-BE49-F238E27FC236}">
                <a16:creationId xmlns:a16="http://schemas.microsoft.com/office/drawing/2014/main" id="{75689F35-1F49-EEBC-95AE-5698BCDE38E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471463" y="2821860"/>
            <a:ext cx="90602" cy="74707"/>
          </a:xfrm>
          <a:prstGeom prst="rect">
            <a:avLst/>
          </a:prstGeom>
        </p:spPr>
      </p:pic>
      <p:pic>
        <p:nvPicPr>
          <p:cNvPr id="108" name="Picture 107">
            <a:extLst>
              <a:ext uri="{FF2B5EF4-FFF2-40B4-BE49-F238E27FC236}">
                <a16:creationId xmlns:a16="http://schemas.microsoft.com/office/drawing/2014/main" id="{DCFA6ED3-9827-BAE3-EA09-BC463C8F04B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423289" y="2896567"/>
            <a:ext cx="90602" cy="74707"/>
          </a:xfrm>
          <a:prstGeom prst="rect">
            <a:avLst/>
          </a:prstGeom>
        </p:spPr>
      </p:pic>
      <p:pic>
        <p:nvPicPr>
          <p:cNvPr id="109" name="Picture 108">
            <a:extLst>
              <a:ext uri="{FF2B5EF4-FFF2-40B4-BE49-F238E27FC236}">
                <a16:creationId xmlns:a16="http://schemas.microsoft.com/office/drawing/2014/main" id="{1C958EA3-D665-7774-88F5-BBE7AB2DFBF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359785" y="2875012"/>
            <a:ext cx="90602" cy="74707"/>
          </a:xfrm>
          <a:prstGeom prst="rect">
            <a:avLst/>
          </a:prstGeom>
        </p:spPr>
      </p:pic>
      <p:pic>
        <p:nvPicPr>
          <p:cNvPr id="110" name="Picture 109">
            <a:extLst>
              <a:ext uri="{FF2B5EF4-FFF2-40B4-BE49-F238E27FC236}">
                <a16:creationId xmlns:a16="http://schemas.microsoft.com/office/drawing/2014/main" id="{F2AFFDBD-2710-4C37-4894-FEE945B4E461}"/>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548963" y="2792763"/>
            <a:ext cx="90602" cy="74707"/>
          </a:xfrm>
          <a:prstGeom prst="rect">
            <a:avLst/>
          </a:prstGeom>
        </p:spPr>
      </p:pic>
      <p:pic>
        <p:nvPicPr>
          <p:cNvPr id="111" name="Picture 110">
            <a:extLst>
              <a:ext uri="{FF2B5EF4-FFF2-40B4-BE49-F238E27FC236}">
                <a16:creationId xmlns:a16="http://schemas.microsoft.com/office/drawing/2014/main" id="{8B4EBE83-93E6-A1FC-0C4F-FD6C2D79414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359785" y="2946597"/>
            <a:ext cx="90602" cy="74707"/>
          </a:xfrm>
          <a:prstGeom prst="rect">
            <a:avLst/>
          </a:prstGeom>
        </p:spPr>
      </p:pic>
      <p:pic>
        <p:nvPicPr>
          <p:cNvPr id="112" name="Picture 111">
            <a:extLst>
              <a:ext uri="{FF2B5EF4-FFF2-40B4-BE49-F238E27FC236}">
                <a16:creationId xmlns:a16="http://schemas.microsoft.com/office/drawing/2014/main" id="{02834152-79A4-7768-BD1D-8BAAF8D4643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8061359" y="2755409"/>
            <a:ext cx="90602" cy="74707"/>
          </a:xfrm>
          <a:prstGeom prst="rect">
            <a:avLst/>
          </a:prstGeom>
        </p:spPr>
      </p:pic>
      <p:pic>
        <p:nvPicPr>
          <p:cNvPr id="113" name="Picture 112">
            <a:extLst>
              <a:ext uri="{FF2B5EF4-FFF2-40B4-BE49-F238E27FC236}">
                <a16:creationId xmlns:a16="http://schemas.microsoft.com/office/drawing/2014/main" id="{8CE321D6-76D6-EEAC-27D8-E8ED4F0484D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655699" y="2882748"/>
            <a:ext cx="90000" cy="75789"/>
          </a:xfrm>
          <a:prstGeom prst="rect">
            <a:avLst/>
          </a:prstGeom>
        </p:spPr>
      </p:pic>
      <p:pic>
        <p:nvPicPr>
          <p:cNvPr id="114" name="Picture 113">
            <a:extLst>
              <a:ext uri="{FF2B5EF4-FFF2-40B4-BE49-F238E27FC236}">
                <a16:creationId xmlns:a16="http://schemas.microsoft.com/office/drawing/2014/main" id="{5DC88084-9FC6-7893-6AE9-01CD99B569ED}"/>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450882" y="2887553"/>
            <a:ext cx="90000" cy="75789"/>
          </a:xfrm>
          <a:prstGeom prst="rect">
            <a:avLst/>
          </a:prstGeom>
        </p:spPr>
      </p:pic>
      <p:pic>
        <p:nvPicPr>
          <p:cNvPr id="115" name="Picture 114">
            <a:extLst>
              <a:ext uri="{FF2B5EF4-FFF2-40B4-BE49-F238E27FC236}">
                <a16:creationId xmlns:a16="http://schemas.microsoft.com/office/drawing/2014/main" id="{08049203-90B9-0AB1-5ECB-47F8ABCB9851}"/>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265274" y="2799223"/>
            <a:ext cx="90000" cy="75789"/>
          </a:xfrm>
          <a:prstGeom prst="rect">
            <a:avLst/>
          </a:prstGeom>
        </p:spPr>
      </p:pic>
      <p:pic>
        <p:nvPicPr>
          <p:cNvPr id="116" name="Picture 115">
            <a:extLst>
              <a:ext uri="{FF2B5EF4-FFF2-40B4-BE49-F238E27FC236}">
                <a16:creationId xmlns:a16="http://schemas.microsoft.com/office/drawing/2014/main" id="{7D320855-1DCF-DC2B-7BED-DE4F67EF76E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745274" y="2622391"/>
            <a:ext cx="90602" cy="74707"/>
          </a:xfrm>
          <a:prstGeom prst="rect">
            <a:avLst/>
          </a:prstGeom>
        </p:spPr>
      </p:pic>
      <p:pic>
        <p:nvPicPr>
          <p:cNvPr id="117" name="Picture 116">
            <a:extLst>
              <a:ext uri="{FF2B5EF4-FFF2-40B4-BE49-F238E27FC236}">
                <a16:creationId xmlns:a16="http://schemas.microsoft.com/office/drawing/2014/main" id="{4A0900A0-4887-1F40-9B6B-2F23033016E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659839" y="2613667"/>
            <a:ext cx="90602" cy="74707"/>
          </a:xfrm>
          <a:prstGeom prst="rect">
            <a:avLst/>
          </a:prstGeom>
        </p:spPr>
      </p:pic>
      <p:pic>
        <p:nvPicPr>
          <p:cNvPr id="118" name="Picture 117">
            <a:extLst>
              <a:ext uri="{FF2B5EF4-FFF2-40B4-BE49-F238E27FC236}">
                <a16:creationId xmlns:a16="http://schemas.microsoft.com/office/drawing/2014/main" id="{1AABF037-522C-0C15-8B81-9E3A683057A6}"/>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187225" y="2893998"/>
            <a:ext cx="90602" cy="74707"/>
          </a:xfrm>
          <a:prstGeom prst="rect">
            <a:avLst/>
          </a:prstGeom>
        </p:spPr>
      </p:pic>
      <p:grpSp>
        <p:nvGrpSpPr>
          <p:cNvPr id="119" name="Group 118">
            <a:extLst>
              <a:ext uri="{FF2B5EF4-FFF2-40B4-BE49-F238E27FC236}">
                <a16:creationId xmlns:a16="http://schemas.microsoft.com/office/drawing/2014/main" id="{D37E4FEF-6F50-8451-448D-4DF1A094A377}"/>
              </a:ext>
            </a:extLst>
          </p:cNvPr>
          <p:cNvGrpSpPr/>
          <p:nvPr/>
        </p:nvGrpSpPr>
        <p:grpSpPr>
          <a:xfrm>
            <a:off x="10820400" y="158021"/>
            <a:ext cx="1262954" cy="262128"/>
            <a:chOff x="10892274" y="158021"/>
            <a:chExt cx="1191080" cy="262128"/>
          </a:xfrm>
        </p:grpSpPr>
        <p:sp>
          <p:nvSpPr>
            <p:cNvPr id="120" name="Oval 119">
              <a:extLst>
                <a:ext uri="{FF2B5EF4-FFF2-40B4-BE49-F238E27FC236}">
                  <a16:creationId xmlns:a16="http://schemas.microsoft.com/office/drawing/2014/main" id="{D6EEC3D6-FD3A-BC6F-F26C-0126BA9CB8F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1" name="Group 120">
              <a:extLst>
                <a:ext uri="{FF2B5EF4-FFF2-40B4-BE49-F238E27FC236}">
                  <a16:creationId xmlns:a16="http://schemas.microsoft.com/office/drawing/2014/main" id="{D73B42C4-88D6-46CB-F3C8-3D733812A7D8}"/>
                </a:ext>
              </a:extLst>
            </p:cNvPr>
            <p:cNvGrpSpPr/>
            <p:nvPr/>
          </p:nvGrpSpPr>
          <p:grpSpPr>
            <a:xfrm>
              <a:off x="10892274" y="158021"/>
              <a:ext cx="1191080" cy="262128"/>
              <a:chOff x="9614080" y="308749"/>
              <a:chExt cx="1191080" cy="262128"/>
            </a:xfrm>
          </p:grpSpPr>
          <p:sp>
            <p:nvSpPr>
              <p:cNvPr id="122" name="Rectangle 121">
                <a:extLst>
                  <a:ext uri="{FF2B5EF4-FFF2-40B4-BE49-F238E27FC236}">
                    <a16:creationId xmlns:a16="http://schemas.microsoft.com/office/drawing/2014/main" id="{B577A1F6-AE47-C3FA-9D18-CA85A3850F0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123" name="Rectangle 122">
                <a:extLst>
                  <a:ext uri="{FF2B5EF4-FFF2-40B4-BE49-F238E27FC236}">
                    <a16:creationId xmlns:a16="http://schemas.microsoft.com/office/drawing/2014/main" id="{3B85AB9E-AD23-2560-1D23-5FF8D61613F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24" name="Rectangle 123">
            <a:extLst>
              <a:ext uri="{FF2B5EF4-FFF2-40B4-BE49-F238E27FC236}">
                <a16:creationId xmlns:a16="http://schemas.microsoft.com/office/drawing/2014/main" id="{96E4F749-617D-641E-DD15-F1A3E0CA2F0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3467687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ppt_x"/>
                                          </p:val>
                                        </p:tav>
                                        <p:tav tm="100000">
                                          <p:val>
                                            <p:strVal val="#ppt_x"/>
                                          </p:val>
                                        </p:tav>
                                      </p:tavLst>
                                    </p:anim>
                                    <p:anim calcmode="lin" valueType="num">
                                      <p:cBhvr additive="base">
                                        <p:cTn id="16" dur="500" fill="hold"/>
                                        <p:tgtEl>
                                          <p:spTgt spid="29"/>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ppt_x"/>
                                          </p:val>
                                        </p:tav>
                                        <p:tav tm="100000">
                                          <p:val>
                                            <p:strVal val="#ppt_x"/>
                                          </p:val>
                                        </p:tav>
                                      </p:tavLst>
                                    </p:anim>
                                    <p:anim calcmode="lin" valueType="num">
                                      <p:cBhvr additive="base">
                                        <p:cTn id="20" dur="500" fill="hold"/>
                                        <p:tgtEl>
                                          <p:spTgt spid="3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additive="base">
                                        <p:cTn id="23" dur="500" fill="hold"/>
                                        <p:tgtEl>
                                          <p:spTgt spid="35"/>
                                        </p:tgtEl>
                                        <p:attrNameLst>
                                          <p:attrName>ppt_x</p:attrName>
                                        </p:attrNameLst>
                                      </p:cBhvr>
                                      <p:tavLst>
                                        <p:tav tm="0">
                                          <p:val>
                                            <p:strVal val="#ppt_x"/>
                                          </p:val>
                                        </p:tav>
                                        <p:tav tm="100000">
                                          <p:val>
                                            <p:strVal val="#ppt_x"/>
                                          </p:val>
                                        </p:tav>
                                      </p:tavLst>
                                    </p:anim>
                                    <p:anim calcmode="lin" valueType="num">
                                      <p:cBhvr additive="base">
                                        <p:cTn id="24" dur="500" fill="hold"/>
                                        <p:tgtEl>
                                          <p:spTgt spid="3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500" fill="hold"/>
                                        <p:tgtEl>
                                          <p:spTgt spid="38"/>
                                        </p:tgtEl>
                                        <p:attrNameLst>
                                          <p:attrName>ppt_x</p:attrName>
                                        </p:attrNameLst>
                                      </p:cBhvr>
                                      <p:tavLst>
                                        <p:tav tm="0">
                                          <p:val>
                                            <p:strVal val="#ppt_x"/>
                                          </p:val>
                                        </p:tav>
                                        <p:tav tm="100000">
                                          <p:val>
                                            <p:strVal val="#ppt_x"/>
                                          </p:val>
                                        </p:tav>
                                      </p:tavLst>
                                    </p:anim>
                                    <p:anim calcmode="lin" valueType="num">
                                      <p:cBhvr additive="base">
                                        <p:cTn id="28" dur="500" fill="hold"/>
                                        <p:tgtEl>
                                          <p:spTgt spid="3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additive="base">
                                        <p:cTn id="31" dur="500" fill="hold"/>
                                        <p:tgtEl>
                                          <p:spTgt spid="41"/>
                                        </p:tgtEl>
                                        <p:attrNameLst>
                                          <p:attrName>ppt_x</p:attrName>
                                        </p:attrNameLst>
                                      </p:cBhvr>
                                      <p:tavLst>
                                        <p:tav tm="0">
                                          <p:val>
                                            <p:strVal val="#ppt_x"/>
                                          </p:val>
                                        </p:tav>
                                        <p:tav tm="100000">
                                          <p:val>
                                            <p:strVal val="#ppt_x"/>
                                          </p:val>
                                        </p:tav>
                                      </p:tavLst>
                                    </p:anim>
                                    <p:anim calcmode="lin" valueType="num">
                                      <p:cBhvr additive="base">
                                        <p:cTn id="32" dur="500" fill="hold"/>
                                        <p:tgtEl>
                                          <p:spTgt spid="4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4"/>
                                        </p:tgtEl>
                                        <p:attrNameLst>
                                          <p:attrName>style.visibility</p:attrName>
                                        </p:attrNameLst>
                                      </p:cBhvr>
                                      <p:to>
                                        <p:strVal val="visible"/>
                                      </p:to>
                                    </p:set>
                                    <p:anim calcmode="lin" valueType="num">
                                      <p:cBhvr additive="base">
                                        <p:cTn id="35" dur="500" fill="hold"/>
                                        <p:tgtEl>
                                          <p:spTgt spid="44"/>
                                        </p:tgtEl>
                                        <p:attrNameLst>
                                          <p:attrName>ppt_x</p:attrName>
                                        </p:attrNameLst>
                                      </p:cBhvr>
                                      <p:tavLst>
                                        <p:tav tm="0">
                                          <p:val>
                                            <p:strVal val="#ppt_x"/>
                                          </p:val>
                                        </p:tav>
                                        <p:tav tm="100000">
                                          <p:val>
                                            <p:strVal val="#ppt_x"/>
                                          </p:val>
                                        </p:tav>
                                      </p:tavLst>
                                    </p:anim>
                                    <p:anim calcmode="lin" valueType="num">
                                      <p:cBhvr additive="base">
                                        <p:cTn id="36" dur="500" fill="hold"/>
                                        <p:tgtEl>
                                          <p:spTgt spid="44"/>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additive="base">
                                        <p:cTn id="39" dur="500" fill="hold"/>
                                        <p:tgtEl>
                                          <p:spTgt spid="47"/>
                                        </p:tgtEl>
                                        <p:attrNameLst>
                                          <p:attrName>ppt_x</p:attrName>
                                        </p:attrNameLst>
                                      </p:cBhvr>
                                      <p:tavLst>
                                        <p:tav tm="0">
                                          <p:val>
                                            <p:strVal val="#ppt_x"/>
                                          </p:val>
                                        </p:tav>
                                        <p:tav tm="100000">
                                          <p:val>
                                            <p:strVal val="#ppt_x"/>
                                          </p:val>
                                        </p:tav>
                                      </p:tavLst>
                                    </p:anim>
                                    <p:anim calcmode="lin" valueType="num">
                                      <p:cBhvr additive="base">
                                        <p:cTn id="40" dur="500" fill="hold"/>
                                        <p:tgtEl>
                                          <p:spTgt spid="47"/>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500" fill="hold"/>
                                        <p:tgtEl>
                                          <p:spTgt spid="50"/>
                                        </p:tgtEl>
                                        <p:attrNameLst>
                                          <p:attrName>ppt_x</p:attrName>
                                        </p:attrNameLst>
                                      </p:cBhvr>
                                      <p:tavLst>
                                        <p:tav tm="0">
                                          <p:val>
                                            <p:strVal val="#ppt_x"/>
                                          </p:val>
                                        </p:tav>
                                        <p:tav tm="100000">
                                          <p:val>
                                            <p:strVal val="#ppt_x"/>
                                          </p:val>
                                        </p:tav>
                                      </p:tavLst>
                                    </p:anim>
                                    <p:anim calcmode="lin" valueType="num">
                                      <p:cBhvr additive="base">
                                        <p:cTn id="44" dur="500" fill="hold"/>
                                        <p:tgtEl>
                                          <p:spTgt spid="5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99"/>
                                        </p:tgtEl>
                                        <p:attrNameLst>
                                          <p:attrName>style.visibility</p:attrName>
                                        </p:attrNameLst>
                                      </p:cBhvr>
                                      <p:to>
                                        <p:strVal val="visible"/>
                                      </p:to>
                                    </p:set>
                                    <p:anim calcmode="lin" valueType="num">
                                      <p:cBhvr additive="base">
                                        <p:cTn id="47" dur="500" fill="hold"/>
                                        <p:tgtEl>
                                          <p:spTgt spid="99"/>
                                        </p:tgtEl>
                                        <p:attrNameLst>
                                          <p:attrName>ppt_x</p:attrName>
                                        </p:attrNameLst>
                                      </p:cBhvr>
                                      <p:tavLst>
                                        <p:tav tm="0">
                                          <p:val>
                                            <p:strVal val="#ppt_x"/>
                                          </p:val>
                                        </p:tav>
                                        <p:tav tm="100000">
                                          <p:val>
                                            <p:strVal val="#ppt_x"/>
                                          </p:val>
                                        </p:tav>
                                      </p:tavLst>
                                    </p:anim>
                                    <p:anim calcmode="lin" valueType="num">
                                      <p:cBhvr additive="base">
                                        <p:cTn id="48" dur="500" fill="hold"/>
                                        <p:tgtEl>
                                          <p:spTgt spid="9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02"/>
                                        </p:tgtEl>
                                        <p:attrNameLst>
                                          <p:attrName>style.visibility</p:attrName>
                                        </p:attrNameLst>
                                      </p:cBhvr>
                                      <p:to>
                                        <p:strVal val="visible"/>
                                      </p:to>
                                    </p:set>
                                    <p:anim calcmode="lin" valueType="num">
                                      <p:cBhvr additive="base">
                                        <p:cTn id="51" dur="500" fill="hold"/>
                                        <p:tgtEl>
                                          <p:spTgt spid="102"/>
                                        </p:tgtEl>
                                        <p:attrNameLst>
                                          <p:attrName>ppt_x</p:attrName>
                                        </p:attrNameLst>
                                      </p:cBhvr>
                                      <p:tavLst>
                                        <p:tav tm="0">
                                          <p:val>
                                            <p:strVal val="#ppt_x"/>
                                          </p:val>
                                        </p:tav>
                                        <p:tav tm="100000">
                                          <p:val>
                                            <p:strVal val="#ppt_x"/>
                                          </p:val>
                                        </p:tav>
                                      </p:tavLst>
                                    </p:anim>
                                    <p:anim calcmode="lin" valueType="num">
                                      <p:cBhvr additive="base">
                                        <p:cTn id="52"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nodeType="clickEffect">
                                  <p:stCondLst>
                                    <p:cond delay="0"/>
                                  </p:stCondLst>
                                  <p:childTnLst>
                                    <p:animEffect transition="out" filter="fade">
                                      <p:cBhvr>
                                        <p:cTn id="56" dur="500"/>
                                        <p:tgtEl>
                                          <p:spTgt spid="13"/>
                                        </p:tgtEl>
                                      </p:cBhvr>
                                    </p:animEffect>
                                    <p:set>
                                      <p:cBhvr>
                                        <p:cTn id="57" dur="1" fill="hold">
                                          <p:stCondLst>
                                            <p:cond delay="499"/>
                                          </p:stCondLst>
                                        </p:cTn>
                                        <p:tgtEl>
                                          <p:spTgt spid="13"/>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19"/>
                                        </p:tgtEl>
                                      </p:cBhvr>
                                    </p:animEffect>
                                    <p:set>
                                      <p:cBhvr>
                                        <p:cTn id="60" dur="1" fill="hold">
                                          <p:stCondLst>
                                            <p:cond delay="499"/>
                                          </p:stCondLst>
                                        </p:cTn>
                                        <p:tgtEl>
                                          <p:spTgt spid="19"/>
                                        </p:tgtEl>
                                        <p:attrNameLst>
                                          <p:attrName>style.visibility</p:attrName>
                                        </p:attrNameLst>
                                      </p:cBhvr>
                                      <p:to>
                                        <p:strVal val="hidden"/>
                                      </p:to>
                                    </p:set>
                                  </p:childTnLst>
                                </p:cTn>
                              </p:par>
                              <p:par>
                                <p:cTn id="61" presetID="10" presetClass="exit" presetSubtype="0" fill="hold" nodeType="withEffect">
                                  <p:stCondLst>
                                    <p:cond delay="0"/>
                                  </p:stCondLst>
                                  <p:childTnLst>
                                    <p:animEffect transition="out" filter="fade">
                                      <p:cBhvr>
                                        <p:cTn id="62" dur="500"/>
                                        <p:tgtEl>
                                          <p:spTgt spid="29"/>
                                        </p:tgtEl>
                                      </p:cBhvr>
                                    </p:animEffect>
                                    <p:set>
                                      <p:cBhvr>
                                        <p:cTn id="63" dur="1" fill="hold">
                                          <p:stCondLst>
                                            <p:cond delay="499"/>
                                          </p:stCondLst>
                                        </p:cTn>
                                        <p:tgtEl>
                                          <p:spTgt spid="29"/>
                                        </p:tgtEl>
                                        <p:attrNameLst>
                                          <p:attrName>style.visibility</p:attrName>
                                        </p:attrNameLst>
                                      </p:cBhvr>
                                      <p:to>
                                        <p:strVal val="hidden"/>
                                      </p:to>
                                    </p:set>
                                  </p:childTnLst>
                                </p:cTn>
                              </p:par>
                              <p:par>
                                <p:cTn id="64" presetID="10" presetClass="exit" presetSubtype="0" fill="hold" nodeType="withEffect">
                                  <p:stCondLst>
                                    <p:cond delay="0"/>
                                  </p:stCondLst>
                                  <p:childTnLst>
                                    <p:animEffect transition="out" filter="fade">
                                      <p:cBhvr>
                                        <p:cTn id="65" dur="500"/>
                                        <p:tgtEl>
                                          <p:spTgt spid="32"/>
                                        </p:tgtEl>
                                      </p:cBhvr>
                                    </p:animEffect>
                                    <p:set>
                                      <p:cBhvr>
                                        <p:cTn id="66" dur="1" fill="hold">
                                          <p:stCondLst>
                                            <p:cond delay="499"/>
                                          </p:stCondLst>
                                        </p:cTn>
                                        <p:tgtEl>
                                          <p:spTgt spid="32"/>
                                        </p:tgtEl>
                                        <p:attrNameLst>
                                          <p:attrName>style.visibility</p:attrName>
                                        </p:attrNameLst>
                                      </p:cBhvr>
                                      <p:to>
                                        <p:strVal val="hidden"/>
                                      </p:to>
                                    </p:set>
                                  </p:childTnLst>
                                </p:cTn>
                              </p:par>
                              <p:par>
                                <p:cTn id="67" presetID="10" presetClass="exit" presetSubtype="0" fill="hold" nodeType="withEffect">
                                  <p:stCondLst>
                                    <p:cond delay="0"/>
                                  </p:stCondLst>
                                  <p:childTnLst>
                                    <p:animEffect transition="out" filter="fade">
                                      <p:cBhvr>
                                        <p:cTn id="68" dur="500"/>
                                        <p:tgtEl>
                                          <p:spTgt spid="35"/>
                                        </p:tgtEl>
                                      </p:cBhvr>
                                    </p:animEffect>
                                    <p:set>
                                      <p:cBhvr>
                                        <p:cTn id="69" dur="1" fill="hold">
                                          <p:stCondLst>
                                            <p:cond delay="499"/>
                                          </p:stCondLst>
                                        </p:cTn>
                                        <p:tgtEl>
                                          <p:spTgt spid="35"/>
                                        </p:tgtEl>
                                        <p:attrNameLst>
                                          <p:attrName>style.visibility</p:attrName>
                                        </p:attrNameLst>
                                      </p:cBhvr>
                                      <p:to>
                                        <p:strVal val="hidden"/>
                                      </p:to>
                                    </p:set>
                                  </p:childTnLst>
                                </p:cTn>
                              </p:par>
                              <p:par>
                                <p:cTn id="70" presetID="10" presetClass="exit" presetSubtype="0" fill="hold" nodeType="withEffect">
                                  <p:stCondLst>
                                    <p:cond delay="0"/>
                                  </p:stCondLst>
                                  <p:childTnLst>
                                    <p:animEffect transition="out" filter="fade">
                                      <p:cBhvr>
                                        <p:cTn id="71" dur="500"/>
                                        <p:tgtEl>
                                          <p:spTgt spid="38"/>
                                        </p:tgtEl>
                                      </p:cBhvr>
                                    </p:animEffect>
                                    <p:set>
                                      <p:cBhvr>
                                        <p:cTn id="72" dur="1" fill="hold">
                                          <p:stCondLst>
                                            <p:cond delay="499"/>
                                          </p:stCondLst>
                                        </p:cTn>
                                        <p:tgtEl>
                                          <p:spTgt spid="38"/>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500"/>
                                        <p:tgtEl>
                                          <p:spTgt spid="41"/>
                                        </p:tgtEl>
                                      </p:cBhvr>
                                    </p:animEffect>
                                    <p:set>
                                      <p:cBhvr>
                                        <p:cTn id="75" dur="1" fill="hold">
                                          <p:stCondLst>
                                            <p:cond delay="499"/>
                                          </p:stCondLst>
                                        </p:cTn>
                                        <p:tgtEl>
                                          <p:spTgt spid="41"/>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500"/>
                                        <p:tgtEl>
                                          <p:spTgt spid="44"/>
                                        </p:tgtEl>
                                      </p:cBhvr>
                                    </p:animEffect>
                                    <p:set>
                                      <p:cBhvr>
                                        <p:cTn id="78" dur="1" fill="hold">
                                          <p:stCondLst>
                                            <p:cond delay="499"/>
                                          </p:stCondLst>
                                        </p:cTn>
                                        <p:tgtEl>
                                          <p:spTgt spid="44"/>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500"/>
                                        <p:tgtEl>
                                          <p:spTgt spid="47"/>
                                        </p:tgtEl>
                                      </p:cBhvr>
                                    </p:animEffect>
                                    <p:set>
                                      <p:cBhvr>
                                        <p:cTn id="81" dur="1" fill="hold">
                                          <p:stCondLst>
                                            <p:cond delay="499"/>
                                          </p:stCondLst>
                                        </p:cTn>
                                        <p:tgtEl>
                                          <p:spTgt spid="47"/>
                                        </p:tgtEl>
                                        <p:attrNameLst>
                                          <p:attrName>style.visibility</p:attrName>
                                        </p:attrNameLst>
                                      </p:cBhvr>
                                      <p:to>
                                        <p:strVal val="hidden"/>
                                      </p:to>
                                    </p:set>
                                  </p:childTnLst>
                                </p:cTn>
                              </p:par>
                              <p:par>
                                <p:cTn id="82" presetID="10" presetClass="exit" presetSubtype="0" fill="hold" nodeType="withEffect">
                                  <p:stCondLst>
                                    <p:cond delay="0"/>
                                  </p:stCondLst>
                                  <p:childTnLst>
                                    <p:animEffect transition="out" filter="fade">
                                      <p:cBhvr>
                                        <p:cTn id="83" dur="500"/>
                                        <p:tgtEl>
                                          <p:spTgt spid="50"/>
                                        </p:tgtEl>
                                      </p:cBhvr>
                                    </p:animEffect>
                                    <p:set>
                                      <p:cBhvr>
                                        <p:cTn id="84" dur="1" fill="hold">
                                          <p:stCondLst>
                                            <p:cond delay="499"/>
                                          </p:stCondLst>
                                        </p:cTn>
                                        <p:tgtEl>
                                          <p:spTgt spid="50"/>
                                        </p:tgtEl>
                                        <p:attrNameLst>
                                          <p:attrName>style.visibility</p:attrName>
                                        </p:attrNameLst>
                                      </p:cBhvr>
                                      <p:to>
                                        <p:strVal val="hidden"/>
                                      </p:to>
                                    </p:set>
                                  </p:childTnLst>
                                </p:cTn>
                              </p:par>
                              <p:par>
                                <p:cTn id="85" presetID="10" presetClass="exit" presetSubtype="0" fill="hold" nodeType="withEffect">
                                  <p:stCondLst>
                                    <p:cond delay="0"/>
                                  </p:stCondLst>
                                  <p:childTnLst>
                                    <p:animEffect transition="out" filter="fade">
                                      <p:cBhvr>
                                        <p:cTn id="86" dur="500"/>
                                        <p:tgtEl>
                                          <p:spTgt spid="99"/>
                                        </p:tgtEl>
                                      </p:cBhvr>
                                    </p:animEffect>
                                    <p:set>
                                      <p:cBhvr>
                                        <p:cTn id="87" dur="1" fill="hold">
                                          <p:stCondLst>
                                            <p:cond delay="499"/>
                                          </p:stCondLst>
                                        </p:cTn>
                                        <p:tgtEl>
                                          <p:spTgt spid="99"/>
                                        </p:tgtEl>
                                        <p:attrNameLst>
                                          <p:attrName>style.visibility</p:attrName>
                                        </p:attrNameLst>
                                      </p:cBhvr>
                                      <p:to>
                                        <p:strVal val="hidden"/>
                                      </p:to>
                                    </p:set>
                                  </p:childTnLst>
                                </p:cTn>
                              </p:par>
                              <p:par>
                                <p:cTn id="88" presetID="10" presetClass="exit" presetSubtype="0" fill="hold" nodeType="withEffect">
                                  <p:stCondLst>
                                    <p:cond delay="0"/>
                                  </p:stCondLst>
                                  <p:childTnLst>
                                    <p:animEffect transition="out" filter="fade">
                                      <p:cBhvr>
                                        <p:cTn id="89" dur="500"/>
                                        <p:tgtEl>
                                          <p:spTgt spid="102"/>
                                        </p:tgtEl>
                                      </p:cBhvr>
                                    </p:animEffect>
                                    <p:set>
                                      <p:cBhvr>
                                        <p:cTn id="90" dur="1" fill="hold">
                                          <p:stCondLst>
                                            <p:cond delay="499"/>
                                          </p:stCondLst>
                                        </p:cTn>
                                        <p:tgtEl>
                                          <p:spTgt spid="102"/>
                                        </p:tgtEl>
                                        <p:attrNameLst>
                                          <p:attrName>style.visibility</p:attrName>
                                        </p:attrNameLst>
                                      </p:cBhvr>
                                      <p:to>
                                        <p:strVal val="hidden"/>
                                      </p:to>
                                    </p:set>
                                  </p:childTnLst>
                                </p:cTn>
                              </p:par>
                              <p:par>
                                <p:cTn id="91" presetID="10" presetClass="entr" presetSubtype="0" fill="hold" nodeType="withEffect">
                                  <p:stCondLst>
                                    <p:cond delay="0"/>
                                  </p:stCondLst>
                                  <p:childTnLst>
                                    <p:set>
                                      <p:cBhvr>
                                        <p:cTn id="92" dur="1" fill="hold">
                                          <p:stCondLst>
                                            <p:cond delay="0"/>
                                          </p:stCondLst>
                                        </p:cTn>
                                        <p:tgtEl>
                                          <p:spTgt spid="105"/>
                                        </p:tgtEl>
                                        <p:attrNameLst>
                                          <p:attrName>style.visibility</p:attrName>
                                        </p:attrNameLst>
                                      </p:cBhvr>
                                      <p:to>
                                        <p:strVal val="visible"/>
                                      </p:to>
                                    </p:set>
                                    <p:animEffect transition="in" filter="fade">
                                      <p:cBhvr>
                                        <p:cTn id="93" dur="500"/>
                                        <p:tgtEl>
                                          <p:spTgt spid="105"/>
                                        </p:tgtEl>
                                      </p:cBhvr>
                                    </p:animEffect>
                                  </p:childTnLst>
                                </p:cTn>
                              </p:par>
                              <p:par>
                                <p:cTn id="94" presetID="10" presetClass="entr" presetSubtype="0" fill="hold" nodeType="with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500"/>
                                        <p:tgtEl>
                                          <p:spTgt spid="106"/>
                                        </p:tgtEl>
                                      </p:cBhvr>
                                    </p:animEffect>
                                  </p:childTnLst>
                                </p:cTn>
                              </p:par>
                              <p:par>
                                <p:cTn id="97" presetID="10" presetClass="entr" presetSubtype="0" fill="hold" nodeType="withEffect">
                                  <p:stCondLst>
                                    <p:cond delay="0"/>
                                  </p:stCondLst>
                                  <p:childTnLst>
                                    <p:set>
                                      <p:cBhvr>
                                        <p:cTn id="98" dur="1" fill="hold">
                                          <p:stCondLst>
                                            <p:cond delay="0"/>
                                          </p:stCondLst>
                                        </p:cTn>
                                        <p:tgtEl>
                                          <p:spTgt spid="110"/>
                                        </p:tgtEl>
                                        <p:attrNameLst>
                                          <p:attrName>style.visibility</p:attrName>
                                        </p:attrNameLst>
                                      </p:cBhvr>
                                      <p:to>
                                        <p:strVal val="visible"/>
                                      </p:to>
                                    </p:set>
                                    <p:animEffect transition="in" filter="fade">
                                      <p:cBhvr>
                                        <p:cTn id="99" dur="500"/>
                                        <p:tgtEl>
                                          <p:spTgt spid="110"/>
                                        </p:tgtEl>
                                      </p:cBhvr>
                                    </p:animEffect>
                                  </p:childTnLst>
                                </p:cTn>
                              </p:par>
                              <p:par>
                                <p:cTn id="100" presetID="10" presetClass="entr" presetSubtype="0" fill="hold" nodeType="withEffect">
                                  <p:stCondLst>
                                    <p:cond delay="0"/>
                                  </p:stCondLst>
                                  <p:childTnLst>
                                    <p:set>
                                      <p:cBhvr>
                                        <p:cTn id="101" dur="1" fill="hold">
                                          <p:stCondLst>
                                            <p:cond delay="0"/>
                                          </p:stCondLst>
                                        </p:cTn>
                                        <p:tgtEl>
                                          <p:spTgt spid="107"/>
                                        </p:tgtEl>
                                        <p:attrNameLst>
                                          <p:attrName>style.visibility</p:attrName>
                                        </p:attrNameLst>
                                      </p:cBhvr>
                                      <p:to>
                                        <p:strVal val="visible"/>
                                      </p:to>
                                    </p:set>
                                    <p:animEffect transition="in" filter="fade">
                                      <p:cBhvr>
                                        <p:cTn id="102" dur="500"/>
                                        <p:tgtEl>
                                          <p:spTgt spid="107"/>
                                        </p:tgtEl>
                                      </p:cBhvr>
                                    </p:animEffect>
                                  </p:childTnLst>
                                </p:cTn>
                              </p:par>
                              <p:par>
                                <p:cTn id="103" presetID="10" presetClass="entr" presetSubtype="0" fill="hold" nodeType="withEffect">
                                  <p:stCondLst>
                                    <p:cond delay="0"/>
                                  </p:stCondLst>
                                  <p:childTnLst>
                                    <p:set>
                                      <p:cBhvr>
                                        <p:cTn id="104" dur="1" fill="hold">
                                          <p:stCondLst>
                                            <p:cond delay="0"/>
                                          </p:stCondLst>
                                        </p:cTn>
                                        <p:tgtEl>
                                          <p:spTgt spid="108"/>
                                        </p:tgtEl>
                                        <p:attrNameLst>
                                          <p:attrName>style.visibility</p:attrName>
                                        </p:attrNameLst>
                                      </p:cBhvr>
                                      <p:to>
                                        <p:strVal val="visible"/>
                                      </p:to>
                                    </p:set>
                                    <p:animEffect transition="in" filter="fade">
                                      <p:cBhvr>
                                        <p:cTn id="105" dur="500"/>
                                        <p:tgtEl>
                                          <p:spTgt spid="108"/>
                                        </p:tgtEl>
                                      </p:cBhvr>
                                    </p:animEffect>
                                  </p:childTnLst>
                                </p:cTn>
                              </p:par>
                              <p:par>
                                <p:cTn id="106" presetID="10" presetClass="entr" presetSubtype="0" fill="hold" nodeType="withEffect">
                                  <p:stCondLst>
                                    <p:cond delay="0"/>
                                  </p:stCondLst>
                                  <p:childTnLst>
                                    <p:set>
                                      <p:cBhvr>
                                        <p:cTn id="107" dur="1" fill="hold">
                                          <p:stCondLst>
                                            <p:cond delay="0"/>
                                          </p:stCondLst>
                                        </p:cTn>
                                        <p:tgtEl>
                                          <p:spTgt spid="109"/>
                                        </p:tgtEl>
                                        <p:attrNameLst>
                                          <p:attrName>style.visibility</p:attrName>
                                        </p:attrNameLst>
                                      </p:cBhvr>
                                      <p:to>
                                        <p:strVal val="visible"/>
                                      </p:to>
                                    </p:set>
                                    <p:animEffect transition="in" filter="fade">
                                      <p:cBhvr>
                                        <p:cTn id="108" dur="500"/>
                                        <p:tgtEl>
                                          <p:spTgt spid="109"/>
                                        </p:tgtEl>
                                      </p:cBhvr>
                                    </p:animEffect>
                                  </p:childTnLst>
                                </p:cTn>
                              </p:par>
                              <p:par>
                                <p:cTn id="109" presetID="10" presetClass="entr" presetSubtype="0" fill="hold" nodeType="withEffect">
                                  <p:stCondLst>
                                    <p:cond delay="0"/>
                                  </p:stCondLst>
                                  <p:childTnLst>
                                    <p:set>
                                      <p:cBhvr>
                                        <p:cTn id="110" dur="1" fill="hold">
                                          <p:stCondLst>
                                            <p:cond delay="0"/>
                                          </p:stCondLst>
                                        </p:cTn>
                                        <p:tgtEl>
                                          <p:spTgt spid="114"/>
                                        </p:tgtEl>
                                        <p:attrNameLst>
                                          <p:attrName>style.visibility</p:attrName>
                                        </p:attrNameLst>
                                      </p:cBhvr>
                                      <p:to>
                                        <p:strVal val="visible"/>
                                      </p:to>
                                    </p:set>
                                    <p:animEffect transition="in" filter="fade">
                                      <p:cBhvr>
                                        <p:cTn id="111" dur="500"/>
                                        <p:tgtEl>
                                          <p:spTgt spid="114"/>
                                        </p:tgtEl>
                                      </p:cBhvr>
                                    </p:animEffect>
                                  </p:childTnLst>
                                </p:cTn>
                              </p:par>
                              <p:par>
                                <p:cTn id="112" presetID="10" presetClass="entr" presetSubtype="0" fill="hold" nodeType="withEffect">
                                  <p:stCondLst>
                                    <p:cond delay="0"/>
                                  </p:stCondLst>
                                  <p:childTnLst>
                                    <p:set>
                                      <p:cBhvr>
                                        <p:cTn id="113" dur="1" fill="hold">
                                          <p:stCondLst>
                                            <p:cond delay="0"/>
                                          </p:stCondLst>
                                        </p:cTn>
                                        <p:tgtEl>
                                          <p:spTgt spid="111"/>
                                        </p:tgtEl>
                                        <p:attrNameLst>
                                          <p:attrName>style.visibility</p:attrName>
                                        </p:attrNameLst>
                                      </p:cBhvr>
                                      <p:to>
                                        <p:strVal val="visible"/>
                                      </p:to>
                                    </p:set>
                                    <p:animEffect transition="in" filter="fade">
                                      <p:cBhvr>
                                        <p:cTn id="114" dur="500"/>
                                        <p:tgtEl>
                                          <p:spTgt spid="111"/>
                                        </p:tgtEl>
                                      </p:cBhvr>
                                    </p:animEffect>
                                  </p:childTnLst>
                                </p:cTn>
                              </p:par>
                              <p:par>
                                <p:cTn id="115" presetID="10" presetClass="entr" presetSubtype="0" fill="hold" nodeType="withEffect">
                                  <p:stCondLst>
                                    <p:cond delay="0"/>
                                  </p:stCondLst>
                                  <p:childTnLst>
                                    <p:set>
                                      <p:cBhvr>
                                        <p:cTn id="116" dur="1" fill="hold">
                                          <p:stCondLst>
                                            <p:cond delay="0"/>
                                          </p:stCondLst>
                                        </p:cTn>
                                        <p:tgtEl>
                                          <p:spTgt spid="115"/>
                                        </p:tgtEl>
                                        <p:attrNameLst>
                                          <p:attrName>style.visibility</p:attrName>
                                        </p:attrNameLst>
                                      </p:cBhvr>
                                      <p:to>
                                        <p:strVal val="visible"/>
                                      </p:to>
                                    </p:set>
                                    <p:animEffect transition="in" filter="fade">
                                      <p:cBhvr>
                                        <p:cTn id="117" dur="500"/>
                                        <p:tgtEl>
                                          <p:spTgt spid="115"/>
                                        </p:tgtEl>
                                      </p:cBhvr>
                                    </p:animEffect>
                                  </p:childTnLst>
                                </p:cTn>
                              </p:par>
                              <p:par>
                                <p:cTn id="118" presetID="10" presetClass="entr" presetSubtype="0" fill="hold" nodeType="withEffect">
                                  <p:stCondLst>
                                    <p:cond delay="0"/>
                                  </p:stCondLst>
                                  <p:childTnLst>
                                    <p:set>
                                      <p:cBhvr>
                                        <p:cTn id="119" dur="1" fill="hold">
                                          <p:stCondLst>
                                            <p:cond delay="0"/>
                                          </p:stCondLst>
                                        </p:cTn>
                                        <p:tgtEl>
                                          <p:spTgt spid="113"/>
                                        </p:tgtEl>
                                        <p:attrNameLst>
                                          <p:attrName>style.visibility</p:attrName>
                                        </p:attrNameLst>
                                      </p:cBhvr>
                                      <p:to>
                                        <p:strVal val="visible"/>
                                      </p:to>
                                    </p:set>
                                    <p:animEffect transition="in" filter="fade">
                                      <p:cBhvr>
                                        <p:cTn id="120" dur="500"/>
                                        <p:tgtEl>
                                          <p:spTgt spid="113"/>
                                        </p:tgtEl>
                                      </p:cBhvr>
                                    </p:animEffect>
                                  </p:childTnLst>
                                </p:cTn>
                              </p:par>
                              <p:par>
                                <p:cTn id="121" presetID="10" presetClass="entr" presetSubtype="0" fill="hold" nodeType="withEffect">
                                  <p:stCondLst>
                                    <p:cond delay="0"/>
                                  </p:stCondLst>
                                  <p:childTnLst>
                                    <p:set>
                                      <p:cBhvr>
                                        <p:cTn id="122" dur="1" fill="hold">
                                          <p:stCondLst>
                                            <p:cond delay="0"/>
                                          </p:stCondLst>
                                        </p:cTn>
                                        <p:tgtEl>
                                          <p:spTgt spid="118"/>
                                        </p:tgtEl>
                                        <p:attrNameLst>
                                          <p:attrName>style.visibility</p:attrName>
                                        </p:attrNameLst>
                                      </p:cBhvr>
                                      <p:to>
                                        <p:strVal val="visible"/>
                                      </p:to>
                                    </p:set>
                                    <p:animEffect transition="in" filter="fade">
                                      <p:cBhvr>
                                        <p:cTn id="123" dur="500"/>
                                        <p:tgtEl>
                                          <p:spTgt spid="118"/>
                                        </p:tgtEl>
                                      </p:cBhvr>
                                    </p:animEffect>
                                  </p:childTnLst>
                                </p:cTn>
                              </p:par>
                              <p:par>
                                <p:cTn id="124" presetID="10" presetClass="entr" presetSubtype="0" fill="hold" nodeType="withEffect">
                                  <p:stCondLst>
                                    <p:cond delay="0"/>
                                  </p:stCondLst>
                                  <p:childTnLst>
                                    <p:set>
                                      <p:cBhvr>
                                        <p:cTn id="125" dur="1" fill="hold">
                                          <p:stCondLst>
                                            <p:cond delay="0"/>
                                          </p:stCondLst>
                                        </p:cTn>
                                        <p:tgtEl>
                                          <p:spTgt spid="112"/>
                                        </p:tgtEl>
                                        <p:attrNameLst>
                                          <p:attrName>style.visibility</p:attrName>
                                        </p:attrNameLst>
                                      </p:cBhvr>
                                      <p:to>
                                        <p:strVal val="visible"/>
                                      </p:to>
                                    </p:set>
                                    <p:animEffect transition="in" filter="fade">
                                      <p:cBhvr>
                                        <p:cTn id="126" dur="500"/>
                                        <p:tgtEl>
                                          <p:spTgt spid="112"/>
                                        </p:tgtEl>
                                      </p:cBhvr>
                                    </p:animEffect>
                                  </p:childTnLst>
                                </p:cTn>
                              </p:par>
                              <p:par>
                                <p:cTn id="127" presetID="10" presetClass="entr" presetSubtype="0" fill="hold" nodeType="withEffect">
                                  <p:stCondLst>
                                    <p:cond delay="0"/>
                                  </p:stCondLst>
                                  <p:childTnLst>
                                    <p:set>
                                      <p:cBhvr>
                                        <p:cTn id="128" dur="1" fill="hold">
                                          <p:stCondLst>
                                            <p:cond delay="0"/>
                                          </p:stCondLst>
                                        </p:cTn>
                                        <p:tgtEl>
                                          <p:spTgt spid="116"/>
                                        </p:tgtEl>
                                        <p:attrNameLst>
                                          <p:attrName>style.visibility</p:attrName>
                                        </p:attrNameLst>
                                      </p:cBhvr>
                                      <p:to>
                                        <p:strVal val="visible"/>
                                      </p:to>
                                    </p:set>
                                    <p:animEffect transition="in" filter="fade">
                                      <p:cBhvr>
                                        <p:cTn id="129" dur="500"/>
                                        <p:tgtEl>
                                          <p:spTgt spid="116"/>
                                        </p:tgtEl>
                                      </p:cBhvr>
                                    </p:animEffect>
                                  </p:childTnLst>
                                </p:cTn>
                              </p:par>
                              <p:par>
                                <p:cTn id="130" presetID="10" presetClass="entr" presetSubtype="0" fill="hold" nodeType="withEffect">
                                  <p:stCondLst>
                                    <p:cond delay="0"/>
                                  </p:stCondLst>
                                  <p:childTnLst>
                                    <p:set>
                                      <p:cBhvr>
                                        <p:cTn id="131" dur="1" fill="hold">
                                          <p:stCondLst>
                                            <p:cond delay="0"/>
                                          </p:stCondLst>
                                        </p:cTn>
                                        <p:tgtEl>
                                          <p:spTgt spid="117"/>
                                        </p:tgtEl>
                                        <p:attrNameLst>
                                          <p:attrName>style.visibility</p:attrName>
                                        </p:attrNameLst>
                                      </p:cBhvr>
                                      <p:to>
                                        <p:strVal val="visible"/>
                                      </p:to>
                                    </p:set>
                                    <p:animEffect transition="in" filter="fade">
                                      <p:cBhvr>
                                        <p:cTn id="132"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31" name="Group 130">
            <a:extLst>
              <a:ext uri="{FF2B5EF4-FFF2-40B4-BE49-F238E27FC236}">
                <a16:creationId xmlns:a16="http://schemas.microsoft.com/office/drawing/2014/main" id="{2701619C-6101-2A99-65C3-6502F54A7477}"/>
              </a:ext>
            </a:extLst>
          </p:cNvPr>
          <p:cNvGrpSpPr/>
          <p:nvPr/>
        </p:nvGrpSpPr>
        <p:grpSpPr>
          <a:xfrm>
            <a:off x="553231" y="1606793"/>
            <a:ext cx="11298115" cy="4569306"/>
            <a:chOff x="827441" y="1449387"/>
            <a:chExt cx="10524772" cy="4504846"/>
          </a:xfrm>
        </p:grpSpPr>
        <p:sp>
          <p:nvSpPr>
            <p:cNvPr id="132" name="Rectangle 131">
              <a:extLst>
                <a:ext uri="{FF2B5EF4-FFF2-40B4-BE49-F238E27FC236}">
                  <a16:creationId xmlns:a16="http://schemas.microsoft.com/office/drawing/2014/main" id="{AC46F19A-EBB0-006C-37D6-07E49AE94C99}"/>
                </a:ext>
              </a:extLst>
            </p:cNvPr>
            <p:cNvSpPr/>
            <p:nvPr/>
          </p:nvSpPr>
          <p:spPr>
            <a:xfrm>
              <a:off x="839788" y="1449387"/>
              <a:ext cx="10512425" cy="4504845"/>
            </a:xfrm>
            <a:prstGeom prst="rect">
              <a:avLst/>
            </a:prstGeom>
            <a:solidFill>
              <a:srgbClr val="C7F0F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33" name="Freeform: Shape 132">
              <a:extLst>
                <a:ext uri="{FF2B5EF4-FFF2-40B4-BE49-F238E27FC236}">
                  <a16:creationId xmlns:a16="http://schemas.microsoft.com/office/drawing/2014/main" id="{D6B1526C-924F-36DF-0E79-536F075E3788}"/>
                </a:ext>
              </a:extLst>
            </p:cNvPr>
            <p:cNvSpPr/>
            <p:nvPr/>
          </p:nvSpPr>
          <p:spPr>
            <a:xfrm>
              <a:off x="3529417" y="1449388"/>
              <a:ext cx="7822796" cy="4504845"/>
            </a:xfrm>
            <a:custGeom>
              <a:avLst/>
              <a:gdLst>
                <a:gd name="connsiteX0" fmla="*/ 0 w 8858880"/>
                <a:gd name="connsiteY0" fmla="*/ 0 h 4504845"/>
                <a:gd name="connsiteX1" fmla="*/ 8858880 w 8858880"/>
                <a:gd name="connsiteY1" fmla="*/ 0 h 4504845"/>
                <a:gd name="connsiteX2" fmla="*/ 8858880 w 8858880"/>
                <a:gd name="connsiteY2" fmla="*/ 4504845 h 4504845"/>
                <a:gd name="connsiteX3" fmla="*/ 3200954 w 8858880"/>
                <a:gd name="connsiteY3" fmla="*/ 4504845 h 4504845"/>
                <a:gd name="connsiteX4" fmla="*/ 2902369 w 8858880"/>
                <a:gd name="connsiteY4" fmla="*/ 4333908 h 4504845"/>
                <a:gd name="connsiteX5" fmla="*/ 0 w 8858880"/>
                <a:gd name="connsiteY5" fmla="*/ 0 h 450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8880" h="4504845">
                  <a:moveTo>
                    <a:pt x="0" y="0"/>
                  </a:moveTo>
                  <a:lnTo>
                    <a:pt x="8858880" y="0"/>
                  </a:lnTo>
                  <a:lnTo>
                    <a:pt x="8858880" y="4504845"/>
                  </a:lnTo>
                  <a:lnTo>
                    <a:pt x="3200954" y="4504845"/>
                  </a:lnTo>
                  <a:lnTo>
                    <a:pt x="2902369" y="4333908"/>
                  </a:lnTo>
                  <a:cubicBezTo>
                    <a:pt x="1119383" y="3262882"/>
                    <a:pt x="0" y="1717837"/>
                    <a:pt x="0" y="0"/>
                  </a:cubicBezTo>
                  <a:close/>
                </a:path>
              </a:pathLst>
            </a:custGeom>
            <a:solidFill>
              <a:srgbClr val="11B5B4"/>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34" name="Freeform: Shape 133">
              <a:extLst>
                <a:ext uri="{FF2B5EF4-FFF2-40B4-BE49-F238E27FC236}">
                  <a16:creationId xmlns:a16="http://schemas.microsoft.com/office/drawing/2014/main" id="{F7A19F8A-D68B-FDFF-E9C3-06B59B015DE0}"/>
                </a:ext>
              </a:extLst>
            </p:cNvPr>
            <p:cNvSpPr>
              <a:spLocks noChangeAspect="1"/>
            </p:cNvSpPr>
            <p:nvPr/>
          </p:nvSpPr>
          <p:spPr>
            <a:xfrm>
              <a:off x="6651675" y="1449388"/>
              <a:ext cx="4700538" cy="3106624"/>
            </a:xfrm>
            <a:custGeom>
              <a:avLst/>
              <a:gdLst>
                <a:gd name="connsiteX0" fmla="*/ 0 w 1312837"/>
                <a:gd name="connsiteY0" fmla="*/ 0 h 867663"/>
                <a:gd name="connsiteX1" fmla="*/ 1312837 w 1312837"/>
                <a:gd name="connsiteY1" fmla="*/ 0 h 867663"/>
                <a:gd name="connsiteX2" fmla="*/ 1312837 w 1312837"/>
                <a:gd name="connsiteY2" fmla="*/ 867663 h 867663"/>
                <a:gd name="connsiteX3" fmla="*/ 0 w 1312837"/>
                <a:gd name="connsiteY3" fmla="*/ 0 h 867663"/>
              </a:gdLst>
              <a:ahLst/>
              <a:cxnLst>
                <a:cxn ang="0">
                  <a:pos x="connsiteX0" y="connsiteY0"/>
                </a:cxn>
                <a:cxn ang="0">
                  <a:pos x="connsiteX1" y="connsiteY1"/>
                </a:cxn>
                <a:cxn ang="0">
                  <a:pos x="connsiteX2" y="connsiteY2"/>
                </a:cxn>
                <a:cxn ang="0">
                  <a:pos x="connsiteX3" y="connsiteY3"/>
                </a:cxn>
              </a:cxnLst>
              <a:rect l="l" t="t" r="r" b="b"/>
              <a:pathLst>
                <a:path w="1312837" h="867663">
                  <a:moveTo>
                    <a:pt x="0" y="0"/>
                  </a:moveTo>
                  <a:lnTo>
                    <a:pt x="1312837" y="0"/>
                  </a:lnTo>
                  <a:lnTo>
                    <a:pt x="1312837" y="867663"/>
                  </a:lnTo>
                  <a:cubicBezTo>
                    <a:pt x="587777" y="867663"/>
                    <a:pt x="0" y="479197"/>
                    <a:pt x="0" y="0"/>
                  </a:cubicBezTo>
                  <a:close/>
                </a:path>
              </a:pathLst>
            </a:custGeom>
            <a:solidFill>
              <a:srgbClr val="0C2B3E"/>
            </a:solidFill>
            <a:ln>
              <a:noFill/>
            </a:ln>
          </p:spPr>
          <p:style>
            <a:lnRef idx="0">
              <a:scrgbClr r="0" g="0" b="0"/>
            </a:lnRef>
            <a:fillRef idx="0">
              <a:scrgbClr r="0" g="0" b="0"/>
            </a:fillRef>
            <a:effectRef idx="0">
              <a:scrgbClr r="0" g="0" b="0"/>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cxnSp>
          <p:nvCxnSpPr>
            <p:cNvPr id="135" name="Straight Connector 134">
              <a:extLst>
                <a:ext uri="{FF2B5EF4-FFF2-40B4-BE49-F238E27FC236}">
                  <a16:creationId xmlns:a16="http://schemas.microsoft.com/office/drawing/2014/main" id="{806B8BEA-61E0-4BBF-3541-8CF6B453BB4A}"/>
                </a:ext>
              </a:extLst>
            </p:cNvPr>
            <p:cNvCxnSpPr>
              <a:cxnSpLocks/>
            </p:cNvCxnSpPr>
            <p:nvPr/>
          </p:nvCxnSpPr>
          <p:spPr>
            <a:xfrm flipH="1">
              <a:off x="839788" y="1449388"/>
              <a:ext cx="10512425" cy="1553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7F88156-8C88-1EF9-0C5D-3D431F36E689}"/>
                </a:ext>
              </a:extLst>
            </p:cNvPr>
            <p:cNvCxnSpPr>
              <a:cxnSpLocks/>
            </p:cNvCxnSpPr>
            <p:nvPr/>
          </p:nvCxnSpPr>
          <p:spPr>
            <a:xfrm flipH="1">
              <a:off x="827441" y="1449388"/>
              <a:ext cx="10524772" cy="32738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53307C21-BF86-9D7A-F8DA-1C2C2B0D8679}"/>
                </a:ext>
              </a:extLst>
            </p:cNvPr>
            <p:cNvCxnSpPr>
              <a:cxnSpLocks/>
            </p:cNvCxnSpPr>
            <p:nvPr/>
          </p:nvCxnSpPr>
          <p:spPr>
            <a:xfrm flipH="1">
              <a:off x="2852057" y="1449388"/>
              <a:ext cx="8500156" cy="45048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3D714719-9ACF-02B6-20D3-44B376CF67DD}"/>
                </a:ext>
              </a:extLst>
            </p:cNvPr>
            <p:cNvCxnSpPr>
              <a:cxnSpLocks/>
              <a:endCxn id="133" idx="3"/>
            </p:cNvCxnSpPr>
            <p:nvPr/>
          </p:nvCxnSpPr>
          <p:spPr>
            <a:xfrm flipH="1">
              <a:off x="6356006" y="1449388"/>
              <a:ext cx="4996207" cy="45048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18635C9-BD7A-A7D2-0FC9-8016B1CE8193}"/>
                </a:ext>
              </a:extLst>
            </p:cNvPr>
            <p:cNvCxnSpPr>
              <a:cxnSpLocks/>
            </p:cNvCxnSpPr>
            <p:nvPr/>
          </p:nvCxnSpPr>
          <p:spPr>
            <a:xfrm flipH="1">
              <a:off x="8523250" y="1449388"/>
              <a:ext cx="2828963" cy="45048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0" name="TextBox 139">
            <a:extLst>
              <a:ext uri="{FF2B5EF4-FFF2-40B4-BE49-F238E27FC236}">
                <a16:creationId xmlns:a16="http://schemas.microsoft.com/office/drawing/2014/main" id="{EB42F9F7-9040-A562-A499-C1EDE874AC35}"/>
              </a:ext>
            </a:extLst>
          </p:cNvPr>
          <p:cNvSpPr txBox="1"/>
          <p:nvPr/>
        </p:nvSpPr>
        <p:spPr>
          <a:xfrm>
            <a:off x="1728387" y="1357942"/>
            <a:ext cx="80554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2026</a:t>
            </a:r>
          </a:p>
        </p:txBody>
      </p:sp>
      <p:sp>
        <p:nvSpPr>
          <p:cNvPr id="141" name="TextBox 140">
            <a:extLst>
              <a:ext uri="{FF2B5EF4-FFF2-40B4-BE49-F238E27FC236}">
                <a16:creationId xmlns:a16="http://schemas.microsoft.com/office/drawing/2014/main" id="{CFA5F958-DC76-2BFD-B1F2-6DC2B002D4A5}"/>
              </a:ext>
            </a:extLst>
          </p:cNvPr>
          <p:cNvSpPr txBox="1"/>
          <p:nvPr/>
        </p:nvSpPr>
        <p:spPr>
          <a:xfrm>
            <a:off x="4625707" y="1357942"/>
            <a:ext cx="80554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2027</a:t>
            </a:r>
          </a:p>
        </p:txBody>
      </p:sp>
      <p:sp>
        <p:nvSpPr>
          <p:cNvPr id="142" name="TextBox 141">
            <a:extLst>
              <a:ext uri="{FF2B5EF4-FFF2-40B4-BE49-F238E27FC236}">
                <a16:creationId xmlns:a16="http://schemas.microsoft.com/office/drawing/2014/main" id="{0143D488-38B8-1C63-290D-BF1BB5372B39}"/>
              </a:ext>
            </a:extLst>
          </p:cNvPr>
          <p:cNvSpPr txBox="1"/>
          <p:nvPr/>
        </p:nvSpPr>
        <p:spPr>
          <a:xfrm>
            <a:off x="8722363" y="1357942"/>
            <a:ext cx="80554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2028</a:t>
            </a:r>
          </a:p>
        </p:txBody>
      </p:sp>
      <p:sp>
        <p:nvSpPr>
          <p:cNvPr id="143" name="TextBox 142">
            <a:extLst>
              <a:ext uri="{FF2B5EF4-FFF2-40B4-BE49-F238E27FC236}">
                <a16:creationId xmlns:a16="http://schemas.microsoft.com/office/drawing/2014/main" id="{0DFBECAD-1677-FD8C-25F2-46C01495A0E4}"/>
              </a:ext>
            </a:extLst>
          </p:cNvPr>
          <p:cNvSpPr txBox="1"/>
          <p:nvPr/>
        </p:nvSpPr>
        <p:spPr>
          <a:xfrm rot="16200000">
            <a:off x="-316137" y="2207966"/>
            <a:ext cx="12303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PEOPLE</a:t>
            </a:r>
          </a:p>
        </p:txBody>
      </p:sp>
      <p:sp>
        <p:nvSpPr>
          <p:cNvPr id="144" name="TextBox 143">
            <a:extLst>
              <a:ext uri="{FF2B5EF4-FFF2-40B4-BE49-F238E27FC236}">
                <a16:creationId xmlns:a16="http://schemas.microsoft.com/office/drawing/2014/main" id="{A59C4333-2C59-696A-A6F7-D3CE3EAA3EAC}"/>
              </a:ext>
            </a:extLst>
          </p:cNvPr>
          <p:cNvSpPr txBox="1"/>
          <p:nvPr/>
        </p:nvSpPr>
        <p:spPr>
          <a:xfrm rot="16200000">
            <a:off x="-316137" y="5193960"/>
            <a:ext cx="12303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a:t>
            </a:r>
          </a:p>
        </p:txBody>
      </p:sp>
      <p:sp>
        <p:nvSpPr>
          <p:cNvPr id="145" name="TextBox 144">
            <a:extLst>
              <a:ext uri="{FF2B5EF4-FFF2-40B4-BE49-F238E27FC236}">
                <a16:creationId xmlns:a16="http://schemas.microsoft.com/office/drawing/2014/main" id="{3424EE05-D3A5-B1CE-E225-72E3D5A17A0C}"/>
              </a:ext>
            </a:extLst>
          </p:cNvPr>
          <p:cNvSpPr txBox="1"/>
          <p:nvPr/>
        </p:nvSpPr>
        <p:spPr>
          <a:xfrm rot="16200000">
            <a:off x="-316137" y="3764972"/>
            <a:ext cx="12303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PROCESS</a:t>
            </a:r>
          </a:p>
        </p:txBody>
      </p:sp>
      <p:sp>
        <p:nvSpPr>
          <p:cNvPr id="146" name="TextBox 145">
            <a:extLst>
              <a:ext uri="{FF2B5EF4-FFF2-40B4-BE49-F238E27FC236}">
                <a16:creationId xmlns:a16="http://schemas.microsoft.com/office/drawing/2014/main" id="{8FC0A55E-8979-07E4-8816-C2E6BD5F14DB}"/>
              </a:ext>
            </a:extLst>
          </p:cNvPr>
          <p:cNvSpPr txBox="1"/>
          <p:nvPr/>
        </p:nvSpPr>
        <p:spPr>
          <a:xfrm>
            <a:off x="4272730" y="6204002"/>
            <a:ext cx="182326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p>
        </p:txBody>
      </p:sp>
      <p:grpSp>
        <p:nvGrpSpPr>
          <p:cNvPr id="147" name="组合 12">
            <a:extLst>
              <a:ext uri="{FF2B5EF4-FFF2-40B4-BE49-F238E27FC236}">
                <a16:creationId xmlns:a16="http://schemas.microsoft.com/office/drawing/2014/main" id="{44EE2563-09FC-6CA4-7507-E9ADC5430E30}"/>
              </a:ext>
            </a:extLst>
          </p:cNvPr>
          <p:cNvGrpSpPr/>
          <p:nvPr/>
        </p:nvGrpSpPr>
        <p:grpSpPr>
          <a:xfrm>
            <a:off x="810219" y="1856213"/>
            <a:ext cx="1538919" cy="640622"/>
            <a:chOff x="945839" y="3533743"/>
            <a:chExt cx="3201264" cy="934196"/>
          </a:xfrm>
        </p:grpSpPr>
        <p:sp>
          <p:nvSpPr>
            <p:cNvPr id="148" name="文本框 26">
              <a:extLst>
                <a:ext uri="{FF2B5EF4-FFF2-40B4-BE49-F238E27FC236}">
                  <a16:creationId xmlns:a16="http://schemas.microsoft.com/office/drawing/2014/main" id="{77C83CC6-D445-3012-3D30-C53816CFECB2}"/>
                </a:ext>
              </a:extLst>
            </p:cNvPr>
            <p:cNvSpPr txBox="1"/>
            <p:nvPr/>
          </p:nvSpPr>
          <p:spPr>
            <a:xfrm>
              <a:off x="945839" y="3609611"/>
              <a:ext cx="3165152" cy="858328"/>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Defined and agreed on the new organization model. Starting to implement</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49" name="矩形 40">
              <a:extLst>
                <a:ext uri="{FF2B5EF4-FFF2-40B4-BE49-F238E27FC236}">
                  <a16:creationId xmlns:a16="http://schemas.microsoft.com/office/drawing/2014/main" id="{996632DE-B98A-8A3D-7768-A70453135569}"/>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New organization model</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50" name="组合 12">
            <a:extLst>
              <a:ext uri="{FF2B5EF4-FFF2-40B4-BE49-F238E27FC236}">
                <a16:creationId xmlns:a16="http://schemas.microsoft.com/office/drawing/2014/main" id="{A6CFF2FA-3D5E-D5A5-4684-B5AAE64288F9}"/>
              </a:ext>
            </a:extLst>
          </p:cNvPr>
          <p:cNvGrpSpPr/>
          <p:nvPr/>
        </p:nvGrpSpPr>
        <p:grpSpPr>
          <a:xfrm>
            <a:off x="685948" y="3612115"/>
            <a:ext cx="1538919" cy="649415"/>
            <a:chOff x="945839" y="3533743"/>
            <a:chExt cx="3201264" cy="947018"/>
          </a:xfrm>
        </p:grpSpPr>
        <p:sp>
          <p:nvSpPr>
            <p:cNvPr id="151" name="文本框 26">
              <a:extLst>
                <a:ext uri="{FF2B5EF4-FFF2-40B4-BE49-F238E27FC236}">
                  <a16:creationId xmlns:a16="http://schemas.microsoft.com/office/drawing/2014/main" id="{C8454770-70A6-92C9-11B5-E80CE5B3A974}"/>
                </a:ext>
              </a:extLst>
            </p:cNvPr>
            <p:cNvSpPr txBox="1"/>
            <p:nvPr/>
          </p:nvSpPr>
          <p:spPr>
            <a:xfrm>
              <a:off x="945839" y="3622433"/>
              <a:ext cx="3165152" cy="858328"/>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Embed Data &amp; Analytics in all projects based on the defined principles</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52" name="矩形 40">
              <a:extLst>
                <a:ext uri="{FF2B5EF4-FFF2-40B4-BE49-F238E27FC236}">
                  <a16:creationId xmlns:a16="http://schemas.microsoft.com/office/drawing/2014/main" id="{02F9DE55-3283-0ED7-784E-BB4DC7F47771}"/>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Project management</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53" name="组合 12">
            <a:extLst>
              <a:ext uri="{FF2B5EF4-FFF2-40B4-BE49-F238E27FC236}">
                <a16:creationId xmlns:a16="http://schemas.microsoft.com/office/drawing/2014/main" id="{426E28B9-FB90-3614-4EFA-EDE1DFA9C235}"/>
              </a:ext>
            </a:extLst>
          </p:cNvPr>
          <p:cNvGrpSpPr/>
          <p:nvPr/>
        </p:nvGrpSpPr>
        <p:grpSpPr>
          <a:xfrm>
            <a:off x="2048588" y="4742344"/>
            <a:ext cx="1538919" cy="605455"/>
            <a:chOff x="945839" y="3533743"/>
            <a:chExt cx="3201264" cy="882913"/>
          </a:xfrm>
        </p:grpSpPr>
        <p:sp>
          <p:nvSpPr>
            <p:cNvPr id="154" name="文本框 26">
              <a:extLst>
                <a:ext uri="{FF2B5EF4-FFF2-40B4-BE49-F238E27FC236}">
                  <a16:creationId xmlns:a16="http://schemas.microsoft.com/office/drawing/2014/main" id="{CEF5209F-0DAB-2B47-D4DD-662B79928A67}"/>
                </a:ext>
              </a:extLst>
            </p:cNvPr>
            <p:cNvSpPr txBox="1"/>
            <p:nvPr/>
          </p:nvSpPr>
          <p:spPr>
            <a:xfrm>
              <a:off x="945839" y="3558328"/>
              <a:ext cx="3165152" cy="858328"/>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Strategy ready how to make data FAIR</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55" name="矩形 40">
              <a:extLst>
                <a:ext uri="{FF2B5EF4-FFF2-40B4-BE49-F238E27FC236}">
                  <a16:creationId xmlns:a16="http://schemas.microsoft.com/office/drawing/2014/main" id="{5005CD97-2C87-DEAF-9F20-06428B3A726D}"/>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Data Usability</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56" name="组合 12">
            <a:extLst>
              <a:ext uri="{FF2B5EF4-FFF2-40B4-BE49-F238E27FC236}">
                <a16:creationId xmlns:a16="http://schemas.microsoft.com/office/drawing/2014/main" id="{C8012452-3E6B-77AD-2967-FE11178A6AFA}"/>
              </a:ext>
            </a:extLst>
          </p:cNvPr>
          <p:cNvGrpSpPr/>
          <p:nvPr/>
        </p:nvGrpSpPr>
        <p:grpSpPr>
          <a:xfrm>
            <a:off x="1645048" y="2403275"/>
            <a:ext cx="1538919" cy="531324"/>
            <a:chOff x="945839" y="3533743"/>
            <a:chExt cx="3201264" cy="898806"/>
          </a:xfrm>
        </p:grpSpPr>
        <p:sp>
          <p:nvSpPr>
            <p:cNvPr id="157" name="文本框 26">
              <a:extLst>
                <a:ext uri="{FF2B5EF4-FFF2-40B4-BE49-F238E27FC236}">
                  <a16:creationId xmlns:a16="http://schemas.microsoft.com/office/drawing/2014/main" id="{09DEBE26-FAA0-F2D6-BBF5-61A4128C941E}"/>
                </a:ext>
              </a:extLst>
            </p:cNvPr>
            <p:cNvSpPr txBox="1"/>
            <p:nvPr/>
          </p:nvSpPr>
          <p:spPr>
            <a:xfrm>
              <a:off x="945839" y="3574222"/>
              <a:ext cx="3165152" cy="858327"/>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Have the principles about skills &amp; knowledge implemented</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58" name="矩形 40">
              <a:extLst>
                <a:ext uri="{FF2B5EF4-FFF2-40B4-BE49-F238E27FC236}">
                  <a16:creationId xmlns:a16="http://schemas.microsoft.com/office/drawing/2014/main" id="{4B9FA6BA-7170-1F69-2BD7-8043F3714439}"/>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Skills &amp; Knowledge</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59" name="组合 12">
            <a:extLst>
              <a:ext uri="{FF2B5EF4-FFF2-40B4-BE49-F238E27FC236}">
                <a16:creationId xmlns:a16="http://schemas.microsoft.com/office/drawing/2014/main" id="{DEEF5109-333A-FE74-D4BF-B23D4CF6CCC2}"/>
              </a:ext>
            </a:extLst>
          </p:cNvPr>
          <p:cNvGrpSpPr/>
          <p:nvPr/>
        </p:nvGrpSpPr>
        <p:grpSpPr>
          <a:xfrm>
            <a:off x="5205420" y="2609812"/>
            <a:ext cx="1900976" cy="566492"/>
            <a:chOff x="945839" y="3533743"/>
            <a:chExt cx="3201264" cy="958297"/>
          </a:xfrm>
        </p:grpSpPr>
        <p:sp>
          <p:nvSpPr>
            <p:cNvPr id="160" name="文本框 26">
              <a:extLst>
                <a:ext uri="{FF2B5EF4-FFF2-40B4-BE49-F238E27FC236}">
                  <a16:creationId xmlns:a16="http://schemas.microsoft.com/office/drawing/2014/main" id="{5FD2E98B-C62A-405F-1EB1-323408C089EE}"/>
                </a:ext>
              </a:extLst>
            </p:cNvPr>
            <p:cNvSpPr txBox="1"/>
            <p:nvPr/>
          </p:nvSpPr>
          <p:spPr>
            <a:xfrm>
              <a:off x="945839" y="3633713"/>
              <a:ext cx="3165150" cy="858327"/>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Have the key elements of Data governance implemented</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61" name="矩形 40">
              <a:extLst>
                <a:ext uri="{FF2B5EF4-FFF2-40B4-BE49-F238E27FC236}">
                  <a16:creationId xmlns:a16="http://schemas.microsoft.com/office/drawing/2014/main" id="{76ADA892-BFDB-A9A1-5911-C00B186A5989}"/>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Data Governance</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62" name="组合 12">
            <a:extLst>
              <a:ext uri="{FF2B5EF4-FFF2-40B4-BE49-F238E27FC236}">
                <a16:creationId xmlns:a16="http://schemas.microsoft.com/office/drawing/2014/main" id="{9757AAE6-4DA7-84EB-8FC0-96C5D45C453B}"/>
              </a:ext>
            </a:extLst>
          </p:cNvPr>
          <p:cNvGrpSpPr/>
          <p:nvPr/>
        </p:nvGrpSpPr>
        <p:grpSpPr>
          <a:xfrm>
            <a:off x="5298142" y="3712618"/>
            <a:ext cx="1742747" cy="557700"/>
            <a:chOff x="945839" y="3533743"/>
            <a:chExt cx="3201264" cy="943425"/>
          </a:xfrm>
        </p:grpSpPr>
        <p:sp>
          <p:nvSpPr>
            <p:cNvPr id="163" name="文本框 26">
              <a:extLst>
                <a:ext uri="{FF2B5EF4-FFF2-40B4-BE49-F238E27FC236}">
                  <a16:creationId xmlns:a16="http://schemas.microsoft.com/office/drawing/2014/main" id="{967FFF08-CDB0-488B-754B-FE85E2EFC0B5}"/>
                </a:ext>
              </a:extLst>
            </p:cNvPr>
            <p:cNvSpPr txBox="1"/>
            <p:nvPr/>
          </p:nvSpPr>
          <p:spPr>
            <a:xfrm>
              <a:off x="945839" y="3618841"/>
              <a:ext cx="3165150" cy="858327"/>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Have an automated framework in place to monitor ACME’s data quality</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64" name="矩形 40">
              <a:extLst>
                <a:ext uri="{FF2B5EF4-FFF2-40B4-BE49-F238E27FC236}">
                  <a16:creationId xmlns:a16="http://schemas.microsoft.com/office/drawing/2014/main" id="{24347619-7FC5-B2E4-7C47-9E0F84B4E0DC}"/>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Data Quality</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65" name="组合 12">
            <a:extLst>
              <a:ext uri="{FF2B5EF4-FFF2-40B4-BE49-F238E27FC236}">
                <a16:creationId xmlns:a16="http://schemas.microsoft.com/office/drawing/2014/main" id="{BF7FBCD4-7D64-2A3D-9688-52B47102A1CA}"/>
              </a:ext>
            </a:extLst>
          </p:cNvPr>
          <p:cNvGrpSpPr/>
          <p:nvPr/>
        </p:nvGrpSpPr>
        <p:grpSpPr>
          <a:xfrm>
            <a:off x="6385752" y="5018901"/>
            <a:ext cx="1232502" cy="435560"/>
            <a:chOff x="945839" y="3533743"/>
            <a:chExt cx="3201264" cy="947636"/>
          </a:xfrm>
        </p:grpSpPr>
        <p:sp>
          <p:nvSpPr>
            <p:cNvPr id="166" name="文本框 26">
              <a:extLst>
                <a:ext uri="{FF2B5EF4-FFF2-40B4-BE49-F238E27FC236}">
                  <a16:creationId xmlns:a16="http://schemas.microsoft.com/office/drawing/2014/main" id="{E92AFEA1-11FE-70F6-6943-3331418DFD59}"/>
                </a:ext>
              </a:extLst>
            </p:cNvPr>
            <p:cNvSpPr txBox="1"/>
            <p:nvPr/>
          </p:nvSpPr>
          <p:spPr>
            <a:xfrm>
              <a:off x="945839" y="3623052"/>
              <a:ext cx="3165150" cy="858327"/>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Moved to Azure</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67" name="矩形 40">
              <a:extLst>
                <a:ext uri="{FF2B5EF4-FFF2-40B4-BE49-F238E27FC236}">
                  <a16:creationId xmlns:a16="http://schemas.microsoft.com/office/drawing/2014/main" id="{AF60025A-C270-53A7-9939-2F71F87F6A4F}"/>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Technology</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68" name="组合 12">
            <a:extLst>
              <a:ext uri="{FF2B5EF4-FFF2-40B4-BE49-F238E27FC236}">
                <a16:creationId xmlns:a16="http://schemas.microsoft.com/office/drawing/2014/main" id="{2E55E117-B4D3-24A4-A777-9FE13FB57237}"/>
              </a:ext>
            </a:extLst>
          </p:cNvPr>
          <p:cNvGrpSpPr/>
          <p:nvPr/>
        </p:nvGrpSpPr>
        <p:grpSpPr>
          <a:xfrm>
            <a:off x="7662022" y="2875933"/>
            <a:ext cx="1218598" cy="505755"/>
            <a:chOff x="945839" y="3533743"/>
            <a:chExt cx="3201264" cy="1100358"/>
          </a:xfrm>
        </p:grpSpPr>
        <p:sp>
          <p:nvSpPr>
            <p:cNvPr id="169" name="文本框 26">
              <a:extLst>
                <a:ext uri="{FF2B5EF4-FFF2-40B4-BE49-F238E27FC236}">
                  <a16:creationId xmlns:a16="http://schemas.microsoft.com/office/drawing/2014/main" id="{96782683-ECB0-A638-1CBA-35022862A4F5}"/>
                </a:ext>
              </a:extLst>
            </p:cNvPr>
            <p:cNvSpPr txBox="1"/>
            <p:nvPr/>
          </p:nvSpPr>
          <p:spPr>
            <a:xfrm>
              <a:off x="945839" y="3642181"/>
              <a:ext cx="3165151" cy="991920"/>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FFFFFF"/>
                  </a:solidFill>
                  <a:effectLst/>
                  <a:uLnTx/>
                  <a:uFillTx/>
                  <a:latin typeface="Arial" panose="020B0604020202020204" pitchFamily="34" charset="0"/>
                  <a:ea typeface="Roboto" panose="02000000000000000000" pitchFamily="2" charset="0"/>
                  <a:cs typeface="Arial" panose="020B0604020202020204" pitchFamily="34" charset="0"/>
                </a:rPr>
                <a:t>Implemented the FAIR strategy</a:t>
              </a:r>
              <a:endParaRPr kumimoji="0" lang="zh-CN" alt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mn-lt"/>
              </a:endParaRPr>
            </a:p>
          </p:txBody>
        </p:sp>
        <p:sp>
          <p:nvSpPr>
            <p:cNvPr id="170" name="矩形 40">
              <a:extLst>
                <a:ext uri="{FF2B5EF4-FFF2-40B4-BE49-F238E27FC236}">
                  <a16:creationId xmlns:a16="http://schemas.microsoft.com/office/drawing/2014/main" id="{CDD49A61-B0D6-AF31-4A95-429ABB58E541}"/>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mn-lt"/>
                </a:rPr>
                <a:t>Data Usability</a:t>
              </a:r>
              <a:endParaRPr kumimoji="0" lang="zh-CN" alt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mn-lt"/>
              </a:endParaRPr>
            </a:p>
          </p:txBody>
        </p:sp>
      </p:grpSp>
      <p:grpSp>
        <p:nvGrpSpPr>
          <p:cNvPr id="171" name="组合 12">
            <a:extLst>
              <a:ext uri="{FF2B5EF4-FFF2-40B4-BE49-F238E27FC236}">
                <a16:creationId xmlns:a16="http://schemas.microsoft.com/office/drawing/2014/main" id="{9D37A585-A42E-08A8-C2AC-64BB710FB3E5}"/>
              </a:ext>
            </a:extLst>
          </p:cNvPr>
          <p:cNvGrpSpPr/>
          <p:nvPr/>
        </p:nvGrpSpPr>
        <p:grpSpPr>
          <a:xfrm>
            <a:off x="2836626" y="1793736"/>
            <a:ext cx="1538919" cy="540115"/>
            <a:chOff x="945839" y="3533743"/>
            <a:chExt cx="3201264" cy="913677"/>
          </a:xfrm>
        </p:grpSpPr>
        <p:sp>
          <p:nvSpPr>
            <p:cNvPr id="172" name="文本框 26">
              <a:extLst>
                <a:ext uri="{FF2B5EF4-FFF2-40B4-BE49-F238E27FC236}">
                  <a16:creationId xmlns:a16="http://schemas.microsoft.com/office/drawing/2014/main" id="{9FFB035B-4099-F55B-ADD8-A3D310BA7896}"/>
                </a:ext>
              </a:extLst>
            </p:cNvPr>
            <p:cNvSpPr txBox="1"/>
            <p:nvPr/>
          </p:nvSpPr>
          <p:spPr>
            <a:xfrm>
              <a:off x="945839" y="3589093"/>
              <a:ext cx="3165152" cy="858327"/>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Implement and embed the roles &amp; responsibilities in the organization</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73" name="矩形 40">
              <a:extLst>
                <a:ext uri="{FF2B5EF4-FFF2-40B4-BE49-F238E27FC236}">
                  <a16:creationId xmlns:a16="http://schemas.microsoft.com/office/drawing/2014/main" id="{134076E4-8705-6A90-2418-B3E45CD24A42}"/>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Roles &amp; Responsibilities</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74" name="组合 12">
            <a:extLst>
              <a:ext uri="{FF2B5EF4-FFF2-40B4-BE49-F238E27FC236}">
                <a16:creationId xmlns:a16="http://schemas.microsoft.com/office/drawing/2014/main" id="{6DB9526C-CD30-9A26-F733-BD3B250DD861}"/>
              </a:ext>
            </a:extLst>
          </p:cNvPr>
          <p:cNvGrpSpPr/>
          <p:nvPr/>
        </p:nvGrpSpPr>
        <p:grpSpPr>
          <a:xfrm>
            <a:off x="5140070" y="1800447"/>
            <a:ext cx="1538919" cy="588596"/>
            <a:chOff x="945839" y="3532686"/>
            <a:chExt cx="3201264" cy="858328"/>
          </a:xfrm>
        </p:grpSpPr>
        <p:sp>
          <p:nvSpPr>
            <p:cNvPr id="175" name="文本框 26">
              <a:extLst>
                <a:ext uri="{FF2B5EF4-FFF2-40B4-BE49-F238E27FC236}">
                  <a16:creationId xmlns:a16="http://schemas.microsoft.com/office/drawing/2014/main" id="{8A258EE4-9BB7-3A72-84BF-6E45051F54E5}"/>
                </a:ext>
              </a:extLst>
            </p:cNvPr>
            <p:cNvSpPr txBox="1"/>
            <p:nvPr/>
          </p:nvSpPr>
          <p:spPr>
            <a:xfrm>
              <a:off x="945839" y="3532686"/>
              <a:ext cx="3165152" cy="858328"/>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Implemented the new organization model</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76" name="矩形 40">
              <a:extLst>
                <a:ext uri="{FF2B5EF4-FFF2-40B4-BE49-F238E27FC236}">
                  <a16:creationId xmlns:a16="http://schemas.microsoft.com/office/drawing/2014/main" id="{CAC3A076-843A-A408-A5B6-282F23F2C89D}"/>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New organization model</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77" name="组合 12">
            <a:extLst>
              <a:ext uri="{FF2B5EF4-FFF2-40B4-BE49-F238E27FC236}">
                <a16:creationId xmlns:a16="http://schemas.microsoft.com/office/drawing/2014/main" id="{45337ECF-4723-0210-4C36-E58E590EF899}"/>
              </a:ext>
            </a:extLst>
          </p:cNvPr>
          <p:cNvGrpSpPr/>
          <p:nvPr/>
        </p:nvGrpSpPr>
        <p:grpSpPr>
          <a:xfrm>
            <a:off x="3483504" y="4421746"/>
            <a:ext cx="1538919" cy="623039"/>
            <a:chOff x="945839" y="3533743"/>
            <a:chExt cx="3201264" cy="908555"/>
          </a:xfrm>
        </p:grpSpPr>
        <p:sp>
          <p:nvSpPr>
            <p:cNvPr id="178" name="文本框 26">
              <a:extLst>
                <a:ext uri="{FF2B5EF4-FFF2-40B4-BE49-F238E27FC236}">
                  <a16:creationId xmlns:a16="http://schemas.microsoft.com/office/drawing/2014/main" id="{BC939825-7AE0-5240-E64B-2171622F7F2C}"/>
                </a:ext>
              </a:extLst>
            </p:cNvPr>
            <p:cNvSpPr txBox="1"/>
            <p:nvPr/>
          </p:nvSpPr>
          <p:spPr>
            <a:xfrm>
              <a:off x="945839" y="3583970"/>
              <a:ext cx="3165152" cy="858328"/>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Build a solution to set-up a data lineage environment</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79" name="矩形 40">
              <a:extLst>
                <a:ext uri="{FF2B5EF4-FFF2-40B4-BE49-F238E27FC236}">
                  <a16:creationId xmlns:a16="http://schemas.microsoft.com/office/drawing/2014/main" id="{4FFC80AE-FD64-1ABD-6BAE-78F0A11CCBD4}"/>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Data Lineage</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80" name="组合 12">
            <a:extLst>
              <a:ext uri="{FF2B5EF4-FFF2-40B4-BE49-F238E27FC236}">
                <a16:creationId xmlns:a16="http://schemas.microsoft.com/office/drawing/2014/main" id="{83107BD3-5377-CE28-9231-8AA5009B1354}"/>
              </a:ext>
            </a:extLst>
          </p:cNvPr>
          <p:cNvGrpSpPr/>
          <p:nvPr/>
        </p:nvGrpSpPr>
        <p:grpSpPr>
          <a:xfrm>
            <a:off x="3564756" y="5747477"/>
            <a:ext cx="1232502" cy="488312"/>
            <a:chOff x="945839" y="3533743"/>
            <a:chExt cx="3201264" cy="1062407"/>
          </a:xfrm>
        </p:grpSpPr>
        <p:sp>
          <p:nvSpPr>
            <p:cNvPr id="181" name="文本框 26">
              <a:extLst>
                <a:ext uri="{FF2B5EF4-FFF2-40B4-BE49-F238E27FC236}">
                  <a16:creationId xmlns:a16="http://schemas.microsoft.com/office/drawing/2014/main" id="{8CB97C2E-933C-C1E9-A4C8-B487E3AED67B}"/>
                </a:ext>
              </a:extLst>
            </p:cNvPr>
            <p:cNvSpPr txBox="1"/>
            <p:nvPr/>
          </p:nvSpPr>
          <p:spPr>
            <a:xfrm>
              <a:off x="945839" y="3737823"/>
              <a:ext cx="3165151" cy="858327"/>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Have a Data Architecture  design in place</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82" name="矩形 40">
              <a:extLst>
                <a:ext uri="{FF2B5EF4-FFF2-40B4-BE49-F238E27FC236}">
                  <a16:creationId xmlns:a16="http://schemas.microsoft.com/office/drawing/2014/main" id="{D7AD78CF-3616-DC12-FDB8-F1BD6DB1EBB3}"/>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Architecture</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83" name="组合 12">
            <a:extLst>
              <a:ext uri="{FF2B5EF4-FFF2-40B4-BE49-F238E27FC236}">
                <a16:creationId xmlns:a16="http://schemas.microsoft.com/office/drawing/2014/main" id="{C7CA565D-33D2-ED58-B9AA-F9EF1410555B}"/>
              </a:ext>
            </a:extLst>
          </p:cNvPr>
          <p:cNvGrpSpPr/>
          <p:nvPr/>
        </p:nvGrpSpPr>
        <p:grpSpPr>
          <a:xfrm>
            <a:off x="6487562" y="4375873"/>
            <a:ext cx="1232502" cy="488312"/>
            <a:chOff x="945839" y="3533743"/>
            <a:chExt cx="3201264" cy="1062407"/>
          </a:xfrm>
        </p:grpSpPr>
        <p:sp>
          <p:nvSpPr>
            <p:cNvPr id="184" name="文本框 26">
              <a:extLst>
                <a:ext uri="{FF2B5EF4-FFF2-40B4-BE49-F238E27FC236}">
                  <a16:creationId xmlns:a16="http://schemas.microsoft.com/office/drawing/2014/main" id="{20DACE22-04C6-0F7B-3C19-B36F8179C43D}"/>
                </a:ext>
              </a:extLst>
            </p:cNvPr>
            <p:cNvSpPr txBox="1"/>
            <p:nvPr/>
          </p:nvSpPr>
          <p:spPr>
            <a:xfrm>
              <a:off x="945839" y="3737823"/>
              <a:ext cx="3165151" cy="858327"/>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Completed data integration environment</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85" name="矩形 40">
              <a:extLst>
                <a:ext uri="{FF2B5EF4-FFF2-40B4-BE49-F238E27FC236}">
                  <a16:creationId xmlns:a16="http://schemas.microsoft.com/office/drawing/2014/main" id="{2614BC51-2B13-B3F5-AA7E-76A549EDDF96}"/>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Data Integration</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86" name="组合 12">
            <a:extLst>
              <a:ext uri="{FF2B5EF4-FFF2-40B4-BE49-F238E27FC236}">
                <a16:creationId xmlns:a16="http://schemas.microsoft.com/office/drawing/2014/main" id="{612D3ABB-AC01-E2F9-86EA-E92F7253F09F}"/>
              </a:ext>
            </a:extLst>
          </p:cNvPr>
          <p:cNvGrpSpPr/>
          <p:nvPr/>
        </p:nvGrpSpPr>
        <p:grpSpPr>
          <a:xfrm>
            <a:off x="4969339" y="5302181"/>
            <a:ext cx="1232950" cy="532224"/>
            <a:chOff x="944675" y="3533743"/>
            <a:chExt cx="3202428" cy="1157945"/>
          </a:xfrm>
        </p:grpSpPr>
        <p:sp>
          <p:nvSpPr>
            <p:cNvPr id="187" name="文本框 26">
              <a:extLst>
                <a:ext uri="{FF2B5EF4-FFF2-40B4-BE49-F238E27FC236}">
                  <a16:creationId xmlns:a16="http://schemas.microsoft.com/office/drawing/2014/main" id="{D4BD50B4-5F37-AB5B-7A10-72BA815DEAD6}"/>
                </a:ext>
              </a:extLst>
            </p:cNvPr>
            <p:cNvSpPr txBox="1"/>
            <p:nvPr/>
          </p:nvSpPr>
          <p:spPr>
            <a:xfrm>
              <a:off x="944675" y="3833361"/>
              <a:ext cx="3165150" cy="858327"/>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Decommissioned old tools and redesigned/configured new tools</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88" name="矩形 40">
              <a:extLst>
                <a:ext uri="{FF2B5EF4-FFF2-40B4-BE49-F238E27FC236}">
                  <a16:creationId xmlns:a16="http://schemas.microsoft.com/office/drawing/2014/main" id="{0A077581-D657-3B2C-5812-864F26D686AD}"/>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Analytics Tools</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89" name="组合 12">
            <a:extLst>
              <a:ext uri="{FF2B5EF4-FFF2-40B4-BE49-F238E27FC236}">
                <a16:creationId xmlns:a16="http://schemas.microsoft.com/office/drawing/2014/main" id="{28C8B705-5E9B-9FAD-C7D2-2FFC60A3A3EC}"/>
              </a:ext>
            </a:extLst>
          </p:cNvPr>
          <p:cNvGrpSpPr/>
          <p:nvPr/>
        </p:nvGrpSpPr>
        <p:grpSpPr>
          <a:xfrm>
            <a:off x="2031155" y="3120358"/>
            <a:ext cx="1900976" cy="566492"/>
            <a:chOff x="945839" y="3533743"/>
            <a:chExt cx="3201264" cy="958297"/>
          </a:xfrm>
        </p:grpSpPr>
        <p:sp>
          <p:nvSpPr>
            <p:cNvPr id="190" name="文本框 26">
              <a:extLst>
                <a:ext uri="{FF2B5EF4-FFF2-40B4-BE49-F238E27FC236}">
                  <a16:creationId xmlns:a16="http://schemas.microsoft.com/office/drawing/2014/main" id="{3016D070-B69C-C776-A9EA-A014D1BCD510}"/>
                </a:ext>
              </a:extLst>
            </p:cNvPr>
            <p:cNvSpPr txBox="1"/>
            <p:nvPr/>
          </p:nvSpPr>
          <p:spPr>
            <a:xfrm>
              <a:off x="945839" y="3633713"/>
              <a:ext cx="3165150" cy="858327"/>
            </a:xfrm>
            <a:prstGeom prst="rect">
              <a:avLst/>
            </a:prstGeom>
            <a:noFill/>
          </p:spPr>
          <p:txBody>
            <a:bodyPr wrap="square" lIns="72000" tIns="0" rIns="72000" bIns="0" anchor="ctr" anchorCtr="0">
              <a:normAutofit/>
            </a:bodyPr>
            <a:lstStyle/>
            <a:p>
              <a:pPr marL="0" marR="0" lvl="0" indent="0" algn="l" defTabSz="914378" rtl="0" eaLnBrk="1" fontAlgn="auto" latinLnBrk="0" hangingPunct="1">
                <a:lnSpc>
                  <a:spcPct val="120000"/>
                </a:lnSpc>
                <a:spcBef>
                  <a:spcPts val="0"/>
                </a:spcBef>
                <a:spcAft>
                  <a:spcPts val="0"/>
                </a:spcAft>
                <a:buClrTx/>
                <a:buSzTx/>
                <a:buFontTx/>
                <a:buNone/>
                <a:tabLst/>
                <a:defRPr/>
              </a:pPr>
              <a:r>
                <a:rPr kumimoji="0" lang="en-US" altLang="zh-TW" sz="700" b="0" i="0" u="none" strike="noStrike" kern="1200" cap="none" spc="0" normalizeH="0" baseline="0" noProof="0" dirty="0">
                  <a:ln>
                    <a:noFill/>
                  </a:ln>
                  <a:solidFill>
                    <a:srgbClr val="0C2B3E"/>
                  </a:solidFill>
                  <a:effectLst/>
                  <a:uLnTx/>
                  <a:uFillTx/>
                  <a:latin typeface="Arial" panose="020B0604020202020204" pitchFamily="34" charset="0"/>
                  <a:ea typeface="Roboto" panose="02000000000000000000" pitchFamily="2" charset="0"/>
                  <a:cs typeface="Arial" panose="020B0604020202020204" pitchFamily="34" charset="0"/>
                </a:rPr>
                <a:t>Have the full Data strategy ready and accepted</a:t>
              </a:r>
              <a:endParaRPr kumimoji="0" lang="zh-CN" alt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sp>
          <p:nvSpPr>
            <p:cNvPr id="191" name="矩形 40">
              <a:extLst>
                <a:ext uri="{FF2B5EF4-FFF2-40B4-BE49-F238E27FC236}">
                  <a16:creationId xmlns:a16="http://schemas.microsoft.com/office/drawing/2014/main" id="{0CBF2DEE-07AB-4507-6694-50D077C84916}"/>
                </a:ext>
              </a:extLst>
            </p:cNvPr>
            <p:cNvSpPr/>
            <p:nvPr/>
          </p:nvSpPr>
          <p:spPr>
            <a:xfrm>
              <a:off x="981952" y="3533743"/>
              <a:ext cx="3165151" cy="246222"/>
            </a:xfrm>
            <a:prstGeom prst="rect">
              <a:avLst/>
            </a:prstGeom>
          </p:spPr>
          <p:txBody>
            <a:bodyPr wrap="none" lIns="72000" tIns="0" rIns="72000" bIns="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rPr>
                <a:t>Data Strategy</a:t>
              </a:r>
              <a:endParaRPr kumimoji="0" lang="zh-CN" alt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mn-lt"/>
              </a:endParaRPr>
            </a:p>
          </p:txBody>
        </p:sp>
      </p:grpSp>
      <p:grpSp>
        <p:nvGrpSpPr>
          <p:cNvPr id="11" name="Group 10">
            <a:extLst>
              <a:ext uri="{FF2B5EF4-FFF2-40B4-BE49-F238E27FC236}">
                <a16:creationId xmlns:a16="http://schemas.microsoft.com/office/drawing/2014/main" id="{9036F118-40B5-E303-91DD-0B8E8697D833}"/>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1EBC8CDD-DA70-1E36-0585-EEF5C638FCF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0C7E43B8-FF0F-974A-05D2-0C68CBE9C22B}"/>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FD7A675D-6729-5CF9-B7CD-22A638745A9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15" name="Rectangle 14">
                <a:extLst>
                  <a:ext uri="{FF2B5EF4-FFF2-40B4-BE49-F238E27FC236}">
                    <a16:creationId xmlns:a16="http://schemas.microsoft.com/office/drawing/2014/main" id="{C6C1BE37-D807-13BF-ED5B-E09EBDA0A1B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A9CE6825-321C-3AE2-6818-C3A39BA7723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Template</a:t>
            </a:r>
          </a:p>
        </p:txBody>
      </p:sp>
    </p:spTree>
    <p:extLst>
      <p:ext uri="{BB962C8B-B14F-4D97-AF65-F5344CB8AC3E}">
        <p14:creationId xmlns:p14="http://schemas.microsoft.com/office/powerpoint/2010/main" val="13939589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The Fundamentals | Workshop 2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28824"/>
            <a:ext cx="5833602" cy="3971925"/>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Welcome to the final exercise of our workshop,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Critical Data Element (CDE) Shortlist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In this session, we’ll focus on identifying and prioritizing the most important data elements within our organization.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narrowing down our focus to the top 10 CDEs, we lay the foundation for effective data governance, enabling us to make fast progress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demonstrate value quickly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CDEs will later be central to our prototyping phase, where we’ll conduct data quality assessments and define these elements in our business glossary. For now, our goal is to identify and select these key data elements that are crucial to our organization’s success.</a:t>
            </a:r>
          </a:p>
        </p:txBody>
      </p:sp>
      <p:sp>
        <p:nvSpPr>
          <p:cNvPr id="3" name="Tijdelijke aanduiding voor tekst 44">
            <a:extLst>
              <a:ext uri="{FF2B5EF4-FFF2-40B4-BE49-F238E27FC236}">
                <a16:creationId xmlns:a16="http://schemas.microsoft.com/office/drawing/2014/main" id="{CDA6B398-D4ED-C123-E4C8-D9C4C5CCE61E}"/>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Steps</a:t>
            </a:r>
          </a:p>
        </p:txBody>
      </p:sp>
      <p:sp>
        <p:nvSpPr>
          <p:cNvPr id="11" name="Tijdelijke aanduiding voor tekst 44">
            <a:extLst>
              <a:ext uri="{FF2B5EF4-FFF2-40B4-BE49-F238E27FC236}">
                <a16:creationId xmlns:a16="http://schemas.microsoft.com/office/drawing/2014/main" id="{2EFFAC2C-3AF2-05BD-4EFA-6101052036C2}"/>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sp>
        <p:nvSpPr>
          <p:cNvPr id="12" name="Tijdelijke aanduiding voor tekst 44">
            <a:extLst>
              <a:ext uri="{FF2B5EF4-FFF2-40B4-BE49-F238E27FC236}">
                <a16:creationId xmlns:a16="http://schemas.microsoft.com/office/drawing/2014/main" id="{876F2339-5459-B2D8-295B-443F203CE951}"/>
              </a:ext>
            </a:extLst>
          </p:cNvPr>
          <p:cNvSpPr txBox="1">
            <a:spLocks/>
          </p:cNvSpPr>
          <p:nvPr/>
        </p:nvSpPr>
        <p:spPr>
          <a:xfrm>
            <a:off x="704851" y="4307475"/>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CDE Shortlist</a:t>
            </a:r>
          </a:p>
        </p:txBody>
      </p:sp>
      <p:grpSp>
        <p:nvGrpSpPr>
          <p:cNvPr id="15" name="Group 14">
            <a:extLst>
              <a:ext uri="{FF2B5EF4-FFF2-40B4-BE49-F238E27FC236}">
                <a16:creationId xmlns:a16="http://schemas.microsoft.com/office/drawing/2014/main" id="{4F159345-9254-1D36-7BFD-E90CCFA19602}"/>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D5C8CEB3-70E3-34D1-9FB8-82CCBB671A7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8" name="Group 17">
              <a:extLst>
                <a:ext uri="{FF2B5EF4-FFF2-40B4-BE49-F238E27FC236}">
                  <a16:creationId xmlns:a16="http://schemas.microsoft.com/office/drawing/2014/main" id="{09108667-44B9-C952-993F-F9BCA24E3927}"/>
                </a:ext>
              </a:extLst>
            </p:cNvPr>
            <p:cNvGrpSpPr/>
            <p:nvPr/>
          </p:nvGrpSpPr>
          <p:grpSpPr>
            <a:xfrm>
              <a:off x="10892274" y="158021"/>
              <a:ext cx="1191080" cy="262128"/>
              <a:chOff x="9614080" y="308749"/>
              <a:chExt cx="1191080" cy="262128"/>
            </a:xfrm>
          </p:grpSpPr>
          <p:sp>
            <p:nvSpPr>
              <p:cNvPr id="19" name="Rectangle 18">
                <a:extLst>
                  <a:ext uri="{FF2B5EF4-FFF2-40B4-BE49-F238E27FC236}">
                    <a16:creationId xmlns:a16="http://schemas.microsoft.com/office/drawing/2014/main" id="{7748BF90-AD6D-881B-9F70-3821728C666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20" name="Rectangle 19">
                <a:extLst>
                  <a:ext uri="{FF2B5EF4-FFF2-40B4-BE49-F238E27FC236}">
                    <a16:creationId xmlns:a16="http://schemas.microsoft.com/office/drawing/2014/main" id="{38726D79-3106-340D-96A2-2E27C28FAB7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5416145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89EB5-84C0-7E92-E34B-184ABFDB06D4}"/>
              </a:ext>
            </a:extLst>
          </p:cNvPr>
          <p:cNvSpPr>
            <a:spLocks noGrp="1"/>
          </p:cNvSpPr>
          <p:nvPr>
            <p:ph type="title"/>
          </p:nvPr>
        </p:nvSpPr>
        <p:spPr/>
        <p:txBody>
          <a:bodyPr/>
          <a:lstStyle/>
          <a:p>
            <a:r>
              <a:rPr lang="en-US" dirty="0"/>
              <a:t>A workshop is a </a:t>
            </a:r>
            <a:r>
              <a:rPr lang="en-US" sz="2400" b="1" dirty="0">
                <a:solidFill>
                  <a:srgbClr val="11B5B4"/>
                </a:solidFill>
              </a:rPr>
              <a:t>POWERHOUSE</a:t>
            </a:r>
            <a:r>
              <a:rPr lang="en-US" dirty="0"/>
              <a:t>!</a:t>
            </a:r>
          </a:p>
        </p:txBody>
      </p:sp>
      <p:sp>
        <p:nvSpPr>
          <p:cNvPr id="7" name="Rectangle 6">
            <a:extLst>
              <a:ext uri="{FF2B5EF4-FFF2-40B4-BE49-F238E27FC236}">
                <a16:creationId xmlns:a16="http://schemas.microsoft.com/office/drawing/2014/main" id="{37EA2979-58AD-1150-2353-2859909A91B7}"/>
              </a:ext>
            </a:extLst>
          </p:cNvPr>
          <p:cNvSpPr/>
          <p:nvPr/>
        </p:nvSpPr>
        <p:spPr>
          <a:xfrm>
            <a:off x="1529476" y="1936955"/>
            <a:ext cx="9069698" cy="2399071"/>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4" name="Footer Placeholder 3">
            <a:extLst>
              <a:ext uri="{FF2B5EF4-FFF2-40B4-BE49-F238E27FC236}">
                <a16:creationId xmlns:a16="http://schemas.microsoft.com/office/drawing/2014/main" id="{FBCF5A1D-3074-7DDB-CC8D-D427390BC6DB}"/>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38F1F28-A464-557C-ED0C-7B40B29DB13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CBE7CD0A-0E39-FA93-6B2D-D3D1D9BF73B1}"/>
              </a:ext>
            </a:extLst>
          </p:cNvPr>
          <p:cNvSpPr txBox="1"/>
          <p:nvPr/>
        </p:nvSpPr>
        <p:spPr>
          <a:xfrm>
            <a:off x="1799303" y="2208120"/>
            <a:ext cx="8593393"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0" cap="none" spc="-4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Workshops allow you to </a:t>
            </a:r>
            <a:r>
              <a:rPr kumimoji="0" lang="en-US" sz="3200" b="1" i="1" u="none" strike="noStrike" kern="0" cap="none" spc="-4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visualize</a:t>
            </a:r>
            <a:r>
              <a:rPr kumimoji="0" lang="en-US" sz="3200" b="0" i="1" u="none" strike="noStrike" kern="0" cap="none" spc="-4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meetings and make </a:t>
            </a:r>
            <a:r>
              <a:rPr kumimoji="0" lang="en-US" sz="3200" b="1" i="1" u="none" strike="noStrike" kern="0" cap="none" spc="-4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decisions</a:t>
            </a:r>
            <a:r>
              <a:rPr kumimoji="0" lang="en-US" sz="3200" b="0" i="1" u="none" strike="noStrike" kern="0" cap="none" spc="-4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based on the data that is visualized around you.</a:t>
            </a:r>
          </a:p>
        </p:txBody>
      </p:sp>
    </p:spTree>
    <p:extLst>
      <p:ext uri="{BB962C8B-B14F-4D97-AF65-F5344CB8AC3E}">
        <p14:creationId xmlns:p14="http://schemas.microsoft.com/office/powerpoint/2010/main" val="11937449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CDE Shortlist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15 to 20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7722B08E-DC18-1250-77CB-586008F27F86}"/>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FAD450DA-F2A0-4381-2400-7BDCC3D45DF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7C806A97-17E6-5381-12AC-6EA1C1E71EB9}"/>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0A93AFA7-8C49-102E-FD15-D93DE87BF65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25FA8A4A-E585-1CE6-D9A8-43F448A8D25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3A7B0F22-A083-C845-F38C-F9150F5DF10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25050894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CDE Shortlist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0F13514D-13C5-F9FC-15B3-F0050D6E230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421547" y="4248133"/>
            <a:ext cx="2293827" cy="1019175"/>
          </a:xfrm>
          <a:prstGeom prst="rect">
            <a:avLst/>
          </a:prstGeom>
        </p:spPr>
      </p:pic>
      <p:sp>
        <p:nvSpPr>
          <p:cNvPr id="14" name="Rectangle 13">
            <a:extLst>
              <a:ext uri="{FF2B5EF4-FFF2-40B4-BE49-F238E27FC236}">
                <a16:creationId xmlns:a16="http://schemas.microsoft.com/office/drawing/2014/main" id="{7D96A606-450B-0765-3401-83DDB910379E}"/>
              </a:ext>
            </a:extLst>
          </p:cNvPr>
          <p:cNvSpPr/>
          <p:nvPr/>
        </p:nvSpPr>
        <p:spPr>
          <a:xfrm>
            <a:off x="7100460" y="2016175"/>
            <a:ext cx="9360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red dots on a white background&#10;&#10;Description automatically generated">
            <a:extLst>
              <a:ext uri="{FF2B5EF4-FFF2-40B4-BE49-F238E27FC236}">
                <a16:creationId xmlns:a16="http://schemas.microsoft.com/office/drawing/2014/main" id="{9F1E03E6-7B7D-0A98-D7EC-BB1BE6683F6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919421" y="3129724"/>
            <a:ext cx="1298077" cy="1111250"/>
          </a:xfrm>
          <a:prstGeom prst="rect">
            <a:avLst/>
          </a:prstGeom>
        </p:spPr>
      </p:pic>
      <p:grpSp>
        <p:nvGrpSpPr>
          <p:cNvPr id="16" name="Group 15">
            <a:extLst>
              <a:ext uri="{FF2B5EF4-FFF2-40B4-BE49-F238E27FC236}">
                <a16:creationId xmlns:a16="http://schemas.microsoft.com/office/drawing/2014/main" id="{47CB2B1F-DAEF-085E-7B1B-8F5FDCA5635D}"/>
              </a:ext>
            </a:extLst>
          </p:cNvPr>
          <p:cNvGrpSpPr/>
          <p:nvPr/>
        </p:nvGrpSpPr>
        <p:grpSpPr>
          <a:xfrm>
            <a:off x="7377483" y="5267308"/>
            <a:ext cx="180000" cy="180000"/>
            <a:chOff x="7966880" y="3935853"/>
            <a:chExt cx="180000" cy="180000"/>
          </a:xfrm>
        </p:grpSpPr>
        <p:sp>
          <p:nvSpPr>
            <p:cNvPr id="20" name="Oval 19">
              <a:extLst>
                <a:ext uri="{FF2B5EF4-FFF2-40B4-BE49-F238E27FC236}">
                  <a16:creationId xmlns:a16="http://schemas.microsoft.com/office/drawing/2014/main" id="{F7928843-1D23-0998-A866-8566B4C1092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2D3707CE-AC07-7A35-269F-4EB49495A02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22" name="Group 21">
            <a:extLst>
              <a:ext uri="{FF2B5EF4-FFF2-40B4-BE49-F238E27FC236}">
                <a16:creationId xmlns:a16="http://schemas.microsoft.com/office/drawing/2014/main" id="{FF4BACCA-8F47-423A-39DE-FA6C7C5DA1FE}"/>
              </a:ext>
            </a:extLst>
          </p:cNvPr>
          <p:cNvGrpSpPr/>
          <p:nvPr/>
        </p:nvGrpSpPr>
        <p:grpSpPr>
          <a:xfrm>
            <a:off x="7385103" y="5558329"/>
            <a:ext cx="180000" cy="180000"/>
            <a:chOff x="7966880" y="3935853"/>
            <a:chExt cx="180000" cy="180000"/>
          </a:xfrm>
        </p:grpSpPr>
        <p:sp>
          <p:nvSpPr>
            <p:cNvPr id="23" name="Oval 22">
              <a:extLst>
                <a:ext uri="{FF2B5EF4-FFF2-40B4-BE49-F238E27FC236}">
                  <a16:creationId xmlns:a16="http://schemas.microsoft.com/office/drawing/2014/main" id="{44BEAAC1-7907-1F29-64C3-FEC2BB45301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8B2A7D41-96DC-7CD8-A96B-B6D7AE08380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9DFB29ED-2DE7-8B24-CA33-5D909C50F8BC}"/>
              </a:ext>
            </a:extLst>
          </p:cNvPr>
          <p:cNvGrpSpPr/>
          <p:nvPr/>
        </p:nvGrpSpPr>
        <p:grpSpPr>
          <a:xfrm>
            <a:off x="7659423" y="5404752"/>
            <a:ext cx="180000" cy="180000"/>
            <a:chOff x="7966880" y="3935853"/>
            <a:chExt cx="180000" cy="180000"/>
          </a:xfrm>
        </p:grpSpPr>
        <p:sp>
          <p:nvSpPr>
            <p:cNvPr id="26" name="Oval 25">
              <a:extLst>
                <a:ext uri="{FF2B5EF4-FFF2-40B4-BE49-F238E27FC236}">
                  <a16:creationId xmlns:a16="http://schemas.microsoft.com/office/drawing/2014/main" id="{168C6E46-388C-3405-7FB0-965CC71361F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AFDF4930-AF0A-A7D0-C222-5B0701939D8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17" name="Group 16">
            <a:extLst>
              <a:ext uri="{FF2B5EF4-FFF2-40B4-BE49-F238E27FC236}">
                <a16:creationId xmlns:a16="http://schemas.microsoft.com/office/drawing/2014/main" id="{2EDDDB74-F4F7-7E35-5401-4544E23DE992}"/>
              </a:ext>
            </a:extLst>
          </p:cNvPr>
          <p:cNvGrpSpPr/>
          <p:nvPr/>
        </p:nvGrpSpPr>
        <p:grpSpPr>
          <a:xfrm>
            <a:off x="10820400" y="158021"/>
            <a:ext cx="1262954" cy="262128"/>
            <a:chOff x="10892274" y="158021"/>
            <a:chExt cx="1191080" cy="262128"/>
          </a:xfrm>
        </p:grpSpPr>
        <p:sp>
          <p:nvSpPr>
            <p:cNvPr id="28" name="Oval 27">
              <a:extLst>
                <a:ext uri="{FF2B5EF4-FFF2-40B4-BE49-F238E27FC236}">
                  <a16:creationId xmlns:a16="http://schemas.microsoft.com/office/drawing/2014/main" id="{AE647A34-407E-3A6C-B7AE-229B620307A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9" name="Group 28">
              <a:extLst>
                <a:ext uri="{FF2B5EF4-FFF2-40B4-BE49-F238E27FC236}">
                  <a16:creationId xmlns:a16="http://schemas.microsoft.com/office/drawing/2014/main" id="{2DDD0C7C-5D3D-2CDB-2376-43A1FDB87708}"/>
                </a:ext>
              </a:extLst>
            </p:cNvPr>
            <p:cNvGrpSpPr/>
            <p:nvPr/>
          </p:nvGrpSpPr>
          <p:grpSpPr>
            <a:xfrm>
              <a:off x="10892274" y="158021"/>
              <a:ext cx="1191080" cy="262128"/>
              <a:chOff x="9614080" y="308749"/>
              <a:chExt cx="1191080" cy="262128"/>
            </a:xfrm>
          </p:grpSpPr>
          <p:sp>
            <p:nvSpPr>
              <p:cNvPr id="30" name="Rectangle 29">
                <a:extLst>
                  <a:ext uri="{FF2B5EF4-FFF2-40B4-BE49-F238E27FC236}">
                    <a16:creationId xmlns:a16="http://schemas.microsoft.com/office/drawing/2014/main" id="{EC828BF0-D769-7E39-5393-1688C67EB02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31" name="Rectangle 30">
                <a:extLst>
                  <a:ext uri="{FF2B5EF4-FFF2-40B4-BE49-F238E27FC236}">
                    <a16:creationId xmlns:a16="http://schemas.microsoft.com/office/drawing/2014/main" id="{B3961251-7D9C-C9D0-A0F4-9C42CC762A0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2" name="Rectangle 31">
            <a:extLst>
              <a:ext uri="{FF2B5EF4-FFF2-40B4-BE49-F238E27FC236}">
                <a16:creationId xmlns:a16="http://schemas.microsoft.com/office/drawing/2014/main" id="{8C1C0FAE-4FD2-2194-EE42-3DF91E1A06E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33417879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CDE Shortlist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085975"/>
            <a:ext cx="5845027" cy="3771405"/>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Our aim is to generate a comprehensive list of potential CDEs through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is to identify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critical data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within 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have a brief period to quickly write down as many CDEs as possible—focus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quantity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not quality!</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the second part of the workshop, we’ll use heatmap voting and a decider vote to select the top 10 most critical data elements that will be the focus of our prototyping efforts.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Remember, each sticky note should contain only one CDE!</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EEFFDB53-B476-C025-84BB-BEE1337B355C}"/>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8646B3E9-FA0F-2443-99ED-45888329976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DFACAFF6-F9A0-479A-2451-2A6D7866E318}"/>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03E05032-15E0-9DE3-27B2-2CC787E63F8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0" name="Rectangle 19">
                <a:extLst>
                  <a:ext uri="{FF2B5EF4-FFF2-40B4-BE49-F238E27FC236}">
                    <a16:creationId xmlns:a16="http://schemas.microsoft.com/office/drawing/2014/main" id="{8416967E-10C7-7228-7265-F6AD654EB78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9D756920-DF50-1DDF-C14E-5C69B08097D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21092729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CDE Shortlist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should identify 10 potential CDEs, writing each on a separate sticky note.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data elements that are vital to business processes, decision-making, or regulatory compliance.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the CDEs brief and to the point; we’ll dive deeper into them later.</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Identify CDEs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F17BA420-BBDD-C367-681D-9768BBADACD8}"/>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AF5BFEE4-1900-EFAA-B62B-07897FCB522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414D933E-2984-C731-9F56-A786DC975547}"/>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8C8DCDC6-E761-5824-E685-376A660F93F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5B5C7EF4-3E3C-A6B3-C363-528B8CCA1C3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A4E769BC-7B5B-51B5-FEB5-FBE2CE75247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26730400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CDE Shortlist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sure to prepare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some examples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Identify CDEs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6EE967C3-CD86-A008-E99C-D53C734AC41A}"/>
              </a:ext>
            </a:extLst>
          </p:cNvPr>
          <p:cNvSpPr/>
          <p:nvPr/>
        </p:nvSpPr>
        <p:spPr>
          <a:xfrm>
            <a:off x="5274151" y="288437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Customer Email Address</a:t>
            </a:r>
          </a:p>
        </p:txBody>
      </p:sp>
      <p:sp>
        <p:nvSpPr>
          <p:cNvPr id="16" name="Rectangle 15">
            <a:extLst>
              <a:ext uri="{FF2B5EF4-FFF2-40B4-BE49-F238E27FC236}">
                <a16:creationId xmlns:a16="http://schemas.microsoft.com/office/drawing/2014/main" id="{9C0D037F-F6E7-833C-9885-EFA75A0CAEFB}"/>
              </a:ext>
            </a:extLst>
          </p:cNvPr>
          <p:cNvSpPr/>
          <p:nvPr/>
        </p:nvSpPr>
        <p:spPr>
          <a:xfrm rot="205427">
            <a:off x="6858159" y="288437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Shipping Method</a:t>
            </a:r>
          </a:p>
        </p:txBody>
      </p:sp>
      <p:sp>
        <p:nvSpPr>
          <p:cNvPr id="17" name="Rectangle 16">
            <a:extLst>
              <a:ext uri="{FF2B5EF4-FFF2-40B4-BE49-F238E27FC236}">
                <a16:creationId xmlns:a16="http://schemas.microsoft.com/office/drawing/2014/main" id="{2CCA6052-4392-F969-C932-67C3E61D9CC9}"/>
              </a:ext>
            </a:extLst>
          </p:cNvPr>
          <p:cNvSpPr/>
          <p:nvPr/>
        </p:nvSpPr>
        <p:spPr>
          <a:xfrm rot="21331566">
            <a:off x="8620285" y="292751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Payment Terms</a:t>
            </a:r>
          </a:p>
        </p:txBody>
      </p:sp>
      <p:sp>
        <p:nvSpPr>
          <p:cNvPr id="20" name="Rectangle 19">
            <a:extLst>
              <a:ext uri="{FF2B5EF4-FFF2-40B4-BE49-F238E27FC236}">
                <a16:creationId xmlns:a16="http://schemas.microsoft.com/office/drawing/2014/main" id="{61807F94-1352-2610-AB6A-846F611FD2BE}"/>
              </a:ext>
            </a:extLst>
          </p:cNvPr>
          <p:cNvSpPr/>
          <p:nvPr/>
        </p:nvSpPr>
        <p:spPr>
          <a:xfrm>
            <a:off x="10174705" y="289852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Contract Expiry Date</a:t>
            </a:r>
          </a:p>
        </p:txBody>
      </p:sp>
      <p:sp>
        <p:nvSpPr>
          <p:cNvPr id="21" name="Rectangle 20">
            <a:extLst>
              <a:ext uri="{FF2B5EF4-FFF2-40B4-BE49-F238E27FC236}">
                <a16:creationId xmlns:a16="http://schemas.microsoft.com/office/drawing/2014/main" id="{B6623851-798C-40CA-EBA6-9B9657B861DD}"/>
              </a:ext>
            </a:extLst>
          </p:cNvPr>
          <p:cNvSpPr/>
          <p:nvPr/>
        </p:nvSpPr>
        <p:spPr>
          <a:xfrm rot="21398351">
            <a:off x="5535771" y="452409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Customer Segment</a:t>
            </a:r>
          </a:p>
        </p:txBody>
      </p:sp>
      <p:sp>
        <p:nvSpPr>
          <p:cNvPr id="22" name="Rectangle 21">
            <a:extLst>
              <a:ext uri="{FF2B5EF4-FFF2-40B4-BE49-F238E27FC236}">
                <a16:creationId xmlns:a16="http://schemas.microsoft.com/office/drawing/2014/main" id="{DE3AFB6E-C1AC-4870-FA48-B5B4F4B30ABA}"/>
              </a:ext>
            </a:extLst>
          </p:cNvPr>
          <p:cNvSpPr/>
          <p:nvPr/>
        </p:nvSpPr>
        <p:spPr>
          <a:xfrm>
            <a:off x="7088347" y="442144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Compliance Status</a:t>
            </a:r>
          </a:p>
        </p:txBody>
      </p:sp>
      <p:sp>
        <p:nvSpPr>
          <p:cNvPr id="23" name="Rectangle 22">
            <a:extLst>
              <a:ext uri="{FF2B5EF4-FFF2-40B4-BE49-F238E27FC236}">
                <a16:creationId xmlns:a16="http://schemas.microsoft.com/office/drawing/2014/main" id="{EE1CFE8A-8221-713D-53C2-0CCE4A309395}"/>
              </a:ext>
            </a:extLst>
          </p:cNvPr>
          <p:cNvSpPr/>
          <p:nvPr/>
        </p:nvSpPr>
        <p:spPr>
          <a:xfrm>
            <a:off x="8667509" y="4618890"/>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Inventory Level</a:t>
            </a:r>
          </a:p>
        </p:txBody>
      </p:sp>
      <p:sp>
        <p:nvSpPr>
          <p:cNvPr id="24" name="Rectangle 23">
            <a:extLst>
              <a:ext uri="{FF2B5EF4-FFF2-40B4-BE49-F238E27FC236}">
                <a16:creationId xmlns:a16="http://schemas.microsoft.com/office/drawing/2014/main" id="{2D03F27F-9410-B00C-AB4F-80B1A6BC6713}"/>
              </a:ext>
            </a:extLst>
          </p:cNvPr>
          <p:cNvSpPr/>
          <p:nvPr/>
        </p:nvSpPr>
        <p:spPr>
          <a:xfrm rot="244633">
            <a:off x="10192798" y="437614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Product Dimensions</a:t>
            </a:r>
          </a:p>
        </p:txBody>
      </p:sp>
      <p:grpSp>
        <p:nvGrpSpPr>
          <p:cNvPr id="25" name="Group 24">
            <a:extLst>
              <a:ext uri="{FF2B5EF4-FFF2-40B4-BE49-F238E27FC236}">
                <a16:creationId xmlns:a16="http://schemas.microsoft.com/office/drawing/2014/main" id="{E405C89C-CB1F-0DD0-0FC6-1356C7333819}"/>
              </a:ext>
            </a:extLst>
          </p:cNvPr>
          <p:cNvGrpSpPr/>
          <p:nvPr/>
        </p:nvGrpSpPr>
        <p:grpSpPr>
          <a:xfrm>
            <a:off x="10820400" y="158021"/>
            <a:ext cx="1262954" cy="262128"/>
            <a:chOff x="10892274" y="158021"/>
            <a:chExt cx="1191080" cy="262128"/>
          </a:xfrm>
        </p:grpSpPr>
        <p:sp>
          <p:nvSpPr>
            <p:cNvPr id="26" name="Oval 25">
              <a:extLst>
                <a:ext uri="{FF2B5EF4-FFF2-40B4-BE49-F238E27FC236}">
                  <a16:creationId xmlns:a16="http://schemas.microsoft.com/office/drawing/2014/main" id="{86729B74-9425-67A2-0F6C-D6D0CF6A084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7" name="Group 26">
              <a:extLst>
                <a:ext uri="{FF2B5EF4-FFF2-40B4-BE49-F238E27FC236}">
                  <a16:creationId xmlns:a16="http://schemas.microsoft.com/office/drawing/2014/main" id="{96CA3F2F-14C0-F192-94C1-93AD61075F6E}"/>
                </a:ext>
              </a:extLst>
            </p:cNvPr>
            <p:cNvGrpSpPr/>
            <p:nvPr/>
          </p:nvGrpSpPr>
          <p:grpSpPr>
            <a:xfrm>
              <a:off x="10892274" y="158021"/>
              <a:ext cx="1191080" cy="262128"/>
              <a:chOff x="9614080" y="308749"/>
              <a:chExt cx="1191080" cy="262128"/>
            </a:xfrm>
          </p:grpSpPr>
          <p:sp>
            <p:nvSpPr>
              <p:cNvPr id="28" name="Rectangle 27">
                <a:extLst>
                  <a:ext uri="{FF2B5EF4-FFF2-40B4-BE49-F238E27FC236}">
                    <a16:creationId xmlns:a16="http://schemas.microsoft.com/office/drawing/2014/main" id="{C50F7859-663B-1D9F-2D68-AF2C3DC09C0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9" name="Rectangle 28">
                <a:extLst>
                  <a:ext uri="{FF2B5EF4-FFF2-40B4-BE49-F238E27FC236}">
                    <a16:creationId xmlns:a16="http://schemas.microsoft.com/office/drawing/2014/main" id="{97BAC052-1501-A201-3984-622062C4332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0" name="Rectangle 29">
            <a:extLst>
              <a:ext uri="{FF2B5EF4-FFF2-40B4-BE49-F238E27FC236}">
                <a16:creationId xmlns:a16="http://schemas.microsoft.com/office/drawing/2014/main" id="{C2B2F603-F9AE-C5CB-C8D0-F38B6134A52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4690029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CDE Shortlist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participants to stick their CDEs on the designated wall.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categorize the CDEs at this stage—just get them all up there.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Quickly remove any obvious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duplicates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but avoid discussion or debate at this point.</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Visualize CDEs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6DAE9E77-C918-4A35-2F5E-69D80E05B908}"/>
              </a:ext>
            </a:extLst>
          </p:cNvPr>
          <p:cNvSpPr/>
          <p:nvPr/>
        </p:nvSpPr>
        <p:spPr>
          <a:xfrm>
            <a:off x="6785750" y="436735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88468B16-DC0F-1F4E-4796-4C5B85BC7B6E}"/>
              </a:ext>
            </a:extLst>
          </p:cNvPr>
          <p:cNvSpPr/>
          <p:nvPr/>
        </p:nvSpPr>
        <p:spPr>
          <a:xfrm>
            <a:off x="5675015" y="44427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26DAE744-4672-9A90-F855-000A281FD3AE}"/>
              </a:ext>
            </a:extLst>
          </p:cNvPr>
          <p:cNvSpPr/>
          <p:nvPr/>
        </p:nvSpPr>
        <p:spPr>
          <a:xfrm>
            <a:off x="6146131" y="480490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5F76854B-5CB8-F4BD-776F-3C1BE30E7F55}"/>
              </a:ext>
            </a:extLst>
          </p:cNvPr>
          <p:cNvSpPr/>
          <p:nvPr/>
        </p:nvSpPr>
        <p:spPr>
          <a:xfrm>
            <a:off x="6037411" y="54290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5242C404-4968-AC7C-5775-07A43A089937}"/>
              </a:ext>
            </a:extLst>
          </p:cNvPr>
          <p:cNvSpPr/>
          <p:nvPr/>
        </p:nvSpPr>
        <p:spPr>
          <a:xfrm>
            <a:off x="5714131" y="582260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B4735035-7D28-CCCE-99A6-16F56514C922}"/>
              </a:ext>
            </a:extLst>
          </p:cNvPr>
          <p:cNvSpPr/>
          <p:nvPr/>
        </p:nvSpPr>
        <p:spPr>
          <a:xfrm>
            <a:off x="6816884" y="502503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C3380A05-7B63-EDC9-3287-74374573F993}"/>
              </a:ext>
            </a:extLst>
          </p:cNvPr>
          <p:cNvSpPr/>
          <p:nvPr/>
        </p:nvSpPr>
        <p:spPr>
          <a:xfrm>
            <a:off x="6785750" y="54542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28BF8B7A-7460-3A4E-B76D-0FA9976C89AE}"/>
              </a:ext>
            </a:extLst>
          </p:cNvPr>
          <p:cNvSpPr/>
          <p:nvPr/>
        </p:nvSpPr>
        <p:spPr>
          <a:xfrm>
            <a:off x="6721496" y="5924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42834894-DC9C-B310-3A9D-FE0F20AF2274}"/>
              </a:ext>
            </a:extLst>
          </p:cNvPr>
          <p:cNvSpPr/>
          <p:nvPr/>
        </p:nvSpPr>
        <p:spPr>
          <a:xfrm>
            <a:off x="7508996" y="5924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33CC11AC-38AE-603E-8AAD-14376D73E83C}"/>
              </a:ext>
            </a:extLst>
          </p:cNvPr>
          <p:cNvSpPr/>
          <p:nvPr/>
        </p:nvSpPr>
        <p:spPr>
          <a:xfrm>
            <a:off x="7508996" y="530052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28C91857-8ECB-A97E-EB27-5189F20A0EC1}"/>
              </a:ext>
            </a:extLst>
          </p:cNvPr>
          <p:cNvSpPr/>
          <p:nvPr/>
        </p:nvSpPr>
        <p:spPr>
          <a:xfrm>
            <a:off x="7685926" y="475297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3E9F9FA-A185-8141-4D97-17BA5DF514C5}"/>
              </a:ext>
            </a:extLst>
          </p:cNvPr>
          <p:cNvSpPr/>
          <p:nvPr/>
        </p:nvSpPr>
        <p:spPr>
          <a:xfrm>
            <a:off x="7475397" y="436735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FEC62D05-F111-1C21-D9DA-DD4540CC88EC}"/>
              </a:ext>
            </a:extLst>
          </p:cNvPr>
          <p:cNvSpPr/>
          <p:nvPr/>
        </p:nvSpPr>
        <p:spPr>
          <a:xfrm>
            <a:off x="8262897" y="43017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F19B5B49-8D21-CF8C-4901-4D830630AF8A}"/>
              </a:ext>
            </a:extLst>
          </p:cNvPr>
          <p:cNvSpPr/>
          <p:nvPr/>
        </p:nvSpPr>
        <p:spPr>
          <a:xfrm>
            <a:off x="8286175" y="49130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4A60A2A2-898E-B18B-7554-74BCA5D24BFE}"/>
              </a:ext>
            </a:extLst>
          </p:cNvPr>
          <p:cNvSpPr/>
          <p:nvPr/>
        </p:nvSpPr>
        <p:spPr>
          <a:xfrm>
            <a:off x="9225721" y="48027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6CCBD8F0-6077-963A-E078-ED1AB1865A8F}"/>
              </a:ext>
            </a:extLst>
          </p:cNvPr>
          <p:cNvSpPr/>
          <p:nvPr/>
        </p:nvSpPr>
        <p:spPr>
          <a:xfrm>
            <a:off x="9266397" y="413067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CBF5AE79-5A34-B5AF-368D-FB0CFBD2046A}"/>
              </a:ext>
            </a:extLst>
          </p:cNvPr>
          <p:cNvSpPr/>
          <p:nvPr/>
        </p:nvSpPr>
        <p:spPr>
          <a:xfrm>
            <a:off x="8372182" y="55374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B0E252A4-06A9-AB22-91A5-BF83B09915D1}"/>
              </a:ext>
            </a:extLst>
          </p:cNvPr>
          <p:cNvSpPr/>
          <p:nvPr/>
        </p:nvSpPr>
        <p:spPr>
          <a:xfrm>
            <a:off x="9275071" y="55374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3B31725B-1F16-AFEC-8A79-3CD23BA561DF}"/>
              </a:ext>
            </a:extLst>
          </p:cNvPr>
          <p:cNvSpPr/>
          <p:nvPr/>
        </p:nvSpPr>
        <p:spPr>
          <a:xfrm>
            <a:off x="8762287" y="5924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756E4F63-1C6B-BF13-4867-AF5494305A99}"/>
              </a:ext>
            </a:extLst>
          </p:cNvPr>
          <p:cNvSpPr/>
          <p:nvPr/>
        </p:nvSpPr>
        <p:spPr>
          <a:xfrm>
            <a:off x="8762287" y="51391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C6B4EEBD-57B1-4450-99BA-84E19FFFD83E}"/>
              </a:ext>
            </a:extLst>
          </p:cNvPr>
          <p:cNvSpPr/>
          <p:nvPr/>
        </p:nvSpPr>
        <p:spPr>
          <a:xfrm>
            <a:off x="9803284" y="448658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35704BC4-CB30-3C4F-959F-C598CFD4D588}"/>
              </a:ext>
            </a:extLst>
          </p:cNvPr>
          <p:cNvSpPr/>
          <p:nvPr/>
        </p:nvSpPr>
        <p:spPr>
          <a:xfrm>
            <a:off x="9733267" y="49467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9" name="Group 38">
            <a:extLst>
              <a:ext uri="{FF2B5EF4-FFF2-40B4-BE49-F238E27FC236}">
                <a16:creationId xmlns:a16="http://schemas.microsoft.com/office/drawing/2014/main" id="{D34FEE84-E28F-E44E-54BA-81A9EF62C7D5}"/>
              </a:ext>
            </a:extLst>
          </p:cNvPr>
          <p:cNvGrpSpPr/>
          <p:nvPr/>
        </p:nvGrpSpPr>
        <p:grpSpPr>
          <a:xfrm>
            <a:off x="10820400" y="158021"/>
            <a:ext cx="1262954" cy="262128"/>
            <a:chOff x="10892274" y="158021"/>
            <a:chExt cx="1191080" cy="262128"/>
          </a:xfrm>
        </p:grpSpPr>
        <p:sp>
          <p:nvSpPr>
            <p:cNvPr id="40" name="Oval 39">
              <a:extLst>
                <a:ext uri="{FF2B5EF4-FFF2-40B4-BE49-F238E27FC236}">
                  <a16:creationId xmlns:a16="http://schemas.microsoft.com/office/drawing/2014/main" id="{00416864-07F0-40E1-7120-870D1272AA1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41" name="Group 40">
              <a:extLst>
                <a:ext uri="{FF2B5EF4-FFF2-40B4-BE49-F238E27FC236}">
                  <a16:creationId xmlns:a16="http://schemas.microsoft.com/office/drawing/2014/main" id="{A5437F0C-F356-14BA-5234-904A46E064DA}"/>
                </a:ext>
              </a:extLst>
            </p:cNvPr>
            <p:cNvGrpSpPr/>
            <p:nvPr/>
          </p:nvGrpSpPr>
          <p:grpSpPr>
            <a:xfrm>
              <a:off x="10892274" y="158021"/>
              <a:ext cx="1191080" cy="262128"/>
              <a:chOff x="9614080" y="308749"/>
              <a:chExt cx="1191080" cy="262128"/>
            </a:xfrm>
          </p:grpSpPr>
          <p:sp>
            <p:nvSpPr>
              <p:cNvPr id="42" name="Rectangle 41">
                <a:extLst>
                  <a:ext uri="{FF2B5EF4-FFF2-40B4-BE49-F238E27FC236}">
                    <a16:creationId xmlns:a16="http://schemas.microsoft.com/office/drawing/2014/main" id="{86A3BBD1-6BE8-CD4E-5309-A75088AD518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43" name="Rectangle 42">
                <a:extLst>
                  <a:ext uri="{FF2B5EF4-FFF2-40B4-BE49-F238E27FC236}">
                    <a16:creationId xmlns:a16="http://schemas.microsoft.com/office/drawing/2014/main" id="{53B088E6-AF1E-8F06-B197-A5FDFA4D0E9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4" name="Rectangle 43">
            <a:extLst>
              <a:ext uri="{FF2B5EF4-FFF2-40B4-BE49-F238E27FC236}">
                <a16:creationId xmlns:a16="http://schemas.microsoft.com/office/drawing/2014/main" id="{A024352B-B706-5D75-9049-652A756034D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33449817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CDE Shortlist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should place their dots on the CDEs they believe are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most critical</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Encourage participants to distribute their dots based on the importance and impact of each CDE.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them that there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Heatmap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BFA7587D-2564-ED26-19B2-1137A8A2A5B0}"/>
              </a:ext>
            </a:extLst>
          </p:cNvPr>
          <p:cNvSpPr/>
          <p:nvPr/>
        </p:nvSpPr>
        <p:spPr>
          <a:xfrm>
            <a:off x="8755170"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1" name="Oval 40">
            <a:extLst>
              <a:ext uri="{FF2B5EF4-FFF2-40B4-BE49-F238E27FC236}">
                <a16:creationId xmlns:a16="http://schemas.microsoft.com/office/drawing/2014/main" id="{F2818B69-69A2-B88A-568F-27005AB835FB}"/>
              </a:ext>
            </a:extLst>
          </p:cNvPr>
          <p:cNvSpPr/>
          <p:nvPr/>
        </p:nvSpPr>
        <p:spPr>
          <a:xfrm>
            <a:off x="8847394"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2" name="Oval 41">
            <a:extLst>
              <a:ext uri="{FF2B5EF4-FFF2-40B4-BE49-F238E27FC236}">
                <a16:creationId xmlns:a16="http://schemas.microsoft.com/office/drawing/2014/main" id="{6FD83CD7-62C6-C629-4438-6CAEF9FE290E}"/>
              </a:ext>
            </a:extLst>
          </p:cNvPr>
          <p:cNvSpPr/>
          <p:nvPr/>
        </p:nvSpPr>
        <p:spPr>
          <a:xfrm>
            <a:off x="8940402"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3" name="Oval 42">
            <a:extLst>
              <a:ext uri="{FF2B5EF4-FFF2-40B4-BE49-F238E27FC236}">
                <a16:creationId xmlns:a16="http://schemas.microsoft.com/office/drawing/2014/main" id="{9784E740-CBD0-80A8-5FD1-43023A25397B}"/>
              </a:ext>
            </a:extLst>
          </p:cNvPr>
          <p:cNvSpPr/>
          <p:nvPr/>
        </p:nvSpPr>
        <p:spPr>
          <a:xfrm>
            <a:off x="9033410"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4" name="Oval 43">
            <a:extLst>
              <a:ext uri="{FF2B5EF4-FFF2-40B4-BE49-F238E27FC236}">
                <a16:creationId xmlns:a16="http://schemas.microsoft.com/office/drawing/2014/main" id="{D85DDDE6-74D6-EB09-14E9-E070A0DCA9D0}"/>
              </a:ext>
            </a:extLst>
          </p:cNvPr>
          <p:cNvSpPr/>
          <p:nvPr/>
        </p:nvSpPr>
        <p:spPr>
          <a:xfrm>
            <a:off x="9127831"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5" name="Oval 44">
            <a:extLst>
              <a:ext uri="{FF2B5EF4-FFF2-40B4-BE49-F238E27FC236}">
                <a16:creationId xmlns:a16="http://schemas.microsoft.com/office/drawing/2014/main" id="{42C27F48-94D1-43A6-BF8D-2009B655F269}"/>
              </a:ext>
            </a:extLst>
          </p:cNvPr>
          <p:cNvSpPr/>
          <p:nvPr/>
        </p:nvSpPr>
        <p:spPr>
          <a:xfrm>
            <a:off x="8755170"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6" name="Oval 45">
            <a:extLst>
              <a:ext uri="{FF2B5EF4-FFF2-40B4-BE49-F238E27FC236}">
                <a16:creationId xmlns:a16="http://schemas.microsoft.com/office/drawing/2014/main" id="{F39CDC66-A743-0052-7336-8B594680AF27}"/>
              </a:ext>
            </a:extLst>
          </p:cNvPr>
          <p:cNvSpPr/>
          <p:nvPr/>
        </p:nvSpPr>
        <p:spPr>
          <a:xfrm>
            <a:off x="8847394"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7" name="Oval 46">
            <a:extLst>
              <a:ext uri="{FF2B5EF4-FFF2-40B4-BE49-F238E27FC236}">
                <a16:creationId xmlns:a16="http://schemas.microsoft.com/office/drawing/2014/main" id="{BC0BEFAD-C31D-3A81-DB3A-6AD877DB1B05}"/>
              </a:ext>
            </a:extLst>
          </p:cNvPr>
          <p:cNvSpPr/>
          <p:nvPr/>
        </p:nvSpPr>
        <p:spPr>
          <a:xfrm>
            <a:off x="8940402"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8" name="Oval 47">
            <a:extLst>
              <a:ext uri="{FF2B5EF4-FFF2-40B4-BE49-F238E27FC236}">
                <a16:creationId xmlns:a16="http://schemas.microsoft.com/office/drawing/2014/main" id="{58C92DC7-7DA1-D1F8-4B78-DFED01842974}"/>
              </a:ext>
            </a:extLst>
          </p:cNvPr>
          <p:cNvSpPr/>
          <p:nvPr/>
        </p:nvSpPr>
        <p:spPr>
          <a:xfrm>
            <a:off x="9033410"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9" name="Oval 48">
            <a:extLst>
              <a:ext uri="{FF2B5EF4-FFF2-40B4-BE49-F238E27FC236}">
                <a16:creationId xmlns:a16="http://schemas.microsoft.com/office/drawing/2014/main" id="{C929B8F8-1854-175D-3B62-280BB3C0D0AE}"/>
              </a:ext>
            </a:extLst>
          </p:cNvPr>
          <p:cNvSpPr/>
          <p:nvPr/>
        </p:nvSpPr>
        <p:spPr>
          <a:xfrm>
            <a:off x="9127831"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50" name="Rectangle 49">
            <a:extLst>
              <a:ext uri="{FF2B5EF4-FFF2-40B4-BE49-F238E27FC236}">
                <a16:creationId xmlns:a16="http://schemas.microsoft.com/office/drawing/2014/main" id="{AA24272C-FED4-61C8-CC27-3E102C9D8F08}"/>
              </a:ext>
            </a:extLst>
          </p:cNvPr>
          <p:cNvSpPr/>
          <p:nvPr/>
        </p:nvSpPr>
        <p:spPr>
          <a:xfrm>
            <a:off x="6747650"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C9C37584-D428-9CF8-4C83-59A800D626BD}"/>
              </a:ext>
            </a:extLst>
          </p:cNvPr>
          <p:cNvSpPr/>
          <p:nvPr/>
        </p:nvSpPr>
        <p:spPr>
          <a:xfrm>
            <a:off x="5598384" y="443684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FCE4E628-5F6A-0A54-4005-4619E6DBC3E5}"/>
              </a:ext>
            </a:extLst>
          </p:cNvPr>
          <p:cNvSpPr/>
          <p:nvPr/>
        </p:nvSpPr>
        <p:spPr>
          <a:xfrm>
            <a:off x="6108031" y="474351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A229E1C7-C73F-C8C6-D3E4-A75B6F40387D}"/>
              </a:ext>
            </a:extLst>
          </p:cNvPr>
          <p:cNvSpPr/>
          <p:nvPr/>
        </p:nvSpPr>
        <p:spPr>
          <a:xfrm>
            <a:off x="5999311" y="536767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E9FAD4D4-96E6-4132-CB5C-A1DA2F432C7B}"/>
              </a:ext>
            </a:extLst>
          </p:cNvPr>
          <p:cNvSpPr/>
          <p:nvPr/>
        </p:nvSpPr>
        <p:spPr>
          <a:xfrm>
            <a:off x="5676031" y="576122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E512EEAF-1D5C-6FBA-7650-EB010302813F}"/>
              </a:ext>
            </a:extLst>
          </p:cNvPr>
          <p:cNvSpPr/>
          <p:nvPr/>
        </p:nvSpPr>
        <p:spPr>
          <a:xfrm>
            <a:off x="6778784" y="496364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9A7523B-B0B1-3DC5-23D2-2B8D661539B8}"/>
              </a:ext>
            </a:extLst>
          </p:cNvPr>
          <p:cNvSpPr/>
          <p:nvPr/>
        </p:nvSpPr>
        <p:spPr>
          <a:xfrm>
            <a:off x="6747650" y="53928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00782AC4-C347-954A-8179-56881454C944}"/>
              </a:ext>
            </a:extLst>
          </p:cNvPr>
          <p:cNvSpPr/>
          <p:nvPr/>
        </p:nvSpPr>
        <p:spPr>
          <a:xfrm>
            <a:off x="66833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80AEEF75-2409-E0EB-9F29-2348F15B2FC4}"/>
              </a:ext>
            </a:extLst>
          </p:cNvPr>
          <p:cNvSpPr/>
          <p:nvPr/>
        </p:nvSpPr>
        <p:spPr>
          <a:xfrm>
            <a:off x="74708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B6BBBE3E-2B33-14D0-09C8-2E2698A8144F}"/>
              </a:ext>
            </a:extLst>
          </p:cNvPr>
          <p:cNvSpPr/>
          <p:nvPr/>
        </p:nvSpPr>
        <p:spPr>
          <a:xfrm>
            <a:off x="7470896" y="523914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7F4749F6-5320-53C1-06B5-59E11D88910D}"/>
              </a:ext>
            </a:extLst>
          </p:cNvPr>
          <p:cNvSpPr/>
          <p:nvPr/>
        </p:nvSpPr>
        <p:spPr>
          <a:xfrm>
            <a:off x="7647826" y="469159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C632EFFE-DF5B-C691-0C20-2034A2D4C3BB}"/>
              </a:ext>
            </a:extLst>
          </p:cNvPr>
          <p:cNvSpPr/>
          <p:nvPr/>
        </p:nvSpPr>
        <p:spPr>
          <a:xfrm>
            <a:off x="7437297"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4F38ECF2-D126-0200-BEBA-FD551584DAB6}"/>
              </a:ext>
            </a:extLst>
          </p:cNvPr>
          <p:cNvSpPr/>
          <p:nvPr/>
        </p:nvSpPr>
        <p:spPr>
          <a:xfrm>
            <a:off x="8224797" y="42403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DB01DE29-28A7-7E8D-1213-284ABE54F0BF}"/>
              </a:ext>
            </a:extLst>
          </p:cNvPr>
          <p:cNvSpPr/>
          <p:nvPr/>
        </p:nvSpPr>
        <p:spPr>
          <a:xfrm>
            <a:off x="8248075" y="485170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8AE095FE-84D0-2654-C305-190DF76A13BB}"/>
              </a:ext>
            </a:extLst>
          </p:cNvPr>
          <p:cNvSpPr/>
          <p:nvPr/>
        </p:nvSpPr>
        <p:spPr>
          <a:xfrm>
            <a:off x="9187621" y="4741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77E656A2-5C96-9277-F7FE-9A1C9664F9FA}"/>
              </a:ext>
            </a:extLst>
          </p:cNvPr>
          <p:cNvSpPr/>
          <p:nvPr/>
        </p:nvSpPr>
        <p:spPr>
          <a:xfrm>
            <a:off x="9228297" y="40692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DAD53727-E569-DEED-2F84-28E9FE2E073B}"/>
              </a:ext>
            </a:extLst>
          </p:cNvPr>
          <p:cNvSpPr/>
          <p:nvPr/>
        </p:nvSpPr>
        <p:spPr>
          <a:xfrm>
            <a:off x="8334082"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E292AE6E-8480-6C9A-A45F-1E5114ABB913}"/>
              </a:ext>
            </a:extLst>
          </p:cNvPr>
          <p:cNvSpPr/>
          <p:nvPr/>
        </p:nvSpPr>
        <p:spPr>
          <a:xfrm>
            <a:off x="9236971"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4DE30A0-A688-F0ED-8960-8A04AFD59345}"/>
              </a:ext>
            </a:extLst>
          </p:cNvPr>
          <p:cNvSpPr/>
          <p:nvPr/>
        </p:nvSpPr>
        <p:spPr>
          <a:xfrm>
            <a:off x="872593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25CC59C2-94B6-6274-AE7F-408899352AAB}"/>
              </a:ext>
            </a:extLst>
          </p:cNvPr>
          <p:cNvSpPr/>
          <p:nvPr/>
        </p:nvSpPr>
        <p:spPr>
          <a:xfrm>
            <a:off x="8724187" y="50777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92FB0D2C-E867-859B-431F-755BCEB48370}"/>
              </a:ext>
            </a:extLst>
          </p:cNvPr>
          <p:cNvSpPr/>
          <p:nvPr/>
        </p:nvSpPr>
        <p:spPr>
          <a:xfrm>
            <a:off x="9765184" y="44251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65A5C244-A460-E5CD-DCD4-9B413941E6CA}"/>
              </a:ext>
            </a:extLst>
          </p:cNvPr>
          <p:cNvSpPr/>
          <p:nvPr/>
        </p:nvSpPr>
        <p:spPr>
          <a:xfrm>
            <a:off x="9695167" y="4885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4440C605-87A3-0B48-607E-30EE921C405F}"/>
              </a:ext>
            </a:extLst>
          </p:cNvPr>
          <p:cNvSpPr/>
          <p:nvPr/>
        </p:nvSpPr>
        <p:spPr>
          <a:xfrm>
            <a:off x="5858382" y="448816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E9B47278-7A13-73B2-20B1-BF9735B5306B}"/>
              </a:ext>
            </a:extLst>
          </p:cNvPr>
          <p:cNvSpPr/>
          <p:nvPr/>
        </p:nvSpPr>
        <p:spPr>
          <a:xfrm>
            <a:off x="5849677" y="4606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22777D4C-362F-2DF0-833B-7D4FA5E7DAD8}"/>
              </a:ext>
            </a:extLst>
          </p:cNvPr>
          <p:cNvSpPr/>
          <p:nvPr/>
        </p:nvSpPr>
        <p:spPr>
          <a:xfrm>
            <a:off x="7680563" y="434794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A1DFBCC-8A3D-E912-4628-8BE916CE8F2A}"/>
              </a:ext>
            </a:extLst>
          </p:cNvPr>
          <p:cNvSpPr/>
          <p:nvPr/>
        </p:nvSpPr>
        <p:spPr>
          <a:xfrm>
            <a:off x="7716563" y="44704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26CFA7D2-F207-F218-5AA4-1DD4AE62E64C}"/>
              </a:ext>
            </a:extLst>
          </p:cNvPr>
          <p:cNvSpPr/>
          <p:nvPr/>
        </p:nvSpPr>
        <p:spPr>
          <a:xfrm>
            <a:off x="7940023" y="47876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2408D1AB-64A2-4E78-3A89-F971E381A03E}"/>
              </a:ext>
            </a:extLst>
          </p:cNvPr>
          <p:cNvSpPr/>
          <p:nvPr/>
        </p:nvSpPr>
        <p:spPr>
          <a:xfrm>
            <a:off x="7841868" y="4819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FCDCFE93-C976-A273-A9E9-FC59EE0142FB}"/>
              </a:ext>
            </a:extLst>
          </p:cNvPr>
          <p:cNvSpPr/>
          <p:nvPr/>
        </p:nvSpPr>
        <p:spPr>
          <a:xfrm>
            <a:off x="7864618" y="49089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CCA0D109-48F3-BEB5-E723-4516CABC8016}"/>
              </a:ext>
            </a:extLst>
          </p:cNvPr>
          <p:cNvSpPr/>
          <p:nvPr/>
        </p:nvSpPr>
        <p:spPr>
          <a:xfrm>
            <a:off x="7948742" y="4891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38E13DB4-8B2D-F941-ECAA-9D772124900C}"/>
              </a:ext>
            </a:extLst>
          </p:cNvPr>
          <p:cNvSpPr/>
          <p:nvPr/>
        </p:nvSpPr>
        <p:spPr>
          <a:xfrm>
            <a:off x="7904445" y="4837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3D5F5E7F-1EAD-23B8-4F8A-1DFA08CE4077}"/>
              </a:ext>
            </a:extLst>
          </p:cNvPr>
          <p:cNvSpPr/>
          <p:nvPr/>
        </p:nvSpPr>
        <p:spPr>
          <a:xfrm>
            <a:off x="8505872" y="49027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1A95C1F-0F83-1599-D9A0-51A3D73AFF63}"/>
              </a:ext>
            </a:extLst>
          </p:cNvPr>
          <p:cNvSpPr/>
          <p:nvPr/>
        </p:nvSpPr>
        <p:spPr>
          <a:xfrm>
            <a:off x="8599850" y="54967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0FC35E17-257C-1B07-B935-9849E82F0B94}"/>
              </a:ext>
            </a:extLst>
          </p:cNvPr>
          <p:cNvSpPr/>
          <p:nvPr/>
        </p:nvSpPr>
        <p:spPr>
          <a:xfrm>
            <a:off x="8555606"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BF2735D1-500E-BE31-2A61-9240E7BC5A99}"/>
              </a:ext>
            </a:extLst>
          </p:cNvPr>
          <p:cNvSpPr/>
          <p:nvPr/>
        </p:nvSpPr>
        <p:spPr>
          <a:xfrm>
            <a:off x="8608075" y="55894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A45E10C9-9DE6-806B-336E-CF368793E807}"/>
              </a:ext>
            </a:extLst>
          </p:cNvPr>
          <p:cNvSpPr/>
          <p:nvPr/>
        </p:nvSpPr>
        <p:spPr>
          <a:xfrm>
            <a:off x="9444619" y="487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0C80D10F-AD07-14F1-BBE6-3C8D32F8F930}"/>
              </a:ext>
            </a:extLst>
          </p:cNvPr>
          <p:cNvSpPr/>
          <p:nvPr/>
        </p:nvSpPr>
        <p:spPr>
          <a:xfrm>
            <a:off x="9511621" y="5489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DC90E811-62B2-E7C0-B54E-3061D2AECAAA}"/>
              </a:ext>
            </a:extLst>
          </p:cNvPr>
          <p:cNvSpPr/>
          <p:nvPr/>
        </p:nvSpPr>
        <p:spPr>
          <a:xfrm>
            <a:off x="9534271" y="55843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4382D9B4-1642-8B1C-A292-9C7716133809}"/>
              </a:ext>
            </a:extLst>
          </p:cNvPr>
          <p:cNvSpPr/>
          <p:nvPr/>
        </p:nvSpPr>
        <p:spPr>
          <a:xfrm>
            <a:off x="9422417"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CA61B3A5-B1EA-D091-2EB4-75B3C8EC3ABB}"/>
              </a:ext>
            </a:extLst>
          </p:cNvPr>
          <p:cNvSpPr/>
          <p:nvPr/>
        </p:nvSpPr>
        <p:spPr>
          <a:xfrm>
            <a:off x="9371781" y="5497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ACE0B0CF-F610-955A-7C8F-34B04EC8370E}"/>
              </a:ext>
            </a:extLst>
          </p:cNvPr>
          <p:cNvSpPr/>
          <p:nvPr/>
        </p:nvSpPr>
        <p:spPr>
          <a:xfrm>
            <a:off x="6927315" y="58942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10612EF5-3B0B-CE6F-7585-AAD94BF8BE38}"/>
              </a:ext>
            </a:extLst>
          </p:cNvPr>
          <p:cNvSpPr/>
          <p:nvPr/>
        </p:nvSpPr>
        <p:spPr>
          <a:xfrm>
            <a:off x="6912686" y="59698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DDF4613B-AB81-524E-4A25-07A688F137AF}"/>
              </a:ext>
            </a:extLst>
          </p:cNvPr>
          <p:cNvSpPr/>
          <p:nvPr/>
        </p:nvSpPr>
        <p:spPr>
          <a:xfrm>
            <a:off x="6947242" y="60428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1EDB0F19-DDBC-341B-524C-BE28BA970521}"/>
              </a:ext>
            </a:extLst>
          </p:cNvPr>
          <p:cNvSpPr/>
          <p:nvPr/>
        </p:nvSpPr>
        <p:spPr>
          <a:xfrm>
            <a:off x="6276761" y="54040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0CF06AFC-3938-6EC5-33BA-0A4CAEC0E913}"/>
              </a:ext>
            </a:extLst>
          </p:cNvPr>
          <p:cNvSpPr/>
          <p:nvPr/>
        </p:nvSpPr>
        <p:spPr>
          <a:xfrm>
            <a:off x="5965159" y="58635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B6C05E0A-0111-E35B-FC1C-01F1EF1FEB81}"/>
              </a:ext>
            </a:extLst>
          </p:cNvPr>
          <p:cNvSpPr/>
          <p:nvPr/>
        </p:nvSpPr>
        <p:spPr>
          <a:xfrm>
            <a:off x="5869211" y="582216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BE98CA59-60A2-6073-C4F1-5B541EE5D4A9}"/>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F166438A-0973-52AA-AF3E-BE6748CFD4D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99D78F10-0484-0859-5712-C23F270F2623}"/>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EA00E464-7CB9-2AD2-DC5E-6F4C76C3D6B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B8270D29-3F02-BB71-4F98-782E481ACCB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71C6AD12-2D21-D4E7-1D68-D68E7E67416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6010816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fade">
                                      <p:cBhvr>
                                        <p:cTn id="10" dur="500"/>
                                        <p:tgtEl>
                                          <p:spTgt spid="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2"/>
                                        </p:tgtEl>
                                        <p:attrNameLst>
                                          <p:attrName>style.visibility</p:attrName>
                                        </p:attrNameLst>
                                      </p:cBhvr>
                                      <p:to>
                                        <p:strVal val="visible"/>
                                      </p:to>
                                    </p:set>
                                    <p:animEffect transition="in" filter="fade">
                                      <p:cBhvr>
                                        <p:cTn id="13" dur="500"/>
                                        <p:tgtEl>
                                          <p:spTgt spid="9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500"/>
                                        <p:tgtEl>
                                          <p:spTgt spid="9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fade">
                                      <p:cBhvr>
                                        <p:cTn id="19" dur="500"/>
                                        <p:tgtEl>
                                          <p:spTgt spid="9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fade">
                                      <p:cBhvr>
                                        <p:cTn id="25" dur="500"/>
                                        <p:tgtEl>
                                          <p:spTgt spid="7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fade">
                                      <p:cBhvr>
                                        <p:cTn id="31" dur="500"/>
                                        <p:tgtEl>
                                          <p:spTgt spid="7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5"/>
                                        </p:tgtEl>
                                        <p:attrNameLst>
                                          <p:attrName>style.visibility</p:attrName>
                                        </p:attrNameLst>
                                      </p:cBhvr>
                                      <p:to>
                                        <p:strVal val="visible"/>
                                      </p:to>
                                    </p:set>
                                    <p:animEffect transition="in" filter="fade">
                                      <p:cBhvr>
                                        <p:cTn id="34" dur="500"/>
                                        <p:tgtEl>
                                          <p:spTgt spid="7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6"/>
                                        </p:tgtEl>
                                        <p:attrNameLst>
                                          <p:attrName>style.visibility</p:attrName>
                                        </p:attrNameLst>
                                      </p:cBhvr>
                                      <p:to>
                                        <p:strVal val="visible"/>
                                      </p:to>
                                    </p:set>
                                    <p:animEffect transition="in" filter="fade">
                                      <p:cBhvr>
                                        <p:cTn id="37" dur="500"/>
                                        <p:tgtEl>
                                          <p:spTgt spid="7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7"/>
                                        </p:tgtEl>
                                        <p:attrNameLst>
                                          <p:attrName>style.visibility</p:attrName>
                                        </p:attrNameLst>
                                      </p:cBhvr>
                                      <p:to>
                                        <p:strVal val="visible"/>
                                      </p:to>
                                    </p:set>
                                    <p:animEffect transition="in" filter="fade">
                                      <p:cBhvr>
                                        <p:cTn id="40" dur="500"/>
                                        <p:tgtEl>
                                          <p:spTgt spid="7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5"/>
                                        </p:tgtEl>
                                        <p:attrNameLst>
                                          <p:attrName>style.visibility</p:attrName>
                                        </p:attrNameLst>
                                      </p:cBhvr>
                                      <p:to>
                                        <p:strVal val="visible"/>
                                      </p:to>
                                    </p:set>
                                    <p:animEffect transition="in" filter="fade">
                                      <p:cBhvr>
                                        <p:cTn id="55" dur="500"/>
                                        <p:tgtEl>
                                          <p:spTgt spid="8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83"/>
                                        </p:tgtEl>
                                        <p:attrNameLst>
                                          <p:attrName>style.visibility</p:attrName>
                                        </p:attrNameLst>
                                      </p:cBhvr>
                                      <p:to>
                                        <p:strVal val="visible"/>
                                      </p:to>
                                    </p:set>
                                    <p:animEffect transition="in" filter="fade">
                                      <p:cBhvr>
                                        <p:cTn id="61" dur="500"/>
                                        <p:tgtEl>
                                          <p:spTgt spid="8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84"/>
                                        </p:tgtEl>
                                        <p:attrNameLst>
                                          <p:attrName>style.visibility</p:attrName>
                                        </p:attrNameLst>
                                      </p:cBhvr>
                                      <p:to>
                                        <p:strVal val="visible"/>
                                      </p:to>
                                    </p:set>
                                    <p:animEffect transition="in" filter="fade">
                                      <p:cBhvr>
                                        <p:cTn id="64" dur="500"/>
                                        <p:tgtEl>
                                          <p:spTgt spid="8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fade">
                                      <p:cBhvr>
                                        <p:cTn id="67" dur="500"/>
                                        <p:tgtEl>
                                          <p:spTgt spid="8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87"/>
                                        </p:tgtEl>
                                        <p:attrNameLst>
                                          <p:attrName>style.visibility</p:attrName>
                                        </p:attrNameLst>
                                      </p:cBhvr>
                                      <p:to>
                                        <p:strVal val="visible"/>
                                      </p:to>
                                    </p:set>
                                    <p:animEffect transition="in" filter="fade">
                                      <p:cBhvr>
                                        <p:cTn id="70" dur="500"/>
                                        <p:tgtEl>
                                          <p:spTgt spid="8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500"/>
                                        <p:tgtEl>
                                          <p:spTgt spid="88"/>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89"/>
                                        </p:tgtEl>
                                        <p:attrNameLst>
                                          <p:attrName>style.visibility</p:attrName>
                                        </p:attrNameLst>
                                      </p:cBhvr>
                                      <p:to>
                                        <p:strVal val="visible"/>
                                      </p:to>
                                    </p:set>
                                    <p:animEffect transition="in" filter="fade">
                                      <p:cBhvr>
                                        <p:cTn id="76"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CDE Shortlist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special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goes last and is encouraged to talk about their decision.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 are no voting rules here as well.</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A24272C-FED4-61C8-CC27-3E102C9D8F08}"/>
              </a:ext>
            </a:extLst>
          </p:cNvPr>
          <p:cNvSpPr/>
          <p:nvPr/>
        </p:nvSpPr>
        <p:spPr>
          <a:xfrm>
            <a:off x="6747650"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C9C37584-D428-9CF8-4C83-59A800D626BD}"/>
              </a:ext>
            </a:extLst>
          </p:cNvPr>
          <p:cNvSpPr/>
          <p:nvPr/>
        </p:nvSpPr>
        <p:spPr>
          <a:xfrm>
            <a:off x="5598384" y="443684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FCE4E628-5F6A-0A54-4005-4619E6DBC3E5}"/>
              </a:ext>
            </a:extLst>
          </p:cNvPr>
          <p:cNvSpPr/>
          <p:nvPr/>
        </p:nvSpPr>
        <p:spPr>
          <a:xfrm>
            <a:off x="6108031" y="474351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A229E1C7-C73F-C8C6-D3E4-A75B6F40387D}"/>
              </a:ext>
            </a:extLst>
          </p:cNvPr>
          <p:cNvSpPr/>
          <p:nvPr/>
        </p:nvSpPr>
        <p:spPr>
          <a:xfrm>
            <a:off x="5999311" y="536767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E9FAD4D4-96E6-4132-CB5C-A1DA2F432C7B}"/>
              </a:ext>
            </a:extLst>
          </p:cNvPr>
          <p:cNvSpPr/>
          <p:nvPr/>
        </p:nvSpPr>
        <p:spPr>
          <a:xfrm>
            <a:off x="5676031" y="576122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E512EEAF-1D5C-6FBA-7650-EB010302813F}"/>
              </a:ext>
            </a:extLst>
          </p:cNvPr>
          <p:cNvSpPr/>
          <p:nvPr/>
        </p:nvSpPr>
        <p:spPr>
          <a:xfrm>
            <a:off x="6778784" y="496364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9A7523B-B0B1-3DC5-23D2-2B8D661539B8}"/>
              </a:ext>
            </a:extLst>
          </p:cNvPr>
          <p:cNvSpPr/>
          <p:nvPr/>
        </p:nvSpPr>
        <p:spPr>
          <a:xfrm>
            <a:off x="6747650" y="53928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00782AC4-C347-954A-8179-56881454C944}"/>
              </a:ext>
            </a:extLst>
          </p:cNvPr>
          <p:cNvSpPr/>
          <p:nvPr/>
        </p:nvSpPr>
        <p:spPr>
          <a:xfrm>
            <a:off x="66833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80AEEF75-2409-E0EB-9F29-2348F15B2FC4}"/>
              </a:ext>
            </a:extLst>
          </p:cNvPr>
          <p:cNvSpPr/>
          <p:nvPr/>
        </p:nvSpPr>
        <p:spPr>
          <a:xfrm>
            <a:off x="74708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B6BBBE3E-2B33-14D0-09C8-2E2698A8144F}"/>
              </a:ext>
            </a:extLst>
          </p:cNvPr>
          <p:cNvSpPr/>
          <p:nvPr/>
        </p:nvSpPr>
        <p:spPr>
          <a:xfrm>
            <a:off x="7470896" y="523914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7F4749F6-5320-53C1-06B5-59E11D88910D}"/>
              </a:ext>
            </a:extLst>
          </p:cNvPr>
          <p:cNvSpPr/>
          <p:nvPr/>
        </p:nvSpPr>
        <p:spPr>
          <a:xfrm>
            <a:off x="7647826" y="469159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C632EFFE-DF5B-C691-0C20-2034A2D4C3BB}"/>
              </a:ext>
            </a:extLst>
          </p:cNvPr>
          <p:cNvSpPr/>
          <p:nvPr/>
        </p:nvSpPr>
        <p:spPr>
          <a:xfrm>
            <a:off x="7437297"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4F38ECF2-D126-0200-BEBA-FD551584DAB6}"/>
              </a:ext>
            </a:extLst>
          </p:cNvPr>
          <p:cNvSpPr/>
          <p:nvPr/>
        </p:nvSpPr>
        <p:spPr>
          <a:xfrm>
            <a:off x="8224797" y="42403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DB01DE29-28A7-7E8D-1213-284ABE54F0BF}"/>
              </a:ext>
            </a:extLst>
          </p:cNvPr>
          <p:cNvSpPr/>
          <p:nvPr/>
        </p:nvSpPr>
        <p:spPr>
          <a:xfrm>
            <a:off x="8248075" y="485170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8AE095FE-84D0-2654-C305-190DF76A13BB}"/>
              </a:ext>
            </a:extLst>
          </p:cNvPr>
          <p:cNvSpPr/>
          <p:nvPr/>
        </p:nvSpPr>
        <p:spPr>
          <a:xfrm>
            <a:off x="9187621" y="4741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77E656A2-5C96-9277-F7FE-9A1C9664F9FA}"/>
              </a:ext>
            </a:extLst>
          </p:cNvPr>
          <p:cNvSpPr/>
          <p:nvPr/>
        </p:nvSpPr>
        <p:spPr>
          <a:xfrm>
            <a:off x="9228297" y="40692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DAD53727-E569-DEED-2F84-28E9FE2E073B}"/>
              </a:ext>
            </a:extLst>
          </p:cNvPr>
          <p:cNvSpPr/>
          <p:nvPr/>
        </p:nvSpPr>
        <p:spPr>
          <a:xfrm>
            <a:off x="8334082"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E292AE6E-8480-6C9A-A45F-1E5114ABB913}"/>
              </a:ext>
            </a:extLst>
          </p:cNvPr>
          <p:cNvSpPr/>
          <p:nvPr/>
        </p:nvSpPr>
        <p:spPr>
          <a:xfrm>
            <a:off x="9236971"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4DE30A0-A688-F0ED-8960-8A04AFD59345}"/>
              </a:ext>
            </a:extLst>
          </p:cNvPr>
          <p:cNvSpPr/>
          <p:nvPr/>
        </p:nvSpPr>
        <p:spPr>
          <a:xfrm>
            <a:off x="872593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25CC59C2-94B6-6274-AE7F-408899352AAB}"/>
              </a:ext>
            </a:extLst>
          </p:cNvPr>
          <p:cNvSpPr/>
          <p:nvPr/>
        </p:nvSpPr>
        <p:spPr>
          <a:xfrm>
            <a:off x="8724187" y="50777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92FB0D2C-E867-859B-431F-755BCEB48370}"/>
              </a:ext>
            </a:extLst>
          </p:cNvPr>
          <p:cNvSpPr/>
          <p:nvPr/>
        </p:nvSpPr>
        <p:spPr>
          <a:xfrm>
            <a:off x="9765184" y="44251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65A5C244-A460-E5CD-DCD4-9B413941E6CA}"/>
              </a:ext>
            </a:extLst>
          </p:cNvPr>
          <p:cNvSpPr/>
          <p:nvPr/>
        </p:nvSpPr>
        <p:spPr>
          <a:xfrm>
            <a:off x="9695167" y="4885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4440C605-87A3-0B48-607E-30EE921C405F}"/>
              </a:ext>
            </a:extLst>
          </p:cNvPr>
          <p:cNvSpPr/>
          <p:nvPr/>
        </p:nvSpPr>
        <p:spPr>
          <a:xfrm>
            <a:off x="5858382" y="448816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E9B47278-7A13-73B2-20B1-BF9735B5306B}"/>
              </a:ext>
            </a:extLst>
          </p:cNvPr>
          <p:cNvSpPr/>
          <p:nvPr/>
        </p:nvSpPr>
        <p:spPr>
          <a:xfrm>
            <a:off x="5849677" y="4606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22777D4C-362F-2DF0-833B-7D4FA5E7DAD8}"/>
              </a:ext>
            </a:extLst>
          </p:cNvPr>
          <p:cNvSpPr/>
          <p:nvPr/>
        </p:nvSpPr>
        <p:spPr>
          <a:xfrm>
            <a:off x="7680563" y="434794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A1DFBCC-8A3D-E912-4628-8BE916CE8F2A}"/>
              </a:ext>
            </a:extLst>
          </p:cNvPr>
          <p:cNvSpPr/>
          <p:nvPr/>
        </p:nvSpPr>
        <p:spPr>
          <a:xfrm>
            <a:off x="7716563" y="44704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26CFA7D2-F207-F218-5AA4-1DD4AE62E64C}"/>
              </a:ext>
            </a:extLst>
          </p:cNvPr>
          <p:cNvSpPr/>
          <p:nvPr/>
        </p:nvSpPr>
        <p:spPr>
          <a:xfrm>
            <a:off x="7940023" y="47876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2408D1AB-64A2-4E78-3A89-F971E381A03E}"/>
              </a:ext>
            </a:extLst>
          </p:cNvPr>
          <p:cNvSpPr/>
          <p:nvPr/>
        </p:nvSpPr>
        <p:spPr>
          <a:xfrm>
            <a:off x="7841868" y="4819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FCDCFE93-C976-A273-A9E9-FC59EE0142FB}"/>
              </a:ext>
            </a:extLst>
          </p:cNvPr>
          <p:cNvSpPr/>
          <p:nvPr/>
        </p:nvSpPr>
        <p:spPr>
          <a:xfrm>
            <a:off x="7864618" y="49089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CCA0D109-48F3-BEB5-E723-4516CABC8016}"/>
              </a:ext>
            </a:extLst>
          </p:cNvPr>
          <p:cNvSpPr/>
          <p:nvPr/>
        </p:nvSpPr>
        <p:spPr>
          <a:xfrm>
            <a:off x="7948742" y="4891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38E13DB4-8B2D-F941-ECAA-9D772124900C}"/>
              </a:ext>
            </a:extLst>
          </p:cNvPr>
          <p:cNvSpPr/>
          <p:nvPr/>
        </p:nvSpPr>
        <p:spPr>
          <a:xfrm>
            <a:off x="7904445" y="4837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3D5F5E7F-1EAD-23B8-4F8A-1DFA08CE4077}"/>
              </a:ext>
            </a:extLst>
          </p:cNvPr>
          <p:cNvSpPr/>
          <p:nvPr/>
        </p:nvSpPr>
        <p:spPr>
          <a:xfrm>
            <a:off x="8505872" y="49027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1A95C1F-0F83-1599-D9A0-51A3D73AFF63}"/>
              </a:ext>
            </a:extLst>
          </p:cNvPr>
          <p:cNvSpPr/>
          <p:nvPr/>
        </p:nvSpPr>
        <p:spPr>
          <a:xfrm>
            <a:off x="8599850" y="54967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0FC35E17-257C-1B07-B935-9849E82F0B94}"/>
              </a:ext>
            </a:extLst>
          </p:cNvPr>
          <p:cNvSpPr/>
          <p:nvPr/>
        </p:nvSpPr>
        <p:spPr>
          <a:xfrm>
            <a:off x="8555606"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BF2735D1-500E-BE31-2A61-9240E7BC5A99}"/>
              </a:ext>
            </a:extLst>
          </p:cNvPr>
          <p:cNvSpPr/>
          <p:nvPr/>
        </p:nvSpPr>
        <p:spPr>
          <a:xfrm>
            <a:off x="8608075" y="55894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A45E10C9-9DE6-806B-336E-CF368793E807}"/>
              </a:ext>
            </a:extLst>
          </p:cNvPr>
          <p:cNvSpPr/>
          <p:nvPr/>
        </p:nvSpPr>
        <p:spPr>
          <a:xfrm>
            <a:off x="9444619" y="487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0C80D10F-AD07-14F1-BBE6-3C8D32F8F930}"/>
              </a:ext>
            </a:extLst>
          </p:cNvPr>
          <p:cNvSpPr/>
          <p:nvPr/>
        </p:nvSpPr>
        <p:spPr>
          <a:xfrm>
            <a:off x="9511621" y="5489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DC90E811-62B2-E7C0-B54E-3061D2AECAAA}"/>
              </a:ext>
            </a:extLst>
          </p:cNvPr>
          <p:cNvSpPr/>
          <p:nvPr/>
        </p:nvSpPr>
        <p:spPr>
          <a:xfrm>
            <a:off x="9534271" y="55843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4382D9B4-1642-8B1C-A292-9C7716133809}"/>
              </a:ext>
            </a:extLst>
          </p:cNvPr>
          <p:cNvSpPr/>
          <p:nvPr/>
        </p:nvSpPr>
        <p:spPr>
          <a:xfrm>
            <a:off x="9422417"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CA61B3A5-B1EA-D091-2EB4-75B3C8EC3ABB}"/>
              </a:ext>
            </a:extLst>
          </p:cNvPr>
          <p:cNvSpPr/>
          <p:nvPr/>
        </p:nvSpPr>
        <p:spPr>
          <a:xfrm>
            <a:off x="9371781" y="5497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ACE0B0CF-F610-955A-7C8F-34B04EC8370E}"/>
              </a:ext>
            </a:extLst>
          </p:cNvPr>
          <p:cNvSpPr/>
          <p:nvPr/>
        </p:nvSpPr>
        <p:spPr>
          <a:xfrm>
            <a:off x="6927315" y="58942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10612EF5-3B0B-CE6F-7585-AAD94BF8BE38}"/>
              </a:ext>
            </a:extLst>
          </p:cNvPr>
          <p:cNvSpPr/>
          <p:nvPr/>
        </p:nvSpPr>
        <p:spPr>
          <a:xfrm>
            <a:off x="6912686" y="59698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DDF4613B-AB81-524E-4A25-07A688F137AF}"/>
              </a:ext>
            </a:extLst>
          </p:cNvPr>
          <p:cNvSpPr/>
          <p:nvPr/>
        </p:nvSpPr>
        <p:spPr>
          <a:xfrm>
            <a:off x="6947242" y="60428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1EDB0F19-DDBC-341B-524C-BE28BA970521}"/>
              </a:ext>
            </a:extLst>
          </p:cNvPr>
          <p:cNvSpPr/>
          <p:nvPr/>
        </p:nvSpPr>
        <p:spPr>
          <a:xfrm>
            <a:off x="6276761" y="54040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0CF06AFC-3938-6EC5-33BA-0A4CAEC0E913}"/>
              </a:ext>
            </a:extLst>
          </p:cNvPr>
          <p:cNvSpPr/>
          <p:nvPr/>
        </p:nvSpPr>
        <p:spPr>
          <a:xfrm>
            <a:off x="5965159" y="58635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B6C05E0A-0111-E35B-FC1C-01F1EF1FEB81}"/>
              </a:ext>
            </a:extLst>
          </p:cNvPr>
          <p:cNvSpPr/>
          <p:nvPr/>
        </p:nvSpPr>
        <p:spPr>
          <a:xfrm>
            <a:off x="5869211" y="582216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0CFABA36-B948-AE9A-728D-F3C54CDC6E01}"/>
              </a:ext>
            </a:extLst>
          </p:cNvPr>
          <p:cNvGrpSpPr/>
          <p:nvPr/>
        </p:nvGrpSpPr>
        <p:grpSpPr>
          <a:xfrm>
            <a:off x="8904187" y="2367085"/>
            <a:ext cx="180000" cy="180000"/>
            <a:chOff x="7966880" y="3935853"/>
            <a:chExt cx="180000" cy="180000"/>
          </a:xfrm>
        </p:grpSpPr>
        <p:sp>
          <p:nvSpPr>
            <p:cNvPr id="16" name="Oval 15">
              <a:extLst>
                <a:ext uri="{FF2B5EF4-FFF2-40B4-BE49-F238E27FC236}">
                  <a16:creationId xmlns:a16="http://schemas.microsoft.com/office/drawing/2014/main" id="{3E50EE46-0665-A7D4-B001-F0C536605C6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 name="Graphic 16" descr="Star with solid fill">
              <a:extLst>
                <a:ext uri="{FF2B5EF4-FFF2-40B4-BE49-F238E27FC236}">
                  <a16:creationId xmlns:a16="http://schemas.microsoft.com/office/drawing/2014/main" id="{976E7C60-157C-4DF2-A21C-25890BB204A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0" name="Group 19">
            <a:extLst>
              <a:ext uri="{FF2B5EF4-FFF2-40B4-BE49-F238E27FC236}">
                <a16:creationId xmlns:a16="http://schemas.microsoft.com/office/drawing/2014/main" id="{BE69839A-04CF-623A-806D-F038DB5DEAC9}"/>
              </a:ext>
            </a:extLst>
          </p:cNvPr>
          <p:cNvGrpSpPr/>
          <p:nvPr/>
        </p:nvGrpSpPr>
        <p:grpSpPr>
          <a:xfrm>
            <a:off x="8911807" y="2620006"/>
            <a:ext cx="180000" cy="180000"/>
            <a:chOff x="7966880" y="3935853"/>
            <a:chExt cx="180000" cy="180000"/>
          </a:xfrm>
        </p:grpSpPr>
        <p:sp>
          <p:nvSpPr>
            <p:cNvPr id="21" name="Oval 20">
              <a:extLst>
                <a:ext uri="{FF2B5EF4-FFF2-40B4-BE49-F238E27FC236}">
                  <a16:creationId xmlns:a16="http://schemas.microsoft.com/office/drawing/2014/main" id="{B7DE615B-119A-F9C2-19F8-E20F539CB1A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2" name="Graphic 21" descr="Star with solid fill">
              <a:extLst>
                <a:ext uri="{FF2B5EF4-FFF2-40B4-BE49-F238E27FC236}">
                  <a16:creationId xmlns:a16="http://schemas.microsoft.com/office/drawing/2014/main" id="{DBF70EA0-36AA-E1D7-5D6A-511AC4B978C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3" name="Group 22">
            <a:extLst>
              <a:ext uri="{FF2B5EF4-FFF2-40B4-BE49-F238E27FC236}">
                <a16:creationId xmlns:a16="http://schemas.microsoft.com/office/drawing/2014/main" id="{C762A791-1750-3882-8FD1-BC0D1DBD42ED}"/>
              </a:ext>
            </a:extLst>
          </p:cNvPr>
          <p:cNvGrpSpPr/>
          <p:nvPr/>
        </p:nvGrpSpPr>
        <p:grpSpPr>
          <a:xfrm>
            <a:off x="9119452" y="2475954"/>
            <a:ext cx="180000" cy="180000"/>
            <a:chOff x="7966880" y="3935853"/>
            <a:chExt cx="180000" cy="180000"/>
          </a:xfrm>
        </p:grpSpPr>
        <p:sp>
          <p:nvSpPr>
            <p:cNvPr id="24" name="Oval 23">
              <a:extLst>
                <a:ext uri="{FF2B5EF4-FFF2-40B4-BE49-F238E27FC236}">
                  <a16:creationId xmlns:a16="http://schemas.microsoft.com/office/drawing/2014/main" id="{83212C57-4DC3-F1A3-90EF-ABB4D47A85A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AF396BDB-9950-84EB-293D-43A6F943F4A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ED6D6534-8025-94DE-DA7E-159145F9BC8A}"/>
              </a:ext>
            </a:extLst>
          </p:cNvPr>
          <p:cNvGrpSpPr/>
          <p:nvPr/>
        </p:nvGrpSpPr>
        <p:grpSpPr>
          <a:xfrm>
            <a:off x="7644431" y="4785195"/>
            <a:ext cx="180000" cy="180000"/>
            <a:chOff x="7966880" y="3935853"/>
            <a:chExt cx="180000" cy="180000"/>
          </a:xfrm>
        </p:grpSpPr>
        <p:sp>
          <p:nvSpPr>
            <p:cNvPr id="27" name="Oval 26">
              <a:extLst>
                <a:ext uri="{FF2B5EF4-FFF2-40B4-BE49-F238E27FC236}">
                  <a16:creationId xmlns:a16="http://schemas.microsoft.com/office/drawing/2014/main" id="{49A2DB95-EC2A-D7D4-2F9E-6CFF0710CC7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65F3CDE7-FDEE-6F57-F66B-562CC2F89DF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9" name="Group 28">
            <a:extLst>
              <a:ext uri="{FF2B5EF4-FFF2-40B4-BE49-F238E27FC236}">
                <a16:creationId xmlns:a16="http://schemas.microsoft.com/office/drawing/2014/main" id="{A87BF878-AAF2-C7B7-4CE3-BCC1AA02AFAD}"/>
              </a:ext>
            </a:extLst>
          </p:cNvPr>
          <p:cNvGrpSpPr/>
          <p:nvPr/>
        </p:nvGrpSpPr>
        <p:grpSpPr>
          <a:xfrm>
            <a:off x="6700898" y="5988807"/>
            <a:ext cx="180000" cy="180000"/>
            <a:chOff x="7966880" y="3935853"/>
            <a:chExt cx="180000" cy="180000"/>
          </a:xfrm>
        </p:grpSpPr>
        <p:sp>
          <p:nvSpPr>
            <p:cNvPr id="30" name="Oval 29">
              <a:extLst>
                <a:ext uri="{FF2B5EF4-FFF2-40B4-BE49-F238E27FC236}">
                  <a16:creationId xmlns:a16="http://schemas.microsoft.com/office/drawing/2014/main" id="{0D4ABA86-2E1B-700F-E4AD-070FBC3E975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1" name="Graphic 30" descr="Star with solid fill">
              <a:extLst>
                <a:ext uri="{FF2B5EF4-FFF2-40B4-BE49-F238E27FC236}">
                  <a16:creationId xmlns:a16="http://schemas.microsoft.com/office/drawing/2014/main" id="{8FE7E317-F774-EFED-102E-62011D6F53B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32" name="Group 31">
            <a:extLst>
              <a:ext uri="{FF2B5EF4-FFF2-40B4-BE49-F238E27FC236}">
                <a16:creationId xmlns:a16="http://schemas.microsoft.com/office/drawing/2014/main" id="{A746C46B-016A-B28F-8A01-3A71A94A0CFC}"/>
              </a:ext>
            </a:extLst>
          </p:cNvPr>
          <p:cNvGrpSpPr/>
          <p:nvPr/>
        </p:nvGrpSpPr>
        <p:grpSpPr>
          <a:xfrm>
            <a:off x="9320267" y="5655066"/>
            <a:ext cx="180000" cy="180000"/>
            <a:chOff x="7966880" y="3935853"/>
            <a:chExt cx="180000" cy="180000"/>
          </a:xfrm>
        </p:grpSpPr>
        <p:sp>
          <p:nvSpPr>
            <p:cNvPr id="33" name="Oval 32">
              <a:extLst>
                <a:ext uri="{FF2B5EF4-FFF2-40B4-BE49-F238E27FC236}">
                  <a16:creationId xmlns:a16="http://schemas.microsoft.com/office/drawing/2014/main" id="{BA437727-562D-5329-55A1-87261707604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4" name="Graphic 33" descr="Star with solid fill">
              <a:extLst>
                <a:ext uri="{FF2B5EF4-FFF2-40B4-BE49-F238E27FC236}">
                  <a16:creationId xmlns:a16="http://schemas.microsoft.com/office/drawing/2014/main" id="{EB4B6864-BBB3-9780-1491-FAC94DA25AD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35" name="Group 34">
            <a:extLst>
              <a:ext uri="{FF2B5EF4-FFF2-40B4-BE49-F238E27FC236}">
                <a16:creationId xmlns:a16="http://schemas.microsoft.com/office/drawing/2014/main" id="{90FA54BD-6256-19B0-DA1C-CEBD31EA8CA1}"/>
              </a:ext>
            </a:extLst>
          </p:cNvPr>
          <p:cNvGrpSpPr/>
          <p:nvPr/>
        </p:nvGrpSpPr>
        <p:grpSpPr>
          <a:xfrm>
            <a:off x="10820400" y="158021"/>
            <a:ext cx="1262954" cy="262128"/>
            <a:chOff x="10892274" y="158021"/>
            <a:chExt cx="1191080" cy="262128"/>
          </a:xfrm>
        </p:grpSpPr>
        <p:sp>
          <p:nvSpPr>
            <p:cNvPr id="36" name="Oval 35">
              <a:extLst>
                <a:ext uri="{FF2B5EF4-FFF2-40B4-BE49-F238E27FC236}">
                  <a16:creationId xmlns:a16="http://schemas.microsoft.com/office/drawing/2014/main" id="{D30A79FE-023E-0313-F392-749EDB5A91F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37" name="Group 36">
              <a:extLst>
                <a:ext uri="{FF2B5EF4-FFF2-40B4-BE49-F238E27FC236}">
                  <a16:creationId xmlns:a16="http://schemas.microsoft.com/office/drawing/2014/main" id="{0FEA5A37-22DD-59C8-B362-D1E6D52DF910}"/>
                </a:ext>
              </a:extLst>
            </p:cNvPr>
            <p:cNvGrpSpPr/>
            <p:nvPr/>
          </p:nvGrpSpPr>
          <p:grpSpPr>
            <a:xfrm>
              <a:off x="10892274" y="158021"/>
              <a:ext cx="1191080" cy="262128"/>
              <a:chOff x="9614080" y="308749"/>
              <a:chExt cx="1191080" cy="262128"/>
            </a:xfrm>
          </p:grpSpPr>
          <p:sp>
            <p:nvSpPr>
              <p:cNvPr id="38" name="Rectangle 37">
                <a:extLst>
                  <a:ext uri="{FF2B5EF4-FFF2-40B4-BE49-F238E27FC236}">
                    <a16:creationId xmlns:a16="http://schemas.microsoft.com/office/drawing/2014/main" id="{7F9F5FED-275F-C5B4-75CC-BACEE3B53BD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39" name="Rectangle 38">
                <a:extLst>
                  <a:ext uri="{FF2B5EF4-FFF2-40B4-BE49-F238E27FC236}">
                    <a16:creationId xmlns:a16="http://schemas.microsoft.com/office/drawing/2014/main" id="{39706030-39E7-C178-53B2-491C994A7B6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0" name="Rectangle 39">
            <a:extLst>
              <a:ext uri="{FF2B5EF4-FFF2-40B4-BE49-F238E27FC236}">
                <a16:creationId xmlns:a16="http://schemas.microsoft.com/office/drawing/2014/main" id="{4375D9BB-DB7B-0E83-48E8-A4F181949F0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38070512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10" presetClass="entr" presetSubtype="0"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1 of 5</a:t>
            </a:r>
            <a:br>
              <a:rPr lang="en-US" dirty="0"/>
            </a:br>
            <a:r>
              <a:rPr lang="en-US" sz="2000" dirty="0"/>
              <a:t>Workshop 2 of 7 | CDE Shortlist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286385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286385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286385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286385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BCD802CA-D2F7-FCC8-4920-B600A7E721A6}"/>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 10 CDEs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votes on them off the wall.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Place the CDEs in order of most votes next to the wall.</a:t>
            </a:r>
          </a:p>
        </p:txBody>
      </p:sp>
      <p:sp>
        <p:nvSpPr>
          <p:cNvPr id="14" name="Tijdelijke aanduiding voor tekst 44">
            <a:extLst>
              <a:ext uri="{FF2B5EF4-FFF2-40B4-BE49-F238E27FC236}">
                <a16:creationId xmlns:a16="http://schemas.microsoft.com/office/drawing/2014/main" id="{BEC5DAFE-A1CE-9A93-37A0-6546E1A7EF4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A24272C-FED4-61C8-CC27-3E102C9D8F08}"/>
              </a:ext>
            </a:extLst>
          </p:cNvPr>
          <p:cNvSpPr/>
          <p:nvPr/>
        </p:nvSpPr>
        <p:spPr>
          <a:xfrm>
            <a:off x="6747650"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C9C37584-D428-9CF8-4C83-59A800D626BD}"/>
              </a:ext>
            </a:extLst>
          </p:cNvPr>
          <p:cNvSpPr/>
          <p:nvPr/>
        </p:nvSpPr>
        <p:spPr>
          <a:xfrm>
            <a:off x="3324052" y="5501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FCE4E628-5F6A-0A54-4005-4619E6DBC3E5}"/>
              </a:ext>
            </a:extLst>
          </p:cNvPr>
          <p:cNvSpPr/>
          <p:nvPr/>
        </p:nvSpPr>
        <p:spPr>
          <a:xfrm>
            <a:off x="6108031" y="474351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A229E1C7-C73F-C8C6-D3E4-A75B6F40387D}"/>
              </a:ext>
            </a:extLst>
          </p:cNvPr>
          <p:cNvSpPr/>
          <p:nvPr/>
        </p:nvSpPr>
        <p:spPr>
          <a:xfrm>
            <a:off x="170684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E9FAD4D4-96E6-4132-CB5C-A1DA2F432C7B}"/>
              </a:ext>
            </a:extLst>
          </p:cNvPr>
          <p:cNvSpPr/>
          <p:nvPr/>
        </p:nvSpPr>
        <p:spPr>
          <a:xfrm>
            <a:off x="2810928" y="55225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E512EEAF-1D5C-6FBA-7650-EB010302813F}"/>
              </a:ext>
            </a:extLst>
          </p:cNvPr>
          <p:cNvSpPr/>
          <p:nvPr/>
        </p:nvSpPr>
        <p:spPr>
          <a:xfrm>
            <a:off x="6778784" y="496364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9A7523B-B0B1-3DC5-23D2-2B8D661539B8}"/>
              </a:ext>
            </a:extLst>
          </p:cNvPr>
          <p:cNvSpPr/>
          <p:nvPr/>
        </p:nvSpPr>
        <p:spPr>
          <a:xfrm>
            <a:off x="6747650" y="53928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00782AC4-C347-954A-8179-56881454C944}"/>
              </a:ext>
            </a:extLst>
          </p:cNvPr>
          <p:cNvSpPr/>
          <p:nvPr/>
        </p:nvSpPr>
        <p:spPr>
          <a:xfrm>
            <a:off x="2933832" y="51350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80AEEF75-2409-E0EB-9F29-2348F15B2FC4}"/>
              </a:ext>
            </a:extLst>
          </p:cNvPr>
          <p:cNvSpPr/>
          <p:nvPr/>
        </p:nvSpPr>
        <p:spPr>
          <a:xfrm>
            <a:off x="74708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B6BBBE3E-2B33-14D0-09C8-2E2698A8144F}"/>
              </a:ext>
            </a:extLst>
          </p:cNvPr>
          <p:cNvSpPr/>
          <p:nvPr/>
        </p:nvSpPr>
        <p:spPr>
          <a:xfrm>
            <a:off x="7470896" y="523914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7F4749F6-5320-53C1-06B5-59E11D88910D}"/>
              </a:ext>
            </a:extLst>
          </p:cNvPr>
          <p:cNvSpPr/>
          <p:nvPr/>
        </p:nvSpPr>
        <p:spPr>
          <a:xfrm>
            <a:off x="2619838" y="43110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C632EFFE-DF5B-C691-0C20-2034A2D4C3BB}"/>
              </a:ext>
            </a:extLst>
          </p:cNvPr>
          <p:cNvSpPr/>
          <p:nvPr/>
        </p:nvSpPr>
        <p:spPr>
          <a:xfrm>
            <a:off x="2121493" y="55164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4F38ECF2-D126-0200-BEBA-FD551584DAB6}"/>
              </a:ext>
            </a:extLst>
          </p:cNvPr>
          <p:cNvSpPr/>
          <p:nvPr/>
        </p:nvSpPr>
        <p:spPr>
          <a:xfrm>
            <a:off x="8224797" y="42403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DB01DE29-28A7-7E8D-1213-284ABE54F0BF}"/>
              </a:ext>
            </a:extLst>
          </p:cNvPr>
          <p:cNvSpPr/>
          <p:nvPr/>
        </p:nvSpPr>
        <p:spPr>
          <a:xfrm>
            <a:off x="2334572" y="59461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8AE095FE-84D0-2654-C305-190DF76A13BB}"/>
              </a:ext>
            </a:extLst>
          </p:cNvPr>
          <p:cNvSpPr/>
          <p:nvPr/>
        </p:nvSpPr>
        <p:spPr>
          <a:xfrm>
            <a:off x="2930541" y="591003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77E656A2-5C96-9277-F7FE-9A1C9664F9FA}"/>
              </a:ext>
            </a:extLst>
          </p:cNvPr>
          <p:cNvSpPr/>
          <p:nvPr/>
        </p:nvSpPr>
        <p:spPr>
          <a:xfrm>
            <a:off x="9228297" y="40692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DAD53727-E569-DEED-2F84-28E9FE2E073B}"/>
              </a:ext>
            </a:extLst>
          </p:cNvPr>
          <p:cNvSpPr/>
          <p:nvPr/>
        </p:nvSpPr>
        <p:spPr>
          <a:xfrm>
            <a:off x="2342345" y="512460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E292AE6E-8480-6C9A-A45F-1E5114ABB913}"/>
              </a:ext>
            </a:extLst>
          </p:cNvPr>
          <p:cNvSpPr/>
          <p:nvPr/>
        </p:nvSpPr>
        <p:spPr>
          <a:xfrm>
            <a:off x="2657458" y="470638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4DE30A0-A688-F0ED-8960-8A04AFD59345}"/>
              </a:ext>
            </a:extLst>
          </p:cNvPr>
          <p:cNvSpPr/>
          <p:nvPr/>
        </p:nvSpPr>
        <p:spPr>
          <a:xfrm>
            <a:off x="872593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25CC59C2-94B6-6274-AE7F-408899352AAB}"/>
              </a:ext>
            </a:extLst>
          </p:cNvPr>
          <p:cNvSpPr/>
          <p:nvPr/>
        </p:nvSpPr>
        <p:spPr>
          <a:xfrm>
            <a:off x="8724187" y="50777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92FB0D2C-E867-859B-431F-755BCEB48370}"/>
              </a:ext>
            </a:extLst>
          </p:cNvPr>
          <p:cNvSpPr/>
          <p:nvPr/>
        </p:nvSpPr>
        <p:spPr>
          <a:xfrm>
            <a:off x="9765184" y="44251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65A5C244-A460-E5CD-DCD4-9B413941E6CA}"/>
              </a:ext>
            </a:extLst>
          </p:cNvPr>
          <p:cNvSpPr/>
          <p:nvPr/>
        </p:nvSpPr>
        <p:spPr>
          <a:xfrm>
            <a:off x="9695167" y="4885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4440C605-87A3-0B48-607E-30EE921C405F}"/>
              </a:ext>
            </a:extLst>
          </p:cNvPr>
          <p:cNvSpPr/>
          <p:nvPr/>
        </p:nvSpPr>
        <p:spPr>
          <a:xfrm>
            <a:off x="3584050" y="5553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E9B47278-7A13-73B2-20B1-BF9735B5306B}"/>
              </a:ext>
            </a:extLst>
          </p:cNvPr>
          <p:cNvSpPr/>
          <p:nvPr/>
        </p:nvSpPr>
        <p:spPr>
          <a:xfrm>
            <a:off x="3575345" y="56713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22777D4C-362F-2DF0-833B-7D4FA5E7DAD8}"/>
              </a:ext>
            </a:extLst>
          </p:cNvPr>
          <p:cNvSpPr/>
          <p:nvPr/>
        </p:nvSpPr>
        <p:spPr>
          <a:xfrm>
            <a:off x="2364759" y="555838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A1DFBCC-8A3D-E912-4628-8BE916CE8F2A}"/>
              </a:ext>
            </a:extLst>
          </p:cNvPr>
          <p:cNvSpPr/>
          <p:nvPr/>
        </p:nvSpPr>
        <p:spPr>
          <a:xfrm>
            <a:off x="2400759" y="56808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26CFA7D2-F207-F218-5AA4-1DD4AE62E64C}"/>
              </a:ext>
            </a:extLst>
          </p:cNvPr>
          <p:cNvSpPr/>
          <p:nvPr/>
        </p:nvSpPr>
        <p:spPr>
          <a:xfrm>
            <a:off x="2912035" y="44071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2408D1AB-64A2-4E78-3A89-F971E381A03E}"/>
              </a:ext>
            </a:extLst>
          </p:cNvPr>
          <p:cNvSpPr/>
          <p:nvPr/>
        </p:nvSpPr>
        <p:spPr>
          <a:xfrm>
            <a:off x="2813880" y="4438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FCDCFE93-C976-A273-A9E9-FC59EE0142FB}"/>
              </a:ext>
            </a:extLst>
          </p:cNvPr>
          <p:cNvSpPr/>
          <p:nvPr/>
        </p:nvSpPr>
        <p:spPr>
          <a:xfrm>
            <a:off x="2836630" y="45284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CCA0D109-48F3-BEB5-E723-4516CABC8016}"/>
              </a:ext>
            </a:extLst>
          </p:cNvPr>
          <p:cNvSpPr/>
          <p:nvPr/>
        </p:nvSpPr>
        <p:spPr>
          <a:xfrm>
            <a:off x="2920754" y="4510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38E13DB4-8B2D-F941-ECAA-9D772124900C}"/>
              </a:ext>
            </a:extLst>
          </p:cNvPr>
          <p:cNvSpPr/>
          <p:nvPr/>
        </p:nvSpPr>
        <p:spPr>
          <a:xfrm>
            <a:off x="2876457" y="44568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3D5F5E7F-1EAD-23B8-4F8A-1DFA08CE4077}"/>
              </a:ext>
            </a:extLst>
          </p:cNvPr>
          <p:cNvSpPr/>
          <p:nvPr/>
        </p:nvSpPr>
        <p:spPr>
          <a:xfrm>
            <a:off x="2592369" y="59971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1A95C1F-0F83-1599-D9A0-51A3D73AFF63}"/>
              </a:ext>
            </a:extLst>
          </p:cNvPr>
          <p:cNvSpPr/>
          <p:nvPr/>
        </p:nvSpPr>
        <p:spPr>
          <a:xfrm>
            <a:off x="2608113" y="51452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0FC35E17-257C-1B07-B935-9849E82F0B94}"/>
              </a:ext>
            </a:extLst>
          </p:cNvPr>
          <p:cNvSpPr/>
          <p:nvPr/>
        </p:nvSpPr>
        <p:spPr>
          <a:xfrm>
            <a:off x="2563869" y="52100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BF2735D1-500E-BE31-2A61-9240E7BC5A99}"/>
              </a:ext>
            </a:extLst>
          </p:cNvPr>
          <p:cNvSpPr/>
          <p:nvPr/>
        </p:nvSpPr>
        <p:spPr>
          <a:xfrm>
            <a:off x="2616338" y="5238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A45E10C9-9DE6-806B-336E-CF368793E807}"/>
              </a:ext>
            </a:extLst>
          </p:cNvPr>
          <p:cNvSpPr/>
          <p:nvPr/>
        </p:nvSpPr>
        <p:spPr>
          <a:xfrm>
            <a:off x="3187539" y="60421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0C80D10F-AD07-14F1-BBE6-3C8D32F8F930}"/>
              </a:ext>
            </a:extLst>
          </p:cNvPr>
          <p:cNvSpPr/>
          <p:nvPr/>
        </p:nvSpPr>
        <p:spPr>
          <a:xfrm>
            <a:off x="2932108" y="4719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DC90E811-62B2-E7C0-B54E-3061D2AECAAA}"/>
              </a:ext>
            </a:extLst>
          </p:cNvPr>
          <p:cNvSpPr/>
          <p:nvPr/>
        </p:nvSpPr>
        <p:spPr>
          <a:xfrm>
            <a:off x="2954758" y="4814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4382D9B4-1642-8B1C-A292-9C7716133809}"/>
              </a:ext>
            </a:extLst>
          </p:cNvPr>
          <p:cNvSpPr/>
          <p:nvPr/>
        </p:nvSpPr>
        <p:spPr>
          <a:xfrm>
            <a:off x="2842904" y="4791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CA61B3A5-B1EA-D091-2EB4-75B3C8EC3ABB}"/>
              </a:ext>
            </a:extLst>
          </p:cNvPr>
          <p:cNvSpPr/>
          <p:nvPr/>
        </p:nvSpPr>
        <p:spPr>
          <a:xfrm>
            <a:off x="2792268" y="47279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ACE0B0CF-F610-955A-7C8F-34B04EC8370E}"/>
              </a:ext>
            </a:extLst>
          </p:cNvPr>
          <p:cNvSpPr/>
          <p:nvPr/>
        </p:nvSpPr>
        <p:spPr>
          <a:xfrm>
            <a:off x="3177751" y="5166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Oval 90">
            <a:extLst>
              <a:ext uri="{FF2B5EF4-FFF2-40B4-BE49-F238E27FC236}">
                <a16:creationId xmlns:a16="http://schemas.microsoft.com/office/drawing/2014/main" id="{10612EF5-3B0B-CE6F-7585-AAD94BF8BE38}"/>
              </a:ext>
            </a:extLst>
          </p:cNvPr>
          <p:cNvSpPr/>
          <p:nvPr/>
        </p:nvSpPr>
        <p:spPr>
          <a:xfrm>
            <a:off x="3163122" y="52416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Oval 91">
            <a:extLst>
              <a:ext uri="{FF2B5EF4-FFF2-40B4-BE49-F238E27FC236}">
                <a16:creationId xmlns:a16="http://schemas.microsoft.com/office/drawing/2014/main" id="{DDF4613B-AB81-524E-4A25-07A688F137AF}"/>
              </a:ext>
            </a:extLst>
          </p:cNvPr>
          <p:cNvSpPr/>
          <p:nvPr/>
        </p:nvSpPr>
        <p:spPr>
          <a:xfrm>
            <a:off x="3197678" y="5314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Oval 92">
            <a:extLst>
              <a:ext uri="{FF2B5EF4-FFF2-40B4-BE49-F238E27FC236}">
                <a16:creationId xmlns:a16="http://schemas.microsoft.com/office/drawing/2014/main" id="{1EDB0F19-DDBC-341B-524C-BE28BA970521}"/>
              </a:ext>
            </a:extLst>
          </p:cNvPr>
          <p:cNvSpPr/>
          <p:nvPr/>
        </p:nvSpPr>
        <p:spPr>
          <a:xfrm>
            <a:off x="1984299" y="6002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4" name="Oval 93">
            <a:extLst>
              <a:ext uri="{FF2B5EF4-FFF2-40B4-BE49-F238E27FC236}">
                <a16:creationId xmlns:a16="http://schemas.microsoft.com/office/drawing/2014/main" id="{0CF06AFC-3938-6EC5-33BA-0A4CAEC0E913}"/>
              </a:ext>
            </a:extLst>
          </p:cNvPr>
          <p:cNvSpPr/>
          <p:nvPr/>
        </p:nvSpPr>
        <p:spPr>
          <a:xfrm>
            <a:off x="3100056" y="56249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B6C05E0A-0111-E35B-FC1C-01F1EF1FEB81}"/>
              </a:ext>
            </a:extLst>
          </p:cNvPr>
          <p:cNvSpPr/>
          <p:nvPr/>
        </p:nvSpPr>
        <p:spPr>
          <a:xfrm>
            <a:off x="3004108" y="5583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6" name="Group 25">
            <a:extLst>
              <a:ext uri="{FF2B5EF4-FFF2-40B4-BE49-F238E27FC236}">
                <a16:creationId xmlns:a16="http://schemas.microsoft.com/office/drawing/2014/main" id="{ED6D6534-8025-94DE-DA7E-159145F9BC8A}"/>
              </a:ext>
            </a:extLst>
          </p:cNvPr>
          <p:cNvGrpSpPr/>
          <p:nvPr/>
        </p:nvGrpSpPr>
        <p:grpSpPr>
          <a:xfrm>
            <a:off x="2616443" y="4404642"/>
            <a:ext cx="180000" cy="180000"/>
            <a:chOff x="7966880" y="3935853"/>
            <a:chExt cx="180000" cy="180000"/>
          </a:xfrm>
        </p:grpSpPr>
        <p:sp>
          <p:nvSpPr>
            <p:cNvPr id="27" name="Oval 26">
              <a:extLst>
                <a:ext uri="{FF2B5EF4-FFF2-40B4-BE49-F238E27FC236}">
                  <a16:creationId xmlns:a16="http://schemas.microsoft.com/office/drawing/2014/main" id="{49A2DB95-EC2A-D7D4-2F9E-6CFF0710CC7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65F3CDE7-FDEE-6F57-F66B-562CC2F89DF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9" name="Group 28">
            <a:extLst>
              <a:ext uri="{FF2B5EF4-FFF2-40B4-BE49-F238E27FC236}">
                <a16:creationId xmlns:a16="http://schemas.microsoft.com/office/drawing/2014/main" id="{A87BF878-AAF2-C7B7-4CE3-BCC1AA02AFAD}"/>
              </a:ext>
            </a:extLst>
          </p:cNvPr>
          <p:cNvGrpSpPr/>
          <p:nvPr/>
        </p:nvGrpSpPr>
        <p:grpSpPr>
          <a:xfrm>
            <a:off x="2951334" y="5260601"/>
            <a:ext cx="180000" cy="180000"/>
            <a:chOff x="7966880" y="3935853"/>
            <a:chExt cx="180000" cy="180000"/>
          </a:xfrm>
        </p:grpSpPr>
        <p:sp>
          <p:nvSpPr>
            <p:cNvPr id="30" name="Oval 29">
              <a:extLst>
                <a:ext uri="{FF2B5EF4-FFF2-40B4-BE49-F238E27FC236}">
                  <a16:creationId xmlns:a16="http://schemas.microsoft.com/office/drawing/2014/main" id="{0D4ABA86-2E1B-700F-E4AD-070FBC3E975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1" name="Graphic 30" descr="Star with solid fill">
              <a:extLst>
                <a:ext uri="{FF2B5EF4-FFF2-40B4-BE49-F238E27FC236}">
                  <a16:creationId xmlns:a16="http://schemas.microsoft.com/office/drawing/2014/main" id="{8FE7E317-F774-EFED-102E-62011D6F53B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32" name="Group 31">
            <a:extLst>
              <a:ext uri="{FF2B5EF4-FFF2-40B4-BE49-F238E27FC236}">
                <a16:creationId xmlns:a16="http://schemas.microsoft.com/office/drawing/2014/main" id="{A746C46B-016A-B28F-8A01-3A71A94A0CFC}"/>
              </a:ext>
            </a:extLst>
          </p:cNvPr>
          <p:cNvGrpSpPr/>
          <p:nvPr/>
        </p:nvGrpSpPr>
        <p:grpSpPr>
          <a:xfrm>
            <a:off x="2740754" y="4885372"/>
            <a:ext cx="180000" cy="180000"/>
            <a:chOff x="7966880" y="3935853"/>
            <a:chExt cx="180000" cy="180000"/>
          </a:xfrm>
        </p:grpSpPr>
        <p:sp>
          <p:nvSpPr>
            <p:cNvPr id="33" name="Oval 32">
              <a:extLst>
                <a:ext uri="{FF2B5EF4-FFF2-40B4-BE49-F238E27FC236}">
                  <a16:creationId xmlns:a16="http://schemas.microsoft.com/office/drawing/2014/main" id="{BA437727-562D-5329-55A1-87261707604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4" name="Graphic 33" descr="Star with solid fill">
              <a:extLst>
                <a:ext uri="{FF2B5EF4-FFF2-40B4-BE49-F238E27FC236}">
                  <a16:creationId xmlns:a16="http://schemas.microsoft.com/office/drawing/2014/main" id="{EB4B6864-BBB3-9780-1491-FAC94DA25AD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15" name="Group 14">
            <a:extLst>
              <a:ext uri="{FF2B5EF4-FFF2-40B4-BE49-F238E27FC236}">
                <a16:creationId xmlns:a16="http://schemas.microsoft.com/office/drawing/2014/main" id="{334EE055-26CB-0066-8036-AB3DF1E1BF75}"/>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2B12B142-C3A5-A6C1-78BC-9AB166648E7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7" name="Group 16">
              <a:extLst>
                <a:ext uri="{FF2B5EF4-FFF2-40B4-BE49-F238E27FC236}">
                  <a16:creationId xmlns:a16="http://schemas.microsoft.com/office/drawing/2014/main" id="{4F94192E-ED5D-46DC-A010-2E2A2A93DC1A}"/>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66ABCA29-C109-C4EB-627D-624F3AC4B8F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a:t>
                </a:r>
              </a:p>
            </p:txBody>
          </p:sp>
          <p:sp>
            <p:nvSpPr>
              <p:cNvPr id="21" name="Rectangle 20">
                <a:extLst>
                  <a:ext uri="{FF2B5EF4-FFF2-40B4-BE49-F238E27FC236}">
                    <a16:creationId xmlns:a16="http://schemas.microsoft.com/office/drawing/2014/main" id="{A11BAD51-8221-7F5C-0B8F-E24AB8E595F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F5B7289C-5B6C-8698-35BA-2A3F5A4645D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32552639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1576C8-9359-76F8-9B39-E13B19A130F8}"/>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40A4F513-4807-9662-A3FB-86814639131B}"/>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C2D2EBC-F968-8F4E-0A64-89B3144AB1B9}"/>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239</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3D9F30C6-AF68-B17F-B863-C0EDCEC4FEBB}"/>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2</a:t>
            </a:r>
          </a:p>
        </p:txBody>
      </p:sp>
      <p:sp>
        <p:nvSpPr>
          <p:cNvPr id="57" name="Rectangle: Rounded Corners 56">
            <a:extLst>
              <a:ext uri="{FF2B5EF4-FFF2-40B4-BE49-F238E27FC236}">
                <a16:creationId xmlns:a16="http://schemas.microsoft.com/office/drawing/2014/main" id="{E8DFA953-280B-A58D-508B-84AD1CA70749}"/>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CBCDBFA5-171C-DFB1-28E3-30D5E54AD57C}"/>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72BCD18F-6F6B-4F13-AEAA-90673DA45E54}"/>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221AC970-5CDC-9DF8-4D8C-A7DCC34A58D5}"/>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08DBEE6A-A909-A613-6696-041E6F86A195}"/>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FFA30964-3BB0-F6DD-4D9F-AAF23679EB49}"/>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6194FD40-45D8-1D68-C378-BBF6D2017770}"/>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FA28E632-F828-B3E8-68F2-F7C1A16BB838}"/>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4943BAA6-C224-14B3-27E9-0E8BC34F3202}"/>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4507F757-AF2D-75BF-FBF9-1D7E5CDEAFF0}"/>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91947F9F-7F8F-67D5-F961-A06CA1AE4358}"/>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1E6650E2-9105-8292-10FD-00D9803EFC9B}"/>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F0754A32-1B71-A453-FD21-E3799F58CB98}"/>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FC246741-A9F2-AAFE-025B-97754738D160}"/>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E5DB999A-A3A4-726D-448A-63C09BB533F1}"/>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47F8D8DC-6265-7268-7D3A-91CC11729F2F}"/>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22767240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0D6CE3-33FF-83B8-1830-B40F8ECAFF8F}"/>
              </a:ext>
            </a:extLst>
          </p:cNvPr>
          <p:cNvSpPr>
            <a:spLocks noGrp="1"/>
          </p:cNvSpPr>
          <p:nvPr>
            <p:ph type="title"/>
          </p:nvPr>
        </p:nvSpPr>
        <p:spPr/>
        <p:txBody>
          <a:bodyPr/>
          <a:lstStyle/>
          <a:p>
            <a:r>
              <a:rPr lang="en-US" dirty="0"/>
              <a:t>The importance of a workshop </a:t>
            </a:r>
            <a:r>
              <a:rPr lang="en-US" sz="2400" b="1" dirty="0">
                <a:solidFill>
                  <a:srgbClr val="11B5B4"/>
                </a:solidFill>
              </a:rPr>
              <a:t>FACILITATOR</a:t>
            </a:r>
            <a:endParaRPr lang="en-US" b="1" dirty="0">
              <a:solidFill>
                <a:srgbClr val="11B5B4"/>
              </a:solidFill>
            </a:endParaRPr>
          </a:p>
        </p:txBody>
      </p:sp>
      <p:sp>
        <p:nvSpPr>
          <p:cNvPr id="3" name="Text Placeholder 2">
            <a:extLst>
              <a:ext uri="{FF2B5EF4-FFF2-40B4-BE49-F238E27FC236}">
                <a16:creationId xmlns:a16="http://schemas.microsoft.com/office/drawing/2014/main" id="{2E2A5D68-EC20-1891-D4A6-6E7ABF332B73}"/>
              </a:ext>
            </a:extLst>
          </p:cNvPr>
          <p:cNvSpPr>
            <a:spLocks noGrp="1"/>
          </p:cNvSpPr>
          <p:nvPr>
            <p:ph type="body" sz="quarter" idx="12"/>
          </p:nvPr>
        </p:nvSpPr>
        <p:spPr>
          <a:xfrm>
            <a:off x="704850" y="1724025"/>
            <a:ext cx="5391150" cy="4260215"/>
          </a:xfrm>
        </p:spPr>
        <p:txBody>
          <a:bodyPr/>
          <a:lstStyle/>
          <a:p>
            <a:pPr algn="just">
              <a:lnSpc>
                <a:spcPct val="100000"/>
              </a:lnSpc>
            </a:pPr>
            <a:r>
              <a:rPr lang="en-US" sz="2000" dirty="0"/>
              <a:t>As a workshop facilitator (aka </a:t>
            </a:r>
            <a:r>
              <a:rPr lang="en-US" sz="2000" i="1" dirty="0"/>
              <a:t>The Workshopper</a:t>
            </a:r>
            <a:r>
              <a:rPr lang="en-US" sz="2000" dirty="0"/>
              <a:t>), you help groups of people or teams </a:t>
            </a:r>
            <a:r>
              <a:rPr lang="en-US" sz="2000" b="1" dirty="0">
                <a:solidFill>
                  <a:srgbClr val="11B5B4"/>
                </a:solidFill>
              </a:rPr>
              <a:t>make decisions</a:t>
            </a:r>
            <a:r>
              <a:rPr lang="en-US" sz="2000" dirty="0">
                <a:solidFill>
                  <a:srgbClr val="11B5B4"/>
                </a:solidFill>
              </a:rPr>
              <a:t> </a:t>
            </a:r>
            <a:r>
              <a:rPr lang="en-US" sz="2000" dirty="0"/>
              <a:t>and </a:t>
            </a:r>
            <a:r>
              <a:rPr lang="en-US" sz="2000" b="1" dirty="0">
                <a:solidFill>
                  <a:srgbClr val="11B5B4"/>
                </a:solidFill>
              </a:rPr>
              <a:t>solve problems</a:t>
            </a:r>
            <a:r>
              <a:rPr lang="en-US" sz="2000" dirty="0"/>
              <a:t>. </a:t>
            </a:r>
          </a:p>
          <a:p>
            <a:pPr algn="just">
              <a:lnSpc>
                <a:spcPct val="100000"/>
              </a:lnSpc>
            </a:pPr>
            <a:r>
              <a:rPr lang="en-US" sz="2000" dirty="0"/>
              <a:t>From crafting a vision for data governance to overcoming implementation challenges, workshops can play a crucial role in the development and deployment of effective data governance within a company.</a:t>
            </a:r>
          </a:p>
          <a:p>
            <a:pPr algn="just">
              <a:lnSpc>
                <a:spcPct val="100000"/>
              </a:lnSpc>
            </a:pPr>
            <a:endParaRPr lang="en-US" sz="2000" dirty="0"/>
          </a:p>
          <a:p>
            <a:pPr algn="just">
              <a:lnSpc>
                <a:spcPct val="100000"/>
              </a:lnSpc>
            </a:pPr>
            <a:endParaRPr lang="en-US" sz="2000" dirty="0"/>
          </a:p>
        </p:txBody>
      </p:sp>
      <p:sp>
        <p:nvSpPr>
          <p:cNvPr id="4" name="Footer Placeholder 3">
            <a:extLst>
              <a:ext uri="{FF2B5EF4-FFF2-40B4-BE49-F238E27FC236}">
                <a16:creationId xmlns:a16="http://schemas.microsoft.com/office/drawing/2014/main" id="{E68930AD-DB9E-393D-9B0F-8A4EFB2250A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EAB49AD-1F87-47B2-DFC1-76FC8D543F6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8">
            <a:extLst>
              <a:ext uri="{FF2B5EF4-FFF2-40B4-BE49-F238E27FC236}">
                <a16:creationId xmlns:a16="http://schemas.microsoft.com/office/drawing/2014/main" id="{FE5BBD43-1573-5F28-8096-925402D30DD0}"/>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976110" y="1131523"/>
            <a:ext cx="4511040" cy="5108284"/>
          </a:xfrm>
          <a:prstGeom prst="rect">
            <a:avLst/>
          </a:prstGeom>
        </p:spPr>
      </p:pic>
    </p:spTree>
    <p:extLst>
      <p:ext uri="{BB962C8B-B14F-4D97-AF65-F5344CB8AC3E}">
        <p14:creationId xmlns:p14="http://schemas.microsoft.com/office/powerpoint/2010/main" val="42324342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E89C76-3D0E-2D15-8994-8A289DAF81BD}"/>
              </a:ext>
            </a:extLst>
          </p:cNvPr>
          <p:cNvSpPr>
            <a:spLocks noGrp="1"/>
          </p:cNvSpPr>
          <p:nvPr>
            <p:ph type="title"/>
          </p:nvPr>
        </p:nvSpPr>
        <p:spPr>
          <a:xfrm>
            <a:off x="695797" y="728406"/>
            <a:ext cx="8010524" cy="394692"/>
          </a:xfrm>
        </p:spPr>
        <p:txBody>
          <a:bodyPr/>
          <a:lstStyle/>
          <a:p>
            <a:r>
              <a:rPr lang="en-US" b="1" dirty="0"/>
              <a:t>WEEK 2 </a:t>
            </a:r>
            <a:r>
              <a:rPr lang="en-US" b="1" dirty="0">
                <a:solidFill>
                  <a:srgbClr val="11B5B4"/>
                </a:solidFill>
              </a:rPr>
              <a:t>of 5</a:t>
            </a:r>
            <a:br>
              <a:rPr lang="en-US" dirty="0"/>
            </a:br>
            <a:r>
              <a:rPr lang="en-US" sz="2000" dirty="0"/>
              <a:t>The Data Players </a:t>
            </a:r>
            <a:r>
              <a:rPr lang="en-US" sz="2000" dirty="0">
                <a:solidFill>
                  <a:srgbClr val="11B5B4"/>
                </a:solidFill>
              </a:rPr>
              <a:t>| The Rules of the Game</a:t>
            </a:r>
            <a:endParaRPr lang="en-US" dirty="0">
              <a:solidFill>
                <a:srgbClr val="11B5B4"/>
              </a:solidFill>
            </a:endParaRPr>
          </a:p>
        </p:txBody>
      </p:sp>
      <p:sp>
        <p:nvSpPr>
          <p:cNvPr id="4" name="Footer Placeholder 3">
            <a:extLst>
              <a:ext uri="{FF2B5EF4-FFF2-40B4-BE49-F238E27FC236}">
                <a16:creationId xmlns:a16="http://schemas.microsoft.com/office/drawing/2014/main" id="{F27723D4-72BA-B17C-9F4A-9D75218CDA7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689AB57-7DE0-9550-A12C-17C2E82B7B9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3" name="Table">
            <a:extLst>
              <a:ext uri="{FF2B5EF4-FFF2-40B4-BE49-F238E27FC236}">
                <a16:creationId xmlns:a16="http://schemas.microsoft.com/office/drawing/2014/main" id="{D9D92AD2-E6B1-7BA0-C3C7-C63946B3559C}"/>
              </a:ext>
            </a:extLst>
          </p:cNvPr>
          <p:cNvGraphicFramePr/>
          <p:nvPr/>
        </p:nvGraphicFramePr>
        <p:xfrm>
          <a:off x="365416" y="1660307"/>
          <a:ext cx="11443065" cy="4127502"/>
        </p:xfrm>
        <a:graphic>
          <a:graphicData uri="http://schemas.openxmlformats.org/drawingml/2006/table">
            <a:tbl>
              <a:tblPr firstRow="1"/>
              <a:tblGrid>
                <a:gridCol w="2288613">
                  <a:extLst>
                    <a:ext uri="{9D8B030D-6E8A-4147-A177-3AD203B41FA5}">
                      <a16:colId xmlns:a16="http://schemas.microsoft.com/office/drawing/2014/main" val="20000"/>
                    </a:ext>
                  </a:extLst>
                </a:gridCol>
                <a:gridCol w="2288613">
                  <a:extLst>
                    <a:ext uri="{9D8B030D-6E8A-4147-A177-3AD203B41FA5}">
                      <a16:colId xmlns:a16="http://schemas.microsoft.com/office/drawing/2014/main" val="20001"/>
                    </a:ext>
                  </a:extLst>
                </a:gridCol>
                <a:gridCol w="2288613">
                  <a:extLst>
                    <a:ext uri="{9D8B030D-6E8A-4147-A177-3AD203B41FA5}">
                      <a16:colId xmlns:a16="http://schemas.microsoft.com/office/drawing/2014/main" val="20002"/>
                    </a:ext>
                  </a:extLst>
                </a:gridCol>
                <a:gridCol w="2288613">
                  <a:extLst>
                    <a:ext uri="{9D8B030D-6E8A-4147-A177-3AD203B41FA5}">
                      <a16:colId xmlns:a16="http://schemas.microsoft.com/office/drawing/2014/main" val="20003"/>
                    </a:ext>
                  </a:extLst>
                </a:gridCol>
                <a:gridCol w="2288613">
                  <a:extLst>
                    <a:ext uri="{9D8B030D-6E8A-4147-A177-3AD203B41FA5}">
                      <a16:colId xmlns:a16="http://schemas.microsoft.com/office/drawing/2014/main" val="20004"/>
                    </a:ext>
                  </a:extLst>
                </a:gridCol>
              </a:tblGrid>
              <a:tr h="687917">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dirty="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0"/>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dirty="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1"/>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2"/>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3"/>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4"/>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dirty="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5"/>
                  </a:ext>
                </a:extLst>
              </a:tr>
            </a:tbl>
          </a:graphicData>
        </a:graphic>
      </p:graphicFrame>
      <p:sp>
        <p:nvSpPr>
          <p:cNvPr id="6" name="FRI">
            <a:extLst>
              <a:ext uri="{FF2B5EF4-FFF2-40B4-BE49-F238E27FC236}">
                <a16:creationId xmlns:a16="http://schemas.microsoft.com/office/drawing/2014/main" id="{6989774C-4DCB-08E6-3156-BC52E4875D2E}"/>
              </a:ext>
            </a:extLst>
          </p:cNvPr>
          <p:cNvSpPr/>
          <p:nvPr/>
        </p:nvSpPr>
        <p:spPr>
          <a:xfrm>
            <a:off x="9523287" y="1649867"/>
            <a:ext cx="2276915"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FRI</a:t>
            </a:r>
          </a:p>
        </p:txBody>
      </p:sp>
      <p:sp>
        <p:nvSpPr>
          <p:cNvPr id="7" name="THU">
            <a:extLst>
              <a:ext uri="{FF2B5EF4-FFF2-40B4-BE49-F238E27FC236}">
                <a16:creationId xmlns:a16="http://schemas.microsoft.com/office/drawing/2014/main" id="{08758334-16B4-4A03-E446-88B5C8D3F50D}"/>
              </a:ext>
            </a:extLst>
          </p:cNvPr>
          <p:cNvSpPr/>
          <p:nvPr/>
        </p:nvSpPr>
        <p:spPr>
          <a:xfrm>
            <a:off x="7235165" y="1649867"/>
            <a:ext cx="2288584"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THU</a:t>
            </a:r>
          </a:p>
        </p:txBody>
      </p:sp>
      <p:sp>
        <p:nvSpPr>
          <p:cNvPr id="8" name="WED">
            <a:extLst>
              <a:ext uri="{FF2B5EF4-FFF2-40B4-BE49-F238E27FC236}">
                <a16:creationId xmlns:a16="http://schemas.microsoft.com/office/drawing/2014/main" id="{30A2A9AC-5AA7-C6DB-D4AE-7154CFA4B167}"/>
              </a:ext>
            </a:extLst>
          </p:cNvPr>
          <p:cNvSpPr/>
          <p:nvPr/>
        </p:nvSpPr>
        <p:spPr>
          <a:xfrm>
            <a:off x="4938266" y="1649867"/>
            <a:ext cx="2297363"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WED</a:t>
            </a:r>
          </a:p>
        </p:txBody>
      </p:sp>
      <p:sp>
        <p:nvSpPr>
          <p:cNvPr id="28" name="TUE">
            <a:extLst>
              <a:ext uri="{FF2B5EF4-FFF2-40B4-BE49-F238E27FC236}">
                <a16:creationId xmlns:a16="http://schemas.microsoft.com/office/drawing/2014/main" id="{37986D1F-A2E3-0AE7-277A-AB56C44CB4BD}"/>
              </a:ext>
            </a:extLst>
          </p:cNvPr>
          <p:cNvSpPr/>
          <p:nvPr/>
        </p:nvSpPr>
        <p:spPr>
          <a:xfrm>
            <a:off x="2655222" y="1649866"/>
            <a:ext cx="2288238"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TUE</a:t>
            </a:r>
          </a:p>
        </p:txBody>
      </p:sp>
      <p:sp>
        <p:nvSpPr>
          <p:cNvPr id="29" name="MON">
            <a:extLst>
              <a:ext uri="{FF2B5EF4-FFF2-40B4-BE49-F238E27FC236}">
                <a16:creationId xmlns:a16="http://schemas.microsoft.com/office/drawing/2014/main" id="{9D7BC712-97D0-EA84-4B6C-7F967069E19E}"/>
              </a:ext>
            </a:extLst>
          </p:cNvPr>
          <p:cNvSpPr/>
          <p:nvPr/>
        </p:nvSpPr>
        <p:spPr>
          <a:xfrm>
            <a:off x="367494" y="1649866"/>
            <a:ext cx="2286851"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a:t>
            </a:r>
          </a:p>
        </p:txBody>
      </p:sp>
      <p:sp>
        <p:nvSpPr>
          <p:cNvPr id="30" name="Solution Workshop…">
            <a:extLst>
              <a:ext uri="{FF2B5EF4-FFF2-40B4-BE49-F238E27FC236}">
                <a16:creationId xmlns:a16="http://schemas.microsoft.com/office/drawing/2014/main" id="{9F109A82-E8C6-C5AD-B2AA-DB892F511AB0}"/>
              </a:ext>
            </a:extLst>
          </p:cNvPr>
          <p:cNvSpPr/>
          <p:nvPr/>
        </p:nvSpPr>
        <p:spPr>
          <a:xfrm>
            <a:off x="2722206" y="2217201"/>
            <a:ext cx="2154270" cy="3426731"/>
          </a:xfrm>
          <a:prstGeom prst="roundRect">
            <a:avLst>
              <a:gd name="adj" fmla="val 3864"/>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 of 7</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The Data Players</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6h,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p:txBody>
      </p:sp>
      <p:sp>
        <p:nvSpPr>
          <p:cNvPr id="31" name="User recruiting…">
            <a:extLst>
              <a:ext uri="{FF2B5EF4-FFF2-40B4-BE49-F238E27FC236}">
                <a16:creationId xmlns:a16="http://schemas.microsoft.com/office/drawing/2014/main" id="{CE208B08-D786-57B2-D497-4B69743C2F35}"/>
              </a:ext>
            </a:extLst>
          </p:cNvPr>
          <p:cNvSpPr/>
          <p:nvPr/>
        </p:nvSpPr>
        <p:spPr>
          <a:xfrm>
            <a:off x="409771" y="4000318"/>
            <a:ext cx="2159001" cy="1643614"/>
          </a:xfrm>
          <a:prstGeom prst="roundRect">
            <a:avLst>
              <a:gd name="adj" fmla="val 3674"/>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Workshop set-up</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Preparing for the next</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workshop</a:t>
            </a:r>
          </a:p>
        </p:txBody>
      </p:sp>
      <p:sp>
        <p:nvSpPr>
          <p:cNvPr id="32" name="Workshop preparation…">
            <a:extLst>
              <a:ext uri="{FF2B5EF4-FFF2-40B4-BE49-F238E27FC236}">
                <a16:creationId xmlns:a16="http://schemas.microsoft.com/office/drawing/2014/main" id="{94615DB3-6BED-5B02-332F-E54B22669972}"/>
              </a:ext>
            </a:extLst>
          </p:cNvPr>
          <p:cNvSpPr/>
          <p:nvPr/>
        </p:nvSpPr>
        <p:spPr>
          <a:xfrm>
            <a:off x="9605122" y="2217202"/>
            <a:ext cx="2159001" cy="1643283"/>
          </a:xfrm>
          <a:prstGeom prst="roundRect">
            <a:avLst>
              <a:gd name="adj" fmla="val 3675"/>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Documentation</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Summarizing the outcomes</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and draft deliverables</a:t>
            </a:r>
          </a:p>
        </p:txBody>
      </p:sp>
      <p:sp>
        <p:nvSpPr>
          <p:cNvPr id="33" name="User recruiting…">
            <a:extLst>
              <a:ext uri="{FF2B5EF4-FFF2-40B4-BE49-F238E27FC236}">
                <a16:creationId xmlns:a16="http://schemas.microsoft.com/office/drawing/2014/main" id="{7A16936D-F803-BB99-5EE7-53BE23844526}"/>
              </a:ext>
            </a:extLst>
          </p:cNvPr>
          <p:cNvSpPr/>
          <p:nvPr/>
        </p:nvSpPr>
        <p:spPr>
          <a:xfrm>
            <a:off x="4998380" y="4004853"/>
            <a:ext cx="2159001" cy="1643614"/>
          </a:xfrm>
          <a:prstGeom prst="roundRect">
            <a:avLst>
              <a:gd name="adj" fmla="val 3674"/>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Workshop set-up</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Preparing for the next</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workshop</a:t>
            </a:r>
          </a:p>
        </p:txBody>
      </p:sp>
      <p:sp>
        <p:nvSpPr>
          <p:cNvPr id="34" name="Decision Workshop…">
            <a:extLst>
              <a:ext uri="{FF2B5EF4-FFF2-40B4-BE49-F238E27FC236}">
                <a16:creationId xmlns:a16="http://schemas.microsoft.com/office/drawing/2014/main" id="{310E8C19-6ACE-49CB-F75E-9FFC818E0DE6}"/>
              </a:ext>
            </a:extLst>
          </p:cNvPr>
          <p:cNvSpPr/>
          <p:nvPr/>
        </p:nvSpPr>
        <p:spPr>
          <a:xfrm>
            <a:off x="7302322" y="2217201"/>
            <a:ext cx="2154270" cy="3426731"/>
          </a:xfrm>
          <a:prstGeom prst="roundRect">
            <a:avLst>
              <a:gd name="adj" fmla="val 3865"/>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 of 7</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The Rules of the Game</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6h,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p:txBody>
      </p:sp>
      <p:sp>
        <p:nvSpPr>
          <p:cNvPr id="35" name="User Testing…">
            <a:extLst>
              <a:ext uri="{FF2B5EF4-FFF2-40B4-BE49-F238E27FC236}">
                <a16:creationId xmlns:a16="http://schemas.microsoft.com/office/drawing/2014/main" id="{A6572360-779F-EDD5-7D6A-9D8BDECA0166}"/>
              </a:ext>
            </a:extLst>
          </p:cNvPr>
          <p:cNvSpPr/>
          <p:nvPr/>
        </p:nvSpPr>
        <p:spPr>
          <a:xfrm>
            <a:off x="9605122" y="4000318"/>
            <a:ext cx="2159001" cy="1643615"/>
          </a:xfrm>
          <a:prstGeom prst="roundRect">
            <a:avLst>
              <a:gd name="adj" fmla="val 2797"/>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Workshop set-up</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Preparing for the next</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workshop</a:t>
            </a:r>
          </a:p>
        </p:txBody>
      </p:sp>
      <p:sp>
        <p:nvSpPr>
          <p:cNvPr id="36" name="User Testing…">
            <a:extLst>
              <a:ext uri="{FF2B5EF4-FFF2-40B4-BE49-F238E27FC236}">
                <a16:creationId xmlns:a16="http://schemas.microsoft.com/office/drawing/2014/main" id="{80F9E7EC-57F3-4053-E8A5-F3701D431E91}"/>
              </a:ext>
            </a:extLst>
          </p:cNvPr>
          <p:cNvSpPr/>
          <p:nvPr/>
        </p:nvSpPr>
        <p:spPr>
          <a:xfrm>
            <a:off x="409770" y="2217201"/>
            <a:ext cx="2159001" cy="1643283"/>
          </a:xfrm>
          <a:prstGeom prst="roundRect">
            <a:avLst>
              <a:gd name="adj" fmla="val 3675"/>
            </a:avLst>
          </a:prstGeom>
          <a:solidFill>
            <a:srgbClr val="C7F0F2"/>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Documentation</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Summarizing the outcomes</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and draft deliverables</a:t>
            </a:r>
          </a:p>
        </p:txBody>
      </p:sp>
      <p:sp>
        <p:nvSpPr>
          <p:cNvPr id="37" name="User Testing…">
            <a:extLst>
              <a:ext uri="{FF2B5EF4-FFF2-40B4-BE49-F238E27FC236}">
                <a16:creationId xmlns:a16="http://schemas.microsoft.com/office/drawing/2014/main" id="{5EFB0031-D940-F011-9669-C1D0A6B2FA9A}"/>
              </a:ext>
            </a:extLst>
          </p:cNvPr>
          <p:cNvSpPr/>
          <p:nvPr/>
        </p:nvSpPr>
        <p:spPr>
          <a:xfrm>
            <a:off x="4994617" y="2217201"/>
            <a:ext cx="2159001" cy="1643283"/>
          </a:xfrm>
          <a:prstGeom prst="roundRect">
            <a:avLst>
              <a:gd name="adj" fmla="val 3675"/>
            </a:avLst>
          </a:prstGeom>
          <a:solidFill>
            <a:srgbClr val="C7F0F2"/>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Documentation</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Summarizing the outcomes</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venir Next Medium"/>
              </a:rPr>
              <a:t>and draft deliverables</a:t>
            </a:r>
          </a:p>
        </p:txBody>
      </p:sp>
    </p:spTree>
    <p:extLst>
      <p:ext uri="{BB962C8B-B14F-4D97-AF65-F5344CB8AC3E}">
        <p14:creationId xmlns:p14="http://schemas.microsoft.com/office/powerpoint/2010/main" val="1108744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Data Players | The Rules of the Game</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578284"/>
            <a:ext cx="9544936" cy="2070388"/>
          </a:xfrm>
        </p:spPr>
        <p:txBody>
          <a:bodyPr/>
          <a:lstStyle/>
          <a:p>
            <a:pPr marL="0" indent="0" algn="just">
              <a:lnSpc>
                <a:spcPct val="100000"/>
              </a:lnSpc>
              <a:buNone/>
            </a:pPr>
            <a:r>
              <a:rPr lang="en-US" sz="2000" dirty="0">
                <a:solidFill>
                  <a:schemeClr val="bg1"/>
                </a:solidFill>
              </a:rPr>
              <a:t>In Week 2, we transition from strategic visioning to the practical development of your </a:t>
            </a:r>
            <a:r>
              <a:rPr lang="en-US" sz="2000" b="1" dirty="0">
                <a:solidFill>
                  <a:schemeClr val="bg1"/>
                </a:solidFill>
              </a:rPr>
              <a:t>data governance framework</a:t>
            </a:r>
            <a:r>
              <a:rPr lang="en-US" sz="2000" dirty="0">
                <a:solidFill>
                  <a:schemeClr val="bg1"/>
                </a:solidFill>
              </a:rPr>
              <a:t>. This week is dedicated to defining the key roles, responsibilities, and operating models that will drive your data governance efforts, as well as establishing the foundational processes for managing your Critical Data Elements (CDEs). </a:t>
            </a:r>
          </a:p>
          <a:p>
            <a:pPr marL="0" indent="0" algn="just">
              <a:lnSpc>
                <a:spcPct val="100000"/>
              </a:lnSpc>
              <a:buNone/>
            </a:pPr>
            <a:r>
              <a:rPr lang="en-US" sz="2000" dirty="0">
                <a:solidFill>
                  <a:schemeClr val="bg1"/>
                </a:solidFill>
              </a:rPr>
              <a:t>Through two targeted workshops, we’ll develop clear, actionable deliverables that will ensure your data governance structure is both </a:t>
            </a:r>
            <a:r>
              <a:rPr lang="en-US" sz="2000" b="1" dirty="0">
                <a:solidFill>
                  <a:schemeClr val="bg1"/>
                </a:solidFill>
              </a:rPr>
              <a:t>robust and sustainable</a:t>
            </a:r>
            <a:r>
              <a:rPr lang="en-US" sz="2000" dirty="0">
                <a:solidFill>
                  <a:schemeClr val="bg1"/>
                </a:solidFill>
              </a:rPr>
              <a:t>. By the end of this week, you’ll have a well-defined framework that aligns with your organization’s goals and prepares you for the next steps in your data governance journey.</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6809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Welcome to Week 2: Building the Data Governance Framework</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C7FE7ACA-A5A7-7E31-28DA-8192278EC74A}"/>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8574A23C-08F1-E549-FFD6-B56E0BD4A91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4" name="Group 13">
              <a:extLst>
                <a:ext uri="{FF2B5EF4-FFF2-40B4-BE49-F238E27FC236}">
                  <a16:creationId xmlns:a16="http://schemas.microsoft.com/office/drawing/2014/main" id="{D6D273F1-96E9-FF9B-4C23-7B4204BAB4C2}"/>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CA792E0B-9D1F-E396-8C03-4D25EF1FAD8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2</a:t>
                </a:r>
              </a:p>
            </p:txBody>
          </p:sp>
          <p:sp>
            <p:nvSpPr>
              <p:cNvPr id="16" name="Rectangle 15">
                <a:extLst>
                  <a:ext uri="{FF2B5EF4-FFF2-40B4-BE49-F238E27FC236}">
                    <a16:creationId xmlns:a16="http://schemas.microsoft.com/office/drawing/2014/main" id="{F3DC1092-2028-23A9-4A9D-E1F55B26D98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0796464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1A73FF-98FC-7A01-4580-3B8A8644D49F}"/>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A072E7F1-989B-98DB-4DCF-83D82631E529}"/>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EAF82FF-D8D9-D358-CC4D-7292CF6D87DA}"/>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242</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64075303-6F42-2A26-90CB-E467DE3A4C63}"/>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2</a:t>
            </a:r>
          </a:p>
        </p:txBody>
      </p:sp>
      <p:sp>
        <p:nvSpPr>
          <p:cNvPr id="57" name="Rectangle: Rounded Corners 56">
            <a:extLst>
              <a:ext uri="{FF2B5EF4-FFF2-40B4-BE49-F238E27FC236}">
                <a16:creationId xmlns:a16="http://schemas.microsoft.com/office/drawing/2014/main" id="{4458BED0-F668-6FC6-9E62-95509BB18665}"/>
              </a:ext>
            </a:extLst>
          </p:cNvPr>
          <p:cNvSpPr/>
          <p:nvPr/>
        </p:nvSpPr>
        <p:spPr>
          <a:xfrm>
            <a:off x="573201"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1584DDF4-487E-215D-8520-A48926C119A2}"/>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8288CAB6-F9C7-C408-BFBC-92EEA07F16A5}"/>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D0005AEA-8742-2EA3-897A-C891D2FDC9BB}"/>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1B8AC239-8965-B5BF-E746-AE41C0AA9667}"/>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B1D91D96-920A-211B-D44C-FF50C5602402}"/>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F8AC941A-3CBE-26B6-1B50-704293BA8C04}"/>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0F3B9629-7FF3-D555-BEAC-EA4F55A5D280}"/>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AAC17348-8922-4CD3-9FD4-F16B962F0E82}"/>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01D423B3-1A92-7074-2846-BEE8A8A7E7D9}"/>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39B953C3-6C4A-142D-C254-C6C37603ABC2}"/>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6E867617-9966-4EAE-7672-EFF4A398F351}"/>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9D91898D-68A3-5E68-CB40-9A4FF506D132}"/>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CE649B3C-CA5F-8889-4350-5E1F2B15A45E}"/>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F2D478FE-98D6-3265-1A80-199FA86A321E}"/>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A0BDB029-EFE3-391E-1ABD-3E8C62F5A290}"/>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5465375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Fundamentals | Documentation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Documentation phase on Monday is all about taking the raw insights and outcomes from The Fundamentals workshops in Week 1 and transforming them into </a:t>
            </a:r>
            <a:r>
              <a:rPr lang="en-US" b="1" dirty="0">
                <a:solidFill>
                  <a:schemeClr val="bg1"/>
                </a:solidFill>
              </a:rPr>
              <a:t>polished, actionable documents</a:t>
            </a:r>
            <a:r>
              <a:rPr lang="en-US" dirty="0">
                <a:solidFill>
                  <a:schemeClr val="bg1"/>
                </a:solidFill>
              </a:rPr>
              <a:t>. </a:t>
            </a:r>
          </a:p>
          <a:p>
            <a:pPr marL="0" indent="0" algn="just">
              <a:lnSpc>
                <a:spcPct val="100000"/>
              </a:lnSpc>
              <a:buNone/>
            </a:pPr>
            <a:r>
              <a:rPr lang="en-US" dirty="0">
                <a:solidFill>
                  <a:schemeClr val="bg1"/>
                </a:solidFill>
              </a:rPr>
              <a:t>This is where we clean up the rough edges, organize our thoughts, and create professional artifacts that will guide our ongoing data governance efforts. The goal is to </a:t>
            </a:r>
            <a:r>
              <a:rPr lang="en-US" b="1" dirty="0">
                <a:solidFill>
                  <a:schemeClr val="bg1"/>
                </a:solidFill>
              </a:rPr>
              <a:t>consolidate</a:t>
            </a:r>
            <a:r>
              <a:rPr lang="en-US" dirty="0">
                <a:solidFill>
                  <a:schemeClr val="bg1"/>
                </a:solidFill>
              </a:rPr>
              <a:t> everything we’ve learned into clear, concise deliverables that can be easily communicated and implemented across the organization.</a:t>
            </a:r>
          </a:p>
        </p:txBody>
      </p:sp>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10111" y="1864263"/>
            <a:ext cx="6241311" cy="51270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Organize and refine the challenge map, ensuring that it accurately reflects the key challenges and opportunities identified during the workshops.</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10111" y="1548347"/>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Clean Up the Challenge Map</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Tijdelijke aanduiding voor inhoud 5">
            <a:extLst>
              <a:ext uri="{FF2B5EF4-FFF2-40B4-BE49-F238E27FC236}">
                <a16:creationId xmlns:a16="http://schemas.microsoft.com/office/drawing/2014/main" id="{7F2CF2FE-152D-4FCA-91D4-A5A0E9F5DCAC}"/>
              </a:ext>
            </a:extLst>
          </p:cNvPr>
          <p:cNvSpPr txBox="1">
            <a:spLocks/>
          </p:cNvSpPr>
          <p:nvPr/>
        </p:nvSpPr>
        <p:spPr>
          <a:xfrm>
            <a:off x="4710112" y="2784134"/>
            <a:ext cx="6241311" cy="51270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drafting a Data Governance Charter that includes the purpose (vision) and guiding principles, providing a foundational document that guides all future governance activities.</a:t>
            </a:r>
          </a:p>
        </p:txBody>
      </p:sp>
      <p:sp>
        <p:nvSpPr>
          <p:cNvPr id="27" name="Tijdelijke aanduiding voor tekst 44">
            <a:extLst>
              <a:ext uri="{FF2B5EF4-FFF2-40B4-BE49-F238E27FC236}">
                <a16:creationId xmlns:a16="http://schemas.microsoft.com/office/drawing/2014/main" id="{8BCE01A7-E060-1E42-E5E6-BE02F840AFDF}"/>
              </a:ext>
            </a:extLst>
          </p:cNvPr>
          <p:cNvSpPr txBox="1">
            <a:spLocks/>
          </p:cNvSpPr>
          <p:nvPr/>
        </p:nvSpPr>
        <p:spPr>
          <a:xfrm>
            <a:off x="4710112" y="246821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Draft the Data Governance Charter</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ijdelijke aanduiding voor inhoud 5">
            <a:extLst>
              <a:ext uri="{FF2B5EF4-FFF2-40B4-BE49-F238E27FC236}">
                <a16:creationId xmlns:a16="http://schemas.microsoft.com/office/drawing/2014/main" id="{3BC7FEBD-3202-8469-E277-B03246163C4A}"/>
              </a:ext>
            </a:extLst>
          </p:cNvPr>
          <p:cNvSpPr txBox="1">
            <a:spLocks/>
          </p:cNvSpPr>
          <p:nvPr/>
        </p:nvSpPr>
        <p:spPr>
          <a:xfrm>
            <a:off x="4710111" y="3887833"/>
            <a:ext cx="6241311" cy="51270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Polish the action board by clearly defining the prioritized initiatives and their associated task flows.</a:t>
            </a:r>
          </a:p>
        </p:txBody>
      </p:sp>
      <p:sp>
        <p:nvSpPr>
          <p:cNvPr id="30" name="Tijdelijke aanduiding voor tekst 44">
            <a:extLst>
              <a:ext uri="{FF2B5EF4-FFF2-40B4-BE49-F238E27FC236}">
                <a16:creationId xmlns:a16="http://schemas.microsoft.com/office/drawing/2014/main" id="{9747B196-8C8D-5BCF-76F2-DEDBF34D0C8A}"/>
              </a:ext>
            </a:extLst>
          </p:cNvPr>
          <p:cNvSpPr txBox="1">
            <a:spLocks/>
          </p:cNvSpPr>
          <p:nvPr/>
        </p:nvSpPr>
        <p:spPr>
          <a:xfrm>
            <a:off x="4710111" y="3571917"/>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Finalize the Action Board</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Tijdelijke aanduiding voor inhoud 5">
            <a:extLst>
              <a:ext uri="{FF2B5EF4-FFF2-40B4-BE49-F238E27FC236}">
                <a16:creationId xmlns:a16="http://schemas.microsoft.com/office/drawing/2014/main" id="{D0BFFAF2-1598-D94A-263C-8D72910DB6C9}"/>
              </a:ext>
            </a:extLst>
          </p:cNvPr>
          <p:cNvSpPr txBox="1">
            <a:spLocks/>
          </p:cNvSpPr>
          <p:nvPr/>
        </p:nvSpPr>
        <p:spPr>
          <a:xfrm>
            <a:off x="4710110" y="4819978"/>
            <a:ext cx="6241311" cy="51270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a visually appealing and clear roadmap that outlines the timeline and milestones for implementing the prioritized initiatives.</a:t>
            </a:r>
          </a:p>
        </p:txBody>
      </p:sp>
      <p:sp>
        <p:nvSpPr>
          <p:cNvPr id="33" name="Tijdelijke aanduiding voor tekst 44">
            <a:extLst>
              <a:ext uri="{FF2B5EF4-FFF2-40B4-BE49-F238E27FC236}">
                <a16:creationId xmlns:a16="http://schemas.microsoft.com/office/drawing/2014/main" id="{6C07B206-DBAB-4F42-D10C-F968FC3B2F31}"/>
              </a:ext>
            </a:extLst>
          </p:cNvPr>
          <p:cNvSpPr txBox="1">
            <a:spLocks/>
          </p:cNvSpPr>
          <p:nvPr/>
        </p:nvSpPr>
        <p:spPr>
          <a:xfrm>
            <a:off x="4710110" y="4504062"/>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 Fancy Roadmap</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ijdelijke aanduiding voor inhoud 5">
            <a:extLst>
              <a:ext uri="{FF2B5EF4-FFF2-40B4-BE49-F238E27FC236}">
                <a16:creationId xmlns:a16="http://schemas.microsoft.com/office/drawing/2014/main" id="{B8339A22-1CED-E377-96C5-8A564D569389}"/>
              </a:ext>
            </a:extLst>
          </p:cNvPr>
          <p:cNvSpPr txBox="1">
            <a:spLocks/>
          </p:cNvSpPr>
          <p:nvPr/>
        </p:nvSpPr>
        <p:spPr>
          <a:xfrm>
            <a:off x="4689791" y="5697714"/>
            <a:ext cx="6241311" cy="51270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Summarize the top use cases and critical data elements (CDEs) identified during the workshops, creating a clear focus for the next phases.</a:t>
            </a:r>
          </a:p>
        </p:txBody>
      </p:sp>
      <p:sp>
        <p:nvSpPr>
          <p:cNvPr id="36" name="Tijdelijke aanduiding voor tekst 44">
            <a:extLst>
              <a:ext uri="{FF2B5EF4-FFF2-40B4-BE49-F238E27FC236}">
                <a16:creationId xmlns:a16="http://schemas.microsoft.com/office/drawing/2014/main" id="{147D21EE-D6DC-6992-9D15-A3DD02CDBC66}"/>
              </a:ext>
            </a:extLst>
          </p:cNvPr>
          <p:cNvSpPr txBox="1">
            <a:spLocks/>
          </p:cNvSpPr>
          <p:nvPr/>
        </p:nvSpPr>
        <p:spPr>
          <a:xfrm>
            <a:off x="4689791" y="538179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Compile a Concise List of Use Cases and CDEs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FEAB4507-264A-8F2E-5FEA-93305633372F}"/>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64E08E30-C4D5-71EE-3FC9-5D3BDC6519C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8" name="Group 7">
              <a:extLst>
                <a:ext uri="{FF2B5EF4-FFF2-40B4-BE49-F238E27FC236}">
                  <a16:creationId xmlns:a16="http://schemas.microsoft.com/office/drawing/2014/main" id="{59173D29-5F6B-29F7-BE56-78FCF253D052}"/>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B78A71E4-3734-605B-A7FF-94BDD8B970C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10" name="Rectangle 9">
                <a:extLst>
                  <a:ext uri="{FF2B5EF4-FFF2-40B4-BE49-F238E27FC236}">
                    <a16:creationId xmlns:a16="http://schemas.microsoft.com/office/drawing/2014/main" id="{1F915A9B-3C6F-B2E7-E085-3B616E11C9D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578302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Data Players | Workshop Set-up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Effective preparation is crucial for a productive workshop. This week, we’ll focus on setting up the environment and materials for the upcoming workshops: The Data Players and The Rules of the Game. </a:t>
            </a:r>
          </a:p>
          <a:p>
            <a:pPr marL="0" indent="0" algn="just">
              <a:lnSpc>
                <a:spcPct val="100000"/>
              </a:lnSpc>
              <a:buNone/>
            </a:pPr>
            <a:r>
              <a:rPr lang="en-US" dirty="0">
                <a:solidFill>
                  <a:schemeClr val="bg1"/>
                </a:solidFill>
              </a:rPr>
              <a:t>By prepopulating templates and preparing the necessary tools, we’ll ensure that each session runs smoothly and that we can maximize our time together.</a:t>
            </a:r>
          </a:p>
        </p:txBody>
      </p:sp>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10112" y="2215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Secure the dedicated (War) room and necessary materials for Workshops 3 and 4, ensuring the environment is conducive to collaboration.</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10112" y="1899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Reserve Workshop Space</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jdelijke aanduiding voor inhoud 5">
            <a:extLst>
              <a:ext uri="{FF2B5EF4-FFF2-40B4-BE49-F238E27FC236}">
                <a16:creationId xmlns:a16="http://schemas.microsoft.com/office/drawing/2014/main" id="{FF5477D2-52F8-A43F-A43C-B7235C69B12F}"/>
              </a:ext>
            </a:extLst>
          </p:cNvPr>
          <p:cNvSpPr txBox="1">
            <a:spLocks/>
          </p:cNvSpPr>
          <p:nvPr/>
        </p:nvSpPr>
        <p:spPr>
          <a:xfrm>
            <a:off x="4710112" y="3291518"/>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all technology, such as projectors and collaboration tools, is tested and ready to minimize disruptions.</a:t>
            </a:r>
          </a:p>
        </p:txBody>
      </p:sp>
      <p:sp>
        <p:nvSpPr>
          <p:cNvPr id="24" name="Tijdelijke aanduiding voor tekst 44">
            <a:extLst>
              <a:ext uri="{FF2B5EF4-FFF2-40B4-BE49-F238E27FC236}">
                <a16:creationId xmlns:a16="http://schemas.microsoft.com/office/drawing/2014/main" id="{B0695DBA-CDFF-614C-9CCB-3236C4A335B0}"/>
              </a:ext>
            </a:extLst>
          </p:cNvPr>
          <p:cNvSpPr txBox="1">
            <a:spLocks/>
          </p:cNvSpPr>
          <p:nvPr/>
        </p:nvSpPr>
        <p:spPr>
          <a:xfrm>
            <a:off x="4710112" y="29739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Test Technology</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EA827570-07C5-9B41-686C-65D0BA04AD96}"/>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4722223C-C1F3-DF7B-6639-85EC5991D34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8" name="Group 7">
              <a:extLst>
                <a:ext uri="{FF2B5EF4-FFF2-40B4-BE49-F238E27FC236}">
                  <a16:creationId xmlns:a16="http://schemas.microsoft.com/office/drawing/2014/main" id="{CA58AED1-DA4B-DF19-3CB4-A1FEC4931F5A}"/>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DFCB1BE7-92A5-236E-6900-7EE33A50547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10" name="Rectangle 9">
                <a:extLst>
                  <a:ext uri="{FF2B5EF4-FFF2-40B4-BE49-F238E27FC236}">
                    <a16:creationId xmlns:a16="http://schemas.microsoft.com/office/drawing/2014/main" id="{9471C9EA-1EF3-EDE8-85B5-F1A2313271F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5588403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F5FAF5-709D-5B3F-DA16-1D239687307A}"/>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076BE47A-8C0E-C050-BE35-6C99C76D7C6F}"/>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3E66182-E7B1-0D69-AB64-F61A17AC1813}"/>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245</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D05000A7-2F30-21E6-AED1-3167E5FB2B39}"/>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2</a:t>
            </a:r>
          </a:p>
        </p:txBody>
      </p:sp>
      <p:sp>
        <p:nvSpPr>
          <p:cNvPr id="57" name="Rectangle: Rounded Corners 56">
            <a:extLst>
              <a:ext uri="{FF2B5EF4-FFF2-40B4-BE49-F238E27FC236}">
                <a16:creationId xmlns:a16="http://schemas.microsoft.com/office/drawing/2014/main" id="{C9328925-603C-3A6A-1F61-B7742DC0D180}"/>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E3DDB565-C2F2-0ED0-B094-46B88B10B227}"/>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EE848426-7BB1-14F8-DE2C-2ED0BAD6F1FB}"/>
              </a:ext>
            </a:extLst>
          </p:cNvPr>
          <p:cNvSpPr/>
          <p:nvPr/>
        </p:nvSpPr>
        <p:spPr>
          <a:xfrm>
            <a:off x="2868775"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B3F5549F-098B-03FB-B127-08427EA7D595}"/>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BC7F970D-1F06-3815-ABEA-5B9B398FA391}"/>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9BC51281-B3C1-6AAC-E55B-312DD7F58157}"/>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90394841-F27E-959B-16E0-759EB47F3F89}"/>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9C2926B0-A4D4-9E17-52C3-E1AF2312AAD2}"/>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AB05EEAE-8810-F993-4E41-0563B21FD6D7}"/>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CE8A022E-9DCD-6495-F872-5ED88EA4376A}"/>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C0CE9E1B-16AB-516D-4E87-71629FB58903}"/>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2BA8766E-9D24-6082-741B-4DAB87A3F6AC}"/>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0D9226EB-9EDD-6E22-23DF-C30803BAEF0F}"/>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48E5F076-855A-C17D-C062-2D8F9EA90329}"/>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3B82132E-4120-DD77-D3DF-E2C9A2104D67}"/>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FC1F0F8D-5209-9535-10B4-F3DC9FD724E4}"/>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5576907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p:txBody>
          <a:bodyPr/>
          <a:lstStyle/>
          <a:p>
            <a:r>
              <a:rPr lang="en-US" dirty="0"/>
              <a:t>Data Governance </a:t>
            </a:r>
            <a:r>
              <a:rPr lang="en-US" sz="2400" b="1" dirty="0">
                <a:solidFill>
                  <a:srgbClr val="11B5B4"/>
                </a:solidFill>
              </a:rPr>
              <a:t>SPRINT</a:t>
            </a:r>
            <a:r>
              <a:rPr lang="en-US" baseline="30000" dirty="0"/>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3078481" y="1161185"/>
            <a:ext cx="6492241"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Roles &amp; Responsibilities</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b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Role Roster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3078479" y="1820919"/>
            <a:ext cx="6492241"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Operating Model</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Target and minimum viable versions</a:t>
            </a:r>
          </a:p>
        </p:txBody>
      </p:sp>
      <p:sp>
        <p:nvSpPr>
          <p:cNvPr id="17" name="Rectangle 16">
            <a:extLst>
              <a:ext uri="{FF2B5EF4-FFF2-40B4-BE49-F238E27FC236}">
                <a16:creationId xmlns:a16="http://schemas.microsoft.com/office/drawing/2014/main" id="{8B0139CE-B02C-55D6-B68F-6C0A89BC13D2}"/>
              </a:ext>
            </a:extLst>
          </p:cNvPr>
          <p:cNvSpPr/>
          <p:nvPr/>
        </p:nvSpPr>
        <p:spPr>
          <a:xfrm rot="5400000" flipH="1">
            <a:off x="9685210" y="1480203"/>
            <a:ext cx="1363421"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#3</a:t>
            </a:r>
          </a:p>
        </p:txBody>
      </p:sp>
      <p:sp>
        <p:nvSpPr>
          <p:cNvPr id="24" name="Rectangle 23">
            <a:extLst>
              <a:ext uri="{FF2B5EF4-FFF2-40B4-BE49-F238E27FC236}">
                <a16:creationId xmlns:a16="http://schemas.microsoft.com/office/drawing/2014/main" id="{199C8381-7213-A518-BE6F-D7DF8AD3BCF5}"/>
              </a:ext>
            </a:extLst>
          </p:cNvPr>
          <p:cNvSpPr/>
          <p:nvPr/>
        </p:nvSpPr>
        <p:spPr>
          <a:xfrm>
            <a:off x="2055031"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Measurement Dashboard</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3078207" y="5333745"/>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Prototyping</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30" name="Connector: Elbow 29">
            <a:extLst>
              <a:ext uri="{FF2B5EF4-FFF2-40B4-BE49-F238E27FC236}">
                <a16:creationId xmlns:a16="http://schemas.microsoft.com/office/drawing/2014/main" id="{1A08927E-8A56-1AFA-4465-85A99CA62AB8}"/>
              </a:ext>
            </a:extLst>
          </p:cNvPr>
          <p:cNvCxnSpPr>
            <a:cxnSpLocks/>
            <a:stCxn id="16" idx="2"/>
            <a:endCxn id="24" idx="0"/>
          </p:cNvCxnSpPr>
          <p:nvPr/>
        </p:nvCxnSpPr>
        <p:spPr>
          <a:xfrm rot="5400000">
            <a:off x="4500697" y="1771411"/>
            <a:ext cx="401413" cy="3246393"/>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7" idx="2"/>
            <a:endCxn id="16" idx="0"/>
          </p:cNvCxnSpPr>
          <p:nvPr/>
        </p:nvCxnSpPr>
        <p:spPr>
          <a:xfrm flipH="1">
            <a:off x="6324599" y="2279636"/>
            <a:ext cx="1" cy="455548"/>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6" idx="2"/>
            <a:endCxn id="7" idx="0"/>
          </p:cNvCxnSpPr>
          <p:nvPr/>
        </p:nvCxnSpPr>
        <p:spPr>
          <a:xfrm flipH="1">
            <a:off x="6324600" y="1619902"/>
            <a:ext cx="2" cy="201017"/>
          </a:xfrm>
          <a:prstGeom prst="straightConnector1">
            <a:avLst/>
          </a:prstGeom>
          <a:ln w="127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B1AF392-1C1A-733D-B60A-25BBF47FAAFD}"/>
              </a:ext>
            </a:extLst>
          </p:cNvPr>
          <p:cNvSpPr/>
          <p:nvPr/>
        </p:nvSpPr>
        <p:spPr>
          <a:xfrm>
            <a:off x="3078207" y="5950919"/>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User Testing</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6322551" y="5792462"/>
            <a:ext cx="0" cy="15845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flipH="1">
            <a:off x="2055030" y="4050240"/>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#5</a:t>
            </a:r>
          </a:p>
        </p:txBody>
      </p:sp>
      <p:sp>
        <p:nvSpPr>
          <p:cNvPr id="16" name="Rectangle 15">
            <a:extLst>
              <a:ext uri="{FF2B5EF4-FFF2-40B4-BE49-F238E27FC236}">
                <a16:creationId xmlns:a16="http://schemas.microsoft.com/office/drawing/2014/main" id="{33221125-6D70-21C4-9AAA-FD61317E41BD}"/>
              </a:ext>
            </a:extLst>
          </p:cNvPr>
          <p:cNvSpPr/>
          <p:nvPr/>
        </p:nvSpPr>
        <p:spPr>
          <a:xfrm>
            <a:off x="3078478" y="2735184"/>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Processes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Focus on Critical Data Elements</a:t>
            </a:r>
          </a:p>
        </p:txBody>
      </p:sp>
      <p:sp>
        <p:nvSpPr>
          <p:cNvPr id="22" name="Rectangle 21">
            <a:extLst>
              <a:ext uri="{FF2B5EF4-FFF2-40B4-BE49-F238E27FC236}">
                <a16:creationId xmlns:a16="http://schemas.microsoft.com/office/drawing/2014/main" id="{BAFF0527-6824-C9E2-A73E-7FAB5811D424}"/>
              </a:ext>
            </a:extLst>
          </p:cNvPr>
          <p:cNvSpPr/>
          <p:nvPr/>
        </p:nvSpPr>
        <p:spPr>
          <a:xfrm rot="5400000" flipH="1">
            <a:off x="9858984" y="2761290"/>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#4</a:t>
            </a:r>
          </a:p>
        </p:txBody>
      </p:sp>
      <p:sp>
        <p:nvSpPr>
          <p:cNvPr id="38" name="Rectangle 37">
            <a:extLst>
              <a:ext uri="{FF2B5EF4-FFF2-40B4-BE49-F238E27FC236}">
                <a16:creationId xmlns:a16="http://schemas.microsoft.com/office/drawing/2014/main" id="{A1687A48-1824-A7D5-4419-F6E7FCAA92D2}"/>
              </a:ext>
            </a:extLst>
          </p:cNvPr>
          <p:cNvSpPr/>
          <p:nvPr/>
        </p:nvSpPr>
        <p:spPr>
          <a:xfrm>
            <a:off x="4217927"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Business Glossary</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39" name="Rectangle 38">
            <a:extLst>
              <a:ext uri="{FF2B5EF4-FFF2-40B4-BE49-F238E27FC236}">
                <a16:creationId xmlns:a16="http://schemas.microsoft.com/office/drawing/2014/main" id="{1206F5E6-F051-E360-3BB8-2BB9FBF3DC43}"/>
              </a:ext>
            </a:extLst>
          </p:cNvPr>
          <p:cNvSpPr/>
          <p:nvPr/>
        </p:nvSpPr>
        <p:spPr>
          <a:xfrm>
            <a:off x="6380823"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Communication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40" name="Rectangle 39">
            <a:extLst>
              <a:ext uri="{FF2B5EF4-FFF2-40B4-BE49-F238E27FC236}">
                <a16:creationId xmlns:a16="http://schemas.microsoft.com/office/drawing/2014/main" id="{761CA9E3-149A-3F0B-B484-05B3221DE8A2}"/>
              </a:ext>
            </a:extLst>
          </p:cNvPr>
          <p:cNvSpPr/>
          <p:nvPr/>
        </p:nvSpPr>
        <p:spPr>
          <a:xfrm>
            <a:off x="8543719"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Training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48" name="Connector: Elbow 47">
            <a:extLst>
              <a:ext uri="{FF2B5EF4-FFF2-40B4-BE49-F238E27FC236}">
                <a16:creationId xmlns:a16="http://schemas.microsoft.com/office/drawing/2014/main" id="{E0C64BD3-3EB8-6453-209A-08889E23B2BF}"/>
              </a:ext>
            </a:extLst>
          </p:cNvPr>
          <p:cNvCxnSpPr>
            <a:cxnSpLocks/>
            <a:stCxn id="16" idx="2"/>
            <a:endCxn id="40" idx="0"/>
          </p:cNvCxnSpPr>
          <p:nvPr/>
        </p:nvCxnSpPr>
        <p:spPr>
          <a:xfrm rot="16200000" flipH="1">
            <a:off x="7745040" y="1773459"/>
            <a:ext cx="401412" cy="3242295"/>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nector: Elbow 50">
            <a:extLst>
              <a:ext uri="{FF2B5EF4-FFF2-40B4-BE49-F238E27FC236}">
                <a16:creationId xmlns:a16="http://schemas.microsoft.com/office/drawing/2014/main" id="{5EEC78DA-F4DB-5EAD-D2E2-E9E7D7F7EE63}"/>
              </a:ext>
            </a:extLst>
          </p:cNvPr>
          <p:cNvCxnSpPr>
            <a:cxnSpLocks/>
            <a:stCxn id="16" idx="2"/>
            <a:endCxn id="39" idx="0"/>
          </p:cNvCxnSpPr>
          <p:nvPr/>
        </p:nvCxnSpPr>
        <p:spPr>
          <a:xfrm rot="16200000" flipH="1">
            <a:off x="6663592" y="2854907"/>
            <a:ext cx="401412" cy="1079399"/>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9F9C12F4-CA10-EA13-A96C-54DC8EA00337}"/>
              </a:ext>
            </a:extLst>
          </p:cNvPr>
          <p:cNvCxnSpPr>
            <a:cxnSpLocks/>
            <a:stCxn id="16" idx="2"/>
            <a:endCxn id="38" idx="0"/>
          </p:cNvCxnSpPr>
          <p:nvPr/>
        </p:nvCxnSpPr>
        <p:spPr>
          <a:xfrm rot="5400000">
            <a:off x="5582145" y="2852859"/>
            <a:ext cx="401413" cy="108349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1" name="Rectangle 80">
            <a:extLst>
              <a:ext uri="{FF2B5EF4-FFF2-40B4-BE49-F238E27FC236}">
                <a16:creationId xmlns:a16="http://schemas.microsoft.com/office/drawing/2014/main" id="{60512400-C7F7-440E-50EE-36A9C6E24324}"/>
              </a:ext>
            </a:extLst>
          </p:cNvPr>
          <p:cNvSpPr/>
          <p:nvPr/>
        </p:nvSpPr>
        <p:spPr>
          <a:xfrm>
            <a:off x="3080254" y="4699361"/>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Prototype Prep</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User test flows and creating a storyboard</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84" name="Rectangle 83">
            <a:extLst>
              <a:ext uri="{FF2B5EF4-FFF2-40B4-BE49-F238E27FC236}">
                <a16:creationId xmlns:a16="http://schemas.microsoft.com/office/drawing/2014/main" id="{620139BB-37E2-A992-0BF1-314FC0C7DD56}"/>
              </a:ext>
            </a:extLst>
          </p:cNvPr>
          <p:cNvSpPr/>
          <p:nvPr/>
        </p:nvSpPr>
        <p:spPr>
          <a:xfrm flipH="1">
            <a:off x="6380823" y="4047676"/>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#6</a:t>
            </a:r>
          </a:p>
        </p:txBody>
      </p:sp>
      <p:cxnSp>
        <p:nvCxnSpPr>
          <p:cNvPr id="85" name="Connector: Elbow 84">
            <a:extLst>
              <a:ext uri="{FF2B5EF4-FFF2-40B4-BE49-F238E27FC236}">
                <a16:creationId xmlns:a16="http://schemas.microsoft.com/office/drawing/2014/main" id="{4300A122-9DF4-D5F4-3E25-F2C2A52CE5B0}"/>
              </a:ext>
            </a:extLst>
          </p:cNvPr>
          <p:cNvCxnSpPr>
            <a:cxnSpLocks/>
            <a:stCxn id="84" idx="2"/>
            <a:endCxn id="81" idx="0"/>
          </p:cNvCxnSpPr>
          <p:nvPr/>
        </p:nvCxnSpPr>
        <p:spPr>
          <a:xfrm rot="5400000">
            <a:off x="7204788" y="3418704"/>
            <a:ext cx="400468" cy="216084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446416D2-4286-6DDE-843D-1B8B146264BB}"/>
              </a:ext>
            </a:extLst>
          </p:cNvPr>
          <p:cNvCxnSpPr>
            <a:cxnSpLocks/>
            <a:stCxn id="66" idx="2"/>
            <a:endCxn id="81" idx="0"/>
          </p:cNvCxnSpPr>
          <p:nvPr/>
        </p:nvCxnSpPr>
        <p:spPr>
          <a:xfrm rot="16200000" flipH="1">
            <a:off x="5043173" y="3417936"/>
            <a:ext cx="397904" cy="2164946"/>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8A7AEB5F-398A-2864-78E6-FC6BE99C47FB}"/>
              </a:ext>
            </a:extLst>
          </p:cNvPr>
          <p:cNvCxnSpPr>
            <a:cxnSpLocks/>
            <a:stCxn id="81" idx="2"/>
            <a:endCxn id="25" idx="0"/>
          </p:cNvCxnSpPr>
          <p:nvPr/>
        </p:nvCxnSpPr>
        <p:spPr>
          <a:xfrm flipH="1">
            <a:off x="6322551" y="5158078"/>
            <a:ext cx="2047" cy="17566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80668674-8877-C58A-9422-DBFD9952931B}"/>
              </a:ext>
            </a:extLst>
          </p:cNvPr>
          <p:cNvSpPr/>
          <p:nvPr/>
        </p:nvSpPr>
        <p:spPr>
          <a:xfrm rot="5400000" flipH="1">
            <a:off x="9858983" y="4744511"/>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#7</a:t>
            </a:r>
          </a:p>
        </p:txBody>
      </p:sp>
    </p:spTree>
    <p:extLst>
      <p:ext uri="{BB962C8B-B14F-4D97-AF65-F5344CB8AC3E}">
        <p14:creationId xmlns:p14="http://schemas.microsoft.com/office/powerpoint/2010/main" val="15243307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Data Players | Workshop 3 of 7 </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038350"/>
            <a:ext cx="9544936" cy="2724150"/>
          </a:xfrm>
        </p:spPr>
        <p:txBody>
          <a:bodyPr/>
          <a:lstStyle/>
          <a:p>
            <a:pPr marL="0" indent="0" algn="just">
              <a:lnSpc>
                <a:spcPct val="100000"/>
              </a:lnSpc>
              <a:buNone/>
            </a:pPr>
            <a:r>
              <a:rPr lang="en-US" dirty="0">
                <a:solidFill>
                  <a:schemeClr val="bg1"/>
                </a:solidFill>
              </a:rPr>
              <a:t>Workshop 3 is where we begin to shape the structural backbone of your data governance program by defining the key responsibilities, roles, and operating model that will drive your efforts forward. In this session, we’ll start by envisioning the </a:t>
            </a:r>
            <a:r>
              <a:rPr lang="en-US" b="1" dirty="0">
                <a:solidFill>
                  <a:schemeClr val="bg1"/>
                </a:solidFill>
              </a:rPr>
              <a:t>target version </a:t>
            </a:r>
            <a:r>
              <a:rPr lang="en-US" dirty="0">
                <a:solidFill>
                  <a:schemeClr val="bg1"/>
                </a:solidFill>
              </a:rPr>
              <a:t>of these roles and the operating framework—how we want it to look and function ideally within the next 2 to 4 years to fully support our data governance purpose.</a:t>
            </a:r>
          </a:p>
          <a:p>
            <a:pPr marL="0" indent="0" algn="just">
              <a:lnSpc>
                <a:spcPct val="100000"/>
              </a:lnSpc>
              <a:buNone/>
            </a:pPr>
            <a:r>
              <a:rPr lang="en-US" dirty="0">
                <a:solidFill>
                  <a:schemeClr val="bg1"/>
                </a:solidFill>
              </a:rPr>
              <a:t>However, recognizing the need for immediate, actionable steps, we’ll also develop a </a:t>
            </a:r>
            <a:r>
              <a:rPr lang="en-US" b="1" dirty="0">
                <a:solidFill>
                  <a:schemeClr val="bg1"/>
                </a:solidFill>
              </a:rPr>
              <a:t>minimum sustainable version* </a:t>
            </a:r>
            <a:r>
              <a:rPr lang="en-US" dirty="0">
                <a:solidFill>
                  <a:schemeClr val="bg1"/>
                </a:solidFill>
              </a:rPr>
              <a:t>of the roles and operating model. This scaled-down version will focus specifically on what’s needed to support our Critical Data Elements (CDEs) during the prototype and testing phase. By balancing ambition with practicality, we ensure that we can start implementing effective governance quickly, while still working towards the more comprehensive, long-term structure.</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528582"/>
            <a:ext cx="1112112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Data Players Workshop: Defining Responsibilities, Roles, and the Operating Model</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07637DED-A8BE-5BEE-3073-CD9D59DF0AB1}"/>
              </a:ext>
            </a:extLst>
          </p:cNvPr>
          <p:cNvGrpSpPr/>
          <p:nvPr/>
        </p:nvGrpSpPr>
        <p:grpSpPr>
          <a:xfrm>
            <a:off x="1008699" y="4342749"/>
            <a:ext cx="9352847" cy="1568477"/>
            <a:chOff x="4764088" y="1645258"/>
            <a:chExt cx="6241311" cy="1245570"/>
          </a:xfrm>
        </p:grpSpPr>
        <p:sp>
          <p:nvSpPr>
            <p:cNvPr id="13" name="Tijdelijke aanduiding voor inhoud 5">
              <a:extLst>
                <a:ext uri="{FF2B5EF4-FFF2-40B4-BE49-F238E27FC236}">
                  <a16:creationId xmlns:a16="http://schemas.microsoft.com/office/drawing/2014/main" id="{6BE33020-A496-EE1A-83C3-4C72E2306D5B}"/>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defining the roles and responsibilities within your data governance framework.</a:t>
              </a:r>
            </a:p>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and align on key roles such as data stewards, data owners, and data custodians.</a:t>
              </a:r>
            </a:p>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both the target and minimum sustainable versions of your operating model, aligning them with your data governance vision.</a:t>
              </a:r>
            </a:p>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 through four key exercises: Responsibility Mapping, Lightning Demos, Concept Creation, and Role Roster.</a:t>
              </a:r>
            </a:p>
          </p:txBody>
        </p:sp>
        <p:sp>
          <p:nvSpPr>
            <p:cNvPr id="14" name="Tijdelijke aanduiding voor tekst 44">
              <a:extLst>
                <a:ext uri="{FF2B5EF4-FFF2-40B4-BE49-F238E27FC236}">
                  <a16:creationId xmlns:a16="http://schemas.microsoft.com/office/drawing/2014/main" id="{FD475C88-2280-2532-79EF-F5E9B7920C3A}"/>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Workshop 3: Tuesday Full-Day</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3" name="TextBox 22">
            <a:extLst>
              <a:ext uri="{FF2B5EF4-FFF2-40B4-BE49-F238E27FC236}">
                <a16:creationId xmlns:a16="http://schemas.microsoft.com/office/drawing/2014/main" id="{5922B32D-F4B2-1A81-F3F7-60B0C7D90786}"/>
              </a:ext>
            </a:extLst>
          </p:cNvPr>
          <p:cNvSpPr txBox="1"/>
          <p:nvPr/>
        </p:nvSpPr>
        <p:spPr>
          <a:xfrm>
            <a:off x="1213077" y="6173013"/>
            <a:ext cx="10088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 concept of a “minimum sustainable version” comes from John </a:t>
            </a:r>
            <a:r>
              <a:rPr kumimoji="0" lang="en-US" sz="11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Ladley</a:t>
            </a:r>
            <a:r>
              <a:rPr kumimoji="0" lang="en-US" sz="11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First San Francisco Partners.</a:t>
            </a:r>
          </a:p>
        </p:txBody>
      </p:sp>
      <p:grpSp>
        <p:nvGrpSpPr>
          <p:cNvPr id="6" name="Group 5">
            <a:extLst>
              <a:ext uri="{FF2B5EF4-FFF2-40B4-BE49-F238E27FC236}">
                <a16:creationId xmlns:a16="http://schemas.microsoft.com/office/drawing/2014/main" id="{EC9110C0-7CC2-BEF5-CC24-F310B3B2788D}"/>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20013B50-4979-D629-840E-6424AECAE74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8" name="Group 7">
              <a:extLst>
                <a:ext uri="{FF2B5EF4-FFF2-40B4-BE49-F238E27FC236}">
                  <a16:creationId xmlns:a16="http://schemas.microsoft.com/office/drawing/2014/main" id="{D6FB7EBC-8053-345D-C50C-0D106CFDC322}"/>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39B86CC8-840B-2C72-6416-84655A6EE74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Tuesday</a:t>
                </a:r>
              </a:p>
            </p:txBody>
          </p:sp>
          <p:sp>
            <p:nvSpPr>
              <p:cNvPr id="10" name="Rectangle 9">
                <a:extLst>
                  <a:ext uri="{FF2B5EF4-FFF2-40B4-BE49-F238E27FC236}">
                    <a16:creationId xmlns:a16="http://schemas.microsoft.com/office/drawing/2014/main" id="{D5A1A162-275F-3DDD-0E60-F2AC8460E8B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242539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Data Players | Workshop 3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Responsibility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Roster</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exercise, we’ll embark on a journey to uncover and define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responsibilities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are essential for achieving our data governance vision.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Rather than starting with predefined roles, we’ll focus first on identifying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needs to be done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are the crucial tasks, decisions, and accountabilities that will drive our success?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mapping these responsibilities, we’ll then naturally evolve into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defining the roles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will carry them out. This approach ensures that our roles are rooted in the real needs of our organization, making our data governance framework both practical and impactful. </a:t>
            </a:r>
          </a:p>
        </p:txBody>
      </p:sp>
      <p:grpSp>
        <p:nvGrpSpPr>
          <p:cNvPr id="6" name="Group 5">
            <a:extLst>
              <a:ext uri="{FF2B5EF4-FFF2-40B4-BE49-F238E27FC236}">
                <a16:creationId xmlns:a16="http://schemas.microsoft.com/office/drawing/2014/main" id="{AAC2EF3F-7FBB-5204-A7A9-7260BC7C7413}"/>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1479A69C-F199-0204-4B70-87F5B9FDB97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8" name="Group 7">
              <a:extLst>
                <a:ext uri="{FF2B5EF4-FFF2-40B4-BE49-F238E27FC236}">
                  <a16:creationId xmlns:a16="http://schemas.microsoft.com/office/drawing/2014/main" id="{FEE616F8-1A14-DF22-8E6A-C05BD0FB361E}"/>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9E3DCD0A-D38C-DAFC-9047-1C58E8667C2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Tuesday</a:t>
                </a:r>
              </a:p>
            </p:txBody>
          </p:sp>
          <p:sp>
            <p:nvSpPr>
              <p:cNvPr id="10" name="Rectangle 9">
                <a:extLst>
                  <a:ext uri="{FF2B5EF4-FFF2-40B4-BE49-F238E27FC236}">
                    <a16:creationId xmlns:a16="http://schemas.microsoft.com/office/drawing/2014/main" id="{5C20688B-2014-ED6E-6462-E5E6C5314E9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167847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1 to 2 hours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C0F0A8C6-2048-DA07-6901-9274F461DF94}"/>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A1A207A1-473F-A37C-193B-6D5E49938CB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108D0535-88C2-06F9-AB07-C4087242CFA9}"/>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E5AE20FD-6AEA-FAFF-00BE-ABE4BCBEB96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1F3E81A4-7B77-0608-A95C-F02A95AEBF7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E258D4FD-86EB-2650-FB6C-C446A781CA8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40094768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811258-4094-A45E-31F7-F1F65AC513BC}"/>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F4935D9D-4AD8-B4F3-449A-B98EFC4FEC77}"/>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E3542C2-7FCE-4AF1-B459-8E5F76F8BCD9}"/>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609DC58A-BBEB-60EB-3ED7-40FCC5D8952D}"/>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Introduction</a:t>
            </a:r>
          </a:p>
        </p:txBody>
      </p:sp>
      <p:sp>
        <p:nvSpPr>
          <p:cNvPr id="57" name="Rectangle: Rounded Corners 56">
            <a:extLst>
              <a:ext uri="{FF2B5EF4-FFF2-40B4-BE49-F238E27FC236}">
                <a16:creationId xmlns:a16="http://schemas.microsoft.com/office/drawing/2014/main" id="{6CE83290-FFB2-FADB-B4F8-9D56ECDE2467}"/>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DC49158A-A229-6E33-0B59-5C011218EEE6}"/>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9D8C6AC1-3ABE-6394-2CD0-83588222BE9D}"/>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AC9DE695-84D0-D0A6-6AAB-0CB782F4F813}"/>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7E3447F4-E3F7-6F9C-BB80-FAA0BDF223AD}"/>
              </a:ext>
            </a:extLst>
          </p:cNvPr>
          <p:cNvSpPr/>
          <p:nvPr/>
        </p:nvSpPr>
        <p:spPr>
          <a:xfrm>
            <a:off x="7459923"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BFD6535C-DC82-72C7-77ED-3409CB51A12E}"/>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77C70221-7FC0-11D6-DDAD-0E0309385208}"/>
              </a:ext>
            </a:extLst>
          </p:cNvPr>
          <p:cNvSpPr txBox="1"/>
          <p:nvPr/>
        </p:nvSpPr>
        <p:spPr>
          <a:xfrm>
            <a:off x="610506" y="31708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is an asset</a:t>
            </a:r>
          </a:p>
        </p:txBody>
      </p:sp>
      <p:sp>
        <p:nvSpPr>
          <p:cNvPr id="9" name="Oval 8">
            <a:extLst>
              <a:ext uri="{FF2B5EF4-FFF2-40B4-BE49-F238E27FC236}">
                <a16:creationId xmlns:a16="http://schemas.microsoft.com/office/drawing/2014/main" id="{EAD67C47-3450-65C4-A570-032C2F537841}"/>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74459B2C-183C-9A57-BE27-0259C2568CF4}"/>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334EB06A-1F4A-ED27-6307-B2AA06570F8C}"/>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EAD393A5-EC60-DFF8-EDC5-35E9EBFD14D0}"/>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5FC0E8D0-FF24-D069-AB1C-9B40E6D2EACB}"/>
              </a:ext>
            </a:extLst>
          </p:cNvPr>
          <p:cNvSpPr txBox="1"/>
          <p:nvPr/>
        </p:nvSpPr>
        <p:spPr>
          <a:xfrm>
            <a:off x="2847492" y="3032328"/>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a:t>
            </a:r>
            <a:b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Governance Fails!</a:t>
            </a:r>
          </a:p>
        </p:txBody>
      </p:sp>
      <p:sp>
        <p:nvSpPr>
          <p:cNvPr id="14" name="TextBox 13">
            <a:extLst>
              <a:ext uri="{FF2B5EF4-FFF2-40B4-BE49-F238E27FC236}">
                <a16:creationId xmlns:a16="http://schemas.microsoft.com/office/drawing/2014/main" id="{3E37C531-8BCE-D640-F241-BAA77E6274FF}"/>
              </a:ext>
            </a:extLst>
          </p:cNvPr>
          <p:cNvSpPr txBox="1"/>
          <p:nvPr/>
        </p:nvSpPr>
        <p:spPr>
          <a:xfrm>
            <a:off x="5143066" y="31718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Workshops are better</a:t>
            </a:r>
          </a:p>
        </p:txBody>
      </p:sp>
      <p:sp>
        <p:nvSpPr>
          <p:cNvPr id="15" name="TextBox 14">
            <a:extLst>
              <a:ext uri="{FF2B5EF4-FFF2-40B4-BE49-F238E27FC236}">
                <a16:creationId xmlns:a16="http://schemas.microsoft.com/office/drawing/2014/main" id="{7DA1C623-0C82-07D9-FE4D-84C715B90A47}"/>
              </a:ext>
            </a:extLst>
          </p:cNvPr>
          <p:cNvSpPr txBox="1"/>
          <p:nvPr/>
        </p:nvSpPr>
        <p:spPr>
          <a:xfrm>
            <a:off x="7410982" y="31718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Anatomy of a workshop</a:t>
            </a:r>
          </a:p>
        </p:txBody>
      </p:sp>
      <p:sp>
        <p:nvSpPr>
          <p:cNvPr id="16" name="TextBox 15">
            <a:extLst>
              <a:ext uri="{FF2B5EF4-FFF2-40B4-BE49-F238E27FC236}">
                <a16:creationId xmlns:a16="http://schemas.microsoft.com/office/drawing/2014/main" id="{D28B372E-CC1A-EA83-D664-E647F050F8AD}"/>
              </a:ext>
            </a:extLst>
          </p:cNvPr>
          <p:cNvSpPr txBox="1"/>
          <p:nvPr/>
        </p:nvSpPr>
        <p:spPr>
          <a:xfrm>
            <a:off x="9734214" y="31718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DG Sprint</a:t>
            </a:r>
            <a:r>
              <a:rPr kumimoji="0" lang="en-US" sz="1800" b="1" i="0" u="none" strike="noStrike" kern="120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rPr>
              <a:t>TM</a:t>
            </a: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methodology</a:t>
            </a:r>
          </a:p>
        </p:txBody>
      </p:sp>
      <p:sp>
        <p:nvSpPr>
          <p:cNvPr id="21" name="Rectangle 20">
            <a:hlinkClick r:id="rId3" action="ppaction://hlinksldjump"/>
            <a:extLst>
              <a:ext uri="{FF2B5EF4-FFF2-40B4-BE49-F238E27FC236}">
                <a16:creationId xmlns:a16="http://schemas.microsoft.com/office/drawing/2014/main" id="{003D0FDE-B9D4-732F-7A3F-AAD9DCFECAA2}"/>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21537799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E3622968-5FF8-5F50-0EC3-ADCF0CEF05A9}"/>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278547" y="4189091"/>
            <a:ext cx="2293827" cy="1019175"/>
          </a:xfrm>
          <a:prstGeom prst="rect">
            <a:avLst/>
          </a:prstGeom>
        </p:spPr>
      </p:pic>
      <p:sp>
        <p:nvSpPr>
          <p:cNvPr id="14" name="Rectangle 13">
            <a:extLst>
              <a:ext uri="{FF2B5EF4-FFF2-40B4-BE49-F238E27FC236}">
                <a16:creationId xmlns:a16="http://schemas.microsoft.com/office/drawing/2014/main" id="{5826367B-C4D2-F6E6-DBB6-CE734367DDD7}"/>
              </a:ext>
            </a:extLst>
          </p:cNvPr>
          <p:cNvSpPr/>
          <p:nvPr/>
        </p:nvSpPr>
        <p:spPr>
          <a:xfrm>
            <a:off x="5957460" y="1957133"/>
            <a:ext cx="9360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red dots on a white background&#10;&#10;Description automatically generated">
            <a:extLst>
              <a:ext uri="{FF2B5EF4-FFF2-40B4-BE49-F238E27FC236}">
                <a16:creationId xmlns:a16="http://schemas.microsoft.com/office/drawing/2014/main" id="{5C802E8F-D973-3ADB-61E7-DDF848EFE2B0}"/>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776421" y="3070682"/>
            <a:ext cx="1298077" cy="1111250"/>
          </a:xfrm>
          <a:prstGeom prst="rect">
            <a:avLst/>
          </a:prstGeom>
        </p:spPr>
      </p:pic>
      <p:grpSp>
        <p:nvGrpSpPr>
          <p:cNvPr id="16" name="Group 15">
            <a:extLst>
              <a:ext uri="{FF2B5EF4-FFF2-40B4-BE49-F238E27FC236}">
                <a16:creationId xmlns:a16="http://schemas.microsoft.com/office/drawing/2014/main" id="{2DEBAE52-22F8-DAD8-2BB7-AED8C73348D1}"/>
              </a:ext>
            </a:extLst>
          </p:cNvPr>
          <p:cNvGrpSpPr/>
          <p:nvPr/>
        </p:nvGrpSpPr>
        <p:grpSpPr>
          <a:xfrm>
            <a:off x="6234483" y="5208266"/>
            <a:ext cx="180000" cy="180000"/>
            <a:chOff x="7966880" y="3935853"/>
            <a:chExt cx="180000" cy="180000"/>
          </a:xfrm>
        </p:grpSpPr>
        <p:sp>
          <p:nvSpPr>
            <p:cNvPr id="20" name="Oval 19">
              <a:extLst>
                <a:ext uri="{FF2B5EF4-FFF2-40B4-BE49-F238E27FC236}">
                  <a16:creationId xmlns:a16="http://schemas.microsoft.com/office/drawing/2014/main" id="{FA72F75C-FC2B-ED6D-E384-0040511BE73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4279A5B8-F368-2D9B-D79E-91B11F9D994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2" name="Group 21">
            <a:extLst>
              <a:ext uri="{FF2B5EF4-FFF2-40B4-BE49-F238E27FC236}">
                <a16:creationId xmlns:a16="http://schemas.microsoft.com/office/drawing/2014/main" id="{963492C8-32B1-5D49-AEDE-E6924630957A}"/>
              </a:ext>
            </a:extLst>
          </p:cNvPr>
          <p:cNvGrpSpPr/>
          <p:nvPr/>
        </p:nvGrpSpPr>
        <p:grpSpPr>
          <a:xfrm>
            <a:off x="6242103" y="5499287"/>
            <a:ext cx="180000" cy="180000"/>
            <a:chOff x="7966880" y="3935853"/>
            <a:chExt cx="180000" cy="180000"/>
          </a:xfrm>
        </p:grpSpPr>
        <p:sp>
          <p:nvSpPr>
            <p:cNvPr id="23" name="Oval 22">
              <a:extLst>
                <a:ext uri="{FF2B5EF4-FFF2-40B4-BE49-F238E27FC236}">
                  <a16:creationId xmlns:a16="http://schemas.microsoft.com/office/drawing/2014/main" id="{4DAC509F-699A-CFFB-9EBA-AB693D458B4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D8F5E4CC-D177-AD19-915D-6367020682C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1FBA41BF-7BBE-CA60-88B6-6A4D9A412831}"/>
              </a:ext>
            </a:extLst>
          </p:cNvPr>
          <p:cNvGrpSpPr/>
          <p:nvPr/>
        </p:nvGrpSpPr>
        <p:grpSpPr>
          <a:xfrm>
            <a:off x="6516423" y="5345710"/>
            <a:ext cx="180000" cy="180000"/>
            <a:chOff x="7966880" y="3935853"/>
            <a:chExt cx="180000" cy="180000"/>
          </a:xfrm>
        </p:grpSpPr>
        <p:sp>
          <p:nvSpPr>
            <p:cNvPr id="26" name="Oval 25">
              <a:extLst>
                <a:ext uri="{FF2B5EF4-FFF2-40B4-BE49-F238E27FC236}">
                  <a16:creationId xmlns:a16="http://schemas.microsoft.com/office/drawing/2014/main" id="{9ED0CA75-7584-8571-F3BF-EAD2EEB83A3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08EC275A-75AC-D1DD-5171-ADFC1072B35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55" name="Group 54">
            <a:extLst>
              <a:ext uri="{FF2B5EF4-FFF2-40B4-BE49-F238E27FC236}">
                <a16:creationId xmlns:a16="http://schemas.microsoft.com/office/drawing/2014/main" id="{7D1B2B83-D50E-41D5-FB37-132CF0DA88C9}"/>
              </a:ext>
            </a:extLst>
          </p:cNvPr>
          <p:cNvGrpSpPr/>
          <p:nvPr/>
        </p:nvGrpSpPr>
        <p:grpSpPr>
          <a:xfrm>
            <a:off x="7705349" y="3112675"/>
            <a:ext cx="1791071" cy="1401177"/>
            <a:chOff x="7799629" y="4133324"/>
            <a:chExt cx="1791071" cy="1401177"/>
          </a:xfrm>
        </p:grpSpPr>
        <p:pic>
          <p:nvPicPr>
            <p:cNvPr id="49" name="Picture 48">
              <a:extLst>
                <a:ext uri="{FF2B5EF4-FFF2-40B4-BE49-F238E27FC236}">
                  <a16:creationId xmlns:a16="http://schemas.microsoft.com/office/drawing/2014/main" id="{7B8B93C0-29D9-1C18-677A-C98808E29E8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799629" y="4133324"/>
              <a:ext cx="1264122" cy="900000"/>
            </a:xfrm>
            <a:prstGeom prst="rect">
              <a:avLst/>
            </a:prstGeom>
          </p:spPr>
        </p:pic>
        <p:pic>
          <p:nvPicPr>
            <p:cNvPr id="41" name="Picture 40">
              <a:extLst>
                <a:ext uri="{FF2B5EF4-FFF2-40B4-BE49-F238E27FC236}">
                  <a16:creationId xmlns:a16="http://schemas.microsoft.com/office/drawing/2014/main" id="{CE8C0C75-A9E9-0929-C6AD-348175332D47}"/>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961720" y="4298214"/>
              <a:ext cx="1251724" cy="900000"/>
            </a:xfrm>
            <a:prstGeom prst="rect">
              <a:avLst/>
            </a:prstGeom>
          </p:spPr>
        </p:pic>
        <p:pic>
          <p:nvPicPr>
            <p:cNvPr id="51" name="Picture 50">
              <a:extLst>
                <a:ext uri="{FF2B5EF4-FFF2-40B4-BE49-F238E27FC236}">
                  <a16:creationId xmlns:a16="http://schemas.microsoft.com/office/drawing/2014/main" id="{A9222A4D-6123-F8AA-3819-DCBF6AD9C332}"/>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8123259" y="4446984"/>
              <a:ext cx="1250000" cy="900000"/>
            </a:xfrm>
            <a:prstGeom prst="rect">
              <a:avLst/>
            </a:prstGeom>
          </p:spPr>
        </p:pic>
        <p:pic>
          <p:nvPicPr>
            <p:cNvPr id="45" name="Picture 44">
              <a:extLst>
                <a:ext uri="{FF2B5EF4-FFF2-40B4-BE49-F238E27FC236}">
                  <a16:creationId xmlns:a16="http://schemas.microsoft.com/office/drawing/2014/main" id="{4225AD25-A036-0788-BF7A-8D13764DA49D}"/>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8316129" y="4593120"/>
              <a:ext cx="1240994" cy="900000"/>
            </a:xfrm>
            <a:prstGeom prst="rect">
              <a:avLst/>
            </a:prstGeom>
          </p:spPr>
        </p:pic>
        <p:pic>
          <p:nvPicPr>
            <p:cNvPr id="33" name="Picture 32">
              <a:extLst>
                <a:ext uri="{FF2B5EF4-FFF2-40B4-BE49-F238E27FC236}">
                  <a16:creationId xmlns:a16="http://schemas.microsoft.com/office/drawing/2014/main" id="{922334E8-6C1D-42F8-585B-F703C47E216E}"/>
                </a:ext>
              </a:extLst>
            </p:cNvPr>
            <p:cNvPicPr>
              <a:picLocks noChangeAspect="1"/>
            </p:cNvPicPr>
            <p:nvPr/>
          </p:nvPicPr>
          <p:blipFill>
            <a:blip r:embed="rId9" cstate="print">
              <a:extLst>
                <a:ext uri="{28A0092B-C50C-407E-A947-70E740481C1C}">
                  <a14:useLocalDpi xmlns:a14="http://schemas.microsoft.com/office/drawing/2010/main"/>
                </a:ext>
              </a:extLst>
            </a:blip>
            <a:srcRect/>
            <a:stretch/>
          </p:blipFill>
          <p:spPr>
            <a:xfrm>
              <a:off x="8482945" y="4734675"/>
              <a:ext cx="1107755" cy="799826"/>
            </a:xfrm>
            <a:prstGeom prst="rect">
              <a:avLst/>
            </a:prstGeom>
          </p:spPr>
        </p:pic>
      </p:grpSp>
      <p:sp>
        <p:nvSpPr>
          <p:cNvPr id="34" name="Tijdelijke aanduiding voor inhoud 5">
            <a:extLst>
              <a:ext uri="{FF2B5EF4-FFF2-40B4-BE49-F238E27FC236}">
                <a16:creationId xmlns:a16="http://schemas.microsoft.com/office/drawing/2014/main" id="{ABD97A2B-B005-F67E-326C-C350D9D914C6}"/>
              </a:ext>
            </a:extLst>
          </p:cNvPr>
          <p:cNvSpPr txBox="1">
            <a:spLocks/>
          </p:cNvSpPr>
          <p:nvPr/>
        </p:nvSpPr>
        <p:spPr>
          <a:xfrm>
            <a:off x="10262916" y="1292665"/>
            <a:ext cx="1560368"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Responsibility Cards© or print-out alternatives</a:t>
            </a:r>
          </a:p>
        </p:txBody>
      </p:sp>
      <p:pic>
        <p:nvPicPr>
          <p:cNvPr id="35" name="Graphic 34" descr="Line arrow: Clockwise curve with solid fill">
            <a:extLst>
              <a:ext uri="{FF2B5EF4-FFF2-40B4-BE49-F238E27FC236}">
                <a16:creationId xmlns:a16="http://schemas.microsoft.com/office/drawing/2014/main" id="{FB10F933-3DE4-0619-48D4-1B55BFFA4FE7}"/>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rot="7520236">
            <a:off x="9256874" y="660249"/>
            <a:ext cx="914400" cy="1264448"/>
          </a:xfrm>
          <a:prstGeom prst="rect">
            <a:avLst/>
          </a:prstGeom>
        </p:spPr>
      </p:pic>
      <p:sp>
        <p:nvSpPr>
          <p:cNvPr id="36" name="Tijdelijke aanduiding voor inhoud 5">
            <a:extLst>
              <a:ext uri="{FF2B5EF4-FFF2-40B4-BE49-F238E27FC236}">
                <a16:creationId xmlns:a16="http://schemas.microsoft.com/office/drawing/2014/main" id="{DFE000CE-F9F3-1445-3EDA-F8D76316979B}"/>
              </a:ext>
            </a:extLst>
          </p:cNvPr>
          <p:cNvSpPr txBox="1">
            <a:spLocks/>
          </p:cNvSpPr>
          <p:nvPr/>
        </p:nvSpPr>
        <p:spPr>
          <a:xfrm>
            <a:off x="10326053" y="4554964"/>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Roles Cards© or print-out alternatives </a:t>
            </a:r>
          </a:p>
        </p:txBody>
      </p:sp>
      <p:pic>
        <p:nvPicPr>
          <p:cNvPr id="37" name="Graphic 36" descr="Line arrow: Clockwise curve with solid fill">
            <a:extLst>
              <a:ext uri="{FF2B5EF4-FFF2-40B4-BE49-F238E27FC236}">
                <a16:creationId xmlns:a16="http://schemas.microsoft.com/office/drawing/2014/main" id="{B69042E9-6B89-EABC-0FB7-A3C5573A4DED}"/>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rot="15537112" flipV="1">
            <a:off x="9213048" y="4219227"/>
            <a:ext cx="914400" cy="1264448"/>
          </a:xfrm>
          <a:prstGeom prst="rect">
            <a:avLst/>
          </a:prstGeom>
        </p:spPr>
      </p:pic>
      <p:grpSp>
        <p:nvGrpSpPr>
          <p:cNvPr id="54" name="Group 53">
            <a:extLst>
              <a:ext uri="{FF2B5EF4-FFF2-40B4-BE49-F238E27FC236}">
                <a16:creationId xmlns:a16="http://schemas.microsoft.com/office/drawing/2014/main" id="{0F1D089B-0759-906E-79DC-82A89F5D4BDA}"/>
              </a:ext>
            </a:extLst>
          </p:cNvPr>
          <p:cNvGrpSpPr/>
          <p:nvPr/>
        </p:nvGrpSpPr>
        <p:grpSpPr>
          <a:xfrm>
            <a:off x="7442774" y="1047659"/>
            <a:ext cx="2172200" cy="1447433"/>
            <a:chOff x="7643320" y="1182448"/>
            <a:chExt cx="2172200" cy="1447433"/>
          </a:xfrm>
        </p:grpSpPr>
        <p:pic>
          <p:nvPicPr>
            <p:cNvPr id="47" name="Picture 46">
              <a:extLst>
                <a:ext uri="{FF2B5EF4-FFF2-40B4-BE49-F238E27FC236}">
                  <a16:creationId xmlns:a16="http://schemas.microsoft.com/office/drawing/2014/main" id="{422FAC15-E1E7-1B16-C163-32CF6BB0E2C8}"/>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7643320" y="1182448"/>
              <a:ext cx="1253077" cy="900000"/>
            </a:xfrm>
            <a:prstGeom prst="rect">
              <a:avLst/>
            </a:prstGeom>
          </p:spPr>
        </p:pic>
        <p:pic>
          <p:nvPicPr>
            <p:cNvPr id="39" name="Picture 38">
              <a:extLst>
                <a:ext uri="{FF2B5EF4-FFF2-40B4-BE49-F238E27FC236}">
                  <a16:creationId xmlns:a16="http://schemas.microsoft.com/office/drawing/2014/main" id="{FC1311FA-79E1-7B3B-8BD2-6B754E55C7AF}"/>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7899630" y="1315401"/>
              <a:ext cx="1249331" cy="900000"/>
            </a:xfrm>
            <a:prstGeom prst="rect">
              <a:avLst/>
            </a:prstGeom>
          </p:spPr>
        </p:pic>
        <p:pic>
          <p:nvPicPr>
            <p:cNvPr id="29" name="Picture 28">
              <a:extLst>
                <a:ext uri="{FF2B5EF4-FFF2-40B4-BE49-F238E27FC236}">
                  <a16:creationId xmlns:a16="http://schemas.microsoft.com/office/drawing/2014/main" id="{83FE2705-6A6B-9E87-6ED6-545591E7EA04}"/>
                </a:ext>
              </a:extLst>
            </p:cNvPr>
            <p:cNvPicPr>
              <a:picLocks noChangeAspect="1"/>
            </p:cNvPicPr>
            <p:nvPr/>
          </p:nvPicPr>
          <p:blipFill>
            <a:blip r:embed="rId13" cstate="print">
              <a:extLst>
                <a:ext uri="{28A0092B-C50C-407E-A947-70E740481C1C}">
                  <a14:useLocalDpi xmlns:a14="http://schemas.microsoft.com/office/drawing/2010/main"/>
                </a:ext>
              </a:extLst>
            </a:blip>
            <a:srcRect/>
            <a:stretch/>
          </p:blipFill>
          <p:spPr>
            <a:xfrm>
              <a:off x="8091700" y="1464171"/>
              <a:ext cx="1095849" cy="783167"/>
            </a:xfrm>
            <a:prstGeom prst="rect">
              <a:avLst/>
            </a:prstGeom>
          </p:spPr>
        </p:pic>
        <p:pic>
          <p:nvPicPr>
            <p:cNvPr id="43" name="Picture 42">
              <a:extLst>
                <a:ext uri="{FF2B5EF4-FFF2-40B4-BE49-F238E27FC236}">
                  <a16:creationId xmlns:a16="http://schemas.microsoft.com/office/drawing/2014/main" id="{EBD6B3CA-80DA-9609-521B-5D7E3237F2C2}"/>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323805" y="1581111"/>
              <a:ext cx="1239571" cy="900000"/>
            </a:xfrm>
            <a:prstGeom prst="rect">
              <a:avLst/>
            </a:prstGeom>
          </p:spPr>
        </p:pic>
        <p:pic>
          <p:nvPicPr>
            <p:cNvPr id="53" name="Picture 52">
              <a:extLst>
                <a:ext uri="{FF2B5EF4-FFF2-40B4-BE49-F238E27FC236}">
                  <a16:creationId xmlns:a16="http://schemas.microsoft.com/office/drawing/2014/main" id="{062C490F-07ED-23AB-B80F-0D7E4986D924}"/>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8578368" y="1729881"/>
              <a:ext cx="1237152" cy="900000"/>
            </a:xfrm>
            <a:prstGeom prst="rect">
              <a:avLst/>
            </a:prstGeom>
          </p:spPr>
        </p:pic>
      </p:grpSp>
      <p:grpSp>
        <p:nvGrpSpPr>
          <p:cNvPr id="17" name="Group 16">
            <a:extLst>
              <a:ext uri="{FF2B5EF4-FFF2-40B4-BE49-F238E27FC236}">
                <a16:creationId xmlns:a16="http://schemas.microsoft.com/office/drawing/2014/main" id="{8AE0E4BF-0E6E-A850-31FD-1CD011C5AB4E}"/>
              </a:ext>
            </a:extLst>
          </p:cNvPr>
          <p:cNvGrpSpPr/>
          <p:nvPr/>
        </p:nvGrpSpPr>
        <p:grpSpPr>
          <a:xfrm>
            <a:off x="10820400" y="158021"/>
            <a:ext cx="1262954" cy="262128"/>
            <a:chOff x="10892274" y="158021"/>
            <a:chExt cx="1191080" cy="262128"/>
          </a:xfrm>
        </p:grpSpPr>
        <p:sp>
          <p:nvSpPr>
            <p:cNvPr id="28" name="Oval 27">
              <a:extLst>
                <a:ext uri="{FF2B5EF4-FFF2-40B4-BE49-F238E27FC236}">
                  <a16:creationId xmlns:a16="http://schemas.microsoft.com/office/drawing/2014/main" id="{A6197AFA-0355-FD54-CBEB-E51B3407592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30" name="Group 29">
              <a:extLst>
                <a:ext uri="{FF2B5EF4-FFF2-40B4-BE49-F238E27FC236}">
                  <a16:creationId xmlns:a16="http://schemas.microsoft.com/office/drawing/2014/main" id="{C73B1454-18B4-1513-8636-7B293F5299F1}"/>
                </a:ext>
              </a:extLst>
            </p:cNvPr>
            <p:cNvGrpSpPr/>
            <p:nvPr/>
          </p:nvGrpSpPr>
          <p:grpSpPr>
            <a:xfrm>
              <a:off x="10892274" y="158021"/>
              <a:ext cx="1191080" cy="262128"/>
              <a:chOff x="9614080" y="308749"/>
              <a:chExt cx="1191080" cy="262128"/>
            </a:xfrm>
          </p:grpSpPr>
          <p:sp>
            <p:nvSpPr>
              <p:cNvPr id="31" name="Rectangle 30">
                <a:extLst>
                  <a:ext uri="{FF2B5EF4-FFF2-40B4-BE49-F238E27FC236}">
                    <a16:creationId xmlns:a16="http://schemas.microsoft.com/office/drawing/2014/main" id="{1414F2C2-B852-C2BF-8D58-7B828470629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32" name="Rectangle 31">
                <a:extLst>
                  <a:ext uri="{FF2B5EF4-FFF2-40B4-BE49-F238E27FC236}">
                    <a16:creationId xmlns:a16="http://schemas.microsoft.com/office/drawing/2014/main" id="{9D02566F-B74F-BB9E-0255-C3CACA9FC70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8" name="Rectangle 37">
            <a:extLst>
              <a:ext uri="{FF2B5EF4-FFF2-40B4-BE49-F238E27FC236}">
                <a16:creationId xmlns:a16="http://schemas.microsoft.com/office/drawing/2014/main" id="{902F1212-7AF6-1369-7B6F-C93EA0AF5ED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7015881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identify and map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responsibilities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required to achieve our data governance purpose and objectives.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exercise will help define the specific roles within the organization by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mapping responsibilities to roles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exercise will culminate in identifying the top-voted roles and responsibilities that are crucial for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supporting the target state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D33550D3-9A62-3EE3-6C65-F0434FC16187}"/>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D5434F21-E20B-4AC7-45D9-EA6E33F1964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85BB1929-02AE-5745-578B-3D10C765CA58}"/>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FFA0FFEC-A827-56F3-6F37-FBFDE30C43C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0BF2D9E1-FD7B-0946-4B3F-4D3BC63D807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96C5E207-A087-4FB2-9840-7486AD19D92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40115648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Distribute a set of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Responsibility Cards©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each participant (or a subset if sharing a single deck).</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the deck isn't available, you can print out the necessary templates—see the </a:t>
            </a:r>
            <a:r>
              <a:rPr kumimoji="0" lang="en-US" sz="16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resources section</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details.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individually map out the responsibilities they believe are essential to achieving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target version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our data governance purpose, ensuring alignment with our roadmap.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participants to concentrate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responsibilities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aiming to limit their selection to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maximum of 20 cards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Prompt participants to think broadly about the actions required to support effective data governance.</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Responsibility Mapping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F4785DED-20AE-970C-F7CB-1CE66DE11B2D}"/>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80A90C89-EA8C-AC1E-CD45-27184475FBD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5FCE1BE8-A39E-1D53-1B54-F80F892DC939}"/>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28E92307-16F5-E33B-AFFF-D7EA75FCE76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0E5E0543-DC3E-294C-A1CE-776CC9BC1BC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B02CED07-2A41-34CF-9C57-8F6583A864A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9538285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could look like this for example:</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Responsibility Mapping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 name="Picture 15" descr="A yellow background with blue text&#10;&#10;Description automatically generated">
            <a:extLst>
              <a:ext uri="{FF2B5EF4-FFF2-40B4-BE49-F238E27FC236}">
                <a16:creationId xmlns:a16="http://schemas.microsoft.com/office/drawing/2014/main" id="{BB8E6A62-7A3D-ADC4-1D71-62637B2D5F9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890462" y="3907425"/>
            <a:ext cx="1512549" cy="1080000"/>
          </a:xfrm>
          <a:prstGeom prst="rect">
            <a:avLst/>
          </a:prstGeom>
        </p:spPr>
      </p:pic>
      <p:pic>
        <p:nvPicPr>
          <p:cNvPr id="20" name="Picture 19" descr="A yellow background with blue text&#10;&#10;Description automatically generated">
            <a:extLst>
              <a:ext uri="{FF2B5EF4-FFF2-40B4-BE49-F238E27FC236}">
                <a16:creationId xmlns:a16="http://schemas.microsoft.com/office/drawing/2014/main" id="{F42D6DC9-A8AF-E718-6030-6BDD37A19C4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269781" y="2745594"/>
            <a:ext cx="1512549" cy="1080000"/>
          </a:xfrm>
          <a:prstGeom prst="rect">
            <a:avLst/>
          </a:prstGeom>
        </p:spPr>
      </p:pic>
      <p:pic>
        <p:nvPicPr>
          <p:cNvPr id="22" name="Picture 21" descr="A yellow background with blue text&#10;&#10;Description automatically generated">
            <a:extLst>
              <a:ext uri="{FF2B5EF4-FFF2-40B4-BE49-F238E27FC236}">
                <a16:creationId xmlns:a16="http://schemas.microsoft.com/office/drawing/2014/main" id="{EE313A5B-5DB8-9190-AC18-C2B7E3AC9E2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508649" y="5047403"/>
            <a:ext cx="1512549" cy="1080000"/>
          </a:xfrm>
          <a:prstGeom prst="rect">
            <a:avLst/>
          </a:prstGeom>
        </p:spPr>
      </p:pic>
      <p:pic>
        <p:nvPicPr>
          <p:cNvPr id="24" name="Picture 23" descr="A yellow background with blue text&#10;&#10;Description automatically generated">
            <a:extLst>
              <a:ext uri="{FF2B5EF4-FFF2-40B4-BE49-F238E27FC236}">
                <a16:creationId xmlns:a16="http://schemas.microsoft.com/office/drawing/2014/main" id="{BCF05650-BDF4-98F5-1884-0484537DE9A7}"/>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508651" y="3911161"/>
            <a:ext cx="1512549" cy="1080000"/>
          </a:xfrm>
          <a:prstGeom prst="rect">
            <a:avLst/>
          </a:prstGeom>
        </p:spPr>
      </p:pic>
      <p:pic>
        <p:nvPicPr>
          <p:cNvPr id="26" name="Picture 25" descr="A blue text on a blue background&#10;&#10;Description automatically generated">
            <a:extLst>
              <a:ext uri="{FF2B5EF4-FFF2-40B4-BE49-F238E27FC236}">
                <a16:creationId xmlns:a16="http://schemas.microsoft.com/office/drawing/2014/main" id="{AB165E93-DFD7-DFEC-0E27-854673EE92F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508651" y="2745594"/>
            <a:ext cx="1522452" cy="1080000"/>
          </a:xfrm>
          <a:prstGeom prst="rect">
            <a:avLst/>
          </a:prstGeom>
        </p:spPr>
      </p:pic>
      <p:pic>
        <p:nvPicPr>
          <p:cNvPr id="28" name="Picture 27" descr="A blue and black text&#10;&#10;Description automatically generated">
            <a:extLst>
              <a:ext uri="{FF2B5EF4-FFF2-40B4-BE49-F238E27FC236}">
                <a16:creationId xmlns:a16="http://schemas.microsoft.com/office/drawing/2014/main" id="{F95B074A-2CAD-1161-703F-2945D3E87BB2}"/>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032152" y="5050164"/>
            <a:ext cx="1522452" cy="1080000"/>
          </a:xfrm>
          <a:prstGeom prst="rect">
            <a:avLst/>
          </a:prstGeom>
        </p:spPr>
      </p:pic>
      <p:pic>
        <p:nvPicPr>
          <p:cNvPr id="30" name="Picture 29" descr="A pink background with blue text&#10;&#10;Description automatically generated">
            <a:extLst>
              <a:ext uri="{FF2B5EF4-FFF2-40B4-BE49-F238E27FC236}">
                <a16:creationId xmlns:a16="http://schemas.microsoft.com/office/drawing/2014/main" id="{D631CAF2-4F17-739D-693D-5EEA9F419B6A}"/>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037104" y="3900619"/>
            <a:ext cx="1512549" cy="1080000"/>
          </a:xfrm>
          <a:prstGeom prst="rect">
            <a:avLst/>
          </a:prstGeom>
        </p:spPr>
      </p:pic>
      <p:pic>
        <p:nvPicPr>
          <p:cNvPr id="32" name="Picture 31" descr="A pink background with blue text&#10;&#10;Description automatically generated">
            <a:extLst>
              <a:ext uri="{FF2B5EF4-FFF2-40B4-BE49-F238E27FC236}">
                <a16:creationId xmlns:a16="http://schemas.microsoft.com/office/drawing/2014/main" id="{A361E811-151B-FF57-04AD-3E8B5CA68EC5}"/>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037105" y="2731932"/>
            <a:ext cx="1512549" cy="1080000"/>
          </a:xfrm>
          <a:prstGeom prst="rect">
            <a:avLst/>
          </a:prstGeom>
        </p:spPr>
      </p:pic>
      <p:pic>
        <p:nvPicPr>
          <p:cNvPr id="34" name="Picture 33" descr="A pink background with black text&#10;&#10;Description automatically generated">
            <a:extLst>
              <a:ext uri="{FF2B5EF4-FFF2-40B4-BE49-F238E27FC236}">
                <a16:creationId xmlns:a16="http://schemas.microsoft.com/office/drawing/2014/main" id="{F1E15D23-E34B-508B-6989-FBD4D07A419A}"/>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7262750" y="3905164"/>
            <a:ext cx="1512549" cy="1080000"/>
          </a:xfrm>
          <a:prstGeom prst="rect">
            <a:avLst/>
          </a:prstGeom>
        </p:spPr>
      </p:pic>
      <p:pic>
        <p:nvPicPr>
          <p:cNvPr id="36" name="Picture 35" descr="A yellow background with blue text&#10;&#10;Description automatically generated">
            <a:extLst>
              <a:ext uri="{FF2B5EF4-FFF2-40B4-BE49-F238E27FC236}">
                <a16:creationId xmlns:a16="http://schemas.microsoft.com/office/drawing/2014/main" id="{11FF8F48-D61C-A6E1-38BE-86382C1493B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5649100" y="5068702"/>
            <a:ext cx="1522452" cy="1080000"/>
          </a:xfrm>
          <a:prstGeom prst="rect">
            <a:avLst/>
          </a:prstGeom>
        </p:spPr>
      </p:pic>
      <p:pic>
        <p:nvPicPr>
          <p:cNvPr id="38" name="Picture 37" descr="A green background with blue text&#10;&#10;Description automatically generated">
            <a:extLst>
              <a:ext uri="{FF2B5EF4-FFF2-40B4-BE49-F238E27FC236}">
                <a16:creationId xmlns:a16="http://schemas.microsoft.com/office/drawing/2014/main" id="{28939405-E7FB-D424-C733-47483553D19C}"/>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649100" y="2748355"/>
            <a:ext cx="1522452" cy="1080000"/>
          </a:xfrm>
          <a:prstGeom prst="rect">
            <a:avLst/>
          </a:prstGeom>
        </p:spPr>
      </p:pic>
      <p:pic>
        <p:nvPicPr>
          <p:cNvPr id="40" name="Picture 39" descr="A green background with blue text&#10;&#10;Description automatically generated">
            <a:extLst>
              <a:ext uri="{FF2B5EF4-FFF2-40B4-BE49-F238E27FC236}">
                <a16:creationId xmlns:a16="http://schemas.microsoft.com/office/drawing/2014/main" id="{F380974D-7CF8-1CD7-99AD-C47E516F0BFE}"/>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8880559" y="5050164"/>
            <a:ext cx="1522452" cy="1080000"/>
          </a:xfrm>
          <a:prstGeom prst="rect">
            <a:avLst/>
          </a:prstGeom>
        </p:spPr>
      </p:pic>
      <p:pic>
        <p:nvPicPr>
          <p:cNvPr id="42" name="Picture 41" descr="A green background with black text&#10;&#10;Description automatically generated">
            <a:extLst>
              <a:ext uri="{FF2B5EF4-FFF2-40B4-BE49-F238E27FC236}">
                <a16:creationId xmlns:a16="http://schemas.microsoft.com/office/drawing/2014/main" id="{067FA861-388C-B958-6DC5-769EC4A7FFF4}"/>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880560" y="2748355"/>
            <a:ext cx="1522452" cy="1080000"/>
          </a:xfrm>
          <a:prstGeom prst="rect">
            <a:avLst/>
          </a:prstGeom>
        </p:spPr>
      </p:pic>
      <p:pic>
        <p:nvPicPr>
          <p:cNvPr id="44" name="Picture 43" descr="A green background with black text&#10;&#10;Description automatically generated">
            <a:extLst>
              <a:ext uri="{FF2B5EF4-FFF2-40B4-BE49-F238E27FC236}">
                <a16:creationId xmlns:a16="http://schemas.microsoft.com/office/drawing/2014/main" id="{5621CC1F-403E-CCBF-CDAF-D5C78C8C2B9D}"/>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5649100" y="3913922"/>
            <a:ext cx="1522452" cy="1080000"/>
          </a:xfrm>
          <a:prstGeom prst="rect">
            <a:avLst/>
          </a:prstGeom>
        </p:spPr>
      </p:pic>
      <p:pic>
        <p:nvPicPr>
          <p:cNvPr id="46" name="Picture 45" descr="A yellow background with blue text&#10;&#10;Description automatically generated">
            <a:extLst>
              <a:ext uri="{FF2B5EF4-FFF2-40B4-BE49-F238E27FC236}">
                <a16:creationId xmlns:a16="http://schemas.microsoft.com/office/drawing/2014/main" id="{DE6D36B5-CC17-E631-E379-A4D74EC78498}"/>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7269781" y="5059583"/>
            <a:ext cx="1512549" cy="1080000"/>
          </a:xfrm>
          <a:prstGeom prst="rect">
            <a:avLst/>
          </a:prstGeom>
        </p:spPr>
      </p:pic>
      <p:grpSp>
        <p:nvGrpSpPr>
          <p:cNvPr id="15" name="Group 14">
            <a:extLst>
              <a:ext uri="{FF2B5EF4-FFF2-40B4-BE49-F238E27FC236}">
                <a16:creationId xmlns:a16="http://schemas.microsoft.com/office/drawing/2014/main" id="{7D3D186B-C55E-038F-1712-F209A510DBBE}"/>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FB253A7B-967B-E7F5-CC40-84C2B12961F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1" name="Group 20">
              <a:extLst>
                <a:ext uri="{FF2B5EF4-FFF2-40B4-BE49-F238E27FC236}">
                  <a16:creationId xmlns:a16="http://schemas.microsoft.com/office/drawing/2014/main" id="{F2C703EB-5B2D-9628-1290-6C6C73C6313E}"/>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836D2D69-91EB-E085-5753-0A7B457CA6B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5" name="Rectangle 24">
                <a:extLst>
                  <a:ext uri="{FF2B5EF4-FFF2-40B4-BE49-F238E27FC236}">
                    <a16:creationId xmlns:a16="http://schemas.microsoft.com/office/drawing/2014/main" id="{E34AACB7-899F-6B29-4D64-F18891E6F13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0764D0F5-31D4-D411-9E87-9389C8967CE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6792232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 per person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briefly presents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responsibilities they’ve selected.</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participants present, they place their Data Responsibility Cards© in the center of the table where everyone can easily see them.</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the presentations brief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avoid debates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this stage—this is about sharing, not discussing.</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each responsibility is presented, the facilitator will stack 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remove duplicates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ensuring a clean set of unique responsibilities.</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yellow background with blue text&#10;&#10;Description automatically generated">
            <a:extLst>
              <a:ext uri="{FF2B5EF4-FFF2-40B4-BE49-F238E27FC236}">
                <a16:creationId xmlns:a16="http://schemas.microsoft.com/office/drawing/2014/main" id="{09DAA2DE-522A-57AC-D457-ABDBB3E38C3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759007" y="5461729"/>
            <a:ext cx="504183" cy="360000"/>
          </a:xfrm>
          <a:prstGeom prst="rect">
            <a:avLst/>
          </a:prstGeom>
        </p:spPr>
      </p:pic>
      <p:pic>
        <p:nvPicPr>
          <p:cNvPr id="16" name="Picture 15" descr="A green background with blue text&#10;&#10;Description automatically generated">
            <a:extLst>
              <a:ext uri="{FF2B5EF4-FFF2-40B4-BE49-F238E27FC236}">
                <a16:creationId xmlns:a16="http://schemas.microsoft.com/office/drawing/2014/main" id="{D7FDC320-9789-089A-1946-A970D47BB45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231918" y="5461633"/>
            <a:ext cx="507484" cy="360000"/>
          </a:xfrm>
          <a:prstGeom prst="rect">
            <a:avLst/>
          </a:prstGeom>
        </p:spPr>
      </p:pic>
      <p:pic>
        <p:nvPicPr>
          <p:cNvPr id="17" name="Picture 16" descr="A yellow background with blue text&#10;&#10;Description automatically generated">
            <a:extLst>
              <a:ext uri="{FF2B5EF4-FFF2-40B4-BE49-F238E27FC236}">
                <a16:creationId xmlns:a16="http://schemas.microsoft.com/office/drawing/2014/main" id="{54F49026-87BE-8520-8847-D7D0539F142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430839" y="5895071"/>
            <a:ext cx="504183" cy="360000"/>
          </a:xfrm>
          <a:prstGeom prst="rect">
            <a:avLst/>
          </a:prstGeom>
        </p:spPr>
      </p:pic>
      <p:pic>
        <p:nvPicPr>
          <p:cNvPr id="20" name="Picture 19" descr="A yellow background with blue text&#10;&#10;Description automatically generated">
            <a:extLst>
              <a:ext uri="{FF2B5EF4-FFF2-40B4-BE49-F238E27FC236}">
                <a16:creationId xmlns:a16="http://schemas.microsoft.com/office/drawing/2014/main" id="{2F75EDC6-2D34-683B-6959-3B609962D13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139442" y="5482484"/>
            <a:ext cx="504183" cy="360000"/>
          </a:xfrm>
          <a:prstGeom prst="rect">
            <a:avLst/>
          </a:prstGeom>
        </p:spPr>
      </p:pic>
      <p:pic>
        <p:nvPicPr>
          <p:cNvPr id="21" name="Picture 20" descr="A blue text on a blue background&#10;&#10;Description automatically generated">
            <a:extLst>
              <a:ext uri="{FF2B5EF4-FFF2-40B4-BE49-F238E27FC236}">
                <a16:creationId xmlns:a16="http://schemas.microsoft.com/office/drawing/2014/main" id="{9151BB4F-E651-A288-F2D9-5B6189C0A3DB}"/>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150419" y="5140665"/>
            <a:ext cx="507484" cy="360000"/>
          </a:xfrm>
          <a:prstGeom prst="rect">
            <a:avLst/>
          </a:prstGeom>
        </p:spPr>
      </p:pic>
      <p:pic>
        <p:nvPicPr>
          <p:cNvPr id="22" name="Picture 21" descr="A blue and black text&#10;&#10;Description automatically generated">
            <a:extLst>
              <a:ext uri="{FF2B5EF4-FFF2-40B4-BE49-F238E27FC236}">
                <a16:creationId xmlns:a16="http://schemas.microsoft.com/office/drawing/2014/main" id="{244359F8-1939-3968-E709-575C916E6BB0}"/>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2557102" y="4416854"/>
            <a:ext cx="507484" cy="360000"/>
          </a:xfrm>
          <a:prstGeom prst="rect">
            <a:avLst/>
          </a:prstGeom>
        </p:spPr>
      </p:pic>
      <p:pic>
        <p:nvPicPr>
          <p:cNvPr id="23" name="Picture 22" descr="A pink background with blue text&#10;&#10;Description automatically generated">
            <a:extLst>
              <a:ext uri="{FF2B5EF4-FFF2-40B4-BE49-F238E27FC236}">
                <a16:creationId xmlns:a16="http://schemas.microsoft.com/office/drawing/2014/main" id="{8168E3C2-8310-59AE-8E96-076CDE1DC45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2042415" y="4442128"/>
            <a:ext cx="504183" cy="360000"/>
          </a:xfrm>
          <a:prstGeom prst="rect">
            <a:avLst/>
          </a:prstGeom>
        </p:spPr>
      </p:pic>
      <p:pic>
        <p:nvPicPr>
          <p:cNvPr id="24" name="Picture 23" descr="A pink background with black text&#10;&#10;Description automatically generated">
            <a:extLst>
              <a:ext uri="{FF2B5EF4-FFF2-40B4-BE49-F238E27FC236}">
                <a16:creationId xmlns:a16="http://schemas.microsoft.com/office/drawing/2014/main" id="{9D7ACE19-BA34-4C6B-C8F6-BC28C6F2F61C}"/>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2683906" y="5458199"/>
            <a:ext cx="504183" cy="360000"/>
          </a:xfrm>
          <a:prstGeom prst="rect">
            <a:avLst/>
          </a:prstGeom>
        </p:spPr>
      </p:pic>
      <p:pic>
        <p:nvPicPr>
          <p:cNvPr id="25" name="Picture 24" descr="A yellow background with blue text&#10;&#10;Description automatically generated">
            <a:extLst>
              <a:ext uri="{FF2B5EF4-FFF2-40B4-BE49-F238E27FC236}">
                <a16:creationId xmlns:a16="http://schemas.microsoft.com/office/drawing/2014/main" id="{80C27512-85C8-6BD3-A13C-C1E2AB27C3FA}"/>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870678" y="5129232"/>
            <a:ext cx="507484" cy="360000"/>
          </a:xfrm>
          <a:prstGeom prst="rect">
            <a:avLst/>
          </a:prstGeom>
        </p:spPr>
      </p:pic>
      <p:pic>
        <p:nvPicPr>
          <p:cNvPr id="26" name="Picture 25" descr="A green background with blue text&#10;&#10;Description automatically generated">
            <a:extLst>
              <a:ext uri="{FF2B5EF4-FFF2-40B4-BE49-F238E27FC236}">
                <a16:creationId xmlns:a16="http://schemas.microsoft.com/office/drawing/2014/main" id="{C669DC5E-3BB6-42DA-8D47-827A1939DB8C}"/>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3263697" y="4696302"/>
            <a:ext cx="507484" cy="360000"/>
          </a:xfrm>
          <a:prstGeom prst="rect">
            <a:avLst/>
          </a:prstGeom>
        </p:spPr>
      </p:pic>
      <p:pic>
        <p:nvPicPr>
          <p:cNvPr id="27" name="Picture 26" descr="A green background with black text&#10;&#10;Description automatically generated">
            <a:extLst>
              <a:ext uri="{FF2B5EF4-FFF2-40B4-BE49-F238E27FC236}">
                <a16:creationId xmlns:a16="http://schemas.microsoft.com/office/drawing/2014/main" id="{7B64E5B1-C1CB-6BD1-2F6B-3CE6B2D2882A}"/>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2720988" y="4744482"/>
            <a:ext cx="507484" cy="360000"/>
          </a:xfrm>
          <a:prstGeom prst="rect">
            <a:avLst/>
          </a:prstGeom>
        </p:spPr>
      </p:pic>
      <p:pic>
        <p:nvPicPr>
          <p:cNvPr id="28" name="Picture 27" descr="A yellow background with blue text&#10;&#10;Description automatically generated">
            <a:extLst>
              <a:ext uri="{FF2B5EF4-FFF2-40B4-BE49-F238E27FC236}">
                <a16:creationId xmlns:a16="http://schemas.microsoft.com/office/drawing/2014/main" id="{F6F204CB-8CFC-BCF7-EB6B-3DA55C5DEEC8}"/>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3239704" y="5018329"/>
            <a:ext cx="504183" cy="360000"/>
          </a:xfrm>
          <a:prstGeom prst="rect">
            <a:avLst/>
          </a:prstGeom>
        </p:spPr>
      </p:pic>
      <p:pic>
        <p:nvPicPr>
          <p:cNvPr id="29" name="Picture 28" descr="A yellow background with blue text&#10;&#10;Description automatically generated">
            <a:extLst>
              <a:ext uri="{FF2B5EF4-FFF2-40B4-BE49-F238E27FC236}">
                <a16:creationId xmlns:a16="http://schemas.microsoft.com/office/drawing/2014/main" id="{F3C0619F-19DE-063C-CA59-7137A452DB24}"/>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2387985" y="5755117"/>
            <a:ext cx="504183" cy="360000"/>
          </a:xfrm>
          <a:prstGeom prst="rect">
            <a:avLst/>
          </a:prstGeom>
        </p:spPr>
      </p:pic>
      <p:pic>
        <p:nvPicPr>
          <p:cNvPr id="30" name="Picture 29" descr="A yellow background with blue text&#10;&#10;Description automatically generated">
            <a:extLst>
              <a:ext uri="{FF2B5EF4-FFF2-40B4-BE49-F238E27FC236}">
                <a16:creationId xmlns:a16="http://schemas.microsoft.com/office/drawing/2014/main" id="{83B59664-2F40-0BDB-41CE-A01F7E06E90A}"/>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913347" y="4454727"/>
            <a:ext cx="504183" cy="360000"/>
          </a:xfrm>
          <a:prstGeom prst="rect">
            <a:avLst/>
          </a:prstGeom>
        </p:spPr>
      </p:pic>
      <p:pic>
        <p:nvPicPr>
          <p:cNvPr id="31" name="Picture 30" descr="A yellow background with blue text&#10;&#10;Description automatically generated">
            <a:extLst>
              <a:ext uri="{FF2B5EF4-FFF2-40B4-BE49-F238E27FC236}">
                <a16:creationId xmlns:a16="http://schemas.microsoft.com/office/drawing/2014/main" id="{2F1120B6-2ECA-9EED-01F3-73842472C17E}"/>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481451" y="4405422"/>
            <a:ext cx="504183" cy="360000"/>
          </a:xfrm>
          <a:prstGeom prst="rect">
            <a:avLst/>
          </a:prstGeom>
        </p:spPr>
      </p:pic>
      <p:pic>
        <p:nvPicPr>
          <p:cNvPr id="32" name="Picture 31" descr="A yellow background with blue text&#10;&#10;Description automatically generated">
            <a:extLst>
              <a:ext uri="{FF2B5EF4-FFF2-40B4-BE49-F238E27FC236}">
                <a16:creationId xmlns:a16="http://schemas.microsoft.com/office/drawing/2014/main" id="{00CB50C7-8701-E5B9-988B-9CBD194935E1}"/>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3036357" y="5762872"/>
            <a:ext cx="504183" cy="360000"/>
          </a:xfrm>
          <a:prstGeom prst="rect">
            <a:avLst/>
          </a:prstGeom>
        </p:spPr>
      </p:pic>
      <p:pic>
        <p:nvPicPr>
          <p:cNvPr id="33" name="Picture 32" descr="A yellow background with blue text&#10;&#10;Description automatically generated">
            <a:extLst>
              <a:ext uri="{FF2B5EF4-FFF2-40B4-BE49-F238E27FC236}">
                <a16:creationId xmlns:a16="http://schemas.microsoft.com/office/drawing/2014/main" id="{DA5377E4-D2B0-3F39-28B7-D5A05C2D58D5}"/>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2643625" y="5061364"/>
            <a:ext cx="504183" cy="360000"/>
          </a:xfrm>
          <a:prstGeom prst="rect">
            <a:avLst/>
          </a:prstGeom>
        </p:spPr>
      </p:pic>
      <p:pic>
        <p:nvPicPr>
          <p:cNvPr id="34" name="Picture 33" descr="A yellow background with blue text&#10;&#10;Description automatically generated">
            <a:extLst>
              <a:ext uri="{FF2B5EF4-FFF2-40B4-BE49-F238E27FC236}">
                <a16:creationId xmlns:a16="http://schemas.microsoft.com/office/drawing/2014/main" id="{26536FAD-0D2C-325F-8EA0-2681508B2A99}"/>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1421991" y="5148056"/>
            <a:ext cx="504183" cy="360000"/>
          </a:xfrm>
          <a:prstGeom prst="rect">
            <a:avLst/>
          </a:prstGeom>
        </p:spPr>
      </p:pic>
      <p:pic>
        <p:nvPicPr>
          <p:cNvPr id="35" name="Picture 34" descr="A pink background with blue text&#10;&#10;Description automatically generated">
            <a:extLst>
              <a:ext uri="{FF2B5EF4-FFF2-40B4-BE49-F238E27FC236}">
                <a16:creationId xmlns:a16="http://schemas.microsoft.com/office/drawing/2014/main" id="{9F51BFE7-A793-7296-EE79-94DFF97C18F1}"/>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2157097" y="4778435"/>
            <a:ext cx="504183" cy="360000"/>
          </a:xfrm>
          <a:prstGeom prst="rect">
            <a:avLst/>
          </a:prstGeom>
        </p:spPr>
      </p:pic>
      <p:pic>
        <p:nvPicPr>
          <p:cNvPr id="36" name="Picture 35" descr="A pink background with blue text&#10;&#10;Description automatically generated">
            <a:extLst>
              <a:ext uri="{FF2B5EF4-FFF2-40B4-BE49-F238E27FC236}">
                <a16:creationId xmlns:a16="http://schemas.microsoft.com/office/drawing/2014/main" id="{5174ADAA-8B83-3E3B-852C-C50F2E6E0E6F}"/>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2668879" y="5998199"/>
            <a:ext cx="504183" cy="360000"/>
          </a:xfrm>
          <a:prstGeom prst="rect">
            <a:avLst/>
          </a:prstGeom>
        </p:spPr>
      </p:pic>
      <p:pic>
        <p:nvPicPr>
          <p:cNvPr id="37" name="Picture 36" descr="A pink background with blue text&#10;&#10;Description automatically generated">
            <a:extLst>
              <a:ext uri="{FF2B5EF4-FFF2-40B4-BE49-F238E27FC236}">
                <a16:creationId xmlns:a16="http://schemas.microsoft.com/office/drawing/2014/main" id="{D9E26D3A-A406-8476-BCC8-493CDC4E9DA1}"/>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1682931" y="5461729"/>
            <a:ext cx="504183" cy="360000"/>
          </a:xfrm>
          <a:prstGeom prst="rect">
            <a:avLst/>
          </a:prstGeom>
        </p:spPr>
      </p:pic>
      <p:pic>
        <p:nvPicPr>
          <p:cNvPr id="38" name="Picture 37" descr="A pink background with blue text&#10;&#10;Description automatically generated">
            <a:extLst>
              <a:ext uri="{FF2B5EF4-FFF2-40B4-BE49-F238E27FC236}">
                <a16:creationId xmlns:a16="http://schemas.microsoft.com/office/drawing/2014/main" id="{54E870B0-1AEF-534A-0006-6222CEEB7810}"/>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1286701" y="4727449"/>
            <a:ext cx="504183" cy="360000"/>
          </a:xfrm>
          <a:prstGeom prst="rect">
            <a:avLst/>
          </a:prstGeom>
        </p:spPr>
      </p:pic>
      <p:pic>
        <p:nvPicPr>
          <p:cNvPr id="39" name="Picture 38" descr="A pink background with blue text&#10;&#10;Description automatically generated">
            <a:extLst>
              <a:ext uri="{FF2B5EF4-FFF2-40B4-BE49-F238E27FC236}">
                <a16:creationId xmlns:a16="http://schemas.microsoft.com/office/drawing/2014/main" id="{4E629006-24BB-D687-F77C-8AAC6F0C6859}"/>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1220969" y="5531702"/>
            <a:ext cx="504183" cy="360000"/>
          </a:xfrm>
          <a:prstGeom prst="rect">
            <a:avLst/>
          </a:prstGeom>
        </p:spPr>
      </p:pic>
      <p:pic>
        <p:nvPicPr>
          <p:cNvPr id="40" name="Picture 39" descr="A pink background with blue text&#10;&#10;Description automatically generated">
            <a:extLst>
              <a:ext uri="{FF2B5EF4-FFF2-40B4-BE49-F238E27FC236}">
                <a16:creationId xmlns:a16="http://schemas.microsoft.com/office/drawing/2014/main" id="{4B2E3926-88B1-804F-14AB-B1CEF771E87A}"/>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1873550" y="5922429"/>
            <a:ext cx="504183" cy="360000"/>
          </a:xfrm>
          <a:prstGeom prst="rect">
            <a:avLst/>
          </a:prstGeom>
        </p:spPr>
      </p:pic>
      <p:pic>
        <p:nvPicPr>
          <p:cNvPr id="41" name="Picture 40" descr="A green background with blue text&#10;&#10;Description automatically generated">
            <a:extLst>
              <a:ext uri="{FF2B5EF4-FFF2-40B4-BE49-F238E27FC236}">
                <a16:creationId xmlns:a16="http://schemas.microsoft.com/office/drawing/2014/main" id="{3982F4E8-B290-CDA9-D246-A43847520595}"/>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765494" y="4765422"/>
            <a:ext cx="507484" cy="360000"/>
          </a:xfrm>
          <a:prstGeom prst="rect">
            <a:avLst/>
          </a:prstGeom>
        </p:spPr>
      </p:pic>
      <p:pic>
        <p:nvPicPr>
          <p:cNvPr id="42" name="Picture 41" descr="A green background with blue text&#10;&#10;Description automatically generated">
            <a:extLst>
              <a:ext uri="{FF2B5EF4-FFF2-40B4-BE49-F238E27FC236}">
                <a16:creationId xmlns:a16="http://schemas.microsoft.com/office/drawing/2014/main" id="{88AA2E35-548A-52A2-C0B6-84775E0CD48F}"/>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786253" y="5796789"/>
            <a:ext cx="507484" cy="360000"/>
          </a:xfrm>
          <a:prstGeom prst="rect">
            <a:avLst/>
          </a:prstGeom>
        </p:spPr>
      </p:pic>
      <p:pic>
        <p:nvPicPr>
          <p:cNvPr id="43" name="Picture 42" descr="A green background with blue text&#10;&#10;Description automatically generated">
            <a:extLst>
              <a:ext uri="{FF2B5EF4-FFF2-40B4-BE49-F238E27FC236}">
                <a16:creationId xmlns:a16="http://schemas.microsoft.com/office/drawing/2014/main" id="{06F24D7A-E4D0-FC56-D6DF-66D0FC2A2915}"/>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3277935" y="4342391"/>
            <a:ext cx="507484" cy="360000"/>
          </a:xfrm>
          <a:prstGeom prst="rect">
            <a:avLst/>
          </a:prstGeom>
        </p:spPr>
      </p:pic>
      <p:grpSp>
        <p:nvGrpSpPr>
          <p:cNvPr id="44" name="Group 43">
            <a:extLst>
              <a:ext uri="{FF2B5EF4-FFF2-40B4-BE49-F238E27FC236}">
                <a16:creationId xmlns:a16="http://schemas.microsoft.com/office/drawing/2014/main" id="{C3BB2ADC-A610-A42B-05F9-A21E139D9742}"/>
              </a:ext>
            </a:extLst>
          </p:cNvPr>
          <p:cNvGrpSpPr/>
          <p:nvPr/>
        </p:nvGrpSpPr>
        <p:grpSpPr>
          <a:xfrm>
            <a:off x="10820400" y="158021"/>
            <a:ext cx="1262954" cy="262128"/>
            <a:chOff x="10892274" y="158021"/>
            <a:chExt cx="1191080" cy="262128"/>
          </a:xfrm>
        </p:grpSpPr>
        <p:sp>
          <p:nvSpPr>
            <p:cNvPr id="45" name="Oval 44">
              <a:extLst>
                <a:ext uri="{FF2B5EF4-FFF2-40B4-BE49-F238E27FC236}">
                  <a16:creationId xmlns:a16="http://schemas.microsoft.com/office/drawing/2014/main" id="{BC4C6E90-548F-B25C-F7D4-64E264F5D88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46" name="Group 45">
              <a:extLst>
                <a:ext uri="{FF2B5EF4-FFF2-40B4-BE49-F238E27FC236}">
                  <a16:creationId xmlns:a16="http://schemas.microsoft.com/office/drawing/2014/main" id="{8A070E1E-D5AA-5A1B-9515-0FB15933FBF8}"/>
                </a:ext>
              </a:extLst>
            </p:cNvPr>
            <p:cNvGrpSpPr/>
            <p:nvPr/>
          </p:nvGrpSpPr>
          <p:grpSpPr>
            <a:xfrm>
              <a:off x="10892274" y="158021"/>
              <a:ext cx="1191080" cy="262128"/>
              <a:chOff x="9614080" y="308749"/>
              <a:chExt cx="1191080" cy="262128"/>
            </a:xfrm>
          </p:grpSpPr>
          <p:sp>
            <p:nvSpPr>
              <p:cNvPr id="47" name="Rectangle 46">
                <a:extLst>
                  <a:ext uri="{FF2B5EF4-FFF2-40B4-BE49-F238E27FC236}">
                    <a16:creationId xmlns:a16="http://schemas.microsoft.com/office/drawing/2014/main" id="{61A393A5-6AB0-3A1A-8C9D-045D0AF7DFF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48" name="Rectangle 47">
                <a:extLst>
                  <a:ext uri="{FF2B5EF4-FFF2-40B4-BE49-F238E27FC236}">
                    <a16:creationId xmlns:a16="http://schemas.microsoft.com/office/drawing/2014/main" id="{08211794-7EA4-1230-FE6D-879F81A444E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9" name="Rectangle 48">
            <a:extLst>
              <a:ext uri="{FF2B5EF4-FFF2-40B4-BE49-F238E27FC236}">
                <a16:creationId xmlns:a16="http://schemas.microsoft.com/office/drawing/2014/main" id="{1C45FF74-4DF1-D50D-62A6-EDAC7EA0362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0348925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68043"/>
            <a:ext cx="6730631"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will guide a focused,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time-boxed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categorize the presented responsibilities into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broader data management domains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(e.g., Data Quality, Data Security, Data Integration). We do to ensure that we consider the comprehensive management of data assets across all relevant data knowledge areas.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collaboratively organize the Data Responsibility Cards© in the center of the table based on the data domains they identify.</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Label each group</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with a sticky note indicating the respective domain, placing it above the corresponding stack of cards.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the discussion streamlined and efficient, ensuring that responsibilities are logically grouped without delving into excessive detail. </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Domain Grouping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F52C3991-7E18-5018-3372-FB7F037C8CC1}"/>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BF86D948-9DA5-EE46-9EE3-BA94BBFCB86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B9ECB245-7678-D3F0-5C3E-75CD609B5A41}"/>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2E980B78-6B29-17E8-E5BD-FB85E4692D7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47613613-AD78-6629-5FF8-61BEB5FD03B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1FEFDB26-96A8-5BB1-BD31-DE60B679C32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3734574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Domain Grouping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66564894-6CD9-7B79-D3AE-E6F011990444}"/>
              </a:ext>
            </a:extLst>
          </p:cNvPr>
          <p:cNvSpPr/>
          <p:nvPr/>
        </p:nvSpPr>
        <p:spPr>
          <a:xfrm>
            <a:off x="4888380" y="229682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a:t>
            </a:r>
          </a:p>
        </p:txBody>
      </p:sp>
      <p:pic>
        <p:nvPicPr>
          <p:cNvPr id="16" name="Picture 15" descr="A yellow background with blue text&#10;&#10;Description automatically generated">
            <a:extLst>
              <a:ext uri="{FF2B5EF4-FFF2-40B4-BE49-F238E27FC236}">
                <a16:creationId xmlns:a16="http://schemas.microsoft.com/office/drawing/2014/main" id="{DF9A4CE6-D0DB-8EF7-24D7-860E8B2FE80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9740051" y="3433067"/>
            <a:ext cx="504183" cy="360000"/>
          </a:xfrm>
          <a:prstGeom prst="rect">
            <a:avLst/>
          </a:prstGeom>
        </p:spPr>
      </p:pic>
      <p:pic>
        <p:nvPicPr>
          <p:cNvPr id="17" name="Picture 16" descr="A yellow background with blue text&#10;&#10;Description automatically generated">
            <a:extLst>
              <a:ext uri="{FF2B5EF4-FFF2-40B4-BE49-F238E27FC236}">
                <a16:creationId xmlns:a16="http://schemas.microsoft.com/office/drawing/2014/main" id="{E151CAB5-18AF-6C86-066D-CD59DA9B797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269781" y="2745594"/>
            <a:ext cx="504183" cy="360000"/>
          </a:xfrm>
          <a:prstGeom prst="rect">
            <a:avLst/>
          </a:prstGeom>
        </p:spPr>
      </p:pic>
      <p:pic>
        <p:nvPicPr>
          <p:cNvPr id="28" name="Picture 27" descr="A green background with blue text&#10;&#10;Description automatically generated">
            <a:extLst>
              <a:ext uri="{FF2B5EF4-FFF2-40B4-BE49-F238E27FC236}">
                <a16:creationId xmlns:a16="http://schemas.microsoft.com/office/drawing/2014/main" id="{E9C635F0-D712-DBD8-25FD-5B2065A6B33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565350" y="3076501"/>
            <a:ext cx="507484" cy="360000"/>
          </a:xfrm>
          <a:prstGeom prst="rect">
            <a:avLst/>
          </a:prstGeom>
        </p:spPr>
      </p:pic>
      <p:pic>
        <p:nvPicPr>
          <p:cNvPr id="32" name="Picture 31" descr="A yellow background with blue text&#10;&#10;Description automatically generated">
            <a:extLst>
              <a:ext uri="{FF2B5EF4-FFF2-40B4-BE49-F238E27FC236}">
                <a16:creationId xmlns:a16="http://schemas.microsoft.com/office/drawing/2014/main" id="{E084C314-1D53-CB63-D6F2-2F49CC106B8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513336" y="4915953"/>
            <a:ext cx="504183" cy="360000"/>
          </a:xfrm>
          <a:prstGeom prst="rect">
            <a:avLst/>
          </a:prstGeom>
        </p:spPr>
      </p:pic>
      <p:sp>
        <p:nvSpPr>
          <p:cNvPr id="33" name="Rectangle 32">
            <a:extLst>
              <a:ext uri="{FF2B5EF4-FFF2-40B4-BE49-F238E27FC236}">
                <a16:creationId xmlns:a16="http://schemas.microsoft.com/office/drawing/2014/main" id="{FE0FEE59-BED1-6933-8F79-59664DDEAC99}"/>
              </a:ext>
            </a:extLst>
          </p:cNvPr>
          <p:cNvSpPr/>
          <p:nvPr/>
        </p:nvSpPr>
        <p:spPr>
          <a:xfrm>
            <a:off x="7222414" y="2221946"/>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Metadata </a:t>
            </a:r>
            <a:r>
              <a:rPr kumimoji="0" lang="en-US" sz="11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Mgmt</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3B3603C9-70DF-950B-CB03-C483CAFE6940}"/>
              </a:ext>
            </a:extLst>
          </p:cNvPr>
          <p:cNvSpPr/>
          <p:nvPr/>
        </p:nvSpPr>
        <p:spPr>
          <a:xfrm>
            <a:off x="9865329" y="229682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Security</a:t>
            </a:r>
          </a:p>
        </p:txBody>
      </p:sp>
      <p:sp>
        <p:nvSpPr>
          <p:cNvPr id="35" name="Rectangle 34">
            <a:extLst>
              <a:ext uri="{FF2B5EF4-FFF2-40B4-BE49-F238E27FC236}">
                <a16:creationId xmlns:a16="http://schemas.microsoft.com/office/drawing/2014/main" id="{8BD512F4-3AE6-C216-06EA-50FB79D60861}"/>
              </a:ext>
            </a:extLst>
          </p:cNvPr>
          <p:cNvSpPr/>
          <p:nvPr/>
        </p:nvSpPr>
        <p:spPr>
          <a:xfrm>
            <a:off x="8465969" y="4327773"/>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a:t>
            </a:r>
          </a:p>
        </p:txBody>
      </p:sp>
      <p:sp>
        <p:nvSpPr>
          <p:cNvPr id="36" name="Rectangle 35">
            <a:extLst>
              <a:ext uri="{FF2B5EF4-FFF2-40B4-BE49-F238E27FC236}">
                <a16:creationId xmlns:a16="http://schemas.microsoft.com/office/drawing/2014/main" id="{2006D37F-1406-E217-203E-68CD744BACD1}"/>
              </a:ext>
            </a:extLst>
          </p:cNvPr>
          <p:cNvSpPr/>
          <p:nvPr/>
        </p:nvSpPr>
        <p:spPr>
          <a:xfrm>
            <a:off x="5931029" y="4327773"/>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Architecture</a:t>
            </a:r>
          </a:p>
        </p:txBody>
      </p:sp>
      <p:pic>
        <p:nvPicPr>
          <p:cNvPr id="20" name="Picture 19" descr="A yellow background with blue text&#10;&#10;Description automatically generated">
            <a:extLst>
              <a:ext uri="{FF2B5EF4-FFF2-40B4-BE49-F238E27FC236}">
                <a16:creationId xmlns:a16="http://schemas.microsoft.com/office/drawing/2014/main" id="{F61C8429-9A5F-2F6D-4B7E-8FCDF62B8DF4}"/>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998401" y="3020294"/>
            <a:ext cx="504183" cy="360000"/>
          </a:xfrm>
          <a:prstGeom prst="rect">
            <a:avLst/>
          </a:prstGeom>
        </p:spPr>
      </p:pic>
      <p:pic>
        <p:nvPicPr>
          <p:cNvPr id="21" name="Picture 20" descr="A yellow background with blue text&#10;&#10;Description automatically generated">
            <a:extLst>
              <a:ext uri="{FF2B5EF4-FFF2-40B4-BE49-F238E27FC236}">
                <a16:creationId xmlns:a16="http://schemas.microsoft.com/office/drawing/2014/main" id="{E9275D9B-4450-F94F-1E7C-4A73697F0500}"/>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472874" y="3097352"/>
            <a:ext cx="504183" cy="360000"/>
          </a:xfrm>
          <a:prstGeom prst="rect">
            <a:avLst/>
          </a:prstGeom>
        </p:spPr>
      </p:pic>
      <p:pic>
        <p:nvPicPr>
          <p:cNvPr id="22" name="Picture 21" descr="A blue text on a blue background&#10;&#10;Description automatically generated">
            <a:extLst>
              <a:ext uri="{FF2B5EF4-FFF2-40B4-BE49-F238E27FC236}">
                <a16:creationId xmlns:a16="http://schemas.microsoft.com/office/drawing/2014/main" id="{D65F653F-4536-5190-2F54-32B8F73DF8C9}"/>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8244567" y="5888136"/>
            <a:ext cx="507484" cy="360000"/>
          </a:xfrm>
          <a:prstGeom prst="rect">
            <a:avLst/>
          </a:prstGeom>
        </p:spPr>
      </p:pic>
      <p:pic>
        <p:nvPicPr>
          <p:cNvPr id="23" name="Picture 22" descr="A blue and black text&#10;&#10;Description automatically generated">
            <a:extLst>
              <a:ext uri="{FF2B5EF4-FFF2-40B4-BE49-F238E27FC236}">
                <a16:creationId xmlns:a16="http://schemas.microsoft.com/office/drawing/2014/main" id="{E1A4B92B-3F98-6534-7CAF-BFBC45D47E09}"/>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8651250" y="5164325"/>
            <a:ext cx="507484" cy="360000"/>
          </a:xfrm>
          <a:prstGeom prst="rect">
            <a:avLst/>
          </a:prstGeom>
        </p:spPr>
      </p:pic>
      <p:pic>
        <p:nvPicPr>
          <p:cNvPr id="24" name="Picture 23" descr="A pink background with blue text&#10;&#10;Description automatically generated">
            <a:extLst>
              <a:ext uri="{FF2B5EF4-FFF2-40B4-BE49-F238E27FC236}">
                <a16:creationId xmlns:a16="http://schemas.microsoft.com/office/drawing/2014/main" id="{476A92A1-349A-ACA7-9F69-7B23AAC5C711}"/>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8136563" y="5189599"/>
            <a:ext cx="504183" cy="360000"/>
          </a:xfrm>
          <a:prstGeom prst="rect">
            <a:avLst/>
          </a:prstGeom>
        </p:spPr>
      </p:pic>
      <p:pic>
        <p:nvPicPr>
          <p:cNvPr id="26" name="Picture 25" descr="A pink background with black text&#10;&#10;Description automatically generated">
            <a:extLst>
              <a:ext uri="{FF2B5EF4-FFF2-40B4-BE49-F238E27FC236}">
                <a16:creationId xmlns:a16="http://schemas.microsoft.com/office/drawing/2014/main" id="{D0DE031C-0C0A-9DCA-0C9B-CE96C31A1CE3}"/>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5017338" y="3073067"/>
            <a:ext cx="504183" cy="360000"/>
          </a:xfrm>
          <a:prstGeom prst="rect">
            <a:avLst/>
          </a:prstGeom>
        </p:spPr>
      </p:pic>
      <p:pic>
        <p:nvPicPr>
          <p:cNvPr id="27" name="Picture 26" descr="A yellow background with blue text&#10;&#10;Description automatically generated">
            <a:extLst>
              <a:ext uri="{FF2B5EF4-FFF2-40B4-BE49-F238E27FC236}">
                <a16:creationId xmlns:a16="http://schemas.microsoft.com/office/drawing/2014/main" id="{D6F71DC5-3ABB-CF6C-A820-9E8FEFE2EFDF}"/>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9851722" y="3100570"/>
            <a:ext cx="507484" cy="360000"/>
          </a:xfrm>
          <a:prstGeom prst="rect">
            <a:avLst/>
          </a:prstGeom>
        </p:spPr>
      </p:pic>
      <p:pic>
        <p:nvPicPr>
          <p:cNvPr id="29" name="Picture 28" descr="A green background with blue text&#10;&#10;Description automatically generated">
            <a:extLst>
              <a:ext uri="{FF2B5EF4-FFF2-40B4-BE49-F238E27FC236}">
                <a16:creationId xmlns:a16="http://schemas.microsoft.com/office/drawing/2014/main" id="{FDB6BC81-973F-5647-3850-9399393266CB}"/>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9357845" y="5443773"/>
            <a:ext cx="507484" cy="360000"/>
          </a:xfrm>
          <a:prstGeom prst="rect">
            <a:avLst/>
          </a:prstGeom>
        </p:spPr>
      </p:pic>
      <p:pic>
        <p:nvPicPr>
          <p:cNvPr id="30" name="Picture 29" descr="A green background with black text&#10;&#10;Description automatically generated">
            <a:extLst>
              <a:ext uri="{FF2B5EF4-FFF2-40B4-BE49-F238E27FC236}">
                <a16:creationId xmlns:a16="http://schemas.microsoft.com/office/drawing/2014/main" id="{7AC7235D-F934-B75C-B414-E1783FA82CC6}"/>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9203052" y="5083773"/>
            <a:ext cx="507484" cy="360000"/>
          </a:xfrm>
          <a:prstGeom prst="rect">
            <a:avLst/>
          </a:prstGeom>
        </p:spPr>
      </p:pic>
      <p:pic>
        <p:nvPicPr>
          <p:cNvPr id="31" name="Picture 30" descr="A green background with black text&#10;&#10;Description automatically generated">
            <a:extLst>
              <a:ext uri="{FF2B5EF4-FFF2-40B4-BE49-F238E27FC236}">
                <a16:creationId xmlns:a16="http://schemas.microsoft.com/office/drawing/2014/main" id="{310D9D52-16F1-A571-B2A0-E107799BA4A3}"/>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8815136" y="5491953"/>
            <a:ext cx="507484" cy="360000"/>
          </a:xfrm>
          <a:prstGeom prst="rect">
            <a:avLst/>
          </a:prstGeom>
        </p:spPr>
      </p:pic>
      <p:pic>
        <p:nvPicPr>
          <p:cNvPr id="39" name="Picture 38" descr="A yellow background with blue text&#10;&#10;Description automatically generated">
            <a:extLst>
              <a:ext uri="{FF2B5EF4-FFF2-40B4-BE49-F238E27FC236}">
                <a16:creationId xmlns:a16="http://schemas.microsoft.com/office/drawing/2014/main" id="{90370B65-0E45-34FD-6EFF-FB6CBAC2A1D9}"/>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9333852" y="5765800"/>
            <a:ext cx="504183" cy="360000"/>
          </a:xfrm>
          <a:prstGeom prst="rect">
            <a:avLst/>
          </a:prstGeom>
        </p:spPr>
      </p:pic>
      <p:pic>
        <p:nvPicPr>
          <p:cNvPr id="41" name="Picture 40" descr="A yellow background with blue text&#10;&#10;Description automatically generated">
            <a:extLst>
              <a:ext uri="{FF2B5EF4-FFF2-40B4-BE49-F238E27FC236}">
                <a16:creationId xmlns:a16="http://schemas.microsoft.com/office/drawing/2014/main" id="{C09FEE69-B943-5610-6AEE-39296F8363F6}"/>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4721417" y="3369985"/>
            <a:ext cx="504183" cy="360000"/>
          </a:xfrm>
          <a:prstGeom prst="rect">
            <a:avLst/>
          </a:prstGeom>
        </p:spPr>
      </p:pic>
      <p:pic>
        <p:nvPicPr>
          <p:cNvPr id="45" name="Picture 44" descr="A yellow background with blue text&#10;&#10;Description automatically generated">
            <a:extLst>
              <a:ext uri="{FF2B5EF4-FFF2-40B4-BE49-F238E27FC236}">
                <a16:creationId xmlns:a16="http://schemas.microsoft.com/office/drawing/2014/main" id="{DA1A70C7-19CA-DEFE-427F-CC7DB18683D8}"/>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5802820" y="5133078"/>
            <a:ext cx="504183" cy="360000"/>
          </a:xfrm>
          <a:prstGeom prst="rect">
            <a:avLst/>
          </a:prstGeom>
        </p:spPr>
      </p:pic>
      <p:pic>
        <p:nvPicPr>
          <p:cNvPr id="47" name="Picture 46" descr="A yellow background with blue text&#10;&#10;Description automatically generated">
            <a:extLst>
              <a:ext uri="{FF2B5EF4-FFF2-40B4-BE49-F238E27FC236}">
                <a16:creationId xmlns:a16="http://schemas.microsoft.com/office/drawing/2014/main" id="{9AFE41D3-FD27-D5E2-C08C-8092C76AA942}"/>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6370924" y="5083773"/>
            <a:ext cx="504183" cy="360000"/>
          </a:xfrm>
          <a:prstGeom prst="rect">
            <a:avLst/>
          </a:prstGeom>
        </p:spPr>
      </p:pic>
      <p:pic>
        <p:nvPicPr>
          <p:cNvPr id="49" name="Picture 48" descr="A yellow background with blue text&#10;&#10;Description automatically generated">
            <a:extLst>
              <a:ext uri="{FF2B5EF4-FFF2-40B4-BE49-F238E27FC236}">
                <a16:creationId xmlns:a16="http://schemas.microsoft.com/office/drawing/2014/main" id="{98251FB5-55DB-BEF5-2CE8-F0322737E4BA}"/>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5369789" y="3377740"/>
            <a:ext cx="504183" cy="360000"/>
          </a:xfrm>
          <a:prstGeom prst="rect">
            <a:avLst/>
          </a:prstGeom>
        </p:spPr>
      </p:pic>
      <p:pic>
        <p:nvPicPr>
          <p:cNvPr id="53" name="Picture 52" descr="A yellow background with blue text&#10;&#10;Description automatically generated">
            <a:extLst>
              <a:ext uri="{FF2B5EF4-FFF2-40B4-BE49-F238E27FC236}">
                <a16:creationId xmlns:a16="http://schemas.microsoft.com/office/drawing/2014/main" id="{9D99C276-B857-EC91-DDD3-391E562A055A}"/>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8737773" y="5808835"/>
            <a:ext cx="504183" cy="360000"/>
          </a:xfrm>
          <a:prstGeom prst="rect">
            <a:avLst/>
          </a:prstGeom>
        </p:spPr>
      </p:pic>
      <p:pic>
        <p:nvPicPr>
          <p:cNvPr id="55" name="Picture 54" descr="A yellow background with blue text&#10;&#10;Description automatically generated">
            <a:extLst>
              <a:ext uri="{FF2B5EF4-FFF2-40B4-BE49-F238E27FC236}">
                <a16:creationId xmlns:a16="http://schemas.microsoft.com/office/drawing/2014/main" id="{EBCB0482-260E-591C-7BAF-A8DADB649D74}"/>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10403035" y="3119394"/>
            <a:ext cx="504183" cy="360000"/>
          </a:xfrm>
          <a:prstGeom prst="rect">
            <a:avLst/>
          </a:prstGeom>
        </p:spPr>
      </p:pic>
      <p:pic>
        <p:nvPicPr>
          <p:cNvPr id="25" name="Picture 24" descr="A pink background with blue text&#10;&#10;Description automatically generated">
            <a:extLst>
              <a:ext uri="{FF2B5EF4-FFF2-40B4-BE49-F238E27FC236}">
                <a16:creationId xmlns:a16="http://schemas.microsoft.com/office/drawing/2014/main" id="{C90887DE-DC74-FEB2-EEC9-1CFB373E7F3D}"/>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8251245" y="5525906"/>
            <a:ext cx="504183" cy="360000"/>
          </a:xfrm>
          <a:prstGeom prst="rect">
            <a:avLst/>
          </a:prstGeom>
        </p:spPr>
      </p:pic>
      <p:pic>
        <p:nvPicPr>
          <p:cNvPr id="57" name="Picture 56" descr="A pink background with blue text&#10;&#10;Description automatically generated">
            <a:extLst>
              <a:ext uri="{FF2B5EF4-FFF2-40B4-BE49-F238E27FC236}">
                <a16:creationId xmlns:a16="http://schemas.microsoft.com/office/drawing/2014/main" id="{4215434E-2E33-26DA-EDD8-99E7C45BCB27}"/>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5002311" y="3613067"/>
            <a:ext cx="504183" cy="360000"/>
          </a:xfrm>
          <a:prstGeom prst="rect">
            <a:avLst/>
          </a:prstGeom>
        </p:spPr>
      </p:pic>
      <p:pic>
        <p:nvPicPr>
          <p:cNvPr id="59" name="Picture 58" descr="A pink background with blue text&#10;&#10;Description automatically generated">
            <a:extLst>
              <a:ext uri="{FF2B5EF4-FFF2-40B4-BE49-F238E27FC236}">
                <a16:creationId xmlns:a16="http://schemas.microsoft.com/office/drawing/2014/main" id="{37E05F07-5BC2-357B-40D6-618C2521A694}"/>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10663975" y="3433067"/>
            <a:ext cx="504183" cy="360000"/>
          </a:xfrm>
          <a:prstGeom prst="rect">
            <a:avLst/>
          </a:prstGeom>
        </p:spPr>
      </p:pic>
      <p:pic>
        <p:nvPicPr>
          <p:cNvPr id="61" name="Picture 60" descr="A pink background with blue text&#10;&#10;Description automatically generated">
            <a:extLst>
              <a:ext uri="{FF2B5EF4-FFF2-40B4-BE49-F238E27FC236}">
                <a16:creationId xmlns:a16="http://schemas.microsoft.com/office/drawing/2014/main" id="{F0906ACE-3303-1F11-6389-937028C054FF}"/>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6176174" y="5405800"/>
            <a:ext cx="504183" cy="360000"/>
          </a:xfrm>
          <a:prstGeom prst="rect">
            <a:avLst/>
          </a:prstGeom>
        </p:spPr>
      </p:pic>
      <p:pic>
        <p:nvPicPr>
          <p:cNvPr id="63" name="Picture 62" descr="A pink background with blue text&#10;&#10;Description automatically generated">
            <a:extLst>
              <a:ext uri="{FF2B5EF4-FFF2-40B4-BE49-F238E27FC236}">
                <a16:creationId xmlns:a16="http://schemas.microsoft.com/office/drawing/2014/main" id="{66AD84FB-0D8B-C145-8297-FF4B26D3DFB4}"/>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10202013" y="3503040"/>
            <a:ext cx="504183" cy="360000"/>
          </a:xfrm>
          <a:prstGeom prst="rect">
            <a:avLst/>
          </a:prstGeom>
        </p:spPr>
      </p:pic>
      <p:pic>
        <p:nvPicPr>
          <p:cNvPr id="65" name="Picture 64" descr="A pink background with blue text&#10;&#10;Description automatically generated">
            <a:extLst>
              <a:ext uri="{FF2B5EF4-FFF2-40B4-BE49-F238E27FC236}">
                <a16:creationId xmlns:a16="http://schemas.microsoft.com/office/drawing/2014/main" id="{73A26192-3B9E-3756-E76A-A11B488F1787}"/>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7472303" y="3004122"/>
            <a:ext cx="504183" cy="360000"/>
          </a:xfrm>
          <a:prstGeom prst="rect">
            <a:avLst/>
          </a:prstGeom>
        </p:spPr>
      </p:pic>
      <p:pic>
        <p:nvPicPr>
          <p:cNvPr id="67" name="Picture 66" descr="A green background with blue text&#10;&#10;Description automatically generated">
            <a:extLst>
              <a:ext uri="{FF2B5EF4-FFF2-40B4-BE49-F238E27FC236}">
                <a16:creationId xmlns:a16="http://schemas.microsoft.com/office/drawing/2014/main" id="{F03B9399-4E5B-D496-0704-4DF754AA85D3}"/>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5654967" y="5443773"/>
            <a:ext cx="507484" cy="360000"/>
          </a:xfrm>
          <a:prstGeom prst="rect">
            <a:avLst/>
          </a:prstGeom>
        </p:spPr>
      </p:pic>
      <p:pic>
        <p:nvPicPr>
          <p:cNvPr id="69" name="Picture 68" descr="A green background with blue text&#10;&#10;Description automatically generated">
            <a:extLst>
              <a:ext uri="{FF2B5EF4-FFF2-40B4-BE49-F238E27FC236}">
                <a16:creationId xmlns:a16="http://schemas.microsoft.com/office/drawing/2014/main" id="{3DC89AF6-7F1D-9F1C-044A-7281B85A8E02}"/>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9767297" y="3768127"/>
            <a:ext cx="507484" cy="360000"/>
          </a:xfrm>
          <a:prstGeom prst="rect">
            <a:avLst/>
          </a:prstGeom>
        </p:spPr>
      </p:pic>
      <p:pic>
        <p:nvPicPr>
          <p:cNvPr id="71" name="Picture 70" descr="A green background with blue text&#10;&#10;Description automatically generated">
            <a:extLst>
              <a:ext uri="{FF2B5EF4-FFF2-40B4-BE49-F238E27FC236}">
                <a16:creationId xmlns:a16="http://schemas.microsoft.com/office/drawing/2014/main" id="{296E70B1-0DEA-A6B1-F062-B417CD24F8AF}"/>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7007690" y="3184122"/>
            <a:ext cx="507484" cy="360000"/>
          </a:xfrm>
          <a:prstGeom prst="rect">
            <a:avLst/>
          </a:prstGeom>
        </p:spPr>
      </p:pic>
      <p:grpSp>
        <p:nvGrpSpPr>
          <p:cNvPr id="13" name="Group 12">
            <a:extLst>
              <a:ext uri="{FF2B5EF4-FFF2-40B4-BE49-F238E27FC236}">
                <a16:creationId xmlns:a16="http://schemas.microsoft.com/office/drawing/2014/main" id="{EF5F0224-6074-9562-3742-23FC61C5FF3B}"/>
              </a:ext>
            </a:extLst>
          </p:cNvPr>
          <p:cNvGrpSpPr/>
          <p:nvPr/>
        </p:nvGrpSpPr>
        <p:grpSpPr>
          <a:xfrm>
            <a:off x="10820400" y="158021"/>
            <a:ext cx="1262954" cy="262128"/>
            <a:chOff x="10892274" y="158021"/>
            <a:chExt cx="1191080" cy="262128"/>
          </a:xfrm>
        </p:grpSpPr>
        <p:sp>
          <p:nvSpPr>
            <p:cNvPr id="37" name="Oval 36">
              <a:extLst>
                <a:ext uri="{FF2B5EF4-FFF2-40B4-BE49-F238E27FC236}">
                  <a16:creationId xmlns:a16="http://schemas.microsoft.com/office/drawing/2014/main" id="{A1B0D54F-B7C1-32F4-F1B9-210D73D6645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38" name="Group 37">
              <a:extLst>
                <a:ext uri="{FF2B5EF4-FFF2-40B4-BE49-F238E27FC236}">
                  <a16:creationId xmlns:a16="http://schemas.microsoft.com/office/drawing/2014/main" id="{CB6DF7C0-18C6-0CF4-2504-23A2CC6FED06}"/>
                </a:ext>
              </a:extLst>
            </p:cNvPr>
            <p:cNvGrpSpPr/>
            <p:nvPr/>
          </p:nvGrpSpPr>
          <p:grpSpPr>
            <a:xfrm>
              <a:off x="10892274" y="158021"/>
              <a:ext cx="1191080" cy="262128"/>
              <a:chOff x="9614080" y="308749"/>
              <a:chExt cx="1191080" cy="262128"/>
            </a:xfrm>
          </p:grpSpPr>
          <p:sp>
            <p:nvSpPr>
              <p:cNvPr id="40" name="Rectangle 39">
                <a:extLst>
                  <a:ext uri="{FF2B5EF4-FFF2-40B4-BE49-F238E27FC236}">
                    <a16:creationId xmlns:a16="http://schemas.microsoft.com/office/drawing/2014/main" id="{FBB017AF-276A-96FE-C849-B672A3CA2C0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42" name="Rectangle 41">
                <a:extLst>
                  <a:ext uri="{FF2B5EF4-FFF2-40B4-BE49-F238E27FC236}">
                    <a16:creationId xmlns:a16="http://schemas.microsoft.com/office/drawing/2014/main" id="{7D49986A-1C56-2F54-3970-093D1C84267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3" name="Rectangle 42">
            <a:extLst>
              <a:ext uri="{FF2B5EF4-FFF2-40B4-BE49-F238E27FC236}">
                <a16:creationId xmlns:a16="http://schemas.microsoft.com/office/drawing/2014/main" id="{44BEB577-8756-810A-9A83-AC8E35A8803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0443528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4140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Domain Grouping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4030E2CE-2BB0-8AA6-A600-6491A501974F}"/>
              </a:ext>
            </a:extLst>
          </p:cNvPr>
          <p:cNvSpPr txBox="1">
            <a:spLocks/>
          </p:cNvSpPr>
          <p:nvPr/>
        </p:nvSpPr>
        <p:spPr>
          <a:xfrm>
            <a:off x="4880344" y="1916149"/>
            <a:ext cx="6081823" cy="3884576"/>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Alternatively, consider using a large printout of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DAMA Wheel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A3 format) as a reference. </a:t>
            </a:r>
          </a:p>
        </p:txBody>
      </p:sp>
      <p:pic>
        <p:nvPicPr>
          <p:cNvPr id="1026" name="Picture 2">
            <a:extLst>
              <a:ext uri="{FF2B5EF4-FFF2-40B4-BE49-F238E27FC236}">
                <a16:creationId xmlns:a16="http://schemas.microsoft.com/office/drawing/2014/main" id="{DDF27566-A64C-BCF7-3FB1-0BFF060107BB}"/>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5943599" y="2546469"/>
            <a:ext cx="4276725" cy="3831233"/>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CBEC3218-B899-02FA-85AB-47E5784448D1}"/>
              </a:ext>
            </a:extLst>
          </p:cNvPr>
          <p:cNvSpPr txBox="1"/>
          <p:nvPr/>
        </p:nvSpPr>
        <p:spPr>
          <a:xfrm>
            <a:off x="380678" y="6095953"/>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DAMA-DMBOK2 Data Management Framework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2017, DAMA International</a:t>
            </a:r>
          </a:p>
        </p:txBody>
      </p:sp>
      <p:pic>
        <p:nvPicPr>
          <p:cNvPr id="38" name="Picture 37" descr="A green background with blue text&#10;&#10;Description automatically generated">
            <a:extLst>
              <a:ext uri="{FF2B5EF4-FFF2-40B4-BE49-F238E27FC236}">
                <a16:creationId xmlns:a16="http://schemas.microsoft.com/office/drawing/2014/main" id="{607EE369-A13A-A195-C7EF-0FD0F56DDA97}"/>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683485" y="3237774"/>
            <a:ext cx="507484" cy="360000"/>
          </a:xfrm>
          <a:prstGeom prst="rect">
            <a:avLst/>
          </a:prstGeom>
        </p:spPr>
      </p:pic>
      <p:pic>
        <p:nvPicPr>
          <p:cNvPr id="40" name="Picture 39" descr="A yellow background with blue text&#10;&#10;Description automatically generated">
            <a:extLst>
              <a:ext uri="{FF2B5EF4-FFF2-40B4-BE49-F238E27FC236}">
                <a16:creationId xmlns:a16="http://schemas.microsoft.com/office/drawing/2014/main" id="{B63424F3-5218-C0FB-BF06-36740F6B31D2}"/>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877365" y="2977787"/>
            <a:ext cx="504183" cy="360000"/>
          </a:xfrm>
          <a:prstGeom prst="rect">
            <a:avLst/>
          </a:prstGeom>
        </p:spPr>
      </p:pic>
      <p:pic>
        <p:nvPicPr>
          <p:cNvPr id="42" name="Picture 41" descr="A pink background with black text&#10;&#10;Description automatically generated">
            <a:extLst>
              <a:ext uri="{FF2B5EF4-FFF2-40B4-BE49-F238E27FC236}">
                <a16:creationId xmlns:a16="http://schemas.microsoft.com/office/drawing/2014/main" id="{F985AE68-A65D-8B14-55DF-B158B90E5602}"/>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445696" y="2919934"/>
            <a:ext cx="504183" cy="360000"/>
          </a:xfrm>
          <a:prstGeom prst="rect">
            <a:avLst/>
          </a:prstGeom>
        </p:spPr>
      </p:pic>
      <p:pic>
        <p:nvPicPr>
          <p:cNvPr id="43" name="Picture 42" descr="A yellow background with blue text&#10;&#10;Description automatically generated">
            <a:extLst>
              <a:ext uri="{FF2B5EF4-FFF2-40B4-BE49-F238E27FC236}">
                <a16:creationId xmlns:a16="http://schemas.microsoft.com/office/drawing/2014/main" id="{C95F9F8E-5388-FB7D-97FC-914943D46107}"/>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950552" y="3496911"/>
            <a:ext cx="504183" cy="360000"/>
          </a:xfrm>
          <a:prstGeom prst="rect">
            <a:avLst/>
          </a:prstGeom>
        </p:spPr>
      </p:pic>
      <p:pic>
        <p:nvPicPr>
          <p:cNvPr id="44" name="Picture 43" descr="A yellow background with blue text&#10;&#10;Description automatically generated">
            <a:extLst>
              <a:ext uri="{FF2B5EF4-FFF2-40B4-BE49-F238E27FC236}">
                <a16:creationId xmlns:a16="http://schemas.microsoft.com/office/drawing/2014/main" id="{FA79D92B-144E-744D-904A-9BBA7336AFE5}"/>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236094" y="3299147"/>
            <a:ext cx="504183" cy="360000"/>
          </a:xfrm>
          <a:prstGeom prst="rect">
            <a:avLst/>
          </a:prstGeom>
        </p:spPr>
      </p:pic>
      <p:pic>
        <p:nvPicPr>
          <p:cNvPr id="46" name="Picture 45" descr="A pink background with blue text&#10;&#10;Description automatically generated">
            <a:extLst>
              <a:ext uri="{FF2B5EF4-FFF2-40B4-BE49-F238E27FC236}">
                <a16:creationId xmlns:a16="http://schemas.microsoft.com/office/drawing/2014/main" id="{E1BC471E-9BE7-ECFD-0096-F7C34B73F143}"/>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451761" y="3237774"/>
            <a:ext cx="504183" cy="360000"/>
          </a:xfrm>
          <a:prstGeom prst="rect">
            <a:avLst/>
          </a:prstGeom>
        </p:spPr>
      </p:pic>
      <p:pic>
        <p:nvPicPr>
          <p:cNvPr id="48" name="Picture 47" descr="A yellow background with blue text&#10;&#10;Description automatically generated">
            <a:extLst>
              <a:ext uri="{FF2B5EF4-FFF2-40B4-BE49-F238E27FC236}">
                <a16:creationId xmlns:a16="http://schemas.microsoft.com/office/drawing/2014/main" id="{88AC1797-B8B8-AC34-C52C-7C44052DEE1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984002" y="3971299"/>
            <a:ext cx="504183" cy="360000"/>
          </a:xfrm>
          <a:prstGeom prst="rect">
            <a:avLst/>
          </a:prstGeom>
        </p:spPr>
      </p:pic>
      <p:pic>
        <p:nvPicPr>
          <p:cNvPr id="50" name="Picture 49" descr="A pink background with blue text&#10;&#10;Description automatically generated">
            <a:extLst>
              <a:ext uri="{FF2B5EF4-FFF2-40B4-BE49-F238E27FC236}">
                <a16:creationId xmlns:a16="http://schemas.microsoft.com/office/drawing/2014/main" id="{5B89A1FD-C117-62D8-29AF-1788439E5530}"/>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843908" y="4282085"/>
            <a:ext cx="504183" cy="360000"/>
          </a:xfrm>
          <a:prstGeom prst="rect">
            <a:avLst/>
          </a:prstGeom>
        </p:spPr>
      </p:pic>
      <p:pic>
        <p:nvPicPr>
          <p:cNvPr id="51" name="Picture 50" descr="A green background with blue text&#10;&#10;Description automatically generated">
            <a:extLst>
              <a:ext uri="{FF2B5EF4-FFF2-40B4-BE49-F238E27FC236}">
                <a16:creationId xmlns:a16="http://schemas.microsoft.com/office/drawing/2014/main" id="{D489CB96-0537-7AB3-C814-76652EABCBFE}"/>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5843908" y="4621209"/>
            <a:ext cx="507484" cy="360000"/>
          </a:xfrm>
          <a:prstGeom prst="rect">
            <a:avLst/>
          </a:prstGeom>
        </p:spPr>
      </p:pic>
      <p:pic>
        <p:nvPicPr>
          <p:cNvPr id="52" name="Picture 51" descr="A yellow background with blue text&#10;&#10;Description automatically generated">
            <a:extLst>
              <a:ext uri="{FF2B5EF4-FFF2-40B4-BE49-F238E27FC236}">
                <a16:creationId xmlns:a16="http://schemas.microsoft.com/office/drawing/2014/main" id="{1CDF587D-1AEC-0BD6-5387-ACDDEB2D92C7}"/>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9719044" y="4282085"/>
            <a:ext cx="504183" cy="360000"/>
          </a:xfrm>
          <a:prstGeom prst="rect">
            <a:avLst/>
          </a:prstGeom>
        </p:spPr>
      </p:pic>
      <p:pic>
        <p:nvPicPr>
          <p:cNvPr id="54" name="Picture 53" descr="A yellow background with blue text&#10;&#10;Description automatically generated">
            <a:extLst>
              <a:ext uri="{FF2B5EF4-FFF2-40B4-BE49-F238E27FC236}">
                <a16:creationId xmlns:a16="http://schemas.microsoft.com/office/drawing/2014/main" id="{EB020D18-0BF3-655E-6515-084D117F1F0A}"/>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9830715" y="3949588"/>
            <a:ext cx="507484" cy="360000"/>
          </a:xfrm>
          <a:prstGeom prst="rect">
            <a:avLst/>
          </a:prstGeom>
        </p:spPr>
      </p:pic>
      <p:pic>
        <p:nvPicPr>
          <p:cNvPr id="56" name="Picture 55" descr="A yellow background with blue text&#10;&#10;Description automatically generated">
            <a:extLst>
              <a:ext uri="{FF2B5EF4-FFF2-40B4-BE49-F238E27FC236}">
                <a16:creationId xmlns:a16="http://schemas.microsoft.com/office/drawing/2014/main" id="{3CE2E6B4-B2BF-3B90-E777-B52A5A674030}"/>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10382028" y="3968412"/>
            <a:ext cx="504183" cy="360000"/>
          </a:xfrm>
          <a:prstGeom prst="rect">
            <a:avLst/>
          </a:prstGeom>
        </p:spPr>
      </p:pic>
      <p:pic>
        <p:nvPicPr>
          <p:cNvPr id="58" name="Picture 57" descr="A pink background with blue text&#10;&#10;Description automatically generated">
            <a:extLst>
              <a:ext uri="{FF2B5EF4-FFF2-40B4-BE49-F238E27FC236}">
                <a16:creationId xmlns:a16="http://schemas.microsoft.com/office/drawing/2014/main" id="{0186EB75-E132-9432-709E-3E53BB940155}"/>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10264830" y="4700164"/>
            <a:ext cx="504183" cy="360000"/>
          </a:xfrm>
          <a:prstGeom prst="rect">
            <a:avLst/>
          </a:prstGeom>
        </p:spPr>
      </p:pic>
      <p:pic>
        <p:nvPicPr>
          <p:cNvPr id="60" name="Picture 59" descr="A pink background with blue text&#10;&#10;Description automatically generated">
            <a:extLst>
              <a:ext uri="{FF2B5EF4-FFF2-40B4-BE49-F238E27FC236}">
                <a16:creationId xmlns:a16="http://schemas.microsoft.com/office/drawing/2014/main" id="{A5C04CBA-C6EC-3526-A679-23E14802792D}"/>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0181006" y="4352058"/>
            <a:ext cx="504183" cy="360000"/>
          </a:xfrm>
          <a:prstGeom prst="rect">
            <a:avLst/>
          </a:prstGeom>
        </p:spPr>
      </p:pic>
      <p:pic>
        <p:nvPicPr>
          <p:cNvPr id="62" name="Picture 61" descr="A green background with blue text&#10;&#10;Description automatically generated">
            <a:extLst>
              <a:ext uri="{FF2B5EF4-FFF2-40B4-BE49-F238E27FC236}">
                <a16:creationId xmlns:a16="http://schemas.microsoft.com/office/drawing/2014/main" id="{AC499C14-317C-E8CE-2644-2A4140DD2B64}"/>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9746290" y="4617145"/>
            <a:ext cx="507484" cy="360000"/>
          </a:xfrm>
          <a:prstGeom prst="rect">
            <a:avLst/>
          </a:prstGeom>
        </p:spPr>
      </p:pic>
      <p:pic>
        <p:nvPicPr>
          <p:cNvPr id="64" name="Picture 63" descr="A yellow background with blue text&#10;&#10;Description automatically generated">
            <a:extLst>
              <a:ext uri="{FF2B5EF4-FFF2-40B4-BE49-F238E27FC236}">
                <a16:creationId xmlns:a16="http://schemas.microsoft.com/office/drawing/2014/main" id="{C94A38FD-F6B3-A468-20A2-6A519A1EEB2B}"/>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6817626" y="2515391"/>
            <a:ext cx="504183" cy="360000"/>
          </a:xfrm>
          <a:prstGeom prst="rect">
            <a:avLst/>
          </a:prstGeom>
        </p:spPr>
      </p:pic>
      <p:pic>
        <p:nvPicPr>
          <p:cNvPr id="66" name="Picture 65" descr="A yellow background with blue text&#10;&#10;Description automatically generated">
            <a:extLst>
              <a:ext uri="{FF2B5EF4-FFF2-40B4-BE49-F238E27FC236}">
                <a16:creationId xmlns:a16="http://schemas.microsoft.com/office/drawing/2014/main" id="{D17DC15A-67B9-4AA0-85C8-431B852D4B4C}"/>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7583110" y="3249000"/>
            <a:ext cx="504183" cy="360000"/>
          </a:xfrm>
          <a:prstGeom prst="rect">
            <a:avLst/>
          </a:prstGeom>
        </p:spPr>
      </p:pic>
      <p:pic>
        <p:nvPicPr>
          <p:cNvPr id="68" name="Picture 67" descr="A pink background with blue text&#10;&#10;Description automatically generated">
            <a:extLst>
              <a:ext uri="{FF2B5EF4-FFF2-40B4-BE49-F238E27FC236}">
                <a16:creationId xmlns:a16="http://schemas.microsoft.com/office/drawing/2014/main" id="{C43DED17-0F5E-F6B5-A3EE-B306E0BA53E6}"/>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7709145" y="2565877"/>
            <a:ext cx="504183" cy="360000"/>
          </a:xfrm>
          <a:prstGeom prst="rect">
            <a:avLst/>
          </a:prstGeom>
        </p:spPr>
      </p:pic>
      <p:pic>
        <p:nvPicPr>
          <p:cNvPr id="70" name="Picture 69" descr="A green background with blue text&#10;&#10;Description automatically generated">
            <a:extLst>
              <a:ext uri="{FF2B5EF4-FFF2-40B4-BE49-F238E27FC236}">
                <a16:creationId xmlns:a16="http://schemas.microsoft.com/office/drawing/2014/main" id="{1BDCF49D-BD80-9707-BEBB-310D6E2E49D7}"/>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7261735" y="2565877"/>
            <a:ext cx="507484" cy="360000"/>
          </a:xfrm>
          <a:prstGeom prst="rect">
            <a:avLst/>
          </a:prstGeom>
        </p:spPr>
      </p:pic>
      <p:pic>
        <p:nvPicPr>
          <p:cNvPr id="72" name="Picture 71" descr="A yellow background with blue text&#10;&#10;Description automatically generated">
            <a:extLst>
              <a:ext uri="{FF2B5EF4-FFF2-40B4-BE49-F238E27FC236}">
                <a16:creationId xmlns:a16="http://schemas.microsoft.com/office/drawing/2014/main" id="{9BEB758E-49E4-5686-DE4A-DA63753A3EB7}"/>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8244038" y="3982241"/>
            <a:ext cx="504183" cy="360000"/>
          </a:xfrm>
          <a:prstGeom prst="rect">
            <a:avLst/>
          </a:prstGeom>
        </p:spPr>
      </p:pic>
      <p:pic>
        <p:nvPicPr>
          <p:cNvPr id="73" name="Picture 72" descr="A blue text on a blue background&#10;&#10;Description automatically generated">
            <a:extLst>
              <a:ext uri="{FF2B5EF4-FFF2-40B4-BE49-F238E27FC236}">
                <a16:creationId xmlns:a16="http://schemas.microsoft.com/office/drawing/2014/main" id="{4B78975E-6BCA-FE38-004D-3AA09C9A065C}"/>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7771334" y="4670534"/>
            <a:ext cx="507484" cy="360000"/>
          </a:xfrm>
          <a:prstGeom prst="rect">
            <a:avLst/>
          </a:prstGeom>
        </p:spPr>
      </p:pic>
      <p:pic>
        <p:nvPicPr>
          <p:cNvPr id="74" name="Picture 73" descr="A blue and black text&#10;&#10;Description automatically generated">
            <a:extLst>
              <a:ext uri="{FF2B5EF4-FFF2-40B4-BE49-F238E27FC236}">
                <a16:creationId xmlns:a16="http://schemas.microsoft.com/office/drawing/2014/main" id="{25126441-635B-E58B-A268-AEDD1DADF3AE}"/>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7396149" y="4085928"/>
            <a:ext cx="507484" cy="360000"/>
          </a:xfrm>
          <a:prstGeom prst="rect">
            <a:avLst/>
          </a:prstGeom>
        </p:spPr>
      </p:pic>
      <p:pic>
        <p:nvPicPr>
          <p:cNvPr id="75" name="Picture 74" descr="A pink background with blue text&#10;&#10;Description automatically generated">
            <a:extLst>
              <a:ext uri="{FF2B5EF4-FFF2-40B4-BE49-F238E27FC236}">
                <a16:creationId xmlns:a16="http://schemas.microsoft.com/office/drawing/2014/main" id="{665A4C34-5A57-1EE5-745A-53DBDB03F7D6}"/>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7868102" y="4059775"/>
            <a:ext cx="504183" cy="360000"/>
          </a:xfrm>
          <a:prstGeom prst="rect">
            <a:avLst/>
          </a:prstGeom>
        </p:spPr>
      </p:pic>
      <p:pic>
        <p:nvPicPr>
          <p:cNvPr id="76" name="Picture 75" descr="A green background with blue text&#10;&#10;Description automatically generated">
            <a:extLst>
              <a:ext uri="{FF2B5EF4-FFF2-40B4-BE49-F238E27FC236}">
                <a16:creationId xmlns:a16="http://schemas.microsoft.com/office/drawing/2014/main" id="{809ACF02-7F7B-425A-DA8B-4DBB31F169F4}"/>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8288544" y="4132648"/>
            <a:ext cx="507484" cy="360000"/>
          </a:xfrm>
          <a:prstGeom prst="rect">
            <a:avLst/>
          </a:prstGeom>
        </p:spPr>
      </p:pic>
      <p:pic>
        <p:nvPicPr>
          <p:cNvPr id="77" name="Picture 76" descr="A green background with black text&#10;&#10;Description automatically generated">
            <a:extLst>
              <a:ext uri="{FF2B5EF4-FFF2-40B4-BE49-F238E27FC236}">
                <a16:creationId xmlns:a16="http://schemas.microsoft.com/office/drawing/2014/main" id="{D8310CF3-91A1-2FFF-65BE-840E18AD2728}"/>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8081961" y="3870645"/>
            <a:ext cx="507484" cy="360000"/>
          </a:xfrm>
          <a:prstGeom prst="rect">
            <a:avLst/>
          </a:prstGeom>
        </p:spPr>
      </p:pic>
      <p:pic>
        <p:nvPicPr>
          <p:cNvPr id="78" name="Picture 77" descr="A green background with black text&#10;&#10;Description automatically generated">
            <a:extLst>
              <a:ext uri="{FF2B5EF4-FFF2-40B4-BE49-F238E27FC236}">
                <a16:creationId xmlns:a16="http://schemas.microsoft.com/office/drawing/2014/main" id="{A667938B-4C57-BD5D-2F84-D9237A5C6D90}"/>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7381728" y="4624637"/>
            <a:ext cx="507484" cy="360000"/>
          </a:xfrm>
          <a:prstGeom prst="rect">
            <a:avLst/>
          </a:prstGeom>
        </p:spPr>
      </p:pic>
      <p:pic>
        <p:nvPicPr>
          <p:cNvPr id="79" name="Picture 78" descr="A yellow background with blue text&#10;&#10;Description automatically generated">
            <a:extLst>
              <a:ext uri="{FF2B5EF4-FFF2-40B4-BE49-F238E27FC236}">
                <a16:creationId xmlns:a16="http://schemas.microsoft.com/office/drawing/2014/main" id="{8BE040AF-9F20-0839-9C91-DEB6A0E057BC}"/>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7650942" y="3856911"/>
            <a:ext cx="504183" cy="360000"/>
          </a:xfrm>
          <a:prstGeom prst="rect">
            <a:avLst/>
          </a:prstGeom>
        </p:spPr>
      </p:pic>
      <p:pic>
        <p:nvPicPr>
          <p:cNvPr id="80" name="Picture 79" descr="A yellow background with blue text&#10;&#10;Description automatically generated">
            <a:extLst>
              <a:ext uri="{FF2B5EF4-FFF2-40B4-BE49-F238E27FC236}">
                <a16:creationId xmlns:a16="http://schemas.microsoft.com/office/drawing/2014/main" id="{3F53AC61-72CD-89F4-4C9B-EA6F2E397AAF}"/>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8266473" y="4643055"/>
            <a:ext cx="504183" cy="360000"/>
          </a:xfrm>
          <a:prstGeom prst="rect">
            <a:avLst/>
          </a:prstGeom>
        </p:spPr>
      </p:pic>
      <p:pic>
        <p:nvPicPr>
          <p:cNvPr id="81" name="Picture 80" descr="A pink background with blue text&#10;&#10;Description automatically generated">
            <a:extLst>
              <a:ext uri="{FF2B5EF4-FFF2-40B4-BE49-F238E27FC236}">
                <a16:creationId xmlns:a16="http://schemas.microsoft.com/office/drawing/2014/main" id="{62D0FACD-122F-761B-1A69-E4421F366BB6}"/>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8120193" y="4761101"/>
            <a:ext cx="504183" cy="360000"/>
          </a:xfrm>
          <a:prstGeom prst="rect">
            <a:avLst/>
          </a:prstGeom>
        </p:spPr>
      </p:pic>
      <p:grpSp>
        <p:nvGrpSpPr>
          <p:cNvPr id="15" name="Group 14">
            <a:extLst>
              <a:ext uri="{FF2B5EF4-FFF2-40B4-BE49-F238E27FC236}">
                <a16:creationId xmlns:a16="http://schemas.microsoft.com/office/drawing/2014/main" id="{525EE868-5CBF-95FE-79C0-D1C5BAF90E3F}"/>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FE1ABD4B-62E1-6060-9EE5-35055C39DA9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592273BC-3C22-C2AC-4F8F-061F243A18A8}"/>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D1CA6F4C-A92C-9ACA-A9A0-C239EC1E9B4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98F7A52A-384A-3727-7D24-202554D8794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189CF287-FB61-8A94-C240-8C15EA95F56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00781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par>
                                <p:cTn id="11" presetID="10" presetClass="entr" presetSubtype="0"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500"/>
                                        <p:tgtEl>
                                          <p:spTgt spid="42"/>
                                        </p:tgtEl>
                                      </p:cBhvr>
                                    </p:animEffect>
                                  </p:childTnLst>
                                </p:cTn>
                              </p:par>
                              <p:par>
                                <p:cTn id="14" presetID="10" presetClass="entr" presetSubtype="0" fill="hold"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nodeType="with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500"/>
                                        <p:tgtEl>
                                          <p:spTgt spid="46"/>
                                        </p:tgtEl>
                                      </p:cBhvr>
                                    </p:animEffect>
                                  </p:childTnLst>
                                </p:cTn>
                              </p:par>
                              <p:par>
                                <p:cTn id="23" presetID="10" presetClass="entr" presetSubtype="0" fill="hold" nodeType="withEffect">
                                  <p:stCondLst>
                                    <p:cond delay="0"/>
                                  </p:stCondLst>
                                  <p:childTnLst>
                                    <p:set>
                                      <p:cBhvr>
                                        <p:cTn id="24" dur="1" fill="hold">
                                          <p:stCondLst>
                                            <p:cond delay="0"/>
                                          </p:stCondLst>
                                        </p:cTn>
                                        <p:tgtEl>
                                          <p:spTgt spid="48"/>
                                        </p:tgtEl>
                                        <p:attrNameLst>
                                          <p:attrName>style.visibility</p:attrName>
                                        </p:attrNameLst>
                                      </p:cBhvr>
                                      <p:to>
                                        <p:strVal val="visible"/>
                                      </p:to>
                                    </p:set>
                                    <p:animEffect transition="in" filter="fade">
                                      <p:cBhvr>
                                        <p:cTn id="25" dur="500"/>
                                        <p:tgtEl>
                                          <p:spTgt spid="48"/>
                                        </p:tgtEl>
                                      </p:cBhvr>
                                    </p:animEffect>
                                  </p:childTnLst>
                                </p:cTn>
                              </p:par>
                              <p:par>
                                <p:cTn id="26" presetID="10" presetClass="entr" presetSubtype="0" fill="hold" nodeType="with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500"/>
                                        <p:tgtEl>
                                          <p:spTgt spid="50"/>
                                        </p:tgtEl>
                                      </p:cBhvr>
                                    </p:animEffect>
                                  </p:childTnLst>
                                </p:cTn>
                              </p:par>
                              <p:par>
                                <p:cTn id="29" presetID="10" presetClass="entr" presetSubtype="0" fill="hold" nodeType="withEffect">
                                  <p:stCondLst>
                                    <p:cond delay="0"/>
                                  </p:stCondLst>
                                  <p:childTnLst>
                                    <p:set>
                                      <p:cBhvr>
                                        <p:cTn id="30" dur="1" fill="hold">
                                          <p:stCondLst>
                                            <p:cond delay="0"/>
                                          </p:stCondLst>
                                        </p:cTn>
                                        <p:tgtEl>
                                          <p:spTgt spid="51"/>
                                        </p:tgtEl>
                                        <p:attrNameLst>
                                          <p:attrName>style.visibility</p:attrName>
                                        </p:attrNameLst>
                                      </p:cBhvr>
                                      <p:to>
                                        <p:strVal val="visible"/>
                                      </p:to>
                                    </p:set>
                                    <p:animEffect transition="in" filter="fade">
                                      <p:cBhvr>
                                        <p:cTn id="31" dur="500"/>
                                        <p:tgtEl>
                                          <p:spTgt spid="51"/>
                                        </p:tgtEl>
                                      </p:cBhvr>
                                    </p:animEffect>
                                  </p:childTnLst>
                                </p:cTn>
                              </p:par>
                              <p:par>
                                <p:cTn id="32" presetID="10" presetClass="entr" presetSubtype="0" fill="hold" nodeType="withEffect">
                                  <p:stCondLst>
                                    <p:cond delay="0"/>
                                  </p:stCondLst>
                                  <p:childTnLst>
                                    <p:set>
                                      <p:cBhvr>
                                        <p:cTn id="33" dur="1" fill="hold">
                                          <p:stCondLst>
                                            <p:cond delay="0"/>
                                          </p:stCondLst>
                                        </p:cTn>
                                        <p:tgtEl>
                                          <p:spTgt spid="52"/>
                                        </p:tgtEl>
                                        <p:attrNameLst>
                                          <p:attrName>style.visibility</p:attrName>
                                        </p:attrNameLst>
                                      </p:cBhvr>
                                      <p:to>
                                        <p:strVal val="visible"/>
                                      </p:to>
                                    </p:set>
                                    <p:animEffect transition="in" filter="fade">
                                      <p:cBhvr>
                                        <p:cTn id="34" dur="500"/>
                                        <p:tgtEl>
                                          <p:spTgt spid="52"/>
                                        </p:tgtEl>
                                      </p:cBhvr>
                                    </p:animEffect>
                                  </p:childTnLst>
                                </p:cTn>
                              </p:par>
                              <p:par>
                                <p:cTn id="35" presetID="10" presetClass="entr" presetSubtype="0" fill="hold" nodeType="with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500"/>
                                        <p:tgtEl>
                                          <p:spTgt spid="54"/>
                                        </p:tgtEl>
                                      </p:cBhvr>
                                    </p:animEffect>
                                  </p:childTnLst>
                                </p:cTn>
                              </p:par>
                              <p:par>
                                <p:cTn id="38" presetID="10" presetClass="entr" presetSubtype="0" fill="hold" nodeType="withEffect">
                                  <p:stCondLst>
                                    <p:cond delay="0"/>
                                  </p:stCondLst>
                                  <p:childTnLst>
                                    <p:set>
                                      <p:cBhvr>
                                        <p:cTn id="39" dur="1" fill="hold">
                                          <p:stCondLst>
                                            <p:cond delay="0"/>
                                          </p:stCondLst>
                                        </p:cTn>
                                        <p:tgtEl>
                                          <p:spTgt spid="56"/>
                                        </p:tgtEl>
                                        <p:attrNameLst>
                                          <p:attrName>style.visibility</p:attrName>
                                        </p:attrNameLst>
                                      </p:cBhvr>
                                      <p:to>
                                        <p:strVal val="visible"/>
                                      </p:to>
                                    </p:set>
                                    <p:animEffect transition="in" filter="fade">
                                      <p:cBhvr>
                                        <p:cTn id="40" dur="500"/>
                                        <p:tgtEl>
                                          <p:spTgt spid="56"/>
                                        </p:tgtEl>
                                      </p:cBhvr>
                                    </p:animEffect>
                                  </p:childTnLst>
                                </p:cTn>
                              </p:par>
                              <p:par>
                                <p:cTn id="41" presetID="10" presetClass="entr" presetSubtype="0" fill="hold" nodeType="with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fade">
                                      <p:cBhvr>
                                        <p:cTn id="43" dur="500"/>
                                        <p:tgtEl>
                                          <p:spTgt spid="58"/>
                                        </p:tgtEl>
                                      </p:cBhvr>
                                    </p:animEffect>
                                  </p:childTnLst>
                                </p:cTn>
                              </p:par>
                              <p:par>
                                <p:cTn id="44" presetID="10" presetClass="entr" presetSubtype="0" fill="hold"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fade">
                                      <p:cBhvr>
                                        <p:cTn id="46" dur="500"/>
                                        <p:tgtEl>
                                          <p:spTgt spid="60"/>
                                        </p:tgtEl>
                                      </p:cBhvr>
                                    </p:animEffect>
                                  </p:childTnLst>
                                </p:cTn>
                              </p:par>
                              <p:par>
                                <p:cTn id="47" presetID="10" presetClass="entr" presetSubtype="0" fill="hold"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fade">
                                      <p:cBhvr>
                                        <p:cTn id="49" dur="500"/>
                                        <p:tgtEl>
                                          <p:spTgt spid="62"/>
                                        </p:tgtEl>
                                      </p:cBhvr>
                                    </p:animEffect>
                                  </p:childTnLst>
                                </p:cTn>
                              </p:par>
                              <p:par>
                                <p:cTn id="50" presetID="10" presetClass="entr" presetSubtype="0" fill="hold" nodeType="withEffect">
                                  <p:stCondLst>
                                    <p:cond delay="0"/>
                                  </p:stCondLst>
                                  <p:childTnLst>
                                    <p:set>
                                      <p:cBhvr>
                                        <p:cTn id="51" dur="1" fill="hold">
                                          <p:stCondLst>
                                            <p:cond delay="0"/>
                                          </p:stCondLst>
                                        </p:cTn>
                                        <p:tgtEl>
                                          <p:spTgt spid="64"/>
                                        </p:tgtEl>
                                        <p:attrNameLst>
                                          <p:attrName>style.visibility</p:attrName>
                                        </p:attrNameLst>
                                      </p:cBhvr>
                                      <p:to>
                                        <p:strVal val="visible"/>
                                      </p:to>
                                    </p:set>
                                    <p:animEffect transition="in" filter="fade">
                                      <p:cBhvr>
                                        <p:cTn id="52" dur="500"/>
                                        <p:tgtEl>
                                          <p:spTgt spid="64"/>
                                        </p:tgtEl>
                                      </p:cBhvr>
                                    </p:animEffect>
                                  </p:childTnLst>
                                </p:cTn>
                              </p:par>
                              <p:par>
                                <p:cTn id="53" presetID="10" presetClass="entr" presetSubtype="0" fill="hold" nodeType="with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fade">
                                      <p:cBhvr>
                                        <p:cTn id="55" dur="500"/>
                                        <p:tgtEl>
                                          <p:spTgt spid="66"/>
                                        </p:tgtEl>
                                      </p:cBhvr>
                                    </p:animEffect>
                                  </p:childTnLst>
                                </p:cTn>
                              </p:par>
                              <p:par>
                                <p:cTn id="56" presetID="10" presetClass="entr" presetSubtype="0" fill="hold" nodeType="with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fade">
                                      <p:cBhvr>
                                        <p:cTn id="58" dur="500"/>
                                        <p:tgtEl>
                                          <p:spTgt spid="68"/>
                                        </p:tgtEl>
                                      </p:cBhvr>
                                    </p:animEffect>
                                  </p:childTnLst>
                                </p:cTn>
                              </p:par>
                              <p:par>
                                <p:cTn id="59" presetID="10" presetClass="entr" presetSubtype="0" fill="hold" nodeType="withEffect">
                                  <p:stCondLst>
                                    <p:cond delay="0"/>
                                  </p:stCondLst>
                                  <p:childTnLst>
                                    <p:set>
                                      <p:cBhvr>
                                        <p:cTn id="60" dur="1" fill="hold">
                                          <p:stCondLst>
                                            <p:cond delay="0"/>
                                          </p:stCondLst>
                                        </p:cTn>
                                        <p:tgtEl>
                                          <p:spTgt spid="70"/>
                                        </p:tgtEl>
                                        <p:attrNameLst>
                                          <p:attrName>style.visibility</p:attrName>
                                        </p:attrNameLst>
                                      </p:cBhvr>
                                      <p:to>
                                        <p:strVal val="visible"/>
                                      </p:to>
                                    </p:set>
                                    <p:animEffect transition="in" filter="fade">
                                      <p:cBhvr>
                                        <p:cTn id="61" dur="500"/>
                                        <p:tgtEl>
                                          <p:spTgt spid="70"/>
                                        </p:tgtEl>
                                      </p:cBhvr>
                                    </p:animEffect>
                                  </p:childTnLst>
                                </p:cTn>
                              </p:par>
                              <p:par>
                                <p:cTn id="62" presetID="10" presetClass="entr" presetSubtype="0" fill="hold" nodeType="withEffect">
                                  <p:stCondLst>
                                    <p:cond delay="0"/>
                                  </p:stCondLst>
                                  <p:childTnLst>
                                    <p:set>
                                      <p:cBhvr>
                                        <p:cTn id="63" dur="1" fill="hold">
                                          <p:stCondLst>
                                            <p:cond delay="0"/>
                                          </p:stCondLst>
                                        </p:cTn>
                                        <p:tgtEl>
                                          <p:spTgt spid="72"/>
                                        </p:tgtEl>
                                        <p:attrNameLst>
                                          <p:attrName>style.visibility</p:attrName>
                                        </p:attrNameLst>
                                      </p:cBhvr>
                                      <p:to>
                                        <p:strVal val="visible"/>
                                      </p:to>
                                    </p:set>
                                    <p:animEffect transition="in" filter="fade">
                                      <p:cBhvr>
                                        <p:cTn id="64" dur="500"/>
                                        <p:tgtEl>
                                          <p:spTgt spid="72"/>
                                        </p:tgtEl>
                                      </p:cBhvr>
                                    </p:animEffect>
                                  </p:childTnLst>
                                </p:cTn>
                              </p:par>
                              <p:par>
                                <p:cTn id="65" presetID="10" presetClass="entr" presetSubtype="0" fill="hold" nodeType="withEffect">
                                  <p:stCondLst>
                                    <p:cond delay="0"/>
                                  </p:stCondLst>
                                  <p:childTnLst>
                                    <p:set>
                                      <p:cBhvr>
                                        <p:cTn id="66" dur="1" fill="hold">
                                          <p:stCondLst>
                                            <p:cond delay="0"/>
                                          </p:stCondLst>
                                        </p:cTn>
                                        <p:tgtEl>
                                          <p:spTgt spid="73"/>
                                        </p:tgtEl>
                                        <p:attrNameLst>
                                          <p:attrName>style.visibility</p:attrName>
                                        </p:attrNameLst>
                                      </p:cBhvr>
                                      <p:to>
                                        <p:strVal val="visible"/>
                                      </p:to>
                                    </p:set>
                                    <p:animEffect transition="in" filter="fade">
                                      <p:cBhvr>
                                        <p:cTn id="67" dur="500"/>
                                        <p:tgtEl>
                                          <p:spTgt spid="73"/>
                                        </p:tgtEl>
                                      </p:cBhvr>
                                    </p:animEffect>
                                  </p:childTnLst>
                                </p:cTn>
                              </p:par>
                              <p:par>
                                <p:cTn id="68" presetID="10" presetClass="entr" presetSubtype="0" fill="hold" nodeType="withEffect">
                                  <p:stCondLst>
                                    <p:cond delay="0"/>
                                  </p:stCondLst>
                                  <p:childTnLst>
                                    <p:set>
                                      <p:cBhvr>
                                        <p:cTn id="69" dur="1" fill="hold">
                                          <p:stCondLst>
                                            <p:cond delay="0"/>
                                          </p:stCondLst>
                                        </p:cTn>
                                        <p:tgtEl>
                                          <p:spTgt spid="74"/>
                                        </p:tgtEl>
                                        <p:attrNameLst>
                                          <p:attrName>style.visibility</p:attrName>
                                        </p:attrNameLst>
                                      </p:cBhvr>
                                      <p:to>
                                        <p:strVal val="visible"/>
                                      </p:to>
                                    </p:set>
                                    <p:animEffect transition="in" filter="fade">
                                      <p:cBhvr>
                                        <p:cTn id="70" dur="500"/>
                                        <p:tgtEl>
                                          <p:spTgt spid="74"/>
                                        </p:tgtEl>
                                      </p:cBhvr>
                                    </p:animEffect>
                                  </p:childTnLst>
                                </p:cTn>
                              </p:par>
                              <p:par>
                                <p:cTn id="71" presetID="10" presetClass="entr" presetSubtype="0" fill="hold" nodeType="withEffect">
                                  <p:stCondLst>
                                    <p:cond delay="0"/>
                                  </p:stCondLst>
                                  <p:childTnLst>
                                    <p:set>
                                      <p:cBhvr>
                                        <p:cTn id="72" dur="1" fill="hold">
                                          <p:stCondLst>
                                            <p:cond delay="0"/>
                                          </p:stCondLst>
                                        </p:cTn>
                                        <p:tgtEl>
                                          <p:spTgt spid="75"/>
                                        </p:tgtEl>
                                        <p:attrNameLst>
                                          <p:attrName>style.visibility</p:attrName>
                                        </p:attrNameLst>
                                      </p:cBhvr>
                                      <p:to>
                                        <p:strVal val="visible"/>
                                      </p:to>
                                    </p:set>
                                    <p:animEffect transition="in" filter="fade">
                                      <p:cBhvr>
                                        <p:cTn id="73" dur="500"/>
                                        <p:tgtEl>
                                          <p:spTgt spid="75"/>
                                        </p:tgtEl>
                                      </p:cBhvr>
                                    </p:animEffect>
                                  </p:childTnLst>
                                </p:cTn>
                              </p:par>
                              <p:par>
                                <p:cTn id="74" presetID="10" presetClass="entr" presetSubtype="0" fill="hold" nodeType="withEffect">
                                  <p:stCondLst>
                                    <p:cond delay="0"/>
                                  </p:stCondLst>
                                  <p:childTnLst>
                                    <p:set>
                                      <p:cBhvr>
                                        <p:cTn id="75" dur="1" fill="hold">
                                          <p:stCondLst>
                                            <p:cond delay="0"/>
                                          </p:stCondLst>
                                        </p:cTn>
                                        <p:tgtEl>
                                          <p:spTgt spid="76"/>
                                        </p:tgtEl>
                                        <p:attrNameLst>
                                          <p:attrName>style.visibility</p:attrName>
                                        </p:attrNameLst>
                                      </p:cBhvr>
                                      <p:to>
                                        <p:strVal val="visible"/>
                                      </p:to>
                                    </p:set>
                                    <p:animEffect transition="in" filter="fade">
                                      <p:cBhvr>
                                        <p:cTn id="76" dur="500"/>
                                        <p:tgtEl>
                                          <p:spTgt spid="76"/>
                                        </p:tgtEl>
                                      </p:cBhvr>
                                    </p:animEffect>
                                  </p:childTnLst>
                                </p:cTn>
                              </p:par>
                              <p:par>
                                <p:cTn id="77" presetID="10" presetClass="entr" presetSubtype="0" fill="hold" nodeType="withEffect">
                                  <p:stCondLst>
                                    <p:cond delay="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500"/>
                                        <p:tgtEl>
                                          <p:spTgt spid="77"/>
                                        </p:tgtEl>
                                      </p:cBhvr>
                                    </p:animEffect>
                                  </p:childTnLst>
                                </p:cTn>
                              </p:par>
                              <p:par>
                                <p:cTn id="80" presetID="10" presetClass="entr" presetSubtype="0" fill="hold" nodeType="withEffect">
                                  <p:stCondLst>
                                    <p:cond delay="0"/>
                                  </p:stCondLst>
                                  <p:childTnLst>
                                    <p:set>
                                      <p:cBhvr>
                                        <p:cTn id="81" dur="1" fill="hold">
                                          <p:stCondLst>
                                            <p:cond delay="0"/>
                                          </p:stCondLst>
                                        </p:cTn>
                                        <p:tgtEl>
                                          <p:spTgt spid="78"/>
                                        </p:tgtEl>
                                        <p:attrNameLst>
                                          <p:attrName>style.visibility</p:attrName>
                                        </p:attrNameLst>
                                      </p:cBhvr>
                                      <p:to>
                                        <p:strVal val="visible"/>
                                      </p:to>
                                    </p:set>
                                    <p:animEffect transition="in" filter="fade">
                                      <p:cBhvr>
                                        <p:cTn id="82" dur="500"/>
                                        <p:tgtEl>
                                          <p:spTgt spid="78"/>
                                        </p:tgtEl>
                                      </p:cBhvr>
                                    </p:animEffect>
                                  </p:childTnLst>
                                </p:cTn>
                              </p:par>
                              <p:par>
                                <p:cTn id="83" presetID="10" presetClass="entr" presetSubtype="0" fill="hold" nodeType="withEffect">
                                  <p:stCondLst>
                                    <p:cond delay="0"/>
                                  </p:stCondLst>
                                  <p:childTnLst>
                                    <p:set>
                                      <p:cBhvr>
                                        <p:cTn id="84" dur="1" fill="hold">
                                          <p:stCondLst>
                                            <p:cond delay="0"/>
                                          </p:stCondLst>
                                        </p:cTn>
                                        <p:tgtEl>
                                          <p:spTgt spid="79"/>
                                        </p:tgtEl>
                                        <p:attrNameLst>
                                          <p:attrName>style.visibility</p:attrName>
                                        </p:attrNameLst>
                                      </p:cBhvr>
                                      <p:to>
                                        <p:strVal val="visible"/>
                                      </p:to>
                                    </p:set>
                                    <p:animEffect transition="in" filter="fade">
                                      <p:cBhvr>
                                        <p:cTn id="85" dur="500"/>
                                        <p:tgtEl>
                                          <p:spTgt spid="79"/>
                                        </p:tgtEl>
                                      </p:cBhvr>
                                    </p:animEffect>
                                  </p:childTnLst>
                                </p:cTn>
                              </p:par>
                              <p:par>
                                <p:cTn id="86" presetID="10" presetClass="entr" presetSubtype="0" fill="hold" nodeType="withEffect">
                                  <p:stCondLst>
                                    <p:cond delay="0"/>
                                  </p:stCondLst>
                                  <p:childTnLst>
                                    <p:set>
                                      <p:cBhvr>
                                        <p:cTn id="87" dur="1" fill="hold">
                                          <p:stCondLst>
                                            <p:cond delay="0"/>
                                          </p:stCondLst>
                                        </p:cTn>
                                        <p:tgtEl>
                                          <p:spTgt spid="80"/>
                                        </p:tgtEl>
                                        <p:attrNameLst>
                                          <p:attrName>style.visibility</p:attrName>
                                        </p:attrNameLst>
                                      </p:cBhvr>
                                      <p:to>
                                        <p:strVal val="visible"/>
                                      </p:to>
                                    </p:set>
                                    <p:animEffect transition="in" filter="fade">
                                      <p:cBhvr>
                                        <p:cTn id="88" dur="500"/>
                                        <p:tgtEl>
                                          <p:spTgt spid="80"/>
                                        </p:tgtEl>
                                      </p:cBhvr>
                                    </p:animEffect>
                                  </p:childTnLst>
                                </p:cTn>
                              </p:par>
                              <p:par>
                                <p:cTn id="89" presetID="10" presetClass="entr" presetSubtype="0" fill="hold" nodeType="withEffect">
                                  <p:stCondLst>
                                    <p:cond delay="0"/>
                                  </p:stCondLst>
                                  <p:childTnLst>
                                    <p:set>
                                      <p:cBhvr>
                                        <p:cTn id="90" dur="1" fill="hold">
                                          <p:stCondLst>
                                            <p:cond delay="0"/>
                                          </p:stCondLst>
                                        </p:cTn>
                                        <p:tgtEl>
                                          <p:spTgt spid="81"/>
                                        </p:tgtEl>
                                        <p:attrNameLst>
                                          <p:attrName>style.visibility</p:attrName>
                                        </p:attrNameLst>
                                      </p:cBhvr>
                                      <p:to>
                                        <p:strVal val="visible"/>
                                      </p:to>
                                    </p:set>
                                    <p:animEffect transition="in" filter="fade">
                                      <p:cBhvr>
                                        <p:cTn id="91"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51D6BC8-7891-FB4A-9FF4-27B443981554}"/>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7E0B340-C376-68EA-6733-363FD5ABC10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6" descr="A white board with sticky notes on it&#10;&#10;AI-generated content may be incorrect.">
            <a:extLst>
              <a:ext uri="{FF2B5EF4-FFF2-40B4-BE49-F238E27FC236}">
                <a16:creationId xmlns:a16="http://schemas.microsoft.com/office/drawing/2014/main" id="{B481D1E9-DF43-329F-4087-E3D7D3690E5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9800" y="369116"/>
            <a:ext cx="7772400" cy="5829300"/>
          </a:xfrm>
          <a:prstGeom prst="rect">
            <a:avLst/>
          </a:prstGeom>
        </p:spPr>
      </p:pic>
    </p:spTree>
    <p:extLst>
      <p:ext uri="{BB962C8B-B14F-4D97-AF65-F5344CB8AC3E}">
        <p14:creationId xmlns:p14="http://schemas.microsoft.com/office/powerpoint/2010/main" val="1146622492"/>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456318-6D71-FB10-27E6-2A07E148CDDB}"/>
            </a:ext>
          </a:extLst>
        </p:cNvPr>
        <p:cNvGrpSpPr/>
        <p:nvPr/>
      </p:nvGrpSpPr>
      <p:grpSpPr>
        <a:xfrm>
          <a:off x="0" y="0"/>
          <a:ext cx="0" cy="0"/>
          <a:chOff x="0" y="0"/>
          <a:chExt cx="0" cy="0"/>
        </a:xfrm>
      </p:grpSpPr>
      <p:sp>
        <p:nvSpPr>
          <p:cNvPr id="4" name="Footer Placeholder 3">
            <a:extLst>
              <a:ext uri="{FF2B5EF4-FFF2-40B4-BE49-F238E27FC236}">
                <a16:creationId xmlns:a16="http://schemas.microsoft.com/office/drawing/2014/main" id="{926EFEC1-9213-113B-BEFE-46B3D8A6052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EBF3453-AD7A-E1A3-FFEC-DBCFB7F7E9BB}"/>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8" name="Picture 7" descr="A white board with sticky notes on it&#10;&#10;AI-generated content may be incorrect.">
            <a:extLst>
              <a:ext uri="{FF2B5EF4-FFF2-40B4-BE49-F238E27FC236}">
                <a16:creationId xmlns:a16="http://schemas.microsoft.com/office/drawing/2014/main" id="{3CF95A70-B353-54CB-DB35-193B71EA28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9800" y="285226"/>
            <a:ext cx="7772400" cy="5829300"/>
          </a:xfrm>
          <a:prstGeom prst="rect">
            <a:avLst/>
          </a:prstGeom>
        </p:spPr>
      </p:pic>
    </p:spTree>
    <p:extLst>
      <p:ext uri="{BB962C8B-B14F-4D97-AF65-F5344CB8AC3E}">
        <p14:creationId xmlns:p14="http://schemas.microsoft.com/office/powerpoint/2010/main" val="327663472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4E29E-8A24-B95A-D515-D87965227514}"/>
              </a:ext>
            </a:extLst>
          </p:cNvPr>
          <p:cNvSpPr>
            <a:spLocks noGrp="1"/>
          </p:cNvSpPr>
          <p:nvPr>
            <p:ph type="title"/>
          </p:nvPr>
        </p:nvSpPr>
        <p:spPr>
          <a:xfrm>
            <a:off x="704850" y="439813"/>
            <a:ext cx="9841230" cy="394692"/>
          </a:xfrm>
        </p:spPr>
        <p:txBody>
          <a:bodyPr/>
          <a:lstStyle/>
          <a:p>
            <a:r>
              <a:rPr lang="en-US" dirty="0"/>
              <a:t>The </a:t>
            </a:r>
            <a:r>
              <a:rPr lang="en-US" sz="2400" b="1" dirty="0">
                <a:solidFill>
                  <a:srgbClr val="11B5B4"/>
                </a:solidFill>
              </a:rPr>
              <a:t>ANATOMY</a:t>
            </a:r>
            <a:r>
              <a:rPr lang="en-US" sz="2400" b="1" dirty="0">
                <a:solidFill>
                  <a:schemeClr val="accent2"/>
                </a:solidFill>
              </a:rPr>
              <a:t> </a:t>
            </a:r>
            <a:r>
              <a:rPr lang="en-US" dirty="0"/>
              <a:t>of a proper workshop</a:t>
            </a:r>
          </a:p>
        </p:txBody>
      </p:sp>
      <p:sp>
        <p:nvSpPr>
          <p:cNvPr id="4" name="Footer Placeholder 3">
            <a:extLst>
              <a:ext uri="{FF2B5EF4-FFF2-40B4-BE49-F238E27FC236}">
                <a16:creationId xmlns:a16="http://schemas.microsoft.com/office/drawing/2014/main" id="{62ED085F-D7BB-2B60-6F3B-51EB0842227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4323311-D398-0633-E4A8-09EF7276953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id="{C1060C13-38E5-48AE-345B-F475F4247D3E}"/>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865213" y="2129598"/>
            <a:ext cx="2118245" cy="2035508"/>
          </a:xfrm>
          <a:prstGeom prst="rect">
            <a:avLst/>
          </a:prstGeom>
        </p:spPr>
      </p:pic>
      <p:sp>
        <p:nvSpPr>
          <p:cNvPr id="7" name="Tijdelijke aanduiding voor tekst 5">
            <a:extLst>
              <a:ext uri="{FF2B5EF4-FFF2-40B4-BE49-F238E27FC236}">
                <a16:creationId xmlns:a16="http://schemas.microsoft.com/office/drawing/2014/main" id="{6D149137-84E9-F089-6BF9-E34FF0116C14}"/>
              </a:ext>
            </a:extLst>
          </p:cNvPr>
          <p:cNvSpPr txBox="1">
            <a:spLocks/>
          </p:cNvSpPr>
          <p:nvPr/>
        </p:nvSpPr>
        <p:spPr>
          <a:xfrm>
            <a:off x="891540" y="4549865"/>
            <a:ext cx="2133600"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Principles</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Tijdelijke aanduiding voor tekst 9">
            <a:extLst>
              <a:ext uri="{FF2B5EF4-FFF2-40B4-BE49-F238E27FC236}">
                <a16:creationId xmlns:a16="http://schemas.microsoft.com/office/drawing/2014/main" id="{ED4873A6-5284-A121-83EA-77985098B7BF}"/>
              </a:ext>
            </a:extLst>
          </p:cNvPr>
          <p:cNvSpPr txBox="1">
            <a:spLocks/>
          </p:cNvSpPr>
          <p:nvPr/>
        </p:nvSpPr>
        <p:spPr>
          <a:xfrm>
            <a:off x="3602082" y="4549865"/>
            <a:ext cx="2128157"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Framework</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9" name="Picture 8">
            <a:extLst>
              <a:ext uri="{FF2B5EF4-FFF2-40B4-BE49-F238E27FC236}">
                <a16:creationId xmlns:a16="http://schemas.microsoft.com/office/drawing/2014/main" id="{A79C440E-687F-F33C-856A-9DEE1172B12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3613439" y="2129598"/>
            <a:ext cx="2116800" cy="2035508"/>
          </a:xfrm>
          <a:prstGeom prst="rect">
            <a:avLst/>
          </a:prstGeom>
        </p:spPr>
      </p:pic>
      <p:pic>
        <p:nvPicPr>
          <p:cNvPr id="10" name="Picture 9">
            <a:extLst>
              <a:ext uri="{FF2B5EF4-FFF2-40B4-BE49-F238E27FC236}">
                <a16:creationId xmlns:a16="http://schemas.microsoft.com/office/drawing/2014/main" id="{73D7FA3E-86BA-4624-8A6D-1AE5000AB75A}"/>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319514" y="2136003"/>
            <a:ext cx="2127600" cy="2035508"/>
          </a:xfrm>
          <a:prstGeom prst="rect">
            <a:avLst/>
          </a:prstGeom>
        </p:spPr>
      </p:pic>
      <p:pic>
        <p:nvPicPr>
          <p:cNvPr id="11" name="Picture 10">
            <a:extLst>
              <a:ext uri="{FF2B5EF4-FFF2-40B4-BE49-F238E27FC236}">
                <a16:creationId xmlns:a16="http://schemas.microsoft.com/office/drawing/2014/main" id="{F312E365-DBCF-50AD-4D1A-CA41B0439A82}"/>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9036389" y="2136003"/>
            <a:ext cx="2116800" cy="2035508"/>
          </a:xfrm>
          <a:prstGeom prst="rect">
            <a:avLst/>
          </a:prstGeom>
        </p:spPr>
      </p:pic>
      <p:sp>
        <p:nvSpPr>
          <p:cNvPr id="12" name="Tijdelijke aanduiding voor tekst 5">
            <a:extLst>
              <a:ext uri="{FF2B5EF4-FFF2-40B4-BE49-F238E27FC236}">
                <a16:creationId xmlns:a16="http://schemas.microsoft.com/office/drawing/2014/main" id="{11CD80F5-C183-C207-0AC2-5E8B7ED29DB2}"/>
              </a:ext>
            </a:extLst>
          </p:cNvPr>
          <p:cNvSpPr txBox="1">
            <a:spLocks/>
          </p:cNvSpPr>
          <p:nvPr/>
        </p:nvSpPr>
        <p:spPr>
          <a:xfrm>
            <a:off x="6307181" y="4549865"/>
            <a:ext cx="2133600"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Mechanics</a:t>
            </a:r>
          </a:p>
        </p:txBody>
      </p:sp>
      <p:sp>
        <p:nvSpPr>
          <p:cNvPr id="13" name="Tijdelijke aanduiding voor tekst 9">
            <a:extLst>
              <a:ext uri="{FF2B5EF4-FFF2-40B4-BE49-F238E27FC236}">
                <a16:creationId xmlns:a16="http://schemas.microsoft.com/office/drawing/2014/main" id="{8468DB1A-3A6D-0D85-8FA5-128C5EEC12E0}"/>
              </a:ext>
            </a:extLst>
          </p:cNvPr>
          <p:cNvSpPr txBox="1">
            <a:spLocks/>
          </p:cNvSpPr>
          <p:nvPr/>
        </p:nvSpPr>
        <p:spPr>
          <a:xfrm>
            <a:off x="9017723" y="4549865"/>
            <a:ext cx="2128157"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Exercises</a:t>
            </a:r>
          </a:p>
        </p:txBody>
      </p:sp>
    </p:spTree>
    <p:extLst>
      <p:ext uri="{BB962C8B-B14F-4D97-AF65-F5344CB8AC3E}">
        <p14:creationId xmlns:p14="http://schemas.microsoft.com/office/powerpoint/2010/main" val="23654366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6"/>
                                        </p:tgtEl>
                                      </p:cBhvr>
                                    </p:animEffect>
                                    <p:animScale>
                                      <p:cBhvr>
                                        <p:cTn id="7" dur="250" autoRev="1" fill="hold"/>
                                        <p:tgtEl>
                                          <p:spTgt spid="6"/>
                                        </p:tgtEl>
                                      </p:cBhvr>
                                      <p:by x="105000" y="105000"/>
                                    </p:animScale>
                                  </p:childTnLst>
                                </p:cTn>
                              </p:par>
                              <p:par>
                                <p:cTn id="8" presetID="26" presetClass="emph" presetSubtype="0" fill="hold" grpId="0" nodeType="withEffect">
                                  <p:stCondLst>
                                    <p:cond delay="0"/>
                                  </p:stCondLst>
                                  <p:childTnLst>
                                    <p:animEffect transition="out" filter="fade">
                                      <p:cBhvr>
                                        <p:cTn id="9" dur="500" tmFilter="0, 0; .2, .5; .8, .5; 1, 0"/>
                                        <p:tgtEl>
                                          <p:spTgt spid="7">
                                            <p:txEl>
                                              <p:pRg st="0" end="0"/>
                                            </p:txEl>
                                          </p:spTgt>
                                        </p:tgtEl>
                                      </p:cBhvr>
                                    </p:animEffect>
                                    <p:animScale>
                                      <p:cBhvr>
                                        <p:cTn id="10" dur="250" autoRev="1" fill="hold"/>
                                        <p:tgtEl>
                                          <p:spTgt spid="7">
                                            <p:txEl>
                                              <p:pRg st="0" end="0"/>
                                            </p:txEl>
                                          </p:spTgt>
                                        </p:tgtEl>
                                      </p:cBhvr>
                                      <p:by x="105000" y="105000"/>
                                    </p:animScale>
                                  </p:childTnLst>
                                </p:cTn>
                              </p:par>
                            </p:childTnLst>
                          </p:cTn>
                        </p:par>
                      </p:childTnLst>
                    </p:cTn>
                  </p:par>
                  <p:par>
                    <p:cTn id="11" fill="hold">
                      <p:stCondLst>
                        <p:cond delay="indefinite"/>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9"/>
                                        </p:tgtEl>
                                      </p:cBhvr>
                                    </p:animEffect>
                                    <p:animScale>
                                      <p:cBhvr>
                                        <p:cTn id="15" dur="250" autoRev="1" fill="hold"/>
                                        <p:tgtEl>
                                          <p:spTgt spid="9"/>
                                        </p:tgtEl>
                                      </p:cBhvr>
                                      <p:by x="105000" y="105000"/>
                                    </p:animScale>
                                  </p:childTnLst>
                                </p:cTn>
                              </p:par>
                              <p:par>
                                <p:cTn id="16" presetID="26" presetClass="emph" presetSubtype="0" fill="hold" grpId="0" nodeType="withEffect">
                                  <p:stCondLst>
                                    <p:cond delay="0"/>
                                  </p:stCondLst>
                                  <p:childTnLst>
                                    <p:animEffect transition="out" filter="fade">
                                      <p:cBhvr>
                                        <p:cTn id="17" dur="500" tmFilter="0, 0; .2, .5; .8, .5; 1, 0"/>
                                        <p:tgtEl>
                                          <p:spTgt spid="8">
                                            <p:txEl>
                                              <p:pRg st="0" end="0"/>
                                            </p:txEl>
                                          </p:spTgt>
                                        </p:tgtEl>
                                      </p:cBhvr>
                                    </p:animEffect>
                                    <p:animScale>
                                      <p:cBhvr>
                                        <p:cTn id="18" dur="250" autoRev="1" fill="hold"/>
                                        <p:tgtEl>
                                          <p:spTgt spid="8">
                                            <p:txEl>
                                              <p:pRg st="0" end="0"/>
                                            </p:txEl>
                                          </p:spTgt>
                                        </p:tgtEl>
                                      </p:cBhvr>
                                      <p:by x="105000" y="105000"/>
                                    </p:animScale>
                                  </p:childTnLst>
                                </p:cTn>
                              </p:par>
                            </p:childTnLst>
                          </p:cTn>
                        </p:par>
                      </p:childTnLst>
                    </p:cTn>
                  </p:par>
                  <p:par>
                    <p:cTn id="19" fill="hold">
                      <p:stCondLst>
                        <p:cond delay="indefinite"/>
                      </p:stCondLst>
                      <p:childTnLst>
                        <p:par>
                          <p:cTn id="20" fill="hold">
                            <p:stCondLst>
                              <p:cond delay="0"/>
                            </p:stCondLst>
                            <p:childTnLst>
                              <p:par>
                                <p:cTn id="21" presetID="26" presetClass="emph" presetSubtype="0" fill="hold" nodeType="clickEffect">
                                  <p:stCondLst>
                                    <p:cond delay="0"/>
                                  </p:stCondLst>
                                  <p:childTnLst>
                                    <p:animEffect transition="out" filter="fade">
                                      <p:cBhvr>
                                        <p:cTn id="22" dur="500" tmFilter="0, 0; .2, .5; .8, .5; 1, 0"/>
                                        <p:tgtEl>
                                          <p:spTgt spid="10"/>
                                        </p:tgtEl>
                                      </p:cBhvr>
                                    </p:animEffect>
                                    <p:animScale>
                                      <p:cBhvr>
                                        <p:cTn id="23" dur="250" autoRev="1" fill="hold"/>
                                        <p:tgtEl>
                                          <p:spTgt spid="10"/>
                                        </p:tgtEl>
                                      </p:cBhvr>
                                      <p:by x="105000" y="105000"/>
                                    </p:animScale>
                                  </p:childTnLst>
                                </p:cTn>
                              </p:par>
                              <p:par>
                                <p:cTn id="24" presetID="26" presetClass="emph" presetSubtype="0" fill="hold" grpId="0" nodeType="withEffect">
                                  <p:stCondLst>
                                    <p:cond delay="0"/>
                                  </p:stCondLst>
                                  <p:childTnLst>
                                    <p:animEffect transition="out" filter="fade">
                                      <p:cBhvr>
                                        <p:cTn id="25" dur="500" tmFilter="0, 0; .2, .5; .8, .5; 1, 0"/>
                                        <p:tgtEl>
                                          <p:spTgt spid="12">
                                            <p:txEl>
                                              <p:pRg st="0" end="0"/>
                                            </p:txEl>
                                          </p:spTgt>
                                        </p:tgtEl>
                                      </p:cBhvr>
                                    </p:animEffect>
                                    <p:animScale>
                                      <p:cBhvr>
                                        <p:cTn id="26" dur="250" autoRev="1" fill="hold"/>
                                        <p:tgtEl>
                                          <p:spTgt spid="12">
                                            <p:txEl>
                                              <p:pRg st="0" end="0"/>
                                            </p:txEl>
                                          </p:spTgt>
                                        </p:tgtEl>
                                      </p:cBhvr>
                                      <p:by x="105000" y="105000"/>
                                    </p:animScale>
                                  </p:childTnLst>
                                </p:cTn>
                              </p:par>
                            </p:childTnLst>
                          </p:cTn>
                        </p:par>
                      </p:childTnLst>
                    </p:cTn>
                  </p:par>
                  <p:par>
                    <p:cTn id="27" fill="hold">
                      <p:stCondLst>
                        <p:cond delay="indefinite"/>
                      </p:stCondLst>
                      <p:childTnLst>
                        <p:par>
                          <p:cTn id="28" fill="hold">
                            <p:stCondLst>
                              <p:cond delay="0"/>
                            </p:stCondLst>
                            <p:childTnLst>
                              <p:par>
                                <p:cTn id="29" presetID="26" presetClass="emph" presetSubtype="0" fill="hold" nodeType="clickEffect">
                                  <p:stCondLst>
                                    <p:cond delay="0"/>
                                  </p:stCondLst>
                                  <p:childTnLst>
                                    <p:animEffect transition="out" filter="fade">
                                      <p:cBhvr>
                                        <p:cTn id="30" dur="500" tmFilter="0, 0; .2, .5; .8, .5; 1, 0"/>
                                        <p:tgtEl>
                                          <p:spTgt spid="11"/>
                                        </p:tgtEl>
                                      </p:cBhvr>
                                    </p:animEffect>
                                    <p:animScale>
                                      <p:cBhvr>
                                        <p:cTn id="31" dur="250" autoRev="1" fill="hold"/>
                                        <p:tgtEl>
                                          <p:spTgt spid="11"/>
                                        </p:tgtEl>
                                      </p:cBhvr>
                                      <p:by x="105000" y="105000"/>
                                    </p:animScale>
                                  </p:childTnLst>
                                </p:cTn>
                              </p:par>
                              <p:par>
                                <p:cTn id="32" presetID="26" presetClass="emph" presetSubtype="0" fill="hold" grpId="0" nodeType="withEffect">
                                  <p:stCondLst>
                                    <p:cond delay="0"/>
                                  </p:stCondLst>
                                  <p:childTnLst>
                                    <p:animEffect transition="out" filter="fade">
                                      <p:cBhvr>
                                        <p:cTn id="33" dur="500" tmFilter="0, 0; .2, .5; .8, .5; 1, 0"/>
                                        <p:tgtEl>
                                          <p:spTgt spid="13">
                                            <p:txEl>
                                              <p:pRg st="0" end="0"/>
                                            </p:txEl>
                                          </p:spTgt>
                                        </p:tgtEl>
                                      </p:cBhvr>
                                    </p:animEffect>
                                    <p:animScale>
                                      <p:cBhvr>
                                        <p:cTn id="34" dur="250" autoRev="1" fill="hold"/>
                                        <p:tgtEl>
                                          <p:spTgt spid="13">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P spid="12" grpId="0" build="p"/>
      <p:bldP spid="13" grpId="0" build="p"/>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1E045A-9D60-32DD-5718-A06730DF0A82}"/>
            </a:ext>
          </a:extLst>
        </p:cNvPr>
        <p:cNvGrpSpPr/>
        <p:nvPr/>
      </p:nvGrpSpPr>
      <p:grpSpPr>
        <a:xfrm>
          <a:off x="0" y="0"/>
          <a:ext cx="0" cy="0"/>
          <a:chOff x="0" y="0"/>
          <a:chExt cx="0" cy="0"/>
        </a:xfrm>
      </p:grpSpPr>
      <p:sp>
        <p:nvSpPr>
          <p:cNvPr id="4" name="Footer Placeholder 3">
            <a:extLst>
              <a:ext uri="{FF2B5EF4-FFF2-40B4-BE49-F238E27FC236}">
                <a16:creationId xmlns:a16="http://schemas.microsoft.com/office/drawing/2014/main" id="{B3879C8A-56C4-9B06-B42A-2CAAC94ED1D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A12DDD7-4807-367F-93BE-38E4424457C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6" descr="Several sticky notes on a wall&#10;&#10;AI-generated content may be incorrect.">
            <a:extLst>
              <a:ext uri="{FF2B5EF4-FFF2-40B4-BE49-F238E27FC236}">
                <a16:creationId xmlns:a16="http://schemas.microsoft.com/office/drawing/2014/main" id="{67DFF289-E614-3387-88E9-ACFDC7F0989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47951" y="293614"/>
            <a:ext cx="7772400" cy="5829300"/>
          </a:xfrm>
          <a:prstGeom prst="rect">
            <a:avLst/>
          </a:prstGeom>
        </p:spPr>
      </p:pic>
    </p:spTree>
    <p:extLst>
      <p:ext uri="{BB962C8B-B14F-4D97-AF65-F5344CB8AC3E}">
        <p14:creationId xmlns:p14="http://schemas.microsoft.com/office/powerpoint/2010/main" val="4028009545"/>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should write down some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additional responsibilities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per sticky note— that may have been missed within the identified data management domains, or in domains not yet identified.</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generating a wide variety of responsibilities. Keep the responsibilities brief and to the point.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Responsibility Brainstorm</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2CC29462-36B5-93E4-00BC-D96C0E716C5A}"/>
              </a:ext>
            </a:extLst>
          </p:cNvPr>
          <p:cNvSpPr/>
          <p:nvPr/>
        </p:nvSpPr>
        <p:spPr>
          <a:xfrm>
            <a:off x="6696075" y="443470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086131BC-6B2D-24AC-0A4B-75D1552F3995}"/>
              </a:ext>
            </a:extLst>
          </p:cNvPr>
          <p:cNvSpPr/>
          <p:nvPr/>
        </p:nvSpPr>
        <p:spPr>
          <a:xfrm>
            <a:off x="8162595" y="55198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9D0AE9D7-A246-56A9-D67C-C4C9A5617564}"/>
              </a:ext>
            </a:extLst>
          </p:cNvPr>
          <p:cNvSpPr/>
          <p:nvPr/>
        </p:nvSpPr>
        <p:spPr>
          <a:xfrm>
            <a:off x="6056456" y="48722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AEBD7E9A-BAD3-4386-EE3E-55E4550BD037}"/>
              </a:ext>
            </a:extLst>
          </p:cNvPr>
          <p:cNvSpPr/>
          <p:nvPr/>
        </p:nvSpPr>
        <p:spPr>
          <a:xfrm>
            <a:off x="5947736" y="549641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9353A1D1-0C22-365B-6F6C-4748594AB402}"/>
              </a:ext>
            </a:extLst>
          </p:cNvPr>
          <p:cNvSpPr/>
          <p:nvPr/>
        </p:nvSpPr>
        <p:spPr>
          <a:xfrm>
            <a:off x="6727209" y="509238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CD978A97-6858-B22C-4073-44D5450D4E8D}"/>
              </a:ext>
            </a:extLst>
          </p:cNvPr>
          <p:cNvSpPr/>
          <p:nvPr/>
        </p:nvSpPr>
        <p:spPr>
          <a:xfrm>
            <a:off x="7419321" y="536787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F0E3DF49-4AE0-438F-7DD5-B2B7B0045ED3}"/>
              </a:ext>
            </a:extLst>
          </p:cNvPr>
          <p:cNvSpPr/>
          <p:nvPr/>
        </p:nvSpPr>
        <p:spPr>
          <a:xfrm>
            <a:off x="7596251" y="482032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5F185E1C-F17B-382F-A167-5FD609010ACC}"/>
              </a:ext>
            </a:extLst>
          </p:cNvPr>
          <p:cNvSpPr/>
          <p:nvPr/>
        </p:nvSpPr>
        <p:spPr>
          <a:xfrm>
            <a:off x="8530191" y="4486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49F0EBF5-988A-0C37-6CE6-FA548EEF0FCC}"/>
              </a:ext>
            </a:extLst>
          </p:cNvPr>
          <p:cNvSpPr/>
          <p:nvPr/>
        </p:nvSpPr>
        <p:spPr>
          <a:xfrm>
            <a:off x="8196500" y="498043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8FBAA3C4-E3EB-F13B-EE87-6896ADF0F7FC}"/>
              </a:ext>
            </a:extLst>
          </p:cNvPr>
          <p:cNvSpPr/>
          <p:nvPr/>
        </p:nvSpPr>
        <p:spPr>
          <a:xfrm>
            <a:off x="9136046" y="487010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1119D2FC-4C4F-01BB-41E9-6B676F1754B8}"/>
              </a:ext>
            </a:extLst>
          </p:cNvPr>
          <p:cNvSpPr/>
          <p:nvPr/>
        </p:nvSpPr>
        <p:spPr>
          <a:xfrm>
            <a:off x="8672612" y="520648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1137D97F-2FC9-8598-7A00-D4B1C762BB63}"/>
              </a:ext>
            </a:extLst>
          </p:cNvPr>
          <p:cNvSpPr/>
          <p:nvPr/>
        </p:nvSpPr>
        <p:spPr>
          <a:xfrm>
            <a:off x="9713609" y="455393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0D5F0AFD-D2B1-4A06-35DB-B8A60B3E25CC}"/>
              </a:ext>
            </a:extLst>
          </p:cNvPr>
          <p:cNvSpPr/>
          <p:nvPr/>
        </p:nvSpPr>
        <p:spPr>
          <a:xfrm>
            <a:off x="9643592" y="501410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1" name="Group 20">
            <a:extLst>
              <a:ext uri="{FF2B5EF4-FFF2-40B4-BE49-F238E27FC236}">
                <a16:creationId xmlns:a16="http://schemas.microsoft.com/office/drawing/2014/main" id="{5EBE718A-B8AD-06E1-760D-7FD138A3A449}"/>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799C5DF5-0C15-2B95-3092-5D9EBE391E6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7" name="Group 26">
              <a:extLst>
                <a:ext uri="{FF2B5EF4-FFF2-40B4-BE49-F238E27FC236}">
                  <a16:creationId xmlns:a16="http://schemas.microsoft.com/office/drawing/2014/main" id="{041CDCFE-D283-4DEA-1662-CF924CF73D4C}"/>
                </a:ext>
              </a:extLst>
            </p:cNvPr>
            <p:cNvGrpSpPr/>
            <p:nvPr/>
          </p:nvGrpSpPr>
          <p:grpSpPr>
            <a:xfrm>
              <a:off x="10892274" y="158021"/>
              <a:ext cx="1191080" cy="262128"/>
              <a:chOff x="9614080" y="308749"/>
              <a:chExt cx="1191080" cy="262128"/>
            </a:xfrm>
          </p:grpSpPr>
          <p:sp>
            <p:nvSpPr>
              <p:cNvPr id="30" name="Rectangle 29">
                <a:extLst>
                  <a:ext uri="{FF2B5EF4-FFF2-40B4-BE49-F238E27FC236}">
                    <a16:creationId xmlns:a16="http://schemas.microsoft.com/office/drawing/2014/main" id="{C6234AAC-8AFE-745B-3F74-B74A51D7DF3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31" name="Rectangle 30">
                <a:extLst>
                  <a:ext uri="{FF2B5EF4-FFF2-40B4-BE49-F238E27FC236}">
                    <a16:creationId xmlns:a16="http://schemas.microsoft.com/office/drawing/2014/main" id="{6C9DD4B2-13D1-5AED-3154-A590EFB9F81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2" name="Rectangle 31">
            <a:extLst>
              <a:ext uri="{FF2B5EF4-FFF2-40B4-BE49-F238E27FC236}">
                <a16:creationId xmlns:a16="http://schemas.microsoft.com/office/drawing/2014/main" id="{5B7979D1-048A-BC89-2032-EBA1EAED784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539037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participants to add their additional responsibilities to the respective group of data management domains.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Quickly remove any obvious duplicates, but avoid discussion or debate at this point.</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6385007E-1C7D-E830-B9D2-F2E5E5B41E03}"/>
              </a:ext>
            </a:extLst>
          </p:cNvPr>
          <p:cNvSpPr/>
          <p:nvPr/>
        </p:nvSpPr>
        <p:spPr>
          <a:xfrm>
            <a:off x="2658245" y="435349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a:t>
            </a:r>
          </a:p>
        </p:txBody>
      </p:sp>
      <p:pic>
        <p:nvPicPr>
          <p:cNvPr id="16" name="Picture 15" descr="A yellow background with blue text&#10;&#10;Description automatically generated">
            <a:extLst>
              <a:ext uri="{FF2B5EF4-FFF2-40B4-BE49-F238E27FC236}">
                <a16:creationId xmlns:a16="http://schemas.microsoft.com/office/drawing/2014/main" id="{F3D5CB2F-CAE7-44BC-FAF0-AFEBF93186A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467137" y="5162273"/>
            <a:ext cx="504183" cy="360000"/>
          </a:xfrm>
          <a:prstGeom prst="rect">
            <a:avLst/>
          </a:prstGeom>
        </p:spPr>
      </p:pic>
      <p:pic>
        <p:nvPicPr>
          <p:cNvPr id="17" name="Picture 16" descr="A yellow background with blue text&#10;&#10;Description automatically generated">
            <a:extLst>
              <a:ext uri="{FF2B5EF4-FFF2-40B4-BE49-F238E27FC236}">
                <a16:creationId xmlns:a16="http://schemas.microsoft.com/office/drawing/2014/main" id="{6536AA19-9258-99B3-3173-DDFC6E69914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633225" y="4821497"/>
            <a:ext cx="504183" cy="360000"/>
          </a:xfrm>
          <a:prstGeom prst="rect">
            <a:avLst/>
          </a:prstGeom>
        </p:spPr>
      </p:pic>
      <p:pic>
        <p:nvPicPr>
          <p:cNvPr id="20" name="Picture 19" descr="A green background with blue text&#10;&#10;Description automatically generated">
            <a:extLst>
              <a:ext uri="{FF2B5EF4-FFF2-40B4-BE49-F238E27FC236}">
                <a16:creationId xmlns:a16="http://schemas.microsoft.com/office/drawing/2014/main" id="{A278FD44-0B13-1A8A-948E-66BC90FA89F4}"/>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335215" y="5133173"/>
            <a:ext cx="507484" cy="360000"/>
          </a:xfrm>
          <a:prstGeom prst="rect">
            <a:avLst/>
          </a:prstGeom>
        </p:spPr>
      </p:pic>
      <p:pic>
        <p:nvPicPr>
          <p:cNvPr id="21" name="Picture 20" descr="A yellow background with blue text&#10;&#10;Description automatically generated">
            <a:extLst>
              <a:ext uri="{FF2B5EF4-FFF2-40B4-BE49-F238E27FC236}">
                <a16:creationId xmlns:a16="http://schemas.microsoft.com/office/drawing/2014/main" id="{C1896DF7-10C6-FDA7-20D0-88CAC1AAAFE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651554" y="4886029"/>
            <a:ext cx="504183" cy="360000"/>
          </a:xfrm>
          <a:prstGeom prst="rect">
            <a:avLst/>
          </a:prstGeom>
        </p:spPr>
      </p:pic>
      <p:sp>
        <p:nvSpPr>
          <p:cNvPr id="22" name="Rectangle 21">
            <a:extLst>
              <a:ext uri="{FF2B5EF4-FFF2-40B4-BE49-F238E27FC236}">
                <a16:creationId xmlns:a16="http://schemas.microsoft.com/office/drawing/2014/main" id="{645C105A-59A3-F932-3380-11F1EBA0A315}"/>
              </a:ext>
            </a:extLst>
          </p:cNvPr>
          <p:cNvSpPr/>
          <p:nvPr/>
        </p:nvSpPr>
        <p:spPr>
          <a:xfrm>
            <a:off x="4585858" y="4297849"/>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Metadata </a:t>
            </a:r>
            <a:r>
              <a:rPr kumimoji="0" lang="en-US" sz="11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Mgmt</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7DB02AF9-DC23-0F17-3FAF-B6A13FB6F822}"/>
              </a:ext>
            </a:extLst>
          </p:cNvPr>
          <p:cNvSpPr/>
          <p:nvPr/>
        </p:nvSpPr>
        <p:spPr>
          <a:xfrm>
            <a:off x="6592415" y="4026031"/>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Security</a:t>
            </a:r>
          </a:p>
        </p:txBody>
      </p:sp>
      <p:sp>
        <p:nvSpPr>
          <p:cNvPr id="24" name="Rectangle 23">
            <a:extLst>
              <a:ext uri="{FF2B5EF4-FFF2-40B4-BE49-F238E27FC236}">
                <a16:creationId xmlns:a16="http://schemas.microsoft.com/office/drawing/2014/main" id="{AEAE63A1-EBAF-CE6F-B781-BBF734215F15}"/>
              </a:ext>
            </a:extLst>
          </p:cNvPr>
          <p:cNvSpPr/>
          <p:nvPr/>
        </p:nvSpPr>
        <p:spPr>
          <a:xfrm>
            <a:off x="10604187" y="4297849"/>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a:t>
            </a:r>
          </a:p>
        </p:txBody>
      </p:sp>
      <p:sp>
        <p:nvSpPr>
          <p:cNvPr id="25" name="Rectangle 24">
            <a:extLst>
              <a:ext uri="{FF2B5EF4-FFF2-40B4-BE49-F238E27FC236}">
                <a16:creationId xmlns:a16="http://schemas.microsoft.com/office/drawing/2014/main" id="{08CAB8EC-DF75-15A6-7761-CE2F4985FD31}"/>
              </a:ext>
            </a:extLst>
          </p:cNvPr>
          <p:cNvSpPr/>
          <p:nvPr/>
        </p:nvSpPr>
        <p:spPr>
          <a:xfrm>
            <a:off x="8525195" y="4310029"/>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Architecture</a:t>
            </a:r>
          </a:p>
        </p:txBody>
      </p:sp>
      <p:pic>
        <p:nvPicPr>
          <p:cNvPr id="26" name="Picture 25" descr="A yellow background with blue text&#10;&#10;Description automatically generated">
            <a:extLst>
              <a:ext uri="{FF2B5EF4-FFF2-40B4-BE49-F238E27FC236}">
                <a16:creationId xmlns:a16="http://schemas.microsoft.com/office/drawing/2014/main" id="{46A5AB36-AA2A-9E71-BCC1-67341CF2182D}"/>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361845" y="5096197"/>
            <a:ext cx="504183" cy="360000"/>
          </a:xfrm>
          <a:prstGeom prst="rect">
            <a:avLst/>
          </a:prstGeom>
        </p:spPr>
      </p:pic>
      <p:pic>
        <p:nvPicPr>
          <p:cNvPr id="27" name="Picture 26" descr="A yellow background with blue text&#10;&#10;Description automatically generated">
            <a:extLst>
              <a:ext uri="{FF2B5EF4-FFF2-40B4-BE49-F238E27FC236}">
                <a16:creationId xmlns:a16="http://schemas.microsoft.com/office/drawing/2014/main" id="{F886EE12-1404-C19B-BF65-4CA6C36AA7C8}"/>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2242739" y="5154024"/>
            <a:ext cx="504183" cy="360000"/>
          </a:xfrm>
          <a:prstGeom prst="rect">
            <a:avLst/>
          </a:prstGeom>
        </p:spPr>
      </p:pic>
      <p:pic>
        <p:nvPicPr>
          <p:cNvPr id="28" name="Picture 27" descr="A blue text on a blue background&#10;&#10;Description automatically generated">
            <a:extLst>
              <a:ext uri="{FF2B5EF4-FFF2-40B4-BE49-F238E27FC236}">
                <a16:creationId xmlns:a16="http://schemas.microsoft.com/office/drawing/2014/main" id="{88C5B58C-E597-5CD8-4ADC-21095B453738}"/>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0382785" y="5858212"/>
            <a:ext cx="507484" cy="360000"/>
          </a:xfrm>
          <a:prstGeom prst="rect">
            <a:avLst/>
          </a:prstGeom>
        </p:spPr>
      </p:pic>
      <p:pic>
        <p:nvPicPr>
          <p:cNvPr id="29" name="Picture 28" descr="A blue and black text&#10;&#10;Description automatically generated">
            <a:extLst>
              <a:ext uri="{FF2B5EF4-FFF2-40B4-BE49-F238E27FC236}">
                <a16:creationId xmlns:a16="http://schemas.microsoft.com/office/drawing/2014/main" id="{F945F20E-6EFE-662A-BA92-554444DCA31F}"/>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789468" y="5134401"/>
            <a:ext cx="507484" cy="360000"/>
          </a:xfrm>
          <a:prstGeom prst="rect">
            <a:avLst/>
          </a:prstGeom>
        </p:spPr>
      </p:pic>
      <p:pic>
        <p:nvPicPr>
          <p:cNvPr id="30" name="Picture 29" descr="A pink background with blue text&#10;&#10;Description automatically generated">
            <a:extLst>
              <a:ext uri="{FF2B5EF4-FFF2-40B4-BE49-F238E27FC236}">
                <a16:creationId xmlns:a16="http://schemas.microsoft.com/office/drawing/2014/main" id="{20563891-3669-515E-0951-93FA29CA2FFA}"/>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10274781" y="5159675"/>
            <a:ext cx="504183" cy="360000"/>
          </a:xfrm>
          <a:prstGeom prst="rect">
            <a:avLst/>
          </a:prstGeom>
        </p:spPr>
      </p:pic>
      <p:pic>
        <p:nvPicPr>
          <p:cNvPr id="31" name="Picture 30" descr="A pink background with black text&#10;&#10;Description automatically generated">
            <a:extLst>
              <a:ext uri="{FF2B5EF4-FFF2-40B4-BE49-F238E27FC236}">
                <a16:creationId xmlns:a16="http://schemas.microsoft.com/office/drawing/2014/main" id="{CF64B479-107B-6672-BDC1-2B2B788DAC8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2787203" y="5129739"/>
            <a:ext cx="504183" cy="360000"/>
          </a:xfrm>
          <a:prstGeom prst="rect">
            <a:avLst/>
          </a:prstGeom>
        </p:spPr>
      </p:pic>
      <p:pic>
        <p:nvPicPr>
          <p:cNvPr id="32" name="Picture 31" descr="A yellow background with blue text&#10;&#10;Description automatically generated">
            <a:extLst>
              <a:ext uri="{FF2B5EF4-FFF2-40B4-BE49-F238E27FC236}">
                <a16:creationId xmlns:a16="http://schemas.microsoft.com/office/drawing/2014/main" id="{43618563-FD24-0960-4A61-0E942DF8BC3F}"/>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6578808" y="4829776"/>
            <a:ext cx="507484" cy="360000"/>
          </a:xfrm>
          <a:prstGeom prst="rect">
            <a:avLst/>
          </a:prstGeom>
        </p:spPr>
      </p:pic>
      <p:pic>
        <p:nvPicPr>
          <p:cNvPr id="33" name="Picture 32" descr="A green background with blue text&#10;&#10;Description automatically generated">
            <a:extLst>
              <a:ext uri="{FF2B5EF4-FFF2-40B4-BE49-F238E27FC236}">
                <a16:creationId xmlns:a16="http://schemas.microsoft.com/office/drawing/2014/main" id="{32ADC14B-604C-4F65-8CA8-40DFEF27A24C}"/>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11496063" y="5413849"/>
            <a:ext cx="507484" cy="360000"/>
          </a:xfrm>
          <a:prstGeom prst="rect">
            <a:avLst/>
          </a:prstGeom>
        </p:spPr>
      </p:pic>
      <p:pic>
        <p:nvPicPr>
          <p:cNvPr id="34" name="Picture 33" descr="A green background with black text&#10;&#10;Description automatically generated">
            <a:extLst>
              <a:ext uri="{FF2B5EF4-FFF2-40B4-BE49-F238E27FC236}">
                <a16:creationId xmlns:a16="http://schemas.microsoft.com/office/drawing/2014/main" id="{D10D1DE2-2C5E-CBBD-8A65-A4AB29B239B5}"/>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11341270" y="5053849"/>
            <a:ext cx="507484" cy="360000"/>
          </a:xfrm>
          <a:prstGeom prst="rect">
            <a:avLst/>
          </a:prstGeom>
        </p:spPr>
      </p:pic>
      <p:pic>
        <p:nvPicPr>
          <p:cNvPr id="35" name="Picture 34" descr="A green background with black text&#10;&#10;Description automatically generated">
            <a:extLst>
              <a:ext uri="{FF2B5EF4-FFF2-40B4-BE49-F238E27FC236}">
                <a16:creationId xmlns:a16="http://schemas.microsoft.com/office/drawing/2014/main" id="{454BE5B3-5758-1979-7105-3C831BD16688}"/>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10953354" y="5462029"/>
            <a:ext cx="507484" cy="360000"/>
          </a:xfrm>
          <a:prstGeom prst="rect">
            <a:avLst/>
          </a:prstGeom>
        </p:spPr>
      </p:pic>
      <p:pic>
        <p:nvPicPr>
          <p:cNvPr id="36" name="Picture 35" descr="A yellow background with blue text&#10;&#10;Description automatically generated">
            <a:extLst>
              <a:ext uri="{FF2B5EF4-FFF2-40B4-BE49-F238E27FC236}">
                <a16:creationId xmlns:a16="http://schemas.microsoft.com/office/drawing/2014/main" id="{4386B6C8-184E-923D-A05F-88531A677EF5}"/>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1472070" y="5735876"/>
            <a:ext cx="504183" cy="360000"/>
          </a:xfrm>
          <a:prstGeom prst="rect">
            <a:avLst/>
          </a:prstGeom>
        </p:spPr>
      </p:pic>
      <p:pic>
        <p:nvPicPr>
          <p:cNvPr id="37" name="Picture 36" descr="A yellow background with blue text&#10;&#10;Description automatically generated">
            <a:extLst>
              <a:ext uri="{FF2B5EF4-FFF2-40B4-BE49-F238E27FC236}">
                <a16:creationId xmlns:a16="http://schemas.microsoft.com/office/drawing/2014/main" id="{61357770-9319-3EE4-E895-FC8F160A0ED6}"/>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2491282" y="5426657"/>
            <a:ext cx="504183" cy="360000"/>
          </a:xfrm>
          <a:prstGeom prst="rect">
            <a:avLst/>
          </a:prstGeom>
        </p:spPr>
      </p:pic>
      <p:pic>
        <p:nvPicPr>
          <p:cNvPr id="38" name="Picture 37" descr="A yellow background with blue text&#10;&#10;Description automatically generated">
            <a:extLst>
              <a:ext uri="{FF2B5EF4-FFF2-40B4-BE49-F238E27FC236}">
                <a16:creationId xmlns:a16="http://schemas.microsoft.com/office/drawing/2014/main" id="{0F7086E3-BF1B-D2E1-E919-AF126A1BF209}"/>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8396986" y="5115334"/>
            <a:ext cx="504183" cy="360000"/>
          </a:xfrm>
          <a:prstGeom prst="rect">
            <a:avLst/>
          </a:prstGeom>
        </p:spPr>
      </p:pic>
      <p:pic>
        <p:nvPicPr>
          <p:cNvPr id="39" name="Picture 38" descr="A yellow background with blue text&#10;&#10;Description automatically generated">
            <a:extLst>
              <a:ext uri="{FF2B5EF4-FFF2-40B4-BE49-F238E27FC236}">
                <a16:creationId xmlns:a16="http://schemas.microsoft.com/office/drawing/2014/main" id="{DF1DC9DC-7C89-6AC1-8078-7C36C7E15C4C}"/>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8965090" y="5066029"/>
            <a:ext cx="504183" cy="360000"/>
          </a:xfrm>
          <a:prstGeom prst="rect">
            <a:avLst/>
          </a:prstGeom>
        </p:spPr>
      </p:pic>
      <p:pic>
        <p:nvPicPr>
          <p:cNvPr id="40" name="Picture 39" descr="A yellow background with blue text&#10;&#10;Description automatically generated">
            <a:extLst>
              <a:ext uri="{FF2B5EF4-FFF2-40B4-BE49-F238E27FC236}">
                <a16:creationId xmlns:a16="http://schemas.microsoft.com/office/drawing/2014/main" id="{EBC87B97-FF50-0BA2-0041-193D1CA78DF2}"/>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3139654" y="5434412"/>
            <a:ext cx="504183" cy="360000"/>
          </a:xfrm>
          <a:prstGeom prst="rect">
            <a:avLst/>
          </a:prstGeom>
        </p:spPr>
      </p:pic>
      <p:pic>
        <p:nvPicPr>
          <p:cNvPr id="41" name="Picture 40" descr="A yellow background with blue text&#10;&#10;Description automatically generated">
            <a:extLst>
              <a:ext uri="{FF2B5EF4-FFF2-40B4-BE49-F238E27FC236}">
                <a16:creationId xmlns:a16="http://schemas.microsoft.com/office/drawing/2014/main" id="{0E06B443-97C3-2311-473F-25F1A57DA38C}"/>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10875991" y="5778911"/>
            <a:ext cx="504183" cy="360000"/>
          </a:xfrm>
          <a:prstGeom prst="rect">
            <a:avLst/>
          </a:prstGeom>
        </p:spPr>
      </p:pic>
      <p:pic>
        <p:nvPicPr>
          <p:cNvPr id="42" name="Picture 41" descr="A yellow background with blue text&#10;&#10;Description automatically generated">
            <a:extLst>
              <a:ext uri="{FF2B5EF4-FFF2-40B4-BE49-F238E27FC236}">
                <a16:creationId xmlns:a16="http://schemas.microsoft.com/office/drawing/2014/main" id="{65851CC2-5186-57EF-4125-3CEEFF91D405}"/>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7130121" y="4848600"/>
            <a:ext cx="504183" cy="360000"/>
          </a:xfrm>
          <a:prstGeom prst="rect">
            <a:avLst/>
          </a:prstGeom>
        </p:spPr>
      </p:pic>
      <p:pic>
        <p:nvPicPr>
          <p:cNvPr id="43" name="Picture 42" descr="A pink background with blue text&#10;&#10;Description automatically generated">
            <a:extLst>
              <a:ext uri="{FF2B5EF4-FFF2-40B4-BE49-F238E27FC236}">
                <a16:creationId xmlns:a16="http://schemas.microsoft.com/office/drawing/2014/main" id="{B9AE84F7-94EF-D5F1-57C0-C6F5CFAC008C}"/>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10389463" y="5495982"/>
            <a:ext cx="504183" cy="360000"/>
          </a:xfrm>
          <a:prstGeom prst="rect">
            <a:avLst/>
          </a:prstGeom>
        </p:spPr>
      </p:pic>
      <p:pic>
        <p:nvPicPr>
          <p:cNvPr id="44" name="Picture 43" descr="A pink background with blue text&#10;&#10;Description automatically generated">
            <a:extLst>
              <a:ext uri="{FF2B5EF4-FFF2-40B4-BE49-F238E27FC236}">
                <a16:creationId xmlns:a16="http://schemas.microsoft.com/office/drawing/2014/main" id="{7793EF7B-C88C-6067-526C-97E6EE72DE7C}"/>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2772176" y="5669739"/>
            <a:ext cx="504183" cy="360000"/>
          </a:xfrm>
          <a:prstGeom prst="rect">
            <a:avLst/>
          </a:prstGeom>
        </p:spPr>
      </p:pic>
      <p:pic>
        <p:nvPicPr>
          <p:cNvPr id="45" name="Picture 44" descr="A pink background with blue text&#10;&#10;Description automatically generated">
            <a:extLst>
              <a:ext uri="{FF2B5EF4-FFF2-40B4-BE49-F238E27FC236}">
                <a16:creationId xmlns:a16="http://schemas.microsoft.com/office/drawing/2014/main" id="{DB8FF5CD-3C87-EDE8-86C2-06A5887BA789}"/>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7391061" y="5162273"/>
            <a:ext cx="504183" cy="360000"/>
          </a:xfrm>
          <a:prstGeom prst="rect">
            <a:avLst/>
          </a:prstGeom>
        </p:spPr>
      </p:pic>
      <p:pic>
        <p:nvPicPr>
          <p:cNvPr id="46" name="Picture 45" descr="A pink background with blue text&#10;&#10;Description automatically generated">
            <a:extLst>
              <a:ext uri="{FF2B5EF4-FFF2-40B4-BE49-F238E27FC236}">
                <a16:creationId xmlns:a16="http://schemas.microsoft.com/office/drawing/2014/main" id="{C443A58C-D0F7-4AE9-7FF1-52A65091CB71}"/>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8770340" y="5388056"/>
            <a:ext cx="504183" cy="360000"/>
          </a:xfrm>
          <a:prstGeom prst="rect">
            <a:avLst/>
          </a:prstGeom>
        </p:spPr>
      </p:pic>
      <p:pic>
        <p:nvPicPr>
          <p:cNvPr id="47" name="Picture 46" descr="A pink background with blue text&#10;&#10;Description automatically generated">
            <a:extLst>
              <a:ext uri="{FF2B5EF4-FFF2-40B4-BE49-F238E27FC236}">
                <a16:creationId xmlns:a16="http://schemas.microsoft.com/office/drawing/2014/main" id="{DA162C97-669F-4706-561C-C30103AB20CA}"/>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6929099" y="5232246"/>
            <a:ext cx="504183" cy="360000"/>
          </a:xfrm>
          <a:prstGeom prst="rect">
            <a:avLst/>
          </a:prstGeom>
        </p:spPr>
      </p:pic>
      <p:pic>
        <p:nvPicPr>
          <p:cNvPr id="48" name="Picture 47" descr="A pink background with blue text&#10;&#10;Description automatically generated">
            <a:extLst>
              <a:ext uri="{FF2B5EF4-FFF2-40B4-BE49-F238E27FC236}">
                <a16:creationId xmlns:a16="http://schemas.microsoft.com/office/drawing/2014/main" id="{1856E05F-A13D-090E-0E98-E9B0E7D7D9FD}"/>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4835747" y="5080025"/>
            <a:ext cx="504183" cy="360000"/>
          </a:xfrm>
          <a:prstGeom prst="rect">
            <a:avLst/>
          </a:prstGeom>
        </p:spPr>
      </p:pic>
      <p:pic>
        <p:nvPicPr>
          <p:cNvPr id="49" name="Picture 48" descr="A green background with blue text&#10;&#10;Description automatically generated">
            <a:extLst>
              <a:ext uri="{FF2B5EF4-FFF2-40B4-BE49-F238E27FC236}">
                <a16:creationId xmlns:a16="http://schemas.microsoft.com/office/drawing/2014/main" id="{A7F72392-A210-DC61-BD36-EBC50B940BE8}"/>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8249133" y="5426029"/>
            <a:ext cx="507484" cy="360000"/>
          </a:xfrm>
          <a:prstGeom prst="rect">
            <a:avLst/>
          </a:prstGeom>
        </p:spPr>
      </p:pic>
      <p:pic>
        <p:nvPicPr>
          <p:cNvPr id="50" name="Picture 49" descr="A green background with blue text&#10;&#10;Description automatically generated">
            <a:extLst>
              <a:ext uri="{FF2B5EF4-FFF2-40B4-BE49-F238E27FC236}">
                <a16:creationId xmlns:a16="http://schemas.microsoft.com/office/drawing/2014/main" id="{C7CF9166-1D16-7BB6-C9DE-958019883B86}"/>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6494383" y="5497333"/>
            <a:ext cx="507484" cy="360000"/>
          </a:xfrm>
          <a:prstGeom prst="rect">
            <a:avLst/>
          </a:prstGeom>
        </p:spPr>
      </p:pic>
      <p:pic>
        <p:nvPicPr>
          <p:cNvPr id="51" name="Picture 50" descr="A green background with blue text&#10;&#10;Description automatically generated">
            <a:extLst>
              <a:ext uri="{FF2B5EF4-FFF2-40B4-BE49-F238E27FC236}">
                <a16:creationId xmlns:a16="http://schemas.microsoft.com/office/drawing/2014/main" id="{373B63D1-9791-1AD3-85C2-D02B32364A51}"/>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4371134" y="5260025"/>
            <a:ext cx="507484" cy="360000"/>
          </a:xfrm>
          <a:prstGeom prst="rect">
            <a:avLst/>
          </a:prstGeom>
        </p:spPr>
      </p:pic>
      <p:sp>
        <p:nvSpPr>
          <p:cNvPr id="52" name="Rectangle 51">
            <a:extLst>
              <a:ext uri="{FF2B5EF4-FFF2-40B4-BE49-F238E27FC236}">
                <a16:creationId xmlns:a16="http://schemas.microsoft.com/office/drawing/2014/main" id="{F0344FCF-3A48-E52D-EF7B-8B550F7C28CB}"/>
              </a:ext>
            </a:extLst>
          </p:cNvPr>
          <p:cNvSpPr/>
          <p:nvPr/>
        </p:nvSpPr>
        <p:spPr>
          <a:xfrm>
            <a:off x="4927919" y="538660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724FA69F-E9E8-16B9-3CAB-EF05E691DBC1}"/>
              </a:ext>
            </a:extLst>
          </p:cNvPr>
          <p:cNvSpPr/>
          <p:nvPr/>
        </p:nvSpPr>
        <p:spPr>
          <a:xfrm>
            <a:off x="5337528" y="55091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5889C6C4-EBF9-CA69-A8DC-AFAA6C2B76B1}"/>
              </a:ext>
            </a:extLst>
          </p:cNvPr>
          <p:cNvSpPr/>
          <p:nvPr/>
        </p:nvSpPr>
        <p:spPr>
          <a:xfrm>
            <a:off x="7015221" y="562486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703B800A-453A-882D-68F5-77AAE1E9A194}"/>
              </a:ext>
            </a:extLst>
          </p:cNvPr>
          <p:cNvSpPr/>
          <p:nvPr/>
        </p:nvSpPr>
        <p:spPr>
          <a:xfrm>
            <a:off x="9101201" y="560602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FB03CAF-6CBB-8511-2D91-CBBDA12C3873}"/>
              </a:ext>
            </a:extLst>
          </p:cNvPr>
          <p:cNvSpPr/>
          <p:nvPr/>
        </p:nvSpPr>
        <p:spPr>
          <a:xfrm>
            <a:off x="11196797" y="605275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C6DDB696-88E5-84CB-F78E-56B0D782B060}"/>
              </a:ext>
            </a:extLst>
          </p:cNvPr>
          <p:cNvSpPr/>
          <p:nvPr/>
        </p:nvSpPr>
        <p:spPr>
          <a:xfrm>
            <a:off x="6575619" y="584973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5F177347-1C90-D1BB-D8B5-65F4020B9028}"/>
              </a:ext>
            </a:extLst>
          </p:cNvPr>
          <p:cNvSpPr/>
          <p:nvPr/>
        </p:nvSpPr>
        <p:spPr>
          <a:xfrm>
            <a:off x="3222887" y="592527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C7DCBC7-EFB9-D818-D874-8EEF79DDDB21}"/>
              </a:ext>
            </a:extLst>
          </p:cNvPr>
          <p:cNvSpPr/>
          <p:nvPr/>
        </p:nvSpPr>
        <p:spPr>
          <a:xfrm>
            <a:off x="516186" y="4380600"/>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Science</a:t>
            </a:r>
          </a:p>
        </p:txBody>
      </p:sp>
      <p:sp>
        <p:nvSpPr>
          <p:cNvPr id="60" name="Rectangle 59">
            <a:extLst>
              <a:ext uri="{FF2B5EF4-FFF2-40B4-BE49-F238E27FC236}">
                <a16:creationId xmlns:a16="http://schemas.microsoft.com/office/drawing/2014/main" id="{174ED0A9-EB91-4987-E80E-E135C273296F}"/>
              </a:ext>
            </a:extLst>
          </p:cNvPr>
          <p:cNvSpPr/>
          <p:nvPr/>
        </p:nvSpPr>
        <p:spPr>
          <a:xfrm>
            <a:off x="516186" y="544153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6478D381-BBD2-9411-A26D-92DB2AF43BB9}"/>
              </a:ext>
            </a:extLst>
          </p:cNvPr>
          <p:cNvSpPr/>
          <p:nvPr/>
        </p:nvSpPr>
        <p:spPr>
          <a:xfrm>
            <a:off x="1012076" y="539435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3A05F69A-54D3-B0EF-9BB7-A33E080B9C8C}"/>
              </a:ext>
            </a:extLst>
          </p:cNvPr>
          <p:cNvSpPr/>
          <p:nvPr/>
        </p:nvSpPr>
        <p:spPr>
          <a:xfrm>
            <a:off x="863521" y="586123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3" name="Group 62">
            <a:extLst>
              <a:ext uri="{FF2B5EF4-FFF2-40B4-BE49-F238E27FC236}">
                <a16:creationId xmlns:a16="http://schemas.microsoft.com/office/drawing/2014/main" id="{A5F07497-32E5-AA82-B5BD-E76055B0C5EE}"/>
              </a:ext>
            </a:extLst>
          </p:cNvPr>
          <p:cNvGrpSpPr/>
          <p:nvPr/>
        </p:nvGrpSpPr>
        <p:grpSpPr>
          <a:xfrm>
            <a:off x="10820400" y="158021"/>
            <a:ext cx="1262954" cy="262128"/>
            <a:chOff x="10892274" y="158021"/>
            <a:chExt cx="1191080" cy="262128"/>
          </a:xfrm>
        </p:grpSpPr>
        <p:sp>
          <p:nvSpPr>
            <p:cNvPr id="64" name="Oval 63">
              <a:extLst>
                <a:ext uri="{FF2B5EF4-FFF2-40B4-BE49-F238E27FC236}">
                  <a16:creationId xmlns:a16="http://schemas.microsoft.com/office/drawing/2014/main" id="{2A01AE6B-A47C-00E5-061C-04B9E015E15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65" name="Group 64">
              <a:extLst>
                <a:ext uri="{FF2B5EF4-FFF2-40B4-BE49-F238E27FC236}">
                  <a16:creationId xmlns:a16="http://schemas.microsoft.com/office/drawing/2014/main" id="{73EF1F9B-501D-F74E-4AA9-66A8DF2C24DB}"/>
                </a:ext>
              </a:extLst>
            </p:cNvPr>
            <p:cNvGrpSpPr/>
            <p:nvPr/>
          </p:nvGrpSpPr>
          <p:grpSpPr>
            <a:xfrm>
              <a:off x="10892274" y="158021"/>
              <a:ext cx="1191080" cy="262128"/>
              <a:chOff x="9614080" y="308749"/>
              <a:chExt cx="1191080" cy="262128"/>
            </a:xfrm>
          </p:grpSpPr>
          <p:sp>
            <p:nvSpPr>
              <p:cNvPr id="66" name="Rectangle 65">
                <a:extLst>
                  <a:ext uri="{FF2B5EF4-FFF2-40B4-BE49-F238E27FC236}">
                    <a16:creationId xmlns:a16="http://schemas.microsoft.com/office/drawing/2014/main" id="{3E1AECCF-60F3-8611-A6F6-652D0688BD7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67" name="Rectangle 66">
                <a:extLst>
                  <a:ext uri="{FF2B5EF4-FFF2-40B4-BE49-F238E27FC236}">
                    <a16:creationId xmlns:a16="http://schemas.microsoft.com/office/drawing/2014/main" id="{93528F9A-5A0F-14A3-6391-9E1F0BCDE6F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8" name="Rectangle 67">
            <a:extLst>
              <a:ext uri="{FF2B5EF4-FFF2-40B4-BE49-F238E27FC236}">
                <a16:creationId xmlns:a16="http://schemas.microsoft.com/office/drawing/2014/main" id="{C8397232-2937-A057-34C4-75246EA1C40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3580952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fade">
                                      <p:cBhvr>
                                        <p:cTn id="10" dur="500"/>
                                        <p:tgtEl>
                                          <p:spTgt spid="5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7"/>
                                        </p:tgtEl>
                                        <p:attrNameLst>
                                          <p:attrName>style.visibility</p:attrName>
                                        </p:attrNameLst>
                                      </p:cBhvr>
                                      <p:to>
                                        <p:strVal val="visible"/>
                                      </p:to>
                                    </p:set>
                                    <p:animEffect transition="in" filter="fade">
                                      <p:cBhvr>
                                        <p:cTn id="22" dur="500"/>
                                        <p:tgtEl>
                                          <p:spTgt spid="5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9"/>
                                        </p:tgtEl>
                                        <p:attrNameLst>
                                          <p:attrName>style.visibility</p:attrName>
                                        </p:attrNameLst>
                                      </p:cBhvr>
                                      <p:to>
                                        <p:strVal val="visible"/>
                                      </p:to>
                                    </p:set>
                                    <p:animEffect transition="in" filter="fade">
                                      <p:cBhvr>
                                        <p:cTn id="30" dur="500"/>
                                        <p:tgtEl>
                                          <p:spTgt spid="5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500"/>
                                        <p:tgtEl>
                                          <p:spTgt spid="6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1"/>
                                        </p:tgtEl>
                                        <p:attrNameLst>
                                          <p:attrName>style.visibility</p:attrName>
                                        </p:attrNameLst>
                                      </p:cBhvr>
                                      <p:to>
                                        <p:strVal val="visible"/>
                                      </p:to>
                                    </p:set>
                                    <p:animEffect transition="in" filter="fade">
                                      <p:cBhvr>
                                        <p:cTn id="36" dur="500"/>
                                        <p:tgtEl>
                                          <p:spTgt spid="6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2"/>
                                        </p:tgtEl>
                                        <p:attrNameLst>
                                          <p:attrName>style.visibility</p:attrName>
                                        </p:attrNameLst>
                                      </p:cBhvr>
                                      <p:to>
                                        <p:strVal val="visible"/>
                                      </p:to>
                                    </p:set>
                                    <p:animEffect transition="in" filter="fade">
                                      <p:cBhvr>
                                        <p:cTn id="39"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Now that responsibilities are grouped by domain, it’s time to map each responsibility to a specific role using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Role Cards©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participants work together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assign each responsibility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an appropriate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role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the facilitator,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guide the group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ensure balanced participation, helping them categorize responsibilities under the right roles, and ensuring clarity in the process.</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Role Mapping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594FC412-AF6C-EC73-0833-263A7A0A0428}"/>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9354801D-D26E-FE95-EAAA-C8E0B8C10DA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62BB9922-E9B4-CD50-9609-834C2BF732E9}"/>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4521EEA0-A483-17E6-A5B6-F4FFD0A558C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5727C665-04F9-B4A0-C394-E113C2C6940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D54173AA-68F3-ECC5-C7FD-59B50F7804C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9809172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Data Role Cards© are divided by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levels*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(Support, Operational, Tactical, Strategic, Executive) to help streamline the discussion and ensure that roles are assigned appropriately.</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100000"/>
              </a:lnSpc>
              <a:spcBef>
                <a:spcPts val="500"/>
              </a:spcBef>
              <a:spcAft>
                <a:spcPts val="0"/>
              </a:spcAft>
              <a:buClr>
                <a:srgbClr val="11B5B4"/>
              </a:buClr>
              <a:buSzTx/>
              <a:buFont typeface="Wingdings" panose="05000000000000000000" pitchFamily="2" charset="2"/>
              <a:buChar char="Ø"/>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Executive</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Top-level leaders like CEOs and Presidents who make high-level decisions and set the overall direction for data governance.</a:t>
            </a:r>
          </a:p>
          <a:p>
            <a:pPr marL="685800" marR="0" lvl="1" indent="-228600" algn="just" defTabSz="914400" rtl="0" eaLnBrk="1" fontAlgn="auto" latinLnBrk="0" hangingPunct="1">
              <a:lnSpc>
                <a:spcPct val="100000"/>
              </a:lnSpc>
              <a:spcBef>
                <a:spcPts val="500"/>
              </a:spcBef>
              <a:spcAft>
                <a:spcPts val="0"/>
              </a:spcAft>
              <a:buClr>
                <a:srgbClr val="11B5B4"/>
              </a:buClr>
              <a:buSzTx/>
              <a:buFont typeface="Wingdings" panose="05000000000000000000" pitchFamily="2" charset="2"/>
              <a:buChar char="Ø"/>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Senior leaders who are tasked with overseeing specific initiatives and ensuring that data governance strategies are successfully implemented.</a:t>
            </a:r>
          </a:p>
          <a:p>
            <a:pPr marL="685800" marR="0" lvl="1" indent="-228600" algn="just" defTabSz="914400" rtl="0" eaLnBrk="1" fontAlgn="auto" latinLnBrk="0" hangingPunct="1">
              <a:lnSpc>
                <a:spcPct val="100000"/>
              </a:lnSpc>
              <a:spcBef>
                <a:spcPts val="500"/>
              </a:spcBef>
              <a:spcAft>
                <a:spcPts val="0"/>
              </a:spcAft>
              <a:buClr>
                <a:srgbClr val="11B5B4"/>
              </a:buClr>
              <a:buSzTx/>
              <a:buFont typeface="Wingdings" panose="05000000000000000000" pitchFamily="2" charset="2"/>
              <a:buChar char="Ø"/>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Tactical</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Subject matter experts and key decision-makers responsible for specific areas of data, making sure that data-related decisions align with the organization's goals.</a:t>
            </a:r>
          </a:p>
          <a:p>
            <a:pPr marL="685800" marR="0" lvl="1" indent="-228600" algn="just" defTabSz="914400" rtl="0" eaLnBrk="1" fontAlgn="auto" latinLnBrk="0" hangingPunct="1">
              <a:lnSpc>
                <a:spcPct val="100000"/>
              </a:lnSpc>
              <a:spcBef>
                <a:spcPts val="500"/>
              </a:spcBef>
              <a:spcAft>
                <a:spcPts val="0"/>
              </a:spcAft>
              <a:buClr>
                <a:srgbClr val="11B5B4"/>
              </a:buClr>
              <a:buSzTx/>
              <a:buFont typeface="Wingdings" panose="05000000000000000000" pitchFamily="2" charset="2"/>
              <a:buChar char="Ø"/>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Operational</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All employees who interact with data in their daily work, ensuring that data is handled properly according to policies and standards.</a:t>
            </a:r>
          </a:p>
          <a:p>
            <a:pPr marL="685800" marR="0" lvl="1" indent="-228600" algn="just" defTabSz="914400" rtl="0" eaLnBrk="1" fontAlgn="auto" latinLnBrk="0" hangingPunct="1">
              <a:lnSpc>
                <a:spcPct val="100000"/>
              </a:lnSpc>
              <a:spcBef>
                <a:spcPts val="500"/>
              </a:spcBef>
              <a:spcAft>
                <a:spcPts val="0"/>
              </a:spcAft>
              <a:buClr>
                <a:srgbClr val="11B5B4"/>
              </a:buClr>
              <a:buSzTx/>
              <a:buFont typeface="Wingdings" panose="05000000000000000000" pitchFamily="2" charset="2"/>
              <a:buChar char="Ø"/>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Support</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Teams that provide essential backing for the data governance program, including IT, Project Management, Compliance, and Legal, ensuring the smooth execution of data governance activities.</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Role Mapping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919B328C-39EF-A0CE-0953-6AD12C951CF9}"/>
              </a:ext>
            </a:extLst>
          </p:cNvPr>
          <p:cNvSpPr txBox="1"/>
          <p:nvPr/>
        </p:nvSpPr>
        <p:spPr>
          <a:xfrm>
            <a:off x="704850" y="6143625"/>
            <a:ext cx="92909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Seiner, R. S. (2014)</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Non-Invasive Data Governance: The Path of Least Resistance and Greatest Success. Technics Publications.</a:t>
            </a:r>
          </a:p>
        </p:txBody>
      </p:sp>
      <p:grpSp>
        <p:nvGrpSpPr>
          <p:cNvPr id="16" name="Group 15">
            <a:extLst>
              <a:ext uri="{FF2B5EF4-FFF2-40B4-BE49-F238E27FC236}">
                <a16:creationId xmlns:a16="http://schemas.microsoft.com/office/drawing/2014/main" id="{E4EAF9DC-C615-99DE-BAC3-65EDF74D69CA}"/>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262C1016-EAAC-A4B5-7057-BC5601FD584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0" name="Group 19">
              <a:extLst>
                <a:ext uri="{FF2B5EF4-FFF2-40B4-BE49-F238E27FC236}">
                  <a16:creationId xmlns:a16="http://schemas.microsoft.com/office/drawing/2014/main" id="{777887F5-9955-C514-7665-9DB043D7A509}"/>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F32F7B27-8494-5993-D312-58D7D18CA42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2" name="Rectangle 21">
                <a:extLst>
                  <a:ext uri="{FF2B5EF4-FFF2-40B4-BE49-F238E27FC236}">
                    <a16:creationId xmlns:a16="http://schemas.microsoft.com/office/drawing/2014/main" id="{F5149D8E-CB17-6EA6-58AB-539904DB696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C7BF26DA-B772-0CC4-4C98-CEA1E615BA1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7673239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7" name="Picture 16" descr="A blue text on a light blue background&#10;&#10;Description automatically generated">
            <a:extLst>
              <a:ext uri="{FF2B5EF4-FFF2-40B4-BE49-F238E27FC236}">
                <a16:creationId xmlns:a16="http://schemas.microsoft.com/office/drawing/2014/main" id="{71AA2969-CBDF-6419-348B-58B208E54CF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0793203" y="1437006"/>
            <a:ext cx="1014968" cy="720000"/>
          </a:xfrm>
          <a:prstGeom prst="rect">
            <a:avLst/>
          </a:prstGeom>
        </p:spPr>
      </p:pic>
      <p:pic>
        <p:nvPicPr>
          <p:cNvPr id="21" name="Picture 20" descr="A yellow background with blue text&#10;&#10;Description automatically generated">
            <a:extLst>
              <a:ext uri="{FF2B5EF4-FFF2-40B4-BE49-F238E27FC236}">
                <a16:creationId xmlns:a16="http://schemas.microsoft.com/office/drawing/2014/main" id="{1B66113F-5E56-6C58-8185-7A9BA32EE12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39338" y="1428324"/>
            <a:ext cx="1008366" cy="720000"/>
          </a:xfrm>
          <a:prstGeom prst="rect">
            <a:avLst/>
          </a:prstGeom>
        </p:spPr>
      </p:pic>
      <p:pic>
        <p:nvPicPr>
          <p:cNvPr id="23" name="Picture 22" descr="A yellow background with blue text&#10;&#10;Description automatically generated">
            <a:extLst>
              <a:ext uri="{FF2B5EF4-FFF2-40B4-BE49-F238E27FC236}">
                <a16:creationId xmlns:a16="http://schemas.microsoft.com/office/drawing/2014/main" id="{7CF2BEB6-CCA3-C8CE-227E-7E3C8EECF4A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660963" y="1425959"/>
            <a:ext cx="1008366" cy="720000"/>
          </a:xfrm>
          <a:prstGeom prst="rect">
            <a:avLst/>
          </a:prstGeom>
        </p:spPr>
      </p:pic>
      <p:pic>
        <p:nvPicPr>
          <p:cNvPr id="25" name="Picture 24" descr="A pink background with blue text&#10;&#10;Description automatically generated">
            <a:extLst>
              <a:ext uri="{FF2B5EF4-FFF2-40B4-BE49-F238E27FC236}">
                <a16:creationId xmlns:a16="http://schemas.microsoft.com/office/drawing/2014/main" id="{28A87AAD-80DD-C074-48EC-AC085BB9ABF0}"/>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748125" y="1440941"/>
            <a:ext cx="1008366" cy="720000"/>
          </a:xfrm>
          <a:prstGeom prst="rect">
            <a:avLst/>
          </a:prstGeom>
        </p:spPr>
      </p:pic>
      <p:pic>
        <p:nvPicPr>
          <p:cNvPr id="27" name="Picture 26" descr="A pink background with blue text&#10;&#10;Description automatically generated">
            <a:extLst>
              <a:ext uri="{FF2B5EF4-FFF2-40B4-BE49-F238E27FC236}">
                <a16:creationId xmlns:a16="http://schemas.microsoft.com/office/drawing/2014/main" id="{E7223747-E471-0461-B824-1E452C2FC479}"/>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689162" y="1425959"/>
            <a:ext cx="1008366" cy="720000"/>
          </a:xfrm>
          <a:prstGeom prst="rect">
            <a:avLst/>
          </a:prstGeom>
        </p:spPr>
      </p:pic>
      <p:pic>
        <p:nvPicPr>
          <p:cNvPr id="29" name="Picture 28" descr="A green background with blue text&#10;&#10;Description automatically generated">
            <a:extLst>
              <a:ext uri="{FF2B5EF4-FFF2-40B4-BE49-F238E27FC236}">
                <a16:creationId xmlns:a16="http://schemas.microsoft.com/office/drawing/2014/main" id="{F0AC02CC-A7A4-6289-30F1-0F2A426A5380}"/>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8953717" y="1425959"/>
            <a:ext cx="1014968" cy="720000"/>
          </a:xfrm>
          <a:prstGeom prst="rect">
            <a:avLst/>
          </a:prstGeom>
        </p:spPr>
      </p:pic>
      <p:sp>
        <p:nvSpPr>
          <p:cNvPr id="30" name="Rectangle 29">
            <a:extLst>
              <a:ext uri="{FF2B5EF4-FFF2-40B4-BE49-F238E27FC236}">
                <a16:creationId xmlns:a16="http://schemas.microsoft.com/office/drawing/2014/main" id="{02A3566E-D8B4-65B3-6276-49F1053CD0DB}"/>
              </a:ext>
            </a:extLst>
          </p:cNvPr>
          <p:cNvSpPr/>
          <p:nvPr/>
        </p:nvSpPr>
        <p:spPr>
          <a:xfrm>
            <a:off x="2658245" y="435349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a:t>
            </a:r>
          </a:p>
        </p:txBody>
      </p:sp>
      <p:pic>
        <p:nvPicPr>
          <p:cNvPr id="31" name="Picture 30" descr="A yellow background with blue text&#10;&#10;Description automatically generated">
            <a:extLst>
              <a:ext uri="{FF2B5EF4-FFF2-40B4-BE49-F238E27FC236}">
                <a16:creationId xmlns:a16="http://schemas.microsoft.com/office/drawing/2014/main" id="{9609F1E4-36B0-9E14-F3F6-55A9FB35FD37}"/>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467137" y="5162273"/>
            <a:ext cx="504183" cy="360000"/>
          </a:xfrm>
          <a:prstGeom prst="rect">
            <a:avLst/>
          </a:prstGeom>
        </p:spPr>
      </p:pic>
      <p:pic>
        <p:nvPicPr>
          <p:cNvPr id="32" name="Picture 31" descr="A yellow background with blue text&#10;&#10;Description automatically generated">
            <a:extLst>
              <a:ext uri="{FF2B5EF4-FFF2-40B4-BE49-F238E27FC236}">
                <a16:creationId xmlns:a16="http://schemas.microsoft.com/office/drawing/2014/main" id="{92D28E94-1077-1663-E516-5C689ED4E1B2}"/>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633225" y="4821497"/>
            <a:ext cx="504183" cy="360000"/>
          </a:xfrm>
          <a:prstGeom prst="rect">
            <a:avLst/>
          </a:prstGeom>
        </p:spPr>
      </p:pic>
      <p:pic>
        <p:nvPicPr>
          <p:cNvPr id="33" name="Picture 32" descr="A green background with blue text&#10;&#10;Description automatically generated">
            <a:extLst>
              <a:ext uri="{FF2B5EF4-FFF2-40B4-BE49-F238E27FC236}">
                <a16:creationId xmlns:a16="http://schemas.microsoft.com/office/drawing/2014/main" id="{B583237B-C9E4-DD61-B3BC-71D1EF623F60}"/>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3335215" y="5133173"/>
            <a:ext cx="507484" cy="360000"/>
          </a:xfrm>
          <a:prstGeom prst="rect">
            <a:avLst/>
          </a:prstGeom>
        </p:spPr>
      </p:pic>
      <p:pic>
        <p:nvPicPr>
          <p:cNvPr id="34" name="Picture 33" descr="A yellow background with blue text&#10;&#10;Description automatically generated">
            <a:extLst>
              <a:ext uri="{FF2B5EF4-FFF2-40B4-BE49-F238E27FC236}">
                <a16:creationId xmlns:a16="http://schemas.microsoft.com/office/drawing/2014/main" id="{E95C0581-E546-B8A8-3196-39BE2EA0D23B}"/>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0651554" y="4886029"/>
            <a:ext cx="504183" cy="360000"/>
          </a:xfrm>
          <a:prstGeom prst="rect">
            <a:avLst/>
          </a:prstGeom>
        </p:spPr>
      </p:pic>
      <p:sp>
        <p:nvSpPr>
          <p:cNvPr id="35" name="Rectangle 34">
            <a:extLst>
              <a:ext uri="{FF2B5EF4-FFF2-40B4-BE49-F238E27FC236}">
                <a16:creationId xmlns:a16="http://schemas.microsoft.com/office/drawing/2014/main" id="{B01A9AC9-122A-1044-F650-3A87542E80C7}"/>
              </a:ext>
            </a:extLst>
          </p:cNvPr>
          <p:cNvSpPr/>
          <p:nvPr/>
        </p:nvSpPr>
        <p:spPr>
          <a:xfrm>
            <a:off x="4585858" y="4297849"/>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Metadata </a:t>
            </a:r>
            <a:r>
              <a:rPr kumimoji="0" lang="en-US" sz="11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Mgmt</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2F9B996D-17EC-44D1-EDCC-BEE8D5FED087}"/>
              </a:ext>
            </a:extLst>
          </p:cNvPr>
          <p:cNvSpPr/>
          <p:nvPr/>
        </p:nvSpPr>
        <p:spPr>
          <a:xfrm>
            <a:off x="6592415" y="4026031"/>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Security</a:t>
            </a:r>
          </a:p>
        </p:txBody>
      </p:sp>
      <p:sp>
        <p:nvSpPr>
          <p:cNvPr id="37" name="Rectangle 36">
            <a:extLst>
              <a:ext uri="{FF2B5EF4-FFF2-40B4-BE49-F238E27FC236}">
                <a16:creationId xmlns:a16="http://schemas.microsoft.com/office/drawing/2014/main" id="{586FCB26-278B-6927-887E-6DA6A58C82CB}"/>
              </a:ext>
            </a:extLst>
          </p:cNvPr>
          <p:cNvSpPr/>
          <p:nvPr/>
        </p:nvSpPr>
        <p:spPr>
          <a:xfrm>
            <a:off x="10604187" y="4297849"/>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a:t>
            </a:r>
          </a:p>
        </p:txBody>
      </p:sp>
      <p:sp>
        <p:nvSpPr>
          <p:cNvPr id="38" name="Rectangle 37">
            <a:extLst>
              <a:ext uri="{FF2B5EF4-FFF2-40B4-BE49-F238E27FC236}">
                <a16:creationId xmlns:a16="http://schemas.microsoft.com/office/drawing/2014/main" id="{F0036AD1-5128-7472-126F-59B25373C9A3}"/>
              </a:ext>
            </a:extLst>
          </p:cNvPr>
          <p:cNvSpPr/>
          <p:nvPr/>
        </p:nvSpPr>
        <p:spPr>
          <a:xfrm>
            <a:off x="8525195" y="4310029"/>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Architecture</a:t>
            </a:r>
          </a:p>
        </p:txBody>
      </p:sp>
      <p:pic>
        <p:nvPicPr>
          <p:cNvPr id="39" name="Picture 38" descr="A yellow background with blue text&#10;&#10;Description automatically generated">
            <a:extLst>
              <a:ext uri="{FF2B5EF4-FFF2-40B4-BE49-F238E27FC236}">
                <a16:creationId xmlns:a16="http://schemas.microsoft.com/office/drawing/2014/main" id="{4EF0AD04-F887-91F9-9121-C19B520486CB}"/>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361845" y="5096197"/>
            <a:ext cx="504183" cy="360000"/>
          </a:xfrm>
          <a:prstGeom prst="rect">
            <a:avLst/>
          </a:prstGeom>
        </p:spPr>
      </p:pic>
      <p:pic>
        <p:nvPicPr>
          <p:cNvPr id="40" name="Picture 39" descr="A yellow background with blue text&#10;&#10;Description automatically generated">
            <a:extLst>
              <a:ext uri="{FF2B5EF4-FFF2-40B4-BE49-F238E27FC236}">
                <a16:creationId xmlns:a16="http://schemas.microsoft.com/office/drawing/2014/main" id="{70FCADC4-7EFA-1B13-7356-BDC2187E5CD2}"/>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2242739" y="5154024"/>
            <a:ext cx="504183" cy="360000"/>
          </a:xfrm>
          <a:prstGeom prst="rect">
            <a:avLst/>
          </a:prstGeom>
        </p:spPr>
      </p:pic>
      <p:pic>
        <p:nvPicPr>
          <p:cNvPr id="41" name="Picture 40" descr="A blue text on a blue background&#10;&#10;Description automatically generated">
            <a:extLst>
              <a:ext uri="{FF2B5EF4-FFF2-40B4-BE49-F238E27FC236}">
                <a16:creationId xmlns:a16="http://schemas.microsoft.com/office/drawing/2014/main" id="{41EE8AE2-CCD2-0E85-7D4A-9F7DEC3533D4}"/>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10382785" y="5858212"/>
            <a:ext cx="507484" cy="360000"/>
          </a:xfrm>
          <a:prstGeom prst="rect">
            <a:avLst/>
          </a:prstGeom>
        </p:spPr>
      </p:pic>
      <p:pic>
        <p:nvPicPr>
          <p:cNvPr id="42" name="Picture 41" descr="A blue and black text&#10;&#10;Description automatically generated">
            <a:extLst>
              <a:ext uri="{FF2B5EF4-FFF2-40B4-BE49-F238E27FC236}">
                <a16:creationId xmlns:a16="http://schemas.microsoft.com/office/drawing/2014/main" id="{AA46B0DC-E191-DCBD-1016-13D736DBCA90}"/>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10789468" y="5134401"/>
            <a:ext cx="507484" cy="360000"/>
          </a:xfrm>
          <a:prstGeom prst="rect">
            <a:avLst/>
          </a:prstGeom>
        </p:spPr>
      </p:pic>
      <p:pic>
        <p:nvPicPr>
          <p:cNvPr id="43" name="Picture 42" descr="A pink background with blue text&#10;&#10;Description automatically generated">
            <a:extLst>
              <a:ext uri="{FF2B5EF4-FFF2-40B4-BE49-F238E27FC236}">
                <a16:creationId xmlns:a16="http://schemas.microsoft.com/office/drawing/2014/main" id="{531CBC5C-2C35-CEB3-ECA7-02D084529854}"/>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0274781" y="5159675"/>
            <a:ext cx="504183" cy="360000"/>
          </a:xfrm>
          <a:prstGeom prst="rect">
            <a:avLst/>
          </a:prstGeom>
        </p:spPr>
      </p:pic>
      <p:pic>
        <p:nvPicPr>
          <p:cNvPr id="44" name="Picture 43" descr="A pink background with black text&#10;&#10;Description automatically generated">
            <a:extLst>
              <a:ext uri="{FF2B5EF4-FFF2-40B4-BE49-F238E27FC236}">
                <a16:creationId xmlns:a16="http://schemas.microsoft.com/office/drawing/2014/main" id="{669C8D0B-4434-E5AB-868A-7A7A65E94230}"/>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2787203" y="5129739"/>
            <a:ext cx="504183" cy="360000"/>
          </a:xfrm>
          <a:prstGeom prst="rect">
            <a:avLst/>
          </a:prstGeom>
        </p:spPr>
      </p:pic>
      <p:pic>
        <p:nvPicPr>
          <p:cNvPr id="45" name="Picture 44" descr="A yellow background with blue text&#10;&#10;Description automatically generated">
            <a:extLst>
              <a:ext uri="{FF2B5EF4-FFF2-40B4-BE49-F238E27FC236}">
                <a16:creationId xmlns:a16="http://schemas.microsoft.com/office/drawing/2014/main" id="{E15DCE5A-C40E-2F64-F5A0-1FB75562C876}"/>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6578808" y="4829776"/>
            <a:ext cx="507484" cy="360000"/>
          </a:xfrm>
          <a:prstGeom prst="rect">
            <a:avLst/>
          </a:prstGeom>
        </p:spPr>
      </p:pic>
      <p:pic>
        <p:nvPicPr>
          <p:cNvPr id="46" name="Picture 45" descr="A green background with blue text&#10;&#10;Description automatically generated">
            <a:extLst>
              <a:ext uri="{FF2B5EF4-FFF2-40B4-BE49-F238E27FC236}">
                <a16:creationId xmlns:a16="http://schemas.microsoft.com/office/drawing/2014/main" id="{D58A037C-14C7-D196-3ECE-62FC14F2BBCA}"/>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11496063" y="5413849"/>
            <a:ext cx="507484" cy="360000"/>
          </a:xfrm>
          <a:prstGeom prst="rect">
            <a:avLst/>
          </a:prstGeom>
        </p:spPr>
      </p:pic>
      <p:pic>
        <p:nvPicPr>
          <p:cNvPr id="47" name="Picture 46" descr="A green background with black text&#10;&#10;Description automatically generated">
            <a:extLst>
              <a:ext uri="{FF2B5EF4-FFF2-40B4-BE49-F238E27FC236}">
                <a16:creationId xmlns:a16="http://schemas.microsoft.com/office/drawing/2014/main" id="{FBBB9B99-A78D-136E-C487-0639D050E26C}"/>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11341270" y="5053849"/>
            <a:ext cx="507484" cy="360000"/>
          </a:xfrm>
          <a:prstGeom prst="rect">
            <a:avLst/>
          </a:prstGeom>
        </p:spPr>
      </p:pic>
      <p:pic>
        <p:nvPicPr>
          <p:cNvPr id="48" name="Picture 47" descr="A green background with black text&#10;&#10;Description automatically generated">
            <a:extLst>
              <a:ext uri="{FF2B5EF4-FFF2-40B4-BE49-F238E27FC236}">
                <a16:creationId xmlns:a16="http://schemas.microsoft.com/office/drawing/2014/main" id="{F00CFC3A-B52E-066D-F8E3-BBC90E8D8A29}"/>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10953354" y="5462029"/>
            <a:ext cx="507484" cy="360000"/>
          </a:xfrm>
          <a:prstGeom prst="rect">
            <a:avLst/>
          </a:prstGeom>
        </p:spPr>
      </p:pic>
      <p:pic>
        <p:nvPicPr>
          <p:cNvPr id="49" name="Picture 48" descr="A yellow background with blue text&#10;&#10;Description automatically generated">
            <a:extLst>
              <a:ext uri="{FF2B5EF4-FFF2-40B4-BE49-F238E27FC236}">
                <a16:creationId xmlns:a16="http://schemas.microsoft.com/office/drawing/2014/main" id="{12D864B2-D2CF-41D1-AA60-0235ED6B2945}"/>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11472070" y="5735876"/>
            <a:ext cx="504183" cy="360000"/>
          </a:xfrm>
          <a:prstGeom prst="rect">
            <a:avLst/>
          </a:prstGeom>
        </p:spPr>
      </p:pic>
      <p:pic>
        <p:nvPicPr>
          <p:cNvPr id="50" name="Picture 49" descr="A yellow background with blue text&#10;&#10;Description automatically generated">
            <a:extLst>
              <a:ext uri="{FF2B5EF4-FFF2-40B4-BE49-F238E27FC236}">
                <a16:creationId xmlns:a16="http://schemas.microsoft.com/office/drawing/2014/main" id="{2BBC43FF-3776-E6B0-198D-43C1F8203E18}"/>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2491282" y="5426657"/>
            <a:ext cx="504183" cy="360000"/>
          </a:xfrm>
          <a:prstGeom prst="rect">
            <a:avLst/>
          </a:prstGeom>
        </p:spPr>
      </p:pic>
      <p:pic>
        <p:nvPicPr>
          <p:cNvPr id="51" name="Picture 50" descr="A yellow background with blue text&#10;&#10;Description automatically generated">
            <a:extLst>
              <a:ext uri="{FF2B5EF4-FFF2-40B4-BE49-F238E27FC236}">
                <a16:creationId xmlns:a16="http://schemas.microsoft.com/office/drawing/2014/main" id="{9E745A68-972C-D6F9-145C-F1DBBFCE9E10}"/>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8396986" y="5115334"/>
            <a:ext cx="504183" cy="360000"/>
          </a:xfrm>
          <a:prstGeom prst="rect">
            <a:avLst/>
          </a:prstGeom>
        </p:spPr>
      </p:pic>
      <p:pic>
        <p:nvPicPr>
          <p:cNvPr id="52" name="Picture 51" descr="A yellow background with blue text&#10;&#10;Description automatically generated">
            <a:extLst>
              <a:ext uri="{FF2B5EF4-FFF2-40B4-BE49-F238E27FC236}">
                <a16:creationId xmlns:a16="http://schemas.microsoft.com/office/drawing/2014/main" id="{904EB1AF-6E71-5108-5F79-56E1E6EE1490}"/>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8965090" y="5066029"/>
            <a:ext cx="504183" cy="360000"/>
          </a:xfrm>
          <a:prstGeom prst="rect">
            <a:avLst/>
          </a:prstGeom>
        </p:spPr>
      </p:pic>
      <p:pic>
        <p:nvPicPr>
          <p:cNvPr id="53" name="Picture 52" descr="A yellow background with blue text&#10;&#10;Description automatically generated">
            <a:extLst>
              <a:ext uri="{FF2B5EF4-FFF2-40B4-BE49-F238E27FC236}">
                <a16:creationId xmlns:a16="http://schemas.microsoft.com/office/drawing/2014/main" id="{D8A49610-6036-B05F-C89F-83C5C2592AD9}"/>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3139654" y="5434412"/>
            <a:ext cx="504183" cy="360000"/>
          </a:xfrm>
          <a:prstGeom prst="rect">
            <a:avLst/>
          </a:prstGeom>
        </p:spPr>
      </p:pic>
      <p:pic>
        <p:nvPicPr>
          <p:cNvPr id="54" name="Picture 53" descr="A yellow background with blue text&#10;&#10;Description automatically generated">
            <a:extLst>
              <a:ext uri="{FF2B5EF4-FFF2-40B4-BE49-F238E27FC236}">
                <a16:creationId xmlns:a16="http://schemas.microsoft.com/office/drawing/2014/main" id="{9A9788E3-24FB-7D11-1518-E7A3895CC4DE}"/>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10875991" y="5778911"/>
            <a:ext cx="504183" cy="360000"/>
          </a:xfrm>
          <a:prstGeom prst="rect">
            <a:avLst/>
          </a:prstGeom>
        </p:spPr>
      </p:pic>
      <p:pic>
        <p:nvPicPr>
          <p:cNvPr id="55" name="Picture 54" descr="A yellow background with blue text&#10;&#10;Description automatically generated">
            <a:extLst>
              <a:ext uri="{FF2B5EF4-FFF2-40B4-BE49-F238E27FC236}">
                <a16:creationId xmlns:a16="http://schemas.microsoft.com/office/drawing/2014/main" id="{89FF0D9F-3BE4-F354-2766-E025B59BDB69}"/>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7130121" y="4848600"/>
            <a:ext cx="504183" cy="360000"/>
          </a:xfrm>
          <a:prstGeom prst="rect">
            <a:avLst/>
          </a:prstGeom>
        </p:spPr>
      </p:pic>
      <p:pic>
        <p:nvPicPr>
          <p:cNvPr id="56" name="Picture 55" descr="A pink background with blue text&#10;&#10;Description automatically generated">
            <a:extLst>
              <a:ext uri="{FF2B5EF4-FFF2-40B4-BE49-F238E27FC236}">
                <a16:creationId xmlns:a16="http://schemas.microsoft.com/office/drawing/2014/main" id="{3E4A0E61-0C83-070B-3AA6-438B71728FF1}"/>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10389463" y="5495982"/>
            <a:ext cx="504183" cy="360000"/>
          </a:xfrm>
          <a:prstGeom prst="rect">
            <a:avLst/>
          </a:prstGeom>
        </p:spPr>
      </p:pic>
      <p:pic>
        <p:nvPicPr>
          <p:cNvPr id="57" name="Picture 56" descr="A pink background with blue text&#10;&#10;Description automatically generated">
            <a:extLst>
              <a:ext uri="{FF2B5EF4-FFF2-40B4-BE49-F238E27FC236}">
                <a16:creationId xmlns:a16="http://schemas.microsoft.com/office/drawing/2014/main" id="{279C1B8E-A7B5-7354-FAD5-3CCEAAFC9D5A}"/>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2772176" y="5669739"/>
            <a:ext cx="504183" cy="360000"/>
          </a:xfrm>
          <a:prstGeom prst="rect">
            <a:avLst/>
          </a:prstGeom>
        </p:spPr>
      </p:pic>
      <p:pic>
        <p:nvPicPr>
          <p:cNvPr id="58" name="Picture 57" descr="A pink background with blue text&#10;&#10;Description automatically generated">
            <a:extLst>
              <a:ext uri="{FF2B5EF4-FFF2-40B4-BE49-F238E27FC236}">
                <a16:creationId xmlns:a16="http://schemas.microsoft.com/office/drawing/2014/main" id="{68EDBC5C-6963-21A0-904E-859381E3E7AC}"/>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7391061" y="5162273"/>
            <a:ext cx="504183" cy="360000"/>
          </a:xfrm>
          <a:prstGeom prst="rect">
            <a:avLst/>
          </a:prstGeom>
        </p:spPr>
      </p:pic>
      <p:pic>
        <p:nvPicPr>
          <p:cNvPr id="59" name="Picture 58" descr="A pink background with blue text&#10;&#10;Description automatically generated">
            <a:extLst>
              <a:ext uri="{FF2B5EF4-FFF2-40B4-BE49-F238E27FC236}">
                <a16:creationId xmlns:a16="http://schemas.microsoft.com/office/drawing/2014/main" id="{13195F9F-9AA6-DC6A-A0D8-C0E0542CE903}"/>
              </a:ext>
            </a:extLst>
          </p:cNvPr>
          <p:cNvPicPr>
            <a:picLocks noChangeAspect="1"/>
          </p:cNvPicPr>
          <p:nvPr/>
        </p:nvPicPr>
        <p:blipFill>
          <a:blip r:embed="rId32" cstate="print">
            <a:extLst>
              <a:ext uri="{28A0092B-C50C-407E-A947-70E740481C1C}">
                <a14:useLocalDpi xmlns:a14="http://schemas.microsoft.com/office/drawing/2010/main"/>
              </a:ext>
            </a:extLst>
          </a:blip>
          <a:stretch>
            <a:fillRect/>
          </a:stretch>
        </p:blipFill>
        <p:spPr>
          <a:xfrm>
            <a:off x="8770340" y="5388056"/>
            <a:ext cx="504183" cy="360000"/>
          </a:xfrm>
          <a:prstGeom prst="rect">
            <a:avLst/>
          </a:prstGeom>
        </p:spPr>
      </p:pic>
      <p:pic>
        <p:nvPicPr>
          <p:cNvPr id="60" name="Picture 59" descr="A pink background with blue text&#10;&#10;Description automatically generated">
            <a:extLst>
              <a:ext uri="{FF2B5EF4-FFF2-40B4-BE49-F238E27FC236}">
                <a16:creationId xmlns:a16="http://schemas.microsoft.com/office/drawing/2014/main" id="{10B88E98-A64E-4C11-D9C5-E244BB5731AE}"/>
              </a:ext>
            </a:extLst>
          </p:cNvPr>
          <p:cNvPicPr>
            <a:picLocks noChangeAspect="1"/>
          </p:cNvPicPr>
          <p:nvPr/>
        </p:nvPicPr>
        <p:blipFill>
          <a:blip r:embed="rId33" cstate="print">
            <a:extLst>
              <a:ext uri="{28A0092B-C50C-407E-A947-70E740481C1C}">
                <a14:useLocalDpi xmlns:a14="http://schemas.microsoft.com/office/drawing/2010/main"/>
              </a:ext>
            </a:extLst>
          </a:blip>
          <a:stretch>
            <a:fillRect/>
          </a:stretch>
        </p:blipFill>
        <p:spPr>
          <a:xfrm>
            <a:off x="6929099" y="5232246"/>
            <a:ext cx="504183" cy="360000"/>
          </a:xfrm>
          <a:prstGeom prst="rect">
            <a:avLst/>
          </a:prstGeom>
        </p:spPr>
      </p:pic>
      <p:pic>
        <p:nvPicPr>
          <p:cNvPr id="61" name="Picture 60" descr="A pink background with blue text&#10;&#10;Description automatically generated">
            <a:extLst>
              <a:ext uri="{FF2B5EF4-FFF2-40B4-BE49-F238E27FC236}">
                <a16:creationId xmlns:a16="http://schemas.microsoft.com/office/drawing/2014/main" id="{DE22B236-52B9-16A7-01FC-6E658AD3CBB5}"/>
              </a:ext>
            </a:extLst>
          </p:cNvPr>
          <p:cNvPicPr>
            <a:picLocks noChangeAspect="1"/>
          </p:cNvPicPr>
          <p:nvPr/>
        </p:nvPicPr>
        <p:blipFill>
          <a:blip r:embed="rId34" cstate="print">
            <a:extLst>
              <a:ext uri="{28A0092B-C50C-407E-A947-70E740481C1C}">
                <a14:useLocalDpi xmlns:a14="http://schemas.microsoft.com/office/drawing/2010/main"/>
              </a:ext>
            </a:extLst>
          </a:blip>
          <a:stretch>
            <a:fillRect/>
          </a:stretch>
        </p:blipFill>
        <p:spPr>
          <a:xfrm>
            <a:off x="4835747" y="5080025"/>
            <a:ext cx="504183" cy="360000"/>
          </a:xfrm>
          <a:prstGeom prst="rect">
            <a:avLst/>
          </a:prstGeom>
        </p:spPr>
      </p:pic>
      <p:pic>
        <p:nvPicPr>
          <p:cNvPr id="62" name="Picture 61" descr="A green background with blue text&#10;&#10;Description automatically generated">
            <a:extLst>
              <a:ext uri="{FF2B5EF4-FFF2-40B4-BE49-F238E27FC236}">
                <a16:creationId xmlns:a16="http://schemas.microsoft.com/office/drawing/2014/main" id="{E7F551B3-4323-645E-A605-72C6A59397E2}"/>
              </a:ext>
            </a:extLst>
          </p:cNvPr>
          <p:cNvPicPr>
            <a:picLocks noChangeAspect="1"/>
          </p:cNvPicPr>
          <p:nvPr/>
        </p:nvPicPr>
        <p:blipFill>
          <a:blip r:embed="rId35" cstate="print">
            <a:extLst>
              <a:ext uri="{28A0092B-C50C-407E-A947-70E740481C1C}">
                <a14:useLocalDpi xmlns:a14="http://schemas.microsoft.com/office/drawing/2010/main"/>
              </a:ext>
            </a:extLst>
          </a:blip>
          <a:stretch>
            <a:fillRect/>
          </a:stretch>
        </p:blipFill>
        <p:spPr>
          <a:xfrm>
            <a:off x="8249133" y="5426029"/>
            <a:ext cx="507484" cy="360000"/>
          </a:xfrm>
          <a:prstGeom prst="rect">
            <a:avLst/>
          </a:prstGeom>
        </p:spPr>
      </p:pic>
      <p:pic>
        <p:nvPicPr>
          <p:cNvPr id="63" name="Picture 62" descr="A green background with blue text&#10;&#10;Description automatically generated">
            <a:extLst>
              <a:ext uri="{FF2B5EF4-FFF2-40B4-BE49-F238E27FC236}">
                <a16:creationId xmlns:a16="http://schemas.microsoft.com/office/drawing/2014/main" id="{13FF8B66-EE6B-6964-3E56-4A10CE415B3E}"/>
              </a:ext>
            </a:extLst>
          </p:cNvPr>
          <p:cNvPicPr>
            <a:picLocks noChangeAspect="1"/>
          </p:cNvPicPr>
          <p:nvPr/>
        </p:nvPicPr>
        <p:blipFill>
          <a:blip r:embed="rId36" cstate="print">
            <a:extLst>
              <a:ext uri="{28A0092B-C50C-407E-A947-70E740481C1C}">
                <a14:useLocalDpi xmlns:a14="http://schemas.microsoft.com/office/drawing/2010/main"/>
              </a:ext>
            </a:extLst>
          </a:blip>
          <a:stretch>
            <a:fillRect/>
          </a:stretch>
        </p:blipFill>
        <p:spPr>
          <a:xfrm>
            <a:off x="6494383" y="5497333"/>
            <a:ext cx="507484" cy="360000"/>
          </a:xfrm>
          <a:prstGeom prst="rect">
            <a:avLst/>
          </a:prstGeom>
        </p:spPr>
      </p:pic>
      <p:pic>
        <p:nvPicPr>
          <p:cNvPr id="64" name="Picture 63" descr="A green background with blue text&#10;&#10;Description automatically generated">
            <a:extLst>
              <a:ext uri="{FF2B5EF4-FFF2-40B4-BE49-F238E27FC236}">
                <a16:creationId xmlns:a16="http://schemas.microsoft.com/office/drawing/2014/main" id="{7CDCA8D2-5787-F1F4-75AB-5089ACA0FFDD}"/>
              </a:ext>
            </a:extLst>
          </p:cNvPr>
          <p:cNvPicPr>
            <a:picLocks noChangeAspect="1"/>
          </p:cNvPicPr>
          <p:nvPr/>
        </p:nvPicPr>
        <p:blipFill>
          <a:blip r:embed="rId37" cstate="print">
            <a:extLst>
              <a:ext uri="{28A0092B-C50C-407E-A947-70E740481C1C}">
                <a14:useLocalDpi xmlns:a14="http://schemas.microsoft.com/office/drawing/2010/main"/>
              </a:ext>
            </a:extLst>
          </a:blip>
          <a:stretch>
            <a:fillRect/>
          </a:stretch>
        </p:blipFill>
        <p:spPr>
          <a:xfrm>
            <a:off x="4371134" y="5260025"/>
            <a:ext cx="507484" cy="360000"/>
          </a:xfrm>
          <a:prstGeom prst="rect">
            <a:avLst/>
          </a:prstGeom>
        </p:spPr>
      </p:pic>
      <p:sp>
        <p:nvSpPr>
          <p:cNvPr id="65" name="Rectangle 64">
            <a:extLst>
              <a:ext uri="{FF2B5EF4-FFF2-40B4-BE49-F238E27FC236}">
                <a16:creationId xmlns:a16="http://schemas.microsoft.com/office/drawing/2014/main" id="{1251443F-089C-1FE2-0115-07E7A2E9777D}"/>
              </a:ext>
            </a:extLst>
          </p:cNvPr>
          <p:cNvSpPr/>
          <p:nvPr/>
        </p:nvSpPr>
        <p:spPr>
          <a:xfrm>
            <a:off x="4927919" y="538660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E848BA0E-1049-642F-51C2-F7291AF1FBA4}"/>
              </a:ext>
            </a:extLst>
          </p:cNvPr>
          <p:cNvSpPr/>
          <p:nvPr/>
        </p:nvSpPr>
        <p:spPr>
          <a:xfrm>
            <a:off x="5337528" y="55091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32A634EB-EA0B-8649-B189-FBEE94E98B59}"/>
              </a:ext>
            </a:extLst>
          </p:cNvPr>
          <p:cNvSpPr/>
          <p:nvPr/>
        </p:nvSpPr>
        <p:spPr>
          <a:xfrm>
            <a:off x="7015221" y="562486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6F31A09F-E1F6-BA4E-DBB3-E76282A1B2C4}"/>
              </a:ext>
            </a:extLst>
          </p:cNvPr>
          <p:cNvSpPr/>
          <p:nvPr/>
        </p:nvSpPr>
        <p:spPr>
          <a:xfrm>
            <a:off x="9101201" y="560602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AF067A83-38C6-074E-F93E-82A06E1B7CF0}"/>
              </a:ext>
            </a:extLst>
          </p:cNvPr>
          <p:cNvSpPr/>
          <p:nvPr/>
        </p:nvSpPr>
        <p:spPr>
          <a:xfrm>
            <a:off x="11196797" y="605275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89BBBE7D-000D-67DE-9ADA-83C61B536645}"/>
              </a:ext>
            </a:extLst>
          </p:cNvPr>
          <p:cNvSpPr/>
          <p:nvPr/>
        </p:nvSpPr>
        <p:spPr>
          <a:xfrm>
            <a:off x="6575619" y="584973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F17C7B7D-4382-8953-AA49-B9D72A9505DF}"/>
              </a:ext>
            </a:extLst>
          </p:cNvPr>
          <p:cNvSpPr/>
          <p:nvPr/>
        </p:nvSpPr>
        <p:spPr>
          <a:xfrm>
            <a:off x="3222887" y="592527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F53F2387-0F18-7961-FFE6-A3B5CBE50F25}"/>
              </a:ext>
            </a:extLst>
          </p:cNvPr>
          <p:cNvSpPr/>
          <p:nvPr/>
        </p:nvSpPr>
        <p:spPr>
          <a:xfrm>
            <a:off x="516186" y="4380600"/>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Science</a:t>
            </a:r>
          </a:p>
        </p:txBody>
      </p:sp>
      <p:sp>
        <p:nvSpPr>
          <p:cNvPr id="73" name="Rectangle 72">
            <a:extLst>
              <a:ext uri="{FF2B5EF4-FFF2-40B4-BE49-F238E27FC236}">
                <a16:creationId xmlns:a16="http://schemas.microsoft.com/office/drawing/2014/main" id="{ED585417-203B-00FF-A1CB-3D06FB3B226E}"/>
              </a:ext>
            </a:extLst>
          </p:cNvPr>
          <p:cNvSpPr/>
          <p:nvPr/>
        </p:nvSpPr>
        <p:spPr>
          <a:xfrm>
            <a:off x="516186" y="544153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78569AC9-AED6-20D8-F812-4F38339C1BA0}"/>
              </a:ext>
            </a:extLst>
          </p:cNvPr>
          <p:cNvSpPr/>
          <p:nvPr/>
        </p:nvSpPr>
        <p:spPr>
          <a:xfrm>
            <a:off x="1012076" y="539435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FDB26819-B940-E4C4-ADAC-FF05C1D207C4}"/>
              </a:ext>
            </a:extLst>
          </p:cNvPr>
          <p:cNvSpPr/>
          <p:nvPr/>
        </p:nvSpPr>
        <p:spPr>
          <a:xfrm>
            <a:off x="863521" y="586123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76" name="Picture 75" descr="A blue text on a blue background&#10;&#10;Description automatically generated">
            <a:extLst>
              <a:ext uri="{FF2B5EF4-FFF2-40B4-BE49-F238E27FC236}">
                <a16:creationId xmlns:a16="http://schemas.microsoft.com/office/drawing/2014/main" id="{282AE1BE-F5BE-B459-D06E-9ECB4999332C}"/>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10789468" y="2225378"/>
            <a:ext cx="507484" cy="360000"/>
          </a:xfrm>
          <a:prstGeom prst="rect">
            <a:avLst/>
          </a:prstGeom>
        </p:spPr>
      </p:pic>
      <p:pic>
        <p:nvPicPr>
          <p:cNvPr id="77" name="Picture 76" descr="A blue and black text&#10;&#10;Description automatically generated">
            <a:extLst>
              <a:ext uri="{FF2B5EF4-FFF2-40B4-BE49-F238E27FC236}">
                <a16:creationId xmlns:a16="http://schemas.microsoft.com/office/drawing/2014/main" id="{165DB5C1-D549-A98F-A2B1-BA7E3C5EE83B}"/>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11341270" y="2205186"/>
            <a:ext cx="507484" cy="360000"/>
          </a:xfrm>
          <a:prstGeom prst="rect">
            <a:avLst/>
          </a:prstGeom>
        </p:spPr>
      </p:pic>
      <p:pic>
        <p:nvPicPr>
          <p:cNvPr id="78" name="Picture 77" descr="A green background with blue text&#10;&#10;Description automatically generated">
            <a:extLst>
              <a:ext uri="{FF2B5EF4-FFF2-40B4-BE49-F238E27FC236}">
                <a16:creationId xmlns:a16="http://schemas.microsoft.com/office/drawing/2014/main" id="{83995638-CFA9-DAC2-2C57-1E0D8A442F4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8935855" y="2938970"/>
            <a:ext cx="507484" cy="360000"/>
          </a:xfrm>
          <a:prstGeom prst="rect">
            <a:avLst/>
          </a:prstGeom>
        </p:spPr>
      </p:pic>
      <p:pic>
        <p:nvPicPr>
          <p:cNvPr id="79" name="Picture 78" descr="A green background with blue text&#10;&#10;Description automatically generated">
            <a:extLst>
              <a:ext uri="{FF2B5EF4-FFF2-40B4-BE49-F238E27FC236}">
                <a16:creationId xmlns:a16="http://schemas.microsoft.com/office/drawing/2014/main" id="{E5D17FC0-2C98-94A7-151B-36654302FE78}"/>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9533195" y="2542970"/>
            <a:ext cx="507484" cy="360000"/>
          </a:xfrm>
          <a:prstGeom prst="rect">
            <a:avLst/>
          </a:prstGeom>
        </p:spPr>
      </p:pic>
      <p:pic>
        <p:nvPicPr>
          <p:cNvPr id="80" name="Picture 79" descr="A green background with black text&#10;&#10;Description automatically generated">
            <a:extLst>
              <a:ext uri="{FF2B5EF4-FFF2-40B4-BE49-F238E27FC236}">
                <a16:creationId xmlns:a16="http://schemas.microsoft.com/office/drawing/2014/main" id="{3B27CC5A-6FBD-03CC-552F-40CFA2DB522F}"/>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9378402" y="2182970"/>
            <a:ext cx="507484" cy="360000"/>
          </a:xfrm>
          <a:prstGeom prst="rect">
            <a:avLst/>
          </a:prstGeom>
        </p:spPr>
      </p:pic>
      <p:pic>
        <p:nvPicPr>
          <p:cNvPr id="81" name="Picture 80" descr="A green background with black text&#10;&#10;Description automatically generated">
            <a:extLst>
              <a:ext uri="{FF2B5EF4-FFF2-40B4-BE49-F238E27FC236}">
                <a16:creationId xmlns:a16="http://schemas.microsoft.com/office/drawing/2014/main" id="{17BE5D8D-1033-8621-C4D7-E7EDAED01CB7}"/>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8990486" y="2591150"/>
            <a:ext cx="507484" cy="360000"/>
          </a:xfrm>
          <a:prstGeom prst="rect">
            <a:avLst/>
          </a:prstGeom>
        </p:spPr>
      </p:pic>
      <p:pic>
        <p:nvPicPr>
          <p:cNvPr id="82" name="Picture 81" descr="A green background with blue text&#10;&#10;Description automatically generated">
            <a:extLst>
              <a:ext uri="{FF2B5EF4-FFF2-40B4-BE49-F238E27FC236}">
                <a16:creationId xmlns:a16="http://schemas.microsoft.com/office/drawing/2014/main" id="{B61EC886-4ECB-CAAD-4283-AE4DCF98B98F}"/>
              </a:ext>
            </a:extLst>
          </p:cNvPr>
          <p:cNvPicPr>
            <a:picLocks noChangeAspect="1"/>
          </p:cNvPicPr>
          <p:nvPr/>
        </p:nvPicPr>
        <p:blipFill>
          <a:blip r:embed="rId35" cstate="print">
            <a:extLst>
              <a:ext uri="{28A0092B-C50C-407E-A947-70E740481C1C}">
                <a14:useLocalDpi xmlns:a14="http://schemas.microsoft.com/office/drawing/2010/main"/>
              </a:ext>
            </a:extLst>
          </a:blip>
          <a:stretch>
            <a:fillRect/>
          </a:stretch>
        </p:blipFill>
        <p:spPr>
          <a:xfrm>
            <a:off x="8826600" y="2188148"/>
            <a:ext cx="507484" cy="360000"/>
          </a:xfrm>
          <a:prstGeom prst="rect">
            <a:avLst/>
          </a:prstGeom>
        </p:spPr>
      </p:pic>
      <p:pic>
        <p:nvPicPr>
          <p:cNvPr id="83" name="Picture 82" descr="A green background with blue text&#10;&#10;Description automatically generated">
            <a:extLst>
              <a:ext uri="{FF2B5EF4-FFF2-40B4-BE49-F238E27FC236}">
                <a16:creationId xmlns:a16="http://schemas.microsoft.com/office/drawing/2014/main" id="{42D77DA5-40A5-2509-56A4-AACD2648892C}"/>
              </a:ext>
            </a:extLst>
          </p:cNvPr>
          <p:cNvPicPr>
            <a:picLocks noChangeAspect="1"/>
          </p:cNvPicPr>
          <p:nvPr/>
        </p:nvPicPr>
        <p:blipFill>
          <a:blip r:embed="rId36" cstate="print">
            <a:extLst>
              <a:ext uri="{28A0092B-C50C-407E-A947-70E740481C1C}">
                <a14:useLocalDpi xmlns:a14="http://schemas.microsoft.com/office/drawing/2010/main"/>
              </a:ext>
            </a:extLst>
          </a:blip>
          <a:stretch>
            <a:fillRect/>
          </a:stretch>
        </p:blipFill>
        <p:spPr>
          <a:xfrm>
            <a:off x="6714661" y="2181183"/>
            <a:ext cx="507484" cy="360000"/>
          </a:xfrm>
          <a:prstGeom prst="rect">
            <a:avLst/>
          </a:prstGeom>
        </p:spPr>
      </p:pic>
      <p:pic>
        <p:nvPicPr>
          <p:cNvPr id="84" name="Picture 83" descr="A green background with blue text&#10;&#10;Description automatically generated">
            <a:extLst>
              <a:ext uri="{FF2B5EF4-FFF2-40B4-BE49-F238E27FC236}">
                <a16:creationId xmlns:a16="http://schemas.microsoft.com/office/drawing/2014/main" id="{F9CABE31-E3B9-B1F4-6EE7-7EE355BA2911}"/>
              </a:ext>
            </a:extLst>
          </p:cNvPr>
          <p:cNvPicPr>
            <a:picLocks noChangeAspect="1"/>
          </p:cNvPicPr>
          <p:nvPr/>
        </p:nvPicPr>
        <p:blipFill>
          <a:blip r:embed="rId37" cstate="print">
            <a:extLst>
              <a:ext uri="{28A0092B-C50C-407E-A947-70E740481C1C}">
                <a14:useLocalDpi xmlns:a14="http://schemas.microsoft.com/office/drawing/2010/main"/>
              </a:ext>
            </a:extLst>
          </a:blip>
          <a:stretch>
            <a:fillRect/>
          </a:stretch>
        </p:blipFill>
        <p:spPr>
          <a:xfrm>
            <a:off x="9443339" y="2882941"/>
            <a:ext cx="507484" cy="360000"/>
          </a:xfrm>
          <a:prstGeom prst="rect">
            <a:avLst/>
          </a:prstGeom>
        </p:spPr>
      </p:pic>
      <p:pic>
        <p:nvPicPr>
          <p:cNvPr id="85" name="Picture 84" descr="A pink background with blue text&#10;&#10;Description automatically generated">
            <a:extLst>
              <a:ext uri="{FF2B5EF4-FFF2-40B4-BE49-F238E27FC236}">
                <a16:creationId xmlns:a16="http://schemas.microsoft.com/office/drawing/2014/main" id="{48850440-0A02-8EEC-5714-71581C05988C}"/>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9274523" y="3256002"/>
            <a:ext cx="504183" cy="360000"/>
          </a:xfrm>
          <a:prstGeom prst="rect">
            <a:avLst/>
          </a:prstGeom>
        </p:spPr>
      </p:pic>
      <p:pic>
        <p:nvPicPr>
          <p:cNvPr id="86" name="Picture 85" descr="A pink background with black text&#10;&#10;Description automatically generated">
            <a:extLst>
              <a:ext uri="{FF2B5EF4-FFF2-40B4-BE49-F238E27FC236}">
                <a16:creationId xmlns:a16="http://schemas.microsoft.com/office/drawing/2014/main" id="{FB25615B-E758-1F02-FE30-235DB8DDCA1D}"/>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5103430" y="2925186"/>
            <a:ext cx="504183" cy="360000"/>
          </a:xfrm>
          <a:prstGeom prst="rect">
            <a:avLst/>
          </a:prstGeom>
        </p:spPr>
      </p:pic>
      <p:pic>
        <p:nvPicPr>
          <p:cNvPr id="87" name="Picture 86" descr="A pink background with blue text&#10;&#10;Description automatically generated">
            <a:extLst>
              <a:ext uri="{FF2B5EF4-FFF2-40B4-BE49-F238E27FC236}">
                <a16:creationId xmlns:a16="http://schemas.microsoft.com/office/drawing/2014/main" id="{AAD5FFA5-F509-ED24-3812-377D2FE556EE}"/>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4620474" y="2225378"/>
            <a:ext cx="504183" cy="360000"/>
          </a:xfrm>
          <a:prstGeom prst="rect">
            <a:avLst/>
          </a:prstGeom>
        </p:spPr>
      </p:pic>
      <p:pic>
        <p:nvPicPr>
          <p:cNvPr id="88" name="Picture 87" descr="A pink background with blue text&#10;&#10;Description automatically generated">
            <a:extLst>
              <a:ext uri="{FF2B5EF4-FFF2-40B4-BE49-F238E27FC236}">
                <a16:creationId xmlns:a16="http://schemas.microsoft.com/office/drawing/2014/main" id="{318C273A-1D18-3068-E505-8B1D69CE0ECE}"/>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4585858" y="2593292"/>
            <a:ext cx="504183" cy="360000"/>
          </a:xfrm>
          <a:prstGeom prst="rect">
            <a:avLst/>
          </a:prstGeom>
        </p:spPr>
      </p:pic>
      <p:pic>
        <p:nvPicPr>
          <p:cNvPr id="89" name="Picture 88" descr="A pink background with blue text&#10;&#10;Description automatically generated">
            <a:extLst>
              <a:ext uri="{FF2B5EF4-FFF2-40B4-BE49-F238E27FC236}">
                <a16:creationId xmlns:a16="http://schemas.microsoft.com/office/drawing/2014/main" id="{ADECC351-92CD-5E4A-83A3-C4EBD36DD839}"/>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7186917" y="2205649"/>
            <a:ext cx="504183" cy="360000"/>
          </a:xfrm>
          <a:prstGeom prst="rect">
            <a:avLst/>
          </a:prstGeom>
        </p:spPr>
      </p:pic>
      <p:pic>
        <p:nvPicPr>
          <p:cNvPr id="90" name="Picture 89" descr="A pink background with blue text&#10;&#10;Description automatically generated">
            <a:extLst>
              <a:ext uri="{FF2B5EF4-FFF2-40B4-BE49-F238E27FC236}">
                <a16:creationId xmlns:a16="http://schemas.microsoft.com/office/drawing/2014/main" id="{CD43A9BE-39A2-D15D-9F88-D7FC1F084856}"/>
              </a:ext>
            </a:extLst>
          </p:cNvPr>
          <p:cNvPicPr>
            <a:picLocks noChangeAspect="1"/>
          </p:cNvPicPr>
          <p:nvPr/>
        </p:nvPicPr>
        <p:blipFill>
          <a:blip r:embed="rId32" cstate="print">
            <a:extLst>
              <a:ext uri="{28A0092B-C50C-407E-A947-70E740481C1C}">
                <a14:useLocalDpi xmlns:a14="http://schemas.microsoft.com/office/drawing/2010/main"/>
              </a:ext>
            </a:extLst>
          </a:blip>
          <a:stretch>
            <a:fillRect/>
          </a:stretch>
        </p:blipFill>
        <p:spPr>
          <a:xfrm>
            <a:off x="5183880" y="2186392"/>
            <a:ext cx="504183" cy="360000"/>
          </a:xfrm>
          <a:prstGeom prst="rect">
            <a:avLst/>
          </a:prstGeom>
        </p:spPr>
      </p:pic>
      <p:pic>
        <p:nvPicPr>
          <p:cNvPr id="91" name="Picture 90" descr="A pink background with blue text&#10;&#10;Description automatically generated">
            <a:extLst>
              <a:ext uri="{FF2B5EF4-FFF2-40B4-BE49-F238E27FC236}">
                <a16:creationId xmlns:a16="http://schemas.microsoft.com/office/drawing/2014/main" id="{2A7FA345-47C4-BACD-148E-525B8506B603}"/>
              </a:ext>
            </a:extLst>
          </p:cNvPr>
          <p:cNvPicPr>
            <a:picLocks noChangeAspect="1"/>
          </p:cNvPicPr>
          <p:nvPr/>
        </p:nvPicPr>
        <p:blipFill>
          <a:blip r:embed="rId33" cstate="print">
            <a:extLst>
              <a:ext uri="{28A0092B-C50C-407E-A947-70E740481C1C}">
                <a14:useLocalDpi xmlns:a14="http://schemas.microsoft.com/office/drawing/2010/main"/>
              </a:ext>
            </a:extLst>
          </a:blip>
          <a:stretch>
            <a:fillRect/>
          </a:stretch>
        </p:blipFill>
        <p:spPr>
          <a:xfrm>
            <a:off x="6748125" y="2554499"/>
            <a:ext cx="504183" cy="360000"/>
          </a:xfrm>
          <a:prstGeom prst="rect">
            <a:avLst/>
          </a:prstGeom>
        </p:spPr>
      </p:pic>
      <p:pic>
        <p:nvPicPr>
          <p:cNvPr id="92" name="Picture 91" descr="A pink background with blue text&#10;&#10;Description automatically generated">
            <a:extLst>
              <a:ext uri="{FF2B5EF4-FFF2-40B4-BE49-F238E27FC236}">
                <a16:creationId xmlns:a16="http://schemas.microsoft.com/office/drawing/2014/main" id="{E96BA356-1AF2-1BA5-CBDC-B4232C9E7DB5}"/>
              </a:ext>
            </a:extLst>
          </p:cNvPr>
          <p:cNvPicPr>
            <a:picLocks noChangeAspect="1"/>
          </p:cNvPicPr>
          <p:nvPr/>
        </p:nvPicPr>
        <p:blipFill>
          <a:blip r:embed="rId34" cstate="print">
            <a:extLst>
              <a:ext uri="{28A0092B-C50C-407E-A947-70E740481C1C}">
                <a14:useLocalDpi xmlns:a14="http://schemas.microsoft.com/office/drawing/2010/main"/>
              </a:ext>
            </a:extLst>
          </a:blip>
          <a:stretch>
            <a:fillRect/>
          </a:stretch>
        </p:blipFill>
        <p:spPr>
          <a:xfrm>
            <a:off x="5179288" y="2565186"/>
            <a:ext cx="504183" cy="360000"/>
          </a:xfrm>
          <a:prstGeom prst="rect">
            <a:avLst/>
          </a:prstGeom>
        </p:spPr>
      </p:pic>
      <p:sp>
        <p:nvSpPr>
          <p:cNvPr id="93" name="Rectangle 92">
            <a:extLst>
              <a:ext uri="{FF2B5EF4-FFF2-40B4-BE49-F238E27FC236}">
                <a16:creationId xmlns:a16="http://schemas.microsoft.com/office/drawing/2014/main" id="{EED8FB72-3FAB-9EFC-0291-61BA1DD4FCA7}"/>
              </a:ext>
            </a:extLst>
          </p:cNvPr>
          <p:cNvSpPr/>
          <p:nvPr/>
        </p:nvSpPr>
        <p:spPr>
          <a:xfrm>
            <a:off x="11310341" y="257785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 name="Rectangle 95">
            <a:extLst>
              <a:ext uri="{FF2B5EF4-FFF2-40B4-BE49-F238E27FC236}">
                <a16:creationId xmlns:a16="http://schemas.microsoft.com/office/drawing/2014/main" id="{DDFB234B-2224-E630-E638-3F0450D20AC2}"/>
              </a:ext>
            </a:extLst>
          </p:cNvPr>
          <p:cNvSpPr/>
          <p:nvPr/>
        </p:nvSpPr>
        <p:spPr>
          <a:xfrm>
            <a:off x="9794756" y="317789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7" name="Rectangle 96">
            <a:extLst>
              <a:ext uri="{FF2B5EF4-FFF2-40B4-BE49-F238E27FC236}">
                <a16:creationId xmlns:a16="http://schemas.microsoft.com/office/drawing/2014/main" id="{86BE791E-D879-7B90-110D-890E9FCFAD96}"/>
              </a:ext>
            </a:extLst>
          </p:cNvPr>
          <p:cNvSpPr/>
          <p:nvPr/>
        </p:nvSpPr>
        <p:spPr>
          <a:xfrm>
            <a:off x="10856905" y="254618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Rectangle 97">
            <a:extLst>
              <a:ext uri="{FF2B5EF4-FFF2-40B4-BE49-F238E27FC236}">
                <a16:creationId xmlns:a16="http://schemas.microsoft.com/office/drawing/2014/main" id="{4D21D058-B335-C477-8080-E74075EFD857}"/>
              </a:ext>
            </a:extLst>
          </p:cNvPr>
          <p:cNvSpPr/>
          <p:nvPr/>
        </p:nvSpPr>
        <p:spPr>
          <a:xfrm>
            <a:off x="7251912" y="262351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99" name="Picture 98" descr="A yellow background with blue text&#10;&#10;Description automatically generated">
            <a:extLst>
              <a:ext uri="{FF2B5EF4-FFF2-40B4-BE49-F238E27FC236}">
                <a16:creationId xmlns:a16="http://schemas.microsoft.com/office/drawing/2014/main" id="{A515DFE1-FC9C-2FA6-8E79-BFF86F91E3E3}"/>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4617173" y="2929255"/>
            <a:ext cx="507484" cy="360000"/>
          </a:xfrm>
          <a:prstGeom prst="rect">
            <a:avLst/>
          </a:prstGeom>
        </p:spPr>
      </p:pic>
      <p:pic>
        <p:nvPicPr>
          <p:cNvPr id="100" name="Picture 99" descr="A yellow background with blue text&#10;&#10;Description automatically generated">
            <a:extLst>
              <a:ext uri="{FF2B5EF4-FFF2-40B4-BE49-F238E27FC236}">
                <a16:creationId xmlns:a16="http://schemas.microsoft.com/office/drawing/2014/main" id="{4D0579C0-190E-C12D-3D03-64E6089CF691}"/>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778164" y="2869499"/>
            <a:ext cx="504183" cy="360000"/>
          </a:xfrm>
          <a:prstGeom prst="rect">
            <a:avLst/>
          </a:prstGeom>
        </p:spPr>
      </p:pic>
      <p:pic>
        <p:nvPicPr>
          <p:cNvPr id="101" name="Picture 100" descr="A yellow background with blue text&#10;&#10;Description automatically generated">
            <a:extLst>
              <a:ext uri="{FF2B5EF4-FFF2-40B4-BE49-F238E27FC236}">
                <a16:creationId xmlns:a16="http://schemas.microsoft.com/office/drawing/2014/main" id="{5C3DDB59-E6A6-45AE-F65A-150916608A70}"/>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09132" y="2512958"/>
            <a:ext cx="504183" cy="360000"/>
          </a:xfrm>
          <a:prstGeom prst="rect">
            <a:avLst/>
          </a:prstGeom>
        </p:spPr>
      </p:pic>
      <p:pic>
        <p:nvPicPr>
          <p:cNvPr id="102" name="Picture 101" descr="A yellow background with blue text&#10;&#10;Description automatically generated">
            <a:extLst>
              <a:ext uri="{FF2B5EF4-FFF2-40B4-BE49-F238E27FC236}">
                <a16:creationId xmlns:a16="http://schemas.microsoft.com/office/drawing/2014/main" id="{C5C5279F-B5C6-C459-1F60-E1B12129D986}"/>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777501" y="3237996"/>
            <a:ext cx="504183" cy="360000"/>
          </a:xfrm>
          <a:prstGeom prst="rect">
            <a:avLst/>
          </a:prstGeom>
        </p:spPr>
      </p:pic>
      <p:pic>
        <p:nvPicPr>
          <p:cNvPr id="103" name="Picture 102" descr="A yellow background with blue text&#10;&#10;Description automatically generated">
            <a:extLst>
              <a:ext uri="{FF2B5EF4-FFF2-40B4-BE49-F238E27FC236}">
                <a16:creationId xmlns:a16="http://schemas.microsoft.com/office/drawing/2014/main" id="{A75195A6-05F8-E09E-50CB-EC0C544FFFCA}"/>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1048837" y="2145113"/>
            <a:ext cx="504183" cy="360000"/>
          </a:xfrm>
          <a:prstGeom prst="rect">
            <a:avLst/>
          </a:prstGeom>
        </p:spPr>
      </p:pic>
      <p:pic>
        <p:nvPicPr>
          <p:cNvPr id="104" name="Picture 103" descr="A yellow background with blue text&#10;&#10;Description automatically generated">
            <a:extLst>
              <a:ext uri="{FF2B5EF4-FFF2-40B4-BE49-F238E27FC236}">
                <a16:creationId xmlns:a16="http://schemas.microsoft.com/office/drawing/2014/main" id="{ED3CF9B3-3A0B-59A5-B375-BEC6B4CFC9FD}"/>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471612" y="2894017"/>
            <a:ext cx="504183" cy="360000"/>
          </a:xfrm>
          <a:prstGeom prst="rect">
            <a:avLst/>
          </a:prstGeom>
        </p:spPr>
      </p:pic>
      <p:pic>
        <p:nvPicPr>
          <p:cNvPr id="105" name="Picture 104" descr="A yellow background with blue text&#10;&#10;Description automatically generated">
            <a:extLst>
              <a:ext uri="{FF2B5EF4-FFF2-40B4-BE49-F238E27FC236}">
                <a16:creationId xmlns:a16="http://schemas.microsoft.com/office/drawing/2014/main" id="{88C3C280-8E1D-E694-3B44-31E572756190}"/>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2624337" y="2165524"/>
            <a:ext cx="504183" cy="360000"/>
          </a:xfrm>
          <a:prstGeom prst="rect">
            <a:avLst/>
          </a:prstGeom>
        </p:spPr>
      </p:pic>
      <p:pic>
        <p:nvPicPr>
          <p:cNvPr id="106" name="Picture 105" descr="A yellow background with blue text&#10;&#10;Description automatically generated">
            <a:extLst>
              <a:ext uri="{FF2B5EF4-FFF2-40B4-BE49-F238E27FC236}">
                <a16:creationId xmlns:a16="http://schemas.microsoft.com/office/drawing/2014/main" id="{BDB9FE37-CE72-5CCB-DB16-107FC9C4D0F8}"/>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1069557" y="2506105"/>
            <a:ext cx="504183" cy="360000"/>
          </a:xfrm>
          <a:prstGeom prst="rect">
            <a:avLst/>
          </a:prstGeom>
        </p:spPr>
      </p:pic>
      <p:pic>
        <p:nvPicPr>
          <p:cNvPr id="107" name="Picture 106" descr="A yellow background with blue text&#10;&#10;Description automatically generated">
            <a:extLst>
              <a:ext uri="{FF2B5EF4-FFF2-40B4-BE49-F238E27FC236}">
                <a16:creationId xmlns:a16="http://schemas.microsoft.com/office/drawing/2014/main" id="{9C2F35E0-7124-96DE-B183-DB9E18067249}"/>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1017528" y="2862894"/>
            <a:ext cx="504183" cy="360000"/>
          </a:xfrm>
          <a:prstGeom prst="rect">
            <a:avLst/>
          </a:prstGeom>
        </p:spPr>
      </p:pic>
      <p:pic>
        <p:nvPicPr>
          <p:cNvPr id="108" name="Picture 107" descr="A yellow background with blue text&#10;&#10;Description automatically generated">
            <a:extLst>
              <a:ext uri="{FF2B5EF4-FFF2-40B4-BE49-F238E27FC236}">
                <a16:creationId xmlns:a16="http://schemas.microsoft.com/office/drawing/2014/main" id="{64E2E325-4B09-E5FD-59F5-4E82C0AED832}"/>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488064" y="2193508"/>
            <a:ext cx="504183" cy="360000"/>
          </a:xfrm>
          <a:prstGeom prst="rect">
            <a:avLst/>
          </a:prstGeom>
        </p:spPr>
      </p:pic>
      <p:pic>
        <p:nvPicPr>
          <p:cNvPr id="109" name="Picture 108" descr="A yellow background with blue text&#10;&#10;Description automatically generated">
            <a:extLst>
              <a:ext uri="{FF2B5EF4-FFF2-40B4-BE49-F238E27FC236}">
                <a16:creationId xmlns:a16="http://schemas.microsoft.com/office/drawing/2014/main" id="{D9A7C5F8-4885-AD2C-C325-309D2F1B395B}"/>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3154672" y="2194269"/>
            <a:ext cx="504183" cy="360000"/>
          </a:xfrm>
          <a:prstGeom prst="rect">
            <a:avLst/>
          </a:prstGeom>
        </p:spPr>
      </p:pic>
      <p:sp>
        <p:nvSpPr>
          <p:cNvPr id="110" name="Rectangle 109">
            <a:extLst>
              <a:ext uri="{FF2B5EF4-FFF2-40B4-BE49-F238E27FC236}">
                <a16:creationId xmlns:a16="http://schemas.microsoft.com/office/drawing/2014/main" id="{65CE6126-50F6-6139-B193-6972B983155E}"/>
              </a:ext>
            </a:extLst>
          </p:cNvPr>
          <p:cNvSpPr/>
          <p:nvPr/>
        </p:nvSpPr>
        <p:spPr>
          <a:xfrm>
            <a:off x="458945" y="33974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 name="Rectangle 110">
            <a:extLst>
              <a:ext uri="{FF2B5EF4-FFF2-40B4-BE49-F238E27FC236}">
                <a16:creationId xmlns:a16="http://schemas.microsoft.com/office/drawing/2014/main" id="{0EFF08BA-E173-D418-2309-E3B7D2815335}"/>
              </a:ext>
            </a:extLst>
          </p:cNvPr>
          <p:cNvSpPr/>
          <p:nvPr/>
        </p:nvSpPr>
        <p:spPr>
          <a:xfrm>
            <a:off x="8842431" y="325170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 name="Rectangle 111">
            <a:extLst>
              <a:ext uri="{FF2B5EF4-FFF2-40B4-BE49-F238E27FC236}">
                <a16:creationId xmlns:a16="http://schemas.microsoft.com/office/drawing/2014/main" id="{A12EF7FA-3FC6-6733-62F1-16A62FA931EA}"/>
              </a:ext>
            </a:extLst>
          </p:cNvPr>
          <p:cNvSpPr/>
          <p:nvPr/>
        </p:nvSpPr>
        <p:spPr>
          <a:xfrm>
            <a:off x="4866624" y="32294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 name="Rectangle 112">
            <a:extLst>
              <a:ext uri="{FF2B5EF4-FFF2-40B4-BE49-F238E27FC236}">
                <a16:creationId xmlns:a16="http://schemas.microsoft.com/office/drawing/2014/main" id="{0721B447-C668-A02F-45CF-B586A4C9C8F7}"/>
              </a:ext>
            </a:extLst>
          </p:cNvPr>
          <p:cNvSpPr/>
          <p:nvPr/>
        </p:nvSpPr>
        <p:spPr>
          <a:xfrm>
            <a:off x="1248648" y="318426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 name="Rectangle 113">
            <a:extLst>
              <a:ext uri="{FF2B5EF4-FFF2-40B4-BE49-F238E27FC236}">
                <a16:creationId xmlns:a16="http://schemas.microsoft.com/office/drawing/2014/main" id="{CE6B0C7C-8914-95EF-818C-0936DE4526DC}"/>
              </a:ext>
            </a:extLst>
          </p:cNvPr>
          <p:cNvSpPr/>
          <p:nvPr/>
        </p:nvSpPr>
        <p:spPr>
          <a:xfrm>
            <a:off x="3234124" y="256518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 name="Rectangle 114">
            <a:extLst>
              <a:ext uri="{FF2B5EF4-FFF2-40B4-BE49-F238E27FC236}">
                <a16:creationId xmlns:a16="http://schemas.microsoft.com/office/drawing/2014/main" id="{6C14C457-F1FF-E11A-6336-05041817F993}"/>
              </a:ext>
            </a:extLst>
          </p:cNvPr>
          <p:cNvSpPr/>
          <p:nvPr/>
        </p:nvSpPr>
        <p:spPr>
          <a:xfrm>
            <a:off x="2756743" y="254814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 name="Group 10">
            <a:extLst>
              <a:ext uri="{FF2B5EF4-FFF2-40B4-BE49-F238E27FC236}">
                <a16:creationId xmlns:a16="http://schemas.microsoft.com/office/drawing/2014/main" id="{EFF45DC9-B5B6-93F2-B55C-13F04FF866F7}"/>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45C0676A-97A7-BFFA-8579-964CDAACB9C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3" name="Group 12">
              <a:extLst>
                <a:ext uri="{FF2B5EF4-FFF2-40B4-BE49-F238E27FC236}">
                  <a16:creationId xmlns:a16="http://schemas.microsoft.com/office/drawing/2014/main" id="{4DF0B874-859D-D58C-CA22-53673607748F}"/>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AB2C2A6D-98E9-8054-959C-D4A23DB2035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15" name="Rectangle 14">
                <a:extLst>
                  <a:ext uri="{FF2B5EF4-FFF2-40B4-BE49-F238E27FC236}">
                    <a16:creationId xmlns:a16="http://schemas.microsoft.com/office/drawing/2014/main" id="{B4302F03-1147-1453-6EC8-28E4E489C17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13EDCACA-606F-3BC1-8419-05708FDC56A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7422997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65"/>
                                        </p:tgtEl>
                                      </p:cBhvr>
                                    </p:animEffect>
                                    <p:set>
                                      <p:cBhvr>
                                        <p:cTn id="7" dur="1" fill="hold">
                                          <p:stCondLst>
                                            <p:cond delay="499"/>
                                          </p:stCondLst>
                                        </p:cTn>
                                        <p:tgtEl>
                                          <p:spTgt spid="6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66"/>
                                        </p:tgtEl>
                                      </p:cBhvr>
                                    </p:animEffect>
                                    <p:set>
                                      <p:cBhvr>
                                        <p:cTn id="10" dur="1" fill="hold">
                                          <p:stCondLst>
                                            <p:cond delay="499"/>
                                          </p:stCondLst>
                                        </p:cTn>
                                        <p:tgtEl>
                                          <p:spTgt spid="66"/>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67"/>
                                        </p:tgtEl>
                                      </p:cBhvr>
                                    </p:animEffect>
                                    <p:set>
                                      <p:cBhvr>
                                        <p:cTn id="13" dur="1" fill="hold">
                                          <p:stCondLst>
                                            <p:cond delay="499"/>
                                          </p:stCondLst>
                                        </p:cTn>
                                        <p:tgtEl>
                                          <p:spTgt spid="67"/>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500"/>
                                        <p:tgtEl>
                                          <p:spTgt spid="68"/>
                                        </p:tgtEl>
                                      </p:cBhvr>
                                    </p:animEffect>
                                    <p:set>
                                      <p:cBhvr>
                                        <p:cTn id="16" dur="1" fill="hold">
                                          <p:stCondLst>
                                            <p:cond delay="499"/>
                                          </p:stCondLst>
                                        </p:cTn>
                                        <p:tgtEl>
                                          <p:spTgt spid="68"/>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500"/>
                                        <p:tgtEl>
                                          <p:spTgt spid="69"/>
                                        </p:tgtEl>
                                      </p:cBhvr>
                                    </p:animEffect>
                                    <p:set>
                                      <p:cBhvr>
                                        <p:cTn id="19" dur="1" fill="hold">
                                          <p:stCondLst>
                                            <p:cond delay="499"/>
                                          </p:stCondLst>
                                        </p:cTn>
                                        <p:tgtEl>
                                          <p:spTgt spid="69"/>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500"/>
                                        <p:tgtEl>
                                          <p:spTgt spid="70"/>
                                        </p:tgtEl>
                                      </p:cBhvr>
                                    </p:animEffect>
                                    <p:set>
                                      <p:cBhvr>
                                        <p:cTn id="22" dur="1" fill="hold">
                                          <p:stCondLst>
                                            <p:cond delay="499"/>
                                          </p:stCondLst>
                                        </p:cTn>
                                        <p:tgtEl>
                                          <p:spTgt spid="70"/>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500"/>
                                        <p:tgtEl>
                                          <p:spTgt spid="71"/>
                                        </p:tgtEl>
                                      </p:cBhvr>
                                    </p:animEffect>
                                    <p:set>
                                      <p:cBhvr>
                                        <p:cTn id="25" dur="1" fill="hold">
                                          <p:stCondLst>
                                            <p:cond delay="499"/>
                                          </p:stCondLst>
                                        </p:cTn>
                                        <p:tgtEl>
                                          <p:spTgt spid="71"/>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500"/>
                                        <p:tgtEl>
                                          <p:spTgt spid="73"/>
                                        </p:tgtEl>
                                      </p:cBhvr>
                                    </p:animEffect>
                                    <p:set>
                                      <p:cBhvr>
                                        <p:cTn id="28" dur="1" fill="hold">
                                          <p:stCondLst>
                                            <p:cond delay="499"/>
                                          </p:stCondLst>
                                        </p:cTn>
                                        <p:tgtEl>
                                          <p:spTgt spid="73"/>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500"/>
                                        <p:tgtEl>
                                          <p:spTgt spid="74"/>
                                        </p:tgtEl>
                                      </p:cBhvr>
                                    </p:animEffect>
                                    <p:set>
                                      <p:cBhvr>
                                        <p:cTn id="31" dur="1" fill="hold">
                                          <p:stCondLst>
                                            <p:cond delay="499"/>
                                          </p:stCondLst>
                                        </p:cTn>
                                        <p:tgtEl>
                                          <p:spTgt spid="74"/>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75"/>
                                        </p:tgtEl>
                                      </p:cBhvr>
                                    </p:animEffect>
                                    <p:set>
                                      <p:cBhvr>
                                        <p:cTn id="34" dur="1" fill="hold">
                                          <p:stCondLst>
                                            <p:cond delay="499"/>
                                          </p:stCondLst>
                                        </p:cTn>
                                        <p:tgtEl>
                                          <p:spTgt spid="75"/>
                                        </p:tgtEl>
                                        <p:attrNameLst>
                                          <p:attrName>style.visibility</p:attrName>
                                        </p:attrNameLst>
                                      </p:cBhvr>
                                      <p:to>
                                        <p:strVal val="hidden"/>
                                      </p:to>
                                    </p:se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500"/>
                                        <p:tgtEl>
                                          <p:spTgt spid="9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6"/>
                                        </p:tgtEl>
                                        <p:attrNameLst>
                                          <p:attrName>style.visibility</p:attrName>
                                        </p:attrNameLst>
                                      </p:cBhvr>
                                      <p:to>
                                        <p:strVal val="visible"/>
                                      </p:to>
                                    </p:set>
                                    <p:animEffect transition="in" filter="fade">
                                      <p:cBhvr>
                                        <p:cTn id="40" dur="500"/>
                                        <p:tgtEl>
                                          <p:spTgt spid="9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500"/>
                                        <p:tgtEl>
                                          <p:spTgt spid="9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fade">
                                      <p:cBhvr>
                                        <p:cTn id="46" dur="500"/>
                                        <p:tgtEl>
                                          <p:spTgt spid="9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10"/>
                                        </p:tgtEl>
                                        <p:attrNameLst>
                                          <p:attrName>style.visibility</p:attrName>
                                        </p:attrNameLst>
                                      </p:cBhvr>
                                      <p:to>
                                        <p:strVal val="visible"/>
                                      </p:to>
                                    </p:set>
                                    <p:animEffect transition="in" filter="fade">
                                      <p:cBhvr>
                                        <p:cTn id="49" dur="500"/>
                                        <p:tgtEl>
                                          <p:spTgt spid="11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12"/>
                                        </p:tgtEl>
                                        <p:attrNameLst>
                                          <p:attrName>style.visibility</p:attrName>
                                        </p:attrNameLst>
                                      </p:cBhvr>
                                      <p:to>
                                        <p:strVal val="visible"/>
                                      </p:to>
                                    </p:set>
                                    <p:animEffect transition="in" filter="fade">
                                      <p:cBhvr>
                                        <p:cTn id="55" dur="500"/>
                                        <p:tgtEl>
                                          <p:spTgt spid="11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3"/>
                                        </p:tgtEl>
                                        <p:attrNameLst>
                                          <p:attrName>style.visibility</p:attrName>
                                        </p:attrNameLst>
                                      </p:cBhvr>
                                      <p:to>
                                        <p:strVal val="visible"/>
                                      </p:to>
                                    </p:set>
                                    <p:animEffect transition="in" filter="fade">
                                      <p:cBhvr>
                                        <p:cTn id="58" dur="500"/>
                                        <p:tgtEl>
                                          <p:spTgt spid="113"/>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14"/>
                                        </p:tgtEl>
                                        <p:attrNameLst>
                                          <p:attrName>style.visibility</p:attrName>
                                        </p:attrNameLst>
                                      </p:cBhvr>
                                      <p:to>
                                        <p:strVal val="visible"/>
                                      </p:to>
                                    </p:set>
                                    <p:animEffect transition="in" filter="fade">
                                      <p:cBhvr>
                                        <p:cTn id="61" dur="500"/>
                                        <p:tgtEl>
                                          <p:spTgt spid="11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5"/>
                                        </p:tgtEl>
                                        <p:attrNameLst>
                                          <p:attrName>style.visibility</p:attrName>
                                        </p:attrNameLst>
                                      </p:cBhvr>
                                      <p:to>
                                        <p:strVal val="visible"/>
                                      </p:to>
                                    </p:set>
                                    <p:animEffect transition="in" filter="fade">
                                      <p:cBhvr>
                                        <p:cTn id="64" dur="500"/>
                                        <p:tgtEl>
                                          <p:spTgt spid="115"/>
                                        </p:tgtEl>
                                      </p:cBhvr>
                                    </p:animEffect>
                                  </p:childTnLst>
                                </p:cTn>
                              </p:par>
                              <p:par>
                                <p:cTn id="65" presetID="10" presetClass="exit" presetSubtype="0" fill="hold" nodeType="withEffect">
                                  <p:stCondLst>
                                    <p:cond delay="0"/>
                                  </p:stCondLst>
                                  <p:childTnLst>
                                    <p:animEffect transition="out" filter="fade">
                                      <p:cBhvr>
                                        <p:cTn id="66" dur="500"/>
                                        <p:tgtEl>
                                          <p:spTgt spid="31"/>
                                        </p:tgtEl>
                                      </p:cBhvr>
                                    </p:animEffect>
                                    <p:set>
                                      <p:cBhvr>
                                        <p:cTn id="67" dur="1" fill="hold">
                                          <p:stCondLst>
                                            <p:cond delay="499"/>
                                          </p:stCondLst>
                                        </p:cTn>
                                        <p:tgtEl>
                                          <p:spTgt spid="31"/>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500"/>
                                        <p:tgtEl>
                                          <p:spTgt spid="32"/>
                                        </p:tgtEl>
                                      </p:cBhvr>
                                    </p:animEffect>
                                    <p:set>
                                      <p:cBhvr>
                                        <p:cTn id="70" dur="1" fill="hold">
                                          <p:stCondLst>
                                            <p:cond delay="499"/>
                                          </p:stCondLst>
                                        </p:cTn>
                                        <p:tgtEl>
                                          <p:spTgt spid="32"/>
                                        </p:tgtEl>
                                        <p:attrNameLst>
                                          <p:attrName>style.visibility</p:attrName>
                                        </p:attrNameLst>
                                      </p:cBhvr>
                                      <p:to>
                                        <p:strVal val="hidden"/>
                                      </p:to>
                                    </p:set>
                                  </p:childTnLst>
                                </p:cTn>
                              </p:par>
                              <p:par>
                                <p:cTn id="71" presetID="10" presetClass="exit" presetSubtype="0" fill="hold" nodeType="withEffect">
                                  <p:stCondLst>
                                    <p:cond delay="0"/>
                                  </p:stCondLst>
                                  <p:childTnLst>
                                    <p:animEffect transition="out" filter="fade">
                                      <p:cBhvr>
                                        <p:cTn id="72" dur="500"/>
                                        <p:tgtEl>
                                          <p:spTgt spid="33"/>
                                        </p:tgtEl>
                                      </p:cBhvr>
                                    </p:animEffect>
                                    <p:set>
                                      <p:cBhvr>
                                        <p:cTn id="73" dur="1" fill="hold">
                                          <p:stCondLst>
                                            <p:cond delay="499"/>
                                          </p:stCondLst>
                                        </p:cTn>
                                        <p:tgtEl>
                                          <p:spTgt spid="33"/>
                                        </p:tgtEl>
                                        <p:attrNameLst>
                                          <p:attrName>style.visibility</p:attrName>
                                        </p:attrNameLst>
                                      </p:cBhvr>
                                      <p:to>
                                        <p:strVal val="hidden"/>
                                      </p:to>
                                    </p:set>
                                  </p:childTnLst>
                                </p:cTn>
                              </p:par>
                              <p:par>
                                <p:cTn id="74" presetID="10" presetClass="exit" presetSubtype="0" fill="hold" nodeType="withEffect">
                                  <p:stCondLst>
                                    <p:cond delay="0"/>
                                  </p:stCondLst>
                                  <p:childTnLst>
                                    <p:animEffect transition="out" filter="fade">
                                      <p:cBhvr>
                                        <p:cTn id="75" dur="500"/>
                                        <p:tgtEl>
                                          <p:spTgt spid="34"/>
                                        </p:tgtEl>
                                      </p:cBhvr>
                                    </p:animEffect>
                                    <p:set>
                                      <p:cBhvr>
                                        <p:cTn id="76" dur="1" fill="hold">
                                          <p:stCondLst>
                                            <p:cond delay="499"/>
                                          </p:stCondLst>
                                        </p:cTn>
                                        <p:tgtEl>
                                          <p:spTgt spid="34"/>
                                        </p:tgtEl>
                                        <p:attrNameLst>
                                          <p:attrName>style.visibility</p:attrName>
                                        </p:attrNameLst>
                                      </p:cBhvr>
                                      <p:to>
                                        <p:strVal val="hidden"/>
                                      </p:to>
                                    </p:set>
                                  </p:childTnLst>
                                </p:cTn>
                              </p:par>
                              <p:par>
                                <p:cTn id="77" presetID="10" presetClass="exit" presetSubtype="0" fill="hold" nodeType="withEffect">
                                  <p:stCondLst>
                                    <p:cond delay="0"/>
                                  </p:stCondLst>
                                  <p:childTnLst>
                                    <p:animEffect transition="out" filter="fade">
                                      <p:cBhvr>
                                        <p:cTn id="78" dur="500"/>
                                        <p:tgtEl>
                                          <p:spTgt spid="39"/>
                                        </p:tgtEl>
                                      </p:cBhvr>
                                    </p:animEffect>
                                    <p:set>
                                      <p:cBhvr>
                                        <p:cTn id="79" dur="1" fill="hold">
                                          <p:stCondLst>
                                            <p:cond delay="499"/>
                                          </p:stCondLst>
                                        </p:cTn>
                                        <p:tgtEl>
                                          <p:spTgt spid="39"/>
                                        </p:tgtEl>
                                        <p:attrNameLst>
                                          <p:attrName>style.visibility</p:attrName>
                                        </p:attrNameLst>
                                      </p:cBhvr>
                                      <p:to>
                                        <p:strVal val="hidden"/>
                                      </p:to>
                                    </p:set>
                                  </p:childTnLst>
                                </p:cTn>
                              </p:par>
                              <p:par>
                                <p:cTn id="80" presetID="10" presetClass="exit" presetSubtype="0" fill="hold" nodeType="withEffect">
                                  <p:stCondLst>
                                    <p:cond delay="0"/>
                                  </p:stCondLst>
                                  <p:childTnLst>
                                    <p:animEffect transition="out" filter="fade">
                                      <p:cBhvr>
                                        <p:cTn id="81" dur="500"/>
                                        <p:tgtEl>
                                          <p:spTgt spid="40"/>
                                        </p:tgtEl>
                                      </p:cBhvr>
                                    </p:animEffect>
                                    <p:set>
                                      <p:cBhvr>
                                        <p:cTn id="82" dur="1" fill="hold">
                                          <p:stCondLst>
                                            <p:cond delay="499"/>
                                          </p:stCondLst>
                                        </p:cTn>
                                        <p:tgtEl>
                                          <p:spTgt spid="40"/>
                                        </p:tgtEl>
                                        <p:attrNameLst>
                                          <p:attrName>style.visibility</p:attrName>
                                        </p:attrNameLst>
                                      </p:cBhvr>
                                      <p:to>
                                        <p:strVal val="hidden"/>
                                      </p:to>
                                    </p:set>
                                  </p:childTnLst>
                                </p:cTn>
                              </p:par>
                              <p:par>
                                <p:cTn id="83" presetID="10" presetClass="exit" presetSubtype="0" fill="hold" nodeType="withEffect">
                                  <p:stCondLst>
                                    <p:cond delay="0"/>
                                  </p:stCondLst>
                                  <p:childTnLst>
                                    <p:animEffect transition="out" filter="fade">
                                      <p:cBhvr>
                                        <p:cTn id="84" dur="500"/>
                                        <p:tgtEl>
                                          <p:spTgt spid="41"/>
                                        </p:tgtEl>
                                      </p:cBhvr>
                                    </p:animEffect>
                                    <p:set>
                                      <p:cBhvr>
                                        <p:cTn id="85" dur="1" fill="hold">
                                          <p:stCondLst>
                                            <p:cond delay="499"/>
                                          </p:stCondLst>
                                        </p:cTn>
                                        <p:tgtEl>
                                          <p:spTgt spid="41"/>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500"/>
                                        <p:tgtEl>
                                          <p:spTgt spid="42"/>
                                        </p:tgtEl>
                                      </p:cBhvr>
                                    </p:animEffect>
                                    <p:set>
                                      <p:cBhvr>
                                        <p:cTn id="88" dur="1" fill="hold">
                                          <p:stCondLst>
                                            <p:cond delay="499"/>
                                          </p:stCondLst>
                                        </p:cTn>
                                        <p:tgtEl>
                                          <p:spTgt spid="42"/>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500"/>
                                        <p:tgtEl>
                                          <p:spTgt spid="43"/>
                                        </p:tgtEl>
                                      </p:cBhvr>
                                    </p:animEffect>
                                    <p:set>
                                      <p:cBhvr>
                                        <p:cTn id="91" dur="1" fill="hold">
                                          <p:stCondLst>
                                            <p:cond delay="499"/>
                                          </p:stCondLst>
                                        </p:cTn>
                                        <p:tgtEl>
                                          <p:spTgt spid="43"/>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500"/>
                                        <p:tgtEl>
                                          <p:spTgt spid="44"/>
                                        </p:tgtEl>
                                      </p:cBhvr>
                                    </p:animEffect>
                                    <p:set>
                                      <p:cBhvr>
                                        <p:cTn id="94" dur="1" fill="hold">
                                          <p:stCondLst>
                                            <p:cond delay="499"/>
                                          </p:stCondLst>
                                        </p:cTn>
                                        <p:tgtEl>
                                          <p:spTgt spid="44"/>
                                        </p:tgtEl>
                                        <p:attrNameLst>
                                          <p:attrName>style.visibility</p:attrName>
                                        </p:attrNameLst>
                                      </p:cBhvr>
                                      <p:to>
                                        <p:strVal val="hidden"/>
                                      </p:to>
                                    </p:set>
                                  </p:childTnLst>
                                </p:cTn>
                              </p:par>
                              <p:par>
                                <p:cTn id="95" presetID="10" presetClass="exit" presetSubtype="0" fill="hold" nodeType="withEffect">
                                  <p:stCondLst>
                                    <p:cond delay="0"/>
                                  </p:stCondLst>
                                  <p:childTnLst>
                                    <p:animEffect transition="out" filter="fade">
                                      <p:cBhvr>
                                        <p:cTn id="96" dur="500"/>
                                        <p:tgtEl>
                                          <p:spTgt spid="45"/>
                                        </p:tgtEl>
                                      </p:cBhvr>
                                    </p:animEffect>
                                    <p:set>
                                      <p:cBhvr>
                                        <p:cTn id="97" dur="1" fill="hold">
                                          <p:stCondLst>
                                            <p:cond delay="499"/>
                                          </p:stCondLst>
                                        </p:cTn>
                                        <p:tgtEl>
                                          <p:spTgt spid="45"/>
                                        </p:tgtEl>
                                        <p:attrNameLst>
                                          <p:attrName>style.visibility</p:attrName>
                                        </p:attrNameLst>
                                      </p:cBhvr>
                                      <p:to>
                                        <p:strVal val="hidden"/>
                                      </p:to>
                                    </p:set>
                                  </p:childTnLst>
                                </p:cTn>
                              </p:par>
                              <p:par>
                                <p:cTn id="98" presetID="10" presetClass="exit" presetSubtype="0" fill="hold" nodeType="withEffect">
                                  <p:stCondLst>
                                    <p:cond delay="0"/>
                                  </p:stCondLst>
                                  <p:childTnLst>
                                    <p:animEffect transition="out" filter="fade">
                                      <p:cBhvr>
                                        <p:cTn id="99" dur="500"/>
                                        <p:tgtEl>
                                          <p:spTgt spid="46"/>
                                        </p:tgtEl>
                                      </p:cBhvr>
                                    </p:animEffect>
                                    <p:set>
                                      <p:cBhvr>
                                        <p:cTn id="100" dur="1" fill="hold">
                                          <p:stCondLst>
                                            <p:cond delay="499"/>
                                          </p:stCondLst>
                                        </p:cTn>
                                        <p:tgtEl>
                                          <p:spTgt spid="46"/>
                                        </p:tgtEl>
                                        <p:attrNameLst>
                                          <p:attrName>style.visibility</p:attrName>
                                        </p:attrNameLst>
                                      </p:cBhvr>
                                      <p:to>
                                        <p:strVal val="hidden"/>
                                      </p:to>
                                    </p:set>
                                  </p:childTnLst>
                                </p:cTn>
                              </p:par>
                              <p:par>
                                <p:cTn id="101" presetID="10" presetClass="exit" presetSubtype="0" fill="hold" nodeType="withEffect">
                                  <p:stCondLst>
                                    <p:cond delay="0"/>
                                  </p:stCondLst>
                                  <p:childTnLst>
                                    <p:animEffect transition="out" filter="fade">
                                      <p:cBhvr>
                                        <p:cTn id="102" dur="500"/>
                                        <p:tgtEl>
                                          <p:spTgt spid="47"/>
                                        </p:tgtEl>
                                      </p:cBhvr>
                                    </p:animEffect>
                                    <p:set>
                                      <p:cBhvr>
                                        <p:cTn id="103" dur="1" fill="hold">
                                          <p:stCondLst>
                                            <p:cond delay="499"/>
                                          </p:stCondLst>
                                        </p:cTn>
                                        <p:tgtEl>
                                          <p:spTgt spid="47"/>
                                        </p:tgtEl>
                                        <p:attrNameLst>
                                          <p:attrName>style.visibility</p:attrName>
                                        </p:attrNameLst>
                                      </p:cBhvr>
                                      <p:to>
                                        <p:strVal val="hidden"/>
                                      </p:to>
                                    </p:set>
                                  </p:childTnLst>
                                </p:cTn>
                              </p:par>
                              <p:par>
                                <p:cTn id="104" presetID="10" presetClass="exit" presetSubtype="0" fill="hold" nodeType="withEffect">
                                  <p:stCondLst>
                                    <p:cond delay="0"/>
                                  </p:stCondLst>
                                  <p:childTnLst>
                                    <p:animEffect transition="out" filter="fade">
                                      <p:cBhvr>
                                        <p:cTn id="105" dur="500"/>
                                        <p:tgtEl>
                                          <p:spTgt spid="48"/>
                                        </p:tgtEl>
                                      </p:cBhvr>
                                    </p:animEffect>
                                    <p:set>
                                      <p:cBhvr>
                                        <p:cTn id="106" dur="1" fill="hold">
                                          <p:stCondLst>
                                            <p:cond delay="499"/>
                                          </p:stCondLst>
                                        </p:cTn>
                                        <p:tgtEl>
                                          <p:spTgt spid="48"/>
                                        </p:tgtEl>
                                        <p:attrNameLst>
                                          <p:attrName>style.visibility</p:attrName>
                                        </p:attrNameLst>
                                      </p:cBhvr>
                                      <p:to>
                                        <p:strVal val="hidden"/>
                                      </p:to>
                                    </p:set>
                                  </p:childTnLst>
                                </p:cTn>
                              </p:par>
                              <p:par>
                                <p:cTn id="107" presetID="10" presetClass="exit" presetSubtype="0" fill="hold" nodeType="withEffect">
                                  <p:stCondLst>
                                    <p:cond delay="0"/>
                                  </p:stCondLst>
                                  <p:childTnLst>
                                    <p:animEffect transition="out" filter="fade">
                                      <p:cBhvr>
                                        <p:cTn id="108" dur="500"/>
                                        <p:tgtEl>
                                          <p:spTgt spid="49"/>
                                        </p:tgtEl>
                                      </p:cBhvr>
                                    </p:animEffect>
                                    <p:set>
                                      <p:cBhvr>
                                        <p:cTn id="109" dur="1" fill="hold">
                                          <p:stCondLst>
                                            <p:cond delay="499"/>
                                          </p:stCondLst>
                                        </p:cTn>
                                        <p:tgtEl>
                                          <p:spTgt spid="49"/>
                                        </p:tgtEl>
                                        <p:attrNameLst>
                                          <p:attrName>style.visibility</p:attrName>
                                        </p:attrNameLst>
                                      </p:cBhvr>
                                      <p:to>
                                        <p:strVal val="hidden"/>
                                      </p:to>
                                    </p:set>
                                  </p:childTnLst>
                                </p:cTn>
                              </p:par>
                              <p:par>
                                <p:cTn id="110" presetID="10" presetClass="exit" presetSubtype="0" fill="hold" nodeType="withEffect">
                                  <p:stCondLst>
                                    <p:cond delay="0"/>
                                  </p:stCondLst>
                                  <p:childTnLst>
                                    <p:animEffect transition="out" filter="fade">
                                      <p:cBhvr>
                                        <p:cTn id="111" dur="500"/>
                                        <p:tgtEl>
                                          <p:spTgt spid="50"/>
                                        </p:tgtEl>
                                      </p:cBhvr>
                                    </p:animEffect>
                                    <p:set>
                                      <p:cBhvr>
                                        <p:cTn id="112" dur="1" fill="hold">
                                          <p:stCondLst>
                                            <p:cond delay="499"/>
                                          </p:stCondLst>
                                        </p:cTn>
                                        <p:tgtEl>
                                          <p:spTgt spid="50"/>
                                        </p:tgtEl>
                                        <p:attrNameLst>
                                          <p:attrName>style.visibility</p:attrName>
                                        </p:attrNameLst>
                                      </p:cBhvr>
                                      <p:to>
                                        <p:strVal val="hidden"/>
                                      </p:to>
                                    </p:set>
                                  </p:childTnLst>
                                </p:cTn>
                              </p:par>
                              <p:par>
                                <p:cTn id="113" presetID="10" presetClass="exit" presetSubtype="0" fill="hold" nodeType="withEffect">
                                  <p:stCondLst>
                                    <p:cond delay="0"/>
                                  </p:stCondLst>
                                  <p:childTnLst>
                                    <p:animEffect transition="out" filter="fade">
                                      <p:cBhvr>
                                        <p:cTn id="114" dur="500"/>
                                        <p:tgtEl>
                                          <p:spTgt spid="51"/>
                                        </p:tgtEl>
                                      </p:cBhvr>
                                    </p:animEffect>
                                    <p:set>
                                      <p:cBhvr>
                                        <p:cTn id="115" dur="1" fill="hold">
                                          <p:stCondLst>
                                            <p:cond delay="499"/>
                                          </p:stCondLst>
                                        </p:cTn>
                                        <p:tgtEl>
                                          <p:spTgt spid="51"/>
                                        </p:tgtEl>
                                        <p:attrNameLst>
                                          <p:attrName>style.visibility</p:attrName>
                                        </p:attrNameLst>
                                      </p:cBhvr>
                                      <p:to>
                                        <p:strVal val="hidden"/>
                                      </p:to>
                                    </p:set>
                                  </p:childTnLst>
                                </p:cTn>
                              </p:par>
                              <p:par>
                                <p:cTn id="116" presetID="10" presetClass="exit" presetSubtype="0" fill="hold" nodeType="withEffect">
                                  <p:stCondLst>
                                    <p:cond delay="0"/>
                                  </p:stCondLst>
                                  <p:childTnLst>
                                    <p:animEffect transition="out" filter="fade">
                                      <p:cBhvr>
                                        <p:cTn id="117" dur="500"/>
                                        <p:tgtEl>
                                          <p:spTgt spid="52"/>
                                        </p:tgtEl>
                                      </p:cBhvr>
                                    </p:animEffect>
                                    <p:set>
                                      <p:cBhvr>
                                        <p:cTn id="118" dur="1" fill="hold">
                                          <p:stCondLst>
                                            <p:cond delay="499"/>
                                          </p:stCondLst>
                                        </p:cTn>
                                        <p:tgtEl>
                                          <p:spTgt spid="52"/>
                                        </p:tgtEl>
                                        <p:attrNameLst>
                                          <p:attrName>style.visibility</p:attrName>
                                        </p:attrNameLst>
                                      </p:cBhvr>
                                      <p:to>
                                        <p:strVal val="hidden"/>
                                      </p:to>
                                    </p:set>
                                  </p:childTnLst>
                                </p:cTn>
                              </p:par>
                              <p:par>
                                <p:cTn id="119" presetID="10" presetClass="exit" presetSubtype="0" fill="hold" nodeType="withEffect">
                                  <p:stCondLst>
                                    <p:cond delay="0"/>
                                  </p:stCondLst>
                                  <p:childTnLst>
                                    <p:animEffect transition="out" filter="fade">
                                      <p:cBhvr>
                                        <p:cTn id="120" dur="500"/>
                                        <p:tgtEl>
                                          <p:spTgt spid="53"/>
                                        </p:tgtEl>
                                      </p:cBhvr>
                                    </p:animEffect>
                                    <p:set>
                                      <p:cBhvr>
                                        <p:cTn id="121" dur="1" fill="hold">
                                          <p:stCondLst>
                                            <p:cond delay="499"/>
                                          </p:stCondLst>
                                        </p:cTn>
                                        <p:tgtEl>
                                          <p:spTgt spid="53"/>
                                        </p:tgtEl>
                                        <p:attrNameLst>
                                          <p:attrName>style.visibility</p:attrName>
                                        </p:attrNameLst>
                                      </p:cBhvr>
                                      <p:to>
                                        <p:strVal val="hidden"/>
                                      </p:to>
                                    </p:set>
                                  </p:childTnLst>
                                </p:cTn>
                              </p:par>
                              <p:par>
                                <p:cTn id="122" presetID="10" presetClass="exit" presetSubtype="0" fill="hold" nodeType="withEffect">
                                  <p:stCondLst>
                                    <p:cond delay="0"/>
                                  </p:stCondLst>
                                  <p:childTnLst>
                                    <p:animEffect transition="out" filter="fade">
                                      <p:cBhvr>
                                        <p:cTn id="123" dur="500"/>
                                        <p:tgtEl>
                                          <p:spTgt spid="54"/>
                                        </p:tgtEl>
                                      </p:cBhvr>
                                    </p:animEffect>
                                    <p:set>
                                      <p:cBhvr>
                                        <p:cTn id="124" dur="1" fill="hold">
                                          <p:stCondLst>
                                            <p:cond delay="499"/>
                                          </p:stCondLst>
                                        </p:cTn>
                                        <p:tgtEl>
                                          <p:spTgt spid="54"/>
                                        </p:tgtEl>
                                        <p:attrNameLst>
                                          <p:attrName>style.visibility</p:attrName>
                                        </p:attrNameLst>
                                      </p:cBhvr>
                                      <p:to>
                                        <p:strVal val="hidden"/>
                                      </p:to>
                                    </p:set>
                                  </p:childTnLst>
                                </p:cTn>
                              </p:par>
                              <p:par>
                                <p:cTn id="125" presetID="10" presetClass="exit" presetSubtype="0" fill="hold" nodeType="withEffect">
                                  <p:stCondLst>
                                    <p:cond delay="0"/>
                                  </p:stCondLst>
                                  <p:childTnLst>
                                    <p:animEffect transition="out" filter="fade">
                                      <p:cBhvr>
                                        <p:cTn id="126" dur="500"/>
                                        <p:tgtEl>
                                          <p:spTgt spid="55"/>
                                        </p:tgtEl>
                                      </p:cBhvr>
                                    </p:animEffect>
                                    <p:set>
                                      <p:cBhvr>
                                        <p:cTn id="127" dur="1" fill="hold">
                                          <p:stCondLst>
                                            <p:cond delay="499"/>
                                          </p:stCondLst>
                                        </p:cTn>
                                        <p:tgtEl>
                                          <p:spTgt spid="55"/>
                                        </p:tgtEl>
                                        <p:attrNameLst>
                                          <p:attrName>style.visibility</p:attrName>
                                        </p:attrNameLst>
                                      </p:cBhvr>
                                      <p:to>
                                        <p:strVal val="hidden"/>
                                      </p:to>
                                    </p:set>
                                  </p:childTnLst>
                                </p:cTn>
                              </p:par>
                              <p:par>
                                <p:cTn id="128" presetID="10" presetClass="exit" presetSubtype="0" fill="hold" nodeType="withEffect">
                                  <p:stCondLst>
                                    <p:cond delay="0"/>
                                  </p:stCondLst>
                                  <p:childTnLst>
                                    <p:animEffect transition="out" filter="fade">
                                      <p:cBhvr>
                                        <p:cTn id="129" dur="500"/>
                                        <p:tgtEl>
                                          <p:spTgt spid="56"/>
                                        </p:tgtEl>
                                      </p:cBhvr>
                                    </p:animEffect>
                                    <p:set>
                                      <p:cBhvr>
                                        <p:cTn id="130" dur="1" fill="hold">
                                          <p:stCondLst>
                                            <p:cond delay="499"/>
                                          </p:stCondLst>
                                        </p:cTn>
                                        <p:tgtEl>
                                          <p:spTgt spid="56"/>
                                        </p:tgtEl>
                                        <p:attrNameLst>
                                          <p:attrName>style.visibility</p:attrName>
                                        </p:attrNameLst>
                                      </p:cBhvr>
                                      <p:to>
                                        <p:strVal val="hidden"/>
                                      </p:to>
                                    </p:set>
                                  </p:childTnLst>
                                </p:cTn>
                              </p:par>
                              <p:par>
                                <p:cTn id="131" presetID="10" presetClass="exit" presetSubtype="0" fill="hold" nodeType="withEffect">
                                  <p:stCondLst>
                                    <p:cond delay="0"/>
                                  </p:stCondLst>
                                  <p:childTnLst>
                                    <p:animEffect transition="out" filter="fade">
                                      <p:cBhvr>
                                        <p:cTn id="132" dur="500"/>
                                        <p:tgtEl>
                                          <p:spTgt spid="57"/>
                                        </p:tgtEl>
                                      </p:cBhvr>
                                    </p:animEffect>
                                    <p:set>
                                      <p:cBhvr>
                                        <p:cTn id="133" dur="1" fill="hold">
                                          <p:stCondLst>
                                            <p:cond delay="499"/>
                                          </p:stCondLst>
                                        </p:cTn>
                                        <p:tgtEl>
                                          <p:spTgt spid="57"/>
                                        </p:tgtEl>
                                        <p:attrNameLst>
                                          <p:attrName>style.visibility</p:attrName>
                                        </p:attrNameLst>
                                      </p:cBhvr>
                                      <p:to>
                                        <p:strVal val="hidden"/>
                                      </p:to>
                                    </p:set>
                                  </p:childTnLst>
                                </p:cTn>
                              </p:par>
                              <p:par>
                                <p:cTn id="134" presetID="10" presetClass="exit" presetSubtype="0" fill="hold" nodeType="withEffect">
                                  <p:stCondLst>
                                    <p:cond delay="0"/>
                                  </p:stCondLst>
                                  <p:childTnLst>
                                    <p:animEffect transition="out" filter="fade">
                                      <p:cBhvr>
                                        <p:cTn id="135" dur="500"/>
                                        <p:tgtEl>
                                          <p:spTgt spid="58"/>
                                        </p:tgtEl>
                                      </p:cBhvr>
                                    </p:animEffect>
                                    <p:set>
                                      <p:cBhvr>
                                        <p:cTn id="136" dur="1" fill="hold">
                                          <p:stCondLst>
                                            <p:cond delay="499"/>
                                          </p:stCondLst>
                                        </p:cTn>
                                        <p:tgtEl>
                                          <p:spTgt spid="58"/>
                                        </p:tgtEl>
                                        <p:attrNameLst>
                                          <p:attrName>style.visibility</p:attrName>
                                        </p:attrNameLst>
                                      </p:cBhvr>
                                      <p:to>
                                        <p:strVal val="hidden"/>
                                      </p:to>
                                    </p:set>
                                  </p:childTnLst>
                                </p:cTn>
                              </p:par>
                              <p:par>
                                <p:cTn id="137" presetID="10" presetClass="exit" presetSubtype="0" fill="hold" nodeType="withEffect">
                                  <p:stCondLst>
                                    <p:cond delay="0"/>
                                  </p:stCondLst>
                                  <p:childTnLst>
                                    <p:animEffect transition="out" filter="fade">
                                      <p:cBhvr>
                                        <p:cTn id="138" dur="500"/>
                                        <p:tgtEl>
                                          <p:spTgt spid="59"/>
                                        </p:tgtEl>
                                      </p:cBhvr>
                                    </p:animEffect>
                                    <p:set>
                                      <p:cBhvr>
                                        <p:cTn id="139" dur="1" fill="hold">
                                          <p:stCondLst>
                                            <p:cond delay="499"/>
                                          </p:stCondLst>
                                        </p:cTn>
                                        <p:tgtEl>
                                          <p:spTgt spid="59"/>
                                        </p:tgtEl>
                                        <p:attrNameLst>
                                          <p:attrName>style.visibility</p:attrName>
                                        </p:attrNameLst>
                                      </p:cBhvr>
                                      <p:to>
                                        <p:strVal val="hidden"/>
                                      </p:to>
                                    </p:set>
                                  </p:childTnLst>
                                </p:cTn>
                              </p:par>
                              <p:par>
                                <p:cTn id="140" presetID="10" presetClass="exit" presetSubtype="0" fill="hold" nodeType="withEffect">
                                  <p:stCondLst>
                                    <p:cond delay="0"/>
                                  </p:stCondLst>
                                  <p:childTnLst>
                                    <p:animEffect transition="out" filter="fade">
                                      <p:cBhvr>
                                        <p:cTn id="141" dur="500"/>
                                        <p:tgtEl>
                                          <p:spTgt spid="60"/>
                                        </p:tgtEl>
                                      </p:cBhvr>
                                    </p:animEffect>
                                    <p:set>
                                      <p:cBhvr>
                                        <p:cTn id="142" dur="1" fill="hold">
                                          <p:stCondLst>
                                            <p:cond delay="499"/>
                                          </p:stCondLst>
                                        </p:cTn>
                                        <p:tgtEl>
                                          <p:spTgt spid="60"/>
                                        </p:tgtEl>
                                        <p:attrNameLst>
                                          <p:attrName>style.visibility</p:attrName>
                                        </p:attrNameLst>
                                      </p:cBhvr>
                                      <p:to>
                                        <p:strVal val="hidden"/>
                                      </p:to>
                                    </p:set>
                                  </p:childTnLst>
                                </p:cTn>
                              </p:par>
                              <p:par>
                                <p:cTn id="143" presetID="10" presetClass="exit" presetSubtype="0" fill="hold" nodeType="withEffect">
                                  <p:stCondLst>
                                    <p:cond delay="0"/>
                                  </p:stCondLst>
                                  <p:childTnLst>
                                    <p:animEffect transition="out" filter="fade">
                                      <p:cBhvr>
                                        <p:cTn id="144" dur="500"/>
                                        <p:tgtEl>
                                          <p:spTgt spid="61"/>
                                        </p:tgtEl>
                                      </p:cBhvr>
                                    </p:animEffect>
                                    <p:set>
                                      <p:cBhvr>
                                        <p:cTn id="145" dur="1" fill="hold">
                                          <p:stCondLst>
                                            <p:cond delay="499"/>
                                          </p:stCondLst>
                                        </p:cTn>
                                        <p:tgtEl>
                                          <p:spTgt spid="61"/>
                                        </p:tgtEl>
                                        <p:attrNameLst>
                                          <p:attrName>style.visibility</p:attrName>
                                        </p:attrNameLst>
                                      </p:cBhvr>
                                      <p:to>
                                        <p:strVal val="hidden"/>
                                      </p:to>
                                    </p:set>
                                  </p:childTnLst>
                                </p:cTn>
                              </p:par>
                              <p:par>
                                <p:cTn id="146" presetID="10" presetClass="exit" presetSubtype="0" fill="hold" nodeType="withEffect">
                                  <p:stCondLst>
                                    <p:cond delay="0"/>
                                  </p:stCondLst>
                                  <p:childTnLst>
                                    <p:animEffect transition="out" filter="fade">
                                      <p:cBhvr>
                                        <p:cTn id="147" dur="500"/>
                                        <p:tgtEl>
                                          <p:spTgt spid="62"/>
                                        </p:tgtEl>
                                      </p:cBhvr>
                                    </p:animEffect>
                                    <p:set>
                                      <p:cBhvr>
                                        <p:cTn id="148" dur="1" fill="hold">
                                          <p:stCondLst>
                                            <p:cond delay="499"/>
                                          </p:stCondLst>
                                        </p:cTn>
                                        <p:tgtEl>
                                          <p:spTgt spid="62"/>
                                        </p:tgtEl>
                                        <p:attrNameLst>
                                          <p:attrName>style.visibility</p:attrName>
                                        </p:attrNameLst>
                                      </p:cBhvr>
                                      <p:to>
                                        <p:strVal val="hidden"/>
                                      </p:to>
                                    </p:set>
                                  </p:childTnLst>
                                </p:cTn>
                              </p:par>
                              <p:par>
                                <p:cTn id="149" presetID="10" presetClass="exit" presetSubtype="0" fill="hold" nodeType="withEffect">
                                  <p:stCondLst>
                                    <p:cond delay="0"/>
                                  </p:stCondLst>
                                  <p:childTnLst>
                                    <p:animEffect transition="out" filter="fade">
                                      <p:cBhvr>
                                        <p:cTn id="150" dur="500"/>
                                        <p:tgtEl>
                                          <p:spTgt spid="63"/>
                                        </p:tgtEl>
                                      </p:cBhvr>
                                    </p:animEffect>
                                    <p:set>
                                      <p:cBhvr>
                                        <p:cTn id="151" dur="1" fill="hold">
                                          <p:stCondLst>
                                            <p:cond delay="499"/>
                                          </p:stCondLst>
                                        </p:cTn>
                                        <p:tgtEl>
                                          <p:spTgt spid="63"/>
                                        </p:tgtEl>
                                        <p:attrNameLst>
                                          <p:attrName>style.visibility</p:attrName>
                                        </p:attrNameLst>
                                      </p:cBhvr>
                                      <p:to>
                                        <p:strVal val="hidden"/>
                                      </p:to>
                                    </p:set>
                                  </p:childTnLst>
                                </p:cTn>
                              </p:par>
                              <p:par>
                                <p:cTn id="152" presetID="10" presetClass="exit" presetSubtype="0" fill="hold" nodeType="withEffect">
                                  <p:stCondLst>
                                    <p:cond delay="0"/>
                                  </p:stCondLst>
                                  <p:childTnLst>
                                    <p:animEffect transition="out" filter="fade">
                                      <p:cBhvr>
                                        <p:cTn id="153" dur="500"/>
                                        <p:tgtEl>
                                          <p:spTgt spid="64"/>
                                        </p:tgtEl>
                                      </p:cBhvr>
                                    </p:animEffect>
                                    <p:set>
                                      <p:cBhvr>
                                        <p:cTn id="154" dur="1" fill="hold">
                                          <p:stCondLst>
                                            <p:cond delay="499"/>
                                          </p:stCondLst>
                                        </p:cTn>
                                        <p:tgtEl>
                                          <p:spTgt spid="64"/>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76"/>
                                        </p:tgtEl>
                                        <p:attrNameLst>
                                          <p:attrName>style.visibility</p:attrName>
                                        </p:attrNameLst>
                                      </p:cBhvr>
                                      <p:to>
                                        <p:strVal val="visible"/>
                                      </p:to>
                                    </p:set>
                                    <p:animEffect transition="in" filter="fade">
                                      <p:cBhvr>
                                        <p:cTn id="157" dur="500"/>
                                        <p:tgtEl>
                                          <p:spTgt spid="76"/>
                                        </p:tgtEl>
                                      </p:cBhvr>
                                    </p:animEffect>
                                  </p:childTnLst>
                                </p:cTn>
                              </p:par>
                              <p:par>
                                <p:cTn id="158" presetID="10" presetClass="entr" presetSubtype="0" fill="hold" nodeType="withEffect">
                                  <p:stCondLst>
                                    <p:cond delay="0"/>
                                  </p:stCondLst>
                                  <p:childTnLst>
                                    <p:set>
                                      <p:cBhvr>
                                        <p:cTn id="159" dur="1" fill="hold">
                                          <p:stCondLst>
                                            <p:cond delay="0"/>
                                          </p:stCondLst>
                                        </p:cTn>
                                        <p:tgtEl>
                                          <p:spTgt spid="77"/>
                                        </p:tgtEl>
                                        <p:attrNameLst>
                                          <p:attrName>style.visibility</p:attrName>
                                        </p:attrNameLst>
                                      </p:cBhvr>
                                      <p:to>
                                        <p:strVal val="visible"/>
                                      </p:to>
                                    </p:set>
                                    <p:animEffect transition="in" filter="fade">
                                      <p:cBhvr>
                                        <p:cTn id="160" dur="500"/>
                                        <p:tgtEl>
                                          <p:spTgt spid="77"/>
                                        </p:tgtEl>
                                      </p:cBhvr>
                                    </p:animEffect>
                                  </p:childTnLst>
                                </p:cTn>
                              </p:par>
                              <p:par>
                                <p:cTn id="161" presetID="10" presetClass="entr" presetSubtype="0" fill="hold" nodeType="withEffect">
                                  <p:stCondLst>
                                    <p:cond delay="0"/>
                                  </p:stCondLst>
                                  <p:childTnLst>
                                    <p:set>
                                      <p:cBhvr>
                                        <p:cTn id="162" dur="1" fill="hold">
                                          <p:stCondLst>
                                            <p:cond delay="0"/>
                                          </p:stCondLst>
                                        </p:cTn>
                                        <p:tgtEl>
                                          <p:spTgt spid="78"/>
                                        </p:tgtEl>
                                        <p:attrNameLst>
                                          <p:attrName>style.visibility</p:attrName>
                                        </p:attrNameLst>
                                      </p:cBhvr>
                                      <p:to>
                                        <p:strVal val="visible"/>
                                      </p:to>
                                    </p:set>
                                    <p:animEffect transition="in" filter="fade">
                                      <p:cBhvr>
                                        <p:cTn id="163" dur="500"/>
                                        <p:tgtEl>
                                          <p:spTgt spid="78"/>
                                        </p:tgtEl>
                                      </p:cBhvr>
                                    </p:animEffect>
                                  </p:childTnLst>
                                </p:cTn>
                              </p:par>
                              <p:par>
                                <p:cTn id="164" presetID="10" presetClass="entr" presetSubtype="0" fill="hold" nodeType="withEffect">
                                  <p:stCondLst>
                                    <p:cond delay="0"/>
                                  </p:stCondLst>
                                  <p:childTnLst>
                                    <p:set>
                                      <p:cBhvr>
                                        <p:cTn id="165" dur="1" fill="hold">
                                          <p:stCondLst>
                                            <p:cond delay="0"/>
                                          </p:stCondLst>
                                        </p:cTn>
                                        <p:tgtEl>
                                          <p:spTgt spid="79"/>
                                        </p:tgtEl>
                                        <p:attrNameLst>
                                          <p:attrName>style.visibility</p:attrName>
                                        </p:attrNameLst>
                                      </p:cBhvr>
                                      <p:to>
                                        <p:strVal val="visible"/>
                                      </p:to>
                                    </p:set>
                                    <p:animEffect transition="in" filter="fade">
                                      <p:cBhvr>
                                        <p:cTn id="166" dur="500"/>
                                        <p:tgtEl>
                                          <p:spTgt spid="79"/>
                                        </p:tgtEl>
                                      </p:cBhvr>
                                    </p:animEffect>
                                  </p:childTnLst>
                                </p:cTn>
                              </p:par>
                              <p:par>
                                <p:cTn id="167" presetID="10" presetClass="entr" presetSubtype="0" fill="hold" nodeType="withEffect">
                                  <p:stCondLst>
                                    <p:cond delay="0"/>
                                  </p:stCondLst>
                                  <p:childTnLst>
                                    <p:set>
                                      <p:cBhvr>
                                        <p:cTn id="168" dur="1" fill="hold">
                                          <p:stCondLst>
                                            <p:cond delay="0"/>
                                          </p:stCondLst>
                                        </p:cTn>
                                        <p:tgtEl>
                                          <p:spTgt spid="80"/>
                                        </p:tgtEl>
                                        <p:attrNameLst>
                                          <p:attrName>style.visibility</p:attrName>
                                        </p:attrNameLst>
                                      </p:cBhvr>
                                      <p:to>
                                        <p:strVal val="visible"/>
                                      </p:to>
                                    </p:set>
                                    <p:animEffect transition="in" filter="fade">
                                      <p:cBhvr>
                                        <p:cTn id="169" dur="500"/>
                                        <p:tgtEl>
                                          <p:spTgt spid="80"/>
                                        </p:tgtEl>
                                      </p:cBhvr>
                                    </p:animEffect>
                                  </p:childTnLst>
                                </p:cTn>
                              </p:par>
                              <p:par>
                                <p:cTn id="170" presetID="10" presetClass="entr" presetSubtype="0" fill="hold" nodeType="withEffect">
                                  <p:stCondLst>
                                    <p:cond delay="0"/>
                                  </p:stCondLst>
                                  <p:childTnLst>
                                    <p:set>
                                      <p:cBhvr>
                                        <p:cTn id="171" dur="1" fill="hold">
                                          <p:stCondLst>
                                            <p:cond delay="0"/>
                                          </p:stCondLst>
                                        </p:cTn>
                                        <p:tgtEl>
                                          <p:spTgt spid="81"/>
                                        </p:tgtEl>
                                        <p:attrNameLst>
                                          <p:attrName>style.visibility</p:attrName>
                                        </p:attrNameLst>
                                      </p:cBhvr>
                                      <p:to>
                                        <p:strVal val="visible"/>
                                      </p:to>
                                    </p:set>
                                    <p:animEffect transition="in" filter="fade">
                                      <p:cBhvr>
                                        <p:cTn id="172" dur="500"/>
                                        <p:tgtEl>
                                          <p:spTgt spid="81"/>
                                        </p:tgtEl>
                                      </p:cBhvr>
                                    </p:animEffect>
                                  </p:childTnLst>
                                </p:cTn>
                              </p:par>
                              <p:par>
                                <p:cTn id="173" presetID="10" presetClass="entr" presetSubtype="0" fill="hold" nodeType="withEffect">
                                  <p:stCondLst>
                                    <p:cond delay="0"/>
                                  </p:stCondLst>
                                  <p:childTnLst>
                                    <p:set>
                                      <p:cBhvr>
                                        <p:cTn id="174" dur="1" fill="hold">
                                          <p:stCondLst>
                                            <p:cond delay="0"/>
                                          </p:stCondLst>
                                        </p:cTn>
                                        <p:tgtEl>
                                          <p:spTgt spid="82"/>
                                        </p:tgtEl>
                                        <p:attrNameLst>
                                          <p:attrName>style.visibility</p:attrName>
                                        </p:attrNameLst>
                                      </p:cBhvr>
                                      <p:to>
                                        <p:strVal val="visible"/>
                                      </p:to>
                                    </p:set>
                                    <p:animEffect transition="in" filter="fade">
                                      <p:cBhvr>
                                        <p:cTn id="175" dur="500"/>
                                        <p:tgtEl>
                                          <p:spTgt spid="82"/>
                                        </p:tgtEl>
                                      </p:cBhvr>
                                    </p:animEffect>
                                  </p:childTnLst>
                                </p:cTn>
                              </p:par>
                              <p:par>
                                <p:cTn id="176" presetID="10" presetClass="entr" presetSubtype="0" fill="hold" nodeType="withEffect">
                                  <p:stCondLst>
                                    <p:cond delay="0"/>
                                  </p:stCondLst>
                                  <p:childTnLst>
                                    <p:set>
                                      <p:cBhvr>
                                        <p:cTn id="177" dur="1" fill="hold">
                                          <p:stCondLst>
                                            <p:cond delay="0"/>
                                          </p:stCondLst>
                                        </p:cTn>
                                        <p:tgtEl>
                                          <p:spTgt spid="83"/>
                                        </p:tgtEl>
                                        <p:attrNameLst>
                                          <p:attrName>style.visibility</p:attrName>
                                        </p:attrNameLst>
                                      </p:cBhvr>
                                      <p:to>
                                        <p:strVal val="visible"/>
                                      </p:to>
                                    </p:set>
                                    <p:animEffect transition="in" filter="fade">
                                      <p:cBhvr>
                                        <p:cTn id="178" dur="500"/>
                                        <p:tgtEl>
                                          <p:spTgt spid="83"/>
                                        </p:tgtEl>
                                      </p:cBhvr>
                                    </p:animEffect>
                                  </p:childTnLst>
                                </p:cTn>
                              </p:par>
                              <p:par>
                                <p:cTn id="179" presetID="10" presetClass="entr" presetSubtype="0" fill="hold" nodeType="withEffect">
                                  <p:stCondLst>
                                    <p:cond delay="0"/>
                                  </p:stCondLst>
                                  <p:childTnLst>
                                    <p:set>
                                      <p:cBhvr>
                                        <p:cTn id="180" dur="1" fill="hold">
                                          <p:stCondLst>
                                            <p:cond delay="0"/>
                                          </p:stCondLst>
                                        </p:cTn>
                                        <p:tgtEl>
                                          <p:spTgt spid="84"/>
                                        </p:tgtEl>
                                        <p:attrNameLst>
                                          <p:attrName>style.visibility</p:attrName>
                                        </p:attrNameLst>
                                      </p:cBhvr>
                                      <p:to>
                                        <p:strVal val="visible"/>
                                      </p:to>
                                    </p:set>
                                    <p:animEffect transition="in" filter="fade">
                                      <p:cBhvr>
                                        <p:cTn id="181" dur="500"/>
                                        <p:tgtEl>
                                          <p:spTgt spid="84"/>
                                        </p:tgtEl>
                                      </p:cBhvr>
                                    </p:animEffect>
                                  </p:childTnLst>
                                </p:cTn>
                              </p:par>
                              <p:par>
                                <p:cTn id="182" presetID="10" presetClass="entr" presetSubtype="0" fill="hold" nodeType="withEffect">
                                  <p:stCondLst>
                                    <p:cond delay="0"/>
                                  </p:stCondLst>
                                  <p:childTnLst>
                                    <p:set>
                                      <p:cBhvr>
                                        <p:cTn id="183" dur="1" fill="hold">
                                          <p:stCondLst>
                                            <p:cond delay="0"/>
                                          </p:stCondLst>
                                        </p:cTn>
                                        <p:tgtEl>
                                          <p:spTgt spid="85"/>
                                        </p:tgtEl>
                                        <p:attrNameLst>
                                          <p:attrName>style.visibility</p:attrName>
                                        </p:attrNameLst>
                                      </p:cBhvr>
                                      <p:to>
                                        <p:strVal val="visible"/>
                                      </p:to>
                                    </p:set>
                                    <p:animEffect transition="in" filter="fade">
                                      <p:cBhvr>
                                        <p:cTn id="184" dur="500"/>
                                        <p:tgtEl>
                                          <p:spTgt spid="85"/>
                                        </p:tgtEl>
                                      </p:cBhvr>
                                    </p:animEffect>
                                  </p:childTnLst>
                                </p:cTn>
                              </p:par>
                              <p:par>
                                <p:cTn id="185" presetID="10" presetClass="entr" presetSubtype="0" fill="hold" nodeType="withEffect">
                                  <p:stCondLst>
                                    <p:cond delay="0"/>
                                  </p:stCondLst>
                                  <p:childTnLst>
                                    <p:set>
                                      <p:cBhvr>
                                        <p:cTn id="186" dur="1" fill="hold">
                                          <p:stCondLst>
                                            <p:cond delay="0"/>
                                          </p:stCondLst>
                                        </p:cTn>
                                        <p:tgtEl>
                                          <p:spTgt spid="86"/>
                                        </p:tgtEl>
                                        <p:attrNameLst>
                                          <p:attrName>style.visibility</p:attrName>
                                        </p:attrNameLst>
                                      </p:cBhvr>
                                      <p:to>
                                        <p:strVal val="visible"/>
                                      </p:to>
                                    </p:set>
                                    <p:animEffect transition="in" filter="fade">
                                      <p:cBhvr>
                                        <p:cTn id="187" dur="500"/>
                                        <p:tgtEl>
                                          <p:spTgt spid="86"/>
                                        </p:tgtEl>
                                      </p:cBhvr>
                                    </p:animEffect>
                                  </p:childTnLst>
                                </p:cTn>
                              </p:par>
                              <p:par>
                                <p:cTn id="188" presetID="10" presetClass="entr" presetSubtype="0" fill="hold" nodeType="withEffect">
                                  <p:stCondLst>
                                    <p:cond delay="0"/>
                                  </p:stCondLst>
                                  <p:childTnLst>
                                    <p:set>
                                      <p:cBhvr>
                                        <p:cTn id="189" dur="1" fill="hold">
                                          <p:stCondLst>
                                            <p:cond delay="0"/>
                                          </p:stCondLst>
                                        </p:cTn>
                                        <p:tgtEl>
                                          <p:spTgt spid="87"/>
                                        </p:tgtEl>
                                        <p:attrNameLst>
                                          <p:attrName>style.visibility</p:attrName>
                                        </p:attrNameLst>
                                      </p:cBhvr>
                                      <p:to>
                                        <p:strVal val="visible"/>
                                      </p:to>
                                    </p:set>
                                    <p:animEffect transition="in" filter="fade">
                                      <p:cBhvr>
                                        <p:cTn id="190" dur="500"/>
                                        <p:tgtEl>
                                          <p:spTgt spid="87"/>
                                        </p:tgtEl>
                                      </p:cBhvr>
                                    </p:animEffect>
                                  </p:childTnLst>
                                </p:cTn>
                              </p:par>
                              <p:par>
                                <p:cTn id="191" presetID="10" presetClass="entr" presetSubtype="0" fill="hold" nodeType="withEffect">
                                  <p:stCondLst>
                                    <p:cond delay="0"/>
                                  </p:stCondLst>
                                  <p:childTnLst>
                                    <p:set>
                                      <p:cBhvr>
                                        <p:cTn id="192" dur="1" fill="hold">
                                          <p:stCondLst>
                                            <p:cond delay="0"/>
                                          </p:stCondLst>
                                        </p:cTn>
                                        <p:tgtEl>
                                          <p:spTgt spid="88"/>
                                        </p:tgtEl>
                                        <p:attrNameLst>
                                          <p:attrName>style.visibility</p:attrName>
                                        </p:attrNameLst>
                                      </p:cBhvr>
                                      <p:to>
                                        <p:strVal val="visible"/>
                                      </p:to>
                                    </p:set>
                                    <p:animEffect transition="in" filter="fade">
                                      <p:cBhvr>
                                        <p:cTn id="193" dur="500"/>
                                        <p:tgtEl>
                                          <p:spTgt spid="88"/>
                                        </p:tgtEl>
                                      </p:cBhvr>
                                    </p:animEffect>
                                  </p:childTnLst>
                                </p:cTn>
                              </p:par>
                              <p:par>
                                <p:cTn id="194" presetID="10" presetClass="entr" presetSubtype="0" fill="hold" nodeType="withEffect">
                                  <p:stCondLst>
                                    <p:cond delay="0"/>
                                  </p:stCondLst>
                                  <p:childTnLst>
                                    <p:set>
                                      <p:cBhvr>
                                        <p:cTn id="195" dur="1" fill="hold">
                                          <p:stCondLst>
                                            <p:cond delay="0"/>
                                          </p:stCondLst>
                                        </p:cTn>
                                        <p:tgtEl>
                                          <p:spTgt spid="89"/>
                                        </p:tgtEl>
                                        <p:attrNameLst>
                                          <p:attrName>style.visibility</p:attrName>
                                        </p:attrNameLst>
                                      </p:cBhvr>
                                      <p:to>
                                        <p:strVal val="visible"/>
                                      </p:to>
                                    </p:set>
                                    <p:animEffect transition="in" filter="fade">
                                      <p:cBhvr>
                                        <p:cTn id="196" dur="500"/>
                                        <p:tgtEl>
                                          <p:spTgt spid="89"/>
                                        </p:tgtEl>
                                      </p:cBhvr>
                                    </p:animEffect>
                                  </p:childTnLst>
                                </p:cTn>
                              </p:par>
                              <p:par>
                                <p:cTn id="197" presetID="10" presetClass="entr" presetSubtype="0" fill="hold" nodeType="withEffect">
                                  <p:stCondLst>
                                    <p:cond delay="0"/>
                                  </p:stCondLst>
                                  <p:childTnLst>
                                    <p:set>
                                      <p:cBhvr>
                                        <p:cTn id="198" dur="1" fill="hold">
                                          <p:stCondLst>
                                            <p:cond delay="0"/>
                                          </p:stCondLst>
                                        </p:cTn>
                                        <p:tgtEl>
                                          <p:spTgt spid="90"/>
                                        </p:tgtEl>
                                        <p:attrNameLst>
                                          <p:attrName>style.visibility</p:attrName>
                                        </p:attrNameLst>
                                      </p:cBhvr>
                                      <p:to>
                                        <p:strVal val="visible"/>
                                      </p:to>
                                    </p:set>
                                    <p:animEffect transition="in" filter="fade">
                                      <p:cBhvr>
                                        <p:cTn id="199" dur="500"/>
                                        <p:tgtEl>
                                          <p:spTgt spid="90"/>
                                        </p:tgtEl>
                                      </p:cBhvr>
                                    </p:animEffect>
                                  </p:childTnLst>
                                </p:cTn>
                              </p:par>
                              <p:par>
                                <p:cTn id="200" presetID="10" presetClass="entr" presetSubtype="0" fill="hold" nodeType="withEffect">
                                  <p:stCondLst>
                                    <p:cond delay="0"/>
                                  </p:stCondLst>
                                  <p:childTnLst>
                                    <p:set>
                                      <p:cBhvr>
                                        <p:cTn id="201" dur="1" fill="hold">
                                          <p:stCondLst>
                                            <p:cond delay="0"/>
                                          </p:stCondLst>
                                        </p:cTn>
                                        <p:tgtEl>
                                          <p:spTgt spid="91"/>
                                        </p:tgtEl>
                                        <p:attrNameLst>
                                          <p:attrName>style.visibility</p:attrName>
                                        </p:attrNameLst>
                                      </p:cBhvr>
                                      <p:to>
                                        <p:strVal val="visible"/>
                                      </p:to>
                                    </p:set>
                                    <p:animEffect transition="in" filter="fade">
                                      <p:cBhvr>
                                        <p:cTn id="202" dur="500"/>
                                        <p:tgtEl>
                                          <p:spTgt spid="91"/>
                                        </p:tgtEl>
                                      </p:cBhvr>
                                    </p:animEffect>
                                  </p:childTnLst>
                                </p:cTn>
                              </p:par>
                              <p:par>
                                <p:cTn id="203" presetID="10" presetClass="entr" presetSubtype="0" fill="hold" nodeType="withEffect">
                                  <p:stCondLst>
                                    <p:cond delay="0"/>
                                  </p:stCondLst>
                                  <p:childTnLst>
                                    <p:set>
                                      <p:cBhvr>
                                        <p:cTn id="204" dur="1" fill="hold">
                                          <p:stCondLst>
                                            <p:cond delay="0"/>
                                          </p:stCondLst>
                                        </p:cTn>
                                        <p:tgtEl>
                                          <p:spTgt spid="92"/>
                                        </p:tgtEl>
                                        <p:attrNameLst>
                                          <p:attrName>style.visibility</p:attrName>
                                        </p:attrNameLst>
                                      </p:cBhvr>
                                      <p:to>
                                        <p:strVal val="visible"/>
                                      </p:to>
                                    </p:set>
                                    <p:animEffect transition="in" filter="fade">
                                      <p:cBhvr>
                                        <p:cTn id="205" dur="500"/>
                                        <p:tgtEl>
                                          <p:spTgt spid="92"/>
                                        </p:tgtEl>
                                      </p:cBhvr>
                                    </p:animEffect>
                                  </p:childTnLst>
                                </p:cTn>
                              </p:par>
                              <p:par>
                                <p:cTn id="206" presetID="10" presetClass="entr" presetSubtype="0" fill="hold" nodeType="withEffect">
                                  <p:stCondLst>
                                    <p:cond delay="0"/>
                                  </p:stCondLst>
                                  <p:childTnLst>
                                    <p:set>
                                      <p:cBhvr>
                                        <p:cTn id="207" dur="1" fill="hold">
                                          <p:stCondLst>
                                            <p:cond delay="0"/>
                                          </p:stCondLst>
                                        </p:cTn>
                                        <p:tgtEl>
                                          <p:spTgt spid="99"/>
                                        </p:tgtEl>
                                        <p:attrNameLst>
                                          <p:attrName>style.visibility</p:attrName>
                                        </p:attrNameLst>
                                      </p:cBhvr>
                                      <p:to>
                                        <p:strVal val="visible"/>
                                      </p:to>
                                    </p:set>
                                    <p:animEffect transition="in" filter="fade">
                                      <p:cBhvr>
                                        <p:cTn id="208" dur="500"/>
                                        <p:tgtEl>
                                          <p:spTgt spid="99"/>
                                        </p:tgtEl>
                                      </p:cBhvr>
                                    </p:animEffect>
                                  </p:childTnLst>
                                </p:cTn>
                              </p:par>
                              <p:par>
                                <p:cTn id="209" presetID="10" presetClass="entr" presetSubtype="0" fill="hold" nodeType="withEffect">
                                  <p:stCondLst>
                                    <p:cond delay="0"/>
                                  </p:stCondLst>
                                  <p:childTnLst>
                                    <p:set>
                                      <p:cBhvr>
                                        <p:cTn id="210" dur="1" fill="hold">
                                          <p:stCondLst>
                                            <p:cond delay="0"/>
                                          </p:stCondLst>
                                        </p:cTn>
                                        <p:tgtEl>
                                          <p:spTgt spid="100"/>
                                        </p:tgtEl>
                                        <p:attrNameLst>
                                          <p:attrName>style.visibility</p:attrName>
                                        </p:attrNameLst>
                                      </p:cBhvr>
                                      <p:to>
                                        <p:strVal val="visible"/>
                                      </p:to>
                                    </p:set>
                                    <p:animEffect transition="in" filter="fade">
                                      <p:cBhvr>
                                        <p:cTn id="211" dur="500"/>
                                        <p:tgtEl>
                                          <p:spTgt spid="100"/>
                                        </p:tgtEl>
                                      </p:cBhvr>
                                    </p:animEffect>
                                  </p:childTnLst>
                                </p:cTn>
                              </p:par>
                              <p:par>
                                <p:cTn id="212" presetID="10" presetClass="entr" presetSubtype="0" fill="hold" nodeType="withEffect">
                                  <p:stCondLst>
                                    <p:cond delay="0"/>
                                  </p:stCondLst>
                                  <p:childTnLst>
                                    <p:set>
                                      <p:cBhvr>
                                        <p:cTn id="213" dur="1" fill="hold">
                                          <p:stCondLst>
                                            <p:cond delay="0"/>
                                          </p:stCondLst>
                                        </p:cTn>
                                        <p:tgtEl>
                                          <p:spTgt spid="101"/>
                                        </p:tgtEl>
                                        <p:attrNameLst>
                                          <p:attrName>style.visibility</p:attrName>
                                        </p:attrNameLst>
                                      </p:cBhvr>
                                      <p:to>
                                        <p:strVal val="visible"/>
                                      </p:to>
                                    </p:set>
                                    <p:animEffect transition="in" filter="fade">
                                      <p:cBhvr>
                                        <p:cTn id="214" dur="500"/>
                                        <p:tgtEl>
                                          <p:spTgt spid="101"/>
                                        </p:tgtEl>
                                      </p:cBhvr>
                                    </p:animEffect>
                                  </p:childTnLst>
                                </p:cTn>
                              </p:par>
                              <p:par>
                                <p:cTn id="215" presetID="10" presetClass="entr" presetSubtype="0" fill="hold" nodeType="withEffect">
                                  <p:stCondLst>
                                    <p:cond delay="0"/>
                                  </p:stCondLst>
                                  <p:childTnLst>
                                    <p:set>
                                      <p:cBhvr>
                                        <p:cTn id="216" dur="1" fill="hold">
                                          <p:stCondLst>
                                            <p:cond delay="0"/>
                                          </p:stCondLst>
                                        </p:cTn>
                                        <p:tgtEl>
                                          <p:spTgt spid="102"/>
                                        </p:tgtEl>
                                        <p:attrNameLst>
                                          <p:attrName>style.visibility</p:attrName>
                                        </p:attrNameLst>
                                      </p:cBhvr>
                                      <p:to>
                                        <p:strVal val="visible"/>
                                      </p:to>
                                    </p:set>
                                    <p:animEffect transition="in" filter="fade">
                                      <p:cBhvr>
                                        <p:cTn id="217" dur="500"/>
                                        <p:tgtEl>
                                          <p:spTgt spid="102"/>
                                        </p:tgtEl>
                                      </p:cBhvr>
                                    </p:animEffect>
                                  </p:childTnLst>
                                </p:cTn>
                              </p:par>
                              <p:par>
                                <p:cTn id="218" presetID="10" presetClass="entr" presetSubtype="0" fill="hold" nodeType="withEffect">
                                  <p:stCondLst>
                                    <p:cond delay="0"/>
                                  </p:stCondLst>
                                  <p:childTnLst>
                                    <p:set>
                                      <p:cBhvr>
                                        <p:cTn id="219" dur="1" fill="hold">
                                          <p:stCondLst>
                                            <p:cond delay="0"/>
                                          </p:stCondLst>
                                        </p:cTn>
                                        <p:tgtEl>
                                          <p:spTgt spid="103"/>
                                        </p:tgtEl>
                                        <p:attrNameLst>
                                          <p:attrName>style.visibility</p:attrName>
                                        </p:attrNameLst>
                                      </p:cBhvr>
                                      <p:to>
                                        <p:strVal val="visible"/>
                                      </p:to>
                                    </p:set>
                                    <p:animEffect transition="in" filter="fade">
                                      <p:cBhvr>
                                        <p:cTn id="220" dur="500"/>
                                        <p:tgtEl>
                                          <p:spTgt spid="103"/>
                                        </p:tgtEl>
                                      </p:cBhvr>
                                    </p:animEffect>
                                  </p:childTnLst>
                                </p:cTn>
                              </p:par>
                              <p:par>
                                <p:cTn id="221" presetID="10" presetClass="entr" presetSubtype="0" fill="hold" nodeType="withEffect">
                                  <p:stCondLst>
                                    <p:cond delay="0"/>
                                  </p:stCondLst>
                                  <p:childTnLst>
                                    <p:set>
                                      <p:cBhvr>
                                        <p:cTn id="222" dur="1" fill="hold">
                                          <p:stCondLst>
                                            <p:cond delay="0"/>
                                          </p:stCondLst>
                                        </p:cTn>
                                        <p:tgtEl>
                                          <p:spTgt spid="104"/>
                                        </p:tgtEl>
                                        <p:attrNameLst>
                                          <p:attrName>style.visibility</p:attrName>
                                        </p:attrNameLst>
                                      </p:cBhvr>
                                      <p:to>
                                        <p:strVal val="visible"/>
                                      </p:to>
                                    </p:set>
                                    <p:animEffect transition="in" filter="fade">
                                      <p:cBhvr>
                                        <p:cTn id="223" dur="500"/>
                                        <p:tgtEl>
                                          <p:spTgt spid="104"/>
                                        </p:tgtEl>
                                      </p:cBhvr>
                                    </p:animEffect>
                                  </p:childTnLst>
                                </p:cTn>
                              </p:par>
                              <p:par>
                                <p:cTn id="224" presetID="10" presetClass="entr" presetSubtype="0" fill="hold" nodeType="withEffect">
                                  <p:stCondLst>
                                    <p:cond delay="0"/>
                                  </p:stCondLst>
                                  <p:childTnLst>
                                    <p:set>
                                      <p:cBhvr>
                                        <p:cTn id="225" dur="1" fill="hold">
                                          <p:stCondLst>
                                            <p:cond delay="0"/>
                                          </p:stCondLst>
                                        </p:cTn>
                                        <p:tgtEl>
                                          <p:spTgt spid="105"/>
                                        </p:tgtEl>
                                        <p:attrNameLst>
                                          <p:attrName>style.visibility</p:attrName>
                                        </p:attrNameLst>
                                      </p:cBhvr>
                                      <p:to>
                                        <p:strVal val="visible"/>
                                      </p:to>
                                    </p:set>
                                    <p:animEffect transition="in" filter="fade">
                                      <p:cBhvr>
                                        <p:cTn id="226" dur="500"/>
                                        <p:tgtEl>
                                          <p:spTgt spid="105"/>
                                        </p:tgtEl>
                                      </p:cBhvr>
                                    </p:animEffect>
                                  </p:childTnLst>
                                </p:cTn>
                              </p:par>
                              <p:par>
                                <p:cTn id="227" presetID="10" presetClass="entr" presetSubtype="0" fill="hold" nodeType="withEffect">
                                  <p:stCondLst>
                                    <p:cond delay="0"/>
                                  </p:stCondLst>
                                  <p:childTnLst>
                                    <p:set>
                                      <p:cBhvr>
                                        <p:cTn id="228" dur="1" fill="hold">
                                          <p:stCondLst>
                                            <p:cond delay="0"/>
                                          </p:stCondLst>
                                        </p:cTn>
                                        <p:tgtEl>
                                          <p:spTgt spid="106"/>
                                        </p:tgtEl>
                                        <p:attrNameLst>
                                          <p:attrName>style.visibility</p:attrName>
                                        </p:attrNameLst>
                                      </p:cBhvr>
                                      <p:to>
                                        <p:strVal val="visible"/>
                                      </p:to>
                                    </p:set>
                                    <p:animEffect transition="in" filter="fade">
                                      <p:cBhvr>
                                        <p:cTn id="229" dur="500"/>
                                        <p:tgtEl>
                                          <p:spTgt spid="106"/>
                                        </p:tgtEl>
                                      </p:cBhvr>
                                    </p:animEffect>
                                  </p:childTnLst>
                                </p:cTn>
                              </p:par>
                              <p:par>
                                <p:cTn id="230" presetID="10" presetClass="entr" presetSubtype="0" fill="hold" nodeType="withEffect">
                                  <p:stCondLst>
                                    <p:cond delay="0"/>
                                  </p:stCondLst>
                                  <p:childTnLst>
                                    <p:set>
                                      <p:cBhvr>
                                        <p:cTn id="231" dur="1" fill="hold">
                                          <p:stCondLst>
                                            <p:cond delay="0"/>
                                          </p:stCondLst>
                                        </p:cTn>
                                        <p:tgtEl>
                                          <p:spTgt spid="107"/>
                                        </p:tgtEl>
                                        <p:attrNameLst>
                                          <p:attrName>style.visibility</p:attrName>
                                        </p:attrNameLst>
                                      </p:cBhvr>
                                      <p:to>
                                        <p:strVal val="visible"/>
                                      </p:to>
                                    </p:set>
                                    <p:animEffect transition="in" filter="fade">
                                      <p:cBhvr>
                                        <p:cTn id="232" dur="500"/>
                                        <p:tgtEl>
                                          <p:spTgt spid="107"/>
                                        </p:tgtEl>
                                      </p:cBhvr>
                                    </p:animEffect>
                                  </p:childTnLst>
                                </p:cTn>
                              </p:par>
                              <p:par>
                                <p:cTn id="233" presetID="10" presetClass="entr" presetSubtype="0" fill="hold" nodeType="withEffect">
                                  <p:stCondLst>
                                    <p:cond delay="0"/>
                                  </p:stCondLst>
                                  <p:childTnLst>
                                    <p:set>
                                      <p:cBhvr>
                                        <p:cTn id="234" dur="1" fill="hold">
                                          <p:stCondLst>
                                            <p:cond delay="0"/>
                                          </p:stCondLst>
                                        </p:cTn>
                                        <p:tgtEl>
                                          <p:spTgt spid="108"/>
                                        </p:tgtEl>
                                        <p:attrNameLst>
                                          <p:attrName>style.visibility</p:attrName>
                                        </p:attrNameLst>
                                      </p:cBhvr>
                                      <p:to>
                                        <p:strVal val="visible"/>
                                      </p:to>
                                    </p:set>
                                    <p:animEffect transition="in" filter="fade">
                                      <p:cBhvr>
                                        <p:cTn id="235" dur="500"/>
                                        <p:tgtEl>
                                          <p:spTgt spid="108"/>
                                        </p:tgtEl>
                                      </p:cBhvr>
                                    </p:animEffect>
                                  </p:childTnLst>
                                </p:cTn>
                              </p:par>
                              <p:par>
                                <p:cTn id="236" presetID="10" presetClass="entr" presetSubtype="0" fill="hold" nodeType="withEffect">
                                  <p:stCondLst>
                                    <p:cond delay="0"/>
                                  </p:stCondLst>
                                  <p:childTnLst>
                                    <p:set>
                                      <p:cBhvr>
                                        <p:cTn id="237" dur="1" fill="hold">
                                          <p:stCondLst>
                                            <p:cond delay="0"/>
                                          </p:stCondLst>
                                        </p:cTn>
                                        <p:tgtEl>
                                          <p:spTgt spid="109"/>
                                        </p:tgtEl>
                                        <p:attrNameLst>
                                          <p:attrName>style.visibility</p:attrName>
                                        </p:attrNameLst>
                                      </p:cBhvr>
                                      <p:to>
                                        <p:strVal val="visible"/>
                                      </p:to>
                                    </p:set>
                                    <p:animEffect transition="in" filter="fade">
                                      <p:cBhvr>
                                        <p:cTn id="23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3" grpId="0" animBg="1"/>
      <p:bldP spid="74" grpId="0" animBg="1"/>
      <p:bldP spid="75" grpId="0" animBg="1"/>
      <p:bldP spid="93" grpId="0" animBg="1"/>
      <p:bldP spid="96" grpId="0" animBg="1"/>
      <p:bldP spid="97" grpId="0" animBg="1"/>
      <p:bldP spid="98" grpId="0" animBg="1"/>
      <p:bldP spid="110" grpId="0" animBg="1"/>
      <p:bldP spid="111" grpId="0" animBg="1"/>
      <p:bldP spid="112" grpId="0" animBg="1"/>
      <p:bldP spid="113" grpId="0" animBg="1"/>
      <p:bldP spid="114" grpId="0" animBg="1"/>
      <p:bldP spid="115"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 name="Picture 10" descr="A table with many sticky notes on it&#10;&#10;Description automatically generated">
            <a:extLst>
              <a:ext uri="{FF2B5EF4-FFF2-40B4-BE49-F238E27FC236}">
                <a16:creationId xmlns:a16="http://schemas.microsoft.com/office/drawing/2014/main" id="{F6579DC0-41E3-1C27-F13C-4057A5BBEF9D}"/>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112494" y="1604278"/>
            <a:ext cx="9967012" cy="4591505"/>
          </a:xfrm>
          <a:prstGeom prst="rect">
            <a:avLst/>
          </a:prstGeom>
        </p:spPr>
      </p:pic>
      <p:grpSp>
        <p:nvGrpSpPr>
          <p:cNvPr id="12" name="Group 11">
            <a:extLst>
              <a:ext uri="{FF2B5EF4-FFF2-40B4-BE49-F238E27FC236}">
                <a16:creationId xmlns:a16="http://schemas.microsoft.com/office/drawing/2014/main" id="{BB949E53-AA1A-3060-B376-FBF63530C288}"/>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E7895ED4-717A-EC1F-13EC-D1C2D479D31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4" name="Group 13">
              <a:extLst>
                <a:ext uri="{FF2B5EF4-FFF2-40B4-BE49-F238E27FC236}">
                  <a16:creationId xmlns:a16="http://schemas.microsoft.com/office/drawing/2014/main" id="{394FDAEB-2BDA-BD32-653F-071C7BD285F8}"/>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D4D1F989-694C-98A3-3C24-C05E3E28E02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16" name="Rectangle 15">
                <a:extLst>
                  <a:ext uri="{FF2B5EF4-FFF2-40B4-BE49-F238E27FC236}">
                    <a16:creationId xmlns:a16="http://schemas.microsoft.com/office/drawing/2014/main" id="{ADA5EF7F-D0E1-AF41-5980-07F3E6C2311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7" name="Rectangle 16">
            <a:extLst>
              <a:ext uri="{FF2B5EF4-FFF2-40B4-BE49-F238E27FC236}">
                <a16:creationId xmlns:a16="http://schemas.microsoft.com/office/drawing/2014/main" id="{CB387545-A048-C6F6-32CB-F9285F3EA0D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6823521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54E1A2-93D3-F236-35A3-08C2238A339A}"/>
            </a:ext>
          </a:extLst>
        </p:cNvPr>
        <p:cNvGrpSpPr/>
        <p:nvPr/>
      </p:nvGrpSpPr>
      <p:grpSpPr>
        <a:xfrm>
          <a:off x="0" y="0"/>
          <a:ext cx="0" cy="0"/>
          <a:chOff x="0" y="0"/>
          <a:chExt cx="0" cy="0"/>
        </a:xfrm>
      </p:grpSpPr>
      <p:sp>
        <p:nvSpPr>
          <p:cNvPr id="4" name="Footer Placeholder 3">
            <a:extLst>
              <a:ext uri="{FF2B5EF4-FFF2-40B4-BE49-F238E27FC236}">
                <a16:creationId xmlns:a16="http://schemas.microsoft.com/office/drawing/2014/main" id="{39B79CE0-2572-FF75-8DFE-563F578EDA32}"/>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51EBC8C-B8B7-7B91-26AC-462B6FDB45E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6" descr="Several sticky notes on a staircase&#10;&#10;AI-generated content may be incorrect.">
            <a:extLst>
              <a:ext uri="{FF2B5EF4-FFF2-40B4-BE49-F238E27FC236}">
                <a16:creationId xmlns:a16="http://schemas.microsoft.com/office/drawing/2014/main" id="{BE5F4FF7-B7A4-43C8-4B33-508963E9958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4850" y="186655"/>
            <a:ext cx="4596805" cy="3447604"/>
          </a:xfrm>
          <a:prstGeom prst="rect">
            <a:avLst/>
          </a:prstGeom>
        </p:spPr>
      </p:pic>
      <p:pic>
        <p:nvPicPr>
          <p:cNvPr id="10" name="Picture 9" descr="A group of yellow and blue notes on a blue stair case&#10;&#10;AI-generated content may be incorrect.">
            <a:extLst>
              <a:ext uri="{FF2B5EF4-FFF2-40B4-BE49-F238E27FC236}">
                <a16:creationId xmlns:a16="http://schemas.microsoft.com/office/drawing/2014/main" id="{752AB842-6BD3-6601-4F2D-BEB306FD6DF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04955" y="186655"/>
            <a:ext cx="4596805" cy="3447604"/>
          </a:xfrm>
          <a:prstGeom prst="rect">
            <a:avLst/>
          </a:prstGeom>
        </p:spPr>
      </p:pic>
      <p:pic>
        <p:nvPicPr>
          <p:cNvPr id="12" name="Picture 11" descr="Several yellow sticky notes on the floor&#10;&#10;AI-generated content may be incorrect.">
            <a:extLst>
              <a:ext uri="{FF2B5EF4-FFF2-40B4-BE49-F238E27FC236}">
                <a16:creationId xmlns:a16="http://schemas.microsoft.com/office/drawing/2014/main" id="{B4BBDBE2-5B18-F49C-A6F2-0C77D050229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048050" y="3081466"/>
            <a:ext cx="4448961" cy="3336721"/>
          </a:xfrm>
          <a:prstGeom prst="rect">
            <a:avLst/>
          </a:prstGeom>
        </p:spPr>
      </p:pic>
    </p:spTree>
    <p:extLst>
      <p:ext uri="{BB962C8B-B14F-4D97-AF65-F5344CB8AC3E}">
        <p14:creationId xmlns:p14="http://schemas.microsoft.com/office/powerpoint/2010/main" val="1648172300"/>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 them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silently vote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roles and responsibilities they believe are essential for achieving the data governance purpose and target state– avoid discussions.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them that there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7: Heatmap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BE2DD5DD-98CF-5B68-26A1-F1B076502AE3}"/>
              </a:ext>
            </a:extLst>
          </p:cNvPr>
          <p:cNvSpPr/>
          <p:nvPr/>
        </p:nvSpPr>
        <p:spPr>
          <a:xfrm>
            <a:off x="8755170"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6" name="Oval 15">
            <a:extLst>
              <a:ext uri="{FF2B5EF4-FFF2-40B4-BE49-F238E27FC236}">
                <a16:creationId xmlns:a16="http://schemas.microsoft.com/office/drawing/2014/main" id="{D32B9069-AD31-A168-4C7F-4CD839214671}"/>
              </a:ext>
            </a:extLst>
          </p:cNvPr>
          <p:cNvSpPr/>
          <p:nvPr/>
        </p:nvSpPr>
        <p:spPr>
          <a:xfrm>
            <a:off x="8847394"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7" name="Oval 16">
            <a:extLst>
              <a:ext uri="{FF2B5EF4-FFF2-40B4-BE49-F238E27FC236}">
                <a16:creationId xmlns:a16="http://schemas.microsoft.com/office/drawing/2014/main" id="{4CB34445-642F-7CC9-CE0A-BDC2A2858FB5}"/>
              </a:ext>
            </a:extLst>
          </p:cNvPr>
          <p:cNvSpPr/>
          <p:nvPr/>
        </p:nvSpPr>
        <p:spPr>
          <a:xfrm>
            <a:off x="8940402"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0" name="Oval 19">
            <a:extLst>
              <a:ext uri="{FF2B5EF4-FFF2-40B4-BE49-F238E27FC236}">
                <a16:creationId xmlns:a16="http://schemas.microsoft.com/office/drawing/2014/main" id="{5ED516C8-9A0A-CB58-897D-E501209BA159}"/>
              </a:ext>
            </a:extLst>
          </p:cNvPr>
          <p:cNvSpPr/>
          <p:nvPr/>
        </p:nvSpPr>
        <p:spPr>
          <a:xfrm>
            <a:off x="9033410"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1" name="Oval 20">
            <a:extLst>
              <a:ext uri="{FF2B5EF4-FFF2-40B4-BE49-F238E27FC236}">
                <a16:creationId xmlns:a16="http://schemas.microsoft.com/office/drawing/2014/main" id="{AFD43815-C47C-D450-078E-8DBC0DF09F53}"/>
              </a:ext>
            </a:extLst>
          </p:cNvPr>
          <p:cNvSpPr/>
          <p:nvPr/>
        </p:nvSpPr>
        <p:spPr>
          <a:xfrm>
            <a:off x="9127831"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2" name="Oval 21">
            <a:extLst>
              <a:ext uri="{FF2B5EF4-FFF2-40B4-BE49-F238E27FC236}">
                <a16:creationId xmlns:a16="http://schemas.microsoft.com/office/drawing/2014/main" id="{8D54EF6D-B582-D1AE-DE17-E685337CFB43}"/>
              </a:ext>
            </a:extLst>
          </p:cNvPr>
          <p:cNvSpPr/>
          <p:nvPr/>
        </p:nvSpPr>
        <p:spPr>
          <a:xfrm>
            <a:off x="8755170"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3" name="Oval 22">
            <a:extLst>
              <a:ext uri="{FF2B5EF4-FFF2-40B4-BE49-F238E27FC236}">
                <a16:creationId xmlns:a16="http://schemas.microsoft.com/office/drawing/2014/main" id="{4112B404-0CEF-ECCF-5732-975182AA7702}"/>
              </a:ext>
            </a:extLst>
          </p:cNvPr>
          <p:cNvSpPr/>
          <p:nvPr/>
        </p:nvSpPr>
        <p:spPr>
          <a:xfrm>
            <a:off x="8847394"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4" name="Oval 23">
            <a:extLst>
              <a:ext uri="{FF2B5EF4-FFF2-40B4-BE49-F238E27FC236}">
                <a16:creationId xmlns:a16="http://schemas.microsoft.com/office/drawing/2014/main" id="{6FAE864F-A613-0E61-ED52-DEB5A707BDCC}"/>
              </a:ext>
            </a:extLst>
          </p:cNvPr>
          <p:cNvSpPr/>
          <p:nvPr/>
        </p:nvSpPr>
        <p:spPr>
          <a:xfrm>
            <a:off x="8940402"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5" name="Oval 24">
            <a:extLst>
              <a:ext uri="{FF2B5EF4-FFF2-40B4-BE49-F238E27FC236}">
                <a16:creationId xmlns:a16="http://schemas.microsoft.com/office/drawing/2014/main" id="{3B4EAD80-903E-CF1E-A77F-2ED46EF492CD}"/>
              </a:ext>
            </a:extLst>
          </p:cNvPr>
          <p:cNvSpPr/>
          <p:nvPr/>
        </p:nvSpPr>
        <p:spPr>
          <a:xfrm>
            <a:off x="9033410"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6" name="Oval 25">
            <a:extLst>
              <a:ext uri="{FF2B5EF4-FFF2-40B4-BE49-F238E27FC236}">
                <a16:creationId xmlns:a16="http://schemas.microsoft.com/office/drawing/2014/main" id="{DB813A5B-545D-B656-F175-7E71AF557398}"/>
              </a:ext>
            </a:extLst>
          </p:cNvPr>
          <p:cNvSpPr/>
          <p:nvPr/>
        </p:nvSpPr>
        <p:spPr>
          <a:xfrm>
            <a:off x="9127831"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pic>
        <p:nvPicPr>
          <p:cNvPr id="27" name="Picture 26" descr="A blue text on a light blue background&#10;&#10;Description automatically generated">
            <a:extLst>
              <a:ext uri="{FF2B5EF4-FFF2-40B4-BE49-F238E27FC236}">
                <a16:creationId xmlns:a16="http://schemas.microsoft.com/office/drawing/2014/main" id="{CC3A5104-CF3F-4B84-356E-68EAFC5C94C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0794392" y="4377109"/>
            <a:ext cx="1014968" cy="720000"/>
          </a:xfrm>
          <a:prstGeom prst="rect">
            <a:avLst/>
          </a:prstGeom>
        </p:spPr>
      </p:pic>
      <p:pic>
        <p:nvPicPr>
          <p:cNvPr id="28" name="Picture 27" descr="A yellow background with blue text&#10;&#10;Description automatically generated">
            <a:extLst>
              <a:ext uri="{FF2B5EF4-FFF2-40B4-BE49-F238E27FC236}">
                <a16:creationId xmlns:a16="http://schemas.microsoft.com/office/drawing/2014/main" id="{AF052A78-A558-AD55-2B7B-CECD22420E0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40527" y="4368427"/>
            <a:ext cx="1008366" cy="720000"/>
          </a:xfrm>
          <a:prstGeom prst="rect">
            <a:avLst/>
          </a:prstGeom>
        </p:spPr>
      </p:pic>
      <p:pic>
        <p:nvPicPr>
          <p:cNvPr id="29" name="Picture 28" descr="A yellow background with blue text&#10;&#10;Description automatically generated">
            <a:extLst>
              <a:ext uri="{FF2B5EF4-FFF2-40B4-BE49-F238E27FC236}">
                <a16:creationId xmlns:a16="http://schemas.microsoft.com/office/drawing/2014/main" id="{CC3F4E87-3447-C512-886D-0ECD480D2BE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662152" y="4366062"/>
            <a:ext cx="1008366" cy="720000"/>
          </a:xfrm>
          <a:prstGeom prst="rect">
            <a:avLst/>
          </a:prstGeom>
        </p:spPr>
      </p:pic>
      <p:pic>
        <p:nvPicPr>
          <p:cNvPr id="30" name="Picture 29" descr="A pink background with blue text&#10;&#10;Description automatically generated">
            <a:extLst>
              <a:ext uri="{FF2B5EF4-FFF2-40B4-BE49-F238E27FC236}">
                <a16:creationId xmlns:a16="http://schemas.microsoft.com/office/drawing/2014/main" id="{5DD648DD-A146-0066-6623-78136B2FDCA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749314" y="4381044"/>
            <a:ext cx="1008366" cy="720000"/>
          </a:xfrm>
          <a:prstGeom prst="rect">
            <a:avLst/>
          </a:prstGeom>
        </p:spPr>
      </p:pic>
      <p:pic>
        <p:nvPicPr>
          <p:cNvPr id="31" name="Picture 30" descr="A pink background with blue text&#10;&#10;Description automatically generated">
            <a:extLst>
              <a:ext uri="{FF2B5EF4-FFF2-40B4-BE49-F238E27FC236}">
                <a16:creationId xmlns:a16="http://schemas.microsoft.com/office/drawing/2014/main" id="{3A8FD39B-2668-9C7D-3391-EF3043E078A0}"/>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690351" y="4366062"/>
            <a:ext cx="1008366" cy="720000"/>
          </a:xfrm>
          <a:prstGeom prst="rect">
            <a:avLst/>
          </a:prstGeom>
        </p:spPr>
      </p:pic>
      <p:pic>
        <p:nvPicPr>
          <p:cNvPr id="32" name="Picture 31" descr="A green background with blue text&#10;&#10;Description automatically generated">
            <a:extLst>
              <a:ext uri="{FF2B5EF4-FFF2-40B4-BE49-F238E27FC236}">
                <a16:creationId xmlns:a16="http://schemas.microsoft.com/office/drawing/2014/main" id="{116D3E39-0515-7180-9B89-B60FD9CDEA4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8954906" y="4366062"/>
            <a:ext cx="1014968" cy="720000"/>
          </a:xfrm>
          <a:prstGeom prst="rect">
            <a:avLst/>
          </a:prstGeom>
        </p:spPr>
      </p:pic>
      <p:pic>
        <p:nvPicPr>
          <p:cNvPr id="33" name="Picture 32" descr="A blue text on a blue background&#10;&#10;Description automatically generated">
            <a:extLst>
              <a:ext uri="{FF2B5EF4-FFF2-40B4-BE49-F238E27FC236}">
                <a16:creationId xmlns:a16="http://schemas.microsoft.com/office/drawing/2014/main" id="{D169F49F-512E-5D64-A032-3C324878F83A}"/>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0790657" y="5165481"/>
            <a:ext cx="507484" cy="360000"/>
          </a:xfrm>
          <a:prstGeom prst="rect">
            <a:avLst/>
          </a:prstGeom>
        </p:spPr>
      </p:pic>
      <p:pic>
        <p:nvPicPr>
          <p:cNvPr id="34" name="Picture 33" descr="A blue and black text&#10;&#10;Description automatically generated">
            <a:extLst>
              <a:ext uri="{FF2B5EF4-FFF2-40B4-BE49-F238E27FC236}">
                <a16:creationId xmlns:a16="http://schemas.microsoft.com/office/drawing/2014/main" id="{688339AD-44F9-84DE-36AD-C9D7BEEDC46A}"/>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1342459" y="5145289"/>
            <a:ext cx="507484" cy="360000"/>
          </a:xfrm>
          <a:prstGeom prst="rect">
            <a:avLst/>
          </a:prstGeom>
        </p:spPr>
      </p:pic>
      <p:pic>
        <p:nvPicPr>
          <p:cNvPr id="35" name="Picture 34" descr="A green background with blue text&#10;&#10;Description automatically generated">
            <a:extLst>
              <a:ext uri="{FF2B5EF4-FFF2-40B4-BE49-F238E27FC236}">
                <a16:creationId xmlns:a16="http://schemas.microsoft.com/office/drawing/2014/main" id="{266DC5D2-831B-137C-4D63-15E0F10F98A4}"/>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8937044" y="5879073"/>
            <a:ext cx="507484" cy="360000"/>
          </a:xfrm>
          <a:prstGeom prst="rect">
            <a:avLst/>
          </a:prstGeom>
        </p:spPr>
      </p:pic>
      <p:pic>
        <p:nvPicPr>
          <p:cNvPr id="36" name="Picture 35" descr="A green background with blue text&#10;&#10;Description automatically generated">
            <a:extLst>
              <a:ext uri="{FF2B5EF4-FFF2-40B4-BE49-F238E27FC236}">
                <a16:creationId xmlns:a16="http://schemas.microsoft.com/office/drawing/2014/main" id="{26CE6A21-04C4-DCF0-7F28-13B089302E7C}"/>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9534384" y="5483073"/>
            <a:ext cx="507484" cy="360000"/>
          </a:xfrm>
          <a:prstGeom prst="rect">
            <a:avLst/>
          </a:prstGeom>
        </p:spPr>
      </p:pic>
      <p:pic>
        <p:nvPicPr>
          <p:cNvPr id="37" name="Picture 36" descr="A green background with black text&#10;&#10;Description automatically generated">
            <a:extLst>
              <a:ext uri="{FF2B5EF4-FFF2-40B4-BE49-F238E27FC236}">
                <a16:creationId xmlns:a16="http://schemas.microsoft.com/office/drawing/2014/main" id="{90321150-7A4A-9A86-F0BD-301A1C66C8F1}"/>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9379591" y="5123073"/>
            <a:ext cx="507484" cy="360000"/>
          </a:xfrm>
          <a:prstGeom prst="rect">
            <a:avLst/>
          </a:prstGeom>
        </p:spPr>
      </p:pic>
      <p:pic>
        <p:nvPicPr>
          <p:cNvPr id="38" name="Picture 37" descr="A green background with black text&#10;&#10;Description automatically generated">
            <a:extLst>
              <a:ext uri="{FF2B5EF4-FFF2-40B4-BE49-F238E27FC236}">
                <a16:creationId xmlns:a16="http://schemas.microsoft.com/office/drawing/2014/main" id="{51B0241B-9A13-089D-6B9A-03851F64F4D9}"/>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8991675" y="5531253"/>
            <a:ext cx="507484" cy="360000"/>
          </a:xfrm>
          <a:prstGeom prst="rect">
            <a:avLst/>
          </a:prstGeom>
        </p:spPr>
      </p:pic>
      <p:pic>
        <p:nvPicPr>
          <p:cNvPr id="39" name="Picture 38" descr="A green background with blue text&#10;&#10;Description automatically generated">
            <a:extLst>
              <a:ext uri="{FF2B5EF4-FFF2-40B4-BE49-F238E27FC236}">
                <a16:creationId xmlns:a16="http://schemas.microsoft.com/office/drawing/2014/main" id="{B100B30C-2200-88F1-6BD6-66FCE9B61D72}"/>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827789" y="5128251"/>
            <a:ext cx="507484" cy="360000"/>
          </a:xfrm>
          <a:prstGeom prst="rect">
            <a:avLst/>
          </a:prstGeom>
        </p:spPr>
      </p:pic>
      <p:pic>
        <p:nvPicPr>
          <p:cNvPr id="40" name="Picture 39" descr="A green background with blue text&#10;&#10;Description automatically generated">
            <a:extLst>
              <a:ext uri="{FF2B5EF4-FFF2-40B4-BE49-F238E27FC236}">
                <a16:creationId xmlns:a16="http://schemas.microsoft.com/office/drawing/2014/main" id="{823B9744-8A2F-B492-501B-11A61774ED52}"/>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6715850" y="5121286"/>
            <a:ext cx="507484" cy="360000"/>
          </a:xfrm>
          <a:prstGeom prst="rect">
            <a:avLst/>
          </a:prstGeom>
        </p:spPr>
      </p:pic>
      <p:pic>
        <p:nvPicPr>
          <p:cNvPr id="41" name="Picture 40" descr="A green background with blue text&#10;&#10;Description automatically generated">
            <a:extLst>
              <a:ext uri="{FF2B5EF4-FFF2-40B4-BE49-F238E27FC236}">
                <a16:creationId xmlns:a16="http://schemas.microsoft.com/office/drawing/2014/main" id="{7FDE2E7B-E2C0-4C8A-F55E-AD4B53DA2B6A}"/>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9444528" y="5823044"/>
            <a:ext cx="507484" cy="360000"/>
          </a:xfrm>
          <a:prstGeom prst="rect">
            <a:avLst/>
          </a:prstGeom>
        </p:spPr>
      </p:pic>
      <p:pic>
        <p:nvPicPr>
          <p:cNvPr id="42" name="Picture 41" descr="A pink background with blue text&#10;&#10;Description automatically generated">
            <a:extLst>
              <a:ext uri="{FF2B5EF4-FFF2-40B4-BE49-F238E27FC236}">
                <a16:creationId xmlns:a16="http://schemas.microsoft.com/office/drawing/2014/main" id="{666C3262-CD9C-A87E-D73B-01964C87DD80}"/>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9275712" y="6196105"/>
            <a:ext cx="504183" cy="360000"/>
          </a:xfrm>
          <a:prstGeom prst="rect">
            <a:avLst/>
          </a:prstGeom>
        </p:spPr>
      </p:pic>
      <p:pic>
        <p:nvPicPr>
          <p:cNvPr id="43" name="Picture 42" descr="A pink background with black text&#10;&#10;Description automatically generated">
            <a:extLst>
              <a:ext uri="{FF2B5EF4-FFF2-40B4-BE49-F238E27FC236}">
                <a16:creationId xmlns:a16="http://schemas.microsoft.com/office/drawing/2014/main" id="{2334A14F-5523-23A0-8DDC-D5884E0B2BCE}"/>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5104619" y="5865289"/>
            <a:ext cx="504183" cy="360000"/>
          </a:xfrm>
          <a:prstGeom prst="rect">
            <a:avLst/>
          </a:prstGeom>
        </p:spPr>
      </p:pic>
      <p:pic>
        <p:nvPicPr>
          <p:cNvPr id="44" name="Picture 43" descr="A pink background with blue text&#10;&#10;Description automatically generated">
            <a:extLst>
              <a:ext uri="{FF2B5EF4-FFF2-40B4-BE49-F238E27FC236}">
                <a16:creationId xmlns:a16="http://schemas.microsoft.com/office/drawing/2014/main" id="{FEF7C518-0877-4691-5E24-806724EB1992}"/>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4621663" y="5165481"/>
            <a:ext cx="504183" cy="360000"/>
          </a:xfrm>
          <a:prstGeom prst="rect">
            <a:avLst/>
          </a:prstGeom>
        </p:spPr>
      </p:pic>
      <p:pic>
        <p:nvPicPr>
          <p:cNvPr id="45" name="Picture 44" descr="A pink background with blue text&#10;&#10;Description automatically generated">
            <a:extLst>
              <a:ext uri="{FF2B5EF4-FFF2-40B4-BE49-F238E27FC236}">
                <a16:creationId xmlns:a16="http://schemas.microsoft.com/office/drawing/2014/main" id="{4C4D68D2-6185-8ECB-5067-6D56D29681B7}"/>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4587047" y="5533395"/>
            <a:ext cx="504183" cy="360000"/>
          </a:xfrm>
          <a:prstGeom prst="rect">
            <a:avLst/>
          </a:prstGeom>
        </p:spPr>
      </p:pic>
      <p:pic>
        <p:nvPicPr>
          <p:cNvPr id="46" name="Picture 45" descr="A pink background with blue text&#10;&#10;Description automatically generated">
            <a:extLst>
              <a:ext uri="{FF2B5EF4-FFF2-40B4-BE49-F238E27FC236}">
                <a16:creationId xmlns:a16="http://schemas.microsoft.com/office/drawing/2014/main" id="{D67E83E4-7171-5C11-5DFD-8C5A7C2404CE}"/>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7188106" y="5145752"/>
            <a:ext cx="504183" cy="360000"/>
          </a:xfrm>
          <a:prstGeom prst="rect">
            <a:avLst/>
          </a:prstGeom>
        </p:spPr>
      </p:pic>
      <p:pic>
        <p:nvPicPr>
          <p:cNvPr id="47" name="Picture 46" descr="A pink background with blue text&#10;&#10;Description automatically generated">
            <a:extLst>
              <a:ext uri="{FF2B5EF4-FFF2-40B4-BE49-F238E27FC236}">
                <a16:creationId xmlns:a16="http://schemas.microsoft.com/office/drawing/2014/main" id="{446657ED-44F7-05B5-C48B-8DA517CDB970}"/>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5185069" y="5126495"/>
            <a:ext cx="504183" cy="360000"/>
          </a:xfrm>
          <a:prstGeom prst="rect">
            <a:avLst/>
          </a:prstGeom>
        </p:spPr>
      </p:pic>
      <p:pic>
        <p:nvPicPr>
          <p:cNvPr id="48" name="Picture 47" descr="A pink background with blue text&#10;&#10;Description automatically generated">
            <a:extLst>
              <a:ext uri="{FF2B5EF4-FFF2-40B4-BE49-F238E27FC236}">
                <a16:creationId xmlns:a16="http://schemas.microsoft.com/office/drawing/2014/main" id="{90D25F06-AA16-09B8-FD3D-53C32F0A09CA}"/>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6749314" y="5494602"/>
            <a:ext cx="504183" cy="360000"/>
          </a:xfrm>
          <a:prstGeom prst="rect">
            <a:avLst/>
          </a:prstGeom>
        </p:spPr>
      </p:pic>
      <p:pic>
        <p:nvPicPr>
          <p:cNvPr id="49" name="Picture 48" descr="A pink background with blue text&#10;&#10;Description automatically generated">
            <a:extLst>
              <a:ext uri="{FF2B5EF4-FFF2-40B4-BE49-F238E27FC236}">
                <a16:creationId xmlns:a16="http://schemas.microsoft.com/office/drawing/2014/main" id="{C8DB6B36-6414-1EC7-CBFD-BEEA73F77901}"/>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5180477" y="5505289"/>
            <a:ext cx="504183" cy="360000"/>
          </a:xfrm>
          <a:prstGeom prst="rect">
            <a:avLst/>
          </a:prstGeom>
        </p:spPr>
      </p:pic>
      <p:sp>
        <p:nvSpPr>
          <p:cNvPr id="50" name="Rectangle 49">
            <a:extLst>
              <a:ext uri="{FF2B5EF4-FFF2-40B4-BE49-F238E27FC236}">
                <a16:creationId xmlns:a16="http://schemas.microsoft.com/office/drawing/2014/main" id="{DB056DCA-2011-DF25-ED10-5A35B5576A76}"/>
              </a:ext>
            </a:extLst>
          </p:cNvPr>
          <p:cNvSpPr/>
          <p:nvPr/>
        </p:nvSpPr>
        <p:spPr>
          <a:xfrm>
            <a:off x="11311530" y="55179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C8707CE0-A02E-3522-4123-3FEA1DA5207F}"/>
              </a:ext>
            </a:extLst>
          </p:cNvPr>
          <p:cNvSpPr/>
          <p:nvPr/>
        </p:nvSpPr>
        <p:spPr>
          <a:xfrm>
            <a:off x="9795945" y="61179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B561FA00-6208-6F0F-30EA-1FDF980B68F5}"/>
              </a:ext>
            </a:extLst>
          </p:cNvPr>
          <p:cNvSpPr/>
          <p:nvPr/>
        </p:nvSpPr>
        <p:spPr>
          <a:xfrm>
            <a:off x="10858094" y="54862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199B89FA-5E9D-0E86-6A3E-8AF981F42C67}"/>
              </a:ext>
            </a:extLst>
          </p:cNvPr>
          <p:cNvSpPr/>
          <p:nvPr/>
        </p:nvSpPr>
        <p:spPr>
          <a:xfrm>
            <a:off x="7253101" y="556361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4" name="Picture 53" descr="A yellow background with blue text&#10;&#10;Description automatically generated">
            <a:extLst>
              <a:ext uri="{FF2B5EF4-FFF2-40B4-BE49-F238E27FC236}">
                <a16:creationId xmlns:a16="http://schemas.microsoft.com/office/drawing/2014/main" id="{2CA2F0E9-4B79-3533-B292-6BF32FBFB7F0}"/>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4618362" y="5869358"/>
            <a:ext cx="507484" cy="360000"/>
          </a:xfrm>
          <a:prstGeom prst="rect">
            <a:avLst/>
          </a:prstGeom>
        </p:spPr>
      </p:pic>
      <p:pic>
        <p:nvPicPr>
          <p:cNvPr id="55" name="Picture 54" descr="A yellow background with blue text&#10;&#10;Description automatically generated">
            <a:extLst>
              <a:ext uri="{FF2B5EF4-FFF2-40B4-BE49-F238E27FC236}">
                <a16:creationId xmlns:a16="http://schemas.microsoft.com/office/drawing/2014/main" id="{7B4627D9-CD7D-1319-11BE-98BE86862217}"/>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6779353" y="5809602"/>
            <a:ext cx="504183" cy="360000"/>
          </a:xfrm>
          <a:prstGeom prst="rect">
            <a:avLst/>
          </a:prstGeom>
        </p:spPr>
      </p:pic>
      <p:pic>
        <p:nvPicPr>
          <p:cNvPr id="56" name="Picture 55" descr="A yellow background with blue text&#10;&#10;Description automatically generated">
            <a:extLst>
              <a:ext uri="{FF2B5EF4-FFF2-40B4-BE49-F238E27FC236}">
                <a16:creationId xmlns:a16="http://schemas.microsoft.com/office/drawing/2014/main" id="{64E81724-6201-D69F-8CFB-001BB5929EE0}"/>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510321" y="5453061"/>
            <a:ext cx="504183" cy="360000"/>
          </a:xfrm>
          <a:prstGeom prst="rect">
            <a:avLst/>
          </a:prstGeom>
        </p:spPr>
      </p:pic>
      <p:pic>
        <p:nvPicPr>
          <p:cNvPr id="57" name="Picture 56" descr="A yellow background with blue text&#10;&#10;Description automatically generated">
            <a:extLst>
              <a:ext uri="{FF2B5EF4-FFF2-40B4-BE49-F238E27FC236}">
                <a16:creationId xmlns:a16="http://schemas.microsoft.com/office/drawing/2014/main" id="{13C9D830-B75B-D909-70EF-96A932567E46}"/>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778690" y="6178099"/>
            <a:ext cx="504183" cy="360000"/>
          </a:xfrm>
          <a:prstGeom prst="rect">
            <a:avLst/>
          </a:prstGeom>
        </p:spPr>
      </p:pic>
      <p:pic>
        <p:nvPicPr>
          <p:cNvPr id="58" name="Picture 57" descr="A yellow background with blue text&#10;&#10;Description automatically generated">
            <a:extLst>
              <a:ext uri="{FF2B5EF4-FFF2-40B4-BE49-F238E27FC236}">
                <a16:creationId xmlns:a16="http://schemas.microsoft.com/office/drawing/2014/main" id="{3BA660F9-6C27-0233-E991-64844AE108C5}"/>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1050026" y="5085216"/>
            <a:ext cx="504183" cy="360000"/>
          </a:xfrm>
          <a:prstGeom prst="rect">
            <a:avLst/>
          </a:prstGeom>
        </p:spPr>
      </p:pic>
      <p:pic>
        <p:nvPicPr>
          <p:cNvPr id="59" name="Picture 58" descr="A yellow background with blue text&#10;&#10;Description automatically generated">
            <a:extLst>
              <a:ext uri="{FF2B5EF4-FFF2-40B4-BE49-F238E27FC236}">
                <a16:creationId xmlns:a16="http://schemas.microsoft.com/office/drawing/2014/main" id="{18F2B09E-9CAF-E841-0519-AC2439EFB54A}"/>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472801" y="5834120"/>
            <a:ext cx="504183" cy="360000"/>
          </a:xfrm>
          <a:prstGeom prst="rect">
            <a:avLst/>
          </a:prstGeom>
        </p:spPr>
      </p:pic>
      <p:pic>
        <p:nvPicPr>
          <p:cNvPr id="60" name="Picture 59" descr="A yellow background with blue text&#10;&#10;Description automatically generated">
            <a:extLst>
              <a:ext uri="{FF2B5EF4-FFF2-40B4-BE49-F238E27FC236}">
                <a16:creationId xmlns:a16="http://schemas.microsoft.com/office/drawing/2014/main" id="{F362155E-8E6B-EEC1-9CE7-9420EBC6B86C}"/>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2625526" y="5105627"/>
            <a:ext cx="504183" cy="360000"/>
          </a:xfrm>
          <a:prstGeom prst="rect">
            <a:avLst/>
          </a:prstGeom>
        </p:spPr>
      </p:pic>
      <p:pic>
        <p:nvPicPr>
          <p:cNvPr id="61" name="Picture 60" descr="A yellow background with blue text&#10;&#10;Description automatically generated">
            <a:extLst>
              <a:ext uri="{FF2B5EF4-FFF2-40B4-BE49-F238E27FC236}">
                <a16:creationId xmlns:a16="http://schemas.microsoft.com/office/drawing/2014/main" id="{62ED8E3B-548D-C34B-EC37-B3162D231805}"/>
              </a:ext>
            </a:extLst>
          </p:cNvPr>
          <p:cNvPicPr>
            <a:picLocks noChangeAspect="1"/>
          </p:cNvPicPr>
          <p:nvPr/>
        </p:nvPicPr>
        <p:blipFill>
          <a:blip r:embed="rId32" cstate="print">
            <a:extLst>
              <a:ext uri="{28A0092B-C50C-407E-A947-70E740481C1C}">
                <a14:useLocalDpi xmlns:a14="http://schemas.microsoft.com/office/drawing/2010/main"/>
              </a:ext>
            </a:extLst>
          </a:blip>
          <a:stretch>
            <a:fillRect/>
          </a:stretch>
        </p:blipFill>
        <p:spPr>
          <a:xfrm>
            <a:off x="1070746" y="5446208"/>
            <a:ext cx="504183" cy="360000"/>
          </a:xfrm>
          <a:prstGeom prst="rect">
            <a:avLst/>
          </a:prstGeom>
        </p:spPr>
      </p:pic>
      <p:pic>
        <p:nvPicPr>
          <p:cNvPr id="62" name="Picture 61" descr="A yellow background with blue text&#10;&#10;Description automatically generated">
            <a:extLst>
              <a:ext uri="{FF2B5EF4-FFF2-40B4-BE49-F238E27FC236}">
                <a16:creationId xmlns:a16="http://schemas.microsoft.com/office/drawing/2014/main" id="{F8F0D9DF-8924-96FA-A419-0603789F854F}"/>
              </a:ext>
            </a:extLst>
          </p:cNvPr>
          <p:cNvPicPr>
            <a:picLocks noChangeAspect="1"/>
          </p:cNvPicPr>
          <p:nvPr/>
        </p:nvPicPr>
        <p:blipFill>
          <a:blip r:embed="rId33" cstate="print">
            <a:extLst>
              <a:ext uri="{28A0092B-C50C-407E-A947-70E740481C1C}">
                <a14:useLocalDpi xmlns:a14="http://schemas.microsoft.com/office/drawing/2010/main"/>
              </a:ext>
            </a:extLst>
          </a:blip>
          <a:stretch>
            <a:fillRect/>
          </a:stretch>
        </p:blipFill>
        <p:spPr>
          <a:xfrm>
            <a:off x="1018717" y="5802997"/>
            <a:ext cx="504183" cy="360000"/>
          </a:xfrm>
          <a:prstGeom prst="rect">
            <a:avLst/>
          </a:prstGeom>
        </p:spPr>
      </p:pic>
      <p:pic>
        <p:nvPicPr>
          <p:cNvPr id="63" name="Picture 62" descr="A yellow background with blue text&#10;&#10;Description automatically generated">
            <a:extLst>
              <a:ext uri="{FF2B5EF4-FFF2-40B4-BE49-F238E27FC236}">
                <a16:creationId xmlns:a16="http://schemas.microsoft.com/office/drawing/2014/main" id="{690A19A9-FE1A-130E-45A8-39FF68F86F51}"/>
              </a:ext>
            </a:extLst>
          </p:cNvPr>
          <p:cNvPicPr>
            <a:picLocks noChangeAspect="1"/>
          </p:cNvPicPr>
          <p:nvPr/>
        </p:nvPicPr>
        <p:blipFill>
          <a:blip r:embed="rId34" cstate="print">
            <a:extLst>
              <a:ext uri="{28A0092B-C50C-407E-A947-70E740481C1C}">
                <a14:useLocalDpi xmlns:a14="http://schemas.microsoft.com/office/drawing/2010/main"/>
              </a:ext>
            </a:extLst>
          </a:blip>
          <a:stretch>
            <a:fillRect/>
          </a:stretch>
        </p:blipFill>
        <p:spPr>
          <a:xfrm>
            <a:off x="489253" y="5133611"/>
            <a:ext cx="504183" cy="360000"/>
          </a:xfrm>
          <a:prstGeom prst="rect">
            <a:avLst/>
          </a:prstGeom>
        </p:spPr>
      </p:pic>
      <p:pic>
        <p:nvPicPr>
          <p:cNvPr id="64" name="Picture 63" descr="A yellow background with blue text&#10;&#10;Description automatically generated">
            <a:extLst>
              <a:ext uri="{FF2B5EF4-FFF2-40B4-BE49-F238E27FC236}">
                <a16:creationId xmlns:a16="http://schemas.microsoft.com/office/drawing/2014/main" id="{83C9D995-1E9F-88EE-F983-818CD46D6F52}"/>
              </a:ext>
            </a:extLst>
          </p:cNvPr>
          <p:cNvPicPr>
            <a:picLocks noChangeAspect="1"/>
          </p:cNvPicPr>
          <p:nvPr/>
        </p:nvPicPr>
        <p:blipFill>
          <a:blip r:embed="rId35" cstate="print">
            <a:extLst>
              <a:ext uri="{28A0092B-C50C-407E-A947-70E740481C1C}">
                <a14:useLocalDpi xmlns:a14="http://schemas.microsoft.com/office/drawing/2010/main"/>
              </a:ext>
            </a:extLst>
          </a:blip>
          <a:stretch>
            <a:fillRect/>
          </a:stretch>
        </p:blipFill>
        <p:spPr>
          <a:xfrm>
            <a:off x="3155861" y="5134372"/>
            <a:ext cx="504183" cy="360000"/>
          </a:xfrm>
          <a:prstGeom prst="rect">
            <a:avLst/>
          </a:prstGeom>
        </p:spPr>
      </p:pic>
      <p:sp>
        <p:nvSpPr>
          <p:cNvPr id="65" name="Rectangle 64">
            <a:extLst>
              <a:ext uri="{FF2B5EF4-FFF2-40B4-BE49-F238E27FC236}">
                <a16:creationId xmlns:a16="http://schemas.microsoft.com/office/drawing/2014/main" id="{E4CA8B06-692A-9A2F-EF2B-7A1B8A6D8E78}"/>
              </a:ext>
            </a:extLst>
          </p:cNvPr>
          <p:cNvSpPr/>
          <p:nvPr/>
        </p:nvSpPr>
        <p:spPr>
          <a:xfrm>
            <a:off x="472801" y="613820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24233B43-A900-7CA2-9394-B4FFB253F2C1}"/>
              </a:ext>
            </a:extLst>
          </p:cNvPr>
          <p:cNvSpPr/>
          <p:nvPr/>
        </p:nvSpPr>
        <p:spPr>
          <a:xfrm>
            <a:off x="8843620" y="619180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A51F8C0D-61CA-1B77-C42C-D3DEE92F67A1}"/>
              </a:ext>
            </a:extLst>
          </p:cNvPr>
          <p:cNvSpPr/>
          <p:nvPr/>
        </p:nvSpPr>
        <p:spPr>
          <a:xfrm>
            <a:off x="4867813" y="616960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563E276F-632E-E6EC-5DE1-BDEE3B86A603}"/>
              </a:ext>
            </a:extLst>
          </p:cNvPr>
          <p:cNvSpPr/>
          <p:nvPr/>
        </p:nvSpPr>
        <p:spPr>
          <a:xfrm>
            <a:off x="1249837" y="61243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C3F269E3-6688-38AF-FC27-B13572C3A3FA}"/>
              </a:ext>
            </a:extLst>
          </p:cNvPr>
          <p:cNvSpPr/>
          <p:nvPr/>
        </p:nvSpPr>
        <p:spPr>
          <a:xfrm>
            <a:off x="3235313" y="550528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EE656B32-9473-D9BA-1B67-5E3399B00583}"/>
              </a:ext>
            </a:extLst>
          </p:cNvPr>
          <p:cNvSpPr/>
          <p:nvPr/>
        </p:nvSpPr>
        <p:spPr>
          <a:xfrm>
            <a:off x="2757932" y="54882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816E110F-95E6-6FA7-FA76-539546F71DD3}"/>
              </a:ext>
            </a:extLst>
          </p:cNvPr>
          <p:cNvSpPr/>
          <p:nvPr/>
        </p:nvSpPr>
        <p:spPr>
          <a:xfrm>
            <a:off x="11529736" y="5403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2" name="Oval 71">
            <a:extLst>
              <a:ext uri="{FF2B5EF4-FFF2-40B4-BE49-F238E27FC236}">
                <a16:creationId xmlns:a16="http://schemas.microsoft.com/office/drawing/2014/main" id="{FEF5E011-9B32-43C7-86C7-A413D7A9F338}"/>
              </a:ext>
            </a:extLst>
          </p:cNvPr>
          <p:cNvSpPr/>
          <p:nvPr/>
        </p:nvSpPr>
        <p:spPr>
          <a:xfrm>
            <a:off x="11405371" y="54225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3" name="Oval 72">
            <a:extLst>
              <a:ext uri="{FF2B5EF4-FFF2-40B4-BE49-F238E27FC236}">
                <a16:creationId xmlns:a16="http://schemas.microsoft.com/office/drawing/2014/main" id="{F31F1603-CACC-AB45-9570-ED19BD543077}"/>
              </a:ext>
            </a:extLst>
          </p:cNvPr>
          <p:cNvSpPr/>
          <p:nvPr/>
        </p:nvSpPr>
        <p:spPr>
          <a:xfrm>
            <a:off x="9759945" y="53740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4" name="Oval 73">
            <a:extLst>
              <a:ext uri="{FF2B5EF4-FFF2-40B4-BE49-F238E27FC236}">
                <a16:creationId xmlns:a16="http://schemas.microsoft.com/office/drawing/2014/main" id="{B62629EE-1EEE-167F-AAFE-53CE511FCB7A}"/>
              </a:ext>
            </a:extLst>
          </p:cNvPr>
          <p:cNvSpPr/>
          <p:nvPr/>
        </p:nvSpPr>
        <p:spPr>
          <a:xfrm>
            <a:off x="9665786" y="53380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5" name="Oval 74">
            <a:extLst>
              <a:ext uri="{FF2B5EF4-FFF2-40B4-BE49-F238E27FC236}">
                <a16:creationId xmlns:a16="http://schemas.microsoft.com/office/drawing/2014/main" id="{38E10204-98E7-9315-D769-9F8108A48B6F}"/>
              </a:ext>
            </a:extLst>
          </p:cNvPr>
          <p:cNvSpPr/>
          <p:nvPr/>
        </p:nvSpPr>
        <p:spPr>
          <a:xfrm>
            <a:off x="9532688"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6" name="Oval 75">
            <a:extLst>
              <a:ext uri="{FF2B5EF4-FFF2-40B4-BE49-F238E27FC236}">
                <a16:creationId xmlns:a16="http://schemas.microsoft.com/office/drawing/2014/main" id="{E7423C0F-E778-3310-6917-C56F9CE698DE}"/>
              </a:ext>
            </a:extLst>
          </p:cNvPr>
          <p:cNvSpPr/>
          <p:nvPr/>
        </p:nvSpPr>
        <p:spPr>
          <a:xfrm>
            <a:off x="1357837" y="4479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7" name="Oval 76">
            <a:extLst>
              <a:ext uri="{FF2B5EF4-FFF2-40B4-BE49-F238E27FC236}">
                <a16:creationId xmlns:a16="http://schemas.microsoft.com/office/drawing/2014/main" id="{F10B2759-0400-C6DA-626C-0489B62DE4A5}"/>
              </a:ext>
            </a:extLst>
          </p:cNvPr>
          <p:cNvSpPr/>
          <p:nvPr/>
        </p:nvSpPr>
        <p:spPr>
          <a:xfrm>
            <a:off x="1300419" y="4538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8" name="Oval 77">
            <a:extLst>
              <a:ext uri="{FF2B5EF4-FFF2-40B4-BE49-F238E27FC236}">
                <a16:creationId xmlns:a16="http://schemas.microsoft.com/office/drawing/2014/main" id="{A57B4A4C-6B8E-9F90-BE4B-FB063E4AD176}"/>
              </a:ext>
            </a:extLst>
          </p:cNvPr>
          <p:cNvSpPr/>
          <p:nvPr/>
        </p:nvSpPr>
        <p:spPr>
          <a:xfrm>
            <a:off x="1393837" y="46615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9" name="Oval 78">
            <a:extLst>
              <a:ext uri="{FF2B5EF4-FFF2-40B4-BE49-F238E27FC236}">
                <a16:creationId xmlns:a16="http://schemas.microsoft.com/office/drawing/2014/main" id="{D92E2D0F-0AC2-905A-46C5-C54E2E623A16}"/>
              </a:ext>
            </a:extLst>
          </p:cNvPr>
          <p:cNvSpPr/>
          <p:nvPr/>
        </p:nvSpPr>
        <p:spPr>
          <a:xfrm>
            <a:off x="1415255" y="45201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0" name="Oval 79">
            <a:extLst>
              <a:ext uri="{FF2B5EF4-FFF2-40B4-BE49-F238E27FC236}">
                <a16:creationId xmlns:a16="http://schemas.microsoft.com/office/drawing/2014/main" id="{12985ED1-BC08-E824-7380-5577E42CC1ED}"/>
              </a:ext>
            </a:extLst>
          </p:cNvPr>
          <p:cNvSpPr/>
          <p:nvPr/>
        </p:nvSpPr>
        <p:spPr>
          <a:xfrm>
            <a:off x="1264419" y="442335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1" name="Oval 80">
            <a:extLst>
              <a:ext uri="{FF2B5EF4-FFF2-40B4-BE49-F238E27FC236}">
                <a16:creationId xmlns:a16="http://schemas.microsoft.com/office/drawing/2014/main" id="{24AC014A-B66F-B1A3-8910-A413277D1F80}"/>
              </a:ext>
            </a:extLst>
          </p:cNvPr>
          <p:cNvSpPr/>
          <p:nvPr/>
        </p:nvSpPr>
        <p:spPr>
          <a:xfrm>
            <a:off x="4769082" y="4502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2" name="Oval 81">
            <a:extLst>
              <a:ext uri="{FF2B5EF4-FFF2-40B4-BE49-F238E27FC236}">
                <a16:creationId xmlns:a16="http://schemas.microsoft.com/office/drawing/2014/main" id="{0627E7A6-FF44-DF2D-ED27-2AEBFFE02B8B}"/>
              </a:ext>
            </a:extLst>
          </p:cNvPr>
          <p:cNvSpPr/>
          <p:nvPr/>
        </p:nvSpPr>
        <p:spPr>
          <a:xfrm>
            <a:off x="4875028" y="44162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3" name="Oval 82">
            <a:extLst>
              <a:ext uri="{FF2B5EF4-FFF2-40B4-BE49-F238E27FC236}">
                <a16:creationId xmlns:a16="http://schemas.microsoft.com/office/drawing/2014/main" id="{435750C1-E5C9-C875-8B4A-F06C032F64CC}"/>
              </a:ext>
            </a:extLst>
          </p:cNvPr>
          <p:cNvSpPr/>
          <p:nvPr/>
        </p:nvSpPr>
        <p:spPr>
          <a:xfrm>
            <a:off x="4906218" y="453003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4" name="Oval 83">
            <a:extLst>
              <a:ext uri="{FF2B5EF4-FFF2-40B4-BE49-F238E27FC236}">
                <a16:creationId xmlns:a16="http://schemas.microsoft.com/office/drawing/2014/main" id="{1DA13C83-D735-3B6A-F02A-185127B37BDE}"/>
              </a:ext>
            </a:extLst>
          </p:cNvPr>
          <p:cNvSpPr/>
          <p:nvPr/>
        </p:nvSpPr>
        <p:spPr>
          <a:xfrm>
            <a:off x="4794956" y="45584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5" name="Oval 84">
            <a:extLst>
              <a:ext uri="{FF2B5EF4-FFF2-40B4-BE49-F238E27FC236}">
                <a16:creationId xmlns:a16="http://schemas.microsoft.com/office/drawing/2014/main" id="{AD979AC5-C15D-AD06-EF67-3486EE9693C3}"/>
              </a:ext>
            </a:extLst>
          </p:cNvPr>
          <p:cNvSpPr/>
          <p:nvPr/>
        </p:nvSpPr>
        <p:spPr>
          <a:xfrm>
            <a:off x="9072954" y="4443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6" name="Oval 85">
            <a:extLst>
              <a:ext uri="{FF2B5EF4-FFF2-40B4-BE49-F238E27FC236}">
                <a16:creationId xmlns:a16="http://schemas.microsoft.com/office/drawing/2014/main" id="{FFCBBFEC-7B5A-3EBE-866A-D907C1533FE0}"/>
              </a:ext>
            </a:extLst>
          </p:cNvPr>
          <p:cNvSpPr/>
          <p:nvPr/>
        </p:nvSpPr>
        <p:spPr>
          <a:xfrm>
            <a:off x="6790387" y="4492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7" name="Oval 86">
            <a:extLst>
              <a:ext uri="{FF2B5EF4-FFF2-40B4-BE49-F238E27FC236}">
                <a16:creationId xmlns:a16="http://schemas.microsoft.com/office/drawing/2014/main" id="{84F37BD4-1B61-08DF-025D-0E81E7E8CE97}"/>
              </a:ext>
            </a:extLst>
          </p:cNvPr>
          <p:cNvSpPr/>
          <p:nvPr/>
        </p:nvSpPr>
        <p:spPr>
          <a:xfrm>
            <a:off x="1465837" y="55019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8" name="Oval 87">
            <a:extLst>
              <a:ext uri="{FF2B5EF4-FFF2-40B4-BE49-F238E27FC236}">
                <a16:creationId xmlns:a16="http://schemas.microsoft.com/office/drawing/2014/main" id="{F01EE190-CCD5-DE5C-906C-424837C7491E}"/>
              </a:ext>
            </a:extLst>
          </p:cNvPr>
          <p:cNvSpPr/>
          <p:nvPr/>
        </p:nvSpPr>
        <p:spPr>
          <a:xfrm>
            <a:off x="1352601" y="54656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9" name="Oval 88">
            <a:extLst>
              <a:ext uri="{FF2B5EF4-FFF2-40B4-BE49-F238E27FC236}">
                <a16:creationId xmlns:a16="http://schemas.microsoft.com/office/drawing/2014/main" id="{2840FCA2-F6AC-B2B3-71EE-36BDFE30E788}"/>
              </a:ext>
            </a:extLst>
          </p:cNvPr>
          <p:cNvSpPr/>
          <p:nvPr/>
        </p:nvSpPr>
        <p:spPr>
          <a:xfrm>
            <a:off x="1474831" y="5649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0" name="Oval 89">
            <a:extLst>
              <a:ext uri="{FF2B5EF4-FFF2-40B4-BE49-F238E27FC236}">
                <a16:creationId xmlns:a16="http://schemas.microsoft.com/office/drawing/2014/main" id="{F5EC46A7-1403-7FA7-EB73-71830FDFB1E5}"/>
              </a:ext>
            </a:extLst>
          </p:cNvPr>
          <p:cNvSpPr/>
          <p:nvPr/>
        </p:nvSpPr>
        <p:spPr>
          <a:xfrm>
            <a:off x="603632" y="51748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91" name="Oval 90">
            <a:extLst>
              <a:ext uri="{FF2B5EF4-FFF2-40B4-BE49-F238E27FC236}">
                <a16:creationId xmlns:a16="http://schemas.microsoft.com/office/drawing/2014/main" id="{C238D804-77D5-595E-4558-B0FC9E1D49DB}"/>
              </a:ext>
            </a:extLst>
          </p:cNvPr>
          <p:cNvSpPr/>
          <p:nvPr/>
        </p:nvSpPr>
        <p:spPr>
          <a:xfrm>
            <a:off x="2709467" y="52023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92" name="Oval 91">
            <a:extLst>
              <a:ext uri="{FF2B5EF4-FFF2-40B4-BE49-F238E27FC236}">
                <a16:creationId xmlns:a16="http://schemas.microsoft.com/office/drawing/2014/main" id="{330DB793-8E08-EBAB-F933-DCBD5481538C}"/>
              </a:ext>
            </a:extLst>
          </p:cNvPr>
          <p:cNvSpPr/>
          <p:nvPr/>
        </p:nvSpPr>
        <p:spPr>
          <a:xfrm>
            <a:off x="2767240" y="53454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3" name="Oval 92">
            <a:extLst>
              <a:ext uri="{FF2B5EF4-FFF2-40B4-BE49-F238E27FC236}">
                <a16:creationId xmlns:a16="http://schemas.microsoft.com/office/drawing/2014/main" id="{B4B97C05-E3D1-2DF4-2515-71B8DFB9E901}"/>
              </a:ext>
            </a:extLst>
          </p:cNvPr>
          <p:cNvSpPr/>
          <p:nvPr/>
        </p:nvSpPr>
        <p:spPr>
          <a:xfrm>
            <a:off x="5194534" y="55456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4" name="Oval 93">
            <a:extLst>
              <a:ext uri="{FF2B5EF4-FFF2-40B4-BE49-F238E27FC236}">
                <a16:creationId xmlns:a16="http://schemas.microsoft.com/office/drawing/2014/main" id="{74318558-1E0E-F7D2-AB2B-80DEE4431A01}"/>
              </a:ext>
            </a:extLst>
          </p:cNvPr>
          <p:cNvSpPr/>
          <p:nvPr/>
        </p:nvSpPr>
        <p:spPr>
          <a:xfrm>
            <a:off x="5551376" y="55456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5" name="Oval 94">
            <a:extLst>
              <a:ext uri="{FF2B5EF4-FFF2-40B4-BE49-F238E27FC236}">
                <a16:creationId xmlns:a16="http://schemas.microsoft.com/office/drawing/2014/main" id="{4F3E0A42-BFC7-44A1-AB5C-0206B1339CB5}"/>
              </a:ext>
            </a:extLst>
          </p:cNvPr>
          <p:cNvSpPr/>
          <p:nvPr/>
        </p:nvSpPr>
        <p:spPr>
          <a:xfrm>
            <a:off x="5191813" y="567739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6" name="Oval 95">
            <a:extLst>
              <a:ext uri="{FF2B5EF4-FFF2-40B4-BE49-F238E27FC236}">
                <a16:creationId xmlns:a16="http://schemas.microsoft.com/office/drawing/2014/main" id="{1ECCA554-DCA7-6353-16D7-B2D248C4A629}"/>
              </a:ext>
            </a:extLst>
          </p:cNvPr>
          <p:cNvSpPr/>
          <p:nvPr/>
        </p:nvSpPr>
        <p:spPr>
          <a:xfrm>
            <a:off x="5581730" y="5793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7" name="Oval 96">
            <a:extLst>
              <a:ext uri="{FF2B5EF4-FFF2-40B4-BE49-F238E27FC236}">
                <a16:creationId xmlns:a16="http://schemas.microsoft.com/office/drawing/2014/main" id="{404BFC79-5867-F3DD-66C5-2DB891010144}"/>
              </a:ext>
            </a:extLst>
          </p:cNvPr>
          <p:cNvSpPr/>
          <p:nvPr/>
        </p:nvSpPr>
        <p:spPr>
          <a:xfrm>
            <a:off x="7019095"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8" name="Oval 97">
            <a:extLst>
              <a:ext uri="{FF2B5EF4-FFF2-40B4-BE49-F238E27FC236}">
                <a16:creationId xmlns:a16="http://schemas.microsoft.com/office/drawing/2014/main" id="{34BA0D2E-1D70-DB7E-2DB5-A544DD0A99C7}"/>
              </a:ext>
            </a:extLst>
          </p:cNvPr>
          <p:cNvSpPr/>
          <p:nvPr/>
        </p:nvSpPr>
        <p:spPr>
          <a:xfrm>
            <a:off x="6876323"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9" name="Oval 98">
            <a:extLst>
              <a:ext uri="{FF2B5EF4-FFF2-40B4-BE49-F238E27FC236}">
                <a16:creationId xmlns:a16="http://schemas.microsoft.com/office/drawing/2014/main" id="{5F8E4E77-A598-CBBC-9FF6-CC4A35D12182}"/>
              </a:ext>
            </a:extLst>
          </p:cNvPr>
          <p:cNvSpPr/>
          <p:nvPr/>
        </p:nvSpPr>
        <p:spPr>
          <a:xfrm>
            <a:off x="8998934" y="59670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0" name="Oval 99">
            <a:extLst>
              <a:ext uri="{FF2B5EF4-FFF2-40B4-BE49-F238E27FC236}">
                <a16:creationId xmlns:a16="http://schemas.microsoft.com/office/drawing/2014/main" id="{B53E6504-C7AB-A7F7-9BE6-B631218FF45A}"/>
              </a:ext>
            </a:extLst>
          </p:cNvPr>
          <p:cNvSpPr/>
          <p:nvPr/>
        </p:nvSpPr>
        <p:spPr>
          <a:xfrm>
            <a:off x="9188927" y="590943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1" name="Oval 100">
            <a:extLst>
              <a:ext uri="{FF2B5EF4-FFF2-40B4-BE49-F238E27FC236}">
                <a16:creationId xmlns:a16="http://schemas.microsoft.com/office/drawing/2014/main" id="{58056983-659A-E9A1-A839-4B3220817AB7}"/>
              </a:ext>
            </a:extLst>
          </p:cNvPr>
          <p:cNvSpPr/>
          <p:nvPr/>
        </p:nvSpPr>
        <p:spPr>
          <a:xfrm>
            <a:off x="5144477" y="6261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2" name="Oval 101">
            <a:extLst>
              <a:ext uri="{FF2B5EF4-FFF2-40B4-BE49-F238E27FC236}">
                <a16:creationId xmlns:a16="http://schemas.microsoft.com/office/drawing/2014/main" id="{7A361EA8-3118-3239-0C46-C45E6AB95D0B}"/>
              </a:ext>
            </a:extLst>
          </p:cNvPr>
          <p:cNvSpPr/>
          <p:nvPr/>
        </p:nvSpPr>
        <p:spPr>
          <a:xfrm>
            <a:off x="4991246" y="62130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3" name="Oval 102">
            <a:extLst>
              <a:ext uri="{FF2B5EF4-FFF2-40B4-BE49-F238E27FC236}">
                <a16:creationId xmlns:a16="http://schemas.microsoft.com/office/drawing/2014/main" id="{C6079680-7778-D4CA-9907-61CDBE236656}"/>
              </a:ext>
            </a:extLst>
          </p:cNvPr>
          <p:cNvSpPr/>
          <p:nvPr/>
        </p:nvSpPr>
        <p:spPr>
          <a:xfrm>
            <a:off x="4928209" y="62871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4" name="Oval 103">
            <a:extLst>
              <a:ext uri="{FF2B5EF4-FFF2-40B4-BE49-F238E27FC236}">
                <a16:creationId xmlns:a16="http://schemas.microsoft.com/office/drawing/2014/main" id="{1004837C-5BB5-B3D9-A145-A1EFAB84E434}"/>
              </a:ext>
            </a:extLst>
          </p:cNvPr>
          <p:cNvSpPr/>
          <p:nvPr/>
        </p:nvSpPr>
        <p:spPr>
          <a:xfrm>
            <a:off x="1509862" y="61807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5" name="Oval 104">
            <a:extLst>
              <a:ext uri="{FF2B5EF4-FFF2-40B4-BE49-F238E27FC236}">
                <a16:creationId xmlns:a16="http://schemas.microsoft.com/office/drawing/2014/main" id="{55744633-9BE3-E5AF-36BF-A3009D0D54AB}"/>
              </a:ext>
            </a:extLst>
          </p:cNvPr>
          <p:cNvSpPr/>
          <p:nvPr/>
        </p:nvSpPr>
        <p:spPr>
          <a:xfrm>
            <a:off x="949837" y="622912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112" name="Group 111">
            <a:extLst>
              <a:ext uri="{FF2B5EF4-FFF2-40B4-BE49-F238E27FC236}">
                <a16:creationId xmlns:a16="http://schemas.microsoft.com/office/drawing/2014/main" id="{F872E101-CF55-23D0-2ED8-C41049A54574}"/>
              </a:ext>
            </a:extLst>
          </p:cNvPr>
          <p:cNvGrpSpPr/>
          <p:nvPr/>
        </p:nvGrpSpPr>
        <p:grpSpPr>
          <a:xfrm>
            <a:off x="10820400" y="158021"/>
            <a:ext cx="1262954" cy="262128"/>
            <a:chOff x="10892274" y="158021"/>
            <a:chExt cx="1191080" cy="262128"/>
          </a:xfrm>
        </p:grpSpPr>
        <p:sp>
          <p:nvSpPr>
            <p:cNvPr id="113" name="Oval 112">
              <a:extLst>
                <a:ext uri="{FF2B5EF4-FFF2-40B4-BE49-F238E27FC236}">
                  <a16:creationId xmlns:a16="http://schemas.microsoft.com/office/drawing/2014/main" id="{F7181FFE-091A-2421-F26D-599D80208DE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14" name="Group 113">
              <a:extLst>
                <a:ext uri="{FF2B5EF4-FFF2-40B4-BE49-F238E27FC236}">
                  <a16:creationId xmlns:a16="http://schemas.microsoft.com/office/drawing/2014/main" id="{8A85605A-02AD-41CA-C009-BBFF523CBFAE}"/>
                </a:ext>
              </a:extLst>
            </p:cNvPr>
            <p:cNvGrpSpPr/>
            <p:nvPr/>
          </p:nvGrpSpPr>
          <p:grpSpPr>
            <a:xfrm>
              <a:off x="10892274" y="158021"/>
              <a:ext cx="1191080" cy="262128"/>
              <a:chOff x="9614080" y="308749"/>
              <a:chExt cx="1191080" cy="262128"/>
            </a:xfrm>
          </p:grpSpPr>
          <p:sp>
            <p:nvSpPr>
              <p:cNvPr id="115" name="Rectangle 114">
                <a:extLst>
                  <a:ext uri="{FF2B5EF4-FFF2-40B4-BE49-F238E27FC236}">
                    <a16:creationId xmlns:a16="http://schemas.microsoft.com/office/drawing/2014/main" id="{F8F376D8-0134-5390-2395-95205E0A20C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116" name="Rectangle 115">
                <a:extLst>
                  <a:ext uri="{FF2B5EF4-FFF2-40B4-BE49-F238E27FC236}">
                    <a16:creationId xmlns:a16="http://schemas.microsoft.com/office/drawing/2014/main" id="{0CD256D6-7996-29B5-A959-4EB67059C0F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17" name="Rectangle 116">
            <a:extLst>
              <a:ext uri="{FF2B5EF4-FFF2-40B4-BE49-F238E27FC236}">
                <a16:creationId xmlns:a16="http://schemas.microsoft.com/office/drawing/2014/main" id="{184C0717-92EE-1CDC-B68F-FF6C5D60D75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4486195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3"/>
                                        </p:tgtEl>
                                        <p:attrNameLst>
                                          <p:attrName>style.visibility</p:attrName>
                                        </p:attrNameLst>
                                      </p:cBhvr>
                                      <p:to>
                                        <p:strVal val="visible"/>
                                      </p:to>
                                    </p:set>
                                    <p:animEffect transition="in" filter="fade">
                                      <p:cBhvr>
                                        <p:cTn id="13" dur="500"/>
                                        <p:tgtEl>
                                          <p:spTgt spid="7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4"/>
                                        </p:tgtEl>
                                        <p:attrNameLst>
                                          <p:attrName>style.visibility</p:attrName>
                                        </p:attrNameLst>
                                      </p:cBhvr>
                                      <p:to>
                                        <p:strVal val="visible"/>
                                      </p:to>
                                    </p:set>
                                    <p:animEffect transition="in" filter="fade">
                                      <p:cBhvr>
                                        <p:cTn id="16" dur="500"/>
                                        <p:tgtEl>
                                          <p:spTgt spid="7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fade">
                                      <p:cBhvr>
                                        <p:cTn id="22" dur="500"/>
                                        <p:tgtEl>
                                          <p:spTgt spid="7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7"/>
                                        </p:tgtEl>
                                        <p:attrNameLst>
                                          <p:attrName>style.visibility</p:attrName>
                                        </p:attrNameLst>
                                      </p:cBhvr>
                                      <p:to>
                                        <p:strVal val="visible"/>
                                      </p:to>
                                    </p:set>
                                    <p:animEffect transition="in" filter="fade">
                                      <p:cBhvr>
                                        <p:cTn id="25" dur="500"/>
                                        <p:tgtEl>
                                          <p:spTgt spid="7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
                                        </p:tgtEl>
                                        <p:attrNameLst>
                                          <p:attrName>style.visibility</p:attrName>
                                        </p:attrNameLst>
                                      </p:cBhvr>
                                      <p:to>
                                        <p:strVal val="visible"/>
                                      </p:to>
                                    </p:set>
                                    <p:animEffect transition="in" filter="fade">
                                      <p:cBhvr>
                                        <p:cTn id="28" dur="500"/>
                                        <p:tgtEl>
                                          <p:spTgt spid="7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9"/>
                                        </p:tgtEl>
                                        <p:attrNameLst>
                                          <p:attrName>style.visibility</p:attrName>
                                        </p:attrNameLst>
                                      </p:cBhvr>
                                      <p:to>
                                        <p:strVal val="visible"/>
                                      </p:to>
                                    </p:set>
                                    <p:animEffect transition="in" filter="fade">
                                      <p:cBhvr>
                                        <p:cTn id="31" dur="500"/>
                                        <p:tgtEl>
                                          <p:spTgt spid="7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0"/>
                                        </p:tgtEl>
                                        <p:attrNameLst>
                                          <p:attrName>style.visibility</p:attrName>
                                        </p:attrNameLst>
                                      </p:cBhvr>
                                      <p:to>
                                        <p:strVal val="visible"/>
                                      </p:to>
                                    </p:set>
                                    <p:animEffect transition="in" filter="fade">
                                      <p:cBhvr>
                                        <p:cTn id="34" dur="500"/>
                                        <p:tgtEl>
                                          <p:spTgt spid="8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1"/>
                                        </p:tgtEl>
                                        <p:attrNameLst>
                                          <p:attrName>style.visibility</p:attrName>
                                        </p:attrNameLst>
                                      </p:cBhvr>
                                      <p:to>
                                        <p:strVal val="visible"/>
                                      </p:to>
                                    </p:set>
                                    <p:animEffect transition="in" filter="fade">
                                      <p:cBhvr>
                                        <p:cTn id="37" dur="500"/>
                                        <p:tgtEl>
                                          <p:spTgt spid="8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fade">
                                      <p:cBhvr>
                                        <p:cTn id="40" dur="500"/>
                                        <p:tgtEl>
                                          <p:spTgt spid="8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500"/>
                                        <p:tgtEl>
                                          <p:spTgt spid="8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84"/>
                                        </p:tgtEl>
                                        <p:attrNameLst>
                                          <p:attrName>style.visibility</p:attrName>
                                        </p:attrNameLst>
                                      </p:cBhvr>
                                      <p:to>
                                        <p:strVal val="visible"/>
                                      </p:to>
                                    </p:set>
                                    <p:animEffect transition="in" filter="fade">
                                      <p:cBhvr>
                                        <p:cTn id="46" dur="500"/>
                                        <p:tgtEl>
                                          <p:spTgt spid="8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5"/>
                                        </p:tgtEl>
                                        <p:attrNameLst>
                                          <p:attrName>style.visibility</p:attrName>
                                        </p:attrNameLst>
                                      </p:cBhvr>
                                      <p:to>
                                        <p:strVal val="visible"/>
                                      </p:to>
                                    </p:set>
                                    <p:animEffect transition="in" filter="fade">
                                      <p:cBhvr>
                                        <p:cTn id="49" dur="500"/>
                                        <p:tgtEl>
                                          <p:spTgt spid="8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86"/>
                                        </p:tgtEl>
                                        <p:attrNameLst>
                                          <p:attrName>style.visibility</p:attrName>
                                        </p:attrNameLst>
                                      </p:cBhvr>
                                      <p:to>
                                        <p:strVal val="visible"/>
                                      </p:to>
                                    </p:set>
                                    <p:animEffect transition="in" filter="fade">
                                      <p:cBhvr>
                                        <p:cTn id="52" dur="500"/>
                                        <p:tgtEl>
                                          <p:spTgt spid="8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500"/>
                                        <p:tgtEl>
                                          <p:spTgt spid="8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8"/>
                                        </p:tgtEl>
                                        <p:attrNameLst>
                                          <p:attrName>style.visibility</p:attrName>
                                        </p:attrNameLst>
                                      </p:cBhvr>
                                      <p:to>
                                        <p:strVal val="visible"/>
                                      </p:to>
                                    </p:set>
                                    <p:animEffect transition="in" filter="fade">
                                      <p:cBhvr>
                                        <p:cTn id="58" dur="500"/>
                                        <p:tgtEl>
                                          <p:spTgt spid="8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89"/>
                                        </p:tgtEl>
                                        <p:attrNameLst>
                                          <p:attrName>style.visibility</p:attrName>
                                        </p:attrNameLst>
                                      </p:cBhvr>
                                      <p:to>
                                        <p:strVal val="visible"/>
                                      </p:to>
                                    </p:set>
                                    <p:animEffect transition="in" filter="fade">
                                      <p:cBhvr>
                                        <p:cTn id="61" dur="500"/>
                                        <p:tgtEl>
                                          <p:spTgt spid="8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90"/>
                                        </p:tgtEl>
                                        <p:attrNameLst>
                                          <p:attrName>style.visibility</p:attrName>
                                        </p:attrNameLst>
                                      </p:cBhvr>
                                      <p:to>
                                        <p:strVal val="visible"/>
                                      </p:to>
                                    </p:set>
                                    <p:animEffect transition="in" filter="fade">
                                      <p:cBhvr>
                                        <p:cTn id="64" dur="500"/>
                                        <p:tgtEl>
                                          <p:spTgt spid="9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91"/>
                                        </p:tgtEl>
                                        <p:attrNameLst>
                                          <p:attrName>style.visibility</p:attrName>
                                        </p:attrNameLst>
                                      </p:cBhvr>
                                      <p:to>
                                        <p:strVal val="visible"/>
                                      </p:to>
                                    </p:set>
                                    <p:animEffect transition="in" filter="fade">
                                      <p:cBhvr>
                                        <p:cTn id="67" dur="500"/>
                                        <p:tgtEl>
                                          <p:spTgt spid="91"/>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92"/>
                                        </p:tgtEl>
                                        <p:attrNameLst>
                                          <p:attrName>style.visibility</p:attrName>
                                        </p:attrNameLst>
                                      </p:cBhvr>
                                      <p:to>
                                        <p:strVal val="visible"/>
                                      </p:to>
                                    </p:set>
                                    <p:animEffect transition="in" filter="fade">
                                      <p:cBhvr>
                                        <p:cTn id="70" dur="500"/>
                                        <p:tgtEl>
                                          <p:spTgt spid="9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93"/>
                                        </p:tgtEl>
                                        <p:attrNameLst>
                                          <p:attrName>style.visibility</p:attrName>
                                        </p:attrNameLst>
                                      </p:cBhvr>
                                      <p:to>
                                        <p:strVal val="visible"/>
                                      </p:to>
                                    </p:set>
                                    <p:animEffect transition="in" filter="fade">
                                      <p:cBhvr>
                                        <p:cTn id="73" dur="500"/>
                                        <p:tgtEl>
                                          <p:spTgt spid="9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94"/>
                                        </p:tgtEl>
                                        <p:attrNameLst>
                                          <p:attrName>style.visibility</p:attrName>
                                        </p:attrNameLst>
                                      </p:cBhvr>
                                      <p:to>
                                        <p:strVal val="visible"/>
                                      </p:to>
                                    </p:set>
                                    <p:animEffect transition="in" filter="fade">
                                      <p:cBhvr>
                                        <p:cTn id="76" dur="500"/>
                                        <p:tgtEl>
                                          <p:spTgt spid="9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500"/>
                                        <p:tgtEl>
                                          <p:spTgt spid="9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96"/>
                                        </p:tgtEl>
                                        <p:attrNameLst>
                                          <p:attrName>style.visibility</p:attrName>
                                        </p:attrNameLst>
                                      </p:cBhvr>
                                      <p:to>
                                        <p:strVal val="visible"/>
                                      </p:to>
                                    </p:set>
                                    <p:animEffect transition="in" filter="fade">
                                      <p:cBhvr>
                                        <p:cTn id="82" dur="500"/>
                                        <p:tgtEl>
                                          <p:spTgt spid="9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7"/>
                                        </p:tgtEl>
                                        <p:attrNameLst>
                                          <p:attrName>style.visibility</p:attrName>
                                        </p:attrNameLst>
                                      </p:cBhvr>
                                      <p:to>
                                        <p:strVal val="visible"/>
                                      </p:to>
                                    </p:set>
                                    <p:animEffect transition="in" filter="fade">
                                      <p:cBhvr>
                                        <p:cTn id="85" dur="500"/>
                                        <p:tgtEl>
                                          <p:spTgt spid="9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fade">
                                      <p:cBhvr>
                                        <p:cTn id="88" dur="500"/>
                                        <p:tgtEl>
                                          <p:spTgt spid="9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5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00"/>
                                        </p:tgtEl>
                                        <p:attrNameLst>
                                          <p:attrName>style.visibility</p:attrName>
                                        </p:attrNameLst>
                                      </p:cBhvr>
                                      <p:to>
                                        <p:strVal val="visible"/>
                                      </p:to>
                                    </p:set>
                                    <p:animEffect transition="in" filter="fade">
                                      <p:cBhvr>
                                        <p:cTn id="94" dur="500"/>
                                        <p:tgtEl>
                                          <p:spTgt spid="100"/>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01"/>
                                        </p:tgtEl>
                                        <p:attrNameLst>
                                          <p:attrName>style.visibility</p:attrName>
                                        </p:attrNameLst>
                                      </p:cBhvr>
                                      <p:to>
                                        <p:strVal val="visible"/>
                                      </p:to>
                                    </p:set>
                                    <p:animEffect transition="in" filter="fade">
                                      <p:cBhvr>
                                        <p:cTn id="97" dur="500"/>
                                        <p:tgtEl>
                                          <p:spTgt spid="10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02"/>
                                        </p:tgtEl>
                                        <p:attrNameLst>
                                          <p:attrName>style.visibility</p:attrName>
                                        </p:attrNameLst>
                                      </p:cBhvr>
                                      <p:to>
                                        <p:strVal val="visible"/>
                                      </p:to>
                                    </p:set>
                                    <p:animEffect transition="in" filter="fade">
                                      <p:cBhvr>
                                        <p:cTn id="100" dur="500"/>
                                        <p:tgtEl>
                                          <p:spTgt spid="102"/>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3"/>
                                        </p:tgtEl>
                                        <p:attrNameLst>
                                          <p:attrName>style.visibility</p:attrName>
                                        </p:attrNameLst>
                                      </p:cBhvr>
                                      <p:to>
                                        <p:strVal val="visible"/>
                                      </p:to>
                                    </p:set>
                                    <p:animEffect transition="in" filter="fade">
                                      <p:cBhvr>
                                        <p:cTn id="103" dur="500"/>
                                        <p:tgtEl>
                                          <p:spTgt spid="103"/>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04"/>
                                        </p:tgtEl>
                                        <p:attrNameLst>
                                          <p:attrName>style.visibility</p:attrName>
                                        </p:attrNameLst>
                                      </p:cBhvr>
                                      <p:to>
                                        <p:strVal val="visible"/>
                                      </p:to>
                                    </p:set>
                                    <p:animEffect transition="in" filter="fade">
                                      <p:cBhvr>
                                        <p:cTn id="106" dur="500"/>
                                        <p:tgtEl>
                                          <p:spTgt spid="104"/>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05"/>
                                        </p:tgtEl>
                                        <p:attrNameLst>
                                          <p:attrName>style.visibility</p:attrName>
                                        </p:attrNameLst>
                                      </p:cBhvr>
                                      <p:to>
                                        <p:strVal val="visible"/>
                                      </p:to>
                                    </p:set>
                                    <p:animEffect transition="in" filter="fade">
                                      <p:cBhvr>
                                        <p:cTn id="109"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168018"/>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special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will place special voting dots on the roles and responsibilities that they determine are most crucial to prioritize.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may choose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move around responsibilities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different roles, ensuring it aligns with the overall data governance purpose and strategic goals.</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556875"/>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8: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7" name="Group 26">
            <a:extLst>
              <a:ext uri="{FF2B5EF4-FFF2-40B4-BE49-F238E27FC236}">
                <a16:creationId xmlns:a16="http://schemas.microsoft.com/office/drawing/2014/main" id="{35737440-C497-4FBC-5802-1F4AA85A980C}"/>
              </a:ext>
            </a:extLst>
          </p:cNvPr>
          <p:cNvGrpSpPr/>
          <p:nvPr/>
        </p:nvGrpSpPr>
        <p:grpSpPr>
          <a:xfrm>
            <a:off x="8931639" y="2102102"/>
            <a:ext cx="180000" cy="180000"/>
            <a:chOff x="7966880" y="3935853"/>
            <a:chExt cx="180000" cy="180000"/>
          </a:xfrm>
        </p:grpSpPr>
        <p:sp>
          <p:nvSpPr>
            <p:cNvPr id="28" name="Oval 27">
              <a:extLst>
                <a:ext uri="{FF2B5EF4-FFF2-40B4-BE49-F238E27FC236}">
                  <a16:creationId xmlns:a16="http://schemas.microsoft.com/office/drawing/2014/main" id="{7C0F60B1-800A-8781-3B02-789E85AA30B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9" name="Graphic 28" descr="Star with solid fill">
              <a:extLst>
                <a:ext uri="{FF2B5EF4-FFF2-40B4-BE49-F238E27FC236}">
                  <a16:creationId xmlns:a16="http://schemas.microsoft.com/office/drawing/2014/main" id="{C05BE02F-5ECE-0C04-4B09-EF3388D976A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0" name="Group 29">
            <a:extLst>
              <a:ext uri="{FF2B5EF4-FFF2-40B4-BE49-F238E27FC236}">
                <a16:creationId xmlns:a16="http://schemas.microsoft.com/office/drawing/2014/main" id="{C5610A53-423F-3227-BE4E-6405D517A4E6}"/>
              </a:ext>
            </a:extLst>
          </p:cNvPr>
          <p:cNvGrpSpPr/>
          <p:nvPr/>
        </p:nvGrpSpPr>
        <p:grpSpPr>
          <a:xfrm>
            <a:off x="8939259" y="2355023"/>
            <a:ext cx="180000" cy="180000"/>
            <a:chOff x="7966880" y="3935853"/>
            <a:chExt cx="180000" cy="180000"/>
          </a:xfrm>
        </p:grpSpPr>
        <p:sp>
          <p:nvSpPr>
            <p:cNvPr id="31" name="Oval 30">
              <a:extLst>
                <a:ext uri="{FF2B5EF4-FFF2-40B4-BE49-F238E27FC236}">
                  <a16:creationId xmlns:a16="http://schemas.microsoft.com/office/drawing/2014/main" id="{13939C48-5CEA-D047-A989-948774FEE0E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2" name="Graphic 31" descr="Star with solid fill">
              <a:extLst>
                <a:ext uri="{FF2B5EF4-FFF2-40B4-BE49-F238E27FC236}">
                  <a16:creationId xmlns:a16="http://schemas.microsoft.com/office/drawing/2014/main" id="{37A4DB85-3669-59A1-C1D3-2D9FB738FD6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6" name="Group 35">
            <a:extLst>
              <a:ext uri="{FF2B5EF4-FFF2-40B4-BE49-F238E27FC236}">
                <a16:creationId xmlns:a16="http://schemas.microsoft.com/office/drawing/2014/main" id="{C5599485-FD22-FD21-BB72-E48ACAB3F5EE}"/>
              </a:ext>
            </a:extLst>
          </p:cNvPr>
          <p:cNvGrpSpPr/>
          <p:nvPr/>
        </p:nvGrpSpPr>
        <p:grpSpPr>
          <a:xfrm>
            <a:off x="9172939" y="2103060"/>
            <a:ext cx="180000" cy="180000"/>
            <a:chOff x="7966880" y="3935853"/>
            <a:chExt cx="180000" cy="180000"/>
          </a:xfrm>
        </p:grpSpPr>
        <p:sp>
          <p:nvSpPr>
            <p:cNvPr id="37" name="Oval 36">
              <a:extLst>
                <a:ext uri="{FF2B5EF4-FFF2-40B4-BE49-F238E27FC236}">
                  <a16:creationId xmlns:a16="http://schemas.microsoft.com/office/drawing/2014/main" id="{AEF2C649-DD6E-7B71-BB3E-A62E16D74E7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8" name="Graphic 37" descr="Star with solid fill">
              <a:extLst>
                <a:ext uri="{FF2B5EF4-FFF2-40B4-BE49-F238E27FC236}">
                  <a16:creationId xmlns:a16="http://schemas.microsoft.com/office/drawing/2014/main" id="{01518488-6A57-F6CD-67E8-B0868EED00D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9" name="Group 38">
            <a:extLst>
              <a:ext uri="{FF2B5EF4-FFF2-40B4-BE49-F238E27FC236}">
                <a16:creationId xmlns:a16="http://schemas.microsoft.com/office/drawing/2014/main" id="{D96AC049-CF97-16EE-0230-6145B458C908}"/>
              </a:ext>
            </a:extLst>
          </p:cNvPr>
          <p:cNvGrpSpPr/>
          <p:nvPr/>
        </p:nvGrpSpPr>
        <p:grpSpPr>
          <a:xfrm>
            <a:off x="9180559" y="2355981"/>
            <a:ext cx="180000" cy="180000"/>
            <a:chOff x="7966880" y="3935853"/>
            <a:chExt cx="180000" cy="180000"/>
          </a:xfrm>
        </p:grpSpPr>
        <p:sp>
          <p:nvSpPr>
            <p:cNvPr id="40" name="Oval 39">
              <a:extLst>
                <a:ext uri="{FF2B5EF4-FFF2-40B4-BE49-F238E27FC236}">
                  <a16:creationId xmlns:a16="http://schemas.microsoft.com/office/drawing/2014/main" id="{8E6E78A9-A50D-BFDB-3F2A-27DE899E8AD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1" name="Graphic 40" descr="Star with solid fill">
              <a:extLst>
                <a:ext uri="{FF2B5EF4-FFF2-40B4-BE49-F238E27FC236}">
                  <a16:creationId xmlns:a16="http://schemas.microsoft.com/office/drawing/2014/main" id="{5A8D3A5E-1EDA-7F5A-176E-646B9E75151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42" name="Group 41">
            <a:extLst>
              <a:ext uri="{FF2B5EF4-FFF2-40B4-BE49-F238E27FC236}">
                <a16:creationId xmlns:a16="http://schemas.microsoft.com/office/drawing/2014/main" id="{C269AD13-6CE1-0DCC-E439-1EA875AD1B9F}"/>
              </a:ext>
            </a:extLst>
          </p:cNvPr>
          <p:cNvGrpSpPr/>
          <p:nvPr/>
        </p:nvGrpSpPr>
        <p:grpSpPr>
          <a:xfrm>
            <a:off x="9401539" y="2102102"/>
            <a:ext cx="180000" cy="180000"/>
            <a:chOff x="7966880" y="3935853"/>
            <a:chExt cx="180000" cy="180000"/>
          </a:xfrm>
        </p:grpSpPr>
        <p:sp>
          <p:nvSpPr>
            <p:cNvPr id="43" name="Oval 42">
              <a:extLst>
                <a:ext uri="{FF2B5EF4-FFF2-40B4-BE49-F238E27FC236}">
                  <a16:creationId xmlns:a16="http://schemas.microsoft.com/office/drawing/2014/main" id="{4BB33B8E-3F00-0E72-F2E9-95EE9BDE8C3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4" name="Graphic 43" descr="Star with solid fill">
              <a:extLst>
                <a:ext uri="{FF2B5EF4-FFF2-40B4-BE49-F238E27FC236}">
                  <a16:creationId xmlns:a16="http://schemas.microsoft.com/office/drawing/2014/main" id="{6757B4E4-45C9-7BFF-3AD6-8C2E9CF5709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45" name="Group 44">
            <a:extLst>
              <a:ext uri="{FF2B5EF4-FFF2-40B4-BE49-F238E27FC236}">
                <a16:creationId xmlns:a16="http://schemas.microsoft.com/office/drawing/2014/main" id="{3A8F3A29-4E96-6243-D04D-04419FA373A6}"/>
              </a:ext>
            </a:extLst>
          </p:cNvPr>
          <p:cNvGrpSpPr/>
          <p:nvPr/>
        </p:nvGrpSpPr>
        <p:grpSpPr>
          <a:xfrm>
            <a:off x="9409159" y="2355023"/>
            <a:ext cx="180000" cy="180000"/>
            <a:chOff x="7966880" y="3935853"/>
            <a:chExt cx="180000" cy="180000"/>
          </a:xfrm>
        </p:grpSpPr>
        <p:sp>
          <p:nvSpPr>
            <p:cNvPr id="46" name="Oval 45">
              <a:extLst>
                <a:ext uri="{FF2B5EF4-FFF2-40B4-BE49-F238E27FC236}">
                  <a16:creationId xmlns:a16="http://schemas.microsoft.com/office/drawing/2014/main" id="{E4C5E71D-02FB-875A-03A6-1055BF4F2EF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7" name="Graphic 46" descr="Star with solid fill">
              <a:extLst>
                <a:ext uri="{FF2B5EF4-FFF2-40B4-BE49-F238E27FC236}">
                  <a16:creationId xmlns:a16="http://schemas.microsoft.com/office/drawing/2014/main" id="{03785EEA-DDBF-B5D0-BF6F-5DD77069312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48" name="Group 47">
            <a:extLst>
              <a:ext uri="{FF2B5EF4-FFF2-40B4-BE49-F238E27FC236}">
                <a16:creationId xmlns:a16="http://schemas.microsoft.com/office/drawing/2014/main" id="{18DDF32D-4AD2-3FA5-12B6-A12F4CAB3F12}"/>
              </a:ext>
            </a:extLst>
          </p:cNvPr>
          <p:cNvGrpSpPr/>
          <p:nvPr/>
        </p:nvGrpSpPr>
        <p:grpSpPr>
          <a:xfrm>
            <a:off x="9648876" y="2102102"/>
            <a:ext cx="180000" cy="180000"/>
            <a:chOff x="7966880" y="3935853"/>
            <a:chExt cx="180000" cy="180000"/>
          </a:xfrm>
        </p:grpSpPr>
        <p:sp>
          <p:nvSpPr>
            <p:cNvPr id="49" name="Oval 48">
              <a:extLst>
                <a:ext uri="{FF2B5EF4-FFF2-40B4-BE49-F238E27FC236}">
                  <a16:creationId xmlns:a16="http://schemas.microsoft.com/office/drawing/2014/main" id="{2E653D0B-9D98-2DD2-68C1-3248D3C0DC8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0" name="Graphic 49" descr="Star with solid fill">
              <a:extLst>
                <a:ext uri="{FF2B5EF4-FFF2-40B4-BE49-F238E27FC236}">
                  <a16:creationId xmlns:a16="http://schemas.microsoft.com/office/drawing/2014/main" id="{76CBF5F8-812A-375C-302C-9B1AB468588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51" name="Group 50">
            <a:extLst>
              <a:ext uri="{FF2B5EF4-FFF2-40B4-BE49-F238E27FC236}">
                <a16:creationId xmlns:a16="http://schemas.microsoft.com/office/drawing/2014/main" id="{AC710B01-418E-70D7-C13A-525AFC53A83F}"/>
              </a:ext>
            </a:extLst>
          </p:cNvPr>
          <p:cNvGrpSpPr/>
          <p:nvPr/>
        </p:nvGrpSpPr>
        <p:grpSpPr>
          <a:xfrm>
            <a:off x="9656496" y="2355023"/>
            <a:ext cx="180000" cy="180000"/>
            <a:chOff x="7966880" y="3935853"/>
            <a:chExt cx="180000" cy="180000"/>
          </a:xfrm>
        </p:grpSpPr>
        <p:sp>
          <p:nvSpPr>
            <p:cNvPr id="52" name="Oval 51">
              <a:extLst>
                <a:ext uri="{FF2B5EF4-FFF2-40B4-BE49-F238E27FC236}">
                  <a16:creationId xmlns:a16="http://schemas.microsoft.com/office/drawing/2014/main" id="{DD18ADF2-137B-9142-F0C9-33DEBAB30FA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3" name="Graphic 52" descr="Star with solid fill">
              <a:extLst>
                <a:ext uri="{FF2B5EF4-FFF2-40B4-BE49-F238E27FC236}">
                  <a16:creationId xmlns:a16="http://schemas.microsoft.com/office/drawing/2014/main" id="{08D9CFCC-D20F-E699-EA5A-2C075913BF3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54" name="Group 53">
            <a:extLst>
              <a:ext uri="{FF2B5EF4-FFF2-40B4-BE49-F238E27FC236}">
                <a16:creationId xmlns:a16="http://schemas.microsoft.com/office/drawing/2014/main" id="{4B5E41FF-39A8-CD53-0047-579ED978F9FF}"/>
              </a:ext>
            </a:extLst>
          </p:cNvPr>
          <p:cNvGrpSpPr/>
          <p:nvPr/>
        </p:nvGrpSpPr>
        <p:grpSpPr>
          <a:xfrm>
            <a:off x="9863819" y="2102102"/>
            <a:ext cx="180000" cy="180000"/>
            <a:chOff x="7966880" y="3935853"/>
            <a:chExt cx="180000" cy="180000"/>
          </a:xfrm>
        </p:grpSpPr>
        <p:sp>
          <p:nvSpPr>
            <p:cNvPr id="55" name="Oval 54">
              <a:extLst>
                <a:ext uri="{FF2B5EF4-FFF2-40B4-BE49-F238E27FC236}">
                  <a16:creationId xmlns:a16="http://schemas.microsoft.com/office/drawing/2014/main" id="{34380E1F-415E-2827-4EAE-0A886EAE9CF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6" name="Graphic 55" descr="Star with solid fill">
              <a:extLst>
                <a:ext uri="{FF2B5EF4-FFF2-40B4-BE49-F238E27FC236}">
                  <a16:creationId xmlns:a16="http://schemas.microsoft.com/office/drawing/2014/main" id="{2554A9D4-A7D6-ECF8-6C22-E93F0A00D60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57" name="Group 56">
            <a:extLst>
              <a:ext uri="{FF2B5EF4-FFF2-40B4-BE49-F238E27FC236}">
                <a16:creationId xmlns:a16="http://schemas.microsoft.com/office/drawing/2014/main" id="{BF9EC6D6-2F8A-9C3A-B7B7-A1AF91279EA3}"/>
              </a:ext>
            </a:extLst>
          </p:cNvPr>
          <p:cNvGrpSpPr/>
          <p:nvPr/>
        </p:nvGrpSpPr>
        <p:grpSpPr>
          <a:xfrm>
            <a:off x="9871439" y="2355023"/>
            <a:ext cx="180000" cy="180000"/>
            <a:chOff x="7966880" y="3935853"/>
            <a:chExt cx="180000" cy="180000"/>
          </a:xfrm>
        </p:grpSpPr>
        <p:sp>
          <p:nvSpPr>
            <p:cNvPr id="58" name="Oval 57">
              <a:extLst>
                <a:ext uri="{FF2B5EF4-FFF2-40B4-BE49-F238E27FC236}">
                  <a16:creationId xmlns:a16="http://schemas.microsoft.com/office/drawing/2014/main" id="{D2AE1C06-2046-8EAF-0A9B-6DE9B9AABFA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9" name="Graphic 58" descr="Star with solid fill">
              <a:extLst>
                <a:ext uri="{FF2B5EF4-FFF2-40B4-BE49-F238E27FC236}">
                  <a16:creationId xmlns:a16="http://schemas.microsoft.com/office/drawing/2014/main" id="{19AF8224-23DA-1E30-9749-8A0D6B2D971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pic>
        <p:nvPicPr>
          <p:cNvPr id="60" name="Picture 59" descr="A blue text on a light blue background&#10;&#10;Description automatically generated">
            <a:extLst>
              <a:ext uri="{FF2B5EF4-FFF2-40B4-BE49-F238E27FC236}">
                <a16:creationId xmlns:a16="http://schemas.microsoft.com/office/drawing/2014/main" id="{86A454D3-0BB6-5A97-7842-48680CEC9F65}"/>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794392" y="4377109"/>
            <a:ext cx="1014968" cy="720000"/>
          </a:xfrm>
          <a:prstGeom prst="rect">
            <a:avLst/>
          </a:prstGeom>
        </p:spPr>
      </p:pic>
      <p:pic>
        <p:nvPicPr>
          <p:cNvPr id="61" name="Picture 60" descr="A yellow background with blue text&#10;&#10;Description automatically generated">
            <a:extLst>
              <a:ext uri="{FF2B5EF4-FFF2-40B4-BE49-F238E27FC236}">
                <a16:creationId xmlns:a16="http://schemas.microsoft.com/office/drawing/2014/main" id="{94EEF352-38A3-E54F-CE67-65EB43E65C9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40527" y="4368427"/>
            <a:ext cx="1008366" cy="720000"/>
          </a:xfrm>
          <a:prstGeom prst="rect">
            <a:avLst/>
          </a:prstGeom>
        </p:spPr>
      </p:pic>
      <p:pic>
        <p:nvPicPr>
          <p:cNvPr id="62" name="Picture 61" descr="A yellow background with blue text&#10;&#10;Description automatically generated">
            <a:extLst>
              <a:ext uri="{FF2B5EF4-FFF2-40B4-BE49-F238E27FC236}">
                <a16:creationId xmlns:a16="http://schemas.microsoft.com/office/drawing/2014/main" id="{DD8A18EE-066B-94E3-A857-D236A8D0E614}"/>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662152" y="4366062"/>
            <a:ext cx="1008366" cy="720000"/>
          </a:xfrm>
          <a:prstGeom prst="rect">
            <a:avLst/>
          </a:prstGeom>
        </p:spPr>
      </p:pic>
      <p:pic>
        <p:nvPicPr>
          <p:cNvPr id="63" name="Picture 62" descr="A pink background with blue text&#10;&#10;Description automatically generated">
            <a:extLst>
              <a:ext uri="{FF2B5EF4-FFF2-40B4-BE49-F238E27FC236}">
                <a16:creationId xmlns:a16="http://schemas.microsoft.com/office/drawing/2014/main" id="{36CA50C0-E750-CD27-B987-3860D13C18B8}"/>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749314" y="4381044"/>
            <a:ext cx="1008366" cy="720000"/>
          </a:xfrm>
          <a:prstGeom prst="rect">
            <a:avLst/>
          </a:prstGeom>
        </p:spPr>
      </p:pic>
      <p:pic>
        <p:nvPicPr>
          <p:cNvPr id="64" name="Picture 63" descr="A pink background with blue text&#10;&#10;Description automatically generated">
            <a:extLst>
              <a:ext uri="{FF2B5EF4-FFF2-40B4-BE49-F238E27FC236}">
                <a16:creationId xmlns:a16="http://schemas.microsoft.com/office/drawing/2014/main" id="{1924FCB1-6B5B-88AB-3258-639D01E552FB}"/>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690351" y="4366062"/>
            <a:ext cx="1008366" cy="720000"/>
          </a:xfrm>
          <a:prstGeom prst="rect">
            <a:avLst/>
          </a:prstGeom>
        </p:spPr>
      </p:pic>
      <p:pic>
        <p:nvPicPr>
          <p:cNvPr id="65" name="Picture 64" descr="A green background with blue text&#10;&#10;Description automatically generated">
            <a:extLst>
              <a:ext uri="{FF2B5EF4-FFF2-40B4-BE49-F238E27FC236}">
                <a16:creationId xmlns:a16="http://schemas.microsoft.com/office/drawing/2014/main" id="{1A2947C8-69C7-BFD4-DC81-AD840B6F2DD9}"/>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8954906" y="4366062"/>
            <a:ext cx="1014968" cy="720000"/>
          </a:xfrm>
          <a:prstGeom prst="rect">
            <a:avLst/>
          </a:prstGeom>
        </p:spPr>
      </p:pic>
      <p:pic>
        <p:nvPicPr>
          <p:cNvPr id="66" name="Picture 65" descr="A blue text on a blue background&#10;&#10;Description automatically generated">
            <a:extLst>
              <a:ext uri="{FF2B5EF4-FFF2-40B4-BE49-F238E27FC236}">
                <a16:creationId xmlns:a16="http://schemas.microsoft.com/office/drawing/2014/main" id="{2250EB7E-5F92-5A5F-5FEB-6290286850A2}"/>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790657" y="5165481"/>
            <a:ext cx="507484" cy="360000"/>
          </a:xfrm>
          <a:prstGeom prst="rect">
            <a:avLst/>
          </a:prstGeom>
        </p:spPr>
      </p:pic>
      <p:pic>
        <p:nvPicPr>
          <p:cNvPr id="67" name="Picture 66" descr="A blue and black text&#10;&#10;Description automatically generated">
            <a:extLst>
              <a:ext uri="{FF2B5EF4-FFF2-40B4-BE49-F238E27FC236}">
                <a16:creationId xmlns:a16="http://schemas.microsoft.com/office/drawing/2014/main" id="{23ED8849-F488-0AD9-8E63-F7B1D0D4B416}"/>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11342459" y="5145289"/>
            <a:ext cx="507484" cy="360000"/>
          </a:xfrm>
          <a:prstGeom prst="rect">
            <a:avLst/>
          </a:prstGeom>
        </p:spPr>
      </p:pic>
      <p:pic>
        <p:nvPicPr>
          <p:cNvPr id="68" name="Picture 67" descr="A green background with blue text&#10;&#10;Description automatically generated">
            <a:extLst>
              <a:ext uri="{FF2B5EF4-FFF2-40B4-BE49-F238E27FC236}">
                <a16:creationId xmlns:a16="http://schemas.microsoft.com/office/drawing/2014/main" id="{F25BC789-E62D-46F7-A607-4EA6639F644A}"/>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8937044" y="5879073"/>
            <a:ext cx="507484" cy="360000"/>
          </a:xfrm>
          <a:prstGeom prst="rect">
            <a:avLst/>
          </a:prstGeom>
        </p:spPr>
      </p:pic>
      <p:pic>
        <p:nvPicPr>
          <p:cNvPr id="69" name="Picture 68" descr="A green background with blue text&#10;&#10;Description automatically generated">
            <a:extLst>
              <a:ext uri="{FF2B5EF4-FFF2-40B4-BE49-F238E27FC236}">
                <a16:creationId xmlns:a16="http://schemas.microsoft.com/office/drawing/2014/main" id="{DB2A7113-E017-48F4-7AE8-760F5864C6AF}"/>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9534384" y="5483073"/>
            <a:ext cx="507484" cy="360000"/>
          </a:xfrm>
          <a:prstGeom prst="rect">
            <a:avLst/>
          </a:prstGeom>
        </p:spPr>
      </p:pic>
      <p:pic>
        <p:nvPicPr>
          <p:cNvPr id="70" name="Picture 69" descr="A green background with black text&#10;&#10;Description automatically generated">
            <a:extLst>
              <a:ext uri="{FF2B5EF4-FFF2-40B4-BE49-F238E27FC236}">
                <a16:creationId xmlns:a16="http://schemas.microsoft.com/office/drawing/2014/main" id="{EF73B7B4-6F2C-7537-6605-8ADB51DEDCCC}"/>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9379591" y="5123073"/>
            <a:ext cx="507484" cy="360000"/>
          </a:xfrm>
          <a:prstGeom prst="rect">
            <a:avLst/>
          </a:prstGeom>
        </p:spPr>
      </p:pic>
      <p:pic>
        <p:nvPicPr>
          <p:cNvPr id="71" name="Picture 70" descr="A green background with black text&#10;&#10;Description automatically generated">
            <a:extLst>
              <a:ext uri="{FF2B5EF4-FFF2-40B4-BE49-F238E27FC236}">
                <a16:creationId xmlns:a16="http://schemas.microsoft.com/office/drawing/2014/main" id="{45227F3C-26D3-38F4-C1E8-8306CB8826AB}"/>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991675" y="5531253"/>
            <a:ext cx="507484" cy="360000"/>
          </a:xfrm>
          <a:prstGeom prst="rect">
            <a:avLst/>
          </a:prstGeom>
        </p:spPr>
      </p:pic>
      <p:pic>
        <p:nvPicPr>
          <p:cNvPr id="72" name="Picture 71" descr="A green background with blue text&#10;&#10;Description automatically generated">
            <a:extLst>
              <a:ext uri="{FF2B5EF4-FFF2-40B4-BE49-F238E27FC236}">
                <a16:creationId xmlns:a16="http://schemas.microsoft.com/office/drawing/2014/main" id="{F7BBEBE2-6472-5C7A-1119-FA33726C317F}"/>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8827789" y="5128251"/>
            <a:ext cx="507484" cy="360000"/>
          </a:xfrm>
          <a:prstGeom prst="rect">
            <a:avLst/>
          </a:prstGeom>
        </p:spPr>
      </p:pic>
      <p:pic>
        <p:nvPicPr>
          <p:cNvPr id="73" name="Picture 72" descr="A green background with blue text&#10;&#10;Description automatically generated">
            <a:extLst>
              <a:ext uri="{FF2B5EF4-FFF2-40B4-BE49-F238E27FC236}">
                <a16:creationId xmlns:a16="http://schemas.microsoft.com/office/drawing/2014/main" id="{9BA5F479-630D-8A25-A6B0-C899C0C0C78D}"/>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6715850" y="5121286"/>
            <a:ext cx="507484" cy="360000"/>
          </a:xfrm>
          <a:prstGeom prst="rect">
            <a:avLst/>
          </a:prstGeom>
        </p:spPr>
      </p:pic>
      <p:pic>
        <p:nvPicPr>
          <p:cNvPr id="74" name="Picture 73" descr="A green background with blue text&#10;&#10;Description automatically generated">
            <a:extLst>
              <a:ext uri="{FF2B5EF4-FFF2-40B4-BE49-F238E27FC236}">
                <a16:creationId xmlns:a16="http://schemas.microsoft.com/office/drawing/2014/main" id="{6406B0D8-98D2-BD11-CB6C-69B4CF6F2C3F}"/>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9444528" y="5823044"/>
            <a:ext cx="507484" cy="360000"/>
          </a:xfrm>
          <a:prstGeom prst="rect">
            <a:avLst/>
          </a:prstGeom>
        </p:spPr>
      </p:pic>
      <p:pic>
        <p:nvPicPr>
          <p:cNvPr id="75" name="Picture 74" descr="A pink background with blue text&#10;&#10;Description automatically generated">
            <a:extLst>
              <a:ext uri="{FF2B5EF4-FFF2-40B4-BE49-F238E27FC236}">
                <a16:creationId xmlns:a16="http://schemas.microsoft.com/office/drawing/2014/main" id="{5AD3E3A5-414E-F798-47E2-E1146D5519B0}"/>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9275712" y="6196105"/>
            <a:ext cx="504183" cy="360000"/>
          </a:xfrm>
          <a:prstGeom prst="rect">
            <a:avLst/>
          </a:prstGeom>
        </p:spPr>
      </p:pic>
      <p:pic>
        <p:nvPicPr>
          <p:cNvPr id="76" name="Picture 75" descr="A pink background with black text&#10;&#10;Description automatically generated">
            <a:extLst>
              <a:ext uri="{FF2B5EF4-FFF2-40B4-BE49-F238E27FC236}">
                <a16:creationId xmlns:a16="http://schemas.microsoft.com/office/drawing/2014/main" id="{DF5C0798-A135-A461-D63D-3E79E043E574}"/>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5104619" y="5865289"/>
            <a:ext cx="504183" cy="360000"/>
          </a:xfrm>
          <a:prstGeom prst="rect">
            <a:avLst/>
          </a:prstGeom>
        </p:spPr>
      </p:pic>
      <p:pic>
        <p:nvPicPr>
          <p:cNvPr id="77" name="Picture 76" descr="A pink background with blue text&#10;&#10;Description automatically generated">
            <a:extLst>
              <a:ext uri="{FF2B5EF4-FFF2-40B4-BE49-F238E27FC236}">
                <a16:creationId xmlns:a16="http://schemas.microsoft.com/office/drawing/2014/main" id="{2CD7F1C3-958F-0969-D189-E7329EC2420A}"/>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4621663" y="5165481"/>
            <a:ext cx="504183" cy="360000"/>
          </a:xfrm>
          <a:prstGeom prst="rect">
            <a:avLst/>
          </a:prstGeom>
        </p:spPr>
      </p:pic>
      <p:pic>
        <p:nvPicPr>
          <p:cNvPr id="78" name="Picture 77" descr="A pink background with blue text&#10;&#10;Description automatically generated">
            <a:extLst>
              <a:ext uri="{FF2B5EF4-FFF2-40B4-BE49-F238E27FC236}">
                <a16:creationId xmlns:a16="http://schemas.microsoft.com/office/drawing/2014/main" id="{7A1D3A32-D78A-1322-1BBC-914F896AC31D}"/>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4587047" y="5533395"/>
            <a:ext cx="504183" cy="360000"/>
          </a:xfrm>
          <a:prstGeom prst="rect">
            <a:avLst/>
          </a:prstGeom>
        </p:spPr>
      </p:pic>
      <p:pic>
        <p:nvPicPr>
          <p:cNvPr id="79" name="Picture 78" descr="A pink background with blue text&#10;&#10;Description automatically generated">
            <a:extLst>
              <a:ext uri="{FF2B5EF4-FFF2-40B4-BE49-F238E27FC236}">
                <a16:creationId xmlns:a16="http://schemas.microsoft.com/office/drawing/2014/main" id="{345A9B08-ACF9-EB19-4506-08855DD1FBD2}"/>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7188106" y="5145752"/>
            <a:ext cx="504183" cy="360000"/>
          </a:xfrm>
          <a:prstGeom prst="rect">
            <a:avLst/>
          </a:prstGeom>
        </p:spPr>
      </p:pic>
      <p:pic>
        <p:nvPicPr>
          <p:cNvPr id="80" name="Picture 79" descr="A pink background with blue text&#10;&#10;Description automatically generated">
            <a:extLst>
              <a:ext uri="{FF2B5EF4-FFF2-40B4-BE49-F238E27FC236}">
                <a16:creationId xmlns:a16="http://schemas.microsoft.com/office/drawing/2014/main" id="{F5B9FA90-38F1-83AE-EDC6-EECCF46E5CAC}"/>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5185069" y="5126495"/>
            <a:ext cx="504183" cy="360000"/>
          </a:xfrm>
          <a:prstGeom prst="rect">
            <a:avLst/>
          </a:prstGeom>
        </p:spPr>
      </p:pic>
      <p:pic>
        <p:nvPicPr>
          <p:cNvPr id="81" name="Picture 80" descr="A pink background with blue text&#10;&#10;Description automatically generated">
            <a:extLst>
              <a:ext uri="{FF2B5EF4-FFF2-40B4-BE49-F238E27FC236}">
                <a16:creationId xmlns:a16="http://schemas.microsoft.com/office/drawing/2014/main" id="{C14E0C48-5C51-BA4D-9454-B64BB1776408}"/>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6749314" y="5494602"/>
            <a:ext cx="504183" cy="360000"/>
          </a:xfrm>
          <a:prstGeom prst="rect">
            <a:avLst/>
          </a:prstGeom>
        </p:spPr>
      </p:pic>
      <p:pic>
        <p:nvPicPr>
          <p:cNvPr id="82" name="Picture 81" descr="A pink background with blue text&#10;&#10;Description automatically generated">
            <a:extLst>
              <a:ext uri="{FF2B5EF4-FFF2-40B4-BE49-F238E27FC236}">
                <a16:creationId xmlns:a16="http://schemas.microsoft.com/office/drawing/2014/main" id="{25ED6EDB-9CF3-0500-940B-91ED6E569255}"/>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5180477" y="5505289"/>
            <a:ext cx="504183" cy="360000"/>
          </a:xfrm>
          <a:prstGeom prst="rect">
            <a:avLst/>
          </a:prstGeom>
        </p:spPr>
      </p:pic>
      <p:sp>
        <p:nvSpPr>
          <p:cNvPr id="83" name="Rectangle 82">
            <a:extLst>
              <a:ext uri="{FF2B5EF4-FFF2-40B4-BE49-F238E27FC236}">
                <a16:creationId xmlns:a16="http://schemas.microsoft.com/office/drawing/2014/main" id="{756EF866-2CB1-94FD-86B0-E6C73C6801B1}"/>
              </a:ext>
            </a:extLst>
          </p:cNvPr>
          <p:cNvSpPr/>
          <p:nvPr/>
        </p:nvSpPr>
        <p:spPr>
          <a:xfrm>
            <a:off x="11311530" y="55179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Rectangle 83">
            <a:extLst>
              <a:ext uri="{FF2B5EF4-FFF2-40B4-BE49-F238E27FC236}">
                <a16:creationId xmlns:a16="http://schemas.microsoft.com/office/drawing/2014/main" id="{AC4E9215-7DFC-ECE8-26A2-84976E073AAE}"/>
              </a:ext>
            </a:extLst>
          </p:cNvPr>
          <p:cNvSpPr/>
          <p:nvPr/>
        </p:nvSpPr>
        <p:spPr>
          <a:xfrm>
            <a:off x="9795945" y="61179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E76F2BC0-A69F-A781-2C65-9EDB62D69D3D}"/>
              </a:ext>
            </a:extLst>
          </p:cNvPr>
          <p:cNvSpPr/>
          <p:nvPr/>
        </p:nvSpPr>
        <p:spPr>
          <a:xfrm>
            <a:off x="10858094" y="54862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15687399-ED0A-F661-9F91-EC0EE3BCB634}"/>
              </a:ext>
            </a:extLst>
          </p:cNvPr>
          <p:cNvSpPr/>
          <p:nvPr/>
        </p:nvSpPr>
        <p:spPr>
          <a:xfrm>
            <a:off x="7253101" y="556361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7" name="Picture 86" descr="A yellow background with blue text&#10;&#10;Description automatically generated">
            <a:extLst>
              <a:ext uri="{FF2B5EF4-FFF2-40B4-BE49-F238E27FC236}">
                <a16:creationId xmlns:a16="http://schemas.microsoft.com/office/drawing/2014/main" id="{E19E6BAB-271F-D5D2-5B58-7C292CE265CF}"/>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4618362" y="5869358"/>
            <a:ext cx="507484" cy="360000"/>
          </a:xfrm>
          <a:prstGeom prst="rect">
            <a:avLst/>
          </a:prstGeom>
        </p:spPr>
      </p:pic>
      <p:pic>
        <p:nvPicPr>
          <p:cNvPr id="88" name="Picture 87" descr="A yellow background with blue text&#10;&#10;Description automatically generated">
            <a:extLst>
              <a:ext uri="{FF2B5EF4-FFF2-40B4-BE49-F238E27FC236}">
                <a16:creationId xmlns:a16="http://schemas.microsoft.com/office/drawing/2014/main" id="{57F5515F-F2E6-5A86-2ABE-E3AB2813CCB1}"/>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6779353" y="5809602"/>
            <a:ext cx="504183" cy="360000"/>
          </a:xfrm>
          <a:prstGeom prst="rect">
            <a:avLst/>
          </a:prstGeom>
        </p:spPr>
      </p:pic>
      <p:pic>
        <p:nvPicPr>
          <p:cNvPr id="89" name="Picture 88" descr="A yellow background with blue text&#10;&#10;Description automatically generated">
            <a:extLst>
              <a:ext uri="{FF2B5EF4-FFF2-40B4-BE49-F238E27FC236}">
                <a16:creationId xmlns:a16="http://schemas.microsoft.com/office/drawing/2014/main" id="{F749105D-C33A-0758-D375-6BA1281AF6B4}"/>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510321" y="5453061"/>
            <a:ext cx="504183" cy="360000"/>
          </a:xfrm>
          <a:prstGeom prst="rect">
            <a:avLst/>
          </a:prstGeom>
        </p:spPr>
      </p:pic>
      <p:pic>
        <p:nvPicPr>
          <p:cNvPr id="90" name="Picture 89" descr="A yellow background with blue text&#10;&#10;Description automatically generated">
            <a:extLst>
              <a:ext uri="{FF2B5EF4-FFF2-40B4-BE49-F238E27FC236}">
                <a16:creationId xmlns:a16="http://schemas.microsoft.com/office/drawing/2014/main" id="{0F182E8C-8474-A844-4CF9-AE4049378D26}"/>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778690" y="6178099"/>
            <a:ext cx="504183" cy="360000"/>
          </a:xfrm>
          <a:prstGeom prst="rect">
            <a:avLst/>
          </a:prstGeom>
        </p:spPr>
      </p:pic>
      <p:pic>
        <p:nvPicPr>
          <p:cNvPr id="91" name="Picture 90" descr="A yellow background with blue text&#10;&#10;Description automatically generated">
            <a:extLst>
              <a:ext uri="{FF2B5EF4-FFF2-40B4-BE49-F238E27FC236}">
                <a16:creationId xmlns:a16="http://schemas.microsoft.com/office/drawing/2014/main" id="{F8C0FF0B-4890-DEA7-1B1E-9AD794F5C870}"/>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1050026" y="5085216"/>
            <a:ext cx="504183" cy="360000"/>
          </a:xfrm>
          <a:prstGeom prst="rect">
            <a:avLst/>
          </a:prstGeom>
        </p:spPr>
      </p:pic>
      <p:pic>
        <p:nvPicPr>
          <p:cNvPr id="92" name="Picture 91" descr="A yellow background with blue text&#10;&#10;Description automatically generated">
            <a:extLst>
              <a:ext uri="{FF2B5EF4-FFF2-40B4-BE49-F238E27FC236}">
                <a16:creationId xmlns:a16="http://schemas.microsoft.com/office/drawing/2014/main" id="{A3CAF48D-2C08-0080-DFD9-F40AADF6F1B3}"/>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472801" y="5834120"/>
            <a:ext cx="504183" cy="360000"/>
          </a:xfrm>
          <a:prstGeom prst="rect">
            <a:avLst/>
          </a:prstGeom>
        </p:spPr>
      </p:pic>
      <p:pic>
        <p:nvPicPr>
          <p:cNvPr id="93" name="Picture 92" descr="A yellow background with blue text&#10;&#10;Description automatically generated">
            <a:extLst>
              <a:ext uri="{FF2B5EF4-FFF2-40B4-BE49-F238E27FC236}">
                <a16:creationId xmlns:a16="http://schemas.microsoft.com/office/drawing/2014/main" id="{B8779ADA-5F5C-50EA-75CA-7A156AF17F74}"/>
              </a:ext>
            </a:extLst>
          </p:cNvPr>
          <p:cNvPicPr>
            <a:picLocks noChangeAspect="1"/>
          </p:cNvPicPr>
          <p:nvPr/>
        </p:nvPicPr>
        <p:blipFill>
          <a:blip r:embed="rId32" cstate="print">
            <a:extLst>
              <a:ext uri="{28A0092B-C50C-407E-A947-70E740481C1C}">
                <a14:useLocalDpi xmlns:a14="http://schemas.microsoft.com/office/drawing/2010/main"/>
              </a:ext>
            </a:extLst>
          </a:blip>
          <a:stretch>
            <a:fillRect/>
          </a:stretch>
        </p:blipFill>
        <p:spPr>
          <a:xfrm>
            <a:off x="2625526" y="5105627"/>
            <a:ext cx="504183" cy="360000"/>
          </a:xfrm>
          <a:prstGeom prst="rect">
            <a:avLst/>
          </a:prstGeom>
        </p:spPr>
      </p:pic>
      <p:pic>
        <p:nvPicPr>
          <p:cNvPr id="95" name="Picture 94" descr="A yellow background with blue text&#10;&#10;Description automatically generated">
            <a:extLst>
              <a:ext uri="{FF2B5EF4-FFF2-40B4-BE49-F238E27FC236}">
                <a16:creationId xmlns:a16="http://schemas.microsoft.com/office/drawing/2014/main" id="{1D0C7168-5F48-5473-8FEE-1D4F3AD3C851}"/>
              </a:ext>
            </a:extLst>
          </p:cNvPr>
          <p:cNvPicPr>
            <a:picLocks noChangeAspect="1"/>
          </p:cNvPicPr>
          <p:nvPr/>
        </p:nvPicPr>
        <p:blipFill>
          <a:blip r:embed="rId33" cstate="print">
            <a:extLst>
              <a:ext uri="{28A0092B-C50C-407E-A947-70E740481C1C}">
                <a14:useLocalDpi xmlns:a14="http://schemas.microsoft.com/office/drawing/2010/main"/>
              </a:ext>
            </a:extLst>
          </a:blip>
          <a:stretch>
            <a:fillRect/>
          </a:stretch>
        </p:blipFill>
        <p:spPr>
          <a:xfrm>
            <a:off x="1018717" y="5802997"/>
            <a:ext cx="504183" cy="360000"/>
          </a:xfrm>
          <a:prstGeom prst="rect">
            <a:avLst/>
          </a:prstGeom>
        </p:spPr>
      </p:pic>
      <p:pic>
        <p:nvPicPr>
          <p:cNvPr id="96" name="Picture 95" descr="A yellow background with blue text&#10;&#10;Description automatically generated">
            <a:extLst>
              <a:ext uri="{FF2B5EF4-FFF2-40B4-BE49-F238E27FC236}">
                <a16:creationId xmlns:a16="http://schemas.microsoft.com/office/drawing/2014/main" id="{6612F0EF-8AA5-DB92-0E69-70526A2A6A84}"/>
              </a:ext>
            </a:extLst>
          </p:cNvPr>
          <p:cNvPicPr>
            <a:picLocks noChangeAspect="1"/>
          </p:cNvPicPr>
          <p:nvPr/>
        </p:nvPicPr>
        <p:blipFill>
          <a:blip r:embed="rId34" cstate="print">
            <a:extLst>
              <a:ext uri="{28A0092B-C50C-407E-A947-70E740481C1C}">
                <a14:useLocalDpi xmlns:a14="http://schemas.microsoft.com/office/drawing/2010/main"/>
              </a:ext>
            </a:extLst>
          </a:blip>
          <a:stretch>
            <a:fillRect/>
          </a:stretch>
        </p:blipFill>
        <p:spPr>
          <a:xfrm>
            <a:off x="489253" y="5133611"/>
            <a:ext cx="504183" cy="360000"/>
          </a:xfrm>
          <a:prstGeom prst="rect">
            <a:avLst/>
          </a:prstGeom>
        </p:spPr>
      </p:pic>
      <p:pic>
        <p:nvPicPr>
          <p:cNvPr id="97" name="Picture 96" descr="A yellow background with blue text&#10;&#10;Description automatically generated">
            <a:extLst>
              <a:ext uri="{FF2B5EF4-FFF2-40B4-BE49-F238E27FC236}">
                <a16:creationId xmlns:a16="http://schemas.microsoft.com/office/drawing/2014/main" id="{E9C91D52-F87D-2384-0150-6B0DA1C8529E}"/>
              </a:ext>
            </a:extLst>
          </p:cNvPr>
          <p:cNvPicPr>
            <a:picLocks noChangeAspect="1"/>
          </p:cNvPicPr>
          <p:nvPr/>
        </p:nvPicPr>
        <p:blipFill>
          <a:blip r:embed="rId35" cstate="print">
            <a:extLst>
              <a:ext uri="{28A0092B-C50C-407E-A947-70E740481C1C}">
                <a14:useLocalDpi xmlns:a14="http://schemas.microsoft.com/office/drawing/2010/main"/>
              </a:ext>
            </a:extLst>
          </a:blip>
          <a:stretch>
            <a:fillRect/>
          </a:stretch>
        </p:blipFill>
        <p:spPr>
          <a:xfrm>
            <a:off x="3155861" y="5134372"/>
            <a:ext cx="504183" cy="360000"/>
          </a:xfrm>
          <a:prstGeom prst="rect">
            <a:avLst/>
          </a:prstGeom>
        </p:spPr>
      </p:pic>
      <p:sp>
        <p:nvSpPr>
          <p:cNvPr id="98" name="Rectangle 97">
            <a:extLst>
              <a:ext uri="{FF2B5EF4-FFF2-40B4-BE49-F238E27FC236}">
                <a16:creationId xmlns:a16="http://schemas.microsoft.com/office/drawing/2014/main" id="{F27A84CD-3B22-DFB8-1AB9-140CB07B4979}"/>
              </a:ext>
            </a:extLst>
          </p:cNvPr>
          <p:cNvSpPr/>
          <p:nvPr/>
        </p:nvSpPr>
        <p:spPr>
          <a:xfrm>
            <a:off x="472801" y="613820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9" name="Rectangle 98">
            <a:extLst>
              <a:ext uri="{FF2B5EF4-FFF2-40B4-BE49-F238E27FC236}">
                <a16:creationId xmlns:a16="http://schemas.microsoft.com/office/drawing/2014/main" id="{0A162A6C-2274-A673-A15D-CE84B87F061F}"/>
              </a:ext>
            </a:extLst>
          </p:cNvPr>
          <p:cNvSpPr/>
          <p:nvPr/>
        </p:nvSpPr>
        <p:spPr>
          <a:xfrm>
            <a:off x="8843620" y="619180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DF503EAE-D943-E091-2D73-4C199FD9E8EB}"/>
              </a:ext>
            </a:extLst>
          </p:cNvPr>
          <p:cNvSpPr/>
          <p:nvPr/>
        </p:nvSpPr>
        <p:spPr>
          <a:xfrm>
            <a:off x="4867813" y="616960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8604C7A6-6230-832D-DDD2-0D5E8D9822A1}"/>
              </a:ext>
            </a:extLst>
          </p:cNvPr>
          <p:cNvSpPr/>
          <p:nvPr/>
        </p:nvSpPr>
        <p:spPr>
          <a:xfrm>
            <a:off x="1249837" y="61243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 name="Rectangle 101">
            <a:extLst>
              <a:ext uri="{FF2B5EF4-FFF2-40B4-BE49-F238E27FC236}">
                <a16:creationId xmlns:a16="http://schemas.microsoft.com/office/drawing/2014/main" id="{3B47AC94-46C5-72D2-6B8D-A197AD8411EE}"/>
              </a:ext>
            </a:extLst>
          </p:cNvPr>
          <p:cNvSpPr/>
          <p:nvPr/>
        </p:nvSpPr>
        <p:spPr>
          <a:xfrm>
            <a:off x="3235313" y="550528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 name="Rectangle 102">
            <a:extLst>
              <a:ext uri="{FF2B5EF4-FFF2-40B4-BE49-F238E27FC236}">
                <a16:creationId xmlns:a16="http://schemas.microsoft.com/office/drawing/2014/main" id="{1DA39C24-104F-4406-098C-8EB81813E81E}"/>
              </a:ext>
            </a:extLst>
          </p:cNvPr>
          <p:cNvSpPr/>
          <p:nvPr/>
        </p:nvSpPr>
        <p:spPr>
          <a:xfrm>
            <a:off x="2757932" y="54882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Oval 103">
            <a:extLst>
              <a:ext uri="{FF2B5EF4-FFF2-40B4-BE49-F238E27FC236}">
                <a16:creationId xmlns:a16="http://schemas.microsoft.com/office/drawing/2014/main" id="{861B164F-AA17-8ABD-64D2-D58A3B14D141}"/>
              </a:ext>
            </a:extLst>
          </p:cNvPr>
          <p:cNvSpPr/>
          <p:nvPr/>
        </p:nvSpPr>
        <p:spPr>
          <a:xfrm>
            <a:off x="11529736" y="5403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5" name="Oval 104">
            <a:extLst>
              <a:ext uri="{FF2B5EF4-FFF2-40B4-BE49-F238E27FC236}">
                <a16:creationId xmlns:a16="http://schemas.microsoft.com/office/drawing/2014/main" id="{8D0CC000-2F49-3F5A-BC9C-51EF508F5324}"/>
              </a:ext>
            </a:extLst>
          </p:cNvPr>
          <p:cNvSpPr/>
          <p:nvPr/>
        </p:nvSpPr>
        <p:spPr>
          <a:xfrm>
            <a:off x="11405371" y="54225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6" name="Oval 105">
            <a:extLst>
              <a:ext uri="{FF2B5EF4-FFF2-40B4-BE49-F238E27FC236}">
                <a16:creationId xmlns:a16="http://schemas.microsoft.com/office/drawing/2014/main" id="{B2026436-379F-3CAE-CB9A-4549DC477927}"/>
              </a:ext>
            </a:extLst>
          </p:cNvPr>
          <p:cNvSpPr/>
          <p:nvPr/>
        </p:nvSpPr>
        <p:spPr>
          <a:xfrm>
            <a:off x="9759945" y="53740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7" name="Oval 106">
            <a:extLst>
              <a:ext uri="{FF2B5EF4-FFF2-40B4-BE49-F238E27FC236}">
                <a16:creationId xmlns:a16="http://schemas.microsoft.com/office/drawing/2014/main" id="{98DCC5EB-4B5E-E1AF-BDA1-7E6A5BFCEF21}"/>
              </a:ext>
            </a:extLst>
          </p:cNvPr>
          <p:cNvSpPr/>
          <p:nvPr/>
        </p:nvSpPr>
        <p:spPr>
          <a:xfrm>
            <a:off x="9665786" y="53380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8" name="Oval 107">
            <a:extLst>
              <a:ext uri="{FF2B5EF4-FFF2-40B4-BE49-F238E27FC236}">
                <a16:creationId xmlns:a16="http://schemas.microsoft.com/office/drawing/2014/main" id="{BA6CDC99-A908-BA4F-134D-4ECA304CFA3E}"/>
              </a:ext>
            </a:extLst>
          </p:cNvPr>
          <p:cNvSpPr/>
          <p:nvPr/>
        </p:nvSpPr>
        <p:spPr>
          <a:xfrm>
            <a:off x="9532688"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9" name="Oval 108">
            <a:extLst>
              <a:ext uri="{FF2B5EF4-FFF2-40B4-BE49-F238E27FC236}">
                <a16:creationId xmlns:a16="http://schemas.microsoft.com/office/drawing/2014/main" id="{FCEBFFD0-13D9-83F9-8B31-CEB4B484B146}"/>
              </a:ext>
            </a:extLst>
          </p:cNvPr>
          <p:cNvSpPr/>
          <p:nvPr/>
        </p:nvSpPr>
        <p:spPr>
          <a:xfrm>
            <a:off x="1357837" y="4479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0" name="Oval 109">
            <a:extLst>
              <a:ext uri="{FF2B5EF4-FFF2-40B4-BE49-F238E27FC236}">
                <a16:creationId xmlns:a16="http://schemas.microsoft.com/office/drawing/2014/main" id="{91F9F569-BAB8-0FAC-2C11-602DAB3D3A62}"/>
              </a:ext>
            </a:extLst>
          </p:cNvPr>
          <p:cNvSpPr/>
          <p:nvPr/>
        </p:nvSpPr>
        <p:spPr>
          <a:xfrm>
            <a:off x="1300419" y="4538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1" name="Oval 110">
            <a:extLst>
              <a:ext uri="{FF2B5EF4-FFF2-40B4-BE49-F238E27FC236}">
                <a16:creationId xmlns:a16="http://schemas.microsoft.com/office/drawing/2014/main" id="{C20D5DAE-7D6B-41AF-9B0B-1B1172F20D81}"/>
              </a:ext>
            </a:extLst>
          </p:cNvPr>
          <p:cNvSpPr/>
          <p:nvPr/>
        </p:nvSpPr>
        <p:spPr>
          <a:xfrm>
            <a:off x="1393837" y="46615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2" name="Oval 111">
            <a:extLst>
              <a:ext uri="{FF2B5EF4-FFF2-40B4-BE49-F238E27FC236}">
                <a16:creationId xmlns:a16="http://schemas.microsoft.com/office/drawing/2014/main" id="{EBBA8349-D37C-3D7B-A5E2-D2C36B353E90}"/>
              </a:ext>
            </a:extLst>
          </p:cNvPr>
          <p:cNvSpPr/>
          <p:nvPr/>
        </p:nvSpPr>
        <p:spPr>
          <a:xfrm>
            <a:off x="1415255" y="45201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3" name="Oval 112">
            <a:extLst>
              <a:ext uri="{FF2B5EF4-FFF2-40B4-BE49-F238E27FC236}">
                <a16:creationId xmlns:a16="http://schemas.microsoft.com/office/drawing/2014/main" id="{50854DA3-1FF0-B333-A5D2-7CAB6D0CC814}"/>
              </a:ext>
            </a:extLst>
          </p:cNvPr>
          <p:cNvSpPr/>
          <p:nvPr/>
        </p:nvSpPr>
        <p:spPr>
          <a:xfrm>
            <a:off x="1264419" y="442335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4" name="Oval 113">
            <a:extLst>
              <a:ext uri="{FF2B5EF4-FFF2-40B4-BE49-F238E27FC236}">
                <a16:creationId xmlns:a16="http://schemas.microsoft.com/office/drawing/2014/main" id="{5DB43848-B541-0415-5894-69EB3A43EA49}"/>
              </a:ext>
            </a:extLst>
          </p:cNvPr>
          <p:cNvSpPr/>
          <p:nvPr/>
        </p:nvSpPr>
        <p:spPr>
          <a:xfrm>
            <a:off x="4769082" y="4502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5" name="Oval 114">
            <a:extLst>
              <a:ext uri="{FF2B5EF4-FFF2-40B4-BE49-F238E27FC236}">
                <a16:creationId xmlns:a16="http://schemas.microsoft.com/office/drawing/2014/main" id="{C75AA4BA-2112-FE42-5B2A-332C7DC7516E}"/>
              </a:ext>
            </a:extLst>
          </p:cNvPr>
          <p:cNvSpPr/>
          <p:nvPr/>
        </p:nvSpPr>
        <p:spPr>
          <a:xfrm>
            <a:off x="4875028" y="44162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6" name="Oval 115">
            <a:extLst>
              <a:ext uri="{FF2B5EF4-FFF2-40B4-BE49-F238E27FC236}">
                <a16:creationId xmlns:a16="http://schemas.microsoft.com/office/drawing/2014/main" id="{A8CF9DEB-1679-705B-3C56-9060E11C1DD7}"/>
              </a:ext>
            </a:extLst>
          </p:cNvPr>
          <p:cNvSpPr/>
          <p:nvPr/>
        </p:nvSpPr>
        <p:spPr>
          <a:xfrm>
            <a:off x="4906218" y="453003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7" name="Oval 116">
            <a:extLst>
              <a:ext uri="{FF2B5EF4-FFF2-40B4-BE49-F238E27FC236}">
                <a16:creationId xmlns:a16="http://schemas.microsoft.com/office/drawing/2014/main" id="{CDAA72F1-4510-6F62-3308-4A8A1CB5E3EA}"/>
              </a:ext>
            </a:extLst>
          </p:cNvPr>
          <p:cNvSpPr/>
          <p:nvPr/>
        </p:nvSpPr>
        <p:spPr>
          <a:xfrm>
            <a:off x="4794956" y="45584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8" name="Oval 117">
            <a:extLst>
              <a:ext uri="{FF2B5EF4-FFF2-40B4-BE49-F238E27FC236}">
                <a16:creationId xmlns:a16="http://schemas.microsoft.com/office/drawing/2014/main" id="{DBA2928C-6FED-9EEA-C5DE-7E96C2B57A58}"/>
              </a:ext>
            </a:extLst>
          </p:cNvPr>
          <p:cNvSpPr/>
          <p:nvPr/>
        </p:nvSpPr>
        <p:spPr>
          <a:xfrm>
            <a:off x="9072954" y="4443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9" name="Oval 118">
            <a:extLst>
              <a:ext uri="{FF2B5EF4-FFF2-40B4-BE49-F238E27FC236}">
                <a16:creationId xmlns:a16="http://schemas.microsoft.com/office/drawing/2014/main" id="{C16B8359-BB2B-307D-8A0E-0C6603A6993D}"/>
              </a:ext>
            </a:extLst>
          </p:cNvPr>
          <p:cNvSpPr/>
          <p:nvPr/>
        </p:nvSpPr>
        <p:spPr>
          <a:xfrm>
            <a:off x="6790387" y="4492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grpSp>
        <p:nvGrpSpPr>
          <p:cNvPr id="172" name="Group 171">
            <a:extLst>
              <a:ext uri="{FF2B5EF4-FFF2-40B4-BE49-F238E27FC236}">
                <a16:creationId xmlns:a16="http://schemas.microsoft.com/office/drawing/2014/main" id="{06B3398D-373D-B5B4-104B-987A34F798AC}"/>
              </a:ext>
            </a:extLst>
          </p:cNvPr>
          <p:cNvGrpSpPr/>
          <p:nvPr/>
        </p:nvGrpSpPr>
        <p:grpSpPr>
          <a:xfrm>
            <a:off x="1070746" y="5446208"/>
            <a:ext cx="504183" cy="360000"/>
            <a:chOff x="1070746" y="5446208"/>
            <a:chExt cx="504183" cy="360000"/>
          </a:xfrm>
        </p:grpSpPr>
        <p:pic>
          <p:nvPicPr>
            <p:cNvPr id="94" name="Picture 93" descr="A yellow background with blue text&#10;&#10;Description automatically generated">
              <a:extLst>
                <a:ext uri="{FF2B5EF4-FFF2-40B4-BE49-F238E27FC236}">
                  <a16:creationId xmlns:a16="http://schemas.microsoft.com/office/drawing/2014/main" id="{F26DCD36-DAA6-B0C5-A94F-3FB89D98AC92}"/>
                </a:ext>
              </a:extLst>
            </p:cNvPr>
            <p:cNvPicPr>
              <a:picLocks noChangeAspect="1"/>
            </p:cNvPicPr>
            <p:nvPr/>
          </p:nvPicPr>
          <p:blipFill>
            <a:blip r:embed="rId36" cstate="print">
              <a:extLst>
                <a:ext uri="{28A0092B-C50C-407E-A947-70E740481C1C}">
                  <a14:useLocalDpi xmlns:a14="http://schemas.microsoft.com/office/drawing/2010/main"/>
                </a:ext>
              </a:extLst>
            </a:blip>
            <a:stretch>
              <a:fillRect/>
            </a:stretch>
          </p:blipFill>
          <p:spPr>
            <a:xfrm>
              <a:off x="1070746" y="5446208"/>
              <a:ext cx="504183" cy="360000"/>
            </a:xfrm>
            <a:prstGeom prst="rect">
              <a:avLst/>
            </a:prstGeom>
          </p:spPr>
        </p:pic>
        <p:sp>
          <p:nvSpPr>
            <p:cNvPr id="120" name="Oval 119">
              <a:extLst>
                <a:ext uri="{FF2B5EF4-FFF2-40B4-BE49-F238E27FC236}">
                  <a16:creationId xmlns:a16="http://schemas.microsoft.com/office/drawing/2014/main" id="{CF1F82EB-AF64-8188-8EAC-51735F3D49BC}"/>
                </a:ext>
              </a:extLst>
            </p:cNvPr>
            <p:cNvSpPr/>
            <p:nvPr/>
          </p:nvSpPr>
          <p:spPr>
            <a:xfrm>
              <a:off x="1465837" y="55019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1" name="Oval 120">
              <a:extLst>
                <a:ext uri="{FF2B5EF4-FFF2-40B4-BE49-F238E27FC236}">
                  <a16:creationId xmlns:a16="http://schemas.microsoft.com/office/drawing/2014/main" id="{EAB471BB-36E9-3932-9D19-4747D05D13B9}"/>
                </a:ext>
              </a:extLst>
            </p:cNvPr>
            <p:cNvSpPr/>
            <p:nvPr/>
          </p:nvSpPr>
          <p:spPr>
            <a:xfrm>
              <a:off x="1352601" y="54656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2" name="Oval 121">
              <a:extLst>
                <a:ext uri="{FF2B5EF4-FFF2-40B4-BE49-F238E27FC236}">
                  <a16:creationId xmlns:a16="http://schemas.microsoft.com/office/drawing/2014/main" id="{6BA7F838-5CE2-1A61-945B-3ED8F983FBE0}"/>
                </a:ext>
              </a:extLst>
            </p:cNvPr>
            <p:cNvSpPr/>
            <p:nvPr/>
          </p:nvSpPr>
          <p:spPr>
            <a:xfrm>
              <a:off x="1474831" y="5649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sp>
        <p:nvSpPr>
          <p:cNvPr id="123" name="Oval 122">
            <a:extLst>
              <a:ext uri="{FF2B5EF4-FFF2-40B4-BE49-F238E27FC236}">
                <a16:creationId xmlns:a16="http://schemas.microsoft.com/office/drawing/2014/main" id="{1B720B75-8431-D95E-82DD-CE17829137FD}"/>
              </a:ext>
            </a:extLst>
          </p:cNvPr>
          <p:cNvSpPr/>
          <p:nvPr/>
        </p:nvSpPr>
        <p:spPr>
          <a:xfrm>
            <a:off x="603632" y="51748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4" name="Oval 123">
            <a:extLst>
              <a:ext uri="{FF2B5EF4-FFF2-40B4-BE49-F238E27FC236}">
                <a16:creationId xmlns:a16="http://schemas.microsoft.com/office/drawing/2014/main" id="{E5AF73B4-D3EC-52B0-8B79-EEE89D6AAE4E}"/>
              </a:ext>
            </a:extLst>
          </p:cNvPr>
          <p:cNvSpPr/>
          <p:nvPr/>
        </p:nvSpPr>
        <p:spPr>
          <a:xfrm>
            <a:off x="2709467" y="52023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5" name="Oval 124">
            <a:extLst>
              <a:ext uri="{FF2B5EF4-FFF2-40B4-BE49-F238E27FC236}">
                <a16:creationId xmlns:a16="http://schemas.microsoft.com/office/drawing/2014/main" id="{E3BC017D-1F61-A34F-5BAB-38D253B52745}"/>
              </a:ext>
            </a:extLst>
          </p:cNvPr>
          <p:cNvSpPr/>
          <p:nvPr/>
        </p:nvSpPr>
        <p:spPr>
          <a:xfrm>
            <a:off x="2767240" y="53454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6" name="Oval 125">
            <a:extLst>
              <a:ext uri="{FF2B5EF4-FFF2-40B4-BE49-F238E27FC236}">
                <a16:creationId xmlns:a16="http://schemas.microsoft.com/office/drawing/2014/main" id="{4B4A15AB-4687-1006-F201-CB1F4398B0E6}"/>
              </a:ext>
            </a:extLst>
          </p:cNvPr>
          <p:cNvSpPr/>
          <p:nvPr/>
        </p:nvSpPr>
        <p:spPr>
          <a:xfrm>
            <a:off x="5194534" y="55456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7" name="Oval 126">
            <a:extLst>
              <a:ext uri="{FF2B5EF4-FFF2-40B4-BE49-F238E27FC236}">
                <a16:creationId xmlns:a16="http://schemas.microsoft.com/office/drawing/2014/main" id="{99D88985-41E1-AB10-900A-A988DDA12669}"/>
              </a:ext>
            </a:extLst>
          </p:cNvPr>
          <p:cNvSpPr/>
          <p:nvPr/>
        </p:nvSpPr>
        <p:spPr>
          <a:xfrm>
            <a:off x="5551376" y="55456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8" name="Oval 127">
            <a:extLst>
              <a:ext uri="{FF2B5EF4-FFF2-40B4-BE49-F238E27FC236}">
                <a16:creationId xmlns:a16="http://schemas.microsoft.com/office/drawing/2014/main" id="{3C181B00-6D27-8016-ED6B-EC6A05E1DB4B}"/>
              </a:ext>
            </a:extLst>
          </p:cNvPr>
          <p:cNvSpPr/>
          <p:nvPr/>
        </p:nvSpPr>
        <p:spPr>
          <a:xfrm>
            <a:off x="5191813" y="567739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9" name="Oval 128">
            <a:extLst>
              <a:ext uri="{FF2B5EF4-FFF2-40B4-BE49-F238E27FC236}">
                <a16:creationId xmlns:a16="http://schemas.microsoft.com/office/drawing/2014/main" id="{A887B0B1-39A9-FAA0-B580-1AF7E77CC44B}"/>
              </a:ext>
            </a:extLst>
          </p:cNvPr>
          <p:cNvSpPr/>
          <p:nvPr/>
        </p:nvSpPr>
        <p:spPr>
          <a:xfrm>
            <a:off x="5581730" y="5793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0" name="Oval 129">
            <a:extLst>
              <a:ext uri="{FF2B5EF4-FFF2-40B4-BE49-F238E27FC236}">
                <a16:creationId xmlns:a16="http://schemas.microsoft.com/office/drawing/2014/main" id="{41E766A7-C384-A04C-B96B-3CA1DFEF6231}"/>
              </a:ext>
            </a:extLst>
          </p:cNvPr>
          <p:cNvSpPr/>
          <p:nvPr/>
        </p:nvSpPr>
        <p:spPr>
          <a:xfrm>
            <a:off x="7019095"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1" name="Oval 130">
            <a:extLst>
              <a:ext uri="{FF2B5EF4-FFF2-40B4-BE49-F238E27FC236}">
                <a16:creationId xmlns:a16="http://schemas.microsoft.com/office/drawing/2014/main" id="{0406EC7E-D2FF-9267-2829-0A25CD1BC4DC}"/>
              </a:ext>
            </a:extLst>
          </p:cNvPr>
          <p:cNvSpPr/>
          <p:nvPr/>
        </p:nvSpPr>
        <p:spPr>
          <a:xfrm>
            <a:off x="6876323"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2" name="Oval 131">
            <a:extLst>
              <a:ext uri="{FF2B5EF4-FFF2-40B4-BE49-F238E27FC236}">
                <a16:creationId xmlns:a16="http://schemas.microsoft.com/office/drawing/2014/main" id="{BC784FFA-FBA5-63C9-7EE0-028CF870DF75}"/>
              </a:ext>
            </a:extLst>
          </p:cNvPr>
          <p:cNvSpPr/>
          <p:nvPr/>
        </p:nvSpPr>
        <p:spPr>
          <a:xfrm>
            <a:off x="8998934" y="59670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3" name="Oval 132">
            <a:extLst>
              <a:ext uri="{FF2B5EF4-FFF2-40B4-BE49-F238E27FC236}">
                <a16:creationId xmlns:a16="http://schemas.microsoft.com/office/drawing/2014/main" id="{D9D0BB38-826C-4A8C-94F6-F9C69773A38F}"/>
              </a:ext>
            </a:extLst>
          </p:cNvPr>
          <p:cNvSpPr/>
          <p:nvPr/>
        </p:nvSpPr>
        <p:spPr>
          <a:xfrm>
            <a:off x="9188927" y="590943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4" name="Oval 133">
            <a:extLst>
              <a:ext uri="{FF2B5EF4-FFF2-40B4-BE49-F238E27FC236}">
                <a16:creationId xmlns:a16="http://schemas.microsoft.com/office/drawing/2014/main" id="{78756B48-D7D5-C90D-8104-9EB71B7F0C29}"/>
              </a:ext>
            </a:extLst>
          </p:cNvPr>
          <p:cNvSpPr/>
          <p:nvPr/>
        </p:nvSpPr>
        <p:spPr>
          <a:xfrm>
            <a:off x="5144477" y="6261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5" name="Oval 134">
            <a:extLst>
              <a:ext uri="{FF2B5EF4-FFF2-40B4-BE49-F238E27FC236}">
                <a16:creationId xmlns:a16="http://schemas.microsoft.com/office/drawing/2014/main" id="{6CA548D2-6C46-2A6F-8D7C-44B152C5DA77}"/>
              </a:ext>
            </a:extLst>
          </p:cNvPr>
          <p:cNvSpPr/>
          <p:nvPr/>
        </p:nvSpPr>
        <p:spPr>
          <a:xfrm>
            <a:off x="4991246" y="62130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6" name="Oval 135">
            <a:extLst>
              <a:ext uri="{FF2B5EF4-FFF2-40B4-BE49-F238E27FC236}">
                <a16:creationId xmlns:a16="http://schemas.microsoft.com/office/drawing/2014/main" id="{DCFDAF86-A9F9-300E-57A9-9CE2F5084B64}"/>
              </a:ext>
            </a:extLst>
          </p:cNvPr>
          <p:cNvSpPr/>
          <p:nvPr/>
        </p:nvSpPr>
        <p:spPr>
          <a:xfrm>
            <a:off x="4928209" y="62871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7" name="Oval 136">
            <a:extLst>
              <a:ext uri="{FF2B5EF4-FFF2-40B4-BE49-F238E27FC236}">
                <a16:creationId xmlns:a16="http://schemas.microsoft.com/office/drawing/2014/main" id="{68FFEE05-8CC9-0C53-7759-453C12871923}"/>
              </a:ext>
            </a:extLst>
          </p:cNvPr>
          <p:cNvSpPr/>
          <p:nvPr/>
        </p:nvSpPr>
        <p:spPr>
          <a:xfrm>
            <a:off x="1509862" y="61807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8" name="Oval 137">
            <a:extLst>
              <a:ext uri="{FF2B5EF4-FFF2-40B4-BE49-F238E27FC236}">
                <a16:creationId xmlns:a16="http://schemas.microsoft.com/office/drawing/2014/main" id="{BA2C2D1B-6397-112D-76C5-6A45ACB9D426}"/>
              </a:ext>
            </a:extLst>
          </p:cNvPr>
          <p:cNvSpPr/>
          <p:nvPr/>
        </p:nvSpPr>
        <p:spPr>
          <a:xfrm>
            <a:off x="949837" y="622912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142" name="Group 141">
            <a:extLst>
              <a:ext uri="{FF2B5EF4-FFF2-40B4-BE49-F238E27FC236}">
                <a16:creationId xmlns:a16="http://schemas.microsoft.com/office/drawing/2014/main" id="{5CA0E78B-525B-39F9-4DB9-0A744BEBA0CB}"/>
              </a:ext>
            </a:extLst>
          </p:cNvPr>
          <p:cNvGrpSpPr/>
          <p:nvPr/>
        </p:nvGrpSpPr>
        <p:grpSpPr>
          <a:xfrm>
            <a:off x="1401862" y="6302067"/>
            <a:ext cx="180000" cy="180000"/>
            <a:chOff x="7966880" y="3935853"/>
            <a:chExt cx="180000" cy="180000"/>
          </a:xfrm>
        </p:grpSpPr>
        <p:sp>
          <p:nvSpPr>
            <p:cNvPr id="143" name="Oval 142">
              <a:extLst>
                <a:ext uri="{FF2B5EF4-FFF2-40B4-BE49-F238E27FC236}">
                  <a16:creationId xmlns:a16="http://schemas.microsoft.com/office/drawing/2014/main" id="{C817165C-F14E-C435-6034-6DE32884DD0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44" name="Graphic 143" descr="Star with solid fill">
              <a:extLst>
                <a:ext uri="{FF2B5EF4-FFF2-40B4-BE49-F238E27FC236}">
                  <a16:creationId xmlns:a16="http://schemas.microsoft.com/office/drawing/2014/main" id="{CA68A147-5686-4E50-E3E2-1AF6B0CE30B1}"/>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45" name="Group 144">
            <a:extLst>
              <a:ext uri="{FF2B5EF4-FFF2-40B4-BE49-F238E27FC236}">
                <a16:creationId xmlns:a16="http://schemas.microsoft.com/office/drawing/2014/main" id="{D08993D2-5AAE-F7E6-424E-514E6292E3E3}"/>
              </a:ext>
            </a:extLst>
          </p:cNvPr>
          <p:cNvGrpSpPr/>
          <p:nvPr/>
        </p:nvGrpSpPr>
        <p:grpSpPr>
          <a:xfrm>
            <a:off x="826961" y="5125353"/>
            <a:ext cx="180000" cy="180000"/>
            <a:chOff x="7966880" y="3935853"/>
            <a:chExt cx="180000" cy="180000"/>
          </a:xfrm>
        </p:grpSpPr>
        <p:sp>
          <p:nvSpPr>
            <p:cNvPr id="146" name="Oval 145">
              <a:extLst>
                <a:ext uri="{FF2B5EF4-FFF2-40B4-BE49-F238E27FC236}">
                  <a16:creationId xmlns:a16="http://schemas.microsoft.com/office/drawing/2014/main" id="{C44AB59C-78A4-DC63-7EF7-4CB59589D32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47" name="Graphic 146" descr="Star with solid fill">
              <a:extLst>
                <a:ext uri="{FF2B5EF4-FFF2-40B4-BE49-F238E27FC236}">
                  <a16:creationId xmlns:a16="http://schemas.microsoft.com/office/drawing/2014/main" id="{BB58E749-00C4-B173-51E7-4AF2C80A0A5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48" name="Group 147">
            <a:extLst>
              <a:ext uri="{FF2B5EF4-FFF2-40B4-BE49-F238E27FC236}">
                <a16:creationId xmlns:a16="http://schemas.microsoft.com/office/drawing/2014/main" id="{D98B65C6-2C27-8CA8-7386-856AF57C73A2}"/>
              </a:ext>
            </a:extLst>
          </p:cNvPr>
          <p:cNvGrpSpPr/>
          <p:nvPr/>
        </p:nvGrpSpPr>
        <p:grpSpPr>
          <a:xfrm>
            <a:off x="11680911" y="5072067"/>
            <a:ext cx="180000" cy="180000"/>
            <a:chOff x="7966880" y="3935853"/>
            <a:chExt cx="180000" cy="180000"/>
          </a:xfrm>
        </p:grpSpPr>
        <p:sp>
          <p:nvSpPr>
            <p:cNvPr id="149" name="Oval 148">
              <a:extLst>
                <a:ext uri="{FF2B5EF4-FFF2-40B4-BE49-F238E27FC236}">
                  <a16:creationId xmlns:a16="http://schemas.microsoft.com/office/drawing/2014/main" id="{02D49E20-71A2-4ED2-5466-9685D57A86E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0" name="Graphic 149" descr="Star with solid fill">
              <a:extLst>
                <a:ext uri="{FF2B5EF4-FFF2-40B4-BE49-F238E27FC236}">
                  <a16:creationId xmlns:a16="http://schemas.microsoft.com/office/drawing/2014/main" id="{4207BBBF-4D03-D387-0D9F-BEE835D7526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51" name="Group 150">
            <a:extLst>
              <a:ext uri="{FF2B5EF4-FFF2-40B4-BE49-F238E27FC236}">
                <a16:creationId xmlns:a16="http://schemas.microsoft.com/office/drawing/2014/main" id="{72D0BD51-5E68-F4CE-1150-B072EABE9D96}"/>
              </a:ext>
            </a:extLst>
          </p:cNvPr>
          <p:cNvGrpSpPr/>
          <p:nvPr/>
        </p:nvGrpSpPr>
        <p:grpSpPr>
          <a:xfrm>
            <a:off x="9734524" y="5089855"/>
            <a:ext cx="180000" cy="180000"/>
            <a:chOff x="7966880" y="3935853"/>
            <a:chExt cx="180000" cy="180000"/>
          </a:xfrm>
        </p:grpSpPr>
        <p:sp>
          <p:nvSpPr>
            <p:cNvPr id="152" name="Oval 151">
              <a:extLst>
                <a:ext uri="{FF2B5EF4-FFF2-40B4-BE49-F238E27FC236}">
                  <a16:creationId xmlns:a16="http://schemas.microsoft.com/office/drawing/2014/main" id="{2664C6FA-DBD7-F63A-0D7C-326A8CDD2FC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3" name="Graphic 152" descr="Star with solid fill">
              <a:extLst>
                <a:ext uri="{FF2B5EF4-FFF2-40B4-BE49-F238E27FC236}">
                  <a16:creationId xmlns:a16="http://schemas.microsoft.com/office/drawing/2014/main" id="{DAEDC40C-5ECA-4BE3-0CEF-6BC59AB7F8E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54" name="Group 153">
            <a:extLst>
              <a:ext uri="{FF2B5EF4-FFF2-40B4-BE49-F238E27FC236}">
                <a16:creationId xmlns:a16="http://schemas.microsoft.com/office/drawing/2014/main" id="{6DD23B53-8F5D-B12C-8081-277EFF07BD90}"/>
              </a:ext>
            </a:extLst>
          </p:cNvPr>
          <p:cNvGrpSpPr/>
          <p:nvPr/>
        </p:nvGrpSpPr>
        <p:grpSpPr>
          <a:xfrm>
            <a:off x="5318980" y="5682493"/>
            <a:ext cx="180000" cy="180000"/>
            <a:chOff x="7966880" y="3935853"/>
            <a:chExt cx="180000" cy="180000"/>
          </a:xfrm>
        </p:grpSpPr>
        <p:sp>
          <p:nvSpPr>
            <p:cNvPr id="155" name="Oval 154">
              <a:extLst>
                <a:ext uri="{FF2B5EF4-FFF2-40B4-BE49-F238E27FC236}">
                  <a16:creationId xmlns:a16="http://schemas.microsoft.com/office/drawing/2014/main" id="{CE853524-840E-26DC-4995-D06BFCDA027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6" name="Graphic 155" descr="Star with solid fill">
              <a:extLst>
                <a:ext uri="{FF2B5EF4-FFF2-40B4-BE49-F238E27FC236}">
                  <a16:creationId xmlns:a16="http://schemas.microsoft.com/office/drawing/2014/main" id="{EA5B7049-36D1-239E-988F-EB566996463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57" name="Group 156">
            <a:extLst>
              <a:ext uri="{FF2B5EF4-FFF2-40B4-BE49-F238E27FC236}">
                <a16:creationId xmlns:a16="http://schemas.microsoft.com/office/drawing/2014/main" id="{B7C6D067-768C-FE62-5032-D0BE8E252ED2}"/>
              </a:ext>
            </a:extLst>
          </p:cNvPr>
          <p:cNvGrpSpPr/>
          <p:nvPr/>
        </p:nvGrpSpPr>
        <p:grpSpPr>
          <a:xfrm>
            <a:off x="3325313" y="4374296"/>
            <a:ext cx="180000" cy="180000"/>
            <a:chOff x="7966880" y="3935853"/>
            <a:chExt cx="180000" cy="180000"/>
          </a:xfrm>
        </p:grpSpPr>
        <p:sp>
          <p:nvSpPr>
            <p:cNvPr id="158" name="Oval 157">
              <a:extLst>
                <a:ext uri="{FF2B5EF4-FFF2-40B4-BE49-F238E27FC236}">
                  <a16:creationId xmlns:a16="http://schemas.microsoft.com/office/drawing/2014/main" id="{A5F5FD7A-34D4-7603-7073-42343351E4D5}"/>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9" name="Graphic 158" descr="Star with solid fill">
              <a:extLst>
                <a:ext uri="{FF2B5EF4-FFF2-40B4-BE49-F238E27FC236}">
                  <a16:creationId xmlns:a16="http://schemas.microsoft.com/office/drawing/2014/main" id="{55C8C07B-B658-BF78-65F7-3D6D797CB81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60" name="Group 159">
            <a:extLst>
              <a:ext uri="{FF2B5EF4-FFF2-40B4-BE49-F238E27FC236}">
                <a16:creationId xmlns:a16="http://schemas.microsoft.com/office/drawing/2014/main" id="{8AC74560-2B43-9DFC-7E02-CBBE84481A5F}"/>
              </a:ext>
            </a:extLst>
          </p:cNvPr>
          <p:cNvGrpSpPr/>
          <p:nvPr/>
        </p:nvGrpSpPr>
        <p:grpSpPr>
          <a:xfrm>
            <a:off x="2968126" y="5989602"/>
            <a:ext cx="180000" cy="180000"/>
            <a:chOff x="7966880" y="3935853"/>
            <a:chExt cx="180000" cy="180000"/>
          </a:xfrm>
        </p:grpSpPr>
        <p:sp>
          <p:nvSpPr>
            <p:cNvPr id="161" name="Oval 160">
              <a:extLst>
                <a:ext uri="{FF2B5EF4-FFF2-40B4-BE49-F238E27FC236}">
                  <a16:creationId xmlns:a16="http://schemas.microsoft.com/office/drawing/2014/main" id="{B1DA6667-A78B-1443-B40D-F1589EE5BAE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62" name="Graphic 161" descr="Star with solid fill">
              <a:extLst>
                <a:ext uri="{FF2B5EF4-FFF2-40B4-BE49-F238E27FC236}">
                  <a16:creationId xmlns:a16="http://schemas.microsoft.com/office/drawing/2014/main" id="{E54862B2-3DCA-3CA8-E6AD-F79E6F47201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63" name="Group 162">
            <a:extLst>
              <a:ext uri="{FF2B5EF4-FFF2-40B4-BE49-F238E27FC236}">
                <a16:creationId xmlns:a16="http://schemas.microsoft.com/office/drawing/2014/main" id="{88C00DDD-4B66-7844-049A-72DF4BFB8489}"/>
              </a:ext>
            </a:extLst>
          </p:cNvPr>
          <p:cNvGrpSpPr/>
          <p:nvPr/>
        </p:nvGrpSpPr>
        <p:grpSpPr>
          <a:xfrm>
            <a:off x="5439460" y="4380819"/>
            <a:ext cx="180000" cy="180000"/>
            <a:chOff x="7966880" y="3935853"/>
            <a:chExt cx="180000" cy="180000"/>
          </a:xfrm>
        </p:grpSpPr>
        <p:sp>
          <p:nvSpPr>
            <p:cNvPr id="164" name="Oval 163">
              <a:extLst>
                <a:ext uri="{FF2B5EF4-FFF2-40B4-BE49-F238E27FC236}">
                  <a16:creationId xmlns:a16="http://schemas.microsoft.com/office/drawing/2014/main" id="{0DA489B8-7EE0-5E7A-AB33-4A31B0EA7870}"/>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5" name="Graphic 164" descr="Star with solid fill">
              <a:extLst>
                <a:ext uri="{FF2B5EF4-FFF2-40B4-BE49-F238E27FC236}">
                  <a16:creationId xmlns:a16="http://schemas.microsoft.com/office/drawing/2014/main" id="{96B59846-315E-2407-5F3D-D9B7A4F8C2D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66" name="Group 165">
            <a:extLst>
              <a:ext uri="{FF2B5EF4-FFF2-40B4-BE49-F238E27FC236}">
                <a16:creationId xmlns:a16="http://schemas.microsoft.com/office/drawing/2014/main" id="{16B639BA-03E7-8A8A-7352-6CD85EA9B4E8}"/>
              </a:ext>
            </a:extLst>
          </p:cNvPr>
          <p:cNvGrpSpPr/>
          <p:nvPr/>
        </p:nvGrpSpPr>
        <p:grpSpPr>
          <a:xfrm>
            <a:off x="604756" y="4386035"/>
            <a:ext cx="180000" cy="180000"/>
            <a:chOff x="7966880" y="3935853"/>
            <a:chExt cx="180000" cy="180000"/>
          </a:xfrm>
        </p:grpSpPr>
        <p:sp>
          <p:nvSpPr>
            <p:cNvPr id="167" name="Oval 166">
              <a:extLst>
                <a:ext uri="{FF2B5EF4-FFF2-40B4-BE49-F238E27FC236}">
                  <a16:creationId xmlns:a16="http://schemas.microsoft.com/office/drawing/2014/main" id="{EC420BC5-3461-02EB-440A-130C5E0AF66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8" name="Graphic 167" descr="Star with solid fill">
              <a:extLst>
                <a:ext uri="{FF2B5EF4-FFF2-40B4-BE49-F238E27FC236}">
                  <a16:creationId xmlns:a16="http://schemas.microsoft.com/office/drawing/2014/main" id="{F83938DD-4E12-DAAE-C59C-C7779A54BFB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69" name="Group 168">
            <a:extLst>
              <a:ext uri="{FF2B5EF4-FFF2-40B4-BE49-F238E27FC236}">
                <a16:creationId xmlns:a16="http://schemas.microsoft.com/office/drawing/2014/main" id="{9483BA90-C19A-02BE-BD4F-407604E28CAA}"/>
              </a:ext>
            </a:extLst>
          </p:cNvPr>
          <p:cNvGrpSpPr/>
          <p:nvPr/>
        </p:nvGrpSpPr>
        <p:grpSpPr>
          <a:xfrm>
            <a:off x="9759945" y="4420922"/>
            <a:ext cx="180000" cy="180000"/>
            <a:chOff x="7966880" y="3935853"/>
            <a:chExt cx="180000" cy="180000"/>
          </a:xfrm>
        </p:grpSpPr>
        <p:sp>
          <p:nvSpPr>
            <p:cNvPr id="170" name="Oval 169">
              <a:extLst>
                <a:ext uri="{FF2B5EF4-FFF2-40B4-BE49-F238E27FC236}">
                  <a16:creationId xmlns:a16="http://schemas.microsoft.com/office/drawing/2014/main" id="{6AAD00F9-AEFD-F450-54A3-527CC144C2E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1" name="Graphic 170" descr="Star with solid fill">
              <a:extLst>
                <a:ext uri="{FF2B5EF4-FFF2-40B4-BE49-F238E27FC236}">
                  <a16:creationId xmlns:a16="http://schemas.microsoft.com/office/drawing/2014/main" id="{4B9AD224-0385-6243-7160-D2F940812C7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5" name="Group 14">
            <a:extLst>
              <a:ext uri="{FF2B5EF4-FFF2-40B4-BE49-F238E27FC236}">
                <a16:creationId xmlns:a16="http://schemas.microsoft.com/office/drawing/2014/main" id="{8508A53A-D88D-4A0F-EA02-28F9FD1235A6}"/>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58397865-B4F6-D64A-0DF6-80334BD415F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136E0444-7F9A-E64A-ADE9-09CE8F80EC47}"/>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30AB5C4C-B360-FE7B-73D3-9224AF68B62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0D1B922D-A290-596D-A0A9-F6FF3257845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F441C1DD-9601-F0A8-568F-5610E7D2F14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2211748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fade">
                                      <p:cBhvr>
                                        <p:cTn id="7" dur="500"/>
                                        <p:tgtEl>
                                          <p:spTgt spid="142"/>
                                        </p:tgtEl>
                                      </p:cBhvr>
                                    </p:animEffect>
                                  </p:childTnLst>
                                </p:cTn>
                              </p:par>
                              <p:par>
                                <p:cTn id="8" presetID="10" presetClass="entr" presetSubtype="0" fill="hold" nodeType="withEffect">
                                  <p:stCondLst>
                                    <p:cond delay="0"/>
                                  </p:stCondLst>
                                  <p:childTnLst>
                                    <p:set>
                                      <p:cBhvr>
                                        <p:cTn id="9" dur="1" fill="hold">
                                          <p:stCondLst>
                                            <p:cond delay="0"/>
                                          </p:stCondLst>
                                        </p:cTn>
                                        <p:tgtEl>
                                          <p:spTgt spid="145"/>
                                        </p:tgtEl>
                                        <p:attrNameLst>
                                          <p:attrName>style.visibility</p:attrName>
                                        </p:attrNameLst>
                                      </p:cBhvr>
                                      <p:to>
                                        <p:strVal val="visible"/>
                                      </p:to>
                                    </p:set>
                                    <p:animEffect transition="in" filter="fade">
                                      <p:cBhvr>
                                        <p:cTn id="10" dur="500"/>
                                        <p:tgtEl>
                                          <p:spTgt spid="145"/>
                                        </p:tgtEl>
                                      </p:cBhvr>
                                    </p:animEffect>
                                  </p:childTnLst>
                                </p:cTn>
                              </p:par>
                              <p:par>
                                <p:cTn id="11" presetID="10" presetClass="entr" presetSubtype="0" fill="hold" nodeType="withEffect">
                                  <p:stCondLst>
                                    <p:cond delay="0"/>
                                  </p:stCondLst>
                                  <p:childTnLst>
                                    <p:set>
                                      <p:cBhvr>
                                        <p:cTn id="12" dur="1" fill="hold">
                                          <p:stCondLst>
                                            <p:cond delay="0"/>
                                          </p:stCondLst>
                                        </p:cTn>
                                        <p:tgtEl>
                                          <p:spTgt spid="148"/>
                                        </p:tgtEl>
                                        <p:attrNameLst>
                                          <p:attrName>style.visibility</p:attrName>
                                        </p:attrNameLst>
                                      </p:cBhvr>
                                      <p:to>
                                        <p:strVal val="visible"/>
                                      </p:to>
                                    </p:set>
                                    <p:animEffect transition="in" filter="fade">
                                      <p:cBhvr>
                                        <p:cTn id="13" dur="500"/>
                                        <p:tgtEl>
                                          <p:spTgt spid="148"/>
                                        </p:tgtEl>
                                      </p:cBhvr>
                                    </p:animEffect>
                                  </p:childTnLst>
                                </p:cTn>
                              </p:par>
                              <p:par>
                                <p:cTn id="14" presetID="10" presetClass="entr" presetSubtype="0" fill="hold" nodeType="withEffect">
                                  <p:stCondLst>
                                    <p:cond delay="0"/>
                                  </p:stCondLst>
                                  <p:childTnLst>
                                    <p:set>
                                      <p:cBhvr>
                                        <p:cTn id="15" dur="1" fill="hold">
                                          <p:stCondLst>
                                            <p:cond delay="0"/>
                                          </p:stCondLst>
                                        </p:cTn>
                                        <p:tgtEl>
                                          <p:spTgt spid="151"/>
                                        </p:tgtEl>
                                        <p:attrNameLst>
                                          <p:attrName>style.visibility</p:attrName>
                                        </p:attrNameLst>
                                      </p:cBhvr>
                                      <p:to>
                                        <p:strVal val="visible"/>
                                      </p:to>
                                    </p:set>
                                    <p:animEffect transition="in" filter="fade">
                                      <p:cBhvr>
                                        <p:cTn id="16" dur="500"/>
                                        <p:tgtEl>
                                          <p:spTgt spid="151"/>
                                        </p:tgtEl>
                                      </p:cBhvr>
                                    </p:animEffect>
                                  </p:childTnLst>
                                </p:cTn>
                              </p:par>
                              <p:par>
                                <p:cTn id="17" presetID="10" presetClass="entr" presetSubtype="0" fill="hold" nodeType="withEffect">
                                  <p:stCondLst>
                                    <p:cond delay="0"/>
                                  </p:stCondLst>
                                  <p:childTnLst>
                                    <p:set>
                                      <p:cBhvr>
                                        <p:cTn id="18" dur="1" fill="hold">
                                          <p:stCondLst>
                                            <p:cond delay="0"/>
                                          </p:stCondLst>
                                        </p:cTn>
                                        <p:tgtEl>
                                          <p:spTgt spid="154"/>
                                        </p:tgtEl>
                                        <p:attrNameLst>
                                          <p:attrName>style.visibility</p:attrName>
                                        </p:attrNameLst>
                                      </p:cBhvr>
                                      <p:to>
                                        <p:strVal val="visible"/>
                                      </p:to>
                                    </p:set>
                                    <p:animEffect transition="in" filter="fade">
                                      <p:cBhvr>
                                        <p:cTn id="19" dur="500"/>
                                        <p:tgtEl>
                                          <p:spTgt spid="154"/>
                                        </p:tgtEl>
                                      </p:cBhvr>
                                    </p:animEffect>
                                  </p:childTnLst>
                                </p:cTn>
                              </p:par>
                              <p:par>
                                <p:cTn id="20" presetID="10" presetClass="entr" presetSubtype="0" fill="hold" nodeType="with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fade">
                                      <p:cBhvr>
                                        <p:cTn id="22" dur="500"/>
                                        <p:tgtEl>
                                          <p:spTgt spid="157"/>
                                        </p:tgtEl>
                                      </p:cBhvr>
                                    </p:animEffect>
                                  </p:childTnLst>
                                </p:cTn>
                              </p:par>
                              <p:par>
                                <p:cTn id="23" presetID="10" presetClass="entr" presetSubtype="0" fill="hold" nodeType="withEffect">
                                  <p:stCondLst>
                                    <p:cond delay="0"/>
                                  </p:stCondLst>
                                  <p:childTnLst>
                                    <p:set>
                                      <p:cBhvr>
                                        <p:cTn id="24" dur="1" fill="hold">
                                          <p:stCondLst>
                                            <p:cond delay="0"/>
                                          </p:stCondLst>
                                        </p:cTn>
                                        <p:tgtEl>
                                          <p:spTgt spid="163"/>
                                        </p:tgtEl>
                                        <p:attrNameLst>
                                          <p:attrName>style.visibility</p:attrName>
                                        </p:attrNameLst>
                                      </p:cBhvr>
                                      <p:to>
                                        <p:strVal val="visible"/>
                                      </p:to>
                                    </p:set>
                                    <p:animEffect transition="in" filter="fade">
                                      <p:cBhvr>
                                        <p:cTn id="25" dur="500"/>
                                        <p:tgtEl>
                                          <p:spTgt spid="163"/>
                                        </p:tgtEl>
                                      </p:cBhvr>
                                    </p:animEffect>
                                  </p:childTnLst>
                                </p:cTn>
                              </p:par>
                              <p:par>
                                <p:cTn id="26" presetID="10" presetClass="entr" presetSubtype="0" fill="hold" nodeType="withEffect">
                                  <p:stCondLst>
                                    <p:cond delay="0"/>
                                  </p:stCondLst>
                                  <p:childTnLst>
                                    <p:set>
                                      <p:cBhvr>
                                        <p:cTn id="27" dur="1" fill="hold">
                                          <p:stCondLst>
                                            <p:cond delay="0"/>
                                          </p:stCondLst>
                                        </p:cTn>
                                        <p:tgtEl>
                                          <p:spTgt spid="166"/>
                                        </p:tgtEl>
                                        <p:attrNameLst>
                                          <p:attrName>style.visibility</p:attrName>
                                        </p:attrNameLst>
                                      </p:cBhvr>
                                      <p:to>
                                        <p:strVal val="visible"/>
                                      </p:to>
                                    </p:set>
                                    <p:animEffect transition="in" filter="fade">
                                      <p:cBhvr>
                                        <p:cTn id="28" dur="500"/>
                                        <p:tgtEl>
                                          <p:spTgt spid="166"/>
                                        </p:tgtEl>
                                      </p:cBhvr>
                                    </p:animEffect>
                                  </p:childTnLst>
                                </p:cTn>
                              </p:par>
                              <p:par>
                                <p:cTn id="29" presetID="10" presetClass="entr" presetSubtype="0" fill="hold" nodeType="withEffect">
                                  <p:stCondLst>
                                    <p:cond delay="0"/>
                                  </p:stCondLst>
                                  <p:childTnLst>
                                    <p:set>
                                      <p:cBhvr>
                                        <p:cTn id="30" dur="1" fill="hold">
                                          <p:stCondLst>
                                            <p:cond delay="0"/>
                                          </p:stCondLst>
                                        </p:cTn>
                                        <p:tgtEl>
                                          <p:spTgt spid="169"/>
                                        </p:tgtEl>
                                        <p:attrNameLst>
                                          <p:attrName>style.visibility</p:attrName>
                                        </p:attrNameLst>
                                      </p:cBhvr>
                                      <p:to>
                                        <p:strVal val="visible"/>
                                      </p:to>
                                    </p:set>
                                    <p:animEffect transition="in" filter="fade">
                                      <p:cBhvr>
                                        <p:cTn id="31" dur="500"/>
                                        <p:tgtEl>
                                          <p:spTgt spid="169"/>
                                        </p:tgtEl>
                                      </p:cBhvr>
                                    </p:animEffect>
                                  </p:childTnLst>
                                </p:cTn>
                              </p:par>
                            </p:childTnLst>
                          </p:cTn>
                        </p:par>
                      </p:childTnLst>
                    </p:cTn>
                  </p:par>
                  <p:par>
                    <p:cTn id="32" fill="hold">
                      <p:stCondLst>
                        <p:cond delay="indefinite"/>
                      </p:stCondLst>
                      <p:childTnLst>
                        <p:par>
                          <p:cTn id="33" fill="hold">
                            <p:stCondLst>
                              <p:cond delay="0"/>
                            </p:stCondLst>
                            <p:childTnLst>
                              <p:par>
                                <p:cTn id="34" presetID="63" presetClass="path" presetSubtype="0" accel="50000" decel="50000" fill="hold" nodeType="clickEffect">
                                  <p:stCondLst>
                                    <p:cond delay="0"/>
                                  </p:stCondLst>
                                  <p:childTnLst>
                                    <p:animMotion origin="layout" path="M -3.54167E-6 -3.7037E-7 L 0.14922 0.05347 " pathEditMode="relative" rAng="0" ptsTypes="AA">
                                      <p:cBhvr>
                                        <p:cTn id="35" dur="2000" fill="hold"/>
                                        <p:tgtEl>
                                          <p:spTgt spid="172"/>
                                        </p:tgtEl>
                                        <p:attrNameLst>
                                          <p:attrName>ppt_x</p:attrName>
                                          <p:attrName>ppt_y</p:attrName>
                                        </p:attrNameLst>
                                      </p:cBhvr>
                                      <p:rCtr x="7461" y="2662"/>
                                    </p:animMotion>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160"/>
                                        </p:tgtEl>
                                        <p:attrNameLst>
                                          <p:attrName>style.visibility</p:attrName>
                                        </p:attrNameLst>
                                      </p:cBhvr>
                                      <p:to>
                                        <p:strVal val="visible"/>
                                      </p:to>
                                    </p:set>
                                    <p:animEffect transition="in" filter="fade">
                                      <p:cBhvr>
                                        <p:cTn id="39" dur="5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4E29E-8A24-B95A-D515-D87965227514}"/>
              </a:ext>
            </a:extLst>
          </p:cNvPr>
          <p:cNvSpPr>
            <a:spLocks noGrp="1"/>
          </p:cNvSpPr>
          <p:nvPr>
            <p:ph type="title"/>
          </p:nvPr>
        </p:nvSpPr>
        <p:spPr>
          <a:xfrm>
            <a:off x="704850" y="439813"/>
            <a:ext cx="9841230" cy="394692"/>
          </a:xfrm>
        </p:spPr>
        <p:txBody>
          <a:bodyPr/>
          <a:lstStyle/>
          <a:p>
            <a:r>
              <a:rPr lang="en-US" dirty="0"/>
              <a:t>The </a:t>
            </a:r>
            <a:r>
              <a:rPr lang="en-US" sz="2400" b="1" dirty="0">
                <a:solidFill>
                  <a:srgbClr val="11B5B4"/>
                </a:solidFill>
              </a:rPr>
              <a:t>ANATOMY</a:t>
            </a:r>
            <a:r>
              <a:rPr lang="en-US" sz="2400" b="1" dirty="0">
                <a:solidFill>
                  <a:schemeClr val="accent2"/>
                </a:solidFill>
              </a:rPr>
              <a:t> </a:t>
            </a:r>
            <a:r>
              <a:rPr lang="en-US" dirty="0"/>
              <a:t>of a proper workshop</a:t>
            </a:r>
          </a:p>
        </p:txBody>
      </p:sp>
      <p:sp>
        <p:nvSpPr>
          <p:cNvPr id="4" name="Footer Placeholder 3">
            <a:extLst>
              <a:ext uri="{FF2B5EF4-FFF2-40B4-BE49-F238E27FC236}">
                <a16:creationId xmlns:a16="http://schemas.microsoft.com/office/drawing/2014/main" id="{62ED085F-D7BB-2B60-6F3B-51EB0842227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4323311-D398-0633-E4A8-09EF7276953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 name="Picture 2">
            <a:extLst>
              <a:ext uri="{FF2B5EF4-FFF2-40B4-BE49-F238E27FC236}">
                <a16:creationId xmlns:a16="http://schemas.microsoft.com/office/drawing/2014/main" id="{B539A78E-8302-96AD-60F8-400E1B03CA27}"/>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867410" y="2129598"/>
            <a:ext cx="2118245" cy="2035508"/>
          </a:xfrm>
          <a:prstGeom prst="rect">
            <a:avLst/>
          </a:prstGeom>
        </p:spPr>
      </p:pic>
      <p:sp>
        <p:nvSpPr>
          <p:cNvPr id="14" name="Tijdelijke aanduiding voor tekst 5">
            <a:extLst>
              <a:ext uri="{FF2B5EF4-FFF2-40B4-BE49-F238E27FC236}">
                <a16:creationId xmlns:a16="http://schemas.microsoft.com/office/drawing/2014/main" id="{DC615ED2-554A-F4B4-27A0-68CC53915653}"/>
              </a:ext>
            </a:extLst>
          </p:cNvPr>
          <p:cNvSpPr txBox="1">
            <a:spLocks/>
          </p:cNvSpPr>
          <p:nvPr/>
        </p:nvSpPr>
        <p:spPr>
          <a:xfrm>
            <a:off x="893737" y="4549865"/>
            <a:ext cx="2133600"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Principles</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ijdelijke aanduiding voor tekst 9">
            <a:extLst>
              <a:ext uri="{FF2B5EF4-FFF2-40B4-BE49-F238E27FC236}">
                <a16:creationId xmlns:a16="http://schemas.microsoft.com/office/drawing/2014/main" id="{94C41B6F-7D40-8095-E083-A2995058E0FD}"/>
              </a:ext>
            </a:extLst>
          </p:cNvPr>
          <p:cNvSpPr txBox="1">
            <a:spLocks/>
          </p:cNvSpPr>
          <p:nvPr/>
        </p:nvSpPr>
        <p:spPr>
          <a:xfrm>
            <a:off x="3604279" y="4549865"/>
            <a:ext cx="2128157"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rPr>
              <a:t>Framework</a:t>
            </a:r>
          </a:p>
        </p:txBody>
      </p:sp>
      <p:pic>
        <p:nvPicPr>
          <p:cNvPr id="16" name="Picture 15">
            <a:extLst>
              <a:ext uri="{FF2B5EF4-FFF2-40B4-BE49-F238E27FC236}">
                <a16:creationId xmlns:a16="http://schemas.microsoft.com/office/drawing/2014/main" id="{23A0503F-63C0-B564-AC39-89219388956D}"/>
              </a:ext>
            </a:extLst>
          </p:cNvPr>
          <p:cNvPicPr>
            <a:picLocks noChangeAspect="1"/>
          </p:cNvPicPr>
          <p:nvPr/>
        </p:nvPicPr>
        <p:blipFill rotWithShape="1">
          <a:blip r:embed="rId3"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3615636" y="2129598"/>
            <a:ext cx="2116800" cy="2035508"/>
          </a:xfrm>
          <a:prstGeom prst="rect">
            <a:avLst/>
          </a:prstGeom>
        </p:spPr>
      </p:pic>
      <p:pic>
        <p:nvPicPr>
          <p:cNvPr id="17" name="Picture 16">
            <a:extLst>
              <a:ext uri="{FF2B5EF4-FFF2-40B4-BE49-F238E27FC236}">
                <a16:creationId xmlns:a16="http://schemas.microsoft.com/office/drawing/2014/main" id="{0971256B-91D0-BABA-DB00-201060E6A224}"/>
              </a:ext>
            </a:extLst>
          </p:cNvPr>
          <p:cNvPicPr>
            <a:picLocks noChangeAspect="1"/>
          </p:cNvPicPr>
          <p:nvPr/>
        </p:nvPicPr>
        <p:blipFill rotWithShape="1">
          <a:blip r:embed="rId4"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6321711" y="2136003"/>
            <a:ext cx="2127600" cy="2035508"/>
          </a:xfrm>
          <a:prstGeom prst="rect">
            <a:avLst/>
          </a:prstGeom>
        </p:spPr>
      </p:pic>
      <p:pic>
        <p:nvPicPr>
          <p:cNvPr id="18" name="Picture 17">
            <a:extLst>
              <a:ext uri="{FF2B5EF4-FFF2-40B4-BE49-F238E27FC236}">
                <a16:creationId xmlns:a16="http://schemas.microsoft.com/office/drawing/2014/main" id="{76C3C475-14AA-C82E-F8EB-F8BE6876F1E4}"/>
              </a:ext>
            </a:extLst>
          </p:cNvPr>
          <p:cNvPicPr>
            <a:picLocks noChangeAspect="1"/>
          </p:cNvPicPr>
          <p:nvPr/>
        </p:nvPicPr>
        <p:blipFill rotWithShape="1">
          <a:blip r:embed="rId5"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9038586" y="2136003"/>
            <a:ext cx="2116800" cy="2035508"/>
          </a:xfrm>
          <a:prstGeom prst="rect">
            <a:avLst/>
          </a:prstGeom>
        </p:spPr>
      </p:pic>
      <p:sp>
        <p:nvSpPr>
          <p:cNvPr id="19" name="Tijdelijke aanduiding voor tekst 5">
            <a:extLst>
              <a:ext uri="{FF2B5EF4-FFF2-40B4-BE49-F238E27FC236}">
                <a16:creationId xmlns:a16="http://schemas.microsoft.com/office/drawing/2014/main" id="{6D03C8AD-6735-7CBC-792E-37DF6ADB7112}"/>
              </a:ext>
            </a:extLst>
          </p:cNvPr>
          <p:cNvSpPr txBox="1">
            <a:spLocks/>
          </p:cNvSpPr>
          <p:nvPr/>
        </p:nvSpPr>
        <p:spPr>
          <a:xfrm>
            <a:off x="6309378" y="4549865"/>
            <a:ext cx="2133600"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rPr>
              <a:t>Mechanics</a:t>
            </a:r>
          </a:p>
        </p:txBody>
      </p:sp>
      <p:sp>
        <p:nvSpPr>
          <p:cNvPr id="20" name="Tijdelijke aanduiding voor tekst 9">
            <a:extLst>
              <a:ext uri="{FF2B5EF4-FFF2-40B4-BE49-F238E27FC236}">
                <a16:creationId xmlns:a16="http://schemas.microsoft.com/office/drawing/2014/main" id="{C07B84C2-E879-506E-CC4A-4653307CB6B0}"/>
              </a:ext>
            </a:extLst>
          </p:cNvPr>
          <p:cNvSpPr txBox="1">
            <a:spLocks/>
          </p:cNvSpPr>
          <p:nvPr/>
        </p:nvSpPr>
        <p:spPr>
          <a:xfrm>
            <a:off x="9019920" y="4549865"/>
            <a:ext cx="2128157"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rPr>
              <a:t>Exercises</a:t>
            </a:r>
          </a:p>
        </p:txBody>
      </p:sp>
    </p:spTree>
    <p:extLst>
      <p:ext uri="{BB962C8B-B14F-4D97-AF65-F5344CB8AC3E}">
        <p14:creationId xmlns:p14="http://schemas.microsoft.com/office/powerpoint/2010/main" val="39255381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Responsibility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3786DDAC-05B0-9A62-48E2-F6A0FE2C5859}"/>
              </a:ext>
            </a:extLst>
          </p:cNvPr>
          <p:cNvSpPr txBox="1">
            <a:spLocks/>
          </p:cNvSpPr>
          <p:nvPr/>
        </p:nvSpPr>
        <p:spPr>
          <a:xfrm>
            <a:off x="4880344" y="2377568"/>
            <a:ext cx="6903170" cy="145181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Separate the top-voted roles and responsibilities from the rest of the stack.</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will give us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clear, high-level view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key roles and responsibilities.</a:t>
            </a:r>
          </a:p>
        </p:txBody>
      </p:sp>
      <p:sp>
        <p:nvSpPr>
          <p:cNvPr id="14" name="Tijdelijke aanduiding voor tekst 44">
            <a:extLst>
              <a:ext uri="{FF2B5EF4-FFF2-40B4-BE49-F238E27FC236}">
                <a16:creationId xmlns:a16="http://schemas.microsoft.com/office/drawing/2014/main" id="{153C6038-20B9-68C1-BE4D-A1A41FDF6B54}"/>
              </a:ext>
            </a:extLst>
          </p:cNvPr>
          <p:cNvSpPr txBox="1">
            <a:spLocks/>
          </p:cNvSpPr>
          <p:nvPr/>
        </p:nvSpPr>
        <p:spPr>
          <a:xfrm>
            <a:off x="4880344" y="1766425"/>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9: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0" name="Picture 59" descr="A blue text on a light blue background&#10;&#10;Description automatically generated">
            <a:extLst>
              <a:ext uri="{FF2B5EF4-FFF2-40B4-BE49-F238E27FC236}">
                <a16:creationId xmlns:a16="http://schemas.microsoft.com/office/drawing/2014/main" id="{86A454D3-0BB6-5A97-7842-48680CEC9F6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0794392" y="4377109"/>
            <a:ext cx="1014968" cy="720000"/>
          </a:xfrm>
          <a:prstGeom prst="rect">
            <a:avLst/>
          </a:prstGeom>
        </p:spPr>
      </p:pic>
      <p:pic>
        <p:nvPicPr>
          <p:cNvPr id="61" name="Picture 60" descr="A yellow background with blue text&#10;&#10;Description automatically generated">
            <a:extLst>
              <a:ext uri="{FF2B5EF4-FFF2-40B4-BE49-F238E27FC236}">
                <a16:creationId xmlns:a16="http://schemas.microsoft.com/office/drawing/2014/main" id="{94EEF352-38A3-E54F-CE67-65EB43E65C9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40527" y="4368427"/>
            <a:ext cx="1008366" cy="720000"/>
          </a:xfrm>
          <a:prstGeom prst="rect">
            <a:avLst/>
          </a:prstGeom>
        </p:spPr>
      </p:pic>
      <p:pic>
        <p:nvPicPr>
          <p:cNvPr id="62" name="Picture 61" descr="A yellow background with blue text&#10;&#10;Description automatically generated">
            <a:extLst>
              <a:ext uri="{FF2B5EF4-FFF2-40B4-BE49-F238E27FC236}">
                <a16:creationId xmlns:a16="http://schemas.microsoft.com/office/drawing/2014/main" id="{DD8A18EE-066B-94E3-A857-D236A8D0E614}"/>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662152" y="4366062"/>
            <a:ext cx="1008366" cy="720000"/>
          </a:xfrm>
          <a:prstGeom prst="rect">
            <a:avLst/>
          </a:prstGeom>
        </p:spPr>
      </p:pic>
      <p:pic>
        <p:nvPicPr>
          <p:cNvPr id="63" name="Picture 62" descr="A pink background with blue text&#10;&#10;Description automatically generated">
            <a:extLst>
              <a:ext uri="{FF2B5EF4-FFF2-40B4-BE49-F238E27FC236}">
                <a16:creationId xmlns:a16="http://schemas.microsoft.com/office/drawing/2014/main" id="{36CA50C0-E750-CD27-B987-3860D13C18B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749314" y="4381044"/>
            <a:ext cx="1008366" cy="720000"/>
          </a:xfrm>
          <a:prstGeom prst="rect">
            <a:avLst/>
          </a:prstGeom>
        </p:spPr>
      </p:pic>
      <p:pic>
        <p:nvPicPr>
          <p:cNvPr id="64" name="Picture 63" descr="A pink background with blue text&#10;&#10;Description automatically generated">
            <a:extLst>
              <a:ext uri="{FF2B5EF4-FFF2-40B4-BE49-F238E27FC236}">
                <a16:creationId xmlns:a16="http://schemas.microsoft.com/office/drawing/2014/main" id="{1924FCB1-6B5B-88AB-3258-639D01E552FB}"/>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690351" y="4366062"/>
            <a:ext cx="1008366" cy="720000"/>
          </a:xfrm>
          <a:prstGeom prst="rect">
            <a:avLst/>
          </a:prstGeom>
        </p:spPr>
      </p:pic>
      <p:pic>
        <p:nvPicPr>
          <p:cNvPr id="65" name="Picture 64" descr="A green background with blue text&#10;&#10;Description automatically generated">
            <a:extLst>
              <a:ext uri="{FF2B5EF4-FFF2-40B4-BE49-F238E27FC236}">
                <a16:creationId xmlns:a16="http://schemas.microsoft.com/office/drawing/2014/main" id="{1A2947C8-69C7-BFD4-DC81-AD840B6F2DD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8954906" y="4366062"/>
            <a:ext cx="1014968" cy="720000"/>
          </a:xfrm>
          <a:prstGeom prst="rect">
            <a:avLst/>
          </a:prstGeom>
        </p:spPr>
      </p:pic>
      <p:pic>
        <p:nvPicPr>
          <p:cNvPr id="67" name="Picture 66" descr="A blue and black text&#10;&#10;Description automatically generated">
            <a:extLst>
              <a:ext uri="{FF2B5EF4-FFF2-40B4-BE49-F238E27FC236}">
                <a16:creationId xmlns:a16="http://schemas.microsoft.com/office/drawing/2014/main" id="{23ED8849-F488-0AD9-8E63-F7B1D0D4B416}"/>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1064799" y="5155662"/>
            <a:ext cx="507484" cy="360000"/>
          </a:xfrm>
          <a:prstGeom prst="rect">
            <a:avLst/>
          </a:prstGeom>
        </p:spPr>
      </p:pic>
      <p:pic>
        <p:nvPicPr>
          <p:cNvPr id="68" name="Picture 67" descr="A green background with blue text&#10;&#10;Description automatically generated">
            <a:extLst>
              <a:ext uri="{FF2B5EF4-FFF2-40B4-BE49-F238E27FC236}">
                <a16:creationId xmlns:a16="http://schemas.microsoft.com/office/drawing/2014/main" id="{F25BC789-E62D-46F7-A607-4EA6639F644A}"/>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9218620" y="5613289"/>
            <a:ext cx="507484" cy="360000"/>
          </a:xfrm>
          <a:prstGeom prst="rect">
            <a:avLst/>
          </a:prstGeom>
        </p:spPr>
      </p:pic>
      <p:pic>
        <p:nvPicPr>
          <p:cNvPr id="70" name="Picture 69" descr="A green background with black text&#10;&#10;Description automatically generated">
            <a:extLst>
              <a:ext uri="{FF2B5EF4-FFF2-40B4-BE49-F238E27FC236}">
                <a16:creationId xmlns:a16="http://schemas.microsoft.com/office/drawing/2014/main" id="{EF73B7B4-6F2C-7537-6605-8ADB51DEDCCC}"/>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9217130" y="5133610"/>
            <a:ext cx="507484" cy="360000"/>
          </a:xfrm>
          <a:prstGeom prst="rect">
            <a:avLst/>
          </a:prstGeom>
        </p:spPr>
      </p:pic>
      <p:pic>
        <p:nvPicPr>
          <p:cNvPr id="73" name="Picture 72" descr="A green background with blue text&#10;&#10;Description automatically generated">
            <a:extLst>
              <a:ext uri="{FF2B5EF4-FFF2-40B4-BE49-F238E27FC236}">
                <a16:creationId xmlns:a16="http://schemas.microsoft.com/office/drawing/2014/main" id="{9BA5F479-630D-8A25-A6B0-C899C0C0C78D}"/>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7013473" y="5172287"/>
            <a:ext cx="507484" cy="360000"/>
          </a:xfrm>
          <a:prstGeom prst="rect">
            <a:avLst/>
          </a:prstGeom>
        </p:spPr>
      </p:pic>
      <p:pic>
        <p:nvPicPr>
          <p:cNvPr id="82" name="Picture 81" descr="A pink background with blue text&#10;&#10;Description automatically generated">
            <a:extLst>
              <a:ext uri="{FF2B5EF4-FFF2-40B4-BE49-F238E27FC236}">
                <a16:creationId xmlns:a16="http://schemas.microsoft.com/office/drawing/2014/main" id="{25ED6EDB-9CF3-0500-940B-91ED6E569255}"/>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4915974" y="5153395"/>
            <a:ext cx="504183" cy="360000"/>
          </a:xfrm>
          <a:prstGeom prst="rect">
            <a:avLst/>
          </a:prstGeom>
        </p:spPr>
      </p:pic>
      <p:pic>
        <p:nvPicPr>
          <p:cNvPr id="90" name="Picture 89" descr="A yellow background with blue text&#10;&#10;Description automatically generated">
            <a:extLst>
              <a:ext uri="{FF2B5EF4-FFF2-40B4-BE49-F238E27FC236}">
                <a16:creationId xmlns:a16="http://schemas.microsoft.com/office/drawing/2014/main" id="{0F182E8C-8474-A844-4CF9-AE4049378D26}"/>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757453" y="5556978"/>
            <a:ext cx="504183" cy="360000"/>
          </a:xfrm>
          <a:prstGeom prst="rect">
            <a:avLst/>
          </a:prstGeom>
        </p:spPr>
      </p:pic>
      <p:pic>
        <p:nvPicPr>
          <p:cNvPr id="93" name="Picture 92" descr="A yellow background with blue text&#10;&#10;Description automatically generated">
            <a:extLst>
              <a:ext uri="{FF2B5EF4-FFF2-40B4-BE49-F238E27FC236}">
                <a16:creationId xmlns:a16="http://schemas.microsoft.com/office/drawing/2014/main" id="{B8779ADA-5F5C-50EA-75CA-7A156AF17F74}"/>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2910464" y="5153395"/>
            <a:ext cx="504183" cy="360000"/>
          </a:xfrm>
          <a:prstGeom prst="rect">
            <a:avLst/>
          </a:prstGeom>
        </p:spPr>
      </p:pic>
      <p:pic>
        <p:nvPicPr>
          <p:cNvPr id="96" name="Picture 95" descr="A yellow background with blue text&#10;&#10;Description automatically generated">
            <a:extLst>
              <a:ext uri="{FF2B5EF4-FFF2-40B4-BE49-F238E27FC236}">
                <a16:creationId xmlns:a16="http://schemas.microsoft.com/office/drawing/2014/main" id="{6612F0EF-8AA5-DB92-0E69-70526A2A6A84}"/>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753545" y="5152590"/>
            <a:ext cx="504183" cy="360000"/>
          </a:xfrm>
          <a:prstGeom prst="rect">
            <a:avLst/>
          </a:prstGeom>
        </p:spPr>
      </p:pic>
      <p:sp>
        <p:nvSpPr>
          <p:cNvPr id="100" name="Rectangle 99">
            <a:extLst>
              <a:ext uri="{FF2B5EF4-FFF2-40B4-BE49-F238E27FC236}">
                <a16:creationId xmlns:a16="http://schemas.microsoft.com/office/drawing/2014/main" id="{DF503EAE-D943-E091-2D73-4C199FD9E8EB}"/>
              </a:ext>
            </a:extLst>
          </p:cNvPr>
          <p:cNvSpPr/>
          <p:nvPr/>
        </p:nvSpPr>
        <p:spPr>
          <a:xfrm>
            <a:off x="5005537" y="56419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8604C7A6-6230-832D-DDD2-0D5E8D9822A1}"/>
              </a:ext>
            </a:extLst>
          </p:cNvPr>
          <p:cNvSpPr/>
          <p:nvPr/>
        </p:nvSpPr>
        <p:spPr>
          <a:xfrm>
            <a:off x="820429" y="59888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Oval 103">
            <a:extLst>
              <a:ext uri="{FF2B5EF4-FFF2-40B4-BE49-F238E27FC236}">
                <a16:creationId xmlns:a16="http://schemas.microsoft.com/office/drawing/2014/main" id="{861B164F-AA17-8ABD-64D2-D58A3B14D141}"/>
              </a:ext>
            </a:extLst>
          </p:cNvPr>
          <p:cNvSpPr/>
          <p:nvPr/>
        </p:nvSpPr>
        <p:spPr>
          <a:xfrm>
            <a:off x="11252076" y="54139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5" name="Oval 104">
            <a:extLst>
              <a:ext uri="{FF2B5EF4-FFF2-40B4-BE49-F238E27FC236}">
                <a16:creationId xmlns:a16="http://schemas.microsoft.com/office/drawing/2014/main" id="{8D0CC000-2F49-3F5A-BC9C-51EF508F5324}"/>
              </a:ext>
            </a:extLst>
          </p:cNvPr>
          <p:cNvSpPr/>
          <p:nvPr/>
        </p:nvSpPr>
        <p:spPr>
          <a:xfrm>
            <a:off x="11127711" y="54328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6" name="Oval 105">
            <a:extLst>
              <a:ext uri="{FF2B5EF4-FFF2-40B4-BE49-F238E27FC236}">
                <a16:creationId xmlns:a16="http://schemas.microsoft.com/office/drawing/2014/main" id="{B2026436-379F-3CAE-CB9A-4549DC477927}"/>
              </a:ext>
            </a:extLst>
          </p:cNvPr>
          <p:cNvSpPr/>
          <p:nvPr/>
        </p:nvSpPr>
        <p:spPr>
          <a:xfrm>
            <a:off x="9597484" y="53845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7" name="Oval 106">
            <a:extLst>
              <a:ext uri="{FF2B5EF4-FFF2-40B4-BE49-F238E27FC236}">
                <a16:creationId xmlns:a16="http://schemas.microsoft.com/office/drawing/2014/main" id="{98DCC5EB-4B5E-E1AF-BDA1-7E6A5BFCEF21}"/>
              </a:ext>
            </a:extLst>
          </p:cNvPr>
          <p:cNvSpPr/>
          <p:nvPr/>
        </p:nvSpPr>
        <p:spPr>
          <a:xfrm>
            <a:off x="9503325" y="53485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8" name="Oval 107">
            <a:extLst>
              <a:ext uri="{FF2B5EF4-FFF2-40B4-BE49-F238E27FC236}">
                <a16:creationId xmlns:a16="http://schemas.microsoft.com/office/drawing/2014/main" id="{BA6CDC99-A908-BA4F-134D-4ECA304CFA3E}"/>
              </a:ext>
            </a:extLst>
          </p:cNvPr>
          <p:cNvSpPr/>
          <p:nvPr/>
        </p:nvSpPr>
        <p:spPr>
          <a:xfrm>
            <a:off x="9370227" y="53781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9" name="Oval 108">
            <a:extLst>
              <a:ext uri="{FF2B5EF4-FFF2-40B4-BE49-F238E27FC236}">
                <a16:creationId xmlns:a16="http://schemas.microsoft.com/office/drawing/2014/main" id="{FCEBFFD0-13D9-83F9-8B31-CEB4B484B146}"/>
              </a:ext>
            </a:extLst>
          </p:cNvPr>
          <p:cNvSpPr/>
          <p:nvPr/>
        </p:nvSpPr>
        <p:spPr>
          <a:xfrm>
            <a:off x="1357837" y="4479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0" name="Oval 109">
            <a:extLst>
              <a:ext uri="{FF2B5EF4-FFF2-40B4-BE49-F238E27FC236}">
                <a16:creationId xmlns:a16="http://schemas.microsoft.com/office/drawing/2014/main" id="{91F9F569-BAB8-0FAC-2C11-602DAB3D3A62}"/>
              </a:ext>
            </a:extLst>
          </p:cNvPr>
          <p:cNvSpPr/>
          <p:nvPr/>
        </p:nvSpPr>
        <p:spPr>
          <a:xfrm>
            <a:off x="1300419" y="4538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1" name="Oval 110">
            <a:extLst>
              <a:ext uri="{FF2B5EF4-FFF2-40B4-BE49-F238E27FC236}">
                <a16:creationId xmlns:a16="http://schemas.microsoft.com/office/drawing/2014/main" id="{C20D5DAE-7D6B-41AF-9B0B-1B1172F20D81}"/>
              </a:ext>
            </a:extLst>
          </p:cNvPr>
          <p:cNvSpPr/>
          <p:nvPr/>
        </p:nvSpPr>
        <p:spPr>
          <a:xfrm>
            <a:off x="1393837" y="46615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2" name="Oval 111">
            <a:extLst>
              <a:ext uri="{FF2B5EF4-FFF2-40B4-BE49-F238E27FC236}">
                <a16:creationId xmlns:a16="http://schemas.microsoft.com/office/drawing/2014/main" id="{EBBA8349-D37C-3D7B-A5E2-D2C36B353E90}"/>
              </a:ext>
            </a:extLst>
          </p:cNvPr>
          <p:cNvSpPr/>
          <p:nvPr/>
        </p:nvSpPr>
        <p:spPr>
          <a:xfrm>
            <a:off x="1415255" y="45201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3" name="Oval 112">
            <a:extLst>
              <a:ext uri="{FF2B5EF4-FFF2-40B4-BE49-F238E27FC236}">
                <a16:creationId xmlns:a16="http://schemas.microsoft.com/office/drawing/2014/main" id="{50854DA3-1FF0-B333-A5D2-7CAB6D0CC814}"/>
              </a:ext>
            </a:extLst>
          </p:cNvPr>
          <p:cNvSpPr/>
          <p:nvPr/>
        </p:nvSpPr>
        <p:spPr>
          <a:xfrm>
            <a:off x="1264419" y="442335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4" name="Oval 113">
            <a:extLst>
              <a:ext uri="{FF2B5EF4-FFF2-40B4-BE49-F238E27FC236}">
                <a16:creationId xmlns:a16="http://schemas.microsoft.com/office/drawing/2014/main" id="{5DB43848-B541-0415-5894-69EB3A43EA49}"/>
              </a:ext>
            </a:extLst>
          </p:cNvPr>
          <p:cNvSpPr/>
          <p:nvPr/>
        </p:nvSpPr>
        <p:spPr>
          <a:xfrm>
            <a:off x="4769082" y="4502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5" name="Oval 114">
            <a:extLst>
              <a:ext uri="{FF2B5EF4-FFF2-40B4-BE49-F238E27FC236}">
                <a16:creationId xmlns:a16="http://schemas.microsoft.com/office/drawing/2014/main" id="{C75AA4BA-2112-FE42-5B2A-332C7DC7516E}"/>
              </a:ext>
            </a:extLst>
          </p:cNvPr>
          <p:cNvSpPr/>
          <p:nvPr/>
        </p:nvSpPr>
        <p:spPr>
          <a:xfrm>
            <a:off x="4875028" y="44162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6" name="Oval 115">
            <a:extLst>
              <a:ext uri="{FF2B5EF4-FFF2-40B4-BE49-F238E27FC236}">
                <a16:creationId xmlns:a16="http://schemas.microsoft.com/office/drawing/2014/main" id="{A8CF9DEB-1679-705B-3C56-9060E11C1DD7}"/>
              </a:ext>
            </a:extLst>
          </p:cNvPr>
          <p:cNvSpPr/>
          <p:nvPr/>
        </p:nvSpPr>
        <p:spPr>
          <a:xfrm>
            <a:off x="4906218" y="453003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7" name="Oval 116">
            <a:extLst>
              <a:ext uri="{FF2B5EF4-FFF2-40B4-BE49-F238E27FC236}">
                <a16:creationId xmlns:a16="http://schemas.microsoft.com/office/drawing/2014/main" id="{CDAA72F1-4510-6F62-3308-4A8A1CB5E3EA}"/>
              </a:ext>
            </a:extLst>
          </p:cNvPr>
          <p:cNvSpPr/>
          <p:nvPr/>
        </p:nvSpPr>
        <p:spPr>
          <a:xfrm>
            <a:off x="4794956" y="45584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8" name="Oval 117">
            <a:extLst>
              <a:ext uri="{FF2B5EF4-FFF2-40B4-BE49-F238E27FC236}">
                <a16:creationId xmlns:a16="http://schemas.microsoft.com/office/drawing/2014/main" id="{DBA2928C-6FED-9EEA-C5DE-7E96C2B57A58}"/>
              </a:ext>
            </a:extLst>
          </p:cNvPr>
          <p:cNvSpPr/>
          <p:nvPr/>
        </p:nvSpPr>
        <p:spPr>
          <a:xfrm>
            <a:off x="9072954" y="4443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9" name="Oval 118">
            <a:extLst>
              <a:ext uri="{FF2B5EF4-FFF2-40B4-BE49-F238E27FC236}">
                <a16:creationId xmlns:a16="http://schemas.microsoft.com/office/drawing/2014/main" id="{C16B8359-BB2B-307D-8A0E-0C6603A6993D}"/>
              </a:ext>
            </a:extLst>
          </p:cNvPr>
          <p:cNvSpPr/>
          <p:nvPr/>
        </p:nvSpPr>
        <p:spPr>
          <a:xfrm>
            <a:off x="6790387" y="4492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grpSp>
        <p:nvGrpSpPr>
          <p:cNvPr id="172" name="Group 171">
            <a:extLst>
              <a:ext uri="{FF2B5EF4-FFF2-40B4-BE49-F238E27FC236}">
                <a16:creationId xmlns:a16="http://schemas.microsoft.com/office/drawing/2014/main" id="{06B3398D-373D-B5B4-104B-987A34F798AC}"/>
              </a:ext>
            </a:extLst>
          </p:cNvPr>
          <p:cNvGrpSpPr/>
          <p:nvPr/>
        </p:nvGrpSpPr>
        <p:grpSpPr>
          <a:xfrm>
            <a:off x="2872086" y="5610098"/>
            <a:ext cx="504183" cy="360000"/>
            <a:chOff x="1070746" y="5446208"/>
            <a:chExt cx="504183" cy="360000"/>
          </a:xfrm>
        </p:grpSpPr>
        <p:pic>
          <p:nvPicPr>
            <p:cNvPr id="94" name="Picture 93" descr="A yellow background with blue text&#10;&#10;Description automatically generated">
              <a:extLst>
                <a:ext uri="{FF2B5EF4-FFF2-40B4-BE49-F238E27FC236}">
                  <a16:creationId xmlns:a16="http://schemas.microsoft.com/office/drawing/2014/main" id="{F26DCD36-DAA6-B0C5-A94F-3FB89D98AC92}"/>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070746" y="5446208"/>
              <a:ext cx="504183" cy="360000"/>
            </a:xfrm>
            <a:prstGeom prst="rect">
              <a:avLst/>
            </a:prstGeom>
          </p:spPr>
        </p:pic>
        <p:sp>
          <p:nvSpPr>
            <p:cNvPr id="120" name="Oval 119">
              <a:extLst>
                <a:ext uri="{FF2B5EF4-FFF2-40B4-BE49-F238E27FC236}">
                  <a16:creationId xmlns:a16="http://schemas.microsoft.com/office/drawing/2014/main" id="{CF1F82EB-AF64-8188-8EAC-51735F3D49BC}"/>
                </a:ext>
              </a:extLst>
            </p:cNvPr>
            <p:cNvSpPr/>
            <p:nvPr/>
          </p:nvSpPr>
          <p:spPr>
            <a:xfrm>
              <a:off x="1465837" y="55019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1" name="Oval 120">
              <a:extLst>
                <a:ext uri="{FF2B5EF4-FFF2-40B4-BE49-F238E27FC236}">
                  <a16:creationId xmlns:a16="http://schemas.microsoft.com/office/drawing/2014/main" id="{EAB471BB-36E9-3932-9D19-4747D05D13B9}"/>
                </a:ext>
              </a:extLst>
            </p:cNvPr>
            <p:cNvSpPr/>
            <p:nvPr/>
          </p:nvSpPr>
          <p:spPr>
            <a:xfrm>
              <a:off x="1352601" y="54656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2" name="Oval 121">
              <a:extLst>
                <a:ext uri="{FF2B5EF4-FFF2-40B4-BE49-F238E27FC236}">
                  <a16:creationId xmlns:a16="http://schemas.microsoft.com/office/drawing/2014/main" id="{6BA7F838-5CE2-1A61-945B-3ED8F983FBE0}"/>
                </a:ext>
              </a:extLst>
            </p:cNvPr>
            <p:cNvSpPr/>
            <p:nvPr/>
          </p:nvSpPr>
          <p:spPr>
            <a:xfrm>
              <a:off x="1474831" y="5649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sp>
        <p:nvSpPr>
          <p:cNvPr id="123" name="Oval 122">
            <a:extLst>
              <a:ext uri="{FF2B5EF4-FFF2-40B4-BE49-F238E27FC236}">
                <a16:creationId xmlns:a16="http://schemas.microsoft.com/office/drawing/2014/main" id="{1B720B75-8431-D95E-82DD-CE17829137FD}"/>
              </a:ext>
            </a:extLst>
          </p:cNvPr>
          <p:cNvSpPr/>
          <p:nvPr/>
        </p:nvSpPr>
        <p:spPr>
          <a:xfrm>
            <a:off x="867924" y="519378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4" name="Oval 123">
            <a:extLst>
              <a:ext uri="{FF2B5EF4-FFF2-40B4-BE49-F238E27FC236}">
                <a16:creationId xmlns:a16="http://schemas.microsoft.com/office/drawing/2014/main" id="{E5AF73B4-D3EC-52B0-8B79-EEE89D6AAE4E}"/>
              </a:ext>
            </a:extLst>
          </p:cNvPr>
          <p:cNvSpPr/>
          <p:nvPr/>
        </p:nvSpPr>
        <p:spPr>
          <a:xfrm>
            <a:off x="2994405" y="525009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5" name="Oval 124">
            <a:extLst>
              <a:ext uri="{FF2B5EF4-FFF2-40B4-BE49-F238E27FC236}">
                <a16:creationId xmlns:a16="http://schemas.microsoft.com/office/drawing/2014/main" id="{E3BC017D-1F61-A34F-5BAB-38D253B52745}"/>
              </a:ext>
            </a:extLst>
          </p:cNvPr>
          <p:cNvSpPr/>
          <p:nvPr/>
        </p:nvSpPr>
        <p:spPr>
          <a:xfrm>
            <a:off x="3052178" y="53932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6" name="Oval 125">
            <a:extLst>
              <a:ext uri="{FF2B5EF4-FFF2-40B4-BE49-F238E27FC236}">
                <a16:creationId xmlns:a16="http://schemas.microsoft.com/office/drawing/2014/main" id="{4B4A15AB-4687-1006-F201-CB1F4398B0E6}"/>
              </a:ext>
            </a:extLst>
          </p:cNvPr>
          <p:cNvSpPr/>
          <p:nvPr/>
        </p:nvSpPr>
        <p:spPr>
          <a:xfrm>
            <a:off x="4930031" y="519378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7" name="Oval 126">
            <a:extLst>
              <a:ext uri="{FF2B5EF4-FFF2-40B4-BE49-F238E27FC236}">
                <a16:creationId xmlns:a16="http://schemas.microsoft.com/office/drawing/2014/main" id="{99D88985-41E1-AB10-900A-A988DDA12669}"/>
              </a:ext>
            </a:extLst>
          </p:cNvPr>
          <p:cNvSpPr/>
          <p:nvPr/>
        </p:nvSpPr>
        <p:spPr>
          <a:xfrm>
            <a:off x="5286873" y="519378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8" name="Oval 127">
            <a:extLst>
              <a:ext uri="{FF2B5EF4-FFF2-40B4-BE49-F238E27FC236}">
                <a16:creationId xmlns:a16="http://schemas.microsoft.com/office/drawing/2014/main" id="{3C181B00-6D27-8016-ED6B-EC6A05E1DB4B}"/>
              </a:ext>
            </a:extLst>
          </p:cNvPr>
          <p:cNvSpPr/>
          <p:nvPr/>
        </p:nvSpPr>
        <p:spPr>
          <a:xfrm>
            <a:off x="4927310" y="53255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9" name="Oval 128">
            <a:extLst>
              <a:ext uri="{FF2B5EF4-FFF2-40B4-BE49-F238E27FC236}">
                <a16:creationId xmlns:a16="http://schemas.microsoft.com/office/drawing/2014/main" id="{A887B0B1-39A9-FAA0-B580-1AF7E77CC44B}"/>
              </a:ext>
            </a:extLst>
          </p:cNvPr>
          <p:cNvSpPr/>
          <p:nvPr/>
        </p:nvSpPr>
        <p:spPr>
          <a:xfrm>
            <a:off x="5317227" y="544139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0" name="Oval 129">
            <a:extLst>
              <a:ext uri="{FF2B5EF4-FFF2-40B4-BE49-F238E27FC236}">
                <a16:creationId xmlns:a16="http://schemas.microsoft.com/office/drawing/2014/main" id="{41E766A7-C384-A04C-B96B-3CA1DFEF6231}"/>
              </a:ext>
            </a:extLst>
          </p:cNvPr>
          <p:cNvSpPr/>
          <p:nvPr/>
        </p:nvSpPr>
        <p:spPr>
          <a:xfrm>
            <a:off x="7316718" y="54186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1" name="Oval 130">
            <a:extLst>
              <a:ext uri="{FF2B5EF4-FFF2-40B4-BE49-F238E27FC236}">
                <a16:creationId xmlns:a16="http://schemas.microsoft.com/office/drawing/2014/main" id="{0406EC7E-D2FF-9267-2829-0A25CD1BC4DC}"/>
              </a:ext>
            </a:extLst>
          </p:cNvPr>
          <p:cNvSpPr/>
          <p:nvPr/>
        </p:nvSpPr>
        <p:spPr>
          <a:xfrm>
            <a:off x="7173946" y="54186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2" name="Oval 131">
            <a:extLst>
              <a:ext uri="{FF2B5EF4-FFF2-40B4-BE49-F238E27FC236}">
                <a16:creationId xmlns:a16="http://schemas.microsoft.com/office/drawing/2014/main" id="{BC784FFA-FBA5-63C9-7EE0-028CF870DF75}"/>
              </a:ext>
            </a:extLst>
          </p:cNvPr>
          <p:cNvSpPr/>
          <p:nvPr/>
        </p:nvSpPr>
        <p:spPr>
          <a:xfrm>
            <a:off x="9280510" y="5701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3" name="Oval 132">
            <a:extLst>
              <a:ext uri="{FF2B5EF4-FFF2-40B4-BE49-F238E27FC236}">
                <a16:creationId xmlns:a16="http://schemas.microsoft.com/office/drawing/2014/main" id="{D9D0BB38-826C-4A8C-94F6-F9C69773A38F}"/>
              </a:ext>
            </a:extLst>
          </p:cNvPr>
          <p:cNvSpPr/>
          <p:nvPr/>
        </p:nvSpPr>
        <p:spPr>
          <a:xfrm>
            <a:off x="9470503" y="56436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4" name="Oval 133">
            <a:extLst>
              <a:ext uri="{FF2B5EF4-FFF2-40B4-BE49-F238E27FC236}">
                <a16:creationId xmlns:a16="http://schemas.microsoft.com/office/drawing/2014/main" id="{78756B48-D7D5-C90D-8104-9EB71B7F0C29}"/>
              </a:ext>
            </a:extLst>
          </p:cNvPr>
          <p:cNvSpPr/>
          <p:nvPr/>
        </p:nvSpPr>
        <p:spPr>
          <a:xfrm>
            <a:off x="5282201" y="57336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5" name="Oval 134">
            <a:extLst>
              <a:ext uri="{FF2B5EF4-FFF2-40B4-BE49-F238E27FC236}">
                <a16:creationId xmlns:a16="http://schemas.microsoft.com/office/drawing/2014/main" id="{6CA548D2-6C46-2A6F-8D7C-44B152C5DA77}"/>
              </a:ext>
            </a:extLst>
          </p:cNvPr>
          <p:cNvSpPr/>
          <p:nvPr/>
        </p:nvSpPr>
        <p:spPr>
          <a:xfrm>
            <a:off x="5128970" y="568544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6" name="Oval 135">
            <a:extLst>
              <a:ext uri="{FF2B5EF4-FFF2-40B4-BE49-F238E27FC236}">
                <a16:creationId xmlns:a16="http://schemas.microsoft.com/office/drawing/2014/main" id="{DCFDAF86-A9F9-300E-57A9-9CE2F5084B64}"/>
              </a:ext>
            </a:extLst>
          </p:cNvPr>
          <p:cNvSpPr/>
          <p:nvPr/>
        </p:nvSpPr>
        <p:spPr>
          <a:xfrm>
            <a:off x="5065933" y="57595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7" name="Oval 136">
            <a:extLst>
              <a:ext uri="{FF2B5EF4-FFF2-40B4-BE49-F238E27FC236}">
                <a16:creationId xmlns:a16="http://schemas.microsoft.com/office/drawing/2014/main" id="{68FFEE05-8CC9-0C53-7759-453C12871923}"/>
              </a:ext>
            </a:extLst>
          </p:cNvPr>
          <p:cNvSpPr/>
          <p:nvPr/>
        </p:nvSpPr>
        <p:spPr>
          <a:xfrm>
            <a:off x="1080454" y="60452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8" name="Oval 137">
            <a:extLst>
              <a:ext uri="{FF2B5EF4-FFF2-40B4-BE49-F238E27FC236}">
                <a16:creationId xmlns:a16="http://schemas.microsoft.com/office/drawing/2014/main" id="{BA2C2D1B-6397-112D-76C5-6A45ACB9D426}"/>
              </a:ext>
            </a:extLst>
          </p:cNvPr>
          <p:cNvSpPr/>
          <p:nvPr/>
        </p:nvSpPr>
        <p:spPr>
          <a:xfrm>
            <a:off x="928600" y="56080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142" name="Group 141">
            <a:extLst>
              <a:ext uri="{FF2B5EF4-FFF2-40B4-BE49-F238E27FC236}">
                <a16:creationId xmlns:a16="http://schemas.microsoft.com/office/drawing/2014/main" id="{5CA0E78B-525B-39F9-4DB9-0A744BEBA0CB}"/>
              </a:ext>
            </a:extLst>
          </p:cNvPr>
          <p:cNvGrpSpPr/>
          <p:nvPr/>
        </p:nvGrpSpPr>
        <p:grpSpPr>
          <a:xfrm>
            <a:off x="972454" y="6166560"/>
            <a:ext cx="180000" cy="180000"/>
            <a:chOff x="7966880" y="3935853"/>
            <a:chExt cx="180000" cy="180000"/>
          </a:xfrm>
        </p:grpSpPr>
        <p:sp>
          <p:nvSpPr>
            <p:cNvPr id="143" name="Oval 142">
              <a:extLst>
                <a:ext uri="{FF2B5EF4-FFF2-40B4-BE49-F238E27FC236}">
                  <a16:creationId xmlns:a16="http://schemas.microsoft.com/office/drawing/2014/main" id="{C817165C-F14E-C435-6034-6DE32884DD0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44" name="Graphic 143" descr="Star with solid fill">
              <a:extLst>
                <a:ext uri="{FF2B5EF4-FFF2-40B4-BE49-F238E27FC236}">
                  <a16:creationId xmlns:a16="http://schemas.microsoft.com/office/drawing/2014/main" id="{CA68A147-5686-4E50-E3E2-1AF6B0CE30B1}"/>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45" name="Group 144">
            <a:extLst>
              <a:ext uri="{FF2B5EF4-FFF2-40B4-BE49-F238E27FC236}">
                <a16:creationId xmlns:a16="http://schemas.microsoft.com/office/drawing/2014/main" id="{D08993D2-5AAE-F7E6-424E-514E6292E3E3}"/>
              </a:ext>
            </a:extLst>
          </p:cNvPr>
          <p:cNvGrpSpPr/>
          <p:nvPr/>
        </p:nvGrpSpPr>
        <p:grpSpPr>
          <a:xfrm>
            <a:off x="1091253" y="5144332"/>
            <a:ext cx="180000" cy="180000"/>
            <a:chOff x="7966880" y="3935853"/>
            <a:chExt cx="180000" cy="180000"/>
          </a:xfrm>
        </p:grpSpPr>
        <p:sp>
          <p:nvSpPr>
            <p:cNvPr id="146" name="Oval 145">
              <a:extLst>
                <a:ext uri="{FF2B5EF4-FFF2-40B4-BE49-F238E27FC236}">
                  <a16:creationId xmlns:a16="http://schemas.microsoft.com/office/drawing/2014/main" id="{C44AB59C-78A4-DC63-7EF7-4CB59589D32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47" name="Graphic 146" descr="Star with solid fill">
              <a:extLst>
                <a:ext uri="{FF2B5EF4-FFF2-40B4-BE49-F238E27FC236}">
                  <a16:creationId xmlns:a16="http://schemas.microsoft.com/office/drawing/2014/main" id="{BB58E749-00C4-B173-51E7-4AF2C80A0A5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48" name="Group 147">
            <a:extLst>
              <a:ext uri="{FF2B5EF4-FFF2-40B4-BE49-F238E27FC236}">
                <a16:creationId xmlns:a16="http://schemas.microsoft.com/office/drawing/2014/main" id="{D98B65C6-2C27-8CA8-7386-856AF57C73A2}"/>
              </a:ext>
            </a:extLst>
          </p:cNvPr>
          <p:cNvGrpSpPr/>
          <p:nvPr/>
        </p:nvGrpSpPr>
        <p:grpSpPr>
          <a:xfrm>
            <a:off x="11403251" y="5082440"/>
            <a:ext cx="180000" cy="180000"/>
            <a:chOff x="7966880" y="3935853"/>
            <a:chExt cx="180000" cy="180000"/>
          </a:xfrm>
        </p:grpSpPr>
        <p:sp>
          <p:nvSpPr>
            <p:cNvPr id="149" name="Oval 148">
              <a:extLst>
                <a:ext uri="{FF2B5EF4-FFF2-40B4-BE49-F238E27FC236}">
                  <a16:creationId xmlns:a16="http://schemas.microsoft.com/office/drawing/2014/main" id="{02D49E20-71A2-4ED2-5466-9685D57A86E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0" name="Graphic 149" descr="Star with solid fill">
              <a:extLst>
                <a:ext uri="{FF2B5EF4-FFF2-40B4-BE49-F238E27FC236}">
                  <a16:creationId xmlns:a16="http://schemas.microsoft.com/office/drawing/2014/main" id="{4207BBBF-4D03-D387-0D9F-BEE835D7526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51" name="Group 150">
            <a:extLst>
              <a:ext uri="{FF2B5EF4-FFF2-40B4-BE49-F238E27FC236}">
                <a16:creationId xmlns:a16="http://schemas.microsoft.com/office/drawing/2014/main" id="{72D0BD51-5E68-F4CE-1150-B072EABE9D96}"/>
              </a:ext>
            </a:extLst>
          </p:cNvPr>
          <p:cNvGrpSpPr/>
          <p:nvPr/>
        </p:nvGrpSpPr>
        <p:grpSpPr>
          <a:xfrm>
            <a:off x="9572063" y="5100392"/>
            <a:ext cx="180000" cy="180000"/>
            <a:chOff x="7966880" y="3935853"/>
            <a:chExt cx="180000" cy="180000"/>
          </a:xfrm>
        </p:grpSpPr>
        <p:sp>
          <p:nvSpPr>
            <p:cNvPr id="152" name="Oval 151">
              <a:extLst>
                <a:ext uri="{FF2B5EF4-FFF2-40B4-BE49-F238E27FC236}">
                  <a16:creationId xmlns:a16="http://schemas.microsoft.com/office/drawing/2014/main" id="{2664C6FA-DBD7-F63A-0D7C-326A8CDD2FC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3" name="Graphic 152" descr="Star with solid fill">
              <a:extLst>
                <a:ext uri="{FF2B5EF4-FFF2-40B4-BE49-F238E27FC236}">
                  <a16:creationId xmlns:a16="http://schemas.microsoft.com/office/drawing/2014/main" id="{DAEDC40C-5ECA-4BE3-0CEF-6BC59AB7F8E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54" name="Group 153">
            <a:extLst>
              <a:ext uri="{FF2B5EF4-FFF2-40B4-BE49-F238E27FC236}">
                <a16:creationId xmlns:a16="http://schemas.microsoft.com/office/drawing/2014/main" id="{6DD23B53-8F5D-B12C-8081-277EFF07BD90}"/>
              </a:ext>
            </a:extLst>
          </p:cNvPr>
          <p:cNvGrpSpPr/>
          <p:nvPr/>
        </p:nvGrpSpPr>
        <p:grpSpPr>
          <a:xfrm>
            <a:off x="5054477" y="5330599"/>
            <a:ext cx="180000" cy="180000"/>
            <a:chOff x="7966880" y="3935853"/>
            <a:chExt cx="180000" cy="180000"/>
          </a:xfrm>
        </p:grpSpPr>
        <p:sp>
          <p:nvSpPr>
            <p:cNvPr id="155" name="Oval 154">
              <a:extLst>
                <a:ext uri="{FF2B5EF4-FFF2-40B4-BE49-F238E27FC236}">
                  <a16:creationId xmlns:a16="http://schemas.microsoft.com/office/drawing/2014/main" id="{CE853524-840E-26DC-4995-D06BFCDA027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6" name="Graphic 155" descr="Star with solid fill">
              <a:extLst>
                <a:ext uri="{FF2B5EF4-FFF2-40B4-BE49-F238E27FC236}">
                  <a16:creationId xmlns:a16="http://schemas.microsoft.com/office/drawing/2014/main" id="{EA5B7049-36D1-239E-988F-EB566996463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57" name="Group 156">
            <a:extLst>
              <a:ext uri="{FF2B5EF4-FFF2-40B4-BE49-F238E27FC236}">
                <a16:creationId xmlns:a16="http://schemas.microsoft.com/office/drawing/2014/main" id="{B7C6D067-768C-FE62-5032-D0BE8E252ED2}"/>
              </a:ext>
            </a:extLst>
          </p:cNvPr>
          <p:cNvGrpSpPr/>
          <p:nvPr/>
        </p:nvGrpSpPr>
        <p:grpSpPr>
          <a:xfrm>
            <a:off x="3325313" y="4374296"/>
            <a:ext cx="180000" cy="180000"/>
            <a:chOff x="7966880" y="3935853"/>
            <a:chExt cx="180000" cy="180000"/>
          </a:xfrm>
        </p:grpSpPr>
        <p:sp>
          <p:nvSpPr>
            <p:cNvPr id="158" name="Oval 157">
              <a:extLst>
                <a:ext uri="{FF2B5EF4-FFF2-40B4-BE49-F238E27FC236}">
                  <a16:creationId xmlns:a16="http://schemas.microsoft.com/office/drawing/2014/main" id="{A5F5FD7A-34D4-7603-7073-42343351E4D5}"/>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9" name="Graphic 158" descr="Star with solid fill">
              <a:extLst>
                <a:ext uri="{FF2B5EF4-FFF2-40B4-BE49-F238E27FC236}">
                  <a16:creationId xmlns:a16="http://schemas.microsoft.com/office/drawing/2014/main" id="{55C8C07B-B658-BF78-65F7-3D6D797CB81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60" name="Group 159">
            <a:extLst>
              <a:ext uri="{FF2B5EF4-FFF2-40B4-BE49-F238E27FC236}">
                <a16:creationId xmlns:a16="http://schemas.microsoft.com/office/drawing/2014/main" id="{8AC74560-2B43-9DFC-7E02-CBBE84481A5F}"/>
              </a:ext>
            </a:extLst>
          </p:cNvPr>
          <p:cNvGrpSpPr/>
          <p:nvPr/>
        </p:nvGrpSpPr>
        <p:grpSpPr>
          <a:xfrm>
            <a:off x="2929748" y="5762366"/>
            <a:ext cx="180000" cy="180000"/>
            <a:chOff x="7966880" y="3935853"/>
            <a:chExt cx="180000" cy="180000"/>
          </a:xfrm>
        </p:grpSpPr>
        <p:sp>
          <p:nvSpPr>
            <p:cNvPr id="161" name="Oval 160">
              <a:extLst>
                <a:ext uri="{FF2B5EF4-FFF2-40B4-BE49-F238E27FC236}">
                  <a16:creationId xmlns:a16="http://schemas.microsoft.com/office/drawing/2014/main" id="{B1DA6667-A78B-1443-B40D-F1589EE5BAE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62" name="Graphic 161" descr="Star with solid fill">
              <a:extLst>
                <a:ext uri="{FF2B5EF4-FFF2-40B4-BE49-F238E27FC236}">
                  <a16:creationId xmlns:a16="http://schemas.microsoft.com/office/drawing/2014/main" id="{E54862B2-3DCA-3CA8-E6AD-F79E6F47201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63" name="Group 162">
            <a:extLst>
              <a:ext uri="{FF2B5EF4-FFF2-40B4-BE49-F238E27FC236}">
                <a16:creationId xmlns:a16="http://schemas.microsoft.com/office/drawing/2014/main" id="{88C00DDD-4B66-7844-049A-72DF4BFB8489}"/>
              </a:ext>
            </a:extLst>
          </p:cNvPr>
          <p:cNvGrpSpPr/>
          <p:nvPr/>
        </p:nvGrpSpPr>
        <p:grpSpPr>
          <a:xfrm>
            <a:off x="5439460" y="4380819"/>
            <a:ext cx="180000" cy="180000"/>
            <a:chOff x="7966880" y="3935853"/>
            <a:chExt cx="180000" cy="180000"/>
          </a:xfrm>
        </p:grpSpPr>
        <p:sp>
          <p:nvSpPr>
            <p:cNvPr id="164" name="Oval 163">
              <a:extLst>
                <a:ext uri="{FF2B5EF4-FFF2-40B4-BE49-F238E27FC236}">
                  <a16:creationId xmlns:a16="http://schemas.microsoft.com/office/drawing/2014/main" id="{0DA489B8-7EE0-5E7A-AB33-4A31B0EA7870}"/>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5" name="Graphic 164" descr="Star with solid fill">
              <a:extLst>
                <a:ext uri="{FF2B5EF4-FFF2-40B4-BE49-F238E27FC236}">
                  <a16:creationId xmlns:a16="http://schemas.microsoft.com/office/drawing/2014/main" id="{96B59846-315E-2407-5F3D-D9B7A4F8C2D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66" name="Group 165">
            <a:extLst>
              <a:ext uri="{FF2B5EF4-FFF2-40B4-BE49-F238E27FC236}">
                <a16:creationId xmlns:a16="http://schemas.microsoft.com/office/drawing/2014/main" id="{16B639BA-03E7-8A8A-7352-6CD85EA9B4E8}"/>
              </a:ext>
            </a:extLst>
          </p:cNvPr>
          <p:cNvGrpSpPr/>
          <p:nvPr/>
        </p:nvGrpSpPr>
        <p:grpSpPr>
          <a:xfrm>
            <a:off x="604756" y="4386035"/>
            <a:ext cx="180000" cy="180000"/>
            <a:chOff x="7966880" y="3935853"/>
            <a:chExt cx="180000" cy="180000"/>
          </a:xfrm>
        </p:grpSpPr>
        <p:sp>
          <p:nvSpPr>
            <p:cNvPr id="167" name="Oval 166">
              <a:extLst>
                <a:ext uri="{FF2B5EF4-FFF2-40B4-BE49-F238E27FC236}">
                  <a16:creationId xmlns:a16="http://schemas.microsoft.com/office/drawing/2014/main" id="{EC420BC5-3461-02EB-440A-130C5E0AF66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8" name="Graphic 167" descr="Star with solid fill">
              <a:extLst>
                <a:ext uri="{FF2B5EF4-FFF2-40B4-BE49-F238E27FC236}">
                  <a16:creationId xmlns:a16="http://schemas.microsoft.com/office/drawing/2014/main" id="{F83938DD-4E12-DAAE-C59C-C7779A54BFB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69" name="Group 168">
            <a:extLst>
              <a:ext uri="{FF2B5EF4-FFF2-40B4-BE49-F238E27FC236}">
                <a16:creationId xmlns:a16="http://schemas.microsoft.com/office/drawing/2014/main" id="{9483BA90-C19A-02BE-BD4F-407604E28CAA}"/>
              </a:ext>
            </a:extLst>
          </p:cNvPr>
          <p:cNvGrpSpPr/>
          <p:nvPr/>
        </p:nvGrpSpPr>
        <p:grpSpPr>
          <a:xfrm>
            <a:off x="9759945" y="4420922"/>
            <a:ext cx="180000" cy="180000"/>
            <a:chOff x="7966880" y="3935853"/>
            <a:chExt cx="180000" cy="180000"/>
          </a:xfrm>
        </p:grpSpPr>
        <p:sp>
          <p:nvSpPr>
            <p:cNvPr id="170" name="Oval 169">
              <a:extLst>
                <a:ext uri="{FF2B5EF4-FFF2-40B4-BE49-F238E27FC236}">
                  <a16:creationId xmlns:a16="http://schemas.microsoft.com/office/drawing/2014/main" id="{6AAD00F9-AEFD-F450-54A3-527CC144C2E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1" name="Graphic 170" descr="Star with solid fill">
              <a:extLst>
                <a:ext uri="{FF2B5EF4-FFF2-40B4-BE49-F238E27FC236}">
                  <a16:creationId xmlns:a16="http://schemas.microsoft.com/office/drawing/2014/main" id="{4B9AD224-0385-6243-7160-D2F940812C7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997639" y="3958992"/>
              <a:ext cx="118481" cy="118481"/>
            </a:xfrm>
            <a:prstGeom prst="rect">
              <a:avLst/>
            </a:prstGeom>
          </p:spPr>
        </p:pic>
      </p:grpSp>
      <p:grpSp>
        <p:nvGrpSpPr>
          <p:cNvPr id="15" name="Group 14">
            <a:extLst>
              <a:ext uri="{FF2B5EF4-FFF2-40B4-BE49-F238E27FC236}">
                <a16:creationId xmlns:a16="http://schemas.microsoft.com/office/drawing/2014/main" id="{F1523676-31EC-9329-9136-1B266CE062CE}"/>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13FAA7D8-973D-96D2-A18A-D7630735217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1E6F7D21-6E89-6AE0-167C-2A853A796B3C}"/>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1535136A-234F-A2C0-D6F2-34219433C76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D26626EE-8526-9D8E-D4C5-EBBF6B2DF46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B4AEA1BC-8157-C59A-7107-BE36A6B98A9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6862782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Data Players | Workshop 3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Responsibility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Roster</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19"/>
            <a:ext cx="5662152" cy="3221355"/>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Now that we’ve identified and prioritized the key roles and responsibilities crucial to our data governance framework, it’s time to explore how these elements will interact within an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effective operating model</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exercise is an inspiration-gathering exercise to stimulate creativity before concept creation and is aimed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inspire creative and practical ideas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for structuring our data governance operating model.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fast-paced, idea-generating session is designed to spark innovation by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showcasing different approaches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data governance structures. </a:t>
            </a:r>
          </a:p>
        </p:txBody>
      </p:sp>
      <p:grpSp>
        <p:nvGrpSpPr>
          <p:cNvPr id="6" name="Group 5">
            <a:extLst>
              <a:ext uri="{FF2B5EF4-FFF2-40B4-BE49-F238E27FC236}">
                <a16:creationId xmlns:a16="http://schemas.microsoft.com/office/drawing/2014/main" id="{D6B9558F-8030-C98E-BEDE-092B4E206915}"/>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EF7B8A76-612A-9E56-959A-EF81D0C8D7F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8" name="Group 7">
              <a:extLst>
                <a:ext uri="{FF2B5EF4-FFF2-40B4-BE49-F238E27FC236}">
                  <a16:creationId xmlns:a16="http://schemas.microsoft.com/office/drawing/2014/main" id="{95B23E67-D6DB-70B5-84C5-28BC83058687}"/>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AE7C902B-4A28-35D6-ECA0-8E243FDC21C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Tuesday</a:t>
                </a:r>
              </a:p>
            </p:txBody>
          </p:sp>
          <p:sp>
            <p:nvSpPr>
              <p:cNvPr id="10" name="Rectangle 9">
                <a:extLst>
                  <a:ext uri="{FF2B5EF4-FFF2-40B4-BE49-F238E27FC236}">
                    <a16:creationId xmlns:a16="http://schemas.microsoft.com/office/drawing/2014/main" id="{B2895813-97CD-A107-C882-17C5A3D4990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3858612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30 to 45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1DEA7F56-EA73-34E4-34AB-875DB6D369CD}"/>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96C57D26-2EF9-B3F0-EE52-680481AADC8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229D5551-7D27-73DC-188A-02FCD033EBE7}"/>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929B529E-3EE3-72F1-5757-BB4926D4C4F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CF8F9D02-F243-3A76-0EE9-1375551C361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53FB1B7A-8B82-FD38-B3E6-12264A514FE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610435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8B90F1FB-F4B3-B44F-3CAA-95A7B85CF31A}"/>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383682" y="4910664"/>
            <a:ext cx="2293827" cy="1019175"/>
          </a:xfrm>
          <a:prstGeom prst="rect">
            <a:avLst/>
          </a:prstGeom>
        </p:spPr>
      </p:pic>
      <p:sp>
        <p:nvSpPr>
          <p:cNvPr id="14" name="Rectangle 13">
            <a:extLst>
              <a:ext uri="{FF2B5EF4-FFF2-40B4-BE49-F238E27FC236}">
                <a16:creationId xmlns:a16="http://schemas.microsoft.com/office/drawing/2014/main" id="{B6BEA8C8-5F47-16AD-DE71-33EF5ACD1262}"/>
              </a:ext>
            </a:extLst>
          </p:cNvPr>
          <p:cNvSpPr/>
          <p:nvPr/>
        </p:nvSpPr>
        <p:spPr>
          <a:xfrm>
            <a:off x="5666313" y="1973818"/>
            <a:ext cx="1720806"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pic>
        <p:nvPicPr>
          <p:cNvPr id="15" name="Picture 14" descr="A phone with a black case&#10;&#10;Description automatically generated with medium confidence">
            <a:extLst>
              <a:ext uri="{FF2B5EF4-FFF2-40B4-BE49-F238E27FC236}">
                <a16:creationId xmlns:a16="http://schemas.microsoft.com/office/drawing/2014/main" id="{1ACC64C6-9B58-101B-B388-2936A8B5CB0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973209" y="3012106"/>
            <a:ext cx="1107013" cy="2031365"/>
          </a:xfrm>
          <a:prstGeom prst="rect">
            <a:avLst/>
          </a:prstGeom>
        </p:spPr>
      </p:pic>
      <p:grpSp>
        <p:nvGrpSpPr>
          <p:cNvPr id="16" name="Group 15">
            <a:extLst>
              <a:ext uri="{FF2B5EF4-FFF2-40B4-BE49-F238E27FC236}">
                <a16:creationId xmlns:a16="http://schemas.microsoft.com/office/drawing/2014/main" id="{CE0DAFF4-E550-3A79-5358-998765D06380}"/>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6753DD59-33FD-0CAF-5698-C45128F3F37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0" name="Group 19">
              <a:extLst>
                <a:ext uri="{FF2B5EF4-FFF2-40B4-BE49-F238E27FC236}">
                  <a16:creationId xmlns:a16="http://schemas.microsoft.com/office/drawing/2014/main" id="{10B9B042-7800-F108-AEA8-873C11693A68}"/>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D621A510-702A-3521-19FB-9E739710CA2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2" name="Rectangle 21">
                <a:extLst>
                  <a:ext uri="{FF2B5EF4-FFF2-40B4-BE49-F238E27FC236}">
                    <a16:creationId xmlns:a16="http://schemas.microsoft.com/office/drawing/2014/main" id="{6A52CA10-DD75-EEE4-49CF-5D524372802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7F526A2D-0114-7470-0B79-1935DD7F6EC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2171903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344946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all participants have device access and internet connectivity.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search and explore a variety of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potential operating models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other companies or resources.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Emphasize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learning from others' solutions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not just copying them, to avoid reinventing the wheel.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Lightning Demos will help us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key features and approaches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can be adapted to create our very own robust data governance operating model.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Remind participants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stay focused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task and resist distractions like checking emails or Teams messages.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CC97AEBC-1FB8-4EAF-CF38-EFBA1E91E8DE}"/>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8BBCB822-1BDB-8548-A7E7-75264249583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0DE34228-ECF5-DDC6-4100-59B57663F0FE}"/>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A3D96447-A763-BAA3-B1FD-350C29C412A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6A87F4CA-D8EB-9387-1DC1-CD0D50970B0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E20AFE89-685F-2EE4-48B3-742D3483824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7085478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344946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some real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before the exercise starts.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a:extLst>
              <a:ext uri="{FF2B5EF4-FFF2-40B4-BE49-F238E27FC236}">
                <a16:creationId xmlns:a16="http://schemas.microsoft.com/office/drawing/2014/main" id="{84E48CF9-9501-F505-D483-FDCBD75B122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060608" y="3020928"/>
            <a:ext cx="2270396" cy="1475414"/>
          </a:xfrm>
          <a:prstGeom prst="rect">
            <a:avLst/>
          </a:prstGeom>
        </p:spPr>
      </p:pic>
      <p:pic>
        <p:nvPicPr>
          <p:cNvPr id="14" name="Picture 13">
            <a:extLst>
              <a:ext uri="{FF2B5EF4-FFF2-40B4-BE49-F238E27FC236}">
                <a16:creationId xmlns:a16="http://schemas.microsoft.com/office/drawing/2014/main" id="{C86E0952-1095-E7CC-CC45-4E3C2B86D3F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649826" y="3073855"/>
            <a:ext cx="2828010" cy="1369560"/>
          </a:xfrm>
          <a:prstGeom prst="rect">
            <a:avLst/>
          </a:prstGeom>
        </p:spPr>
      </p:pic>
      <p:sp>
        <p:nvSpPr>
          <p:cNvPr id="16" name="Rectangle 15">
            <a:extLst>
              <a:ext uri="{FF2B5EF4-FFF2-40B4-BE49-F238E27FC236}">
                <a16:creationId xmlns:a16="http://schemas.microsoft.com/office/drawing/2014/main" id="{1A0CF306-E928-2861-9638-9AAA1F54D36D}"/>
              </a:ext>
            </a:extLst>
          </p:cNvPr>
          <p:cNvSpPr/>
          <p:nvPr/>
        </p:nvSpPr>
        <p:spPr>
          <a:xfrm>
            <a:off x="9730856" y="48360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COLLIBRA</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Centralized operating model with Data citizens</a:t>
            </a:r>
          </a:p>
        </p:txBody>
      </p:sp>
      <p:sp>
        <p:nvSpPr>
          <p:cNvPr id="20" name="Rectangle 19">
            <a:extLst>
              <a:ext uri="{FF2B5EF4-FFF2-40B4-BE49-F238E27FC236}">
                <a16:creationId xmlns:a16="http://schemas.microsoft.com/office/drawing/2014/main" id="{9C335B81-9E7D-BC46-3D9A-3F312EE08C57}"/>
              </a:ext>
            </a:extLst>
          </p:cNvPr>
          <p:cNvSpPr/>
          <p:nvPr/>
        </p:nvSpPr>
        <p:spPr>
          <a:xfrm>
            <a:off x="7069877" y="48360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LARGE BANK</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Federated operating model with support structure</a:t>
            </a:r>
          </a:p>
        </p:txBody>
      </p:sp>
      <p:sp>
        <p:nvSpPr>
          <p:cNvPr id="21" name="Rectangle 20">
            <a:extLst>
              <a:ext uri="{FF2B5EF4-FFF2-40B4-BE49-F238E27FC236}">
                <a16:creationId xmlns:a16="http://schemas.microsoft.com/office/drawing/2014/main" id="{F6B11B08-4742-561D-3F07-BF2D3D8AFC53}"/>
              </a:ext>
            </a:extLst>
          </p:cNvPr>
          <p:cNvSpPr/>
          <p:nvPr/>
        </p:nvSpPr>
        <p:spPr>
          <a:xfrm>
            <a:off x="4093581" y="48360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HOSPITAL</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Data Governance Center of Excellence</a:t>
            </a:r>
          </a:p>
        </p:txBody>
      </p:sp>
      <p:pic>
        <p:nvPicPr>
          <p:cNvPr id="23" name="Picture 22">
            <a:extLst>
              <a:ext uri="{FF2B5EF4-FFF2-40B4-BE49-F238E27FC236}">
                <a16:creationId xmlns:a16="http://schemas.microsoft.com/office/drawing/2014/main" id="{A21706E1-1A82-9B01-96E4-A98C509EC03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906984" y="2884379"/>
            <a:ext cx="1456340" cy="1618155"/>
          </a:xfrm>
          <a:prstGeom prst="rect">
            <a:avLst/>
          </a:prstGeom>
        </p:spPr>
      </p:pic>
      <p:grpSp>
        <p:nvGrpSpPr>
          <p:cNvPr id="15" name="Group 14">
            <a:extLst>
              <a:ext uri="{FF2B5EF4-FFF2-40B4-BE49-F238E27FC236}">
                <a16:creationId xmlns:a16="http://schemas.microsoft.com/office/drawing/2014/main" id="{64694902-2BC6-0AB2-A61E-CB152B733308}"/>
              </a:ext>
            </a:extLst>
          </p:cNvPr>
          <p:cNvGrpSpPr/>
          <p:nvPr/>
        </p:nvGrpSpPr>
        <p:grpSpPr>
          <a:xfrm>
            <a:off x="10820400" y="158021"/>
            <a:ext cx="1262954" cy="262128"/>
            <a:chOff x="10892274" y="158021"/>
            <a:chExt cx="1191080" cy="262128"/>
          </a:xfrm>
        </p:grpSpPr>
        <p:sp>
          <p:nvSpPr>
            <p:cNvPr id="22" name="Oval 21">
              <a:extLst>
                <a:ext uri="{FF2B5EF4-FFF2-40B4-BE49-F238E27FC236}">
                  <a16:creationId xmlns:a16="http://schemas.microsoft.com/office/drawing/2014/main" id="{A23A0158-6902-32BD-E7E6-734A6E15F1F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4" name="Group 23">
              <a:extLst>
                <a:ext uri="{FF2B5EF4-FFF2-40B4-BE49-F238E27FC236}">
                  <a16:creationId xmlns:a16="http://schemas.microsoft.com/office/drawing/2014/main" id="{A21B6D98-7354-3B1B-2D6E-A66A3AE12B41}"/>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530EE4B5-535D-C7B7-BC97-B005822DD8A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6" name="Rectangle 25">
                <a:extLst>
                  <a:ext uri="{FF2B5EF4-FFF2-40B4-BE49-F238E27FC236}">
                    <a16:creationId xmlns:a16="http://schemas.microsoft.com/office/drawing/2014/main" id="{7C0D2AF3-F85F-4683-A84B-7736EC18EC6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A5FCEA0F-C0C2-9DDB-70C4-FFCF76BF767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9320071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5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0" grpId="0" animBg="1"/>
      <p:bldP spid="21"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792CAFE-656B-93BA-2FC7-E58F206C30E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15 - 30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Instruct participants to search online for examples of how other companies have defined their operating models or for operating models that they find inspiring.</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examples do not need to be from the same industry or sector (e.g., fashion).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the end of this exercise, each participant should have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2-3 examples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ready to present, along with an explanation of what makes each one inspiring.</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each Lightning Demo, ask participants to summarize the key concept on a rectangular sticky note, giving it a catchy title as well.</a:t>
            </a:r>
          </a:p>
        </p:txBody>
      </p:sp>
      <p:sp>
        <p:nvSpPr>
          <p:cNvPr id="14" name="Tijdelijke aanduiding voor tekst 44">
            <a:extLst>
              <a:ext uri="{FF2B5EF4-FFF2-40B4-BE49-F238E27FC236}">
                <a16:creationId xmlns:a16="http://schemas.microsoft.com/office/drawing/2014/main" id="{76264049-32F4-8180-DC19-E12B5D2E94FF}"/>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Search for Demos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1CBA65B9-0F4D-E138-7BB1-0A1989C1D86F}"/>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0B7D62FD-DD82-00B2-70DE-7FD74F0034E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F9648050-152D-43A1-D573-1B4524B349C3}"/>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8AF07B02-0A81-8CF9-DF73-99B30511688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DC99D6B4-EA43-E001-26BA-F3246F67FDC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902F6DA9-4BB3-D2B8-6095-E76DABBF6A1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2663668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792CAFE-656B-93BA-2FC7-E58F206C30E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 per person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Allow each participant to present their Lightning Demos. Emphasize that the focus should be on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essential features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operating model and how it could potentially apply to our organization.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participants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notes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ideas they find particularly interesting or applicable.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everyone has presented, stick the sticky notes on the wall so everyone has a view of what’s been presented.</a:t>
            </a:r>
          </a:p>
        </p:txBody>
      </p:sp>
      <p:sp>
        <p:nvSpPr>
          <p:cNvPr id="14" name="Tijdelijke aanduiding voor tekst 44">
            <a:extLst>
              <a:ext uri="{FF2B5EF4-FFF2-40B4-BE49-F238E27FC236}">
                <a16:creationId xmlns:a16="http://schemas.microsoft.com/office/drawing/2014/main" id="{76264049-32F4-8180-DC19-E12B5D2E94FF}"/>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03C05815-5EB9-6BA9-5AD3-77128A6FF8E4}"/>
              </a:ext>
            </a:extLst>
          </p:cNvPr>
          <p:cNvSpPr/>
          <p:nvPr/>
        </p:nvSpPr>
        <p:spPr>
          <a:xfrm>
            <a:off x="5180156" y="4991333"/>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6" name="Rectangle 15">
            <a:extLst>
              <a:ext uri="{FF2B5EF4-FFF2-40B4-BE49-F238E27FC236}">
                <a16:creationId xmlns:a16="http://schemas.microsoft.com/office/drawing/2014/main" id="{74618042-5DDF-82D5-2D3F-C03F1210EF1C}"/>
              </a:ext>
            </a:extLst>
          </p:cNvPr>
          <p:cNvSpPr/>
          <p:nvPr/>
        </p:nvSpPr>
        <p:spPr>
          <a:xfrm>
            <a:off x="6073053" y="4991333"/>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17" name="Rectangle 16">
            <a:extLst>
              <a:ext uri="{FF2B5EF4-FFF2-40B4-BE49-F238E27FC236}">
                <a16:creationId xmlns:a16="http://schemas.microsoft.com/office/drawing/2014/main" id="{5D7E0078-2E8B-18A5-8899-4339E99DB395}"/>
              </a:ext>
            </a:extLst>
          </p:cNvPr>
          <p:cNvSpPr/>
          <p:nvPr/>
        </p:nvSpPr>
        <p:spPr>
          <a:xfrm>
            <a:off x="6991854" y="4991333"/>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0" name="Rectangle 19">
            <a:extLst>
              <a:ext uri="{FF2B5EF4-FFF2-40B4-BE49-F238E27FC236}">
                <a16:creationId xmlns:a16="http://schemas.microsoft.com/office/drawing/2014/main" id="{D436078D-5D6B-80BA-3191-386B252BEC2E}"/>
              </a:ext>
            </a:extLst>
          </p:cNvPr>
          <p:cNvSpPr/>
          <p:nvPr/>
        </p:nvSpPr>
        <p:spPr>
          <a:xfrm>
            <a:off x="7865701" y="4991333"/>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1" name="Rectangle 20">
            <a:extLst>
              <a:ext uri="{FF2B5EF4-FFF2-40B4-BE49-F238E27FC236}">
                <a16:creationId xmlns:a16="http://schemas.microsoft.com/office/drawing/2014/main" id="{D61C56DB-1B3E-29F8-190F-E885B84CD7C5}"/>
              </a:ext>
            </a:extLst>
          </p:cNvPr>
          <p:cNvSpPr/>
          <p:nvPr/>
        </p:nvSpPr>
        <p:spPr>
          <a:xfrm>
            <a:off x="8739548" y="4991333"/>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2" name="Rectangle 21">
            <a:extLst>
              <a:ext uri="{FF2B5EF4-FFF2-40B4-BE49-F238E27FC236}">
                <a16:creationId xmlns:a16="http://schemas.microsoft.com/office/drawing/2014/main" id="{D2BDD691-A367-5353-A2C6-54681768A943}"/>
              </a:ext>
            </a:extLst>
          </p:cNvPr>
          <p:cNvSpPr/>
          <p:nvPr/>
        </p:nvSpPr>
        <p:spPr>
          <a:xfrm>
            <a:off x="5180156" y="5600200"/>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3" name="Rectangle 22">
            <a:extLst>
              <a:ext uri="{FF2B5EF4-FFF2-40B4-BE49-F238E27FC236}">
                <a16:creationId xmlns:a16="http://schemas.microsoft.com/office/drawing/2014/main" id="{631A1B45-63D5-D47A-BC34-D821271981E3}"/>
              </a:ext>
            </a:extLst>
          </p:cNvPr>
          <p:cNvSpPr/>
          <p:nvPr/>
        </p:nvSpPr>
        <p:spPr>
          <a:xfrm>
            <a:off x="10583308" y="5243327"/>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4" name="Rectangle 23">
            <a:extLst>
              <a:ext uri="{FF2B5EF4-FFF2-40B4-BE49-F238E27FC236}">
                <a16:creationId xmlns:a16="http://schemas.microsoft.com/office/drawing/2014/main" id="{347DF861-FC06-1424-7FDC-D4E3D505DC45}"/>
              </a:ext>
            </a:extLst>
          </p:cNvPr>
          <p:cNvSpPr/>
          <p:nvPr/>
        </p:nvSpPr>
        <p:spPr>
          <a:xfrm>
            <a:off x="6054003" y="5600200"/>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5" name="Rectangle 24">
            <a:extLst>
              <a:ext uri="{FF2B5EF4-FFF2-40B4-BE49-F238E27FC236}">
                <a16:creationId xmlns:a16="http://schemas.microsoft.com/office/drawing/2014/main" id="{C582343E-1614-C521-74D9-DA80A0AF756A}"/>
              </a:ext>
            </a:extLst>
          </p:cNvPr>
          <p:cNvSpPr/>
          <p:nvPr/>
        </p:nvSpPr>
        <p:spPr>
          <a:xfrm>
            <a:off x="9645457" y="5600200"/>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6" name="Rectangle 25">
            <a:extLst>
              <a:ext uri="{FF2B5EF4-FFF2-40B4-BE49-F238E27FC236}">
                <a16:creationId xmlns:a16="http://schemas.microsoft.com/office/drawing/2014/main" id="{66FE1FBC-AA68-645C-4D78-E083BB31CCF8}"/>
              </a:ext>
            </a:extLst>
          </p:cNvPr>
          <p:cNvSpPr/>
          <p:nvPr/>
        </p:nvSpPr>
        <p:spPr>
          <a:xfrm>
            <a:off x="6991854" y="5609849"/>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7" name="Rectangle 26">
            <a:extLst>
              <a:ext uri="{FF2B5EF4-FFF2-40B4-BE49-F238E27FC236}">
                <a16:creationId xmlns:a16="http://schemas.microsoft.com/office/drawing/2014/main" id="{DC0ABF3E-9EF3-54B9-BF8F-B8A1D4B10ED3}"/>
              </a:ext>
            </a:extLst>
          </p:cNvPr>
          <p:cNvSpPr/>
          <p:nvPr/>
        </p:nvSpPr>
        <p:spPr>
          <a:xfrm>
            <a:off x="7897763" y="5643828"/>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8" name="Rectangle 27">
            <a:extLst>
              <a:ext uri="{FF2B5EF4-FFF2-40B4-BE49-F238E27FC236}">
                <a16:creationId xmlns:a16="http://schemas.microsoft.com/office/drawing/2014/main" id="{00329D3E-24C3-EF1C-AAA8-BEE753BBF0CE}"/>
              </a:ext>
            </a:extLst>
          </p:cNvPr>
          <p:cNvSpPr/>
          <p:nvPr/>
        </p:nvSpPr>
        <p:spPr>
          <a:xfrm>
            <a:off x="8771610" y="5618428"/>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9" name="Rectangle 28">
            <a:extLst>
              <a:ext uri="{FF2B5EF4-FFF2-40B4-BE49-F238E27FC236}">
                <a16:creationId xmlns:a16="http://schemas.microsoft.com/office/drawing/2014/main" id="{D2E909CA-C94C-42C8-55EE-7BE8CF864F53}"/>
              </a:ext>
            </a:extLst>
          </p:cNvPr>
          <p:cNvSpPr/>
          <p:nvPr/>
        </p:nvSpPr>
        <p:spPr>
          <a:xfrm>
            <a:off x="9613395" y="4987123"/>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grpSp>
        <p:nvGrpSpPr>
          <p:cNvPr id="30" name="Group 29">
            <a:extLst>
              <a:ext uri="{FF2B5EF4-FFF2-40B4-BE49-F238E27FC236}">
                <a16:creationId xmlns:a16="http://schemas.microsoft.com/office/drawing/2014/main" id="{91A73F27-EDA2-C2D0-DB02-DB0B0921C53F}"/>
              </a:ext>
            </a:extLst>
          </p:cNvPr>
          <p:cNvGrpSpPr/>
          <p:nvPr/>
        </p:nvGrpSpPr>
        <p:grpSpPr>
          <a:xfrm>
            <a:off x="10820400" y="158021"/>
            <a:ext cx="1262954" cy="262128"/>
            <a:chOff x="10892274" y="158021"/>
            <a:chExt cx="1191080" cy="262128"/>
          </a:xfrm>
        </p:grpSpPr>
        <p:sp>
          <p:nvSpPr>
            <p:cNvPr id="31" name="Oval 30">
              <a:extLst>
                <a:ext uri="{FF2B5EF4-FFF2-40B4-BE49-F238E27FC236}">
                  <a16:creationId xmlns:a16="http://schemas.microsoft.com/office/drawing/2014/main" id="{0CF2FC2E-E541-B8F4-401C-CE01EA61D2E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32" name="Group 31">
              <a:extLst>
                <a:ext uri="{FF2B5EF4-FFF2-40B4-BE49-F238E27FC236}">
                  <a16:creationId xmlns:a16="http://schemas.microsoft.com/office/drawing/2014/main" id="{5D69D08C-0F31-0109-3764-74D1355994F1}"/>
                </a:ext>
              </a:extLst>
            </p:cNvPr>
            <p:cNvGrpSpPr/>
            <p:nvPr/>
          </p:nvGrpSpPr>
          <p:grpSpPr>
            <a:xfrm>
              <a:off x="10892274" y="158021"/>
              <a:ext cx="1191080" cy="262128"/>
              <a:chOff x="9614080" y="308749"/>
              <a:chExt cx="1191080" cy="262128"/>
            </a:xfrm>
          </p:grpSpPr>
          <p:sp>
            <p:nvSpPr>
              <p:cNvPr id="33" name="Rectangle 32">
                <a:extLst>
                  <a:ext uri="{FF2B5EF4-FFF2-40B4-BE49-F238E27FC236}">
                    <a16:creationId xmlns:a16="http://schemas.microsoft.com/office/drawing/2014/main" id="{93E0EEF4-FE17-039B-365C-F0A6C97A134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34" name="Rectangle 33">
                <a:extLst>
                  <a:ext uri="{FF2B5EF4-FFF2-40B4-BE49-F238E27FC236}">
                    <a16:creationId xmlns:a16="http://schemas.microsoft.com/office/drawing/2014/main" id="{81FB5699-2CC5-2BEE-972B-08ED73014D8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5" name="Rectangle 34">
            <a:extLst>
              <a:ext uri="{FF2B5EF4-FFF2-40B4-BE49-F238E27FC236}">
                <a16:creationId xmlns:a16="http://schemas.microsoft.com/office/drawing/2014/main" id="{2AC2E3F9-5752-7569-0B89-4E1C5BB87BA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1479676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30" name="Picture 29" descr="Several yellow sticky notes on a white wall&#10;&#10;Description automatically generated">
            <a:extLst>
              <a:ext uri="{FF2B5EF4-FFF2-40B4-BE49-F238E27FC236}">
                <a16:creationId xmlns:a16="http://schemas.microsoft.com/office/drawing/2014/main" id="{867E15A3-DBE7-8121-AFE1-8BD40AE7C36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967380" y="1508152"/>
            <a:ext cx="6096000" cy="4572000"/>
          </a:xfrm>
          <a:prstGeom prst="rect">
            <a:avLst/>
          </a:prstGeom>
        </p:spPr>
      </p:pic>
      <p:grpSp>
        <p:nvGrpSpPr>
          <p:cNvPr id="13" name="Group 12">
            <a:extLst>
              <a:ext uri="{FF2B5EF4-FFF2-40B4-BE49-F238E27FC236}">
                <a16:creationId xmlns:a16="http://schemas.microsoft.com/office/drawing/2014/main" id="{90A4EBAA-71C1-4C94-4AB7-728B3F8CFFF4}"/>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ED4D2911-AC39-253B-2B42-63FE5C77672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07E60BB6-F0AA-B0F7-5865-E281300C0738}"/>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2BED643B-FFF5-097B-F407-49C6C6A1F06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17" name="Rectangle 16">
                <a:extLst>
                  <a:ext uri="{FF2B5EF4-FFF2-40B4-BE49-F238E27FC236}">
                    <a16:creationId xmlns:a16="http://schemas.microsoft.com/office/drawing/2014/main" id="{2E44DD7A-332C-FDBD-E3DF-1D62E17C96E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0" name="Rectangle 19">
            <a:extLst>
              <a:ext uri="{FF2B5EF4-FFF2-40B4-BE49-F238E27FC236}">
                <a16:creationId xmlns:a16="http://schemas.microsoft.com/office/drawing/2014/main" id="{DF0C0BEB-77BD-5CB4-E706-A863B900E4F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563736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Data Players | Workshop 3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Responsibility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Roster</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44946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up, we’ll take the insights gained from our Lightning Demos and the roles and responsibilities we’ve defined to design a set of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operating model concepts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tailored to our organization.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is where creativity meets strategy—each participant will have the opportunity to envision how our data governance framework could be structured to optimize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 flows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workflows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organizational bodies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is to create a robust, effective operating model that aligns with our data governance purpose and strategic goals. By the end of this exercise, we’ll collaboratively refine these ideas into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cohesive target operating model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will guide our future efforts.</a:t>
            </a:r>
          </a:p>
        </p:txBody>
      </p:sp>
      <p:grpSp>
        <p:nvGrpSpPr>
          <p:cNvPr id="6" name="Group 5">
            <a:extLst>
              <a:ext uri="{FF2B5EF4-FFF2-40B4-BE49-F238E27FC236}">
                <a16:creationId xmlns:a16="http://schemas.microsoft.com/office/drawing/2014/main" id="{B49D2F47-CBB2-C473-7889-F1C873519155}"/>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ABA78E16-C915-3F09-7550-BA6F5DEE842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8" name="Group 7">
              <a:extLst>
                <a:ext uri="{FF2B5EF4-FFF2-40B4-BE49-F238E27FC236}">
                  <a16:creationId xmlns:a16="http://schemas.microsoft.com/office/drawing/2014/main" id="{E46EECAE-FE3B-B027-E795-A51BF26F3ABA}"/>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EC461305-3CE5-0829-53DC-8B59EAF80C3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Tuesday</a:t>
                </a:r>
              </a:p>
            </p:txBody>
          </p:sp>
          <p:sp>
            <p:nvSpPr>
              <p:cNvPr id="10" name="Rectangle 9">
                <a:extLst>
                  <a:ext uri="{FF2B5EF4-FFF2-40B4-BE49-F238E27FC236}">
                    <a16:creationId xmlns:a16="http://schemas.microsoft.com/office/drawing/2014/main" id="{DEE3B0D2-32FB-F007-40BA-558C8AF0D70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4787101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D5DB66-9CCC-949F-1C26-09F8BF240323}"/>
              </a:ext>
            </a:extLst>
          </p:cNvPr>
          <p:cNvSpPr>
            <a:spLocks noGrp="1"/>
          </p:cNvSpPr>
          <p:nvPr>
            <p:ph type="title"/>
          </p:nvPr>
        </p:nvSpPr>
        <p:spPr/>
        <p:txBody>
          <a:bodyPr/>
          <a:lstStyle/>
          <a:p>
            <a:r>
              <a:rPr lang="nl-BE" sz="2400" b="1" dirty="0">
                <a:solidFill>
                  <a:srgbClr val="11B5B4"/>
                </a:solidFill>
              </a:rPr>
              <a:t>PRINCIPLES</a:t>
            </a:r>
            <a:endParaRPr lang="en-US" b="1" dirty="0">
              <a:solidFill>
                <a:srgbClr val="11B5B4"/>
              </a:solidFill>
            </a:endParaRPr>
          </a:p>
        </p:txBody>
      </p:sp>
      <p:sp>
        <p:nvSpPr>
          <p:cNvPr id="3" name="Text Placeholder 2">
            <a:extLst>
              <a:ext uri="{FF2B5EF4-FFF2-40B4-BE49-F238E27FC236}">
                <a16:creationId xmlns:a16="http://schemas.microsoft.com/office/drawing/2014/main" id="{B3D5ABD0-A643-BCEF-1F34-CB0E7BBF8F16}"/>
              </a:ext>
            </a:extLst>
          </p:cNvPr>
          <p:cNvSpPr>
            <a:spLocks noGrp="1"/>
          </p:cNvSpPr>
          <p:nvPr>
            <p:ph type="body" sz="quarter" idx="12"/>
          </p:nvPr>
        </p:nvSpPr>
        <p:spPr>
          <a:xfrm>
            <a:off x="704850" y="1463040"/>
            <a:ext cx="5096510" cy="812799"/>
          </a:xfrm>
        </p:spPr>
        <p:txBody>
          <a:bodyPr/>
          <a:lstStyle/>
          <a:p>
            <a:pPr algn="just"/>
            <a:r>
              <a:rPr lang="en-US" sz="2000" dirty="0"/>
              <a:t>Every great workshop is built on a solid set of guiding principles. Think of these principles as the </a:t>
            </a:r>
            <a:r>
              <a:rPr lang="en-US" sz="2000" b="1" dirty="0">
                <a:solidFill>
                  <a:srgbClr val="11B5B4"/>
                </a:solidFill>
              </a:rPr>
              <a:t>fundamental rules </a:t>
            </a:r>
            <a:r>
              <a:rPr lang="en-US" sz="2000" dirty="0"/>
              <a:t>that shape the success of any workshop you run.</a:t>
            </a:r>
          </a:p>
          <a:p>
            <a:pPr algn="just"/>
            <a:r>
              <a:rPr lang="en-US" sz="2000" dirty="0"/>
              <a:t>These rules are not something you need to actively think about. They are so basic and straightforward that they naturally guide the flow of the workshop.</a:t>
            </a:r>
          </a:p>
          <a:p>
            <a:pPr algn="just"/>
            <a:r>
              <a:rPr lang="en-US" sz="2000" dirty="0"/>
              <a:t>Leaving out any of these crucial elements usually leads to a less effective workshop. So, make sure you keep them in mind!	</a:t>
            </a:r>
            <a:endParaRPr lang="LID4096" sz="2000" dirty="0"/>
          </a:p>
          <a:p>
            <a:endParaRPr lang="en-US" sz="2000" dirty="0"/>
          </a:p>
        </p:txBody>
      </p:sp>
      <p:sp>
        <p:nvSpPr>
          <p:cNvPr id="4" name="Footer Placeholder 3">
            <a:extLst>
              <a:ext uri="{FF2B5EF4-FFF2-40B4-BE49-F238E27FC236}">
                <a16:creationId xmlns:a16="http://schemas.microsoft.com/office/drawing/2014/main" id="{DA56F69C-4AFC-2262-4AF6-7C456322112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8B7BBB2-6A7D-5E4D-37C3-7A7CB46ABD0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8" descr="A person pointing at a wall with yellow sticky notes&#10;&#10;Description automatically generated">
            <a:extLst>
              <a:ext uri="{FF2B5EF4-FFF2-40B4-BE49-F238E27FC236}">
                <a16:creationId xmlns:a16="http://schemas.microsoft.com/office/drawing/2014/main" id="{F138CCC5-B3D8-5A59-DC39-EC49C294DC28}"/>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a:xfrm>
            <a:off x="6648452" y="439813"/>
            <a:ext cx="4937142" cy="5590800"/>
          </a:xfrm>
          <a:prstGeom prst="rect">
            <a:avLst/>
          </a:prstGeom>
        </p:spPr>
      </p:pic>
    </p:spTree>
    <p:extLst>
      <p:ext uri="{BB962C8B-B14F-4D97-AF65-F5344CB8AC3E}">
        <p14:creationId xmlns:p14="http://schemas.microsoft.com/office/powerpoint/2010/main" val="7072688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2 to 3 hours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1B825298-CED2-E141-7953-C43F092A26E3}"/>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E364137B-66E6-EDFD-6947-E6589BE8624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527AB343-4C64-893F-89A9-E6474A79D41E}"/>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E607FF11-3B5C-38ED-94FA-822902FFFFF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28EA4AAB-627D-749D-3929-8369111ADF6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84A2306B-62A4-1B03-4CA2-2F233792792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5797133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B9A1E03C-9D7A-B862-7FDB-2FCBA257B3D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433411" y="5398415"/>
            <a:ext cx="2293827" cy="1019175"/>
          </a:xfrm>
          <a:prstGeom prst="rect">
            <a:avLst/>
          </a:prstGeom>
        </p:spPr>
      </p:pic>
      <p:sp>
        <p:nvSpPr>
          <p:cNvPr id="14" name="Rectangle 13">
            <a:extLst>
              <a:ext uri="{FF2B5EF4-FFF2-40B4-BE49-F238E27FC236}">
                <a16:creationId xmlns:a16="http://schemas.microsoft.com/office/drawing/2014/main" id="{66A69955-9357-BA7D-7A7D-CF570DD49501}"/>
              </a:ext>
            </a:extLst>
          </p:cNvPr>
          <p:cNvSpPr/>
          <p:nvPr/>
        </p:nvSpPr>
        <p:spPr>
          <a:xfrm>
            <a:off x="5783119" y="2013740"/>
            <a:ext cx="1720806"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096822C6-2F86-C2EB-A5A7-F8D774AB21F4}"/>
              </a:ext>
            </a:extLst>
          </p:cNvPr>
          <p:cNvSpPr/>
          <p:nvPr/>
        </p:nvSpPr>
        <p:spPr>
          <a:xfrm>
            <a:off x="7859638" y="2013740"/>
            <a:ext cx="8676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 name="Picture 15" descr="A black pen next to a yellow square&#10;&#10;Description automatically generated">
            <a:extLst>
              <a:ext uri="{FF2B5EF4-FFF2-40B4-BE49-F238E27FC236}">
                <a16:creationId xmlns:a16="http://schemas.microsoft.com/office/drawing/2014/main" id="{1DCA749D-4417-BB1D-BEA4-20FEFC99417C}"/>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rot="5400000">
            <a:off x="5924477" y="2553459"/>
            <a:ext cx="2488613" cy="3466368"/>
          </a:xfrm>
          <a:prstGeom prst="rect">
            <a:avLst/>
          </a:prstGeom>
        </p:spPr>
      </p:pic>
      <p:pic>
        <p:nvPicPr>
          <p:cNvPr id="20" name="Picture 19" descr="A black pen next to a yellow square&#10;&#10;Description automatically generated">
            <a:extLst>
              <a:ext uri="{FF2B5EF4-FFF2-40B4-BE49-F238E27FC236}">
                <a16:creationId xmlns:a16="http://schemas.microsoft.com/office/drawing/2014/main" id="{4A9A67AF-1FEA-5FA5-D86F-AA42527078A8}"/>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9419915" y="2745999"/>
            <a:ext cx="1205612" cy="1306754"/>
          </a:xfrm>
          <a:prstGeom prst="rect">
            <a:avLst/>
          </a:prstGeom>
        </p:spPr>
      </p:pic>
      <p:sp>
        <p:nvSpPr>
          <p:cNvPr id="21" name="Rectangle 20">
            <a:extLst>
              <a:ext uri="{FF2B5EF4-FFF2-40B4-BE49-F238E27FC236}">
                <a16:creationId xmlns:a16="http://schemas.microsoft.com/office/drawing/2014/main" id="{7E0AAE8B-55B2-8981-609A-7BDE6B5B47AE}"/>
              </a:ext>
            </a:extLst>
          </p:cNvPr>
          <p:cNvSpPr/>
          <p:nvPr/>
        </p:nvSpPr>
        <p:spPr>
          <a:xfrm>
            <a:off x="8215351" y="1557885"/>
            <a:ext cx="867600" cy="868204"/>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09CD8AF3-D93F-40FE-A808-11859432A01A}"/>
              </a:ext>
            </a:extLst>
          </p:cNvPr>
          <p:cNvSpPr/>
          <p:nvPr/>
        </p:nvSpPr>
        <p:spPr>
          <a:xfrm>
            <a:off x="8687816" y="1202761"/>
            <a:ext cx="867600" cy="868204"/>
          </a:xfrm>
          <a:prstGeom prst="rect">
            <a:avLst/>
          </a:prstGeom>
          <a:solidFill>
            <a:srgbClr val="FF9999"/>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5" name="Group 24">
            <a:extLst>
              <a:ext uri="{FF2B5EF4-FFF2-40B4-BE49-F238E27FC236}">
                <a16:creationId xmlns:a16="http://schemas.microsoft.com/office/drawing/2014/main" id="{8EE584BC-12B1-CBE4-D869-21D16667385A}"/>
              </a:ext>
            </a:extLst>
          </p:cNvPr>
          <p:cNvGrpSpPr/>
          <p:nvPr/>
        </p:nvGrpSpPr>
        <p:grpSpPr>
          <a:xfrm>
            <a:off x="10915068" y="5393506"/>
            <a:ext cx="180000" cy="180000"/>
            <a:chOff x="7966880" y="3935853"/>
            <a:chExt cx="180000" cy="180000"/>
          </a:xfrm>
        </p:grpSpPr>
        <p:sp>
          <p:nvSpPr>
            <p:cNvPr id="26" name="Oval 25">
              <a:extLst>
                <a:ext uri="{FF2B5EF4-FFF2-40B4-BE49-F238E27FC236}">
                  <a16:creationId xmlns:a16="http://schemas.microsoft.com/office/drawing/2014/main" id="{ECA239F1-80CE-19E8-1D63-7881A352C10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766F2FB5-3548-C196-8F1E-BF59F06BAA6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997639" y="3958992"/>
              <a:ext cx="118481" cy="118481"/>
            </a:xfrm>
            <a:prstGeom prst="rect">
              <a:avLst/>
            </a:prstGeom>
          </p:spPr>
        </p:pic>
      </p:grpSp>
      <p:grpSp>
        <p:nvGrpSpPr>
          <p:cNvPr id="28" name="Group 27">
            <a:extLst>
              <a:ext uri="{FF2B5EF4-FFF2-40B4-BE49-F238E27FC236}">
                <a16:creationId xmlns:a16="http://schemas.microsoft.com/office/drawing/2014/main" id="{7B27FA8D-773A-0E8F-418A-E738D0147F91}"/>
              </a:ext>
            </a:extLst>
          </p:cNvPr>
          <p:cNvGrpSpPr/>
          <p:nvPr/>
        </p:nvGrpSpPr>
        <p:grpSpPr>
          <a:xfrm>
            <a:off x="10922688" y="5684527"/>
            <a:ext cx="180000" cy="180000"/>
            <a:chOff x="7966880" y="3935853"/>
            <a:chExt cx="180000" cy="180000"/>
          </a:xfrm>
        </p:grpSpPr>
        <p:sp>
          <p:nvSpPr>
            <p:cNvPr id="29" name="Oval 28">
              <a:extLst>
                <a:ext uri="{FF2B5EF4-FFF2-40B4-BE49-F238E27FC236}">
                  <a16:creationId xmlns:a16="http://schemas.microsoft.com/office/drawing/2014/main" id="{8F291F77-76C4-0328-B4A9-FE1759C7470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0" name="Graphic 29" descr="Star with solid fill">
              <a:extLst>
                <a:ext uri="{FF2B5EF4-FFF2-40B4-BE49-F238E27FC236}">
                  <a16:creationId xmlns:a16="http://schemas.microsoft.com/office/drawing/2014/main" id="{DEB1045B-F8F0-15DC-FE98-F6F00117B53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997639" y="3958992"/>
              <a:ext cx="118481" cy="118481"/>
            </a:xfrm>
            <a:prstGeom prst="rect">
              <a:avLst/>
            </a:prstGeom>
          </p:spPr>
        </p:pic>
      </p:grpSp>
      <p:grpSp>
        <p:nvGrpSpPr>
          <p:cNvPr id="31" name="Group 30">
            <a:extLst>
              <a:ext uri="{FF2B5EF4-FFF2-40B4-BE49-F238E27FC236}">
                <a16:creationId xmlns:a16="http://schemas.microsoft.com/office/drawing/2014/main" id="{75980E18-1487-3BE7-A946-6F5F01962C32}"/>
              </a:ext>
            </a:extLst>
          </p:cNvPr>
          <p:cNvGrpSpPr/>
          <p:nvPr/>
        </p:nvGrpSpPr>
        <p:grpSpPr>
          <a:xfrm>
            <a:off x="11197008" y="5530950"/>
            <a:ext cx="180000" cy="180000"/>
            <a:chOff x="7966880" y="3935853"/>
            <a:chExt cx="180000" cy="180000"/>
          </a:xfrm>
        </p:grpSpPr>
        <p:sp>
          <p:nvSpPr>
            <p:cNvPr id="32" name="Oval 31">
              <a:extLst>
                <a:ext uri="{FF2B5EF4-FFF2-40B4-BE49-F238E27FC236}">
                  <a16:creationId xmlns:a16="http://schemas.microsoft.com/office/drawing/2014/main" id="{69A943FE-C95F-F6F5-E541-ECE958F4812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3" name="Graphic 32" descr="Star with solid fill">
              <a:extLst>
                <a:ext uri="{FF2B5EF4-FFF2-40B4-BE49-F238E27FC236}">
                  <a16:creationId xmlns:a16="http://schemas.microsoft.com/office/drawing/2014/main" id="{9DE26578-6AD4-EEA6-BE86-5C00FD834E5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997639" y="3958992"/>
              <a:ext cx="118481" cy="118481"/>
            </a:xfrm>
            <a:prstGeom prst="rect">
              <a:avLst/>
            </a:prstGeom>
          </p:spPr>
        </p:pic>
      </p:grpSp>
      <p:sp>
        <p:nvSpPr>
          <p:cNvPr id="34" name="Oval 33">
            <a:extLst>
              <a:ext uri="{FF2B5EF4-FFF2-40B4-BE49-F238E27FC236}">
                <a16:creationId xmlns:a16="http://schemas.microsoft.com/office/drawing/2014/main" id="{BA5C5815-72FE-B7D9-6C7D-F18480FFF3C3}"/>
              </a:ext>
            </a:extLst>
          </p:cNvPr>
          <p:cNvSpPr/>
          <p:nvPr/>
        </p:nvSpPr>
        <p:spPr>
          <a:xfrm>
            <a:off x="9549540"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8ECBC325-05F7-4188-B2F0-5F987EBA1CDE}"/>
              </a:ext>
            </a:extLst>
          </p:cNvPr>
          <p:cNvSpPr/>
          <p:nvPr/>
        </p:nvSpPr>
        <p:spPr>
          <a:xfrm>
            <a:off x="9641764"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0B0BBA52-546E-3C5E-F6E8-D9F2563F36B8}"/>
              </a:ext>
            </a:extLst>
          </p:cNvPr>
          <p:cNvSpPr/>
          <p:nvPr/>
        </p:nvSpPr>
        <p:spPr>
          <a:xfrm>
            <a:off x="9734772"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1B5CDC26-4C06-8760-64AD-38F0D6F3BD99}"/>
              </a:ext>
            </a:extLst>
          </p:cNvPr>
          <p:cNvSpPr/>
          <p:nvPr/>
        </p:nvSpPr>
        <p:spPr>
          <a:xfrm>
            <a:off x="9827780"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B806F70B-B067-75E2-337F-53EFF6821269}"/>
              </a:ext>
            </a:extLst>
          </p:cNvPr>
          <p:cNvSpPr/>
          <p:nvPr/>
        </p:nvSpPr>
        <p:spPr>
          <a:xfrm>
            <a:off x="9549540"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7D306465-C118-DCB4-F9CF-0B2761FBA7D8}"/>
              </a:ext>
            </a:extLst>
          </p:cNvPr>
          <p:cNvSpPr/>
          <p:nvPr/>
        </p:nvSpPr>
        <p:spPr>
          <a:xfrm>
            <a:off x="9641764"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DDD76E88-855B-DE9D-D72D-A1FE66626E11}"/>
              </a:ext>
            </a:extLst>
          </p:cNvPr>
          <p:cNvSpPr/>
          <p:nvPr/>
        </p:nvSpPr>
        <p:spPr>
          <a:xfrm>
            <a:off x="9734772"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23F6063A-2A02-3888-C411-F081459590EE}"/>
              </a:ext>
            </a:extLst>
          </p:cNvPr>
          <p:cNvSpPr/>
          <p:nvPr/>
        </p:nvSpPr>
        <p:spPr>
          <a:xfrm>
            <a:off x="9827780"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FBE7BA2A-FEA0-C313-EE60-781E4C962408}"/>
              </a:ext>
            </a:extLst>
          </p:cNvPr>
          <p:cNvSpPr/>
          <p:nvPr/>
        </p:nvSpPr>
        <p:spPr>
          <a:xfrm>
            <a:off x="9549540"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363F6B0D-E498-0C7C-2C60-6D173E0C21FA}"/>
              </a:ext>
            </a:extLst>
          </p:cNvPr>
          <p:cNvSpPr/>
          <p:nvPr/>
        </p:nvSpPr>
        <p:spPr>
          <a:xfrm>
            <a:off x="9641764"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771AD1FD-631B-8B3D-3B73-9E8AA11C626D}"/>
              </a:ext>
            </a:extLst>
          </p:cNvPr>
          <p:cNvSpPr/>
          <p:nvPr/>
        </p:nvSpPr>
        <p:spPr>
          <a:xfrm>
            <a:off x="9734772"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21CB352C-929A-DB81-34D6-4A9FEE9FFBA8}"/>
              </a:ext>
            </a:extLst>
          </p:cNvPr>
          <p:cNvSpPr/>
          <p:nvPr/>
        </p:nvSpPr>
        <p:spPr>
          <a:xfrm>
            <a:off x="9827780"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EF3BE87B-981A-38D3-8AD4-C6D43C76AEDD}"/>
              </a:ext>
            </a:extLst>
          </p:cNvPr>
          <p:cNvSpPr/>
          <p:nvPr/>
        </p:nvSpPr>
        <p:spPr>
          <a:xfrm>
            <a:off x="9549540"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721DFC73-7D0F-5F70-9799-856F8C9A4959}"/>
              </a:ext>
            </a:extLst>
          </p:cNvPr>
          <p:cNvSpPr/>
          <p:nvPr/>
        </p:nvSpPr>
        <p:spPr>
          <a:xfrm>
            <a:off x="9641764"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5BB10CBA-A8FB-705E-4904-7764A81F057E}"/>
              </a:ext>
            </a:extLst>
          </p:cNvPr>
          <p:cNvSpPr/>
          <p:nvPr/>
        </p:nvSpPr>
        <p:spPr>
          <a:xfrm>
            <a:off x="9734772"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33208440-EA48-748E-30E6-02E020F20F4A}"/>
              </a:ext>
            </a:extLst>
          </p:cNvPr>
          <p:cNvSpPr/>
          <p:nvPr/>
        </p:nvSpPr>
        <p:spPr>
          <a:xfrm>
            <a:off x="9827780"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8DD4605F-1A86-46C8-28CB-A91A3F7B416C}"/>
              </a:ext>
            </a:extLst>
          </p:cNvPr>
          <p:cNvSpPr/>
          <p:nvPr/>
        </p:nvSpPr>
        <p:spPr>
          <a:xfrm>
            <a:off x="9920788"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549FE790-4847-F521-3BAD-3BDE11BD1679}"/>
              </a:ext>
            </a:extLst>
          </p:cNvPr>
          <p:cNvSpPr/>
          <p:nvPr/>
        </p:nvSpPr>
        <p:spPr>
          <a:xfrm>
            <a:off x="10013012"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CA1225E9-48FE-8B48-A8EF-2544B68311B0}"/>
              </a:ext>
            </a:extLst>
          </p:cNvPr>
          <p:cNvSpPr/>
          <p:nvPr/>
        </p:nvSpPr>
        <p:spPr>
          <a:xfrm>
            <a:off x="10106020"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889C7C6D-FA0B-5C92-1379-CE79956D4C3D}"/>
              </a:ext>
            </a:extLst>
          </p:cNvPr>
          <p:cNvSpPr/>
          <p:nvPr/>
        </p:nvSpPr>
        <p:spPr>
          <a:xfrm>
            <a:off x="10199028"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BC502E34-DEE9-AA58-E50A-E5399CF06DEA}"/>
              </a:ext>
            </a:extLst>
          </p:cNvPr>
          <p:cNvSpPr/>
          <p:nvPr/>
        </p:nvSpPr>
        <p:spPr>
          <a:xfrm>
            <a:off x="9920788"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91787292-AB3C-AB08-D672-FCEE8BC8161F}"/>
              </a:ext>
            </a:extLst>
          </p:cNvPr>
          <p:cNvSpPr/>
          <p:nvPr/>
        </p:nvSpPr>
        <p:spPr>
          <a:xfrm>
            <a:off x="10013012"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5E446299-9F4B-E995-BA06-A37CF26EF82A}"/>
              </a:ext>
            </a:extLst>
          </p:cNvPr>
          <p:cNvSpPr/>
          <p:nvPr/>
        </p:nvSpPr>
        <p:spPr>
          <a:xfrm>
            <a:off x="10106020"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3C11B077-9AF7-2633-A6BD-D5E655FAFCC7}"/>
              </a:ext>
            </a:extLst>
          </p:cNvPr>
          <p:cNvSpPr/>
          <p:nvPr/>
        </p:nvSpPr>
        <p:spPr>
          <a:xfrm>
            <a:off x="10199028"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5D789259-7DE0-0E8E-B7F1-51599D60C698}"/>
              </a:ext>
            </a:extLst>
          </p:cNvPr>
          <p:cNvSpPr/>
          <p:nvPr/>
        </p:nvSpPr>
        <p:spPr>
          <a:xfrm>
            <a:off x="9920788"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C9954420-DE2C-9235-E41D-2B8749F87C4F}"/>
              </a:ext>
            </a:extLst>
          </p:cNvPr>
          <p:cNvSpPr/>
          <p:nvPr/>
        </p:nvSpPr>
        <p:spPr>
          <a:xfrm>
            <a:off x="10013012"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A2245EB4-9DB2-4810-9D9B-2CE6525F37CA}"/>
              </a:ext>
            </a:extLst>
          </p:cNvPr>
          <p:cNvSpPr/>
          <p:nvPr/>
        </p:nvSpPr>
        <p:spPr>
          <a:xfrm>
            <a:off x="10106020"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95C3F0D1-618F-F67F-2087-DDDC02BBDF04}"/>
              </a:ext>
            </a:extLst>
          </p:cNvPr>
          <p:cNvSpPr/>
          <p:nvPr/>
        </p:nvSpPr>
        <p:spPr>
          <a:xfrm>
            <a:off x="10199028"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0A2FAF77-A71C-A8A0-0CEE-925A8C59CAE8}"/>
              </a:ext>
            </a:extLst>
          </p:cNvPr>
          <p:cNvSpPr/>
          <p:nvPr/>
        </p:nvSpPr>
        <p:spPr>
          <a:xfrm>
            <a:off x="9920788" y="53215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CB0A98FF-CBA0-40A1-26E1-DF43F320DE4A}"/>
              </a:ext>
            </a:extLst>
          </p:cNvPr>
          <p:cNvSpPr/>
          <p:nvPr/>
        </p:nvSpPr>
        <p:spPr>
          <a:xfrm>
            <a:off x="10013012" y="53215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C91BDAB8-269A-3A07-6698-22A0398507C0}"/>
              </a:ext>
            </a:extLst>
          </p:cNvPr>
          <p:cNvSpPr/>
          <p:nvPr/>
        </p:nvSpPr>
        <p:spPr>
          <a:xfrm>
            <a:off x="10106020" y="53215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47D66BEB-6A10-43CA-BA94-48C2B3B03EDD}"/>
              </a:ext>
            </a:extLst>
          </p:cNvPr>
          <p:cNvSpPr/>
          <p:nvPr/>
        </p:nvSpPr>
        <p:spPr>
          <a:xfrm>
            <a:off x="10199028" y="53199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Oval 16">
            <a:extLst>
              <a:ext uri="{FF2B5EF4-FFF2-40B4-BE49-F238E27FC236}">
                <a16:creationId xmlns:a16="http://schemas.microsoft.com/office/drawing/2014/main" id="{E5CFD405-33E9-9CCF-0A43-E2DC301C708C}"/>
              </a:ext>
            </a:extLst>
          </p:cNvPr>
          <p:cNvSpPr/>
          <p:nvPr/>
        </p:nvSpPr>
        <p:spPr>
          <a:xfrm>
            <a:off x="9776788" y="5720527"/>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dirty="0">
              <a:ln>
                <a:noFill/>
              </a:ln>
              <a:solidFill>
                <a:srgbClr val="FFFFFF"/>
              </a:solidFill>
              <a:effectLst/>
              <a:uLnTx/>
              <a:uFillTx/>
              <a:latin typeface="Franklin Gothic Book"/>
              <a:ea typeface="+mn-ea"/>
              <a:cs typeface="+mn-cs"/>
            </a:endParaRPr>
          </a:p>
        </p:txBody>
      </p:sp>
      <p:grpSp>
        <p:nvGrpSpPr>
          <p:cNvPr id="23" name="Group 22">
            <a:extLst>
              <a:ext uri="{FF2B5EF4-FFF2-40B4-BE49-F238E27FC236}">
                <a16:creationId xmlns:a16="http://schemas.microsoft.com/office/drawing/2014/main" id="{A458D3B9-D098-90B3-24E1-84B83A5E540A}"/>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5E258298-6DCA-C5D3-E328-1349781D26D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66" name="Group 65">
              <a:extLst>
                <a:ext uri="{FF2B5EF4-FFF2-40B4-BE49-F238E27FC236}">
                  <a16:creationId xmlns:a16="http://schemas.microsoft.com/office/drawing/2014/main" id="{611C5FDA-1AD5-0880-65C4-635261D346A2}"/>
                </a:ext>
              </a:extLst>
            </p:cNvPr>
            <p:cNvGrpSpPr/>
            <p:nvPr/>
          </p:nvGrpSpPr>
          <p:grpSpPr>
            <a:xfrm>
              <a:off x="10892274" y="158021"/>
              <a:ext cx="1191080" cy="262128"/>
              <a:chOff x="9614080" y="308749"/>
              <a:chExt cx="1191080" cy="262128"/>
            </a:xfrm>
          </p:grpSpPr>
          <p:sp>
            <p:nvSpPr>
              <p:cNvPr id="67" name="Rectangle 66">
                <a:extLst>
                  <a:ext uri="{FF2B5EF4-FFF2-40B4-BE49-F238E27FC236}">
                    <a16:creationId xmlns:a16="http://schemas.microsoft.com/office/drawing/2014/main" id="{C1A4E224-A638-E6AA-AC7B-6E322C5858F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68" name="Rectangle 67">
                <a:extLst>
                  <a:ext uri="{FF2B5EF4-FFF2-40B4-BE49-F238E27FC236}">
                    <a16:creationId xmlns:a16="http://schemas.microsoft.com/office/drawing/2014/main" id="{505C0CE1-82A3-DAE5-BA56-9A845F28F3F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9" name="Rectangle 68">
            <a:extLst>
              <a:ext uri="{FF2B5EF4-FFF2-40B4-BE49-F238E27FC236}">
                <a16:creationId xmlns:a16="http://schemas.microsoft.com/office/drawing/2014/main" id="{656F37D6-77AD-31B0-D88D-0822E25E434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4247408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is to create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self-explanatory concept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an effective operating model that best supports our data governance framework, focusing on communication flows, workflows, and organizational structure.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create individual concepts, present them to the group, and then use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structured voting process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select and refine the best elements into a final target operating model.</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372B3DFC-9A1A-210B-AF3E-3525257B7D06}"/>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E6E9D7E9-2A0D-A73B-E687-B0822A54D86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1B0F86B4-7784-6F24-2570-F4A90556B1BD}"/>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DC1C7CE9-DB1A-3A46-A001-13DFC618E5C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98AD6AB1-7A36-298B-AD0F-A5C402EB4BA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BBA54B17-8935-B59C-3E9F-91346B310A0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40586246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20 - 30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is provided with a large A3-sized paper and a set of sticky notes (different sizes and colors).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Individually, participants will sketch out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their vision of the operating model</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placing the defined roles in appropriate locations, defining organizational bodies, and focusing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workflows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participants to be creative while ensuring their concepts are practical and aligned with the insights gained from the Lightning Demos.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Also ask participants to give their concept a name, this will come in handy later.</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Concept Creation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60E05C38-9382-A071-F170-1C4654092202}"/>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C867F635-7517-7290-535F-A7016A2D5A8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23F794F0-EC94-D9DB-27A0-DE1B202FD7FA}"/>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A5E4B573-515D-2BBF-E062-28F2A119B0A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10B94DB1-0CD5-0BC6-7C61-D88EC27DB82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B152215B-8CD5-84FE-B038-FB0FCCA9382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579803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355637DA-CB7F-6715-37F9-2C8DF78B2554}"/>
              </a:ext>
            </a:extLst>
          </p:cNvPr>
          <p:cNvSpPr/>
          <p:nvPr/>
        </p:nvSpPr>
        <p:spPr>
          <a:xfrm>
            <a:off x="4693920" y="2407920"/>
            <a:ext cx="6258560" cy="3210560"/>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5760720" y="2716841"/>
            <a:ext cx="5008880" cy="290163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5CB6F9"/>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are organizational bodies?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Ø"/>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Organizational bodies in data governance refer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structured groups or committees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responsible for overseeing, guiding, and implementing data governance policies and practices within an organization.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Ø"/>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bodies often include a Data Governance Council, Data Management Office, and specific working groups focused on data quality, security, or compliance.</a:t>
            </a:r>
          </a:p>
          <a:p>
            <a:pPr marL="0" marR="0" lvl="0" indent="0" algn="just" defTabSz="914400" rtl="0" eaLnBrk="1" fontAlgn="auto" latinLnBrk="0" hangingPunct="1">
              <a:lnSpc>
                <a:spcPct val="100000"/>
              </a:lnSpc>
              <a:spcBef>
                <a:spcPts val="1000"/>
              </a:spcBef>
              <a:spcAft>
                <a:spcPts val="0"/>
              </a:spcAft>
              <a:buClr>
                <a:srgbClr val="5CB6F9"/>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Concept Creation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 name="Graphic 16" descr="Information with solid fill">
            <a:extLst>
              <a:ext uri="{FF2B5EF4-FFF2-40B4-BE49-F238E27FC236}">
                <a16:creationId xmlns:a16="http://schemas.microsoft.com/office/drawing/2014/main" id="{68286D76-4E27-E63E-47FC-6CF6D6B731F5}"/>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4769192" y="2485835"/>
            <a:ext cx="718955" cy="718955"/>
          </a:xfrm>
          <a:prstGeom prst="rect">
            <a:avLst/>
          </a:prstGeom>
        </p:spPr>
      </p:pic>
      <p:grpSp>
        <p:nvGrpSpPr>
          <p:cNvPr id="16" name="Group 15">
            <a:extLst>
              <a:ext uri="{FF2B5EF4-FFF2-40B4-BE49-F238E27FC236}">
                <a16:creationId xmlns:a16="http://schemas.microsoft.com/office/drawing/2014/main" id="{08520306-3DE4-9B66-CECF-525D2FBBF101}"/>
              </a:ext>
            </a:extLst>
          </p:cNvPr>
          <p:cNvGrpSpPr/>
          <p:nvPr/>
        </p:nvGrpSpPr>
        <p:grpSpPr>
          <a:xfrm>
            <a:off x="10820400" y="158021"/>
            <a:ext cx="1262954" cy="262128"/>
            <a:chOff x="10892274" y="158021"/>
            <a:chExt cx="1191080" cy="262128"/>
          </a:xfrm>
        </p:grpSpPr>
        <p:sp>
          <p:nvSpPr>
            <p:cNvPr id="20" name="Oval 19">
              <a:extLst>
                <a:ext uri="{FF2B5EF4-FFF2-40B4-BE49-F238E27FC236}">
                  <a16:creationId xmlns:a16="http://schemas.microsoft.com/office/drawing/2014/main" id="{E1476B2D-B909-5500-D913-F818C656D9E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1" name="Group 20">
              <a:extLst>
                <a:ext uri="{FF2B5EF4-FFF2-40B4-BE49-F238E27FC236}">
                  <a16:creationId xmlns:a16="http://schemas.microsoft.com/office/drawing/2014/main" id="{F720FA9D-D8FD-FA0C-35F0-4DC12BCE439A}"/>
                </a:ext>
              </a:extLst>
            </p:cNvPr>
            <p:cNvGrpSpPr/>
            <p:nvPr/>
          </p:nvGrpSpPr>
          <p:grpSpPr>
            <a:xfrm>
              <a:off x="10892274" y="158021"/>
              <a:ext cx="1191080" cy="262128"/>
              <a:chOff x="9614080" y="308749"/>
              <a:chExt cx="1191080" cy="262128"/>
            </a:xfrm>
          </p:grpSpPr>
          <p:sp>
            <p:nvSpPr>
              <p:cNvPr id="22" name="Rectangle 21">
                <a:extLst>
                  <a:ext uri="{FF2B5EF4-FFF2-40B4-BE49-F238E27FC236}">
                    <a16:creationId xmlns:a16="http://schemas.microsoft.com/office/drawing/2014/main" id="{A2B7F741-4BBC-9792-9D82-14C1891BF68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3" name="Rectangle 22">
                <a:extLst>
                  <a:ext uri="{FF2B5EF4-FFF2-40B4-BE49-F238E27FC236}">
                    <a16:creationId xmlns:a16="http://schemas.microsoft.com/office/drawing/2014/main" id="{88FDF0CD-FFEF-AD3A-FF43-8142C527EED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78F0BB04-5779-2FC8-1DA3-EE68673D130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6075149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0" name="Picture 19" descr="A piece of paper with writing on it&#10;&#10;Description automatically generated">
            <a:extLst>
              <a:ext uri="{FF2B5EF4-FFF2-40B4-BE49-F238E27FC236}">
                <a16:creationId xmlns:a16="http://schemas.microsoft.com/office/drawing/2014/main" id="{582C0DAE-0E18-263D-AF3E-A89B95DFE74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206000" y="1193621"/>
            <a:ext cx="1890000" cy="2520000"/>
          </a:xfrm>
          <a:prstGeom prst="rect">
            <a:avLst/>
          </a:prstGeom>
        </p:spPr>
      </p:pic>
      <p:pic>
        <p:nvPicPr>
          <p:cNvPr id="22" name="Picture 21" descr="A white paper with writing on it&#10;&#10;Description automatically generated">
            <a:extLst>
              <a:ext uri="{FF2B5EF4-FFF2-40B4-BE49-F238E27FC236}">
                <a16:creationId xmlns:a16="http://schemas.microsoft.com/office/drawing/2014/main" id="{2C865217-7DAD-60E2-7C82-D78962B749E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206000" y="3869024"/>
            <a:ext cx="1890000" cy="2520000"/>
          </a:xfrm>
          <a:prstGeom prst="rect">
            <a:avLst/>
          </a:prstGeom>
        </p:spPr>
      </p:pic>
      <p:pic>
        <p:nvPicPr>
          <p:cNvPr id="24" name="Picture 23" descr="A diagram of a company&#10;&#10;Description automatically generated">
            <a:extLst>
              <a:ext uri="{FF2B5EF4-FFF2-40B4-BE49-F238E27FC236}">
                <a16:creationId xmlns:a16="http://schemas.microsoft.com/office/drawing/2014/main" id="{BA05BE88-ED6F-13E6-AFDC-C4FCB81C0AA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735127" y="3869024"/>
            <a:ext cx="1890000" cy="2520000"/>
          </a:xfrm>
          <a:prstGeom prst="rect">
            <a:avLst/>
          </a:prstGeom>
        </p:spPr>
      </p:pic>
      <p:pic>
        <p:nvPicPr>
          <p:cNvPr id="26" name="Picture 25" descr="A white paper with black lines and red dots&#10;&#10;Description automatically generated">
            <a:extLst>
              <a:ext uri="{FF2B5EF4-FFF2-40B4-BE49-F238E27FC236}">
                <a16:creationId xmlns:a16="http://schemas.microsoft.com/office/drawing/2014/main" id="{14842DD9-C57B-4798-562A-4B990049D04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rot="10800000">
            <a:off x="1166873" y="4229024"/>
            <a:ext cx="2400000" cy="1800000"/>
          </a:xfrm>
          <a:prstGeom prst="rect">
            <a:avLst/>
          </a:prstGeom>
        </p:spPr>
      </p:pic>
      <p:pic>
        <p:nvPicPr>
          <p:cNvPr id="28" name="Picture 27" descr="A white paper with yellow sticky notes&#10;&#10;Description automatically generated">
            <a:extLst>
              <a:ext uri="{FF2B5EF4-FFF2-40B4-BE49-F238E27FC236}">
                <a16:creationId xmlns:a16="http://schemas.microsoft.com/office/drawing/2014/main" id="{979E5EFC-FFE1-B3D2-CD6A-F2E40FE1A01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9264254" y="1193621"/>
            <a:ext cx="1890000" cy="2520000"/>
          </a:xfrm>
          <a:prstGeom prst="rect">
            <a:avLst/>
          </a:prstGeom>
        </p:spPr>
      </p:pic>
      <p:pic>
        <p:nvPicPr>
          <p:cNvPr id="30" name="Picture 29" descr="A white paper with yellow sticky notes on it&#10;&#10;Description automatically generated">
            <a:extLst>
              <a:ext uri="{FF2B5EF4-FFF2-40B4-BE49-F238E27FC236}">
                <a16:creationId xmlns:a16="http://schemas.microsoft.com/office/drawing/2014/main" id="{19887E9E-6E86-C520-B52C-17531A44A384}"/>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rot="10800000">
            <a:off x="6735127" y="1193621"/>
            <a:ext cx="1890000" cy="2520000"/>
          </a:xfrm>
          <a:prstGeom prst="rect">
            <a:avLst/>
          </a:prstGeom>
        </p:spPr>
      </p:pic>
      <p:pic>
        <p:nvPicPr>
          <p:cNvPr id="32" name="Picture 31" descr="A diagram with sticky notes on it&#10;&#10;Description automatically generated">
            <a:extLst>
              <a:ext uri="{FF2B5EF4-FFF2-40B4-BE49-F238E27FC236}">
                <a16:creationId xmlns:a16="http://schemas.microsoft.com/office/drawing/2014/main" id="{20CE0E52-AC99-ABCF-0723-5D5840045247}"/>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264254" y="3869024"/>
            <a:ext cx="1890000" cy="2520000"/>
          </a:xfrm>
          <a:prstGeom prst="rect">
            <a:avLst/>
          </a:prstGeom>
        </p:spPr>
      </p:pic>
      <p:pic>
        <p:nvPicPr>
          <p:cNvPr id="34" name="Picture 33" descr="A white paper with yellow sticky notes&#10;&#10;Description automatically generated">
            <a:extLst>
              <a:ext uri="{FF2B5EF4-FFF2-40B4-BE49-F238E27FC236}">
                <a16:creationId xmlns:a16="http://schemas.microsoft.com/office/drawing/2014/main" id="{55B68E65-97ED-240B-D80D-11E180DBABD0}"/>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166873" y="1553621"/>
            <a:ext cx="2400000" cy="1800000"/>
          </a:xfrm>
          <a:prstGeom prst="rect">
            <a:avLst/>
          </a:prstGeom>
        </p:spPr>
      </p:pic>
      <p:grpSp>
        <p:nvGrpSpPr>
          <p:cNvPr id="11" name="Group 10">
            <a:extLst>
              <a:ext uri="{FF2B5EF4-FFF2-40B4-BE49-F238E27FC236}">
                <a16:creationId xmlns:a16="http://schemas.microsoft.com/office/drawing/2014/main" id="{779E4124-7540-27D2-11E0-1588961A71C7}"/>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4067A967-C42B-501F-B9E7-F4E381545E9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3" name="Group 12">
              <a:extLst>
                <a:ext uri="{FF2B5EF4-FFF2-40B4-BE49-F238E27FC236}">
                  <a16:creationId xmlns:a16="http://schemas.microsoft.com/office/drawing/2014/main" id="{FDDAECF2-25D9-9276-0789-F345907C8450}"/>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985C0850-0F23-EDAE-DFCD-A7ED8008716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15" name="Rectangle 14">
                <a:extLst>
                  <a:ext uri="{FF2B5EF4-FFF2-40B4-BE49-F238E27FC236}">
                    <a16:creationId xmlns:a16="http://schemas.microsoft.com/office/drawing/2014/main" id="{C961C140-5EDB-CB55-77DD-7FDD5EC05D7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BEEC3305-DD57-92E0-9DCC-714980CE293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2363099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15 - 20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completing their sketches, each participant presents their operating model concept to the group.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Presenters should explain the structure, the placement of roles, how communication flows are managed, and how workflows are integrated.</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the group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notes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interesting ideas or elements they find particularly compelling. This will come in handy during the Strawpoll voting.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presenting, stick the concepts on the wall. </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E3D2797D-2DAB-7EB4-8397-5A620CA9349E}"/>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F2CC163E-D8A8-FEEF-701C-C80EF6AD3D0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A6C8E196-60E1-95EA-47DD-74771899E662}"/>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00D54A52-0732-9191-7F9C-B55936D6D5C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716B0680-5ECF-485E-130C-6C4413A407E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799E11F5-2219-9AA8-DF88-5622A1A08E9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8617645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3B816C-8AC6-3924-7277-6DF6074416BC}"/>
            </a:ext>
          </a:extLst>
        </p:cNvPr>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CF4D9262-9D58-4BB9-9D5B-97D8D0D16346}"/>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8" name="Picture 7" descr="A couple of white papers on a wall&#10;&#10;AI-generated content may be incorrect.">
            <a:extLst>
              <a:ext uri="{FF2B5EF4-FFF2-40B4-BE49-F238E27FC236}">
                <a16:creationId xmlns:a16="http://schemas.microsoft.com/office/drawing/2014/main" id="{E0727126-10F2-8077-5F0E-80F58BC2321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9912" y="1658425"/>
            <a:ext cx="5741915" cy="4306436"/>
          </a:xfrm>
          <a:prstGeom prst="rect">
            <a:avLst/>
          </a:prstGeom>
        </p:spPr>
      </p:pic>
      <p:sp>
        <p:nvSpPr>
          <p:cNvPr id="6" name="Footer Placeholder 3">
            <a:extLst>
              <a:ext uri="{FF2B5EF4-FFF2-40B4-BE49-F238E27FC236}">
                <a16:creationId xmlns:a16="http://schemas.microsoft.com/office/drawing/2014/main" id="{A325DAE8-5401-B659-4B16-9A54A30D7A70}"/>
              </a:ext>
            </a:extLst>
          </p:cNvPr>
          <p:cNvSpPr>
            <a:spLocks noGrp="1"/>
          </p:cNvSpPr>
          <p:nvPr>
            <p:ph type="ftr" sz="quarter" idx="22"/>
          </p:nvPr>
        </p:nvSpPr>
        <p:spPr>
          <a:xfrm>
            <a:off x="190178" y="6549963"/>
            <a:ext cx="2678597" cy="24765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 name="Group 6">
            <a:extLst>
              <a:ext uri="{FF2B5EF4-FFF2-40B4-BE49-F238E27FC236}">
                <a16:creationId xmlns:a16="http://schemas.microsoft.com/office/drawing/2014/main" id="{DE1810AB-9057-6CE8-C24C-707051FF7D5B}"/>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9D59F64E-B75C-91DE-2843-C54414770BB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0" name="Group 9">
              <a:extLst>
                <a:ext uri="{FF2B5EF4-FFF2-40B4-BE49-F238E27FC236}">
                  <a16:creationId xmlns:a16="http://schemas.microsoft.com/office/drawing/2014/main" id="{FC6812AF-1403-F8E3-A4D5-271EFE312D96}"/>
                </a:ext>
              </a:extLst>
            </p:cNvPr>
            <p:cNvGrpSpPr/>
            <p:nvPr/>
          </p:nvGrpSpPr>
          <p:grpSpPr>
            <a:xfrm>
              <a:off x="10892274" y="158021"/>
              <a:ext cx="1191080" cy="262128"/>
              <a:chOff x="9614080" y="308749"/>
              <a:chExt cx="1191080" cy="262128"/>
            </a:xfrm>
          </p:grpSpPr>
          <p:sp>
            <p:nvSpPr>
              <p:cNvPr id="11" name="Rectangle 10">
                <a:extLst>
                  <a:ext uri="{FF2B5EF4-FFF2-40B4-BE49-F238E27FC236}">
                    <a16:creationId xmlns:a16="http://schemas.microsoft.com/office/drawing/2014/main" id="{A6198D43-7161-0D08-0BB0-E150294F103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12" name="Rectangle 11">
                <a:extLst>
                  <a:ext uri="{FF2B5EF4-FFF2-40B4-BE49-F238E27FC236}">
                    <a16:creationId xmlns:a16="http://schemas.microsoft.com/office/drawing/2014/main" id="{49381F15-AA7D-4873-A3DD-785518B62CD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3" name="Rectangle 12">
            <a:extLst>
              <a:ext uri="{FF2B5EF4-FFF2-40B4-BE49-F238E27FC236}">
                <a16:creationId xmlns:a16="http://schemas.microsoft.com/office/drawing/2014/main" id="{8AF60B56-8163-AF6E-04D2-876A844D043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14" name="Title 1">
            <a:extLst>
              <a:ext uri="{FF2B5EF4-FFF2-40B4-BE49-F238E27FC236}">
                <a16:creationId xmlns:a16="http://schemas.microsoft.com/office/drawing/2014/main" id="{3F2BEF54-27D9-FA5E-0C62-33C8DF8909A3}"/>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pic>
        <p:nvPicPr>
          <p:cNvPr id="15" name="Picture 14" descr="A diagram with sticky notes on it&#10;&#10;AI-generated content may be incorrect.">
            <a:extLst>
              <a:ext uri="{FF2B5EF4-FFF2-40B4-BE49-F238E27FC236}">
                <a16:creationId xmlns:a16="http://schemas.microsoft.com/office/drawing/2014/main" id="{71B689ED-746C-445A-D380-F703A0DB70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97459" y="1671561"/>
            <a:ext cx="5724400" cy="4293300"/>
          </a:xfrm>
          <a:prstGeom prst="rect">
            <a:avLst/>
          </a:prstGeom>
        </p:spPr>
      </p:pic>
    </p:spTree>
    <p:extLst>
      <p:ext uri="{BB962C8B-B14F-4D97-AF65-F5344CB8AC3E}">
        <p14:creationId xmlns:p14="http://schemas.microsoft.com/office/powerpoint/2010/main" val="4259881572"/>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8C3316-0F8A-04BC-43CB-BD006268A714}"/>
            </a:ext>
          </a:extLst>
        </p:cNvPr>
        <p:cNvGrpSpPr/>
        <p:nvPr/>
      </p:nvGrpSpPr>
      <p:grpSpPr>
        <a:xfrm>
          <a:off x="0" y="0"/>
          <a:ext cx="0" cy="0"/>
          <a:chOff x="0" y="0"/>
          <a:chExt cx="0" cy="0"/>
        </a:xfrm>
      </p:grpSpPr>
      <p:pic>
        <p:nvPicPr>
          <p:cNvPr id="10" name="Picture 9" descr="A white paper with yellow sticky notes on it&#10;&#10;AI-generated content may be incorrect.">
            <a:extLst>
              <a:ext uri="{FF2B5EF4-FFF2-40B4-BE49-F238E27FC236}">
                <a16:creationId xmlns:a16="http://schemas.microsoft.com/office/drawing/2014/main" id="{343412BD-6CF9-F574-84C3-5EDD5B3EAF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286175" y="1383341"/>
            <a:ext cx="3647264" cy="4863018"/>
          </a:xfrm>
          <a:prstGeom prst="rect">
            <a:avLst/>
          </a:prstGeom>
        </p:spPr>
      </p:pic>
      <p:sp>
        <p:nvSpPr>
          <p:cNvPr id="5" name="Slide Number Placeholder 4">
            <a:extLst>
              <a:ext uri="{FF2B5EF4-FFF2-40B4-BE49-F238E27FC236}">
                <a16:creationId xmlns:a16="http://schemas.microsoft.com/office/drawing/2014/main" id="{2E048B1E-3268-0C0E-C9F3-33883AAA393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2" name="Picture 11" descr="A paper with sticky notes on it&#10;&#10;AI-generated content may be incorrect.">
            <a:extLst>
              <a:ext uri="{FF2B5EF4-FFF2-40B4-BE49-F238E27FC236}">
                <a16:creationId xmlns:a16="http://schemas.microsoft.com/office/drawing/2014/main" id="{6C688072-26A2-86C6-C431-B95AF6051DE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9671" y="1383341"/>
            <a:ext cx="3647264" cy="4863018"/>
          </a:xfrm>
          <a:prstGeom prst="rect">
            <a:avLst/>
          </a:prstGeom>
        </p:spPr>
      </p:pic>
      <p:pic>
        <p:nvPicPr>
          <p:cNvPr id="14" name="Picture 13" descr="A white paper with yellow sticky notes on it&#10;&#10;AI-generated content may be incorrect.">
            <a:extLst>
              <a:ext uri="{FF2B5EF4-FFF2-40B4-BE49-F238E27FC236}">
                <a16:creationId xmlns:a16="http://schemas.microsoft.com/office/drawing/2014/main" id="{6FB57EA5-1D68-293C-3391-4776A7C79D0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02679" y="1383341"/>
            <a:ext cx="3647264" cy="4863018"/>
          </a:xfrm>
          <a:prstGeom prst="rect">
            <a:avLst/>
          </a:prstGeom>
        </p:spPr>
      </p:pic>
      <p:sp>
        <p:nvSpPr>
          <p:cNvPr id="6" name="Footer Placeholder 3">
            <a:extLst>
              <a:ext uri="{FF2B5EF4-FFF2-40B4-BE49-F238E27FC236}">
                <a16:creationId xmlns:a16="http://schemas.microsoft.com/office/drawing/2014/main" id="{D9665185-C63F-3006-6BA6-0A92B808577E}"/>
              </a:ext>
            </a:extLst>
          </p:cNvPr>
          <p:cNvSpPr>
            <a:spLocks noGrp="1"/>
          </p:cNvSpPr>
          <p:nvPr>
            <p:ph type="ftr" sz="quarter" idx="22"/>
          </p:nvPr>
        </p:nvSpPr>
        <p:spPr>
          <a:xfrm>
            <a:off x="190178" y="6549963"/>
            <a:ext cx="2678597" cy="24765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BBA6C9B9-CB8C-3665-5029-64425ADD7C2B}"/>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3492D019-DF18-513A-9F26-7E05725A528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1" name="Group 10">
              <a:extLst>
                <a:ext uri="{FF2B5EF4-FFF2-40B4-BE49-F238E27FC236}">
                  <a16:creationId xmlns:a16="http://schemas.microsoft.com/office/drawing/2014/main" id="{43785723-42C6-510F-DD6A-2E9DB2EA38BD}"/>
                </a:ext>
              </a:extLst>
            </p:cNvPr>
            <p:cNvGrpSpPr/>
            <p:nvPr/>
          </p:nvGrpSpPr>
          <p:grpSpPr>
            <a:xfrm>
              <a:off x="10892274" y="158021"/>
              <a:ext cx="1191080" cy="262128"/>
              <a:chOff x="9614080" y="308749"/>
              <a:chExt cx="1191080" cy="262128"/>
            </a:xfrm>
          </p:grpSpPr>
          <p:sp>
            <p:nvSpPr>
              <p:cNvPr id="13" name="Rectangle 12">
                <a:extLst>
                  <a:ext uri="{FF2B5EF4-FFF2-40B4-BE49-F238E27FC236}">
                    <a16:creationId xmlns:a16="http://schemas.microsoft.com/office/drawing/2014/main" id="{57AD706E-4D0B-6E3E-757E-225B5C851D0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15" name="Rectangle 14">
                <a:extLst>
                  <a:ext uri="{FF2B5EF4-FFF2-40B4-BE49-F238E27FC236}">
                    <a16:creationId xmlns:a16="http://schemas.microsoft.com/office/drawing/2014/main" id="{F2DFC8EB-DA44-5037-3E40-84E855BA668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0327C7DF-F623-D78C-E296-973D5635E19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17" name="Title 1">
            <a:extLst>
              <a:ext uri="{FF2B5EF4-FFF2-40B4-BE49-F238E27FC236}">
                <a16:creationId xmlns:a16="http://schemas.microsoft.com/office/drawing/2014/main" id="{D5B9B8D2-427B-8C6E-91D7-E04A4223B4EE}"/>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Tree>
    <p:extLst>
      <p:ext uri="{BB962C8B-B14F-4D97-AF65-F5344CB8AC3E}">
        <p14:creationId xmlns:p14="http://schemas.microsoft.com/office/powerpoint/2010/main" val="2049488265"/>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are given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many voting dots as possible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asked to place them on the specific elements of the operating models they find critical or particularly effective. It's all about collecting a "heat map" of opinions.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voting for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you believe are essential to the success of the operating model, considering alignment with the data governance purpose and goals.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they read along, they can jot down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any questions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are simply for clarification on a separate sticky note. So, if there's something they're not quite grasping in a concept, they can write a question on a sticky note and pop it underneath. </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Heatmap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0022F839-E1DE-3BB2-D57F-82C9EB459CC7}"/>
              </a:ext>
            </a:extLst>
          </p:cNvPr>
          <p:cNvSpPr/>
          <p:nvPr/>
        </p:nvSpPr>
        <p:spPr>
          <a:xfrm>
            <a:off x="8715374"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Oval 27">
            <a:extLst>
              <a:ext uri="{FF2B5EF4-FFF2-40B4-BE49-F238E27FC236}">
                <a16:creationId xmlns:a16="http://schemas.microsoft.com/office/drawing/2014/main" id="{65CC8DE8-5635-EC02-714B-6AB8BA6A25AC}"/>
              </a:ext>
            </a:extLst>
          </p:cNvPr>
          <p:cNvSpPr/>
          <p:nvPr/>
        </p:nvSpPr>
        <p:spPr>
          <a:xfrm>
            <a:off x="8807598"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59D7DFC4-F60F-0D49-A6C2-B4C6832F8A00}"/>
              </a:ext>
            </a:extLst>
          </p:cNvPr>
          <p:cNvSpPr/>
          <p:nvPr/>
        </p:nvSpPr>
        <p:spPr>
          <a:xfrm>
            <a:off x="8900606"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B0E539AD-7F4E-A04E-41D3-AB8D5163B5E5}"/>
              </a:ext>
            </a:extLst>
          </p:cNvPr>
          <p:cNvSpPr/>
          <p:nvPr/>
        </p:nvSpPr>
        <p:spPr>
          <a:xfrm>
            <a:off x="8993614"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7427E93D-230C-C4BD-DED2-EC8223B75567}"/>
              </a:ext>
            </a:extLst>
          </p:cNvPr>
          <p:cNvSpPr/>
          <p:nvPr/>
        </p:nvSpPr>
        <p:spPr>
          <a:xfrm>
            <a:off x="8715374"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8A8DCB1C-2421-1974-3B5A-1866CF9D3D52}"/>
              </a:ext>
            </a:extLst>
          </p:cNvPr>
          <p:cNvSpPr/>
          <p:nvPr/>
        </p:nvSpPr>
        <p:spPr>
          <a:xfrm>
            <a:off x="8807598"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F1F9B06B-A21A-E5FB-CA20-1CF1EB17BB3D}"/>
              </a:ext>
            </a:extLst>
          </p:cNvPr>
          <p:cNvSpPr/>
          <p:nvPr/>
        </p:nvSpPr>
        <p:spPr>
          <a:xfrm>
            <a:off x="8900606"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0AFF54E6-0139-67B2-30BE-8E3EB0241567}"/>
              </a:ext>
            </a:extLst>
          </p:cNvPr>
          <p:cNvSpPr/>
          <p:nvPr/>
        </p:nvSpPr>
        <p:spPr>
          <a:xfrm>
            <a:off x="8993614"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0A8B9161-D259-0216-7ECB-ECEEAC588B36}"/>
              </a:ext>
            </a:extLst>
          </p:cNvPr>
          <p:cNvSpPr/>
          <p:nvPr/>
        </p:nvSpPr>
        <p:spPr>
          <a:xfrm>
            <a:off x="8715374"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02A7CDB5-4712-6CFD-C36A-5E9042947CAA}"/>
              </a:ext>
            </a:extLst>
          </p:cNvPr>
          <p:cNvSpPr/>
          <p:nvPr/>
        </p:nvSpPr>
        <p:spPr>
          <a:xfrm>
            <a:off x="8807598"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D3C11831-6F28-6731-F038-94318F873663}"/>
              </a:ext>
            </a:extLst>
          </p:cNvPr>
          <p:cNvSpPr/>
          <p:nvPr/>
        </p:nvSpPr>
        <p:spPr>
          <a:xfrm>
            <a:off x="8900606"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41181099-725A-BD85-5973-28D55F107912}"/>
              </a:ext>
            </a:extLst>
          </p:cNvPr>
          <p:cNvSpPr/>
          <p:nvPr/>
        </p:nvSpPr>
        <p:spPr>
          <a:xfrm>
            <a:off x="8993614"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DB53B16D-35AB-30F5-F7BD-7E9925D1384C}"/>
              </a:ext>
            </a:extLst>
          </p:cNvPr>
          <p:cNvSpPr/>
          <p:nvPr/>
        </p:nvSpPr>
        <p:spPr>
          <a:xfrm>
            <a:off x="8715374"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D9E2D698-075E-76CC-7796-2A37F3E56E33}"/>
              </a:ext>
            </a:extLst>
          </p:cNvPr>
          <p:cNvSpPr/>
          <p:nvPr/>
        </p:nvSpPr>
        <p:spPr>
          <a:xfrm>
            <a:off x="8807598"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9EBD3B33-EEE7-E533-2199-AA8D1A995825}"/>
              </a:ext>
            </a:extLst>
          </p:cNvPr>
          <p:cNvSpPr/>
          <p:nvPr/>
        </p:nvSpPr>
        <p:spPr>
          <a:xfrm>
            <a:off x="8900606"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E2023069-F44D-A364-B1D7-C290A4D7BB6F}"/>
              </a:ext>
            </a:extLst>
          </p:cNvPr>
          <p:cNvSpPr/>
          <p:nvPr/>
        </p:nvSpPr>
        <p:spPr>
          <a:xfrm>
            <a:off x="8993614"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FFF0481B-AA0A-169C-2796-31A30056E87C}"/>
              </a:ext>
            </a:extLst>
          </p:cNvPr>
          <p:cNvSpPr/>
          <p:nvPr/>
        </p:nvSpPr>
        <p:spPr>
          <a:xfrm>
            <a:off x="9086622"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23674BB9-AE18-E725-8015-F4514063D562}"/>
              </a:ext>
            </a:extLst>
          </p:cNvPr>
          <p:cNvSpPr/>
          <p:nvPr/>
        </p:nvSpPr>
        <p:spPr>
          <a:xfrm>
            <a:off x="9178846"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2F9D15DA-B5BD-564E-9F2C-0DE26255D587}"/>
              </a:ext>
            </a:extLst>
          </p:cNvPr>
          <p:cNvSpPr/>
          <p:nvPr/>
        </p:nvSpPr>
        <p:spPr>
          <a:xfrm>
            <a:off x="9271854"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017482E7-59C2-EFEA-4E65-4D1AA0EC612B}"/>
              </a:ext>
            </a:extLst>
          </p:cNvPr>
          <p:cNvSpPr/>
          <p:nvPr/>
        </p:nvSpPr>
        <p:spPr>
          <a:xfrm>
            <a:off x="9364862"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83270E9A-896E-5DBF-955A-5F5D07A44425}"/>
              </a:ext>
            </a:extLst>
          </p:cNvPr>
          <p:cNvSpPr/>
          <p:nvPr/>
        </p:nvSpPr>
        <p:spPr>
          <a:xfrm>
            <a:off x="9086622"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9078E154-96E1-0613-4A2E-CAF1839F5127}"/>
              </a:ext>
            </a:extLst>
          </p:cNvPr>
          <p:cNvSpPr/>
          <p:nvPr/>
        </p:nvSpPr>
        <p:spPr>
          <a:xfrm>
            <a:off x="9178846"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155B141F-1076-C3DD-872C-EEFC75B6E1B6}"/>
              </a:ext>
            </a:extLst>
          </p:cNvPr>
          <p:cNvSpPr/>
          <p:nvPr/>
        </p:nvSpPr>
        <p:spPr>
          <a:xfrm>
            <a:off x="9271854"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66C2E33F-E192-133F-D09C-B55A7806659B}"/>
              </a:ext>
            </a:extLst>
          </p:cNvPr>
          <p:cNvSpPr/>
          <p:nvPr/>
        </p:nvSpPr>
        <p:spPr>
          <a:xfrm>
            <a:off x="9364862"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346A0AF2-3E32-A431-0610-BA1F70F202F4}"/>
              </a:ext>
            </a:extLst>
          </p:cNvPr>
          <p:cNvSpPr/>
          <p:nvPr/>
        </p:nvSpPr>
        <p:spPr>
          <a:xfrm>
            <a:off x="9086622"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FEEA2FD4-638A-B637-B142-E4ABFBD2A6E3}"/>
              </a:ext>
            </a:extLst>
          </p:cNvPr>
          <p:cNvSpPr/>
          <p:nvPr/>
        </p:nvSpPr>
        <p:spPr>
          <a:xfrm>
            <a:off x="9178846"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6C6E6115-B5D8-7B4C-7E10-EA189BE29C03}"/>
              </a:ext>
            </a:extLst>
          </p:cNvPr>
          <p:cNvSpPr/>
          <p:nvPr/>
        </p:nvSpPr>
        <p:spPr>
          <a:xfrm>
            <a:off x="9271854"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16E8E099-D354-217B-B5F4-44501E5C875B}"/>
              </a:ext>
            </a:extLst>
          </p:cNvPr>
          <p:cNvSpPr/>
          <p:nvPr/>
        </p:nvSpPr>
        <p:spPr>
          <a:xfrm>
            <a:off x="9364862"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456AB323-7243-24C0-04B4-50006B4D2F10}"/>
              </a:ext>
            </a:extLst>
          </p:cNvPr>
          <p:cNvSpPr/>
          <p:nvPr/>
        </p:nvSpPr>
        <p:spPr>
          <a:xfrm>
            <a:off x="9086622" y="21932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B9EE549C-4F6C-0E2B-EF94-7F1852D99A24}"/>
              </a:ext>
            </a:extLst>
          </p:cNvPr>
          <p:cNvSpPr/>
          <p:nvPr/>
        </p:nvSpPr>
        <p:spPr>
          <a:xfrm>
            <a:off x="9178846" y="21932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340C8E70-6EB4-36BA-6E54-8E850243D889}"/>
              </a:ext>
            </a:extLst>
          </p:cNvPr>
          <p:cNvSpPr/>
          <p:nvPr/>
        </p:nvSpPr>
        <p:spPr>
          <a:xfrm>
            <a:off x="9271854" y="21932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B563E1FB-4445-3D4E-92DE-D08ACB783B9F}"/>
              </a:ext>
            </a:extLst>
          </p:cNvPr>
          <p:cNvSpPr/>
          <p:nvPr/>
        </p:nvSpPr>
        <p:spPr>
          <a:xfrm>
            <a:off x="9364862" y="21916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31A30AC5-08B1-A89A-432B-49DCDD965FD4}"/>
              </a:ext>
            </a:extLst>
          </p:cNvPr>
          <p:cNvSpPr/>
          <p:nvPr/>
        </p:nvSpPr>
        <p:spPr>
          <a:xfrm rot="20746230">
            <a:off x="7432818" y="5660692"/>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Franklin Gothic Book"/>
                <a:ea typeface="+mn-ea"/>
                <a:cs typeface="+mn-cs"/>
              </a:rPr>
              <a:t>?</a:t>
            </a:r>
          </a:p>
        </p:txBody>
      </p:sp>
      <p:grpSp>
        <p:nvGrpSpPr>
          <p:cNvPr id="15" name="Group 14">
            <a:extLst>
              <a:ext uri="{FF2B5EF4-FFF2-40B4-BE49-F238E27FC236}">
                <a16:creationId xmlns:a16="http://schemas.microsoft.com/office/drawing/2014/main" id="{9DBAC968-591A-2DF4-DD7B-62E0A3E8E01C}"/>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2D617544-5D76-39AA-66A2-8AC23AD45F5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46A80136-4315-E677-7FAD-F520CD550A03}"/>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83823EBF-4E34-8E3B-8202-1969E4C522E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2572AFD7-5B1C-59D4-0177-9B853974114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B1F58C84-FF43-34E9-B2D9-B7DF512F124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8073862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p:txBody>
          <a:bodyPr/>
          <a:lstStyle/>
          <a:p>
            <a:r>
              <a:rPr lang="en-US" b="1" dirty="0">
                <a:solidFill>
                  <a:srgbClr val="11B5B4"/>
                </a:solidFill>
              </a:rPr>
              <a:t>4</a:t>
            </a:r>
            <a:r>
              <a:rPr lang="en-US" b="1" dirty="0">
                <a:solidFill>
                  <a:schemeClr val="accent2"/>
                </a:solidFill>
              </a:rPr>
              <a:t> </a:t>
            </a:r>
            <a:r>
              <a:rPr lang="en-US" dirty="0"/>
              <a:t>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6177280" y="1930400"/>
            <a:ext cx="5208270" cy="2455284"/>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8387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Discussions are Sequenced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Discussions are Visualized</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We Work Alone, Together</a:t>
            </a:r>
          </a:p>
        </p:txBody>
      </p:sp>
      <p:sp>
        <p:nvSpPr>
          <p:cNvPr id="10" name="Tijdelijke aanduiding voor tekst 44">
            <a:extLst>
              <a:ext uri="{FF2B5EF4-FFF2-40B4-BE49-F238E27FC236}">
                <a16:creationId xmlns:a16="http://schemas.microsoft.com/office/drawing/2014/main" id="{23F653CB-7E22-EA24-0BFC-6943FEB64342}"/>
              </a:ext>
            </a:extLst>
          </p:cNvPr>
          <p:cNvSpPr txBox="1">
            <a:spLocks/>
          </p:cNvSpPr>
          <p:nvPr/>
        </p:nvSpPr>
        <p:spPr>
          <a:xfrm>
            <a:off x="704850" y="3716018"/>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There’s Always a Decision</a:t>
            </a:r>
          </a:p>
        </p:txBody>
      </p:sp>
    </p:spTree>
    <p:extLst>
      <p:ext uri="{BB962C8B-B14F-4D97-AF65-F5344CB8AC3E}">
        <p14:creationId xmlns:p14="http://schemas.microsoft.com/office/powerpoint/2010/main" val="33307192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0" name="Picture 19" descr="A piece of paper with writing on it&#10;&#10;Description automatically generated">
            <a:extLst>
              <a:ext uri="{FF2B5EF4-FFF2-40B4-BE49-F238E27FC236}">
                <a16:creationId xmlns:a16="http://schemas.microsoft.com/office/drawing/2014/main" id="{582C0DAE-0E18-263D-AF3E-A89B95DFE74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206000" y="1193621"/>
            <a:ext cx="1890000" cy="2520000"/>
          </a:xfrm>
          <a:prstGeom prst="rect">
            <a:avLst/>
          </a:prstGeom>
        </p:spPr>
      </p:pic>
      <p:pic>
        <p:nvPicPr>
          <p:cNvPr id="22" name="Picture 21" descr="A white paper with writing on it&#10;&#10;Description automatically generated">
            <a:extLst>
              <a:ext uri="{FF2B5EF4-FFF2-40B4-BE49-F238E27FC236}">
                <a16:creationId xmlns:a16="http://schemas.microsoft.com/office/drawing/2014/main" id="{2C865217-7DAD-60E2-7C82-D78962B749E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206000" y="3869024"/>
            <a:ext cx="1890000" cy="2520000"/>
          </a:xfrm>
          <a:prstGeom prst="rect">
            <a:avLst/>
          </a:prstGeom>
        </p:spPr>
      </p:pic>
      <p:pic>
        <p:nvPicPr>
          <p:cNvPr id="24" name="Picture 23" descr="A diagram of a company&#10;&#10;Description automatically generated">
            <a:extLst>
              <a:ext uri="{FF2B5EF4-FFF2-40B4-BE49-F238E27FC236}">
                <a16:creationId xmlns:a16="http://schemas.microsoft.com/office/drawing/2014/main" id="{BA05BE88-ED6F-13E6-AFDC-C4FCB81C0AA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735127" y="3869024"/>
            <a:ext cx="1890000" cy="2520000"/>
          </a:xfrm>
          <a:prstGeom prst="rect">
            <a:avLst/>
          </a:prstGeom>
        </p:spPr>
      </p:pic>
      <p:pic>
        <p:nvPicPr>
          <p:cNvPr id="26" name="Picture 25" descr="A white paper with black lines and red dots&#10;&#10;Description automatically generated">
            <a:extLst>
              <a:ext uri="{FF2B5EF4-FFF2-40B4-BE49-F238E27FC236}">
                <a16:creationId xmlns:a16="http://schemas.microsoft.com/office/drawing/2014/main" id="{14842DD9-C57B-4798-562A-4B990049D04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rot="10800000">
            <a:off x="1166873" y="4229024"/>
            <a:ext cx="2400000" cy="1800000"/>
          </a:xfrm>
          <a:prstGeom prst="rect">
            <a:avLst/>
          </a:prstGeom>
        </p:spPr>
      </p:pic>
      <p:pic>
        <p:nvPicPr>
          <p:cNvPr id="28" name="Picture 27" descr="A white paper with yellow sticky notes&#10;&#10;Description automatically generated">
            <a:extLst>
              <a:ext uri="{FF2B5EF4-FFF2-40B4-BE49-F238E27FC236}">
                <a16:creationId xmlns:a16="http://schemas.microsoft.com/office/drawing/2014/main" id="{979E5EFC-FFE1-B3D2-CD6A-F2E40FE1A01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9264254" y="1193621"/>
            <a:ext cx="1890000" cy="2520000"/>
          </a:xfrm>
          <a:prstGeom prst="rect">
            <a:avLst/>
          </a:prstGeom>
        </p:spPr>
      </p:pic>
      <p:pic>
        <p:nvPicPr>
          <p:cNvPr id="30" name="Picture 29" descr="A white paper with yellow sticky notes on it&#10;&#10;Description automatically generated">
            <a:extLst>
              <a:ext uri="{FF2B5EF4-FFF2-40B4-BE49-F238E27FC236}">
                <a16:creationId xmlns:a16="http://schemas.microsoft.com/office/drawing/2014/main" id="{19887E9E-6E86-C520-B52C-17531A44A384}"/>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rot="10800000">
            <a:off x="6735127" y="1193621"/>
            <a:ext cx="1890000" cy="2520000"/>
          </a:xfrm>
          <a:prstGeom prst="rect">
            <a:avLst/>
          </a:prstGeom>
        </p:spPr>
      </p:pic>
      <p:pic>
        <p:nvPicPr>
          <p:cNvPr id="32" name="Picture 31" descr="A diagram with sticky notes on it&#10;&#10;Description automatically generated">
            <a:extLst>
              <a:ext uri="{FF2B5EF4-FFF2-40B4-BE49-F238E27FC236}">
                <a16:creationId xmlns:a16="http://schemas.microsoft.com/office/drawing/2014/main" id="{20CE0E52-AC99-ABCF-0723-5D5840045247}"/>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264254" y="3869024"/>
            <a:ext cx="1890000" cy="2520000"/>
          </a:xfrm>
          <a:prstGeom prst="rect">
            <a:avLst/>
          </a:prstGeom>
        </p:spPr>
      </p:pic>
      <p:pic>
        <p:nvPicPr>
          <p:cNvPr id="34" name="Picture 33" descr="A white paper with yellow sticky notes&#10;&#10;Description automatically generated">
            <a:extLst>
              <a:ext uri="{FF2B5EF4-FFF2-40B4-BE49-F238E27FC236}">
                <a16:creationId xmlns:a16="http://schemas.microsoft.com/office/drawing/2014/main" id="{55B68E65-97ED-240B-D80D-11E180DBABD0}"/>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166873" y="1553621"/>
            <a:ext cx="2400000" cy="1800000"/>
          </a:xfrm>
          <a:prstGeom prst="rect">
            <a:avLst/>
          </a:prstGeom>
        </p:spPr>
      </p:pic>
      <p:sp>
        <p:nvSpPr>
          <p:cNvPr id="11" name="Oval 10">
            <a:extLst>
              <a:ext uri="{FF2B5EF4-FFF2-40B4-BE49-F238E27FC236}">
                <a16:creationId xmlns:a16="http://schemas.microsoft.com/office/drawing/2014/main" id="{F5B8C942-6572-4064-4019-B7B9ABFFF326}"/>
              </a:ext>
            </a:extLst>
          </p:cNvPr>
          <p:cNvSpPr/>
          <p:nvPr/>
        </p:nvSpPr>
        <p:spPr>
          <a:xfrm>
            <a:off x="10305428" y="4330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Oval 11">
            <a:extLst>
              <a:ext uri="{FF2B5EF4-FFF2-40B4-BE49-F238E27FC236}">
                <a16:creationId xmlns:a16="http://schemas.microsoft.com/office/drawing/2014/main" id="{64A784C8-2918-AFB0-D720-C77CC8A9E191}"/>
              </a:ext>
            </a:extLst>
          </p:cNvPr>
          <p:cNvSpPr/>
          <p:nvPr/>
        </p:nvSpPr>
        <p:spPr>
          <a:xfrm>
            <a:off x="10233428" y="4294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Oval 12">
            <a:extLst>
              <a:ext uri="{FF2B5EF4-FFF2-40B4-BE49-F238E27FC236}">
                <a16:creationId xmlns:a16="http://schemas.microsoft.com/office/drawing/2014/main" id="{6CC60278-609E-7E8F-CC99-C48B2E09B75D}"/>
              </a:ext>
            </a:extLst>
          </p:cNvPr>
          <p:cNvSpPr/>
          <p:nvPr/>
        </p:nvSpPr>
        <p:spPr>
          <a:xfrm>
            <a:off x="10341428" y="4276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Oval 13">
            <a:extLst>
              <a:ext uri="{FF2B5EF4-FFF2-40B4-BE49-F238E27FC236}">
                <a16:creationId xmlns:a16="http://schemas.microsoft.com/office/drawing/2014/main" id="{6901EE78-2837-0340-E686-C18991A309BE}"/>
              </a:ext>
            </a:extLst>
          </p:cNvPr>
          <p:cNvSpPr/>
          <p:nvPr/>
        </p:nvSpPr>
        <p:spPr>
          <a:xfrm>
            <a:off x="10377428" y="4821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C04EFF54-83FB-A9D6-EB9F-064EBC76DB9A}"/>
              </a:ext>
            </a:extLst>
          </p:cNvPr>
          <p:cNvSpPr/>
          <p:nvPr/>
        </p:nvSpPr>
        <p:spPr>
          <a:xfrm>
            <a:off x="9712841" y="42290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Oval 15">
            <a:extLst>
              <a:ext uri="{FF2B5EF4-FFF2-40B4-BE49-F238E27FC236}">
                <a16:creationId xmlns:a16="http://schemas.microsoft.com/office/drawing/2014/main" id="{3AC26FF3-EFB2-108E-2D13-164B625E748D}"/>
              </a:ext>
            </a:extLst>
          </p:cNvPr>
          <p:cNvSpPr/>
          <p:nvPr/>
        </p:nvSpPr>
        <p:spPr>
          <a:xfrm>
            <a:off x="8089781" y="4617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Oval 16">
            <a:extLst>
              <a:ext uri="{FF2B5EF4-FFF2-40B4-BE49-F238E27FC236}">
                <a16:creationId xmlns:a16="http://schemas.microsoft.com/office/drawing/2014/main" id="{0841420A-8DEC-DEA1-0876-4F6077F9B975}"/>
              </a:ext>
            </a:extLst>
          </p:cNvPr>
          <p:cNvSpPr/>
          <p:nvPr/>
        </p:nvSpPr>
        <p:spPr>
          <a:xfrm>
            <a:off x="8069782" y="489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Oval 17">
            <a:extLst>
              <a:ext uri="{FF2B5EF4-FFF2-40B4-BE49-F238E27FC236}">
                <a16:creationId xmlns:a16="http://schemas.microsoft.com/office/drawing/2014/main" id="{F9C0721E-7395-B41C-7E04-E602159128F4}"/>
              </a:ext>
            </a:extLst>
          </p:cNvPr>
          <p:cNvSpPr/>
          <p:nvPr/>
        </p:nvSpPr>
        <p:spPr>
          <a:xfrm>
            <a:off x="7644127" y="4857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Oval 18">
            <a:extLst>
              <a:ext uri="{FF2B5EF4-FFF2-40B4-BE49-F238E27FC236}">
                <a16:creationId xmlns:a16="http://schemas.microsoft.com/office/drawing/2014/main" id="{6AC72CC8-6596-C850-D13C-F2EDBC3201CB}"/>
              </a:ext>
            </a:extLst>
          </p:cNvPr>
          <p:cNvSpPr/>
          <p:nvPr/>
        </p:nvSpPr>
        <p:spPr>
          <a:xfrm>
            <a:off x="8000561" y="4617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Oval 20">
            <a:extLst>
              <a:ext uri="{FF2B5EF4-FFF2-40B4-BE49-F238E27FC236}">
                <a16:creationId xmlns:a16="http://schemas.microsoft.com/office/drawing/2014/main" id="{F968407E-2420-A49D-AB00-1234749C0FD1}"/>
              </a:ext>
            </a:extLst>
          </p:cNvPr>
          <p:cNvSpPr/>
          <p:nvPr/>
        </p:nvSpPr>
        <p:spPr>
          <a:xfrm>
            <a:off x="7608127" y="444619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Oval 22">
            <a:extLst>
              <a:ext uri="{FF2B5EF4-FFF2-40B4-BE49-F238E27FC236}">
                <a16:creationId xmlns:a16="http://schemas.microsoft.com/office/drawing/2014/main" id="{236C3764-A76C-C5D4-A407-A8A8EA17694F}"/>
              </a:ext>
            </a:extLst>
          </p:cNvPr>
          <p:cNvSpPr/>
          <p:nvPr/>
        </p:nvSpPr>
        <p:spPr>
          <a:xfrm>
            <a:off x="5675695" y="5664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DB3C71BD-9989-9205-03B1-46DA89DE3E5B}"/>
              </a:ext>
            </a:extLst>
          </p:cNvPr>
          <p:cNvSpPr/>
          <p:nvPr/>
        </p:nvSpPr>
        <p:spPr>
          <a:xfrm>
            <a:off x="5675695" y="5736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43E971B0-3683-E945-2D26-99E45378A536}"/>
              </a:ext>
            </a:extLst>
          </p:cNvPr>
          <p:cNvSpPr/>
          <p:nvPr/>
        </p:nvSpPr>
        <p:spPr>
          <a:xfrm>
            <a:off x="5747695" y="59187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3753F808-EBE9-4356-37E9-819AC36DB2A1}"/>
              </a:ext>
            </a:extLst>
          </p:cNvPr>
          <p:cNvSpPr/>
          <p:nvPr/>
        </p:nvSpPr>
        <p:spPr>
          <a:xfrm>
            <a:off x="5557195" y="562514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203319BC-7B6A-267E-6086-D62147E2A06C}"/>
              </a:ext>
            </a:extLst>
          </p:cNvPr>
          <p:cNvSpPr/>
          <p:nvPr/>
        </p:nvSpPr>
        <p:spPr>
          <a:xfrm>
            <a:off x="5425945" y="562514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D6060888-BBC5-AC7C-F717-AA70313AB294}"/>
              </a:ext>
            </a:extLst>
          </p:cNvPr>
          <p:cNvSpPr/>
          <p:nvPr/>
        </p:nvSpPr>
        <p:spPr>
          <a:xfrm>
            <a:off x="5413195" y="5700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83A77078-9BFD-F1B0-DAD1-4218845041D1}"/>
              </a:ext>
            </a:extLst>
          </p:cNvPr>
          <p:cNvSpPr/>
          <p:nvPr/>
        </p:nvSpPr>
        <p:spPr>
          <a:xfrm>
            <a:off x="5413195" y="57861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3C386B7C-6EF6-9DA7-1796-A254787C47FF}"/>
              </a:ext>
            </a:extLst>
          </p:cNvPr>
          <p:cNvSpPr/>
          <p:nvPr/>
        </p:nvSpPr>
        <p:spPr>
          <a:xfrm>
            <a:off x="5413195" y="407543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7000CB01-C276-E118-8F97-1A91F57DF475}"/>
              </a:ext>
            </a:extLst>
          </p:cNvPr>
          <p:cNvSpPr/>
          <p:nvPr/>
        </p:nvSpPr>
        <p:spPr>
          <a:xfrm>
            <a:off x="5339600" y="4083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EC4CF423-EA09-D1DC-832A-9B22B5C72D48}"/>
              </a:ext>
            </a:extLst>
          </p:cNvPr>
          <p:cNvSpPr/>
          <p:nvPr/>
        </p:nvSpPr>
        <p:spPr>
          <a:xfrm>
            <a:off x="2680220" y="4749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4891B2E3-0952-82CE-4B40-664E1C895BF3}"/>
              </a:ext>
            </a:extLst>
          </p:cNvPr>
          <p:cNvSpPr/>
          <p:nvPr/>
        </p:nvSpPr>
        <p:spPr>
          <a:xfrm>
            <a:off x="2680220" y="467676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331798BA-C830-F9BF-1D3A-E1E9E0215D26}"/>
              </a:ext>
            </a:extLst>
          </p:cNvPr>
          <p:cNvSpPr/>
          <p:nvPr/>
        </p:nvSpPr>
        <p:spPr>
          <a:xfrm>
            <a:off x="2752220" y="46400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F649A41E-41A7-A8F9-2A4A-979FD6358498}"/>
              </a:ext>
            </a:extLst>
          </p:cNvPr>
          <p:cNvSpPr/>
          <p:nvPr/>
        </p:nvSpPr>
        <p:spPr>
          <a:xfrm>
            <a:off x="2252874" y="45919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A9FA064F-DD60-351B-A38B-7C1D7999F98E}"/>
              </a:ext>
            </a:extLst>
          </p:cNvPr>
          <p:cNvSpPr/>
          <p:nvPr/>
        </p:nvSpPr>
        <p:spPr>
          <a:xfrm>
            <a:off x="2180874" y="46016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3C403276-7A69-09F8-6999-96C9632379FD}"/>
              </a:ext>
            </a:extLst>
          </p:cNvPr>
          <p:cNvSpPr/>
          <p:nvPr/>
        </p:nvSpPr>
        <p:spPr>
          <a:xfrm>
            <a:off x="1909094" y="50930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DEEDB176-36A7-58D6-1013-37EE34025594}"/>
              </a:ext>
            </a:extLst>
          </p:cNvPr>
          <p:cNvSpPr/>
          <p:nvPr/>
        </p:nvSpPr>
        <p:spPr>
          <a:xfrm>
            <a:off x="1799874" y="50570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0B319333-5097-B205-E5B8-668CBD57C91E}"/>
              </a:ext>
            </a:extLst>
          </p:cNvPr>
          <p:cNvSpPr/>
          <p:nvPr/>
        </p:nvSpPr>
        <p:spPr>
          <a:xfrm>
            <a:off x="1457476" y="489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ACB64BB3-0B37-8629-F8F2-0B6830DDA152}"/>
              </a:ext>
            </a:extLst>
          </p:cNvPr>
          <p:cNvSpPr/>
          <p:nvPr/>
        </p:nvSpPr>
        <p:spPr>
          <a:xfrm>
            <a:off x="1529476" y="489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4647715F-DBF3-8AAC-1144-473E126A8593}"/>
              </a:ext>
            </a:extLst>
          </p:cNvPr>
          <p:cNvSpPr/>
          <p:nvPr/>
        </p:nvSpPr>
        <p:spPr>
          <a:xfrm>
            <a:off x="1515072" y="49701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7C354BED-55DE-D9F2-DEFA-C412904FE76F}"/>
              </a:ext>
            </a:extLst>
          </p:cNvPr>
          <p:cNvSpPr/>
          <p:nvPr/>
        </p:nvSpPr>
        <p:spPr>
          <a:xfrm>
            <a:off x="2993960" y="1814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176DF417-C57B-201C-7732-809EA09AB76D}"/>
              </a:ext>
            </a:extLst>
          </p:cNvPr>
          <p:cNvSpPr/>
          <p:nvPr/>
        </p:nvSpPr>
        <p:spPr>
          <a:xfrm>
            <a:off x="2957960" y="1886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B9F427C8-15CA-3764-570B-76553AE97A0A}"/>
              </a:ext>
            </a:extLst>
          </p:cNvPr>
          <p:cNvSpPr/>
          <p:nvPr/>
        </p:nvSpPr>
        <p:spPr>
          <a:xfrm>
            <a:off x="1934674" y="1886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03437AA2-0D86-A565-A400-52041DB49107}"/>
              </a:ext>
            </a:extLst>
          </p:cNvPr>
          <p:cNvSpPr/>
          <p:nvPr/>
        </p:nvSpPr>
        <p:spPr>
          <a:xfrm>
            <a:off x="2832775" y="30711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BB496C55-453B-4390-9777-F8061774AB5A}"/>
              </a:ext>
            </a:extLst>
          </p:cNvPr>
          <p:cNvSpPr/>
          <p:nvPr/>
        </p:nvSpPr>
        <p:spPr>
          <a:xfrm>
            <a:off x="2339959" y="2682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EAC56C1E-904A-6487-CC3E-F67AF6A9445F}"/>
              </a:ext>
            </a:extLst>
          </p:cNvPr>
          <p:cNvSpPr/>
          <p:nvPr/>
        </p:nvSpPr>
        <p:spPr>
          <a:xfrm>
            <a:off x="4674112" y="16889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1B37781C-92EA-8112-6FB2-7B80B425AE10}"/>
              </a:ext>
            </a:extLst>
          </p:cNvPr>
          <p:cNvSpPr/>
          <p:nvPr/>
        </p:nvSpPr>
        <p:spPr>
          <a:xfrm>
            <a:off x="4746112" y="17815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AE117380-A1DA-2614-2A08-6E69B2B4E1E1}"/>
              </a:ext>
            </a:extLst>
          </p:cNvPr>
          <p:cNvSpPr/>
          <p:nvPr/>
        </p:nvSpPr>
        <p:spPr>
          <a:xfrm>
            <a:off x="4766672" y="21842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D17D8379-BA1F-B521-1994-F19F83ECF290}"/>
              </a:ext>
            </a:extLst>
          </p:cNvPr>
          <p:cNvSpPr/>
          <p:nvPr/>
        </p:nvSpPr>
        <p:spPr>
          <a:xfrm>
            <a:off x="5046411" y="2216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E88944C4-BABE-4ADD-94CD-DAD601971BAB}"/>
              </a:ext>
            </a:extLst>
          </p:cNvPr>
          <p:cNvSpPr/>
          <p:nvPr/>
        </p:nvSpPr>
        <p:spPr>
          <a:xfrm>
            <a:off x="8265099" y="19653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DC931D36-5723-8FB4-3B0A-ED6F449198DD}"/>
              </a:ext>
            </a:extLst>
          </p:cNvPr>
          <p:cNvSpPr/>
          <p:nvPr/>
        </p:nvSpPr>
        <p:spPr>
          <a:xfrm>
            <a:off x="8337099" y="20032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261120C9-3D11-6D1B-B542-596CAB2AA21F}"/>
              </a:ext>
            </a:extLst>
          </p:cNvPr>
          <p:cNvSpPr/>
          <p:nvPr/>
        </p:nvSpPr>
        <p:spPr>
          <a:xfrm>
            <a:off x="8337099" y="193629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27C4E6E6-44AB-CBF7-B28E-9679B54A9C45}"/>
              </a:ext>
            </a:extLst>
          </p:cNvPr>
          <p:cNvSpPr/>
          <p:nvPr/>
        </p:nvSpPr>
        <p:spPr>
          <a:xfrm>
            <a:off x="7768139" y="2216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9E384630-44B0-B0D2-F7C3-A467D115096C}"/>
              </a:ext>
            </a:extLst>
          </p:cNvPr>
          <p:cNvSpPr/>
          <p:nvPr/>
        </p:nvSpPr>
        <p:spPr>
          <a:xfrm>
            <a:off x="7828258" y="2252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E9EC0E72-2761-219D-CF82-DE9B4799B042}"/>
              </a:ext>
            </a:extLst>
          </p:cNvPr>
          <p:cNvSpPr/>
          <p:nvPr/>
        </p:nvSpPr>
        <p:spPr>
          <a:xfrm>
            <a:off x="7694017" y="15568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77EAE1AF-195B-A071-26CF-61769C8BF115}"/>
              </a:ext>
            </a:extLst>
          </p:cNvPr>
          <p:cNvSpPr/>
          <p:nvPr/>
        </p:nvSpPr>
        <p:spPr>
          <a:xfrm>
            <a:off x="10305428" y="22362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FEC51F9C-D675-5694-3007-6695B63510B5}"/>
              </a:ext>
            </a:extLst>
          </p:cNvPr>
          <p:cNvSpPr/>
          <p:nvPr/>
        </p:nvSpPr>
        <p:spPr>
          <a:xfrm>
            <a:off x="10242576" y="22078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E162C023-8FFE-6794-9792-887ED6063682}"/>
              </a:ext>
            </a:extLst>
          </p:cNvPr>
          <p:cNvSpPr/>
          <p:nvPr/>
        </p:nvSpPr>
        <p:spPr>
          <a:xfrm>
            <a:off x="10269428" y="22708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1DF834A3-1C54-DB58-6024-19D56AF7CADA}"/>
              </a:ext>
            </a:extLst>
          </p:cNvPr>
          <p:cNvSpPr/>
          <p:nvPr/>
        </p:nvSpPr>
        <p:spPr>
          <a:xfrm>
            <a:off x="10307824" y="23181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535854C5-EFC0-A17C-4FB4-62CAECA443F2}"/>
              </a:ext>
            </a:extLst>
          </p:cNvPr>
          <p:cNvSpPr/>
          <p:nvPr/>
        </p:nvSpPr>
        <p:spPr>
          <a:xfrm>
            <a:off x="10368280" y="22186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090770CE-9B70-3460-44A1-5179D426C8FD}"/>
              </a:ext>
            </a:extLst>
          </p:cNvPr>
          <p:cNvSpPr/>
          <p:nvPr/>
        </p:nvSpPr>
        <p:spPr>
          <a:xfrm>
            <a:off x="10277928" y="20953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08D8FDE-73CF-C398-50B5-93542D4DC6FC}"/>
              </a:ext>
            </a:extLst>
          </p:cNvPr>
          <p:cNvSpPr/>
          <p:nvPr/>
        </p:nvSpPr>
        <p:spPr>
          <a:xfrm>
            <a:off x="10209254" y="20752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119F41FB-E3F0-F627-3506-730C06AE3610}"/>
              </a:ext>
            </a:extLst>
          </p:cNvPr>
          <p:cNvSpPr/>
          <p:nvPr/>
        </p:nvSpPr>
        <p:spPr>
          <a:xfrm>
            <a:off x="10069665" y="20916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1F381747-DABF-6626-B047-584F701E2D31}"/>
              </a:ext>
            </a:extLst>
          </p:cNvPr>
          <p:cNvSpPr/>
          <p:nvPr/>
        </p:nvSpPr>
        <p:spPr>
          <a:xfrm>
            <a:off x="9945205" y="26161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A8749773-36D4-275A-3B3F-D40013E78935}"/>
              </a:ext>
            </a:extLst>
          </p:cNvPr>
          <p:cNvSpPr/>
          <p:nvPr/>
        </p:nvSpPr>
        <p:spPr>
          <a:xfrm>
            <a:off x="10033665" y="26161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21E1DAD1-0D15-034C-A8EA-027275535573}"/>
              </a:ext>
            </a:extLst>
          </p:cNvPr>
          <p:cNvSpPr/>
          <p:nvPr/>
        </p:nvSpPr>
        <p:spPr>
          <a:xfrm>
            <a:off x="10574685" y="2718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CC51DDB-EE0F-6603-7C98-5F4FA98F1D12}"/>
              </a:ext>
            </a:extLst>
          </p:cNvPr>
          <p:cNvSpPr/>
          <p:nvPr/>
        </p:nvSpPr>
        <p:spPr>
          <a:xfrm>
            <a:off x="10502685" y="2718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DC746C78-FDD0-C5F7-A84C-F46C35788B11}"/>
              </a:ext>
            </a:extLst>
          </p:cNvPr>
          <p:cNvSpPr/>
          <p:nvPr/>
        </p:nvSpPr>
        <p:spPr>
          <a:xfrm>
            <a:off x="10748400" y="2718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9E8B7A4D-AA81-3FF0-8249-C8EAA60AF353}"/>
              </a:ext>
            </a:extLst>
          </p:cNvPr>
          <p:cNvSpPr/>
          <p:nvPr/>
        </p:nvSpPr>
        <p:spPr>
          <a:xfrm>
            <a:off x="10621237" y="22078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7DC3F23B-064C-9241-30B9-01CDBC8D65B5}"/>
              </a:ext>
            </a:extLst>
          </p:cNvPr>
          <p:cNvSpPr/>
          <p:nvPr/>
        </p:nvSpPr>
        <p:spPr>
          <a:xfrm>
            <a:off x="10466685" y="18481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119D36AB-B7BA-4BDC-1CE2-D85FDB9665D6}"/>
              </a:ext>
            </a:extLst>
          </p:cNvPr>
          <p:cNvSpPr/>
          <p:nvPr/>
        </p:nvSpPr>
        <p:spPr>
          <a:xfrm>
            <a:off x="10233428" y="23733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C17467C5-ED64-0CAF-B84E-2FA14E5D70E5}"/>
              </a:ext>
            </a:extLst>
          </p:cNvPr>
          <p:cNvSpPr/>
          <p:nvPr/>
        </p:nvSpPr>
        <p:spPr>
          <a:xfrm>
            <a:off x="10332280" y="242521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Rectangle 87">
            <a:extLst>
              <a:ext uri="{FF2B5EF4-FFF2-40B4-BE49-F238E27FC236}">
                <a16:creationId xmlns:a16="http://schemas.microsoft.com/office/drawing/2014/main" id="{20DFCB34-9B06-1D7F-6FA0-E7A219EB9BB8}"/>
              </a:ext>
            </a:extLst>
          </p:cNvPr>
          <p:cNvSpPr/>
          <p:nvPr/>
        </p:nvSpPr>
        <p:spPr>
          <a:xfrm>
            <a:off x="9338521" y="6139812"/>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89" name="Rectangle 88">
            <a:extLst>
              <a:ext uri="{FF2B5EF4-FFF2-40B4-BE49-F238E27FC236}">
                <a16:creationId xmlns:a16="http://schemas.microsoft.com/office/drawing/2014/main" id="{23E26C53-BC81-ACC4-24FE-948392BCF215}"/>
              </a:ext>
            </a:extLst>
          </p:cNvPr>
          <p:cNvSpPr/>
          <p:nvPr/>
        </p:nvSpPr>
        <p:spPr>
          <a:xfrm>
            <a:off x="10221853" y="6040837"/>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90" name="Rectangle 89">
            <a:extLst>
              <a:ext uri="{FF2B5EF4-FFF2-40B4-BE49-F238E27FC236}">
                <a16:creationId xmlns:a16="http://schemas.microsoft.com/office/drawing/2014/main" id="{C625BC7C-048E-D8BE-B171-E2BC243E4424}"/>
              </a:ext>
            </a:extLst>
          </p:cNvPr>
          <p:cNvSpPr/>
          <p:nvPr/>
        </p:nvSpPr>
        <p:spPr>
          <a:xfrm>
            <a:off x="5497945" y="3378492"/>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91" name="Rectangle 90">
            <a:extLst>
              <a:ext uri="{FF2B5EF4-FFF2-40B4-BE49-F238E27FC236}">
                <a16:creationId xmlns:a16="http://schemas.microsoft.com/office/drawing/2014/main" id="{FB9FE1B4-B761-9045-2004-ABDBEB861C6B}"/>
              </a:ext>
            </a:extLst>
          </p:cNvPr>
          <p:cNvSpPr/>
          <p:nvPr/>
        </p:nvSpPr>
        <p:spPr>
          <a:xfrm>
            <a:off x="4082170" y="6029024"/>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grpSp>
        <p:nvGrpSpPr>
          <p:cNvPr id="46" name="Group 45">
            <a:extLst>
              <a:ext uri="{FF2B5EF4-FFF2-40B4-BE49-F238E27FC236}">
                <a16:creationId xmlns:a16="http://schemas.microsoft.com/office/drawing/2014/main" id="{FE57D42B-0C99-A6D9-DE37-EE1533C15189}"/>
              </a:ext>
            </a:extLst>
          </p:cNvPr>
          <p:cNvGrpSpPr/>
          <p:nvPr/>
        </p:nvGrpSpPr>
        <p:grpSpPr>
          <a:xfrm>
            <a:off x="10820400" y="158021"/>
            <a:ext cx="1262954" cy="262128"/>
            <a:chOff x="10892274" y="158021"/>
            <a:chExt cx="1191080" cy="262128"/>
          </a:xfrm>
        </p:grpSpPr>
        <p:sp>
          <p:nvSpPr>
            <p:cNvPr id="47" name="Oval 46">
              <a:extLst>
                <a:ext uri="{FF2B5EF4-FFF2-40B4-BE49-F238E27FC236}">
                  <a16:creationId xmlns:a16="http://schemas.microsoft.com/office/drawing/2014/main" id="{8F0FB844-6482-7D85-62FC-8970C5DA268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48" name="Group 47">
              <a:extLst>
                <a:ext uri="{FF2B5EF4-FFF2-40B4-BE49-F238E27FC236}">
                  <a16:creationId xmlns:a16="http://schemas.microsoft.com/office/drawing/2014/main" id="{B609BA05-5551-9066-D26E-98691F509170}"/>
                </a:ext>
              </a:extLst>
            </p:cNvPr>
            <p:cNvGrpSpPr/>
            <p:nvPr/>
          </p:nvGrpSpPr>
          <p:grpSpPr>
            <a:xfrm>
              <a:off x="10892274" y="158021"/>
              <a:ext cx="1191080" cy="262128"/>
              <a:chOff x="9614080" y="308749"/>
              <a:chExt cx="1191080" cy="262128"/>
            </a:xfrm>
          </p:grpSpPr>
          <p:sp>
            <p:nvSpPr>
              <p:cNvPr id="49" name="Rectangle 48">
                <a:extLst>
                  <a:ext uri="{FF2B5EF4-FFF2-40B4-BE49-F238E27FC236}">
                    <a16:creationId xmlns:a16="http://schemas.microsoft.com/office/drawing/2014/main" id="{2F479EBB-F68F-E1BF-D03A-AB83154F9DF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50" name="Rectangle 49">
                <a:extLst>
                  <a:ext uri="{FF2B5EF4-FFF2-40B4-BE49-F238E27FC236}">
                    <a16:creationId xmlns:a16="http://schemas.microsoft.com/office/drawing/2014/main" id="{20A2A2A1-8759-05CD-060A-D0C38E53E40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51" name="Rectangle 50">
            <a:extLst>
              <a:ext uri="{FF2B5EF4-FFF2-40B4-BE49-F238E27FC236}">
                <a16:creationId xmlns:a16="http://schemas.microsoft.com/office/drawing/2014/main" id="{7D2E1250-1D0B-9279-E490-8D25001BC46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6120104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fade">
                                      <p:cBhvr>
                                        <p:cTn id="43" dur="500"/>
                                        <p:tgtEl>
                                          <p:spTgt spid="2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9"/>
                                        </p:tgtEl>
                                        <p:attrNameLst>
                                          <p:attrName>style.visibility</p:attrName>
                                        </p:attrNameLst>
                                      </p:cBhvr>
                                      <p:to>
                                        <p:strVal val="visible"/>
                                      </p:to>
                                    </p:set>
                                    <p:animEffect transition="in" filter="fade">
                                      <p:cBhvr>
                                        <p:cTn id="46" dur="500"/>
                                        <p:tgtEl>
                                          <p:spTgt spid="2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fade">
                                      <p:cBhvr>
                                        <p:cTn id="49" dur="500"/>
                                        <p:tgtEl>
                                          <p:spTgt spid="3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fade">
                                      <p:cBhvr>
                                        <p:cTn id="55" dur="500"/>
                                        <p:tgtEl>
                                          <p:spTgt spid="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500"/>
                                        <p:tgtEl>
                                          <p:spTgt spid="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Effect transition="in" filter="fade">
                                      <p:cBhvr>
                                        <p:cTn id="61" dur="500"/>
                                        <p:tgtEl>
                                          <p:spTgt spid="3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8"/>
                                        </p:tgtEl>
                                        <p:attrNameLst>
                                          <p:attrName>style.visibility</p:attrName>
                                        </p:attrNameLst>
                                      </p:cBhvr>
                                      <p:to>
                                        <p:strVal val="visible"/>
                                      </p:to>
                                    </p:set>
                                    <p:animEffect transition="in" filter="fade">
                                      <p:cBhvr>
                                        <p:cTn id="64" dur="500"/>
                                        <p:tgtEl>
                                          <p:spTgt spid="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500"/>
                                        <p:tgtEl>
                                          <p:spTgt spid="3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40"/>
                                        </p:tgtEl>
                                        <p:attrNameLst>
                                          <p:attrName>style.visibility</p:attrName>
                                        </p:attrNameLst>
                                      </p:cBhvr>
                                      <p:to>
                                        <p:strVal val="visible"/>
                                      </p:to>
                                    </p:set>
                                    <p:animEffect transition="in" filter="fade">
                                      <p:cBhvr>
                                        <p:cTn id="70" dur="500"/>
                                        <p:tgtEl>
                                          <p:spTgt spid="4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fade">
                                      <p:cBhvr>
                                        <p:cTn id="76" dur="500"/>
                                        <p:tgtEl>
                                          <p:spTgt spid="42"/>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52"/>
                                        </p:tgtEl>
                                        <p:attrNameLst>
                                          <p:attrName>style.visibility</p:attrName>
                                        </p:attrNameLst>
                                      </p:cBhvr>
                                      <p:to>
                                        <p:strVal val="visible"/>
                                      </p:to>
                                    </p:set>
                                    <p:animEffect transition="in" filter="fade">
                                      <p:cBhvr>
                                        <p:cTn id="88" dur="500"/>
                                        <p:tgtEl>
                                          <p:spTgt spid="5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500"/>
                                        <p:tgtEl>
                                          <p:spTgt spid="53"/>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54"/>
                                        </p:tgtEl>
                                        <p:attrNameLst>
                                          <p:attrName>style.visibility</p:attrName>
                                        </p:attrNameLst>
                                      </p:cBhvr>
                                      <p:to>
                                        <p:strVal val="visible"/>
                                      </p:to>
                                    </p:set>
                                    <p:animEffect transition="in" filter="fade">
                                      <p:cBhvr>
                                        <p:cTn id="94" dur="500"/>
                                        <p:tgtEl>
                                          <p:spTgt spid="54"/>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55"/>
                                        </p:tgtEl>
                                        <p:attrNameLst>
                                          <p:attrName>style.visibility</p:attrName>
                                        </p:attrNameLst>
                                      </p:cBhvr>
                                      <p:to>
                                        <p:strVal val="visible"/>
                                      </p:to>
                                    </p:set>
                                    <p:animEffect transition="in" filter="fade">
                                      <p:cBhvr>
                                        <p:cTn id="97" dur="500"/>
                                        <p:tgtEl>
                                          <p:spTgt spid="55"/>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56"/>
                                        </p:tgtEl>
                                        <p:attrNameLst>
                                          <p:attrName>style.visibility</p:attrName>
                                        </p:attrNameLst>
                                      </p:cBhvr>
                                      <p:to>
                                        <p:strVal val="visible"/>
                                      </p:to>
                                    </p:set>
                                    <p:animEffect transition="in" filter="fade">
                                      <p:cBhvr>
                                        <p:cTn id="100" dur="500"/>
                                        <p:tgtEl>
                                          <p:spTgt spid="56"/>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57"/>
                                        </p:tgtEl>
                                        <p:attrNameLst>
                                          <p:attrName>style.visibility</p:attrName>
                                        </p:attrNameLst>
                                      </p:cBhvr>
                                      <p:to>
                                        <p:strVal val="visible"/>
                                      </p:to>
                                    </p:set>
                                    <p:animEffect transition="in" filter="fade">
                                      <p:cBhvr>
                                        <p:cTn id="103" dur="500"/>
                                        <p:tgtEl>
                                          <p:spTgt spid="57"/>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58"/>
                                        </p:tgtEl>
                                        <p:attrNameLst>
                                          <p:attrName>style.visibility</p:attrName>
                                        </p:attrNameLst>
                                      </p:cBhvr>
                                      <p:to>
                                        <p:strVal val="visible"/>
                                      </p:to>
                                    </p:set>
                                    <p:animEffect transition="in" filter="fade">
                                      <p:cBhvr>
                                        <p:cTn id="106" dur="500"/>
                                        <p:tgtEl>
                                          <p:spTgt spid="58"/>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9"/>
                                        </p:tgtEl>
                                        <p:attrNameLst>
                                          <p:attrName>style.visibility</p:attrName>
                                        </p:attrNameLst>
                                      </p:cBhvr>
                                      <p:to>
                                        <p:strVal val="visible"/>
                                      </p:to>
                                    </p:set>
                                    <p:animEffect transition="in" filter="fade">
                                      <p:cBhvr>
                                        <p:cTn id="109" dur="500"/>
                                        <p:tgtEl>
                                          <p:spTgt spid="59"/>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5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61"/>
                                        </p:tgtEl>
                                        <p:attrNameLst>
                                          <p:attrName>style.visibility</p:attrName>
                                        </p:attrNameLst>
                                      </p:cBhvr>
                                      <p:to>
                                        <p:strVal val="visible"/>
                                      </p:to>
                                    </p:set>
                                    <p:animEffect transition="in" filter="fade">
                                      <p:cBhvr>
                                        <p:cTn id="115" dur="500"/>
                                        <p:tgtEl>
                                          <p:spTgt spid="61"/>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62"/>
                                        </p:tgtEl>
                                        <p:attrNameLst>
                                          <p:attrName>style.visibility</p:attrName>
                                        </p:attrNameLst>
                                      </p:cBhvr>
                                      <p:to>
                                        <p:strVal val="visible"/>
                                      </p:to>
                                    </p:set>
                                    <p:animEffect transition="in" filter="fade">
                                      <p:cBhvr>
                                        <p:cTn id="118" dur="500"/>
                                        <p:tgtEl>
                                          <p:spTgt spid="62"/>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500"/>
                                        <p:tgtEl>
                                          <p:spTgt spid="63"/>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64"/>
                                        </p:tgtEl>
                                        <p:attrNameLst>
                                          <p:attrName>style.visibility</p:attrName>
                                        </p:attrNameLst>
                                      </p:cBhvr>
                                      <p:to>
                                        <p:strVal val="visible"/>
                                      </p:to>
                                    </p:set>
                                    <p:animEffect transition="in" filter="fade">
                                      <p:cBhvr>
                                        <p:cTn id="124" dur="500"/>
                                        <p:tgtEl>
                                          <p:spTgt spid="64"/>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65"/>
                                        </p:tgtEl>
                                        <p:attrNameLst>
                                          <p:attrName>style.visibility</p:attrName>
                                        </p:attrNameLst>
                                      </p:cBhvr>
                                      <p:to>
                                        <p:strVal val="visible"/>
                                      </p:to>
                                    </p:set>
                                    <p:animEffect transition="in" filter="fade">
                                      <p:cBhvr>
                                        <p:cTn id="127" dur="500"/>
                                        <p:tgtEl>
                                          <p:spTgt spid="65"/>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66"/>
                                        </p:tgtEl>
                                        <p:attrNameLst>
                                          <p:attrName>style.visibility</p:attrName>
                                        </p:attrNameLst>
                                      </p:cBhvr>
                                      <p:to>
                                        <p:strVal val="visible"/>
                                      </p:to>
                                    </p:set>
                                    <p:animEffect transition="in" filter="fade">
                                      <p:cBhvr>
                                        <p:cTn id="130" dur="500"/>
                                        <p:tgtEl>
                                          <p:spTgt spid="66"/>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500"/>
                                        <p:tgtEl>
                                          <p:spTgt spid="67"/>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fade">
                                      <p:cBhvr>
                                        <p:cTn id="136" dur="500"/>
                                        <p:tgtEl>
                                          <p:spTgt spid="68"/>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69"/>
                                        </p:tgtEl>
                                        <p:attrNameLst>
                                          <p:attrName>style.visibility</p:attrName>
                                        </p:attrNameLst>
                                      </p:cBhvr>
                                      <p:to>
                                        <p:strVal val="visible"/>
                                      </p:to>
                                    </p:set>
                                    <p:animEffect transition="in" filter="fade">
                                      <p:cBhvr>
                                        <p:cTn id="139" dur="500"/>
                                        <p:tgtEl>
                                          <p:spTgt spid="69"/>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70"/>
                                        </p:tgtEl>
                                        <p:attrNameLst>
                                          <p:attrName>style.visibility</p:attrName>
                                        </p:attrNameLst>
                                      </p:cBhvr>
                                      <p:to>
                                        <p:strVal val="visible"/>
                                      </p:to>
                                    </p:set>
                                    <p:animEffect transition="in" filter="fade">
                                      <p:cBhvr>
                                        <p:cTn id="142" dur="500"/>
                                        <p:tgtEl>
                                          <p:spTgt spid="70"/>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71"/>
                                        </p:tgtEl>
                                        <p:attrNameLst>
                                          <p:attrName>style.visibility</p:attrName>
                                        </p:attrNameLst>
                                      </p:cBhvr>
                                      <p:to>
                                        <p:strVal val="visible"/>
                                      </p:to>
                                    </p:set>
                                    <p:animEffect transition="in" filter="fade">
                                      <p:cBhvr>
                                        <p:cTn id="145" dur="500"/>
                                        <p:tgtEl>
                                          <p:spTgt spid="71"/>
                                        </p:tgtEl>
                                      </p:cBhvr>
                                    </p:animEffect>
                                  </p:childTnLst>
                                </p:cTn>
                              </p:par>
                              <p:par>
                                <p:cTn id="146" presetID="10" presetClass="entr" presetSubtype="0" fill="hold" grpId="0" nodeType="withEffect">
                                  <p:stCondLst>
                                    <p:cond delay="0"/>
                                  </p:stCondLst>
                                  <p:childTnLst>
                                    <p:set>
                                      <p:cBhvr>
                                        <p:cTn id="147" dur="1" fill="hold">
                                          <p:stCondLst>
                                            <p:cond delay="0"/>
                                          </p:stCondLst>
                                        </p:cTn>
                                        <p:tgtEl>
                                          <p:spTgt spid="72"/>
                                        </p:tgtEl>
                                        <p:attrNameLst>
                                          <p:attrName>style.visibility</p:attrName>
                                        </p:attrNameLst>
                                      </p:cBhvr>
                                      <p:to>
                                        <p:strVal val="visible"/>
                                      </p:to>
                                    </p:set>
                                    <p:animEffect transition="in" filter="fade">
                                      <p:cBhvr>
                                        <p:cTn id="148" dur="500"/>
                                        <p:tgtEl>
                                          <p:spTgt spid="72"/>
                                        </p:tgtEl>
                                      </p:cBhvr>
                                    </p:animEffect>
                                  </p:childTnLst>
                                </p:cTn>
                              </p:par>
                              <p:par>
                                <p:cTn id="149" presetID="10" presetClass="entr" presetSubtype="0" fill="hold" grpId="0" nodeType="with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500"/>
                                        <p:tgtEl>
                                          <p:spTgt spid="73"/>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74"/>
                                        </p:tgtEl>
                                        <p:attrNameLst>
                                          <p:attrName>style.visibility</p:attrName>
                                        </p:attrNameLst>
                                      </p:cBhvr>
                                      <p:to>
                                        <p:strVal val="visible"/>
                                      </p:to>
                                    </p:set>
                                    <p:animEffect transition="in" filter="fade">
                                      <p:cBhvr>
                                        <p:cTn id="154" dur="500"/>
                                        <p:tgtEl>
                                          <p:spTgt spid="74"/>
                                        </p:tgtEl>
                                      </p:cBhvr>
                                    </p:animEffect>
                                  </p:childTnLst>
                                </p:cTn>
                              </p:par>
                              <p:par>
                                <p:cTn id="155" presetID="10" presetClass="entr" presetSubtype="0" fill="hold" grpId="0" nodeType="withEffect">
                                  <p:stCondLst>
                                    <p:cond delay="0"/>
                                  </p:stCondLst>
                                  <p:childTnLst>
                                    <p:set>
                                      <p:cBhvr>
                                        <p:cTn id="156" dur="1" fill="hold">
                                          <p:stCondLst>
                                            <p:cond delay="0"/>
                                          </p:stCondLst>
                                        </p:cTn>
                                        <p:tgtEl>
                                          <p:spTgt spid="75"/>
                                        </p:tgtEl>
                                        <p:attrNameLst>
                                          <p:attrName>style.visibility</p:attrName>
                                        </p:attrNameLst>
                                      </p:cBhvr>
                                      <p:to>
                                        <p:strVal val="visible"/>
                                      </p:to>
                                    </p:set>
                                    <p:animEffect transition="in" filter="fade">
                                      <p:cBhvr>
                                        <p:cTn id="157" dur="500"/>
                                        <p:tgtEl>
                                          <p:spTgt spid="75"/>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76"/>
                                        </p:tgtEl>
                                        <p:attrNameLst>
                                          <p:attrName>style.visibility</p:attrName>
                                        </p:attrNameLst>
                                      </p:cBhvr>
                                      <p:to>
                                        <p:strVal val="visible"/>
                                      </p:to>
                                    </p:set>
                                    <p:animEffect transition="in" filter="fade">
                                      <p:cBhvr>
                                        <p:cTn id="160" dur="500"/>
                                        <p:tgtEl>
                                          <p:spTgt spid="76"/>
                                        </p:tgtEl>
                                      </p:cBhvr>
                                    </p:animEffect>
                                  </p:childTnLst>
                                </p:cTn>
                              </p:par>
                              <p:par>
                                <p:cTn id="161" presetID="10" presetClass="entr" presetSubtype="0" fill="hold" grpId="0" nodeType="withEffect">
                                  <p:stCondLst>
                                    <p:cond delay="0"/>
                                  </p:stCondLst>
                                  <p:childTnLst>
                                    <p:set>
                                      <p:cBhvr>
                                        <p:cTn id="162" dur="1" fill="hold">
                                          <p:stCondLst>
                                            <p:cond delay="0"/>
                                          </p:stCondLst>
                                        </p:cTn>
                                        <p:tgtEl>
                                          <p:spTgt spid="77"/>
                                        </p:tgtEl>
                                        <p:attrNameLst>
                                          <p:attrName>style.visibility</p:attrName>
                                        </p:attrNameLst>
                                      </p:cBhvr>
                                      <p:to>
                                        <p:strVal val="visible"/>
                                      </p:to>
                                    </p:set>
                                    <p:animEffect transition="in" filter="fade">
                                      <p:cBhvr>
                                        <p:cTn id="163" dur="500"/>
                                        <p:tgtEl>
                                          <p:spTgt spid="77"/>
                                        </p:tgtEl>
                                      </p:cBhvr>
                                    </p:animEffect>
                                  </p:childTnLst>
                                </p:cTn>
                              </p:par>
                              <p:par>
                                <p:cTn id="164" presetID="10" presetClass="entr" presetSubtype="0" fill="hold" grpId="0" nodeType="withEffect">
                                  <p:stCondLst>
                                    <p:cond delay="0"/>
                                  </p:stCondLst>
                                  <p:childTnLst>
                                    <p:set>
                                      <p:cBhvr>
                                        <p:cTn id="165" dur="1" fill="hold">
                                          <p:stCondLst>
                                            <p:cond delay="0"/>
                                          </p:stCondLst>
                                        </p:cTn>
                                        <p:tgtEl>
                                          <p:spTgt spid="78"/>
                                        </p:tgtEl>
                                        <p:attrNameLst>
                                          <p:attrName>style.visibility</p:attrName>
                                        </p:attrNameLst>
                                      </p:cBhvr>
                                      <p:to>
                                        <p:strVal val="visible"/>
                                      </p:to>
                                    </p:set>
                                    <p:animEffect transition="in" filter="fade">
                                      <p:cBhvr>
                                        <p:cTn id="166" dur="500"/>
                                        <p:tgtEl>
                                          <p:spTgt spid="78"/>
                                        </p:tgtEl>
                                      </p:cBhvr>
                                    </p:animEffect>
                                  </p:childTnLst>
                                </p:cTn>
                              </p:par>
                              <p:par>
                                <p:cTn id="167" presetID="10" presetClass="entr" presetSubtype="0" fill="hold" grpId="0" nodeType="withEffect">
                                  <p:stCondLst>
                                    <p:cond delay="0"/>
                                  </p:stCondLst>
                                  <p:childTnLst>
                                    <p:set>
                                      <p:cBhvr>
                                        <p:cTn id="168" dur="1" fill="hold">
                                          <p:stCondLst>
                                            <p:cond delay="0"/>
                                          </p:stCondLst>
                                        </p:cTn>
                                        <p:tgtEl>
                                          <p:spTgt spid="81"/>
                                        </p:tgtEl>
                                        <p:attrNameLst>
                                          <p:attrName>style.visibility</p:attrName>
                                        </p:attrNameLst>
                                      </p:cBhvr>
                                      <p:to>
                                        <p:strVal val="visible"/>
                                      </p:to>
                                    </p:set>
                                    <p:animEffect transition="in" filter="fade">
                                      <p:cBhvr>
                                        <p:cTn id="169" dur="500"/>
                                        <p:tgtEl>
                                          <p:spTgt spid="81"/>
                                        </p:tgtEl>
                                      </p:cBhvr>
                                    </p:animEffect>
                                  </p:childTnLst>
                                </p:cTn>
                              </p:par>
                              <p:par>
                                <p:cTn id="170" presetID="10" presetClass="entr" presetSubtype="0" fill="hold" grpId="0" nodeType="withEffect">
                                  <p:stCondLst>
                                    <p:cond delay="0"/>
                                  </p:stCondLst>
                                  <p:childTnLst>
                                    <p:set>
                                      <p:cBhvr>
                                        <p:cTn id="171" dur="1" fill="hold">
                                          <p:stCondLst>
                                            <p:cond delay="0"/>
                                          </p:stCondLst>
                                        </p:cTn>
                                        <p:tgtEl>
                                          <p:spTgt spid="82"/>
                                        </p:tgtEl>
                                        <p:attrNameLst>
                                          <p:attrName>style.visibility</p:attrName>
                                        </p:attrNameLst>
                                      </p:cBhvr>
                                      <p:to>
                                        <p:strVal val="visible"/>
                                      </p:to>
                                    </p:set>
                                    <p:animEffect transition="in" filter="fade">
                                      <p:cBhvr>
                                        <p:cTn id="172" dur="500"/>
                                        <p:tgtEl>
                                          <p:spTgt spid="82"/>
                                        </p:tgtEl>
                                      </p:cBhvr>
                                    </p:animEffect>
                                  </p:childTnLst>
                                </p:cTn>
                              </p:par>
                              <p:par>
                                <p:cTn id="173" presetID="10" presetClass="entr" presetSubtype="0" fill="hold" grpId="0" nodeType="withEffect">
                                  <p:stCondLst>
                                    <p:cond delay="0"/>
                                  </p:stCondLst>
                                  <p:childTnLst>
                                    <p:set>
                                      <p:cBhvr>
                                        <p:cTn id="174" dur="1" fill="hold">
                                          <p:stCondLst>
                                            <p:cond delay="0"/>
                                          </p:stCondLst>
                                        </p:cTn>
                                        <p:tgtEl>
                                          <p:spTgt spid="83"/>
                                        </p:tgtEl>
                                        <p:attrNameLst>
                                          <p:attrName>style.visibility</p:attrName>
                                        </p:attrNameLst>
                                      </p:cBhvr>
                                      <p:to>
                                        <p:strVal val="visible"/>
                                      </p:to>
                                    </p:set>
                                    <p:animEffect transition="in" filter="fade">
                                      <p:cBhvr>
                                        <p:cTn id="175" dur="500"/>
                                        <p:tgtEl>
                                          <p:spTgt spid="83"/>
                                        </p:tgtEl>
                                      </p:cBhvr>
                                    </p:animEffect>
                                  </p:childTnLst>
                                </p:cTn>
                              </p:par>
                              <p:par>
                                <p:cTn id="176" presetID="10" presetClass="entr" presetSubtype="0" fill="hold" grpId="0" nodeType="withEffect">
                                  <p:stCondLst>
                                    <p:cond delay="0"/>
                                  </p:stCondLst>
                                  <p:childTnLst>
                                    <p:set>
                                      <p:cBhvr>
                                        <p:cTn id="177" dur="1" fill="hold">
                                          <p:stCondLst>
                                            <p:cond delay="0"/>
                                          </p:stCondLst>
                                        </p:cTn>
                                        <p:tgtEl>
                                          <p:spTgt spid="84"/>
                                        </p:tgtEl>
                                        <p:attrNameLst>
                                          <p:attrName>style.visibility</p:attrName>
                                        </p:attrNameLst>
                                      </p:cBhvr>
                                      <p:to>
                                        <p:strVal val="visible"/>
                                      </p:to>
                                    </p:set>
                                    <p:animEffect transition="in" filter="fade">
                                      <p:cBhvr>
                                        <p:cTn id="178" dur="500"/>
                                        <p:tgtEl>
                                          <p:spTgt spid="84"/>
                                        </p:tgtEl>
                                      </p:cBhvr>
                                    </p:animEffect>
                                  </p:childTnLst>
                                </p:cTn>
                              </p:par>
                              <p:par>
                                <p:cTn id="179" presetID="10" presetClass="entr" presetSubtype="0" fill="hold" grpId="0" nodeType="withEffect">
                                  <p:stCondLst>
                                    <p:cond delay="0"/>
                                  </p:stCondLst>
                                  <p:childTnLst>
                                    <p:set>
                                      <p:cBhvr>
                                        <p:cTn id="180" dur="1" fill="hold">
                                          <p:stCondLst>
                                            <p:cond delay="0"/>
                                          </p:stCondLst>
                                        </p:cTn>
                                        <p:tgtEl>
                                          <p:spTgt spid="85"/>
                                        </p:tgtEl>
                                        <p:attrNameLst>
                                          <p:attrName>style.visibility</p:attrName>
                                        </p:attrNameLst>
                                      </p:cBhvr>
                                      <p:to>
                                        <p:strVal val="visible"/>
                                      </p:to>
                                    </p:set>
                                    <p:animEffect transition="in" filter="fade">
                                      <p:cBhvr>
                                        <p:cTn id="181" dur="500"/>
                                        <p:tgtEl>
                                          <p:spTgt spid="85"/>
                                        </p:tgtEl>
                                      </p:cBhvr>
                                    </p:animEffect>
                                  </p:childTnLst>
                                </p:cTn>
                              </p:par>
                              <p:par>
                                <p:cTn id="182" presetID="10" presetClass="entr" presetSubtype="0" fill="hold" grpId="0" nodeType="withEffect">
                                  <p:stCondLst>
                                    <p:cond delay="0"/>
                                  </p:stCondLst>
                                  <p:childTnLst>
                                    <p:set>
                                      <p:cBhvr>
                                        <p:cTn id="183" dur="1" fill="hold">
                                          <p:stCondLst>
                                            <p:cond delay="0"/>
                                          </p:stCondLst>
                                        </p:cTn>
                                        <p:tgtEl>
                                          <p:spTgt spid="86"/>
                                        </p:tgtEl>
                                        <p:attrNameLst>
                                          <p:attrName>style.visibility</p:attrName>
                                        </p:attrNameLst>
                                      </p:cBhvr>
                                      <p:to>
                                        <p:strVal val="visible"/>
                                      </p:to>
                                    </p:set>
                                    <p:animEffect transition="in" filter="fade">
                                      <p:cBhvr>
                                        <p:cTn id="184" dur="500"/>
                                        <p:tgtEl>
                                          <p:spTgt spid="86"/>
                                        </p:tgtEl>
                                      </p:cBhvr>
                                    </p:animEffect>
                                  </p:childTnLst>
                                </p:cTn>
                              </p:par>
                              <p:par>
                                <p:cTn id="185" presetID="10" presetClass="entr" presetSubtype="0" fill="hold" grpId="0" nodeType="withEffect">
                                  <p:stCondLst>
                                    <p:cond delay="0"/>
                                  </p:stCondLst>
                                  <p:childTnLst>
                                    <p:set>
                                      <p:cBhvr>
                                        <p:cTn id="186" dur="1" fill="hold">
                                          <p:stCondLst>
                                            <p:cond delay="0"/>
                                          </p:stCondLst>
                                        </p:cTn>
                                        <p:tgtEl>
                                          <p:spTgt spid="87"/>
                                        </p:tgtEl>
                                        <p:attrNameLst>
                                          <p:attrName>style.visibility</p:attrName>
                                        </p:attrNameLst>
                                      </p:cBhvr>
                                      <p:to>
                                        <p:strVal val="visible"/>
                                      </p:to>
                                    </p:set>
                                    <p:animEffect transition="in" filter="fade">
                                      <p:cBhvr>
                                        <p:cTn id="187" dur="500"/>
                                        <p:tgtEl>
                                          <p:spTgt spid="87"/>
                                        </p:tgtEl>
                                      </p:cBhvr>
                                    </p:animEffect>
                                  </p:childTnLst>
                                </p:cTn>
                              </p:par>
                            </p:childTnLst>
                          </p:cTn>
                        </p:par>
                      </p:childTnLst>
                    </p:cTn>
                  </p:par>
                  <p:par>
                    <p:cTn id="188" fill="hold">
                      <p:stCondLst>
                        <p:cond delay="indefinite"/>
                      </p:stCondLst>
                      <p:childTnLst>
                        <p:par>
                          <p:cTn id="189" fill="hold">
                            <p:stCondLst>
                              <p:cond delay="0"/>
                            </p:stCondLst>
                            <p:childTnLst>
                              <p:par>
                                <p:cTn id="190" presetID="10" presetClass="entr" presetSubtype="0" fill="hold" grpId="0" nodeType="clickEffect">
                                  <p:stCondLst>
                                    <p:cond delay="0"/>
                                  </p:stCondLst>
                                  <p:childTnLst>
                                    <p:set>
                                      <p:cBhvr>
                                        <p:cTn id="191" dur="1" fill="hold">
                                          <p:stCondLst>
                                            <p:cond delay="0"/>
                                          </p:stCondLst>
                                        </p:cTn>
                                        <p:tgtEl>
                                          <p:spTgt spid="88"/>
                                        </p:tgtEl>
                                        <p:attrNameLst>
                                          <p:attrName>style.visibility</p:attrName>
                                        </p:attrNameLst>
                                      </p:cBhvr>
                                      <p:to>
                                        <p:strVal val="visible"/>
                                      </p:to>
                                    </p:set>
                                    <p:animEffect transition="in" filter="fade">
                                      <p:cBhvr>
                                        <p:cTn id="192" dur="500"/>
                                        <p:tgtEl>
                                          <p:spTgt spid="88"/>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89"/>
                                        </p:tgtEl>
                                        <p:attrNameLst>
                                          <p:attrName>style.visibility</p:attrName>
                                        </p:attrNameLst>
                                      </p:cBhvr>
                                      <p:to>
                                        <p:strVal val="visible"/>
                                      </p:to>
                                    </p:set>
                                    <p:animEffect transition="in" filter="fade">
                                      <p:cBhvr>
                                        <p:cTn id="195" dur="500"/>
                                        <p:tgtEl>
                                          <p:spTgt spid="89"/>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90"/>
                                        </p:tgtEl>
                                        <p:attrNameLst>
                                          <p:attrName>style.visibility</p:attrName>
                                        </p:attrNameLst>
                                      </p:cBhvr>
                                      <p:to>
                                        <p:strVal val="visible"/>
                                      </p:to>
                                    </p:set>
                                    <p:animEffect transition="in" filter="fade">
                                      <p:cBhvr>
                                        <p:cTn id="198" dur="500"/>
                                        <p:tgtEl>
                                          <p:spTgt spid="90"/>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91"/>
                                        </p:tgtEl>
                                        <p:attrNameLst>
                                          <p:attrName>style.visibility</p:attrName>
                                        </p:attrNameLst>
                                      </p:cBhvr>
                                      <p:to>
                                        <p:strVal val="visible"/>
                                      </p:to>
                                    </p:set>
                                    <p:animEffect transition="in" filter="fade">
                                      <p:cBhvr>
                                        <p:cTn id="201"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7" grpId="0" animBg="1"/>
      <p:bldP spid="18" grpId="0" animBg="1"/>
      <p:bldP spid="19" grpId="0" animBg="1"/>
      <p:bldP spid="21" grpId="0" animBg="1"/>
      <p:bldP spid="23" grpId="0" animBg="1"/>
      <p:bldP spid="25" grpId="0" animBg="1"/>
      <p:bldP spid="27" grpId="0" animBg="1"/>
      <p:bldP spid="29" grpId="0" animBg="1"/>
      <p:bldP spid="31" grpId="0" animBg="1"/>
      <p:bldP spid="33"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While the Heatmap Voting is happening, you as a Facilitator will be taking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 notes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that after this you can present to everyone the general idea with the concepts and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essential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have collected the most heat.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have a notepad and take very quick notes on each concept. </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name (if it has a name)</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big idea</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essential elements with the most "heat"</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3bis: Separate Facilitator Task</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1" name="Group 20">
            <a:extLst>
              <a:ext uri="{FF2B5EF4-FFF2-40B4-BE49-F238E27FC236}">
                <a16:creationId xmlns:a16="http://schemas.microsoft.com/office/drawing/2014/main" id="{F44068B2-D4B5-EEF1-4E99-3F19E7DED781}"/>
              </a:ext>
            </a:extLst>
          </p:cNvPr>
          <p:cNvGrpSpPr/>
          <p:nvPr/>
        </p:nvGrpSpPr>
        <p:grpSpPr>
          <a:xfrm>
            <a:off x="2015541" y="4449264"/>
            <a:ext cx="1544894" cy="1463905"/>
            <a:chOff x="2139211" y="4540214"/>
            <a:chExt cx="1544894" cy="1463905"/>
          </a:xfrm>
        </p:grpSpPr>
        <p:pic>
          <p:nvPicPr>
            <p:cNvPr id="22" name="Picture 21">
              <a:extLst>
                <a:ext uri="{FF2B5EF4-FFF2-40B4-BE49-F238E27FC236}">
                  <a16:creationId xmlns:a16="http://schemas.microsoft.com/office/drawing/2014/main" id="{84A112EB-28D0-3E45-864D-D43E807A9357}"/>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rot="21297149">
              <a:off x="2139211" y="4540214"/>
              <a:ext cx="1544894" cy="1463905"/>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descr="A black pen next to a yellow square&#10;&#10;Description automatically generated">
              <a:extLst>
                <a:ext uri="{FF2B5EF4-FFF2-40B4-BE49-F238E27FC236}">
                  <a16:creationId xmlns:a16="http://schemas.microsoft.com/office/drawing/2014/main" id="{BC605E6F-D6D4-B2ED-5E88-6C7968857ECD}"/>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604447">
              <a:off x="2540608" y="4698634"/>
              <a:ext cx="926648" cy="1147065"/>
            </a:xfrm>
            <a:prstGeom prst="rect">
              <a:avLst/>
            </a:prstGeom>
          </p:spPr>
        </p:pic>
        <p:sp>
          <p:nvSpPr>
            <p:cNvPr id="24" name="Tijdelijke aanduiding voor inhoud 5">
              <a:extLst>
                <a:ext uri="{FF2B5EF4-FFF2-40B4-BE49-F238E27FC236}">
                  <a16:creationId xmlns:a16="http://schemas.microsoft.com/office/drawing/2014/main" id="{776F3E73-F175-6103-6769-08D903E25CC9}"/>
                </a:ext>
              </a:extLst>
            </p:cNvPr>
            <p:cNvSpPr txBox="1">
              <a:spLocks/>
            </p:cNvSpPr>
            <p:nvPr/>
          </p:nvSpPr>
          <p:spPr>
            <a:xfrm rot="596102">
              <a:off x="2671701" y="4823976"/>
              <a:ext cx="801303" cy="315915"/>
            </a:xfrm>
            <a:prstGeom prst="rect">
              <a:avLst/>
            </a:prstGeom>
          </p:spPr>
          <p:txBody>
            <a:bodyPr vert="horz" lIns="0" tIns="0" rIns="0" bIns="0" rtlCol="0" anchor="t" anchorCtr="0">
              <a:normAutofit fontScale="77500" lnSpcReduction="2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Facilitators Notes</a:t>
              </a:r>
            </a:p>
          </p:txBody>
        </p:sp>
      </p:grpSp>
      <p:grpSp>
        <p:nvGrpSpPr>
          <p:cNvPr id="15" name="Group 14">
            <a:extLst>
              <a:ext uri="{FF2B5EF4-FFF2-40B4-BE49-F238E27FC236}">
                <a16:creationId xmlns:a16="http://schemas.microsoft.com/office/drawing/2014/main" id="{C2012149-4A10-B829-B21C-F4CA2B420022}"/>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B84AE657-2D49-EAAD-3908-E64E818F117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C5AE1336-1057-7738-0793-04E2ED6CFA43}"/>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D3912E58-960D-F36A-6C4F-8FAFE4030EC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5" name="Rectangle 24">
                <a:extLst>
                  <a:ext uri="{FF2B5EF4-FFF2-40B4-BE49-F238E27FC236}">
                    <a16:creationId xmlns:a16="http://schemas.microsoft.com/office/drawing/2014/main" id="{6CA100AA-C74A-5AC5-8F5F-EED60272378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6" name="Rectangle 25">
            <a:extLst>
              <a:ext uri="{FF2B5EF4-FFF2-40B4-BE49-F238E27FC236}">
                <a16:creationId xmlns:a16="http://schemas.microsoft.com/office/drawing/2014/main" id="{002D8577-9629-B701-8CCA-B4F73FF1F4C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4738267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752856"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 per concept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Now it’s time to bring everything together and make sure everyone on the team is on the same page. The goal is to align everyone's understanding and avoid any misinterpretations by having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cover all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operating model concepts once more.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step, you as the Facilitator, really just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calling out the main idea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each concept and just the few elements that really got a lot of heat with the votes from the whole team.</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we're already starting to narrow down and help all of us, especially the Decider,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narrowing down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a bunch of different ideas and pieces. This way, we can have a smaller set to choose from.</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3" y="1756900"/>
            <a:ext cx="61341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Operating Models Presentation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0" name="Group 19">
            <a:extLst>
              <a:ext uri="{FF2B5EF4-FFF2-40B4-BE49-F238E27FC236}">
                <a16:creationId xmlns:a16="http://schemas.microsoft.com/office/drawing/2014/main" id="{A4F6133D-8D90-D0C2-9668-24EA98B87FD0}"/>
              </a:ext>
            </a:extLst>
          </p:cNvPr>
          <p:cNvGrpSpPr/>
          <p:nvPr/>
        </p:nvGrpSpPr>
        <p:grpSpPr>
          <a:xfrm>
            <a:off x="2015541" y="4449264"/>
            <a:ext cx="1544894" cy="1463905"/>
            <a:chOff x="2139211" y="4540214"/>
            <a:chExt cx="1544894" cy="1463905"/>
          </a:xfrm>
        </p:grpSpPr>
        <p:pic>
          <p:nvPicPr>
            <p:cNvPr id="15" name="Picture 14">
              <a:extLst>
                <a:ext uri="{FF2B5EF4-FFF2-40B4-BE49-F238E27FC236}">
                  <a16:creationId xmlns:a16="http://schemas.microsoft.com/office/drawing/2014/main" id="{3BC20BA4-875E-B832-DC11-624366D1165F}"/>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rot="21297149">
              <a:off x="2139211" y="4540214"/>
              <a:ext cx="1544894" cy="146390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descr="A black pen next to a yellow square&#10;&#10;Description automatically generated">
              <a:extLst>
                <a:ext uri="{FF2B5EF4-FFF2-40B4-BE49-F238E27FC236}">
                  <a16:creationId xmlns:a16="http://schemas.microsoft.com/office/drawing/2014/main" id="{F1C839C3-A310-D6C4-9149-9781E4303D4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604447">
              <a:off x="2540608" y="4698634"/>
              <a:ext cx="926648" cy="1147065"/>
            </a:xfrm>
            <a:prstGeom prst="rect">
              <a:avLst/>
            </a:prstGeom>
          </p:spPr>
        </p:pic>
        <p:sp>
          <p:nvSpPr>
            <p:cNvPr id="17" name="Tijdelijke aanduiding voor inhoud 5">
              <a:extLst>
                <a:ext uri="{FF2B5EF4-FFF2-40B4-BE49-F238E27FC236}">
                  <a16:creationId xmlns:a16="http://schemas.microsoft.com/office/drawing/2014/main" id="{BDE9C955-20DA-2C70-5BA9-450E664C72C9}"/>
                </a:ext>
              </a:extLst>
            </p:cNvPr>
            <p:cNvSpPr txBox="1">
              <a:spLocks/>
            </p:cNvSpPr>
            <p:nvPr/>
          </p:nvSpPr>
          <p:spPr>
            <a:xfrm rot="596102">
              <a:off x="2671701" y="4823976"/>
              <a:ext cx="801303" cy="315915"/>
            </a:xfrm>
            <a:prstGeom prst="rect">
              <a:avLst/>
            </a:prstGeom>
          </p:spPr>
          <p:txBody>
            <a:bodyPr vert="horz" lIns="0" tIns="0" rIns="0" bIns="0" rtlCol="0" anchor="t" anchorCtr="0">
              <a:normAutofit fontScale="77500" lnSpcReduction="2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Facilitators Notes</a:t>
              </a:r>
            </a:p>
          </p:txBody>
        </p:sp>
      </p:grpSp>
      <p:grpSp>
        <p:nvGrpSpPr>
          <p:cNvPr id="21" name="Group 20">
            <a:extLst>
              <a:ext uri="{FF2B5EF4-FFF2-40B4-BE49-F238E27FC236}">
                <a16:creationId xmlns:a16="http://schemas.microsoft.com/office/drawing/2014/main" id="{6AA77C8C-3A35-4E50-FB02-40A14A4B450F}"/>
              </a:ext>
            </a:extLst>
          </p:cNvPr>
          <p:cNvGrpSpPr/>
          <p:nvPr/>
        </p:nvGrpSpPr>
        <p:grpSpPr>
          <a:xfrm>
            <a:off x="10820400" y="158021"/>
            <a:ext cx="1262954" cy="262128"/>
            <a:chOff x="10892274" y="158021"/>
            <a:chExt cx="1191080" cy="262128"/>
          </a:xfrm>
        </p:grpSpPr>
        <p:sp>
          <p:nvSpPr>
            <p:cNvPr id="22" name="Oval 21">
              <a:extLst>
                <a:ext uri="{FF2B5EF4-FFF2-40B4-BE49-F238E27FC236}">
                  <a16:creationId xmlns:a16="http://schemas.microsoft.com/office/drawing/2014/main" id="{FCEAD659-0A20-31FC-71BB-51092DEDF73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3" name="Group 22">
              <a:extLst>
                <a:ext uri="{FF2B5EF4-FFF2-40B4-BE49-F238E27FC236}">
                  <a16:creationId xmlns:a16="http://schemas.microsoft.com/office/drawing/2014/main" id="{D2640457-99CE-1982-5EB8-4D748632DD10}"/>
                </a:ext>
              </a:extLst>
            </p:cNvPr>
            <p:cNvGrpSpPr/>
            <p:nvPr/>
          </p:nvGrpSpPr>
          <p:grpSpPr>
            <a:xfrm>
              <a:off x="10892274" y="158021"/>
              <a:ext cx="1191080" cy="262128"/>
              <a:chOff x="9614080" y="308749"/>
              <a:chExt cx="1191080" cy="262128"/>
            </a:xfrm>
          </p:grpSpPr>
          <p:sp>
            <p:nvSpPr>
              <p:cNvPr id="24" name="Rectangle 23">
                <a:extLst>
                  <a:ext uri="{FF2B5EF4-FFF2-40B4-BE49-F238E27FC236}">
                    <a16:creationId xmlns:a16="http://schemas.microsoft.com/office/drawing/2014/main" id="{056BCA23-5E70-D2E4-5A02-05CB617E6A2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5" name="Rectangle 24">
                <a:extLst>
                  <a:ext uri="{FF2B5EF4-FFF2-40B4-BE49-F238E27FC236}">
                    <a16:creationId xmlns:a16="http://schemas.microsoft.com/office/drawing/2014/main" id="{A2A24CB6-59CD-6A54-718E-F201291E133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6" name="Rectangle 25">
            <a:extLst>
              <a:ext uri="{FF2B5EF4-FFF2-40B4-BE49-F238E27FC236}">
                <a16:creationId xmlns:a16="http://schemas.microsoft.com/office/drawing/2014/main" id="{A468A256-1139-C8CF-FFBD-44D99C5428D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9486699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752856"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5800" marR="0" lvl="1" indent="-228600" algn="just"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in mind that it's </a:t>
            </a:r>
            <a:r>
              <a:rPr kumimoji="0" lang="en-US" sz="1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about describing every single part of the concept. It's just about calling out those interesting ones that got all of those dots. </a:t>
            </a:r>
          </a:p>
          <a:p>
            <a:pPr marL="685800" marR="0" lvl="1" indent="-228600" algn="just"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uses the notes that they have taken during the Heatmap Voting exercise. </a:t>
            </a:r>
          </a:p>
          <a:p>
            <a:pPr marL="685800" marR="0" lvl="1" indent="-228600" algn="just"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Then quickly present each concept, aiming at 2 min per concept. So you'll be calling out: </a:t>
            </a:r>
          </a:p>
          <a:p>
            <a:pPr marL="1143000" marR="0" lvl="2"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name (if it has a name)</a:t>
            </a:r>
          </a:p>
          <a:p>
            <a:pPr marL="1143000" marR="0" lvl="2"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big idea</a:t>
            </a:r>
          </a:p>
          <a:p>
            <a:pPr marL="1143000" marR="0" lvl="2"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essential elements with the most "heat“</a:t>
            </a:r>
          </a:p>
          <a:p>
            <a:pPr marL="1143000" marR="0" lvl="2"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 the questions (if any)</a:t>
            </a:r>
          </a:p>
          <a:p>
            <a:pPr marL="685800" marR="0" lvl="1" indent="-228600" algn="just"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End with this sentence:</a:t>
            </a:r>
          </a:p>
          <a:p>
            <a:pPr marL="1143000" marR="0" lvl="2"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"Did anyone vote on this for a </a:t>
            </a: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different reason </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than what I explained?“</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3" y="1756900"/>
            <a:ext cx="61341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Operating Models Presentation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0" name="Group 19">
            <a:extLst>
              <a:ext uri="{FF2B5EF4-FFF2-40B4-BE49-F238E27FC236}">
                <a16:creationId xmlns:a16="http://schemas.microsoft.com/office/drawing/2014/main" id="{A4F6133D-8D90-D0C2-9668-24EA98B87FD0}"/>
              </a:ext>
            </a:extLst>
          </p:cNvPr>
          <p:cNvGrpSpPr/>
          <p:nvPr/>
        </p:nvGrpSpPr>
        <p:grpSpPr>
          <a:xfrm>
            <a:off x="2015541" y="4449264"/>
            <a:ext cx="1544894" cy="1463905"/>
            <a:chOff x="2139211" y="4540214"/>
            <a:chExt cx="1544894" cy="1463905"/>
          </a:xfrm>
        </p:grpSpPr>
        <p:pic>
          <p:nvPicPr>
            <p:cNvPr id="15" name="Picture 14">
              <a:extLst>
                <a:ext uri="{FF2B5EF4-FFF2-40B4-BE49-F238E27FC236}">
                  <a16:creationId xmlns:a16="http://schemas.microsoft.com/office/drawing/2014/main" id="{3BC20BA4-875E-B832-DC11-624366D1165F}"/>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rot="21297149">
              <a:off x="2139211" y="4540214"/>
              <a:ext cx="1544894" cy="146390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descr="A black pen next to a yellow square&#10;&#10;Description automatically generated">
              <a:extLst>
                <a:ext uri="{FF2B5EF4-FFF2-40B4-BE49-F238E27FC236}">
                  <a16:creationId xmlns:a16="http://schemas.microsoft.com/office/drawing/2014/main" id="{F1C839C3-A310-D6C4-9149-9781E4303D4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604447">
              <a:off x="2540608" y="4698634"/>
              <a:ext cx="926648" cy="1147065"/>
            </a:xfrm>
            <a:prstGeom prst="rect">
              <a:avLst/>
            </a:prstGeom>
          </p:spPr>
        </p:pic>
        <p:sp>
          <p:nvSpPr>
            <p:cNvPr id="17" name="Tijdelijke aanduiding voor inhoud 5">
              <a:extLst>
                <a:ext uri="{FF2B5EF4-FFF2-40B4-BE49-F238E27FC236}">
                  <a16:creationId xmlns:a16="http://schemas.microsoft.com/office/drawing/2014/main" id="{BDE9C955-20DA-2C70-5BA9-450E664C72C9}"/>
                </a:ext>
              </a:extLst>
            </p:cNvPr>
            <p:cNvSpPr txBox="1">
              <a:spLocks/>
            </p:cNvSpPr>
            <p:nvPr/>
          </p:nvSpPr>
          <p:spPr>
            <a:xfrm rot="596102">
              <a:off x="2671701" y="4823976"/>
              <a:ext cx="801303" cy="315915"/>
            </a:xfrm>
            <a:prstGeom prst="rect">
              <a:avLst/>
            </a:prstGeom>
          </p:spPr>
          <p:txBody>
            <a:bodyPr vert="horz" lIns="0" tIns="0" rIns="0" bIns="0" rtlCol="0" anchor="t" anchorCtr="0">
              <a:normAutofit fontScale="77500" lnSpcReduction="2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Facilitators Notes</a:t>
              </a:r>
            </a:p>
          </p:txBody>
        </p:sp>
      </p:grpSp>
      <p:grpSp>
        <p:nvGrpSpPr>
          <p:cNvPr id="21" name="Group 20">
            <a:extLst>
              <a:ext uri="{FF2B5EF4-FFF2-40B4-BE49-F238E27FC236}">
                <a16:creationId xmlns:a16="http://schemas.microsoft.com/office/drawing/2014/main" id="{D304FED5-964A-2C37-9A63-2774E6D471D6}"/>
              </a:ext>
            </a:extLst>
          </p:cNvPr>
          <p:cNvGrpSpPr/>
          <p:nvPr/>
        </p:nvGrpSpPr>
        <p:grpSpPr>
          <a:xfrm>
            <a:off x="10820400" y="158021"/>
            <a:ext cx="1262954" cy="262128"/>
            <a:chOff x="10892274" y="158021"/>
            <a:chExt cx="1191080" cy="262128"/>
          </a:xfrm>
        </p:grpSpPr>
        <p:sp>
          <p:nvSpPr>
            <p:cNvPr id="22" name="Oval 21">
              <a:extLst>
                <a:ext uri="{FF2B5EF4-FFF2-40B4-BE49-F238E27FC236}">
                  <a16:creationId xmlns:a16="http://schemas.microsoft.com/office/drawing/2014/main" id="{173A74A1-360C-81CD-3150-FCDDD45DCCB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3" name="Group 22">
              <a:extLst>
                <a:ext uri="{FF2B5EF4-FFF2-40B4-BE49-F238E27FC236}">
                  <a16:creationId xmlns:a16="http://schemas.microsoft.com/office/drawing/2014/main" id="{1BCDA508-6876-2540-CD67-6C10F7EEA73A}"/>
                </a:ext>
              </a:extLst>
            </p:cNvPr>
            <p:cNvGrpSpPr/>
            <p:nvPr/>
          </p:nvGrpSpPr>
          <p:grpSpPr>
            <a:xfrm>
              <a:off x="10892274" y="158021"/>
              <a:ext cx="1191080" cy="262128"/>
              <a:chOff x="9614080" y="308749"/>
              <a:chExt cx="1191080" cy="262128"/>
            </a:xfrm>
          </p:grpSpPr>
          <p:sp>
            <p:nvSpPr>
              <p:cNvPr id="24" name="Rectangle 23">
                <a:extLst>
                  <a:ext uri="{FF2B5EF4-FFF2-40B4-BE49-F238E27FC236}">
                    <a16:creationId xmlns:a16="http://schemas.microsoft.com/office/drawing/2014/main" id="{078E5EA9-FDBB-8975-D9F4-9169D34A486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5" name="Rectangle 24">
                <a:extLst>
                  <a:ext uri="{FF2B5EF4-FFF2-40B4-BE49-F238E27FC236}">
                    <a16:creationId xmlns:a16="http://schemas.microsoft.com/office/drawing/2014/main" id="{31B68C49-9988-AFA0-296A-995716B9BC6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6" name="Rectangle 25">
            <a:extLst>
              <a:ext uri="{FF2B5EF4-FFF2-40B4-BE49-F238E27FC236}">
                <a16:creationId xmlns:a16="http://schemas.microsoft.com/office/drawing/2014/main" id="{F736B6A9-4094-9491-C553-A0404C7A10F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4165268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Strawpoll vote is all about getting a sense of what everyone thinks about which operating model concepts we should go after.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a timer for 5 minutes and have participants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silently decide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which concept they think is most appealing (without voting) and best serves our data governance purpose.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they’ve decided which one they’ll choose, they should write their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reasoning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a sticky note. Make sure they also write the concept name on it.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that’s done, we do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synchronized voting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way we make sure that everyone's made that decision without being influenced by anyone else.</a:t>
            </a:r>
          </a:p>
          <a:p>
            <a:pPr marL="0" marR="0" lvl="0" indent="0" algn="just" defTabSz="914400" rtl="0" eaLnBrk="1" fontAlgn="auto" latinLnBrk="0" hangingPunct="1">
              <a:lnSpc>
                <a:spcPct val="100000"/>
              </a:lnSpc>
              <a:spcBef>
                <a:spcPts val="1000"/>
              </a:spcBef>
              <a:spcAft>
                <a:spcPts val="0"/>
              </a:spcAft>
              <a:buClr>
                <a:srgbClr val="11B5B4"/>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Strawpoll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3077163F-37CC-3341-A821-D8FA7F859C63}"/>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7738DE37-F18E-F636-406B-3BBF44A0842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E4EF161E-56F7-F7CA-FB1D-B31C1064B62F}"/>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24F84C5B-9E99-415B-B78D-DACE088E1F6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6F44EFFB-E625-E598-811F-3C999A2CDB3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AE11222B-8B9D-CB5F-EC89-D451928E5AA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5184874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large voting dot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have them write their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initials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it.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again a timer for 5 minutes, once the time is up, everyone should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vote at the same time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avoid influencing each other’s votes.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in mind that it's everyone's responsibility to inform the decider.</a:t>
            </a:r>
          </a:p>
          <a:p>
            <a:pPr marL="0" marR="0" lvl="0" indent="0" algn="just" defTabSz="914400" rtl="0" eaLnBrk="1" fontAlgn="auto" latinLnBrk="0" hangingPunct="1">
              <a:lnSpc>
                <a:spcPct val="100000"/>
              </a:lnSpc>
              <a:spcBef>
                <a:spcPts val="1000"/>
              </a:spcBef>
              <a:spcAft>
                <a:spcPts val="0"/>
              </a:spcAft>
              <a:buClr>
                <a:srgbClr val="11B5B4"/>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Strawpoll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E236BE31-554D-D877-41C8-6A819CB2AA45}"/>
              </a:ext>
            </a:extLst>
          </p:cNvPr>
          <p:cNvSpPr/>
          <p:nvPr/>
        </p:nvSpPr>
        <p:spPr>
          <a:xfrm>
            <a:off x="8715374" y="2035154"/>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dirty="0">
              <a:ln>
                <a:noFill/>
              </a:ln>
              <a:solidFill>
                <a:srgbClr val="000000"/>
              </a:solidFill>
              <a:effectLst/>
              <a:uLnTx/>
              <a:uFillTx/>
              <a:latin typeface="Franklin Gothic Book"/>
              <a:ea typeface="+mn-ea"/>
              <a:cs typeface="+mn-cs"/>
            </a:endParaRPr>
          </a:p>
        </p:txBody>
      </p:sp>
      <p:grpSp>
        <p:nvGrpSpPr>
          <p:cNvPr id="15" name="Group 14">
            <a:extLst>
              <a:ext uri="{FF2B5EF4-FFF2-40B4-BE49-F238E27FC236}">
                <a16:creationId xmlns:a16="http://schemas.microsoft.com/office/drawing/2014/main" id="{D76A65A9-0FFA-4E0A-CDDC-47CDBBEB21F3}"/>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7DF8D3A7-6F36-77D7-F154-80695E29B6A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5153BD8A-92E5-9D88-5735-AD3621DE0610}"/>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F13DDBAE-8F7F-8165-322F-777050524F6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F7FC9151-F452-0C4F-0E13-E052BBFEBB4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56577FA0-6882-A1C8-5391-0711F6AEA99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2691442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0" name="Picture 19" descr="A piece of paper with writing on it&#10;&#10;Description automatically generated">
            <a:extLst>
              <a:ext uri="{FF2B5EF4-FFF2-40B4-BE49-F238E27FC236}">
                <a16:creationId xmlns:a16="http://schemas.microsoft.com/office/drawing/2014/main" id="{582C0DAE-0E18-263D-AF3E-A89B95DFE74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206000" y="1193621"/>
            <a:ext cx="1890000" cy="2520000"/>
          </a:xfrm>
          <a:prstGeom prst="rect">
            <a:avLst/>
          </a:prstGeom>
        </p:spPr>
      </p:pic>
      <p:pic>
        <p:nvPicPr>
          <p:cNvPr id="22" name="Picture 21" descr="A white paper with writing on it&#10;&#10;Description automatically generated">
            <a:extLst>
              <a:ext uri="{FF2B5EF4-FFF2-40B4-BE49-F238E27FC236}">
                <a16:creationId xmlns:a16="http://schemas.microsoft.com/office/drawing/2014/main" id="{2C865217-7DAD-60E2-7C82-D78962B749E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206000" y="3869024"/>
            <a:ext cx="1890000" cy="2520000"/>
          </a:xfrm>
          <a:prstGeom prst="rect">
            <a:avLst/>
          </a:prstGeom>
        </p:spPr>
      </p:pic>
      <p:pic>
        <p:nvPicPr>
          <p:cNvPr id="24" name="Picture 23" descr="A diagram of a company&#10;&#10;Description automatically generated">
            <a:extLst>
              <a:ext uri="{FF2B5EF4-FFF2-40B4-BE49-F238E27FC236}">
                <a16:creationId xmlns:a16="http://schemas.microsoft.com/office/drawing/2014/main" id="{BA05BE88-ED6F-13E6-AFDC-C4FCB81C0AA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735127" y="3869024"/>
            <a:ext cx="1890000" cy="2520000"/>
          </a:xfrm>
          <a:prstGeom prst="rect">
            <a:avLst/>
          </a:prstGeom>
        </p:spPr>
      </p:pic>
      <p:pic>
        <p:nvPicPr>
          <p:cNvPr id="26" name="Picture 25" descr="A white paper with black lines and red dots&#10;&#10;Description automatically generated">
            <a:extLst>
              <a:ext uri="{FF2B5EF4-FFF2-40B4-BE49-F238E27FC236}">
                <a16:creationId xmlns:a16="http://schemas.microsoft.com/office/drawing/2014/main" id="{14842DD9-C57B-4798-562A-4B990049D04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rot="10800000">
            <a:off x="1166873" y="4229024"/>
            <a:ext cx="2400000" cy="1800000"/>
          </a:xfrm>
          <a:prstGeom prst="rect">
            <a:avLst/>
          </a:prstGeom>
        </p:spPr>
      </p:pic>
      <p:pic>
        <p:nvPicPr>
          <p:cNvPr id="28" name="Picture 27" descr="A white paper with yellow sticky notes&#10;&#10;Description automatically generated">
            <a:extLst>
              <a:ext uri="{FF2B5EF4-FFF2-40B4-BE49-F238E27FC236}">
                <a16:creationId xmlns:a16="http://schemas.microsoft.com/office/drawing/2014/main" id="{979E5EFC-FFE1-B3D2-CD6A-F2E40FE1A01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9264254" y="1193621"/>
            <a:ext cx="1890000" cy="2520000"/>
          </a:xfrm>
          <a:prstGeom prst="rect">
            <a:avLst/>
          </a:prstGeom>
        </p:spPr>
      </p:pic>
      <p:pic>
        <p:nvPicPr>
          <p:cNvPr id="30" name="Picture 29" descr="A white paper with yellow sticky notes on it&#10;&#10;Description automatically generated">
            <a:extLst>
              <a:ext uri="{FF2B5EF4-FFF2-40B4-BE49-F238E27FC236}">
                <a16:creationId xmlns:a16="http://schemas.microsoft.com/office/drawing/2014/main" id="{19887E9E-6E86-C520-B52C-17531A44A384}"/>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rot="10800000">
            <a:off x="6735127" y="1193621"/>
            <a:ext cx="1890000" cy="2520000"/>
          </a:xfrm>
          <a:prstGeom prst="rect">
            <a:avLst/>
          </a:prstGeom>
        </p:spPr>
      </p:pic>
      <p:pic>
        <p:nvPicPr>
          <p:cNvPr id="32" name="Picture 31" descr="A diagram with sticky notes on it&#10;&#10;Description automatically generated">
            <a:extLst>
              <a:ext uri="{FF2B5EF4-FFF2-40B4-BE49-F238E27FC236}">
                <a16:creationId xmlns:a16="http://schemas.microsoft.com/office/drawing/2014/main" id="{20CE0E52-AC99-ABCF-0723-5D5840045247}"/>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264254" y="3869024"/>
            <a:ext cx="1890000" cy="2520000"/>
          </a:xfrm>
          <a:prstGeom prst="rect">
            <a:avLst/>
          </a:prstGeom>
        </p:spPr>
      </p:pic>
      <p:pic>
        <p:nvPicPr>
          <p:cNvPr id="34" name="Picture 33" descr="A white paper with yellow sticky notes&#10;&#10;Description automatically generated">
            <a:extLst>
              <a:ext uri="{FF2B5EF4-FFF2-40B4-BE49-F238E27FC236}">
                <a16:creationId xmlns:a16="http://schemas.microsoft.com/office/drawing/2014/main" id="{55B68E65-97ED-240B-D80D-11E180DBABD0}"/>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166873" y="1553621"/>
            <a:ext cx="2400000" cy="1800000"/>
          </a:xfrm>
          <a:prstGeom prst="rect">
            <a:avLst/>
          </a:prstGeom>
        </p:spPr>
      </p:pic>
      <p:sp>
        <p:nvSpPr>
          <p:cNvPr id="11" name="Oval 10">
            <a:extLst>
              <a:ext uri="{FF2B5EF4-FFF2-40B4-BE49-F238E27FC236}">
                <a16:creationId xmlns:a16="http://schemas.microsoft.com/office/drawing/2014/main" id="{F5B8C942-6572-4064-4019-B7B9ABFFF326}"/>
              </a:ext>
            </a:extLst>
          </p:cNvPr>
          <p:cNvSpPr/>
          <p:nvPr/>
        </p:nvSpPr>
        <p:spPr>
          <a:xfrm>
            <a:off x="10305428" y="4330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Oval 11">
            <a:extLst>
              <a:ext uri="{FF2B5EF4-FFF2-40B4-BE49-F238E27FC236}">
                <a16:creationId xmlns:a16="http://schemas.microsoft.com/office/drawing/2014/main" id="{64A784C8-2918-AFB0-D720-C77CC8A9E191}"/>
              </a:ext>
            </a:extLst>
          </p:cNvPr>
          <p:cNvSpPr/>
          <p:nvPr/>
        </p:nvSpPr>
        <p:spPr>
          <a:xfrm>
            <a:off x="10233428" y="4294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Oval 12">
            <a:extLst>
              <a:ext uri="{FF2B5EF4-FFF2-40B4-BE49-F238E27FC236}">
                <a16:creationId xmlns:a16="http://schemas.microsoft.com/office/drawing/2014/main" id="{6CC60278-609E-7E8F-CC99-C48B2E09B75D}"/>
              </a:ext>
            </a:extLst>
          </p:cNvPr>
          <p:cNvSpPr/>
          <p:nvPr/>
        </p:nvSpPr>
        <p:spPr>
          <a:xfrm>
            <a:off x="10341428" y="4276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Oval 13">
            <a:extLst>
              <a:ext uri="{FF2B5EF4-FFF2-40B4-BE49-F238E27FC236}">
                <a16:creationId xmlns:a16="http://schemas.microsoft.com/office/drawing/2014/main" id="{6901EE78-2837-0340-E686-C18991A309BE}"/>
              </a:ext>
            </a:extLst>
          </p:cNvPr>
          <p:cNvSpPr/>
          <p:nvPr/>
        </p:nvSpPr>
        <p:spPr>
          <a:xfrm>
            <a:off x="10377428" y="4821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C04EFF54-83FB-A9D6-EB9F-064EBC76DB9A}"/>
              </a:ext>
            </a:extLst>
          </p:cNvPr>
          <p:cNvSpPr/>
          <p:nvPr/>
        </p:nvSpPr>
        <p:spPr>
          <a:xfrm>
            <a:off x="9712841" y="42290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Oval 15">
            <a:extLst>
              <a:ext uri="{FF2B5EF4-FFF2-40B4-BE49-F238E27FC236}">
                <a16:creationId xmlns:a16="http://schemas.microsoft.com/office/drawing/2014/main" id="{3AC26FF3-EFB2-108E-2D13-164B625E748D}"/>
              </a:ext>
            </a:extLst>
          </p:cNvPr>
          <p:cNvSpPr/>
          <p:nvPr/>
        </p:nvSpPr>
        <p:spPr>
          <a:xfrm>
            <a:off x="8089781" y="4617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Oval 16">
            <a:extLst>
              <a:ext uri="{FF2B5EF4-FFF2-40B4-BE49-F238E27FC236}">
                <a16:creationId xmlns:a16="http://schemas.microsoft.com/office/drawing/2014/main" id="{0841420A-8DEC-DEA1-0876-4F6077F9B975}"/>
              </a:ext>
            </a:extLst>
          </p:cNvPr>
          <p:cNvSpPr/>
          <p:nvPr/>
        </p:nvSpPr>
        <p:spPr>
          <a:xfrm>
            <a:off x="8069782" y="489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Oval 17">
            <a:extLst>
              <a:ext uri="{FF2B5EF4-FFF2-40B4-BE49-F238E27FC236}">
                <a16:creationId xmlns:a16="http://schemas.microsoft.com/office/drawing/2014/main" id="{F9C0721E-7395-B41C-7E04-E602159128F4}"/>
              </a:ext>
            </a:extLst>
          </p:cNvPr>
          <p:cNvSpPr/>
          <p:nvPr/>
        </p:nvSpPr>
        <p:spPr>
          <a:xfrm>
            <a:off x="7644127" y="4857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Oval 18">
            <a:extLst>
              <a:ext uri="{FF2B5EF4-FFF2-40B4-BE49-F238E27FC236}">
                <a16:creationId xmlns:a16="http://schemas.microsoft.com/office/drawing/2014/main" id="{6AC72CC8-6596-C850-D13C-F2EDBC3201CB}"/>
              </a:ext>
            </a:extLst>
          </p:cNvPr>
          <p:cNvSpPr/>
          <p:nvPr/>
        </p:nvSpPr>
        <p:spPr>
          <a:xfrm>
            <a:off x="8000561" y="4617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Oval 20">
            <a:extLst>
              <a:ext uri="{FF2B5EF4-FFF2-40B4-BE49-F238E27FC236}">
                <a16:creationId xmlns:a16="http://schemas.microsoft.com/office/drawing/2014/main" id="{F968407E-2420-A49D-AB00-1234749C0FD1}"/>
              </a:ext>
            </a:extLst>
          </p:cNvPr>
          <p:cNvSpPr/>
          <p:nvPr/>
        </p:nvSpPr>
        <p:spPr>
          <a:xfrm>
            <a:off x="7608127" y="444619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Oval 22">
            <a:extLst>
              <a:ext uri="{FF2B5EF4-FFF2-40B4-BE49-F238E27FC236}">
                <a16:creationId xmlns:a16="http://schemas.microsoft.com/office/drawing/2014/main" id="{236C3764-A76C-C5D4-A407-A8A8EA17694F}"/>
              </a:ext>
            </a:extLst>
          </p:cNvPr>
          <p:cNvSpPr/>
          <p:nvPr/>
        </p:nvSpPr>
        <p:spPr>
          <a:xfrm>
            <a:off x="5675695" y="5664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DB3C71BD-9989-9205-03B1-46DA89DE3E5B}"/>
              </a:ext>
            </a:extLst>
          </p:cNvPr>
          <p:cNvSpPr/>
          <p:nvPr/>
        </p:nvSpPr>
        <p:spPr>
          <a:xfrm>
            <a:off x="5675695" y="5736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43E971B0-3683-E945-2D26-99E45378A536}"/>
              </a:ext>
            </a:extLst>
          </p:cNvPr>
          <p:cNvSpPr/>
          <p:nvPr/>
        </p:nvSpPr>
        <p:spPr>
          <a:xfrm>
            <a:off x="5747695" y="59187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3753F808-EBE9-4356-37E9-819AC36DB2A1}"/>
              </a:ext>
            </a:extLst>
          </p:cNvPr>
          <p:cNvSpPr/>
          <p:nvPr/>
        </p:nvSpPr>
        <p:spPr>
          <a:xfrm>
            <a:off x="5557195" y="562514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203319BC-7B6A-267E-6086-D62147E2A06C}"/>
              </a:ext>
            </a:extLst>
          </p:cNvPr>
          <p:cNvSpPr/>
          <p:nvPr/>
        </p:nvSpPr>
        <p:spPr>
          <a:xfrm>
            <a:off x="5425945" y="562514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D6060888-BBC5-AC7C-F717-AA70313AB294}"/>
              </a:ext>
            </a:extLst>
          </p:cNvPr>
          <p:cNvSpPr/>
          <p:nvPr/>
        </p:nvSpPr>
        <p:spPr>
          <a:xfrm>
            <a:off x="5413195" y="5700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83A77078-9BFD-F1B0-DAD1-4218845041D1}"/>
              </a:ext>
            </a:extLst>
          </p:cNvPr>
          <p:cNvSpPr/>
          <p:nvPr/>
        </p:nvSpPr>
        <p:spPr>
          <a:xfrm>
            <a:off x="5413195" y="57861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3C386B7C-6EF6-9DA7-1796-A254787C47FF}"/>
              </a:ext>
            </a:extLst>
          </p:cNvPr>
          <p:cNvSpPr/>
          <p:nvPr/>
        </p:nvSpPr>
        <p:spPr>
          <a:xfrm>
            <a:off x="5413195" y="407543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7000CB01-C276-E118-8F97-1A91F57DF475}"/>
              </a:ext>
            </a:extLst>
          </p:cNvPr>
          <p:cNvSpPr/>
          <p:nvPr/>
        </p:nvSpPr>
        <p:spPr>
          <a:xfrm>
            <a:off x="5339600" y="4083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EC4CF423-EA09-D1DC-832A-9B22B5C72D48}"/>
              </a:ext>
            </a:extLst>
          </p:cNvPr>
          <p:cNvSpPr/>
          <p:nvPr/>
        </p:nvSpPr>
        <p:spPr>
          <a:xfrm>
            <a:off x="2680220" y="4749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4891B2E3-0952-82CE-4B40-664E1C895BF3}"/>
              </a:ext>
            </a:extLst>
          </p:cNvPr>
          <p:cNvSpPr/>
          <p:nvPr/>
        </p:nvSpPr>
        <p:spPr>
          <a:xfrm>
            <a:off x="2680220" y="467676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331798BA-C830-F9BF-1D3A-E1E9E0215D26}"/>
              </a:ext>
            </a:extLst>
          </p:cNvPr>
          <p:cNvSpPr/>
          <p:nvPr/>
        </p:nvSpPr>
        <p:spPr>
          <a:xfrm>
            <a:off x="2752220" y="46400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F649A41E-41A7-A8F9-2A4A-979FD6358498}"/>
              </a:ext>
            </a:extLst>
          </p:cNvPr>
          <p:cNvSpPr/>
          <p:nvPr/>
        </p:nvSpPr>
        <p:spPr>
          <a:xfrm>
            <a:off x="2252874" y="45919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A9FA064F-DD60-351B-A38B-7C1D7999F98E}"/>
              </a:ext>
            </a:extLst>
          </p:cNvPr>
          <p:cNvSpPr/>
          <p:nvPr/>
        </p:nvSpPr>
        <p:spPr>
          <a:xfrm>
            <a:off x="2180874" y="46016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3C403276-7A69-09F8-6999-96C9632379FD}"/>
              </a:ext>
            </a:extLst>
          </p:cNvPr>
          <p:cNvSpPr/>
          <p:nvPr/>
        </p:nvSpPr>
        <p:spPr>
          <a:xfrm>
            <a:off x="1909094" y="50930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DEEDB176-36A7-58D6-1013-37EE34025594}"/>
              </a:ext>
            </a:extLst>
          </p:cNvPr>
          <p:cNvSpPr/>
          <p:nvPr/>
        </p:nvSpPr>
        <p:spPr>
          <a:xfrm>
            <a:off x="1799874" y="50570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0B319333-5097-B205-E5B8-668CBD57C91E}"/>
              </a:ext>
            </a:extLst>
          </p:cNvPr>
          <p:cNvSpPr/>
          <p:nvPr/>
        </p:nvSpPr>
        <p:spPr>
          <a:xfrm>
            <a:off x="1457476" y="489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ACB64BB3-0B37-8629-F8F2-0B6830DDA152}"/>
              </a:ext>
            </a:extLst>
          </p:cNvPr>
          <p:cNvSpPr/>
          <p:nvPr/>
        </p:nvSpPr>
        <p:spPr>
          <a:xfrm>
            <a:off x="1529476" y="489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4647715F-DBF3-8AAC-1144-473E126A8593}"/>
              </a:ext>
            </a:extLst>
          </p:cNvPr>
          <p:cNvSpPr/>
          <p:nvPr/>
        </p:nvSpPr>
        <p:spPr>
          <a:xfrm>
            <a:off x="1515072" y="49701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7C354BED-55DE-D9F2-DEFA-C412904FE76F}"/>
              </a:ext>
            </a:extLst>
          </p:cNvPr>
          <p:cNvSpPr/>
          <p:nvPr/>
        </p:nvSpPr>
        <p:spPr>
          <a:xfrm>
            <a:off x="2993960" y="1814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176DF417-C57B-201C-7732-809EA09AB76D}"/>
              </a:ext>
            </a:extLst>
          </p:cNvPr>
          <p:cNvSpPr/>
          <p:nvPr/>
        </p:nvSpPr>
        <p:spPr>
          <a:xfrm>
            <a:off x="2957960" y="1886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B9F427C8-15CA-3764-570B-76553AE97A0A}"/>
              </a:ext>
            </a:extLst>
          </p:cNvPr>
          <p:cNvSpPr/>
          <p:nvPr/>
        </p:nvSpPr>
        <p:spPr>
          <a:xfrm>
            <a:off x="1934674" y="1886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03437AA2-0D86-A565-A400-52041DB49107}"/>
              </a:ext>
            </a:extLst>
          </p:cNvPr>
          <p:cNvSpPr/>
          <p:nvPr/>
        </p:nvSpPr>
        <p:spPr>
          <a:xfrm>
            <a:off x="2832775" y="30711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BB496C55-453B-4390-9777-F8061774AB5A}"/>
              </a:ext>
            </a:extLst>
          </p:cNvPr>
          <p:cNvSpPr/>
          <p:nvPr/>
        </p:nvSpPr>
        <p:spPr>
          <a:xfrm>
            <a:off x="2339959" y="2682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EAC56C1E-904A-6487-CC3E-F67AF6A9445F}"/>
              </a:ext>
            </a:extLst>
          </p:cNvPr>
          <p:cNvSpPr/>
          <p:nvPr/>
        </p:nvSpPr>
        <p:spPr>
          <a:xfrm>
            <a:off x="4674112" y="16889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1B37781C-92EA-8112-6FB2-7B80B425AE10}"/>
              </a:ext>
            </a:extLst>
          </p:cNvPr>
          <p:cNvSpPr/>
          <p:nvPr/>
        </p:nvSpPr>
        <p:spPr>
          <a:xfrm>
            <a:off x="4746112" y="17815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AE117380-A1DA-2614-2A08-6E69B2B4E1E1}"/>
              </a:ext>
            </a:extLst>
          </p:cNvPr>
          <p:cNvSpPr/>
          <p:nvPr/>
        </p:nvSpPr>
        <p:spPr>
          <a:xfrm>
            <a:off x="4766672" y="21842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D17D8379-BA1F-B521-1994-F19F83ECF290}"/>
              </a:ext>
            </a:extLst>
          </p:cNvPr>
          <p:cNvSpPr/>
          <p:nvPr/>
        </p:nvSpPr>
        <p:spPr>
          <a:xfrm>
            <a:off x="5046411" y="2216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E88944C4-BABE-4ADD-94CD-DAD601971BAB}"/>
              </a:ext>
            </a:extLst>
          </p:cNvPr>
          <p:cNvSpPr/>
          <p:nvPr/>
        </p:nvSpPr>
        <p:spPr>
          <a:xfrm>
            <a:off x="8265099" y="19653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DC931D36-5723-8FB4-3B0A-ED6F449198DD}"/>
              </a:ext>
            </a:extLst>
          </p:cNvPr>
          <p:cNvSpPr/>
          <p:nvPr/>
        </p:nvSpPr>
        <p:spPr>
          <a:xfrm>
            <a:off x="8337099" y="20032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261120C9-3D11-6D1B-B542-596CAB2AA21F}"/>
              </a:ext>
            </a:extLst>
          </p:cNvPr>
          <p:cNvSpPr/>
          <p:nvPr/>
        </p:nvSpPr>
        <p:spPr>
          <a:xfrm>
            <a:off x="8337099" y="193629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27C4E6E6-44AB-CBF7-B28E-9679B54A9C45}"/>
              </a:ext>
            </a:extLst>
          </p:cNvPr>
          <p:cNvSpPr/>
          <p:nvPr/>
        </p:nvSpPr>
        <p:spPr>
          <a:xfrm>
            <a:off x="7768139" y="2216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9E384630-44B0-B0D2-F7C3-A467D115096C}"/>
              </a:ext>
            </a:extLst>
          </p:cNvPr>
          <p:cNvSpPr/>
          <p:nvPr/>
        </p:nvSpPr>
        <p:spPr>
          <a:xfrm>
            <a:off x="7828258" y="2252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E9EC0E72-2761-219D-CF82-DE9B4799B042}"/>
              </a:ext>
            </a:extLst>
          </p:cNvPr>
          <p:cNvSpPr/>
          <p:nvPr/>
        </p:nvSpPr>
        <p:spPr>
          <a:xfrm>
            <a:off x="7694017" y="15568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77EAE1AF-195B-A071-26CF-61769C8BF115}"/>
              </a:ext>
            </a:extLst>
          </p:cNvPr>
          <p:cNvSpPr/>
          <p:nvPr/>
        </p:nvSpPr>
        <p:spPr>
          <a:xfrm>
            <a:off x="10305428" y="22362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FEC51F9C-D675-5694-3007-6695B63510B5}"/>
              </a:ext>
            </a:extLst>
          </p:cNvPr>
          <p:cNvSpPr/>
          <p:nvPr/>
        </p:nvSpPr>
        <p:spPr>
          <a:xfrm>
            <a:off x="10242576" y="22078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E162C023-8FFE-6794-9792-887ED6063682}"/>
              </a:ext>
            </a:extLst>
          </p:cNvPr>
          <p:cNvSpPr/>
          <p:nvPr/>
        </p:nvSpPr>
        <p:spPr>
          <a:xfrm>
            <a:off x="10269428" y="22708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1DF834A3-1C54-DB58-6024-19D56AF7CADA}"/>
              </a:ext>
            </a:extLst>
          </p:cNvPr>
          <p:cNvSpPr/>
          <p:nvPr/>
        </p:nvSpPr>
        <p:spPr>
          <a:xfrm>
            <a:off x="10307824" y="23181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535854C5-EFC0-A17C-4FB4-62CAECA443F2}"/>
              </a:ext>
            </a:extLst>
          </p:cNvPr>
          <p:cNvSpPr/>
          <p:nvPr/>
        </p:nvSpPr>
        <p:spPr>
          <a:xfrm>
            <a:off x="10368280" y="22186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090770CE-9B70-3460-44A1-5179D426C8FD}"/>
              </a:ext>
            </a:extLst>
          </p:cNvPr>
          <p:cNvSpPr/>
          <p:nvPr/>
        </p:nvSpPr>
        <p:spPr>
          <a:xfrm>
            <a:off x="10277928" y="20953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08D8FDE-73CF-C398-50B5-93542D4DC6FC}"/>
              </a:ext>
            </a:extLst>
          </p:cNvPr>
          <p:cNvSpPr/>
          <p:nvPr/>
        </p:nvSpPr>
        <p:spPr>
          <a:xfrm>
            <a:off x="10209254" y="20752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119F41FB-E3F0-F627-3506-730C06AE3610}"/>
              </a:ext>
            </a:extLst>
          </p:cNvPr>
          <p:cNvSpPr/>
          <p:nvPr/>
        </p:nvSpPr>
        <p:spPr>
          <a:xfrm>
            <a:off x="10069665" y="20916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1F381747-DABF-6626-B047-584F701E2D31}"/>
              </a:ext>
            </a:extLst>
          </p:cNvPr>
          <p:cNvSpPr/>
          <p:nvPr/>
        </p:nvSpPr>
        <p:spPr>
          <a:xfrm>
            <a:off x="9945205" y="26161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A8749773-36D4-275A-3B3F-D40013E78935}"/>
              </a:ext>
            </a:extLst>
          </p:cNvPr>
          <p:cNvSpPr/>
          <p:nvPr/>
        </p:nvSpPr>
        <p:spPr>
          <a:xfrm>
            <a:off x="10033665" y="26161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21E1DAD1-0D15-034C-A8EA-027275535573}"/>
              </a:ext>
            </a:extLst>
          </p:cNvPr>
          <p:cNvSpPr/>
          <p:nvPr/>
        </p:nvSpPr>
        <p:spPr>
          <a:xfrm>
            <a:off x="10574685" y="2718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CC51DDB-EE0F-6603-7C98-5F4FA98F1D12}"/>
              </a:ext>
            </a:extLst>
          </p:cNvPr>
          <p:cNvSpPr/>
          <p:nvPr/>
        </p:nvSpPr>
        <p:spPr>
          <a:xfrm>
            <a:off x="10502685" y="2718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DC746C78-FDD0-C5F7-A84C-F46C35788B11}"/>
              </a:ext>
            </a:extLst>
          </p:cNvPr>
          <p:cNvSpPr/>
          <p:nvPr/>
        </p:nvSpPr>
        <p:spPr>
          <a:xfrm>
            <a:off x="10748400" y="2718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9E8B7A4D-AA81-3FF0-8249-C8EAA60AF353}"/>
              </a:ext>
            </a:extLst>
          </p:cNvPr>
          <p:cNvSpPr/>
          <p:nvPr/>
        </p:nvSpPr>
        <p:spPr>
          <a:xfrm>
            <a:off x="10621237" y="22078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7DC3F23B-064C-9241-30B9-01CDBC8D65B5}"/>
              </a:ext>
            </a:extLst>
          </p:cNvPr>
          <p:cNvSpPr/>
          <p:nvPr/>
        </p:nvSpPr>
        <p:spPr>
          <a:xfrm>
            <a:off x="10466685" y="18481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119D36AB-B7BA-4BDC-1CE2-D85FDB9665D6}"/>
              </a:ext>
            </a:extLst>
          </p:cNvPr>
          <p:cNvSpPr/>
          <p:nvPr/>
        </p:nvSpPr>
        <p:spPr>
          <a:xfrm>
            <a:off x="10233428" y="23733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C17467C5-ED64-0CAF-B84E-2FA14E5D70E5}"/>
              </a:ext>
            </a:extLst>
          </p:cNvPr>
          <p:cNvSpPr/>
          <p:nvPr/>
        </p:nvSpPr>
        <p:spPr>
          <a:xfrm>
            <a:off x="10332280" y="242521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6" name="Group 45">
            <a:extLst>
              <a:ext uri="{FF2B5EF4-FFF2-40B4-BE49-F238E27FC236}">
                <a16:creationId xmlns:a16="http://schemas.microsoft.com/office/drawing/2014/main" id="{B0D019B3-2DBF-DA1C-C841-D26AEE5CFE36}"/>
              </a:ext>
            </a:extLst>
          </p:cNvPr>
          <p:cNvGrpSpPr/>
          <p:nvPr/>
        </p:nvGrpSpPr>
        <p:grpSpPr>
          <a:xfrm>
            <a:off x="10141665" y="1453495"/>
            <a:ext cx="376237" cy="288000"/>
            <a:chOff x="6610549" y="5541701"/>
            <a:chExt cx="376237" cy="288000"/>
          </a:xfrm>
        </p:grpSpPr>
        <p:sp>
          <p:nvSpPr>
            <p:cNvPr id="47" name="Oval 46">
              <a:extLst>
                <a:ext uri="{FF2B5EF4-FFF2-40B4-BE49-F238E27FC236}">
                  <a16:creationId xmlns:a16="http://schemas.microsoft.com/office/drawing/2014/main" id="{03091697-711E-DA16-0735-DB84D8FCADF5}"/>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TextBox 47">
              <a:extLst>
                <a:ext uri="{FF2B5EF4-FFF2-40B4-BE49-F238E27FC236}">
                  <a16:creationId xmlns:a16="http://schemas.microsoft.com/office/drawing/2014/main" id="{21A6EECB-5A0B-8430-4D66-CC4378766713}"/>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49" name="Group 48">
            <a:extLst>
              <a:ext uri="{FF2B5EF4-FFF2-40B4-BE49-F238E27FC236}">
                <a16:creationId xmlns:a16="http://schemas.microsoft.com/office/drawing/2014/main" id="{B493159B-9402-5FF9-3CDA-8DAC3929D6CB}"/>
              </a:ext>
            </a:extLst>
          </p:cNvPr>
          <p:cNvGrpSpPr/>
          <p:nvPr/>
        </p:nvGrpSpPr>
        <p:grpSpPr>
          <a:xfrm>
            <a:off x="9693428" y="1446699"/>
            <a:ext cx="376237" cy="288000"/>
            <a:chOff x="6610549" y="5541701"/>
            <a:chExt cx="376237" cy="288000"/>
          </a:xfrm>
        </p:grpSpPr>
        <p:sp>
          <p:nvSpPr>
            <p:cNvPr id="50" name="Oval 49">
              <a:extLst>
                <a:ext uri="{FF2B5EF4-FFF2-40B4-BE49-F238E27FC236}">
                  <a16:creationId xmlns:a16="http://schemas.microsoft.com/office/drawing/2014/main" id="{146DEDB7-20D4-F9AB-AA58-30474E9E903F}"/>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TextBox 50">
              <a:extLst>
                <a:ext uri="{FF2B5EF4-FFF2-40B4-BE49-F238E27FC236}">
                  <a16:creationId xmlns:a16="http://schemas.microsoft.com/office/drawing/2014/main" id="{F1554CF8-726F-ECD5-8422-9330D9E0DF13}"/>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9" name="Group 78">
            <a:extLst>
              <a:ext uri="{FF2B5EF4-FFF2-40B4-BE49-F238E27FC236}">
                <a16:creationId xmlns:a16="http://schemas.microsoft.com/office/drawing/2014/main" id="{836B7237-ECA6-2378-5A07-063429947D1C}"/>
              </a:ext>
            </a:extLst>
          </p:cNvPr>
          <p:cNvGrpSpPr/>
          <p:nvPr/>
        </p:nvGrpSpPr>
        <p:grpSpPr>
          <a:xfrm>
            <a:off x="9451321" y="1720605"/>
            <a:ext cx="376237" cy="288000"/>
            <a:chOff x="6610549" y="5541701"/>
            <a:chExt cx="376237" cy="288000"/>
          </a:xfrm>
        </p:grpSpPr>
        <p:sp>
          <p:nvSpPr>
            <p:cNvPr id="80" name="Oval 79">
              <a:extLst>
                <a:ext uri="{FF2B5EF4-FFF2-40B4-BE49-F238E27FC236}">
                  <a16:creationId xmlns:a16="http://schemas.microsoft.com/office/drawing/2014/main" id="{F398639D-108E-F246-7D77-7175060AC19C}"/>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TextBox 91">
              <a:extLst>
                <a:ext uri="{FF2B5EF4-FFF2-40B4-BE49-F238E27FC236}">
                  <a16:creationId xmlns:a16="http://schemas.microsoft.com/office/drawing/2014/main" id="{7FC731F7-8C73-6DFE-7755-96AEA85C473F}"/>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PJ</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3" name="Group 92">
            <a:extLst>
              <a:ext uri="{FF2B5EF4-FFF2-40B4-BE49-F238E27FC236}">
                <a16:creationId xmlns:a16="http://schemas.microsoft.com/office/drawing/2014/main" id="{4D58D39E-CC0E-AD0F-7719-9111363703F2}"/>
              </a:ext>
            </a:extLst>
          </p:cNvPr>
          <p:cNvGrpSpPr/>
          <p:nvPr/>
        </p:nvGrpSpPr>
        <p:grpSpPr>
          <a:xfrm>
            <a:off x="10422566" y="3936794"/>
            <a:ext cx="376237" cy="288000"/>
            <a:chOff x="6610549" y="5541701"/>
            <a:chExt cx="376237" cy="288000"/>
          </a:xfrm>
        </p:grpSpPr>
        <p:sp>
          <p:nvSpPr>
            <p:cNvPr id="94" name="Oval 93">
              <a:extLst>
                <a:ext uri="{FF2B5EF4-FFF2-40B4-BE49-F238E27FC236}">
                  <a16:creationId xmlns:a16="http://schemas.microsoft.com/office/drawing/2014/main" id="{5FB61EB0-0ED8-F8D7-432F-A4A85A0E68CB}"/>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 name="TextBox 94">
              <a:extLst>
                <a:ext uri="{FF2B5EF4-FFF2-40B4-BE49-F238E27FC236}">
                  <a16:creationId xmlns:a16="http://schemas.microsoft.com/office/drawing/2014/main" id="{646C95CD-61E5-91D0-39AB-E55408A13A01}"/>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DB</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6" name="Group 95">
            <a:extLst>
              <a:ext uri="{FF2B5EF4-FFF2-40B4-BE49-F238E27FC236}">
                <a16:creationId xmlns:a16="http://schemas.microsoft.com/office/drawing/2014/main" id="{133BF347-E489-2DBB-A14D-63A513CD7910}"/>
              </a:ext>
            </a:extLst>
          </p:cNvPr>
          <p:cNvGrpSpPr/>
          <p:nvPr/>
        </p:nvGrpSpPr>
        <p:grpSpPr>
          <a:xfrm>
            <a:off x="5414360" y="4060622"/>
            <a:ext cx="376237" cy="288000"/>
            <a:chOff x="6610549" y="5541701"/>
            <a:chExt cx="376237" cy="288000"/>
          </a:xfrm>
        </p:grpSpPr>
        <p:sp>
          <p:nvSpPr>
            <p:cNvPr id="97" name="Oval 96">
              <a:extLst>
                <a:ext uri="{FF2B5EF4-FFF2-40B4-BE49-F238E27FC236}">
                  <a16:creationId xmlns:a16="http://schemas.microsoft.com/office/drawing/2014/main" id="{7338CD06-BCB9-8DE4-F909-F9ABB937CFC0}"/>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TextBox 97">
              <a:extLst>
                <a:ext uri="{FF2B5EF4-FFF2-40B4-BE49-F238E27FC236}">
                  <a16:creationId xmlns:a16="http://schemas.microsoft.com/office/drawing/2014/main" id="{251719B6-FA2A-62FC-F0CF-C1A2BC71E5B7}"/>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TL</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9" name="Group 98">
            <a:extLst>
              <a:ext uri="{FF2B5EF4-FFF2-40B4-BE49-F238E27FC236}">
                <a16:creationId xmlns:a16="http://schemas.microsoft.com/office/drawing/2014/main" id="{5647A3BC-291A-7139-B04A-7A8BC8CA0B7D}"/>
              </a:ext>
            </a:extLst>
          </p:cNvPr>
          <p:cNvGrpSpPr/>
          <p:nvPr/>
        </p:nvGrpSpPr>
        <p:grpSpPr>
          <a:xfrm>
            <a:off x="10491354" y="1590699"/>
            <a:ext cx="376237" cy="288000"/>
            <a:chOff x="6610549" y="5541701"/>
            <a:chExt cx="376237" cy="288000"/>
          </a:xfrm>
        </p:grpSpPr>
        <p:sp>
          <p:nvSpPr>
            <p:cNvPr id="100" name="Oval 99">
              <a:extLst>
                <a:ext uri="{FF2B5EF4-FFF2-40B4-BE49-F238E27FC236}">
                  <a16:creationId xmlns:a16="http://schemas.microsoft.com/office/drawing/2014/main" id="{3A5817D3-1259-7EC5-D8C9-D148DD3DD85A}"/>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TextBox 100">
              <a:extLst>
                <a:ext uri="{FF2B5EF4-FFF2-40B4-BE49-F238E27FC236}">
                  <a16:creationId xmlns:a16="http://schemas.microsoft.com/office/drawing/2014/main" id="{D95CE48A-B39E-83C1-0D05-B326A3F0C692}"/>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8" name="Group 87">
            <a:extLst>
              <a:ext uri="{FF2B5EF4-FFF2-40B4-BE49-F238E27FC236}">
                <a16:creationId xmlns:a16="http://schemas.microsoft.com/office/drawing/2014/main" id="{4B8E5D51-10B7-BD1B-7617-34B02EDDC594}"/>
              </a:ext>
            </a:extLst>
          </p:cNvPr>
          <p:cNvGrpSpPr/>
          <p:nvPr/>
        </p:nvGrpSpPr>
        <p:grpSpPr>
          <a:xfrm>
            <a:off x="10820400" y="158021"/>
            <a:ext cx="1262954" cy="262128"/>
            <a:chOff x="10892274" y="158021"/>
            <a:chExt cx="1191080" cy="262128"/>
          </a:xfrm>
        </p:grpSpPr>
        <p:sp>
          <p:nvSpPr>
            <p:cNvPr id="89" name="Oval 88">
              <a:extLst>
                <a:ext uri="{FF2B5EF4-FFF2-40B4-BE49-F238E27FC236}">
                  <a16:creationId xmlns:a16="http://schemas.microsoft.com/office/drawing/2014/main" id="{88C5702B-FF46-B26B-BB31-EBCA481A4E8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90" name="Group 89">
              <a:extLst>
                <a:ext uri="{FF2B5EF4-FFF2-40B4-BE49-F238E27FC236}">
                  <a16:creationId xmlns:a16="http://schemas.microsoft.com/office/drawing/2014/main" id="{35A35F36-7631-92DE-1230-346FD5626A32}"/>
                </a:ext>
              </a:extLst>
            </p:cNvPr>
            <p:cNvGrpSpPr/>
            <p:nvPr/>
          </p:nvGrpSpPr>
          <p:grpSpPr>
            <a:xfrm>
              <a:off x="10892274" y="158021"/>
              <a:ext cx="1191080" cy="262128"/>
              <a:chOff x="9614080" y="308749"/>
              <a:chExt cx="1191080" cy="262128"/>
            </a:xfrm>
          </p:grpSpPr>
          <p:sp>
            <p:nvSpPr>
              <p:cNvPr id="91" name="Rectangle 90">
                <a:extLst>
                  <a:ext uri="{FF2B5EF4-FFF2-40B4-BE49-F238E27FC236}">
                    <a16:creationId xmlns:a16="http://schemas.microsoft.com/office/drawing/2014/main" id="{2D98D507-DF01-D519-F8A7-E07A965B4F3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102" name="Rectangle 101">
                <a:extLst>
                  <a:ext uri="{FF2B5EF4-FFF2-40B4-BE49-F238E27FC236}">
                    <a16:creationId xmlns:a16="http://schemas.microsoft.com/office/drawing/2014/main" id="{E5BA8162-B78F-1F59-EBBE-6FC14DB2B85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03" name="Rectangle 102">
            <a:extLst>
              <a:ext uri="{FF2B5EF4-FFF2-40B4-BE49-F238E27FC236}">
                <a16:creationId xmlns:a16="http://schemas.microsoft.com/office/drawing/2014/main" id="{69B0B611-D526-0A71-F352-9BF3FFF2BF7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40867660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ppt_x"/>
                                          </p:val>
                                        </p:tav>
                                        <p:tav tm="100000">
                                          <p:val>
                                            <p:strVal val="#ppt_x"/>
                                          </p:val>
                                        </p:tav>
                                      </p:tavLst>
                                    </p:anim>
                                    <p:anim calcmode="lin" valueType="num">
                                      <p:cBhvr additive="base">
                                        <p:cTn id="12" dur="500" fill="hold"/>
                                        <p:tgtEl>
                                          <p:spTgt spid="49"/>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79"/>
                                        </p:tgtEl>
                                        <p:attrNameLst>
                                          <p:attrName>style.visibility</p:attrName>
                                        </p:attrNameLst>
                                      </p:cBhvr>
                                      <p:to>
                                        <p:strVal val="visible"/>
                                      </p:to>
                                    </p:set>
                                    <p:anim calcmode="lin" valueType="num">
                                      <p:cBhvr additive="base">
                                        <p:cTn id="15" dur="500" fill="hold"/>
                                        <p:tgtEl>
                                          <p:spTgt spid="79"/>
                                        </p:tgtEl>
                                        <p:attrNameLst>
                                          <p:attrName>ppt_x</p:attrName>
                                        </p:attrNameLst>
                                      </p:cBhvr>
                                      <p:tavLst>
                                        <p:tav tm="0">
                                          <p:val>
                                            <p:strVal val="#ppt_x"/>
                                          </p:val>
                                        </p:tav>
                                        <p:tav tm="100000">
                                          <p:val>
                                            <p:strVal val="#ppt_x"/>
                                          </p:val>
                                        </p:tav>
                                      </p:tavLst>
                                    </p:anim>
                                    <p:anim calcmode="lin" valueType="num">
                                      <p:cBhvr additive="base">
                                        <p:cTn id="16" dur="500" fill="hold"/>
                                        <p:tgtEl>
                                          <p:spTgt spid="7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0"/>
                                  </p:stCondLst>
                                  <p:childTnLst>
                                    <p:set>
                                      <p:cBhvr>
                                        <p:cTn id="18" dur="1" fill="hold">
                                          <p:stCondLst>
                                            <p:cond delay="0"/>
                                          </p:stCondLst>
                                        </p:cTn>
                                        <p:tgtEl>
                                          <p:spTgt spid="93"/>
                                        </p:tgtEl>
                                        <p:attrNameLst>
                                          <p:attrName>style.visibility</p:attrName>
                                        </p:attrNameLst>
                                      </p:cBhvr>
                                      <p:to>
                                        <p:strVal val="visible"/>
                                      </p:to>
                                    </p:set>
                                    <p:anim calcmode="lin" valueType="num">
                                      <p:cBhvr additive="base">
                                        <p:cTn id="19" dur="500" fill="hold"/>
                                        <p:tgtEl>
                                          <p:spTgt spid="93"/>
                                        </p:tgtEl>
                                        <p:attrNameLst>
                                          <p:attrName>ppt_x</p:attrName>
                                        </p:attrNameLst>
                                      </p:cBhvr>
                                      <p:tavLst>
                                        <p:tav tm="0">
                                          <p:val>
                                            <p:strVal val="#ppt_x"/>
                                          </p:val>
                                        </p:tav>
                                        <p:tav tm="100000">
                                          <p:val>
                                            <p:strVal val="#ppt_x"/>
                                          </p:val>
                                        </p:tav>
                                      </p:tavLst>
                                    </p:anim>
                                    <p:anim calcmode="lin" valueType="num">
                                      <p:cBhvr additive="base">
                                        <p:cTn id="20" dur="500" fill="hold"/>
                                        <p:tgtEl>
                                          <p:spTgt spid="93"/>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0"/>
                                  </p:stCondLst>
                                  <p:childTnLst>
                                    <p:set>
                                      <p:cBhvr>
                                        <p:cTn id="26" dur="1" fill="hold">
                                          <p:stCondLst>
                                            <p:cond delay="0"/>
                                          </p:stCondLst>
                                        </p:cTn>
                                        <p:tgtEl>
                                          <p:spTgt spid="99"/>
                                        </p:tgtEl>
                                        <p:attrNameLst>
                                          <p:attrName>style.visibility</p:attrName>
                                        </p:attrNameLst>
                                      </p:cBhvr>
                                      <p:to>
                                        <p:strVal val="visible"/>
                                      </p:to>
                                    </p:set>
                                    <p:anim calcmode="lin" valueType="num">
                                      <p:cBhvr additive="base">
                                        <p:cTn id="27" dur="500" fill="hold"/>
                                        <p:tgtEl>
                                          <p:spTgt spid="99"/>
                                        </p:tgtEl>
                                        <p:attrNameLst>
                                          <p:attrName>ppt_x</p:attrName>
                                        </p:attrNameLst>
                                      </p:cBhvr>
                                      <p:tavLst>
                                        <p:tav tm="0">
                                          <p:val>
                                            <p:strVal val="#ppt_x"/>
                                          </p:val>
                                        </p:tav>
                                        <p:tav tm="100000">
                                          <p:val>
                                            <p:strVal val="#ppt_x"/>
                                          </p:val>
                                        </p:tav>
                                      </p:tavLst>
                                    </p:anim>
                                    <p:anim calcmode="lin" valueType="num">
                                      <p:cBhvr additive="base">
                                        <p:cTn id="28" dur="500" fill="hold"/>
                                        <p:tgtEl>
                                          <p:spTgt spid="9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 per person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goes over the Strawpoll votes and calls 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explain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the group :</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Which concept they’ve chosen</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did they choose it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needs to take care that the participants don’t ramble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take more than one minute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explain their reasoning.</a:t>
            </a:r>
          </a:p>
          <a:p>
            <a:pPr marL="0" marR="0" lvl="0" indent="0" algn="just" defTabSz="914400" rtl="0" eaLnBrk="1" fontAlgn="auto" latinLnBrk="0" hangingPunct="1">
              <a:lnSpc>
                <a:spcPct val="100000"/>
              </a:lnSpc>
              <a:spcBef>
                <a:spcPts val="1000"/>
              </a:spcBef>
              <a:spcAft>
                <a:spcPts val="0"/>
              </a:spcAft>
              <a:buClr>
                <a:srgbClr val="11B5B4"/>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94F32A06-9D1C-1191-1C3A-598C9AEF6034}"/>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0C270597-B9AA-EC08-7703-C48A681EFC3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B77FED05-C9F9-F4E0-1346-3514BE065A2B}"/>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A2D83F8B-23E7-9066-7B41-010E2E05F64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26F639C4-1F21-5726-6430-8775C005C12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F4876755-DF3F-C09B-5D5E-1A6970CA39F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1803809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reviews the results of the heatmap and strawpoll votes.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casts the final vote, selecting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primary operating model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if desired,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integrating top-voted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other concepts. The Decider has the authority to switch up elements and finalize the structure.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step solidifies the key components of the final target operating model.</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7: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03119C13-8B40-72F8-4B5D-E6132B2170D9}"/>
              </a:ext>
            </a:extLst>
          </p:cNvPr>
          <p:cNvGrpSpPr/>
          <p:nvPr/>
        </p:nvGrpSpPr>
        <p:grpSpPr>
          <a:xfrm>
            <a:off x="9330108" y="1943905"/>
            <a:ext cx="180000" cy="180000"/>
            <a:chOff x="7966880" y="3935853"/>
            <a:chExt cx="180000" cy="180000"/>
          </a:xfrm>
        </p:grpSpPr>
        <p:sp>
          <p:nvSpPr>
            <p:cNvPr id="16" name="Oval 15">
              <a:extLst>
                <a:ext uri="{FF2B5EF4-FFF2-40B4-BE49-F238E27FC236}">
                  <a16:creationId xmlns:a16="http://schemas.microsoft.com/office/drawing/2014/main" id="{BC3BF72E-4AD9-7A4C-5351-4258956804D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 name="Graphic 16" descr="Star with solid fill">
              <a:extLst>
                <a:ext uri="{FF2B5EF4-FFF2-40B4-BE49-F238E27FC236}">
                  <a16:creationId xmlns:a16="http://schemas.microsoft.com/office/drawing/2014/main" id="{E37849EB-9826-952E-F7FF-EB9EEFB2F49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0" name="Group 19">
            <a:extLst>
              <a:ext uri="{FF2B5EF4-FFF2-40B4-BE49-F238E27FC236}">
                <a16:creationId xmlns:a16="http://schemas.microsoft.com/office/drawing/2014/main" id="{5D4A285A-2EF0-8D87-D695-C09E25B0CF0F}"/>
              </a:ext>
            </a:extLst>
          </p:cNvPr>
          <p:cNvGrpSpPr/>
          <p:nvPr/>
        </p:nvGrpSpPr>
        <p:grpSpPr>
          <a:xfrm>
            <a:off x="9337728" y="2234926"/>
            <a:ext cx="180000" cy="180000"/>
            <a:chOff x="7966880" y="3935853"/>
            <a:chExt cx="180000" cy="180000"/>
          </a:xfrm>
        </p:grpSpPr>
        <p:sp>
          <p:nvSpPr>
            <p:cNvPr id="21" name="Oval 20">
              <a:extLst>
                <a:ext uri="{FF2B5EF4-FFF2-40B4-BE49-F238E27FC236}">
                  <a16:creationId xmlns:a16="http://schemas.microsoft.com/office/drawing/2014/main" id="{E1F2C974-9285-0285-D372-0CA9283FCDC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2" name="Graphic 21" descr="Star with solid fill">
              <a:extLst>
                <a:ext uri="{FF2B5EF4-FFF2-40B4-BE49-F238E27FC236}">
                  <a16:creationId xmlns:a16="http://schemas.microsoft.com/office/drawing/2014/main" id="{D640A373-D677-923B-60C1-1DAD6B09307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3" name="Group 22">
            <a:extLst>
              <a:ext uri="{FF2B5EF4-FFF2-40B4-BE49-F238E27FC236}">
                <a16:creationId xmlns:a16="http://schemas.microsoft.com/office/drawing/2014/main" id="{33737B05-B8BF-BFA4-2E18-798C5D5C3778}"/>
              </a:ext>
            </a:extLst>
          </p:cNvPr>
          <p:cNvGrpSpPr/>
          <p:nvPr/>
        </p:nvGrpSpPr>
        <p:grpSpPr>
          <a:xfrm>
            <a:off x="9612048" y="2081349"/>
            <a:ext cx="180000" cy="180000"/>
            <a:chOff x="7966880" y="3935853"/>
            <a:chExt cx="180000" cy="180000"/>
          </a:xfrm>
        </p:grpSpPr>
        <p:sp>
          <p:nvSpPr>
            <p:cNvPr id="24" name="Oval 23">
              <a:extLst>
                <a:ext uri="{FF2B5EF4-FFF2-40B4-BE49-F238E27FC236}">
                  <a16:creationId xmlns:a16="http://schemas.microsoft.com/office/drawing/2014/main" id="{BCCE934D-36F2-8E50-7CE7-C05968D7A54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F2B82F8E-DB6D-F45D-AC7B-7E55476D5DE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1481BEF1-9C35-4505-7EB9-BB62D4546C7B}"/>
              </a:ext>
            </a:extLst>
          </p:cNvPr>
          <p:cNvGrpSpPr/>
          <p:nvPr/>
        </p:nvGrpSpPr>
        <p:grpSpPr>
          <a:xfrm>
            <a:off x="10820400" y="158021"/>
            <a:ext cx="1262954" cy="262128"/>
            <a:chOff x="10892274" y="158021"/>
            <a:chExt cx="1191080" cy="262128"/>
          </a:xfrm>
        </p:grpSpPr>
        <p:sp>
          <p:nvSpPr>
            <p:cNvPr id="27" name="Oval 26">
              <a:extLst>
                <a:ext uri="{FF2B5EF4-FFF2-40B4-BE49-F238E27FC236}">
                  <a16:creationId xmlns:a16="http://schemas.microsoft.com/office/drawing/2014/main" id="{EDB8DB5E-37CC-37D1-B8A7-E016A00EA0C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8" name="Group 27">
              <a:extLst>
                <a:ext uri="{FF2B5EF4-FFF2-40B4-BE49-F238E27FC236}">
                  <a16:creationId xmlns:a16="http://schemas.microsoft.com/office/drawing/2014/main" id="{535E658A-73F7-BF18-4BF6-9905C2D09F9D}"/>
                </a:ext>
              </a:extLst>
            </p:cNvPr>
            <p:cNvGrpSpPr/>
            <p:nvPr/>
          </p:nvGrpSpPr>
          <p:grpSpPr>
            <a:xfrm>
              <a:off x="10892274" y="158021"/>
              <a:ext cx="1191080" cy="262128"/>
              <a:chOff x="9614080" y="308749"/>
              <a:chExt cx="1191080" cy="262128"/>
            </a:xfrm>
          </p:grpSpPr>
          <p:sp>
            <p:nvSpPr>
              <p:cNvPr id="29" name="Rectangle 28">
                <a:extLst>
                  <a:ext uri="{FF2B5EF4-FFF2-40B4-BE49-F238E27FC236}">
                    <a16:creationId xmlns:a16="http://schemas.microsoft.com/office/drawing/2014/main" id="{091E739E-212B-BB1F-3629-DC9635F0980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30" name="Rectangle 29">
                <a:extLst>
                  <a:ext uri="{FF2B5EF4-FFF2-40B4-BE49-F238E27FC236}">
                    <a16:creationId xmlns:a16="http://schemas.microsoft.com/office/drawing/2014/main" id="{95040D49-C0D6-9BCA-41CE-389A00AEF87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1" name="Rectangle 30">
            <a:extLst>
              <a:ext uri="{FF2B5EF4-FFF2-40B4-BE49-F238E27FC236}">
                <a16:creationId xmlns:a16="http://schemas.microsoft.com/office/drawing/2014/main" id="{7E633583-DBA2-08B9-B090-89ECC2D5FB1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3555325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0" name="Picture 19" descr="A piece of paper with writing on it&#10;&#10;Description automatically generated">
            <a:extLst>
              <a:ext uri="{FF2B5EF4-FFF2-40B4-BE49-F238E27FC236}">
                <a16:creationId xmlns:a16="http://schemas.microsoft.com/office/drawing/2014/main" id="{582C0DAE-0E18-263D-AF3E-A89B95DFE74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206000" y="1193621"/>
            <a:ext cx="1890000" cy="2520000"/>
          </a:xfrm>
          <a:prstGeom prst="rect">
            <a:avLst/>
          </a:prstGeom>
        </p:spPr>
      </p:pic>
      <p:pic>
        <p:nvPicPr>
          <p:cNvPr id="22" name="Picture 21" descr="A white paper with writing on it&#10;&#10;Description automatically generated">
            <a:extLst>
              <a:ext uri="{FF2B5EF4-FFF2-40B4-BE49-F238E27FC236}">
                <a16:creationId xmlns:a16="http://schemas.microsoft.com/office/drawing/2014/main" id="{2C865217-7DAD-60E2-7C82-D78962B749E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206000" y="3869024"/>
            <a:ext cx="1890000" cy="2520000"/>
          </a:xfrm>
          <a:prstGeom prst="rect">
            <a:avLst/>
          </a:prstGeom>
        </p:spPr>
      </p:pic>
      <p:pic>
        <p:nvPicPr>
          <p:cNvPr id="24" name="Picture 23" descr="A diagram of a company&#10;&#10;Description automatically generated">
            <a:extLst>
              <a:ext uri="{FF2B5EF4-FFF2-40B4-BE49-F238E27FC236}">
                <a16:creationId xmlns:a16="http://schemas.microsoft.com/office/drawing/2014/main" id="{BA05BE88-ED6F-13E6-AFDC-C4FCB81C0AA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735127" y="3869024"/>
            <a:ext cx="1890000" cy="2520000"/>
          </a:xfrm>
          <a:prstGeom prst="rect">
            <a:avLst/>
          </a:prstGeom>
        </p:spPr>
      </p:pic>
      <p:pic>
        <p:nvPicPr>
          <p:cNvPr id="26" name="Picture 25" descr="A white paper with black lines and red dots&#10;&#10;Description automatically generated">
            <a:extLst>
              <a:ext uri="{FF2B5EF4-FFF2-40B4-BE49-F238E27FC236}">
                <a16:creationId xmlns:a16="http://schemas.microsoft.com/office/drawing/2014/main" id="{14842DD9-C57B-4798-562A-4B990049D04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rot="10800000">
            <a:off x="1166873" y="4229024"/>
            <a:ext cx="2400000" cy="1800000"/>
          </a:xfrm>
          <a:prstGeom prst="rect">
            <a:avLst/>
          </a:prstGeom>
        </p:spPr>
      </p:pic>
      <p:pic>
        <p:nvPicPr>
          <p:cNvPr id="28" name="Picture 27" descr="A white paper with yellow sticky notes&#10;&#10;Description automatically generated">
            <a:extLst>
              <a:ext uri="{FF2B5EF4-FFF2-40B4-BE49-F238E27FC236}">
                <a16:creationId xmlns:a16="http://schemas.microsoft.com/office/drawing/2014/main" id="{979E5EFC-FFE1-B3D2-CD6A-F2E40FE1A01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9264254" y="1193621"/>
            <a:ext cx="1890000" cy="2520000"/>
          </a:xfrm>
          <a:prstGeom prst="rect">
            <a:avLst/>
          </a:prstGeom>
        </p:spPr>
      </p:pic>
      <p:pic>
        <p:nvPicPr>
          <p:cNvPr id="30" name="Picture 29" descr="A white paper with yellow sticky notes on it&#10;&#10;Description automatically generated">
            <a:extLst>
              <a:ext uri="{FF2B5EF4-FFF2-40B4-BE49-F238E27FC236}">
                <a16:creationId xmlns:a16="http://schemas.microsoft.com/office/drawing/2014/main" id="{19887E9E-6E86-C520-B52C-17531A44A384}"/>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rot="10800000">
            <a:off x="6735127" y="1193621"/>
            <a:ext cx="1890000" cy="2520000"/>
          </a:xfrm>
          <a:prstGeom prst="rect">
            <a:avLst/>
          </a:prstGeom>
        </p:spPr>
      </p:pic>
      <p:pic>
        <p:nvPicPr>
          <p:cNvPr id="32" name="Picture 31" descr="A diagram with sticky notes on it&#10;&#10;Description automatically generated">
            <a:extLst>
              <a:ext uri="{FF2B5EF4-FFF2-40B4-BE49-F238E27FC236}">
                <a16:creationId xmlns:a16="http://schemas.microsoft.com/office/drawing/2014/main" id="{20CE0E52-AC99-ABCF-0723-5D5840045247}"/>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264254" y="3869024"/>
            <a:ext cx="1890000" cy="2520000"/>
          </a:xfrm>
          <a:prstGeom prst="rect">
            <a:avLst/>
          </a:prstGeom>
        </p:spPr>
      </p:pic>
      <p:pic>
        <p:nvPicPr>
          <p:cNvPr id="34" name="Picture 33" descr="A white paper with yellow sticky notes&#10;&#10;Description automatically generated">
            <a:extLst>
              <a:ext uri="{FF2B5EF4-FFF2-40B4-BE49-F238E27FC236}">
                <a16:creationId xmlns:a16="http://schemas.microsoft.com/office/drawing/2014/main" id="{55B68E65-97ED-240B-D80D-11E180DBABD0}"/>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166873" y="1553621"/>
            <a:ext cx="2400000" cy="1800000"/>
          </a:xfrm>
          <a:prstGeom prst="rect">
            <a:avLst/>
          </a:prstGeom>
        </p:spPr>
      </p:pic>
      <p:sp>
        <p:nvSpPr>
          <p:cNvPr id="11" name="Oval 10">
            <a:extLst>
              <a:ext uri="{FF2B5EF4-FFF2-40B4-BE49-F238E27FC236}">
                <a16:creationId xmlns:a16="http://schemas.microsoft.com/office/drawing/2014/main" id="{F5B8C942-6572-4064-4019-B7B9ABFFF326}"/>
              </a:ext>
            </a:extLst>
          </p:cNvPr>
          <p:cNvSpPr/>
          <p:nvPr/>
        </p:nvSpPr>
        <p:spPr>
          <a:xfrm>
            <a:off x="10305428" y="4330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Oval 11">
            <a:extLst>
              <a:ext uri="{FF2B5EF4-FFF2-40B4-BE49-F238E27FC236}">
                <a16:creationId xmlns:a16="http://schemas.microsoft.com/office/drawing/2014/main" id="{64A784C8-2918-AFB0-D720-C77CC8A9E191}"/>
              </a:ext>
            </a:extLst>
          </p:cNvPr>
          <p:cNvSpPr/>
          <p:nvPr/>
        </p:nvSpPr>
        <p:spPr>
          <a:xfrm>
            <a:off x="10233428" y="4294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Oval 12">
            <a:extLst>
              <a:ext uri="{FF2B5EF4-FFF2-40B4-BE49-F238E27FC236}">
                <a16:creationId xmlns:a16="http://schemas.microsoft.com/office/drawing/2014/main" id="{6CC60278-609E-7E8F-CC99-C48B2E09B75D}"/>
              </a:ext>
            </a:extLst>
          </p:cNvPr>
          <p:cNvSpPr/>
          <p:nvPr/>
        </p:nvSpPr>
        <p:spPr>
          <a:xfrm>
            <a:off x="10341428" y="42766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Oval 13">
            <a:extLst>
              <a:ext uri="{FF2B5EF4-FFF2-40B4-BE49-F238E27FC236}">
                <a16:creationId xmlns:a16="http://schemas.microsoft.com/office/drawing/2014/main" id="{6901EE78-2837-0340-E686-C18991A309BE}"/>
              </a:ext>
            </a:extLst>
          </p:cNvPr>
          <p:cNvSpPr/>
          <p:nvPr/>
        </p:nvSpPr>
        <p:spPr>
          <a:xfrm>
            <a:off x="10377428" y="4821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C04EFF54-83FB-A9D6-EB9F-064EBC76DB9A}"/>
              </a:ext>
            </a:extLst>
          </p:cNvPr>
          <p:cNvSpPr/>
          <p:nvPr/>
        </p:nvSpPr>
        <p:spPr>
          <a:xfrm>
            <a:off x="9712841" y="42290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Oval 15">
            <a:extLst>
              <a:ext uri="{FF2B5EF4-FFF2-40B4-BE49-F238E27FC236}">
                <a16:creationId xmlns:a16="http://schemas.microsoft.com/office/drawing/2014/main" id="{3AC26FF3-EFB2-108E-2D13-164B625E748D}"/>
              </a:ext>
            </a:extLst>
          </p:cNvPr>
          <p:cNvSpPr/>
          <p:nvPr/>
        </p:nvSpPr>
        <p:spPr>
          <a:xfrm>
            <a:off x="8089781" y="4617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Oval 16">
            <a:extLst>
              <a:ext uri="{FF2B5EF4-FFF2-40B4-BE49-F238E27FC236}">
                <a16:creationId xmlns:a16="http://schemas.microsoft.com/office/drawing/2014/main" id="{0841420A-8DEC-DEA1-0876-4F6077F9B975}"/>
              </a:ext>
            </a:extLst>
          </p:cNvPr>
          <p:cNvSpPr/>
          <p:nvPr/>
        </p:nvSpPr>
        <p:spPr>
          <a:xfrm>
            <a:off x="8069782" y="489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Oval 17">
            <a:extLst>
              <a:ext uri="{FF2B5EF4-FFF2-40B4-BE49-F238E27FC236}">
                <a16:creationId xmlns:a16="http://schemas.microsoft.com/office/drawing/2014/main" id="{F9C0721E-7395-B41C-7E04-E602159128F4}"/>
              </a:ext>
            </a:extLst>
          </p:cNvPr>
          <p:cNvSpPr/>
          <p:nvPr/>
        </p:nvSpPr>
        <p:spPr>
          <a:xfrm>
            <a:off x="7644127" y="4857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Oval 18">
            <a:extLst>
              <a:ext uri="{FF2B5EF4-FFF2-40B4-BE49-F238E27FC236}">
                <a16:creationId xmlns:a16="http://schemas.microsoft.com/office/drawing/2014/main" id="{6AC72CC8-6596-C850-D13C-F2EDBC3201CB}"/>
              </a:ext>
            </a:extLst>
          </p:cNvPr>
          <p:cNvSpPr/>
          <p:nvPr/>
        </p:nvSpPr>
        <p:spPr>
          <a:xfrm>
            <a:off x="8000561" y="4617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Oval 20">
            <a:extLst>
              <a:ext uri="{FF2B5EF4-FFF2-40B4-BE49-F238E27FC236}">
                <a16:creationId xmlns:a16="http://schemas.microsoft.com/office/drawing/2014/main" id="{F968407E-2420-A49D-AB00-1234749C0FD1}"/>
              </a:ext>
            </a:extLst>
          </p:cNvPr>
          <p:cNvSpPr/>
          <p:nvPr/>
        </p:nvSpPr>
        <p:spPr>
          <a:xfrm>
            <a:off x="7608127" y="444619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Oval 22">
            <a:extLst>
              <a:ext uri="{FF2B5EF4-FFF2-40B4-BE49-F238E27FC236}">
                <a16:creationId xmlns:a16="http://schemas.microsoft.com/office/drawing/2014/main" id="{236C3764-A76C-C5D4-A407-A8A8EA17694F}"/>
              </a:ext>
            </a:extLst>
          </p:cNvPr>
          <p:cNvSpPr/>
          <p:nvPr/>
        </p:nvSpPr>
        <p:spPr>
          <a:xfrm>
            <a:off x="5675695" y="5664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DB3C71BD-9989-9205-03B1-46DA89DE3E5B}"/>
              </a:ext>
            </a:extLst>
          </p:cNvPr>
          <p:cNvSpPr/>
          <p:nvPr/>
        </p:nvSpPr>
        <p:spPr>
          <a:xfrm>
            <a:off x="5675695" y="5736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43E971B0-3683-E945-2D26-99E45378A536}"/>
              </a:ext>
            </a:extLst>
          </p:cNvPr>
          <p:cNvSpPr/>
          <p:nvPr/>
        </p:nvSpPr>
        <p:spPr>
          <a:xfrm>
            <a:off x="5747695" y="59187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3753F808-EBE9-4356-37E9-819AC36DB2A1}"/>
              </a:ext>
            </a:extLst>
          </p:cNvPr>
          <p:cNvSpPr/>
          <p:nvPr/>
        </p:nvSpPr>
        <p:spPr>
          <a:xfrm>
            <a:off x="5557195" y="562514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203319BC-7B6A-267E-6086-D62147E2A06C}"/>
              </a:ext>
            </a:extLst>
          </p:cNvPr>
          <p:cNvSpPr/>
          <p:nvPr/>
        </p:nvSpPr>
        <p:spPr>
          <a:xfrm>
            <a:off x="5425945" y="562514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D6060888-BBC5-AC7C-F717-AA70313AB294}"/>
              </a:ext>
            </a:extLst>
          </p:cNvPr>
          <p:cNvSpPr/>
          <p:nvPr/>
        </p:nvSpPr>
        <p:spPr>
          <a:xfrm>
            <a:off x="5413195" y="5700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83A77078-9BFD-F1B0-DAD1-4218845041D1}"/>
              </a:ext>
            </a:extLst>
          </p:cNvPr>
          <p:cNvSpPr/>
          <p:nvPr/>
        </p:nvSpPr>
        <p:spPr>
          <a:xfrm>
            <a:off x="5413195" y="57861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3C386B7C-6EF6-9DA7-1796-A254787C47FF}"/>
              </a:ext>
            </a:extLst>
          </p:cNvPr>
          <p:cNvSpPr/>
          <p:nvPr/>
        </p:nvSpPr>
        <p:spPr>
          <a:xfrm>
            <a:off x="5413195" y="407543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7000CB01-C276-E118-8F97-1A91F57DF475}"/>
              </a:ext>
            </a:extLst>
          </p:cNvPr>
          <p:cNvSpPr/>
          <p:nvPr/>
        </p:nvSpPr>
        <p:spPr>
          <a:xfrm>
            <a:off x="5339600" y="4083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EC4CF423-EA09-D1DC-832A-9B22B5C72D48}"/>
              </a:ext>
            </a:extLst>
          </p:cNvPr>
          <p:cNvSpPr/>
          <p:nvPr/>
        </p:nvSpPr>
        <p:spPr>
          <a:xfrm>
            <a:off x="2680220" y="4749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4891B2E3-0952-82CE-4B40-664E1C895BF3}"/>
              </a:ext>
            </a:extLst>
          </p:cNvPr>
          <p:cNvSpPr/>
          <p:nvPr/>
        </p:nvSpPr>
        <p:spPr>
          <a:xfrm>
            <a:off x="2680220" y="467676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331798BA-C830-F9BF-1D3A-E1E9E0215D26}"/>
              </a:ext>
            </a:extLst>
          </p:cNvPr>
          <p:cNvSpPr/>
          <p:nvPr/>
        </p:nvSpPr>
        <p:spPr>
          <a:xfrm>
            <a:off x="2752220" y="46400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F649A41E-41A7-A8F9-2A4A-979FD6358498}"/>
              </a:ext>
            </a:extLst>
          </p:cNvPr>
          <p:cNvSpPr/>
          <p:nvPr/>
        </p:nvSpPr>
        <p:spPr>
          <a:xfrm>
            <a:off x="2252874" y="45919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A9FA064F-DD60-351B-A38B-7C1D7999F98E}"/>
              </a:ext>
            </a:extLst>
          </p:cNvPr>
          <p:cNvSpPr/>
          <p:nvPr/>
        </p:nvSpPr>
        <p:spPr>
          <a:xfrm>
            <a:off x="2180874" y="46016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3C403276-7A69-09F8-6999-96C9632379FD}"/>
              </a:ext>
            </a:extLst>
          </p:cNvPr>
          <p:cNvSpPr/>
          <p:nvPr/>
        </p:nvSpPr>
        <p:spPr>
          <a:xfrm>
            <a:off x="1909094" y="50930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DEEDB176-36A7-58D6-1013-37EE34025594}"/>
              </a:ext>
            </a:extLst>
          </p:cNvPr>
          <p:cNvSpPr/>
          <p:nvPr/>
        </p:nvSpPr>
        <p:spPr>
          <a:xfrm>
            <a:off x="1799874" y="505702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0B319333-5097-B205-E5B8-668CBD57C91E}"/>
              </a:ext>
            </a:extLst>
          </p:cNvPr>
          <p:cNvSpPr/>
          <p:nvPr/>
        </p:nvSpPr>
        <p:spPr>
          <a:xfrm>
            <a:off x="1457476" y="489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ACB64BB3-0B37-8629-F8F2-0B6830DDA152}"/>
              </a:ext>
            </a:extLst>
          </p:cNvPr>
          <p:cNvSpPr/>
          <p:nvPr/>
        </p:nvSpPr>
        <p:spPr>
          <a:xfrm>
            <a:off x="1529476" y="489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4647715F-DBF3-8AAC-1144-473E126A8593}"/>
              </a:ext>
            </a:extLst>
          </p:cNvPr>
          <p:cNvSpPr/>
          <p:nvPr/>
        </p:nvSpPr>
        <p:spPr>
          <a:xfrm>
            <a:off x="1515072" y="49701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7C354BED-55DE-D9F2-DEFA-C412904FE76F}"/>
              </a:ext>
            </a:extLst>
          </p:cNvPr>
          <p:cNvSpPr/>
          <p:nvPr/>
        </p:nvSpPr>
        <p:spPr>
          <a:xfrm>
            <a:off x="2993960" y="1814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176DF417-C57B-201C-7732-809EA09AB76D}"/>
              </a:ext>
            </a:extLst>
          </p:cNvPr>
          <p:cNvSpPr/>
          <p:nvPr/>
        </p:nvSpPr>
        <p:spPr>
          <a:xfrm>
            <a:off x="2957960" y="1886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B9F427C8-15CA-3764-570B-76553AE97A0A}"/>
              </a:ext>
            </a:extLst>
          </p:cNvPr>
          <p:cNvSpPr/>
          <p:nvPr/>
        </p:nvSpPr>
        <p:spPr>
          <a:xfrm>
            <a:off x="1934674" y="1886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03437AA2-0D86-A565-A400-52041DB49107}"/>
              </a:ext>
            </a:extLst>
          </p:cNvPr>
          <p:cNvSpPr/>
          <p:nvPr/>
        </p:nvSpPr>
        <p:spPr>
          <a:xfrm>
            <a:off x="2832775" y="30711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BB496C55-453B-4390-9777-F8061774AB5A}"/>
              </a:ext>
            </a:extLst>
          </p:cNvPr>
          <p:cNvSpPr/>
          <p:nvPr/>
        </p:nvSpPr>
        <p:spPr>
          <a:xfrm>
            <a:off x="2339959" y="2682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EAC56C1E-904A-6487-CC3E-F67AF6A9445F}"/>
              </a:ext>
            </a:extLst>
          </p:cNvPr>
          <p:cNvSpPr/>
          <p:nvPr/>
        </p:nvSpPr>
        <p:spPr>
          <a:xfrm>
            <a:off x="4674112" y="168893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1B37781C-92EA-8112-6FB2-7B80B425AE10}"/>
              </a:ext>
            </a:extLst>
          </p:cNvPr>
          <p:cNvSpPr/>
          <p:nvPr/>
        </p:nvSpPr>
        <p:spPr>
          <a:xfrm>
            <a:off x="4746112" y="17815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AE117380-A1DA-2614-2A08-6E69B2B4E1E1}"/>
              </a:ext>
            </a:extLst>
          </p:cNvPr>
          <p:cNvSpPr/>
          <p:nvPr/>
        </p:nvSpPr>
        <p:spPr>
          <a:xfrm>
            <a:off x="4766672" y="21842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D17D8379-BA1F-B521-1994-F19F83ECF290}"/>
              </a:ext>
            </a:extLst>
          </p:cNvPr>
          <p:cNvSpPr/>
          <p:nvPr/>
        </p:nvSpPr>
        <p:spPr>
          <a:xfrm>
            <a:off x="5046411" y="2216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E88944C4-BABE-4ADD-94CD-DAD601971BAB}"/>
              </a:ext>
            </a:extLst>
          </p:cNvPr>
          <p:cNvSpPr/>
          <p:nvPr/>
        </p:nvSpPr>
        <p:spPr>
          <a:xfrm>
            <a:off x="8265099" y="19653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DC931D36-5723-8FB4-3B0A-ED6F449198DD}"/>
              </a:ext>
            </a:extLst>
          </p:cNvPr>
          <p:cNvSpPr/>
          <p:nvPr/>
        </p:nvSpPr>
        <p:spPr>
          <a:xfrm>
            <a:off x="8337099" y="20032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261120C9-3D11-6D1B-B542-596CAB2AA21F}"/>
              </a:ext>
            </a:extLst>
          </p:cNvPr>
          <p:cNvSpPr/>
          <p:nvPr/>
        </p:nvSpPr>
        <p:spPr>
          <a:xfrm>
            <a:off x="8337099" y="193629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27C4E6E6-44AB-CBF7-B28E-9679B54A9C45}"/>
              </a:ext>
            </a:extLst>
          </p:cNvPr>
          <p:cNvSpPr/>
          <p:nvPr/>
        </p:nvSpPr>
        <p:spPr>
          <a:xfrm>
            <a:off x="7768139" y="2216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9E384630-44B0-B0D2-F7C3-A467D115096C}"/>
              </a:ext>
            </a:extLst>
          </p:cNvPr>
          <p:cNvSpPr/>
          <p:nvPr/>
        </p:nvSpPr>
        <p:spPr>
          <a:xfrm>
            <a:off x="7828258" y="22523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E9EC0E72-2761-219D-CF82-DE9B4799B042}"/>
              </a:ext>
            </a:extLst>
          </p:cNvPr>
          <p:cNvSpPr/>
          <p:nvPr/>
        </p:nvSpPr>
        <p:spPr>
          <a:xfrm>
            <a:off x="7694017" y="15568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77EAE1AF-195B-A071-26CF-61769C8BF115}"/>
              </a:ext>
            </a:extLst>
          </p:cNvPr>
          <p:cNvSpPr/>
          <p:nvPr/>
        </p:nvSpPr>
        <p:spPr>
          <a:xfrm>
            <a:off x="10305428" y="22362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FEC51F9C-D675-5694-3007-6695B63510B5}"/>
              </a:ext>
            </a:extLst>
          </p:cNvPr>
          <p:cNvSpPr/>
          <p:nvPr/>
        </p:nvSpPr>
        <p:spPr>
          <a:xfrm>
            <a:off x="10242576" y="22078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E162C023-8FFE-6794-9792-887ED6063682}"/>
              </a:ext>
            </a:extLst>
          </p:cNvPr>
          <p:cNvSpPr/>
          <p:nvPr/>
        </p:nvSpPr>
        <p:spPr>
          <a:xfrm>
            <a:off x="10269428" y="22708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1DF834A3-1C54-DB58-6024-19D56AF7CADA}"/>
              </a:ext>
            </a:extLst>
          </p:cNvPr>
          <p:cNvSpPr/>
          <p:nvPr/>
        </p:nvSpPr>
        <p:spPr>
          <a:xfrm>
            <a:off x="10307824" y="23181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535854C5-EFC0-A17C-4FB4-62CAECA443F2}"/>
              </a:ext>
            </a:extLst>
          </p:cNvPr>
          <p:cNvSpPr/>
          <p:nvPr/>
        </p:nvSpPr>
        <p:spPr>
          <a:xfrm>
            <a:off x="10368280" y="221869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090770CE-9B70-3460-44A1-5179D426C8FD}"/>
              </a:ext>
            </a:extLst>
          </p:cNvPr>
          <p:cNvSpPr/>
          <p:nvPr/>
        </p:nvSpPr>
        <p:spPr>
          <a:xfrm>
            <a:off x="10277928" y="20953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C08D8FDE-73CF-C398-50B5-93542D4DC6FC}"/>
              </a:ext>
            </a:extLst>
          </p:cNvPr>
          <p:cNvSpPr/>
          <p:nvPr/>
        </p:nvSpPr>
        <p:spPr>
          <a:xfrm>
            <a:off x="10209254" y="20752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119F41FB-E3F0-F627-3506-730C06AE3610}"/>
              </a:ext>
            </a:extLst>
          </p:cNvPr>
          <p:cNvSpPr/>
          <p:nvPr/>
        </p:nvSpPr>
        <p:spPr>
          <a:xfrm>
            <a:off x="10069665" y="20916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1F381747-DABF-6626-B047-584F701E2D31}"/>
              </a:ext>
            </a:extLst>
          </p:cNvPr>
          <p:cNvSpPr/>
          <p:nvPr/>
        </p:nvSpPr>
        <p:spPr>
          <a:xfrm>
            <a:off x="9945205" y="26161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A8749773-36D4-275A-3B3F-D40013E78935}"/>
              </a:ext>
            </a:extLst>
          </p:cNvPr>
          <p:cNvSpPr/>
          <p:nvPr/>
        </p:nvSpPr>
        <p:spPr>
          <a:xfrm>
            <a:off x="10033665" y="26161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21E1DAD1-0D15-034C-A8EA-027275535573}"/>
              </a:ext>
            </a:extLst>
          </p:cNvPr>
          <p:cNvSpPr/>
          <p:nvPr/>
        </p:nvSpPr>
        <p:spPr>
          <a:xfrm>
            <a:off x="10574685" y="2718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ACC51DDB-EE0F-6603-7C98-5F4FA98F1D12}"/>
              </a:ext>
            </a:extLst>
          </p:cNvPr>
          <p:cNvSpPr/>
          <p:nvPr/>
        </p:nvSpPr>
        <p:spPr>
          <a:xfrm>
            <a:off x="10502685" y="2718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DC746C78-FDD0-C5F7-A84C-F46C35788B11}"/>
              </a:ext>
            </a:extLst>
          </p:cNvPr>
          <p:cNvSpPr/>
          <p:nvPr/>
        </p:nvSpPr>
        <p:spPr>
          <a:xfrm>
            <a:off x="10748400" y="27185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9E8B7A4D-AA81-3FF0-8249-C8EAA60AF353}"/>
              </a:ext>
            </a:extLst>
          </p:cNvPr>
          <p:cNvSpPr/>
          <p:nvPr/>
        </p:nvSpPr>
        <p:spPr>
          <a:xfrm>
            <a:off x="10621237" y="22078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7DC3F23B-064C-9241-30B9-01CDBC8D65B5}"/>
              </a:ext>
            </a:extLst>
          </p:cNvPr>
          <p:cNvSpPr/>
          <p:nvPr/>
        </p:nvSpPr>
        <p:spPr>
          <a:xfrm>
            <a:off x="10466685" y="18481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119D36AB-B7BA-4BDC-1CE2-D85FDB9665D6}"/>
              </a:ext>
            </a:extLst>
          </p:cNvPr>
          <p:cNvSpPr/>
          <p:nvPr/>
        </p:nvSpPr>
        <p:spPr>
          <a:xfrm>
            <a:off x="10233428" y="23733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C17467C5-ED64-0CAF-B84E-2FA14E5D70E5}"/>
              </a:ext>
            </a:extLst>
          </p:cNvPr>
          <p:cNvSpPr/>
          <p:nvPr/>
        </p:nvSpPr>
        <p:spPr>
          <a:xfrm>
            <a:off x="10332280" y="242521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6" name="Group 45">
            <a:extLst>
              <a:ext uri="{FF2B5EF4-FFF2-40B4-BE49-F238E27FC236}">
                <a16:creationId xmlns:a16="http://schemas.microsoft.com/office/drawing/2014/main" id="{B0D019B3-2DBF-DA1C-C841-D26AEE5CFE36}"/>
              </a:ext>
            </a:extLst>
          </p:cNvPr>
          <p:cNvGrpSpPr/>
          <p:nvPr/>
        </p:nvGrpSpPr>
        <p:grpSpPr>
          <a:xfrm>
            <a:off x="10141665" y="1453495"/>
            <a:ext cx="376237" cy="288000"/>
            <a:chOff x="6610549" y="5541701"/>
            <a:chExt cx="376237" cy="288000"/>
          </a:xfrm>
        </p:grpSpPr>
        <p:sp>
          <p:nvSpPr>
            <p:cNvPr id="47" name="Oval 46">
              <a:extLst>
                <a:ext uri="{FF2B5EF4-FFF2-40B4-BE49-F238E27FC236}">
                  <a16:creationId xmlns:a16="http://schemas.microsoft.com/office/drawing/2014/main" id="{03091697-711E-DA16-0735-DB84D8FCADF5}"/>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TextBox 47">
              <a:extLst>
                <a:ext uri="{FF2B5EF4-FFF2-40B4-BE49-F238E27FC236}">
                  <a16:creationId xmlns:a16="http://schemas.microsoft.com/office/drawing/2014/main" id="{21A6EECB-5A0B-8430-4D66-CC4378766713}"/>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49" name="Group 48">
            <a:extLst>
              <a:ext uri="{FF2B5EF4-FFF2-40B4-BE49-F238E27FC236}">
                <a16:creationId xmlns:a16="http://schemas.microsoft.com/office/drawing/2014/main" id="{B493159B-9402-5FF9-3CDA-8DAC3929D6CB}"/>
              </a:ext>
            </a:extLst>
          </p:cNvPr>
          <p:cNvGrpSpPr/>
          <p:nvPr/>
        </p:nvGrpSpPr>
        <p:grpSpPr>
          <a:xfrm>
            <a:off x="9693428" y="1446699"/>
            <a:ext cx="376237" cy="288000"/>
            <a:chOff x="6610549" y="5541701"/>
            <a:chExt cx="376237" cy="288000"/>
          </a:xfrm>
        </p:grpSpPr>
        <p:sp>
          <p:nvSpPr>
            <p:cNvPr id="50" name="Oval 49">
              <a:extLst>
                <a:ext uri="{FF2B5EF4-FFF2-40B4-BE49-F238E27FC236}">
                  <a16:creationId xmlns:a16="http://schemas.microsoft.com/office/drawing/2014/main" id="{146DEDB7-20D4-F9AB-AA58-30474E9E903F}"/>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TextBox 50">
              <a:extLst>
                <a:ext uri="{FF2B5EF4-FFF2-40B4-BE49-F238E27FC236}">
                  <a16:creationId xmlns:a16="http://schemas.microsoft.com/office/drawing/2014/main" id="{F1554CF8-726F-ECD5-8422-9330D9E0DF13}"/>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9" name="Group 78">
            <a:extLst>
              <a:ext uri="{FF2B5EF4-FFF2-40B4-BE49-F238E27FC236}">
                <a16:creationId xmlns:a16="http://schemas.microsoft.com/office/drawing/2014/main" id="{836B7237-ECA6-2378-5A07-063429947D1C}"/>
              </a:ext>
            </a:extLst>
          </p:cNvPr>
          <p:cNvGrpSpPr/>
          <p:nvPr/>
        </p:nvGrpSpPr>
        <p:grpSpPr>
          <a:xfrm>
            <a:off x="9451321" y="1720605"/>
            <a:ext cx="376237" cy="288000"/>
            <a:chOff x="6610549" y="5541701"/>
            <a:chExt cx="376237" cy="288000"/>
          </a:xfrm>
        </p:grpSpPr>
        <p:sp>
          <p:nvSpPr>
            <p:cNvPr id="80" name="Oval 79">
              <a:extLst>
                <a:ext uri="{FF2B5EF4-FFF2-40B4-BE49-F238E27FC236}">
                  <a16:creationId xmlns:a16="http://schemas.microsoft.com/office/drawing/2014/main" id="{F398639D-108E-F246-7D77-7175060AC19C}"/>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 name="TextBox 91">
              <a:extLst>
                <a:ext uri="{FF2B5EF4-FFF2-40B4-BE49-F238E27FC236}">
                  <a16:creationId xmlns:a16="http://schemas.microsoft.com/office/drawing/2014/main" id="{7FC731F7-8C73-6DFE-7755-96AEA85C473F}"/>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PJ</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3" name="Group 92">
            <a:extLst>
              <a:ext uri="{FF2B5EF4-FFF2-40B4-BE49-F238E27FC236}">
                <a16:creationId xmlns:a16="http://schemas.microsoft.com/office/drawing/2014/main" id="{4D58D39E-CC0E-AD0F-7719-9111363703F2}"/>
              </a:ext>
            </a:extLst>
          </p:cNvPr>
          <p:cNvGrpSpPr/>
          <p:nvPr/>
        </p:nvGrpSpPr>
        <p:grpSpPr>
          <a:xfrm>
            <a:off x="10422566" y="3936794"/>
            <a:ext cx="376237" cy="288000"/>
            <a:chOff x="6610549" y="5541701"/>
            <a:chExt cx="376237" cy="288000"/>
          </a:xfrm>
        </p:grpSpPr>
        <p:sp>
          <p:nvSpPr>
            <p:cNvPr id="94" name="Oval 93">
              <a:extLst>
                <a:ext uri="{FF2B5EF4-FFF2-40B4-BE49-F238E27FC236}">
                  <a16:creationId xmlns:a16="http://schemas.microsoft.com/office/drawing/2014/main" id="{5FB61EB0-0ED8-F8D7-432F-A4A85A0E68CB}"/>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 name="TextBox 94">
              <a:extLst>
                <a:ext uri="{FF2B5EF4-FFF2-40B4-BE49-F238E27FC236}">
                  <a16:creationId xmlns:a16="http://schemas.microsoft.com/office/drawing/2014/main" id="{646C95CD-61E5-91D0-39AB-E55408A13A01}"/>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DB</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6" name="Group 95">
            <a:extLst>
              <a:ext uri="{FF2B5EF4-FFF2-40B4-BE49-F238E27FC236}">
                <a16:creationId xmlns:a16="http://schemas.microsoft.com/office/drawing/2014/main" id="{133BF347-E489-2DBB-A14D-63A513CD7910}"/>
              </a:ext>
            </a:extLst>
          </p:cNvPr>
          <p:cNvGrpSpPr/>
          <p:nvPr/>
        </p:nvGrpSpPr>
        <p:grpSpPr>
          <a:xfrm>
            <a:off x="5414360" y="4060622"/>
            <a:ext cx="376237" cy="288000"/>
            <a:chOff x="6610549" y="5541701"/>
            <a:chExt cx="376237" cy="288000"/>
          </a:xfrm>
        </p:grpSpPr>
        <p:sp>
          <p:nvSpPr>
            <p:cNvPr id="97" name="Oval 96">
              <a:extLst>
                <a:ext uri="{FF2B5EF4-FFF2-40B4-BE49-F238E27FC236}">
                  <a16:creationId xmlns:a16="http://schemas.microsoft.com/office/drawing/2014/main" id="{7338CD06-BCB9-8DE4-F909-F9ABB937CFC0}"/>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TextBox 97">
              <a:extLst>
                <a:ext uri="{FF2B5EF4-FFF2-40B4-BE49-F238E27FC236}">
                  <a16:creationId xmlns:a16="http://schemas.microsoft.com/office/drawing/2014/main" id="{251719B6-FA2A-62FC-F0CF-C1A2BC71E5B7}"/>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TL</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9" name="Group 98">
            <a:extLst>
              <a:ext uri="{FF2B5EF4-FFF2-40B4-BE49-F238E27FC236}">
                <a16:creationId xmlns:a16="http://schemas.microsoft.com/office/drawing/2014/main" id="{5647A3BC-291A-7139-B04A-7A8BC8CA0B7D}"/>
              </a:ext>
            </a:extLst>
          </p:cNvPr>
          <p:cNvGrpSpPr/>
          <p:nvPr/>
        </p:nvGrpSpPr>
        <p:grpSpPr>
          <a:xfrm>
            <a:off x="10491354" y="1590699"/>
            <a:ext cx="376237" cy="288000"/>
            <a:chOff x="6610549" y="5541701"/>
            <a:chExt cx="376237" cy="288000"/>
          </a:xfrm>
        </p:grpSpPr>
        <p:sp>
          <p:nvSpPr>
            <p:cNvPr id="100" name="Oval 99">
              <a:extLst>
                <a:ext uri="{FF2B5EF4-FFF2-40B4-BE49-F238E27FC236}">
                  <a16:creationId xmlns:a16="http://schemas.microsoft.com/office/drawing/2014/main" id="{3A5817D3-1259-7EC5-D8C9-D148DD3DD85A}"/>
                </a:ext>
              </a:extLst>
            </p:cNvPr>
            <p:cNvSpPr/>
            <p:nvPr/>
          </p:nvSpPr>
          <p:spPr>
            <a:xfrm>
              <a:off x="6641116" y="5541701"/>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TextBox 100">
              <a:extLst>
                <a:ext uri="{FF2B5EF4-FFF2-40B4-BE49-F238E27FC236}">
                  <a16:creationId xmlns:a16="http://schemas.microsoft.com/office/drawing/2014/main" id="{D95CE48A-B39E-83C1-0D05-B326A3F0C692}"/>
                </a:ext>
              </a:extLst>
            </p:cNvPr>
            <p:cNvSpPr txBox="1"/>
            <p:nvPr/>
          </p:nvSpPr>
          <p:spPr>
            <a:xfrm>
              <a:off x="6610549" y="5562590"/>
              <a:ext cx="37623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a:t>
              </a:r>
              <a:endParaRPr kumimoji="0" lang="LID4096"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1" name="Group 90">
            <a:extLst>
              <a:ext uri="{FF2B5EF4-FFF2-40B4-BE49-F238E27FC236}">
                <a16:creationId xmlns:a16="http://schemas.microsoft.com/office/drawing/2014/main" id="{0C940966-7313-E82C-6122-DD80C3F74E5C}"/>
              </a:ext>
            </a:extLst>
          </p:cNvPr>
          <p:cNvGrpSpPr/>
          <p:nvPr/>
        </p:nvGrpSpPr>
        <p:grpSpPr>
          <a:xfrm>
            <a:off x="5485195" y="5918701"/>
            <a:ext cx="180000" cy="180000"/>
            <a:chOff x="7966880" y="3935853"/>
            <a:chExt cx="180000" cy="180000"/>
          </a:xfrm>
        </p:grpSpPr>
        <p:sp>
          <p:nvSpPr>
            <p:cNvPr id="102" name="Oval 101">
              <a:extLst>
                <a:ext uri="{FF2B5EF4-FFF2-40B4-BE49-F238E27FC236}">
                  <a16:creationId xmlns:a16="http://schemas.microsoft.com/office/drawing/2014/main" id="{92B3E4FD-BC33-A083-213C-882AAD179EB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03" name="Graphic 102" descr="Star with solid fill">
              <a:extLst>
                <a:ext uri="{FF2B5EF4-FFF2-40B4-BE49-F238E27FC236}">
                  <a16:creationId xmlns:a16="http://schemas.microsoft.com/office/drawing/2014/main" id="{4A702E49-DCFE-1A75-8472-581731AD00E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grpSp>
        <p:nvGrpSpPr>
          <p:cNvPr id="104" name="Group 103">
            <a:extLst>
              <a:ext uri="{FF2B5EF4-FFF2-40B4-BE49-F238E27FC236}">
                <a16:creationId xmlns:a16="http://schemas.microsoft.com/office/drawing/2014/main" id="{8F4A10D3-75A6-0D7F-9622-70D4C66180FF}"/>
              </a:ext>
            </a:extLst>
          </p:cNvPr>
          <p:cNvGrpSpPr/>
          <p:nvPr/>
        </p:nvGrpSpPr>
        <p:grpSpPr>
          <a:xfrm>
            <a:off x="9513428" y="3249000"/>
            <a:ext cx="180000" cy="180000"/>
            <a:chOff x="7966880" y="3935853"/>
            <a:chExt cx="180000" cy="180000"/>
          </a:xfrm>
        </p:grpSpPr>
        <p:sp>
          <p:nvSpPr>
            <p:cNvPr id="105" name="Oval 104">
              <a:extLst>
                <a:ext uri="{FF2B5EF4-FFF2-40B4-BE49-F238E27FC236}">
                  <a16:creationId xmlns:a16="http://schemas.microsoft.com/office/drawing/2014/main" id="{6CB48A2B-BA42-15DE-6B96-C6B05F27E37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06" name="Graphic 105" descr="Star with solid fill">
              <a:extLst>
                <a:ext uri="{FF2B5EF4-FFF2-40B4-BE49-F238E27FC236}">
                  <a16:creationId xmlns:a16="http://schemas.microsoft.com/office/drawing/2014/main" id="{D32AE835-E4DB-0201-A5D8-EC3F7422729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grpSp>
        <p:nvGrpSpPr>
          <p:cNvPr id="88" name="Group 87">
            <a:extLst>
              <a:ext uri="{FF2B5EF4-FFF2-40B4-BE49-F238E27FC236}">
                <a16:creationId xmlns:a16="http://schemas.microsoft.com/office/drawing/2014/main" id="{C2751651-3581-4C75-8BAC-03F86EA64CC4}"/>
              </a:ext>
            </a:extLst>
          </p:cNvPr>
          <p:cNvGrpSpPr/>
          <p:nvPr/>
        </p:nvGrpSpPr>
        <p:grpSpPr>
          <a:xfrm>
            <a:off x="10820400" y="158021"/>
            <a:ext cx="1262954" cy="262128"/>
            <a:chOff x="10892274" y="158021"/>
            <a:chExt cx="1191080" cy="262128"/>
          </a:xfrm>
        </p:grpSpPr>
        <p:sp>
          <p:nvSpPr>
            <p:cNvPr id="89" name="Oval 88">
              <a:extLst>
                <a:ext uri="{FF2B5EF4-FFF2-40B4-BE49-F238E27FC236}">
                  <a16:creationId xmlns:a16="http://schemas.microsoft.com/office/drawing/2014/main" id="{B6A5B04B-45D3-7E33-D3FF-E1A679A684F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90" name="Group 89">
              <a:extLst>
                <a:ext uri="{FF2B5EF4-FFF2-40B4-BE49-F238E27FC236}">
                  <a16:creationId xmlns:a16="http://schemas.microsoft.com/office/drawing/2014/main" id="{87948E00-5A01-60D5-375E-47F8CD4917B6}"/>
                </a:ext>
              </a:extLst>
            </p:cNvPr>
            <p:cNvGrpSpPr/>
            <p:nvPr/>
          </p:nvGrpSpPr>
          <p:grpSpPr>
            <a:xfrm>
              <a:off x="10892274" y="158021"/>
              <a:ext cx="1191080" cy="262128"/>
              <a:chOff x="9614080" y="308749"/>
              <a:chExt cx="1191080" cy="262128"/>
            </a:xfrm>
          </p:grpSpPr>
          <p:sp>
            <p:nvSpPr>
              <p:cNvPr id="107" name="Rectangle 106">
                <a:extLst>
                  <a:ext uri="{FF2B5EF4-FFF2-40B4-BE49-F238E27FC236}">
                    <a16:creationId xmlns:a16="http://schemas.microsoft.com/office/drawing/2014/main" id="{F62D709B-1B5D-F9CB-4F68-892883DC11B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108" name="Rectangle 107">
                <a:extLst>
                  <a:ext uri="{FF2B5EF4-FFF2-40B4-BE49-F238E27FC236}">
                    <a16:creationId xmlns:a16="http://schemas.microsoft.com/office/drawing/2014/main" id="{53C81209-4CC6-E0FF-D47A-B50D63C0C4C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09" name="Rectangle 108">
            <a:extLst>
              <a:ext uri="{FF2B5EF4-FFF2-40B4-BE49-F238E27FC236}">
                <a16:creationId xmlns:a16="http://schemas.microsoft.com/office/drawing/2014/main" id="{DFCB22BB-C29B-E28B-210B-68D308D91D5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4553251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4"/>
                                        </p:tgtEl>
                                        <p:attrNameLst>
                                          <p:attrName>style.visibility</p:attrName>
                                        </p:attrNameLst>
                                      </p:cBhvr>
                                      <p:to>
                                        <p:strVal val="visible"/>
                                      </p:to>
                                    </p:set>
                                    <p:anim calcmode="lin" valueType="num">
                                      <p:cBhvr additive="base">
                                        <p:cTn id="11" dur="500" fill="hold"/>
                                        <p:tgtEl>
                                          <p:spTgt spid="104"/>
                                        </p:tgtEl>
                                        <p:attrNameLst>
                                          <p:attrName>ppt_x</p:attrName>
                                        </p:attrNameLst>
                                      </p:cBhvr>
                                      <p:tavLst>
                                        <p:tav tm="0">
                                          <p:val>
                                            <p:strVal val="#ppt_x"/>
                                          </p:val>
                                        </p:tav>
                                        <p:tav tm="100000">
                                          <p:val>
                                            <p:strVal val="#ppt_x"/>
                                          </p:val>
                                        </p:tav>
                                      </p:tavLst>
                                    </p:anim>
                                    <p:anim calcmode="lin" valueType="num">
                                      <p:cBhvr additive="base">
                                        <p:cTn id="12"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F0CE13-F88E-78CD-5F01-F578224EC5A6}"/>
              </a:ext>
            </a:extLst>
          </p:cNvPr>
          <p:cNvSpPr>
            <a:spLocks noGrp="1"/>
          </p:cNvSpPr>
          <p:nvPr>
            <p:ph type="title"/>
          </p:nvPr>
        </p:nvSpPr>
        <p:spPr/>
        <p:txBody>
          <a:bodyPr/>
          <a:lstStyle/>
          <a:p>
            <a:r>
              <a:rPr lang="nl-BE" dirty="0"/>
              <a:t>Training </a:t>
            </a:r>
            <a:r>
              <a:rPr lang="nl-BE" sz="2400" b="1" dirty="0">
                <a:solidFill>
                  <a:srgbClr val="11B5B4"/>
                </a:solidFill>
              </a:rPr>
              <a:t>AGENDA</a:t>
            </a:r>
            <a:endParaRPr lang="en-US" b="1" dirty="0">
              <a:solidFill>
                <a:srgbClr val="11B5B4"/>
              </a:solidFill>
            </a:endParaRPr>
          </a:p>
        </p:txBody>
      </p:sp>
      <p:sp>
        <p:nvSpPr>
          <p:cNvPr id="4" name="Footer Placeholder 3">
            <a:extLst>
              <a:ext uri="{FF2B5EF4-FFF2-40B4-BE49-F238E27FC236}">
                <a16:creationId xmlns:a16="http://schemas.microsoft.com/office/drawing/2014/main" id="{DDA1444E-533D-708E-245F-D102CE319671}"/>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FA4994C-A717-1D6F-A631-8D0EEB8C080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98FB68D2-6706-5C6B-7016-29CB90B6F0E8}"/>
              </a:ext>
            </a:extLst>
          </p:cNvPr>
          <p:cNvSpPr/>
          <p:nvPr/>
        </p:nvSpPr>
        <p:spPr>
          <a:xfrm>
            <a:off x="4285243" y="2406409"/>
            <a:ext cx="3429000" cy="190195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4591A8D7-3DF4-E4BB-72EB-1A309698C9A5}"/>
              </a:ext>
            </a:extLst>
          </p:cNvPr>
          <p:cNvSpPr/>
          <p:nvPr/>
        </p:nvSpPr>
        <p:spPr>
          <a:xfrm>
            <a:off x="8093804" y="2406409"/>
            <a:ext cx="3429000" cy="190195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itle 1">
            <a:extLst>
              <a:ext uri="{FF2B5EF4-FFF2-40B4-BE49-F238E27FC236}">
                <a16:creationId xmlns:a16="http://schemas.microsoft.com/office/drawing/2014/main" id="{4A905D71-9EE1-1E81-8114-E22B4A85C0EF}"/>
              </a:ext>
            </a:extLst>
          </p:cNvPr>
          <p:cNvSpPr txBox="1">
            <a:spLocks/>
          </p:cNvSpPr>
          <p:nvPr/>
        </p:nvSpPr>
        <p:spPr>
          <a:xfrm>
            <a:off x="4718440" y="2561402"/>
            <a:ext cx="2562606" cy="39469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1 – 6+</a:t>
            </a:r>
          </a:p>
        </p:txBody>
      </p:sp>
      <p:sp>
        <p:nvSpPr>
          <p:cNvPr id="10" name="Title 1">
            <a:extLst>
              <a:ext uri="{FF2B5EF4-FFF2-40B4-BE49-F238E27FC236}">
                <a16:creationId xmlns:a16="http://schemas.microsoft.com/office/drawing/2014/main" id="{120A115D-5FA1-C595-10DB-231E0510380E}"/>
              </a:ext>
            </a:extLst>
          </p:cNvPr>
          <p:cNvSpPr txBox="1">
            <a:spLocks/>
          </p:cNvSpPr>
          <p:nvPr/>
        </p:nvSpPr>
        <p:spPr>
          <a:xfrm>
            <a:off x="8527001" y="2561402"/>
            <a:ext cx="2562606" cy="39469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100" normalizeH="0" baseline="0" noProof="0">
                <a:ln>
                  <a:noFill/>
                </a:ln>
                <a:solidFill>
                  <a:srgbClr val="FFFFFF"/>
                </a:solidFill>
                <a:effectLst/>
                <a:uLnTx/>
                <a:uFillTx/>
                <a:latin typeface="Arial" panose="020B0604020202020204" pitchFamily="34" charset="0"/>
                <a:ea typeface="+mj-ea"/>
                <a:cs typeface="Arial" panose="020B0604020202020204" pitchFamily="34" charset="0"/>
              </a:rPr>
              <a:t>Key Success </a:t>
            </a:r>
            <a:r>
              <a:rPr kumimoji="0" lang="en-US" sz="14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Factors</a:t>
            </a:r>
          </a:p>
        </p:txBody>
      </p:sp>
      <p:sp>
        <p:nvSpPr>
          <p:cNvPr id="17" name="Rectangle 16">
            <a:extLst>
              <a:ext uri="{FF2B5EF4-FFF2-40B4-BE49-F238E27FC236}">
                <a16:creationId xmlns:a16="http://schemas.microsoft.com/office/drawing/2014/main" id="{33630502-65D9-0C13-75B5-55EC54010F76}"/>
              </a:ext>
            </a:extLst>
          </p:cNvPr>
          <p:cNvSpPr/>
          <p:nvPr/>
        </p:nvSpPr>
        <p:spPr>
          <a:xfrm>
            <a:off x="476682" y="2406409"/>
            <a:ext cx="3429000" cy="190195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itle 1">
            <a:extLst>
              <a:ext uri="{FF2B5EF4-FFF2-40B4-BE49-F238E27FC236}">
                <a16:creationId xmlns:a16="http://schemas.microsoft.com/office/drawing/2014/main" id="{5C9F2333-571D-EB4B-EE53-495B13B19486}"/>
              </a:ext>
            </a:extLst>
          </p:cNvPr>
          <p:cNvSpPr txBox="1">
            <a:spLocks/>
          </p:cNvSpPr>
          <p:nvPr/>
        </p:nvSpPr>
        <p:spPr>
          <a:xfrm>
            <a:off x="909879" y="2561402"/>
            <a:ext cx="2562606" cy="39469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Introduction</a:t>
            </a:r>
          </a:p>
        </p:txBody>
      </p:sp>
      <p:sp>
        <p:nvSpPr>
          <p:cNvPr id="19" name="Rectangle: Rounded Corners 18">
            <a:hlinkClick r:id="" action="ppaction://noaction"/>
            <a:extLst>
              <a:ext uri="{FF2B5EF4-FFF2-40B4-BE49-F238E27FC236}">
                <a16:creationId xmlns:a16="http://schemas.microsoft.com/office/drawing/2014/main" id="{0C534D71-2C2B-BA2E-9330-C3249D854B45}"/>
              </a:ext>
            </a:extLst>
          </p:cNvPr>
          <p:cNvSpPr/>
          <p:nvPr/>
        </p:nvSpPr>
        <p:spPr>
          <a:xfrm>
            <a:off x="1259779" y="3176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20" name="Rectangle: Rounded Corners 19">
            <a:hlinkClick r:id="" action="ppaction://noaction"/>
            <a:extLst>
              <a:ext uri="{FF2B5EF4-FFF2-40B4-BE49-F238E27FC236}">
                <a16:creationId xmlns:a16="http://schemas.microsoft.com/office/drawing/2014/main" id="{F78E4AFB-967B-A131-6894-4EC5E77FBF3E}"/>
              </a:ext>
            </a:extLst>
          </p:cNvPr>
          <p:cNvSpPr/>
          <p:nvPr/>
        </p:nvSpPr>
        <p:spPr>
          <a:xfrm>
            <a:off x="1904009" y="3173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21" name="Rectangle: Rounded Corners 20">
            <a:hlinkClick r:id="" action="ppaction://noaction"/>
            <a:extLst>
              <a:ext uri="{FF2B5EF4-FFF2-40B4-BE49-F238E27FC236}">
                <a16:creationId xmlns:a16="http://schemas.microsoft.com/office/drawing/2014/main" id="{0274D7A6-302E-85AF-6ED4-8411DABABF86}"/>
              </a:ext>
            </a:extLst>
          </p:cNvPr>
          <p:cNvSpPr/>
          <p:nvPr/>
        </p:nvSpPr>
        <p:spPr>
          <a:xfrm>
            <a:off x="2551413" y="3173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22" name="Rectangle: Rounded Corners 21">
            <a:hlinkClick r:id="" action="ppaction://noaction"/>
            <a:extLst>
              <a:ext uri="{FF2B5EF4-FFF2-40B4-BE49-F238E27FC236}">
                <a16:creationId xmlns:a16="http://schemas.microsoft.com/office/drawing/2014/main" id="{E76D364E-C10A-573C-F48E-C1B193D9E68B}"/>
              </a:ext>
            </a:extLst>
          </p:cNvPr>
          <p:cNvSpPr/>
          <p:nvPr/>
        </p:nvSpPr>
        <p:spPr>
          <a:xfrm>
            <a:off x="3198355" y="3173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23" name="Oval 22">
            <a:extLst>
              <a:ext uri="{FF2B5EF4-FFF2-40B4-BE49-F238E27FC236}">
                <a16:creationId xmlns:a16="http://schemas.microsoft.com/office/drawing/2014/main" id="{8E279D4A-3229-A028-62E9-6ACE5ADA7FA3}"/>
              </a:ext>
            </a:extLst>
          </p:cNvPr>
          <p:cNvSpPr/>
          <p:nvPr/>
        </p:nvSpPr>
        <p:spPr>
          <a:xfrm>
            <a:off x="1499482" y="3203654"/>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2</a:t>
            </a:r>
          </a:p>
        </p:txBody>
      </p:sp>
      <p:sp>
        <p:nvSpPr>
          <p:cNvPr id="24" name="Oval 23">
            <a:extLst>
              <a:ext uri="{FF2B5EF4-FFF2-40B4-BE49-F238E27FC236}">
                <a16:creationId xmlns:a16="http://schemas.microsoft.com/office/drawing/2014/main" id="{A09469C9-0ED4-70E6-6E8F-3F3F6D7774FD}"/>
              </a:ext>
            </a:extLst>
          </p:cNvPr>
          <p:cNvSpPr/>
          <p:nvPr/>
        </p:nvSpPr>
        <p:spPr>
          <a:xfrm>
            <a:off x="2145300" y="3206298"/>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3</a:t>
            </a:r>
          </a:p>
        </p:txBody>
      </p:sp>
      <p:sp>
        <p:nvSpPr>
          <p:cNvPr id="25" name="Oval 24">
            <a:extLst>
              <a:ext uri="{FF2B5EF4-FFF2-40B4-BE49-F238E27FC236}">
                <a16:creationId xmlns:a16="http://schemas.microsoft.com/office/drawing/2014/main" id="{635E2E89-2C7F-530B-0F0C-A04F920FF13A}"/>
              </a:ext>
            </a:extLst>
          </p:cNvPr>
          <p:cNvSpPr/>
          <p:nvPr/>
        </p:nvSpPr>
        <p:spPr>
          <a:xfrm>
            <a:off x="2791116" y="3203917"/>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4</a:t>
            </a:r>
          </a:p>
        </p:txBody>
      </p:sp>
      <p:sp>
        <p:nvSpPr>
          <p:cNvPr id="28" name="Oval 27">
            <a:extLst>
              <a:ext uri="{FF2B5EF4-FFF2-40B4-BE49-F238E27FC236}">
                <a16:creationId xmlns:a16="http://schemas.microsoft.com/office/drawing/2014/main" id="{23C6BC01-24CB-2202-B544-8308F19B0497}"/>
              </a:ext>
            </a:extLst>
          </p:cNvPr>
          <p:cNvSpPr/>
          <p:nvPr/>
        </p:nvSpPr>
        <p:spPr>
          <a:xfrm>
            <a:off x="3438058" y="3203654"/>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5</a:t>
            </a:r>
          </a:p>
        </p:txBody>
      </p:sp>
      <p:sp>
        <p:nvSpPr>
          <p:cNvPr id="30" name="Rectangle: Rounded Corners 29">
            <a:hlinkClick r:id="rId3" action="ppaction://hlinksldjump"/>
            <a:extLst>
              <a:ext uri="{FF2B5EF4-FFF2-40B4-BE49-F238E27FC236}">
                <a16:creationId xmlns:a16="http://schemas.microsoft.com/office/drawing/2014/main" id="{C51E11FC-8AC5-46B1-256E-5681E6EF6A6D}"/>
              </a:ext>
            </a:extLst>
          </p:cNvPr>
          <p:cNvSpPr/>
          <p:nvPr/>
        </p:nvSpPr>
        <p:spPr>
          <a:xfrm>
            <a:off x="615549" y="3173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ptos Narrow" panose="020B0004020202020204" pitchFamily="34" charset="0"/>
              <a:ea typeface="+mn-ea"/>
              <a:cs typeface="+mn-cs"/>
            </a:endParaRPr>
          </a:p>
        </p:txBody>
      </p:sp>
      <p:sp>
        <p:nvSpPr>
          <p:cNvPr id="31" name="Oval 30">
            <a:extLst>
              <a:ext uri="{FF2B5EF4-FFF2-40B4-BE49-F238E27FC236}">
                <a16:creationId xmlns:a16="http://schemas.microsoft.com/office/drawing/2014/main" id="{D4403762-5A1E-A49C-ECF4-3EA544C35483}"/>
              </a:ext>
            </a:extLst>
          </p:cNvPr>
          <p:cNvSpPr/>
          <p:nvPr/>
        </p:nvSpPr>
        <p:spPr>
          <a:xfrm>
            <a:off x="857489" y="3209649"/>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1</a:t>
            </a:r>
          </a:p>
        </p:txBody>
      </p:sp>
      <p:sp>
        <p:nvSpPr>
          <p:cNvPr id="32" name="TextBox 31">
            <a:extLst>
              <a:ext uri="{FF2B5EF4-FFF2-40B4-BE49-F238E27FC236}">
                <a16:creationId xmlns:a16="http://schemas.microsoft.com/office/drawing/2014/main" id="{D871F7C0-0C58-F781-7427-F309FDC297C4}"/>
              </a:ext>
            </a:extLst>
          </p:cNvPr>
          <p:cNvSpPr txBox="1"/>
          <p:nvPr/>
        </p:nvSpPr>
        <p:spPr>
          <a:xfrm>
            <a:off x="607964" y="3362109"/>
            <a:ext cx="58418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Data is an asset</a:t>
            </a:r>
          </a:p>
        </p:txBody>
      </p:sp>
      <p:sp>
        <p:nvSpPr>
          <p:cNvPr id="33" name="TextBox 32">
            <a:extLst>
              <a:ext uri="{FF2B5EF4-FFF2-40B4-BE49-F238E27FC236}">
                <a16:creationId xmlns:a16="http://schemas.microsoft.com/office/drawing/2014/main" id="{C3E9E8D9-BA2F-1B21-E93B-757F0AA8051F}"/>
              </a:ext>
            </a:extLst>
          </p:cNvPr>
          <p:cNvSpPr txBox="1"/>
          <p:nvPr/>
        </p:nvSpPr>
        <p:spPr>
          <a:xfrm>
            <a:off x="1226391" y="3322758"/>
            <a:ext cx="63579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Data Governance fails!</a:t>
            </a:r>
          </a:p>
        </p:txBody>
      </p:sp>
      <p:sp>
        <p:nvSpPr>
          <p:cNvPr id="34" name="TextBox 33">
            <a:extLst>
              <a:ext uri="{FF2B5EF4-FFF2-40B4-BE49-F238E27FC236}">
                <a16:creationId xmlns:a16="http://schemas.microsoft.com/office/drawing/2014/main" id="{CCA4CBEF-28C7-4938-82B2-E850670DA7B5}"/>
              </a:ext>
            </a:extLst>
          </p:cNvPr>
          <p:cNvSpPr txBox="1"/>
          <p:nvPr/>
        </p:nvSpPr>
        <p:spPr>
          <a:xfrm>
            <a:off x="1905596" y="3362110"/>
            <a:ext cx="58418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Workshops are better</a:t>
            </a:r>
          </a:p>
        </p:txBody>
      </p:sp>
      <p:sp>
        <p:nvSpPr>
          <p:cNvPr id="35" name="TextBox 34">
            <a:extLst>
              <a:ext uri="{FF2B5EF4-FFF2-40B4-BE49-F238E27FC236}">
                <a16:creationId xmlns:a16="http://schemas.microsoft.com/office/drawing/2014/main" id="{3B1313DB-2764-64EB-8710-D1F3F804A381}"/>
              </a:ext>
            </a:extLst>
          </p:cNvPr>
          <p:cNvSpPr txBox="1"/>
          <p:nvPr/>
        </p:nvSpPr>
        <p:spPr>
          <a:xfrm>
            <a:off x="2551411" y="3357347"/>
            <a:ext cx="58418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Anatomy of a workshop</a:t>
            </a:r>
          </a:p>
        </p:txBody>
      </p:sp>
      <p:sp>
        <p:nvSpPr>
          <p:cNvPr id="36" name="TextBox 35">
            <a:extLst>
              <a:ext uri="{FF2B5EF4-FFF2-40B4-BE49-F238E27FC236}">
                <a16:creationId xmlns:a16="http://schemas.microsoft.com/office/drawing/2014/main" id="{96B8A58D-B61A-F239-C5F5-777147877CAC}"/>
              </a:ext>
            </a:extLst>
          </p:cNvPr>
          <p:cNvSpPr txBox="1"/>
          <p:nvPr/>
        </p:nvSpPr>
        <p:spPr>
          <a:xfrm>
            <a:off x="3198355" y="3362110"/>
            <a:ext cx="605685"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DG Sprint</a:t>
            </a:r>
            <a:r>
              <a:rPr kumimoji="0" lang="en-US" sz="600" b="1" i="0" u="none" strike="noStrike" kern="1200" cap="none" spc="0" normalizeH="0" baseline="30000" noProof="0" dirty="0">
                <a:ln>
                  <a:noFill/>
                </a:ln>
                <a:solidFill>
                  <a:schemeClr val="bg1"/>
                </a:solidFill>
                <a:effectLst/>
                <a:uLnTx/>
                <a:uFillTx/>
                <a:latin typeface="Aptos Narrow" panose="020B0004020202020204" pitchFamily="34" charset="0"/>
                <a:ea typeface="+mn-ea"/>
                <a:cs typeface="+mn-cs"/>
              </a:rPr>
              <a:t>TM</a:t>
            </a: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 methodology</a:t>
            </a:r>
          </a:p>
        </p:txBody>
      </p:sp>
      <p:sp>
        <p:nvSpPr>
          <p:cNvPr id="37" name="Rectangle: Rounded Corners 36">
            <a:extLst>
              <a:ext uri="{FF2B5EF4-FFF2-40B4-BE49-F238E27FC236}">
                <a16:creationId xmlns:a16="http://schemas.microsoft.com/office/drawing/2014/main" id="{B0D02543-467D-A789-9536-AE32CF95A49A}"/>
              </a:ext>
            </a:extLst>
          </p:cNvPr>
          <p:cNvSpPr/>
          <p:nvPr/>
        </p:nvSpPr>
        <p:spPr>
          <a:xfrm>
            <a:off x="4400573" y="3173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ptos Narrow" panose="020B0004020202020204" pitchFamily="34" charset="0"/>
              <a:ea typeface="+mn-ea"/>
              <a:cs typeface="+mn-cs"/>
            </a:endParaRPr>
          </a:p>
        </p:txBody>
      </p:sp>
      <p:sp>
        <p:nvSpPr>
          <p:cNvPr id="38" name="Rectangle: Rounded Corners 37">
            <a:extLst>
              <a:ext uri="{FF2B5EF4-FFF2-40B4-BE49-F238E27FC236}">
                <a16:creationId xmlns:a16="http://schemas.microsoft.com/office/drawing/2014/main" id="{08E7AC5B-DC2E-9C1D-FBA4-88B82CCD2533}"/>
              </a:ext>
            </a:extLst>
          </p:cNvPr>
          <p:cNvSpPr/>
          <p:nvPr/>
        </p:nvSpPr>
        <p:spPr>
          <a:xfrm>
            <a:off x="5044803" y="3176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39" name="Rectangle: Rounded Corners 38">
            <a:extLst>
              <a:ext uri="{FF2B5EF4-FFF2-40B4-BE49-F238E27FC236}">
                <a16:creationId xmlns:a16="http://schemas.microsoft.com/office/drawing/2014/main" id="{125BE4B0-3C4D-B5CC-0A6E-D0F237DD0308}"/>
              </a:ext>
            </a:extLst>
          </p:cNvPr>
          <p:cNvSpPr/>
          <p:nvPr/>
        </p:nvSpPr>
        <p:spPr>
          <a:xfrm>
            <a:off x="5689033" y="3173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40" name="Rectangle: Rounded Corners 39">
            <a:extLst>
              <a:ext uri="{FF2B5EF4-FFF2-40B4-BE49-F238E27FC236}">
                <a16:creationId xmlns:a16="http://schemas.microsoft.com/office/drawing/2014/main" id="{9C231B31-597F-EE07-0E4A-5780EB17E9E0}"/>
              </a:ext>
            </a:extLst>
          </p:cNvPr>
          <p:cNvSpPr/>
          <p:nvPr/>
        </p:nvSpPr>
        <p:spPr>
          <a:xfrm>
            <a:off x="6336437" y="3173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41" name="Rectangle: Rounded Corners 40">
            <a:extLst>
              <a:ext uri="{FF2B5EF4-FFF2-40B4-BE49-F238E27FC236}">
                <a16:creationId xmlns:a16="http://schemas.microsoft.com/office/drawing/2014/main" id="{303F74A2-E233-AC2F-3DA9-8BCE043A239F}"/>
              </a:ext>
            </a:extLst>
          </p:cNvPr>
          <p:cNvSpPr/>
          <p:nvPr/>
        </p:nvSpPr>
        <p:spPr>
          <a:xfrm>
            <a:off x="6983379" y="3173996"/>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42" name="Oval 41">
            <a:extLst>
              <a:ext uri="{FF2B5EF4-FFF2-40B4-BE49-F238E27FC236}">
                <a16:creationId xmlns:a16="http://schemas.microsoft.com/office/drawing/2014/main" id="{83A56FBB-7C75-95AA-C6F0-3295C7E986CD}"/>
              </a:ext>
            </a:extLst>
          </p:cNvPr>
          <p:cNvSpPr/>
          <p:nvPr/>
        </p:nvSpPr>
        <p:spPr>
          <a:xfrm>
            <a:off x="4642513" y="3209649"/>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1</a:t>
            </a:r>
          </a:p>
        </p:txBody>
      </p:sp>
      <p:sp>
        <p:nvSpPr>
          <p:cNvPr id="43" name="Oval 42">
            <a:extLst>
              <a:ext uri="{FF2B5EF4-FFF2-40B4-BE49-F238E27FC236}">
                <a16:creationId xmlns:a16="http://schemas.microsoft.com/office/drawing/2014/main" id="{E83654DB-884B-F606-F6AD-DFC7E3CABFD7}"/>
              </a:ext>
            </a:extLst>
          </p:cNvPr>
          <p:cNvSpPr/>
          <p:nvPr/>
        </p:nvSpPr>
        <p:spPr>
          <a:xfrm>
            <a:off x="5284506" y="3203654"/>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2</a:t>
            </a:r>
          </a:p>
        </p:txBody>
      </p:sp>
      <p:sp>
        <p:nvSpPr>
          <p:cNvPr id="44" name="Oval 43">
            <a:extLst>
              <a:ext uri="{FF2B5EF4-FFF2-40B4-BE49-F238E27FC236}">
                <a16:creationId xmlns:a16="http://schemas.microsoft.com/office/drawing/2014/main" id="{026493B5-E003-EC96-EECE-B67F5328C7FE}"/>
              </a:ext>
            </a:extLst>
          </p:cNvPr>
          <p:cNvSpPr/>
          <p:nvPr/>
        </p:nvSpPr>
        <p:spPr>
          <a:xfrm>
            <a:off x="5930324" y="3206298"/>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3</a:t>
            </a:r>
          </a:p>
        </p:txBody>
      </p:sp>
      <p:sp>
        <p:nvSpPr>
          <p:cNvPr id="45" name="Oval 44">
            <a:extLst>
              <a:ext uri="{FF2B5EF4-FFF2-40B4-BE49-F238E27FC236}">
                <a16:creationId xmlns:a16="http://schemas.microsoft.com/office/drawing/2014/main" id="{635E523F-4965-3FBB-3C5A-4AF0B55A3F2A}"/>
              </a:ext>
            </a:extLst>
          </p:cNvPr>
          <p:cNvSpPr/>
          <p:nvPr/>
        </p:nvSpPr>
        <p:spPr>
          <a:xfrm>
            <a:off x="6576140" y="3203917"/>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4</a:t>
            </a:r>
          </a:p>
        </p:txBody>
      </p:sp>
      <p:sp>
        <p:nvSpPr>
          <p:cNvPr id="46" name="Oval 45">
            <a:extLst>
              <a:ext uri="{FF2B5EF4-FFF2-40B4-BE49-F238E27FC236}">
                <a16:creationId xmlns:a16="http://schemas.microsoft.com/office/drawing/2014/main" id="{C81C6BDA-77B3-B25B-66E3-4288EC2433FB}"/>
              </a:ext>
            </a:extLst>
          </p:cNvPr>
          <p:cNvSpPr/>
          <p:nvPr/>
        </p:nvSpPr>
        <p:spPr>
          <a:xfrm>
            <a:off x="7223082" y="3203654"/>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5</a:t>
            </a:r>
          </a:p>
        </p:txBody>
      </p:sp>
      <p:sp>
        <p:nvSpPr>
          <p:cNvPr id="47" name="TextBox 46">
            <a:extLst>
              <a:ext uri="{FF2B5EF4-FFF2-40B4-BE49-F238E27FC236}">
                <a16:creationId xmlns:a16="http://schemas.microsoft.com/office/drawing/2014/main" id="{04102EBE-1BFE-2C63-7060-76E8AD30023F}"/>
              </a:ext>
            </a:extLst>
          </p:cNvPr>
          <p:cNvSpPr txBox="1"/>
          <p:nvPr/>
        </p:nvSpPr>
        <p:spPr>
          <a:xfrm>
            <a:off x="4409705" y="3394728"/>
            <a:ext cx="584187"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Monday</a:t>
            </a:r>
          </a:p>
        </p:txBody>
      </p:sp>
      <p:sp>
        <p:nvSpPr>
          <p:cNvPr id="48" name="TextBox 47">
            <a:extLst>
              <a:ext uri="{FF2B5EF4-FFF2-40B4-BE49-F238E27FC236}">
                <a16:creationId xmlns:a16="http://schemas.microsoft.com/office/drawing/2014/main" id="{4A991467-0168-3741-DB88-9C7964426AAA}"/>
              </a:ext>
            </a:extLst>
          </p:cNvPr>
          <p:cNvSpPr txBox="1"/>
          <p:nvPr/>
        </p:nvSpPr>
        <p:spPr>
          <a:xfrm>
            <a:off x="5002240" y="3394727"/>
            <a:ext cx="706012"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Tuesday</a:t>
            </a:r>
          </a:p>
        </p:txBody>
      </p:sp>
      <p:sp>
        <p:nvSpPr>
          <p:cNvPr id="49" name="TextBox 48">
            <a:extLst>
              <a:ext uri="{FF2B5EF4-FFF2-40B4-BE49-F238E27FC236}">
                <a16:creationId xmlns:a16="http://schemas.microsoft.com/office/drawing/2014/main" id="{E60D63EC-1F3E-64B5-345C-81731B59E9B8}"/>
              </a:ext>
            </a:extLst>
          </p:cNvPr>
          <p:cNvSpPr txBox="1"/>
          <p:nvPr/>
        </p:nvSpPr>
        <p:spPr>
          <a:xfrm>
            <a:off x="5702926" y="3403034"/>
            <a:ext cx="584187"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Wednesday</a:t>
            </a:r>
          </a:p>
        </p:txBody>
      </p:sp>
      <p:sp>
        <p:nvSpPr>
          <p:cNvPr id="50" name="TextBox 49">
            <a:extLst>
              <a:ext uri="{FF2B5EF4-FFF2-40B4-BE49-F238E27FC236}">
                <a16:creationId xmlns:a16="http://schemas.microsoft.com/office/drawing/2014/main" id="{90057002-A572-2727-70FE-02FB52229A55}"/>
              </a:ext>
            </a:extLst>
          </p:cNvPr>
          <p:cNvSpPr txBox="1"/>
          <p:nvPr/>
        </p:nvSpPr>
        <p:spPr>
          <a:xfrm>
            <a:off x="6285527" y="3398271"/>
            <a:ext cx="704272"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Thursday</a:t>
            </a:r>
          </a:p>
        </p:txBody>
      </p:sp>
      <p:sp>
        <p:nvSpPr>
          <p:cNvPr id="51" name="TextBox 50">
            <a:extLst>
              <a:ext uri="{FF2B5EF4-FFF2-40B4-BE49-F238E27FC236}">
                <a16:creationId xmlns:a16="http://schemas.microsoft.com/office/drawing/2014/main" id="{1AD145CA-D1B1-266F-A719-ADB449A9E2FF}"/>
              </a:ext>
            </a:extLst>
          </p:cNvPr>
          <p:cNvSpPr txBox="1"/>
          <p:nvPr/>
        </p:nvSpPr>
        <p:spPr>
          <a:xfrm>
            <a:off x="6932931" y="3403034"/>
            <a:ext cx="704272"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Friday</a:t>
            </a:r>
          </a:p>
        </p:txBody>
      </p:sp>
      <p:sp>
        <p:nvSpPr>
          <p:cNvPr id="52" name="Rectangle: Rounded Corners 51">
            <a:extLst>
              <a:ext uri="{FF2B5EF4-FFF2-40B4-BE49-F238E27FC236}">
                <a16:creationId xmlns:a16="http://schemas.microsoft.com/office/drawing/2014/main" id="{96477D50-D4DB-86F9-F737-3DE62B263A3C}"/>
              </a:ext>
            </a:extLst>
          </p:cNvPr>
          <p:cNvSpPr/>
          <p:nvPr/>
        </p:nvSpPr>
        <p:spPr>
          <a:xfrm>
            <a:off x="8217651" y="3170452"/>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ptos Narrow" panose="020B0004020202020204" pitchFamily="34" charset="0"/>
              <a:ea typeface="+mn-ea"/>
              <a:cs typeface="+mn-cs"/>
            </a:endParaRPr>
          </a:p>
        </p:txBody>
      </p:sp>
      <p:sp>
        <p:nvSpPr>
          <p:cNvPr id="53" name="Rectangle: Rounded Corners 52">
            <a:extLst>
              <a:ext uri="{FF2B5EF4-FFF2-40B4-BE49-F238E27FC236}">
                <a16:creationId xmlns:a16="http://schemas.microsoft.com/office/drawing/2014/main" id="{12168D20-654D-E7A6-68F7-F122700621B3}"/>
              </a:ext>
            </a:extLst>
          </p:cNvPr>
          <p:cNvSpPr/>
          <p:nvPr/>
        </p:nvSpPr>
        <p:spPr>
          <a:xfrm>
            <a:off x="8861881" y="3173452"/>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54" name="Rectangle: Rounded Corners 53">
            <a:extLst>
              <a:ext uri="{FF2B5EF4-FFF2-40B4-BE49-F238E27FC236}">
                <a16:creationId xmlns:a16="http://schemas.microsoft.com/office/drawing/2014/main" id="{45B9F8D8-B438-2D96-C643-0B29E4E1086F}"/>
              </a:ext>
            </a:extLst>
          </p:cNvPr>
          <p:cNvSpPr/>
          <p:nvPr/>
        </p:nvSpPr>
        <p:spPr>
          <a:xfrm>
            <a:off x="9506111" y="3170452"/>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55" name="Rectangle: Rounded Corners 54">
            <a:extLst>
              <a:ext uri="{FF2B5EF4-FFF2-40B4-BE49-F238E27FC236}">
                <a16:creationId xmlns:a16="http://schemas.microsoft.com/office/drawing/2014/main" id="{B567FFFD-96DB-6CB2-0DA2-4D27AF0025AA}"/>
              </a:ext>
            </a:extLst>
          </p:cNvPr>
          <p:cNvSpPr/>
          <p:nvPr/>
        </p:nvSpPr>
        <p:spPr>
          <a:xfrm>
            <a:off x="10153515" y="3170452"/>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56" name="Rectangle: Rounded Corners 55">
            <a:extLst>
              <a:ext uri="{FF2B5EF4-FFF2-40B4-BE49-F238E27FC236}">
                <a16:creationId xmlns:a16="http://schemas.microsoft.com/office/drawing/2014/main" id="{C2DE847C-6AB6-6140-0383-E26BD5A3F5B1}"/>
              </a:ext>
            </a:extLst>
          </p:cNvPr>
          <p:cNvSpPr/>
          <p:nvPr/>
        </p:nvSpPr>
        <p:spPr>
          <a:xfrm>
            <a:off x="10800457" y="3170452"/>
            <a:ext cx="584187" cy="573118"/>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Narrow" panose="020B0004020202020204" pitchFamily="34" charset="0"/>
              <a:ea typeface="+mn-ea"/>
              <a:cs typeface="+mn-cs"/>
            </a:endParaRPr>
          </a:p>
        </p:txBody>
      </p:sp>
      <p:sp>
        <p:nvSpPr>
          <p:cNvPr id="57" name="Oval 56">
            <a:extLst>
              <a:ext uri="{FF2B5EF4-FFF2-40B4-BE49-F238E27FC236}">
                <a16:creationId xmlns:a16="http://schemas.microsoft.com/office/drawing/2014/main" id="{F69283D3-6CBF-6114-B3ED-25FD74C0250D}"/>
              </a:ext>
            </a:extLst>
          </p:cNvPr>
          <p:cNvSpPr/>
          <p:nvPr/>
        </p:nvSpPr>
        <p:spPr>
          <a:xfrm>
            <a:off x="8459591" y="3206105"/>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1</a:t>
            </a:r>
          </a:p>
        </p:txBody>
      </p:sp>
      <p:sp>
        <p:nvSpPr>
          <p:cNvPr id="58" name="Oval 57">
            <a:extLst>
              <a:ext uri="{FF2B5EF4-FFF2-40B4-BE49-F238E27FC236}">
                <a16:creationId xmlns:a16="http://schemas.microsoft.com/office/drawing/2014/main" id="{89D97074-442D-BFCC-C22B-EDD705F0AA07}"/>
              </a:ext>
            </a:extLst>
          </p:cNvPr>
          <p:cNvSpPr/>
          <p:nvPr/>
        </p:nvSpPr>
        <p:spPr>
          <a:xfrm>
            <a:off x="9101584" y="3200110"/>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2</a:t>
            </a:r>
          </a:p>
        </p:txBody>
      </p:sp>
      <p:sp>
        <p:nvSpPr>
          <p:cNvPr id="59" name="Oval 58">
            <a:extLst>
              <a:ext uri="{FF2B5EF4-FFF2-40B4-BE49-F238E27FC236}">
                <a16:creationId xmlns:a16="http://schemas.microsoft.com/office/drawing/2014/main" id="{6C391A77-957C-84CD-505E-836A081D7FE2}"/>
              </a:ext>
            </a:extLst>
          </p:cNvPr>
          <p:cNvSpPr/>
          <p:nvPr/>
        </p:nvSpPr>
        <p:spPr>
          <a:xfrm>
            <a:off x="9747402" y="3202754"/>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3</a:t>
            </a:r>
          </a:p>
        </p:txBody>
      </p:sp>
      <p:sp>
        <p:nvSpPr>
          <p:cNvPr id="60" name="Oval 59">
            <a:extLst>
              <a:ext uri="{FF2B5EF4-FFF2-40B4-BE49-F238E27FC236}">
                <a16:creationId xmlns:a16="http://schemas.microsoft.com/office/drawing/2014/main" id="{711AF020-3CC4-599A-BF33-FF7AF0E85748}"/>
              </a:ext>
            </a:extLst>
          </p:cNvPr>
          <p:cNvSpPr/>
          <p:nvPr/>
        </p:nvSpPr>
        <p:spPr>
          <a:xfrm>
            <a:off x="10393218" y="3200373"/>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4</a:t>
            </a:r>
          </a:p>
        </p:txBody>
      </p:sp>
      <p:sp>
        <p:nvSpPr>
          <p:cNvPr id="61" name="Oval 60">
            <a:extLst>
              <a:ext uri="{FF2B5EF4-FFF2-40B4-BE49-F238E27FC236}">
                <a16:creationId xmlns:a16="http://schemas.microsoft.com/office/drawing/2014/main" id="{EDE68312-DA72-006A-EE35-25F32C78918B}"/>
              </a:ext>
            </a:extLst>
          </p:cNvPr>
          <p:cNvSpPr/>
          <p:nvPr/>
        </p:nvSpPr>
        <p:spPr>
          <a:xfrm>
            <a:off x="11040160" y="3200110"/>
            <a:ext cx="104779" cy="104779"/>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ptos Narrow" panose="020B0004020202020204" pitchFamily="34" charset="0"/>
                <a:ea typeface="+mn-ea"/>
                <a:cs typeface="+mn-cs"/>
              </a:rPr>
              <a:t>5</a:t>
            </a:r>
          </a:p>
        </p:txBody>
      </p:sp>
      <p:sp>
        <p:nvSpPr>
          <p:cNvPr id="62" name="TextBox 61">
            <a:extLst>
              <a:ext uri="{FF2B5EF4-FFF2-40B4-BE49-F238E27FC236}">
                <a16:creationId xmlns:a16="http://schemas.microsoft.com/office/drawing/2014/main" id="{F53BC642-B8E4-5F75-0CD1-2BF8E2160371}"/>
              </a:ext>
            </a:extLst>
          </p:cNvPr>
          <p:cNvSpPr txBox="1"/>
          <p:nvPr/>
        </p:nvSpPr>
        <p:spPr>
          <a:xfrm>
            <a:off x="8214477" y="3350260"/>
            <a:ext cx="58418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6 Laws of Facilitation</a:t>
            </a:r>
          </a:p>
        </p:txBody>
      </p:sp>
      <p:sp>
        <p:nvSpPr>
          <p:cNvPr id="63" name="TextBox 62">
            <a:extLst>
              <a:ext uri="{FF2B5EF4-FFF2-40B4-BE49-F238E27FC236}">
                <a16:creationId xmlns:a16="http://schemas.microsoft.com/office/drawing/2014/main" id="{3DE8AFEA-280E-7435-2EFB-5F9656A1E78F}"/>
              </a:ext>
            </a:extLst>
          </p:cNvPr>
          <p:cNvSpPr txBox="1"/>
          <p:nvPr/>
        </p:nvSpPr>
        <p:spPr>
          <a:xfrm>
            <a:off x="8807012" y="3350259"/>
            <a:ext cx="70601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Setting Yourself Up for Success!</a:t>
            </a:r>
          </a:p>
        </p:txBody>
      </p:sp>
      <p:sp>
        <p:nvSpPr>
          <p:cNvPr id="64" name="TextBox 63">
            <a:extLst>
              <a:ext uri="{FF2B5EF4-FFF2-40B4-BE49-F238E27FC236}">
                <a16:creationId xmlns:a16="http://schemas.microsoft.com/office/drawing/2014/main" id="{6766B28F-879A-B879-6848-56925C9F2050}"/>
              </a:ext>
            </a:extLst>
          </p:cNvPr>
          <p:cNvSpPr txBox="1"/>
          <p:nvPr/>
        </p:nvSpPr>
        <p:spPr>
          <a:xfrm>
            <a:off x="9446068" y="3358566"/>
            <a:ext cx="70156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Giving Instructions</a:t>
            </a:r>
          </a:p>
        </p:txBody>
      </p:sp>
      <p:sp>
        <p:nvSpPr>
          <p:cNvPr id="65" name="TextBox 64">
            <a:extLst>
              <a:ext uri="{FF2B5EF4-FFF2-40B4-BE49-F238E27FC236}">
                <a16:creationId xmlns:a16="http://schemas.microsoft.com/office/drawing/2014/main" id="{FCE11C4A-BD15-A794-9E9A-8F74897691B1}"/>
              </a:ext>
            </a:extLst>
          </p:cNvPr>
          <p:cNvSpPr txBox="1"/>
          <p:nvPr/>
        </p:nvSpPr>
        <p:spPr>
          <a:xfrm>
            <a:off x="10090299" y="3353803"/>
            <a:ext cx="70427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Danger of Troublemakers</a:t>
            </a:r>
          </a:p>
        </p:txBody>
      </p:sp>
      <p:sp>
        <p:nvSpPr>
          <p:cNvPr id="66" name="TextBox 65">
            <a:extLst>
              <a:ext uri="{FF2B5EF4-FFF2-40B4-BE49-F238E27FC236}">
                <a16:creationId xmlns:a16="http://schemas.microsoft.com/office/drawing/2014/main" id="{52B74DAF-C4C7-57E0-3FB0-CEDDB9E01DE9}"/>
              </a:ext>
            </a:extLst>
          </p:cNvPr>
          <p:cNvSpPr txBox="1"/>
          <p:nvPr/>
        </p:nvSpPr>
        <p:spPr>
          <a:xfrm>
            <a:off x="10737471" y="3351107"/>
            <a:ext cx="70427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bg1"/>
                </a:solidFill>
                <a:effectLst/>
                <a:uLnTx/>
                <a:uFillTx/>
                <a:latin typeface="Aptos Narrow" panose="020B0004020202020204" pitchFamily="34" charset="0"/>
                <a:ea typeface="+mn-ea"/>
                <a:cs typeface="+mn-cs"/>
              </a:rPr>
              <a:t>Remote Workshops</a:t>
            </a:r>
          </a:p>
        </p:txBody>
      </p:sp>
      <p:sp>
        <p:nvSpPr>
          <p:cNvPr id="6" name="Text Placeholder 2">
            <a:extLst>
              <a:ext uri="{FF2B5EF4-FFF2-40B4-BE49-F238E27FC236}">
                <a16:creationId xmlns:a16="http://schemas.microsoft.com/office/drawing/2014/main" id="{FF21AFEA-1842-587A-23AF-2CEAA989FE7D}"/>
              </a:ext>
            </a:extLst>
          </p:cNvPr>
          <p:cNvSpPr>
            <a:spLocks noGrp="1"/>
          </p:cNvSpPr>
          <p:nvPr>
            <p:ph type="body" sz="quarter" idx="12"/>
          </p:nvPr>
        </p:nvSpPr>
        <p:spPr>
          <a:xfrm>
            <a:off x="704849" y="996439"/>
            <a:ext cx="7908209" cy="315915"/>
          </a:xfrm>
        </p:spPr>
        <p:txBody>
          <a:bodyPr/>
          <a:lstStyle/>
          <a:p>
            <a:r>
              <a:rPr lang="en-US" sz="2000" dirty="0"/>
              <a:t>We’ll cover the following eight areas of training</a:t>
            </a:r>
            <a:endParaRPr lang="en-US" sz="2000" dirty="0">
              <a:solidFill>
                <a:schemeClr val="accent2"/>
              </a:solidFill>
            </a:endParaRPr>
          </a:p>
        </p:txBody>
      </p:sp>
    </p:spTree>
    <p:extLst>
      <p:ext uri="{BB962C8B-B14F-4D97-AF65-F5344CB8AC3E}">
        <p14:creationId xmlns:p14="http://schemas.microsoft.com/office/powerpoint/2010/main" val="38457714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p:txBody>
          <a:bodyPr/>
          <a:lstStyle/>
          <a:p>
            <a:r>
              <a:rPr lang="en-US" b="1" dirty="0">
                <a:solidFill>
                  <a:srgbClr val="11B5B4"/>
                </a:solidFill>
              </a:rPr>
              <a:t>4</a:t>
            </a:r>
            <a:r>
              <a:rPr lang="en-US" b="1" dirty="0">
                <a:solidFill>
                  <a:schemeClr val="accent2"/>
                </a:solidFill>
              </a:rPr>
              <a:t> </a:t>
            </a:r>
            <a:r>
              <a:rPr lang="en-US" dirty="0"/>
              <a:t>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6177280" y="1930400"/>
            <a:ext cx="5208270" cy="2455284"/>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Workshopper decides who should speak, when they should speak and for how long. </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Workshopper also makes sure the speaker stays on-topic and is giving information relevant to the point in the workshop. </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for example, helps us avoid someone giving ideas and solutions while we’re still trying to define the challenge.</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838700"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Discussions are Sequenced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Discussions are Visualized</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We Work Alone, Together</a:t>
            </a:r>
          </a:p>
        </p:txBody>
      </p:sp>
      <p:sp>
        <p:nvSpPr>
          <p:cNvPr id="10" name="Tijdelijke aanduiding voor tekst 44">
            <a:extLst>
              <a:ext uri="{FF2B5EF4-FFF2-40B4-BE49-F238E27FC236}">
                <a16:creationId xmlns:a16="http://schemas.microsoft.com/office/drawing/2014/main" id="{23F653CB-7E22-EA24-0BFC-6943FEB64342}"/>
              </a:ext>
            </a:extLst>
          </p:cNvPr>
          <p:cNvSpPr txBox="1">
            <a:spLocks/>
          </p:cNvSpPr>
          <p:nvPr/>
        </p:nvSpPr>
        <p:spPr>
          <a:xfrm>
            <a:off x="704850" y="3716018"/>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There’s Always a Decision</a:t>
            </a:r>
          </a:p>
        </p:txBody>
      </p:sp>
    </p:spTree>
    <p:extLst>
      <p:ext uri="{BB962C8B-B14F-4D97-AF65-F5344CB8AC3E}">
        <p14:creationId xmlns:p14="http://schemas.microsoft.com/office/powerpoint/2010/main" val="5906517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Summarize the top-voted elements from the previous voting sessions by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sketching out the target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operating model on a large sheet (or a whiteboard), incorporating all the top-voted elements and critical parts. Use the following approach:</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Place roles</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Define organizational bodies</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Illustrate communication flows</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Outline workflow</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you sketch, invite participants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provide input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ensure that all critical elements are accurately represented. This collaborative approach helps ensure that everyone’s insights are reflected in the final model.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final sketch will serve as the blueprint for your organization’s data governance operating model moving forward.</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587147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8: Creating the Target Operating Model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2F3D3402-0C28-6649-3119-A24B40A21FF5}"/>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DBEECF26-024D-1B01-6879-62380BB5105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8C7CFC13-0D07-BE6D-FFF6-189381FD7FD3}"/>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3028FDD9-BE5E-AA6D-0453-4A5D30BD4D8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4EEE3C7A-E6BB-F192-E292-ED3FF7C202F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B5253E8D-1CAA-A660-8179-77CAA81F5EA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7897677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587147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8: Creating the Target Operating Model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9" name="Picture 48">
            <a:extLst>
              <a:ext uri="{FF2B5EF4-FFF2-40B4-BE49-F238E27FC236}">
                <a16:creationId xmlns:a16="http://schemas.microsoft.com/office/drawing/2014/main" id="{C74B10CC-90EE-5814-5580-8EA7C8EAC12F}"/>
              </a:ext>
            </a:extLst>
          </p:cNvPr>
          <p:cNvPicPr>
            <a:picLocks noChangeAspect="1"/>
          </p:cNvPicPr>
          <p:nvPr/>
        </p:nvPicPr>
        <p:blipFill>
          <a:blip r:embed="rId2"/>
          <a:stretch>
            <a:fillRect/>
          </a:stretch>
        </p:blipFill>
        <p:spPr>
          <a:xfrm>
            <a:off x="4445768" y="2299571"/>
            <a:ext cx="6740627" cy="4008480"/>
          </a:xfrm>
          <a:prstGeom prst="rect">
            <a:avLst/>
          </a:prstGeom>
        </p:spPr>
      </p:pic>
      <p:grpSp>
        <p:nvGrpSpPr>
          <p:cNvPr id="13" name="Group 12">
            <a:extLst>
              <a:ext uri="{FF2B5EF4-FFF2-40B4-BE49-F238E27FC236}">
                <a16:creationId xmlns:a16="http://schemas.microsoft.com/office/drawing/2014/main" id="{F3C96F74-25FE-C96F-EF67-A85EE356243B}"/>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3D1B8F84-5409-1A25-C0A8-4A71A554063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6" name="Group 15">
              <a:extLst>
                <a:ext uri="{FF2B5EF4-FFF2-40B4-BE49-F238E27FC236}">
                  <a16:creationId xmlns:a16="http://schemas.microsoft.com/office/drawing/2014/main" id="{F9972247-C21B-00B9-7448-1000604A84FC}"/>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DFEC4F24-5920-CE98-34C2-E4E3496A37E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7F988F56-E50E-B451-2F55-760120B91F8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FE326E52-CC5E-046D-3299-EE11CCA0BEE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2662574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Data Players | Workshop 3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Responsibility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1" y="3834713"/>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Roster</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of this final exercise – Roles Roster - is to identify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bare minimum responsibilities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roles necessary to effectively maintain data quality and document metadata for the selected CDEs.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downsizing our target roles, responsibilities, and operating model, we will establish the most efficient and sustainable structure that can be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practically implemented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during our prototype and testing phase.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simplified version will ensure that we are focusing our resources where they matter most, while still upholding the core principles of our data governance strategy.</a:t>
            </a:r>
          </a:p>
        </p:txBody>
      </p:sp>
      <p:grpSp>
        <p:nvGrpSpPr>
          <p:cNvPr id="6" name="Group 5">
            <a:extLst>
              <a:ext uri="{FF2B5EF4-FFF2-40B4-BE49-F238E27FC236}">
                <a16:creationId xmlns:a16="http://schemas.microsoft.com/office/drawing/2014/main" id="{684B0A45-CE5E-7F95-2442-21DD8B5928B2}"/>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87797A5B-8C79-A421-53AE-AF9E6C10C88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8" name="Group 7">
              <a:extLst>
                <a:ext uri="{FF2B5EF4-FFF2-40B4-BE49-F238E27FC236}">
                  <a16:creationId xmlns:a16="http://schemas.microsoft.com/office/drawing/2014/main" id="{2D9A46AE-8320-0AEB-3CB9-9E7BEA37C88E}"/>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F0C7D168-E2D3-C80A-6AC0-297ABB87E47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Tuesday</a:t>
                </a:r>
              </a:p>
            </p:txBody>
          </p:sp>
          <p:sp>
            <p:nvSpPr>
              <p:cNvPr id="10" name="Rectangle 9">
                <a:extLst>
                  <a:ext uri="{FF2B5EF4-FFF2-40B4-BE49-F238E27FC236}">
                    <a16:creationId xmlns:a16="http://schemas.microsoft.com/office/drawing/2014/main" id="{7771C100-07AD-12D6-6511-6F8F4E6CC9B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359493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30 to 60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A14B131C-9814-EC1A-0FC7-CC36F298672F}"/>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0FACEA9A-DE76-2220-9244-8B0E7F72C61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AFFF7328-4DD4-78A9-3CCC-2D19CCC8B632}"/>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E6ACFB4E-CABE-CD1D-7AFA-DAAFA2966C2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5420955E-3DD4-B341-F3E7-D329AD1E688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33C52CBE-E810-B867-F681-9BCDE0EB7DA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7182095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B9A1E03C-9D7A-B862-7FDB-2FCBA257B3D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569047" y="2587952"/>
            <a:ext cx="2293827" cy="1019175"/>
          </a:xfrm>
          <a:prstGeom prst="rect">
            <a:avLst/>
          </a:prstGeom>
        </p:spPr>
      </p:pic>
      <p:sp>
        <p:nvSpPr>
          <p:cNvPr id="15" name="Rectangle 14">
            <a:extLst>
              <a:ext uri="{FF2B5EF4-FFF2-40B4-BE49-F238E27FC236}">
                <a16:creationId xmlns:a16="http://schemas.microsoft.com/office/drawing/2014/main" id="{096822C6-2F86-C2EB-A5A7-F8D774AB21F4}"/>
              </a:ext>
            </a:extLst>
          </p:cNvPr>
          <p:cNvSpPr/>
          <p:nvPr/>
        </p:nvSpPr>
        <p:spPr>
          <a:xfrm>
            <a:off x="5228497" y="1561790"/>
            <a:ext cx="8676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jdelijke aanduiding voor inhoud 5">
            <a:extLst>
              <a:ext uri="{FF2B5EF4-FFF2-40B4-BE49-F238E27FC236}">
                <a16:creationId xmlns:a16="http://schemas.microsoft.com/office/drawing/2014/main" id="{0D23730D-30B0-3332-F1A6-3B691B308D54}"/>
              </a:ext>
            </a:extLst>
          </p:cNvPr>
          <p:cNvSpPr txBox="1">
            <a:spLocks/>
          </p:cNvSpPr>
          <p:nvPr/>
        </p:nvSpPr>
        <p:spPr>
          <a:xfrm>
            <a:off x="10262916" y="1292665"/>
            <a:ext cx="1560368"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Responsibility Cards© or print-out alternatives</a:t>
            </a:r>
          </a:p>
        </p:txBody>
      </p:sp>
      <p:pic>
        <p:nvPicPr>
          <p:cNvPr id="24" name="Graphic 23" descr="Line arrow: Clockwise curve with solid fill">
            <a:extLst>
              <a:ext uri="{FF2B5EF4-FFF2-40B4-BE49-F238E27FC236}">
                <a16:creationId xmlns:a16="http://schemas.microsoft.com/office/drawing/2014/main" id="{D6F286EA-B88D-361A-C2A6-77425DF0BFBF}"/>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7520236">
            <a:off x="9256874" y="660249"/>
            <a:ext cx="914400" cy="1264448"/>
          </a:xfrm>
          <a:prstGeom prst="rect">
            <a:avLst/>
          </a:prstGeom>
        </p:spPr>
      </p:pic>
      <p:sp>
        <p:nvSpPr>
          <p:cNvPr id="66" name="Tijdelijke aanduiding voor inhoud 5">
            <a:extLst>
              <a:ext uri="{FF2B5EF4-FFF2-40B4-BE49-F238E27FC236}">
                <a16:creationId xmlns:a16="http://schemas.microsoft.com/office/drawing/2014/main" id="{E9999E04-F183-B1AB-45CF-35AFC600E5B5}"/>
              </a:ext>
            </a:extLst>
          </p:cNvPr>
          <p:cNvSpPr txBox="1">
            <a:spLocks/>
          </p:cNvSpPr>
          <p:nvPr/>
        </p:nvSpPr>
        <p:spPr>
          <a:xfrm>
            <a:off x="10326053" y="4554964"/>
            <a:ext cx="1453243"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a:t>
            </a: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target operating model</a:t>
            </a:r>
            <a:endPar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7" name="Graphic 66" descr="Line arrow: Clockwise curve with solid fill">
            <a:extLst>
              <a:ext uri="{FF2B5EF4-FFF2-40B4-BE49-F238E27FC236}">
                <a16:creationId xmlns:a16="http://schemas.microsoft.com/office/drawing/2014/main" id="{AFE2D682-FF0C-5526-1FBC-9AAB204A13F7}"/>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5537112" flipV="1">
            <a:off x="9213048" y="4219227"/>
            <a:ext cx="914400" cy="1264448"/>
          </a:xfrm>
          <a:prstGeom prst="rect">
            <a:avLst/>
          </a:prstGeom>
        </p:spPr>
      </p:pic>
      <p:pic>
        <p:nvPicPr>
          <p:cNvPr id="68" name="Picture 67">
            <a:extLst>
              <a:ext uri="{FF2B5EF4-FFF2-40B4-BE49-F238E27FC236}">
                <a16:creationId xmlns:a16="http://schemas.microsoft.com/office/drawing/2014/main" id="{E5125D6E-1C93-EF35-32BE-09F14C719D31}"/>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646308" y="3068088"/>
            <a:ext cx="2293827" cy="1398991"/>
          </a:xfrm>
          <a:prstGeom prst="rect">
            <a:avLst/>
          </a:prstGeom>
        </p:spPr>
      </p:pic>
      <p:pic>
        <p:nvPicPr>
          <p:cNvPr id="69" name="Picture 68">
            <a:extLst>
              <a:ext uri="{FF2B5EF4-FFF2-40B4-BE49-F238E27FC236}">
                <a16:creationId xmlns:a16="http://schemas.microsoft.com/office/drawing/2014/main" id="{E8C0DB0B-D8D8-2CC6-4399-A45D1FD9C642}"/>
              </a:ext>
            </a:extLst>
          </p:cNvPr>
          <p:cNvPicPr>
            <a:picLocks noChangeAspect="1"/>
          </p:cNvPicPr>
          <p:nvPr/>
        </p:nvPicPr>
        <p:blipFill>
          <a:blip r:embed="rId6"/>
          <a:stretch>
            <a:fillRect/>
          </a:stretch>
        </p:blipFill>
        <p:spPr>
          <a:xfrm>
            <a:off x="6636993" y="576620"/>
            <a:ext cx="2448769" cy="1396487"/>
          </a:xfrm>
          <a:prstGeom prst="rect">
            <a:avLst/>
          </a:prstGeom>
        </p:spPr>
      </p:pic>
      <p:pic>
        <p:nvPicPr>
          <p:cNvPr id="14" name="Picture 13" descr="A white marker with black ink&#10;&#10;Description automatically generated">
            <a:extLst>
              <a:ext uri="{FF2B5EF4-FFF2-40B4-BE49-F238E27FC236}">
                <a16:creationId xmlns:a16="http://schemas.microsoft.com/office/drawing/2014/main" id="{E1E67D9E-D7DD-481D-74D2-2A36EE7FB27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142231" y="5223562"/>
            <a:ext cx="1130300" cy="1194626"/>
          </a:xfrm>
          <a:prstGeom prst="rect">
            <a:avLst/>
          </a:prstGeom>
        </p:spPr>
      </p:pic>
      <p:pic>
        <p:nvPicPr>
          <p:cNvPr id="16" name="Picture 4">
            <a:extLst>
              <a:ext uri="{FF2B5EF4-FFF2-40B4-BE49-F238E27FC236}">
                <a16:creationId xmlns:a16="http://schemas.microsoft.com/office/drawing/2014/main" id="{E8FA25D0-3BDC-7CEE-7FE3-7C8432EFA321}"/>
              </a:ext>
            </a:extLst>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4443090" y="3498340"/>
            <a:ext cx="2764983" cy="1687585"/>
          </a:xfrm>
          <a:prstGeom prst="rect">
            <a:avLst/>
          </a:prstGeom>
          <a:noFill/>
          <a:extLst>
            <a:ext uri="{909E8E84-426E-40DD-AFC4-6F175D3DCCD1}">
              <a14:hiddenFill xmlns:a14="http://schemas.microsoft.com/office/drawing/2010/main">
                <a:solidFill>
                  <a:srgbClr val="FFFFFF"/>
                </a:solidFill>
              </a14:hiddenFill>
            </a:ext>
          </a:extLst>
        </p:spPr>
      </p:pic>
      <p:grpSp>
        <p:nvGrpSpPr>
          <p:cNvPr id="27" name="Group 26">
            <a:extLst>
              <a:ext uri="{FF2B5EF4-FFF2-40B4-BE49-F238E27FC236}">
                <a16:creationId xmlns:a16="http://schemas.microsoft.com/office/drawing/2014/main" id="{128321C2-A0D6-EB4D-6701-BB097A2E4A4C}"/>
              </a:ext>
            </a:extLst>
          </p:cNvPr>
          <p:cNvGrpSpPr/>
          <p:nvPr/>
        </p:nvGrpSpPr>
        <p:grpSpPr>
          <a:xfrm>
            <a:off x="10820400" y="158021"/>
            <a:ext cx="1262954" cy="262128"/>
            <a:chOff x="10892274" y="158021"/>
            <a:chExt cx="1191080" cy="262128"/>
          </a:xfrm>
        </p:grpSpPr>
        <p:sp>
          <p:nvSpPr>
            <p:cNvPr id="28" name="Oval 27">
              <a:extLst>
                <a:ext uri="{FF2B5EF4-FFF2-40B4-BE49-F238E27FC236}">
                  <a16:creationId xmlns:a16="http://schemas.microsoft.com/office/drawing/2014/main" id="{A4896971-B7D3-DA93-98E3-BDE30B19F2D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9" name="Group 28">
              <a:extLst>
                <a:ext uri="{FF2B5EF4-FFF2-40B4-BE49-F238E27FC236}">
                  <a16:creationId xmlns:a16="http://schemas.microsoft.com/office/drawing/2014/main" id="{A4EE7F98-8DCF-B1FD-63AC-172244D094EE}"/>
                </a:ext>
              </a:extLst>
            </p:cNvPr>
            <p:cNvGrpSpPr/>
            <p:nvPr/>
          </p:nvGrpSpPr>
          <p:grpSpPr>
            <a:xfrm>
              <a:off x="10892274" y="158021"/>
              <a:ext cx="1191080" cy="262128"/>
              <a:chOff x="9614080" y="308749"/>
              <a:chExt cx="1191080" cy="262128"/>
            </a:xfrm>
          </p:grpSpPr>
          <p:sp>
            <p:nvSpPr>
              <p:cNvPr id="30" name="Rectangle 29">
                <a:extLst>
                  <a:ext uri="{FF2B5EF4-FFF2-40B4-BE49-F238E27FC236}">
                    <a16:creationId xmlns:a16="http://schemas.microsoft.com/office/drawing/2014/main" id="{2763A6D6-C4B2-467E-5C40-7727DD98F1B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31" name="Rectangle 30">
                <a:extLst>
                  <a:ext uri="{FF2B5EF4-FFF2-40B4-BE49-F238E27FC236}">
                    <a16:creationId xmlns:a16="http://schemas.microsoft.com/office/drawing/2014/main" id="{0727B52F-4FDF-45DD-39D0-765DB535313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2" name="Rectangle 31">
            <a:extLst>
              <a:ext uri="{FF2B5EF4-FFF2-40B4-BE49-F238E27FC236}">
                <a16:creationId xmlns:a16="http://schemas.microsoft.com/office/drawing/2014/main" id="{28C48252-4176-B4F3-828F-C91AA1D72F5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5752933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is to downsize and refine the list of roles, responsibilities, and the operating model to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minimum sustainable version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focusing specifically on the selected Critical Data Elements (CDEs) and their management.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review the CDE shortlist, remove non-essential elements from the target roles and operating model, and use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voting process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finalize the streamlined version for the prototype and testing phase.</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6264DFC7-D8BD-21A8-440F-784CDCE1F63F}"/>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ABC9EA29-82A7-F94E-F68C-9174D16C0E2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170D70A6-5F38-8836-E95B-2FDD5BFC582F}"/>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3BC9F2A8-8959-17D9-787A-F76F2AAFAF8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5254BA6D-02A2-EF21-FAF5-FC27CA88634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38C7431B-DA34-17E2-981D-1BBF967C300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41807739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by revisiting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CDE shortlist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was created in the previous workshop.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all participants are familiar with the selected CDEs and understand the importance of maintaining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documenting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metadata</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for these elements.</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Review the CDEs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97A9C7DC-467A-FF51-2489-698243E77282}"/>
              </a:ext>
            </a:extLst>
          </p:cNvPr>
          <p:cNvSpPr/>
          <p:nvPr/>
        </p:nvSpPr>
        <p:spPr>
          <a:xfrm>
            <a:off x="3324052" y="5501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D068C794-BEB3-483B-4E1F-15CD8E61B02F}"/>
              </a:ext>
            </a:extLst>
          </p:cNvPr>
          <p:cNvSpPr/>
          <p:nvPr/>
        </p:nvSpPr>
        <p:spPr>
          <a:xfrm>
            <a:off x="170684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BAA2C275-0CBA-157B-D775-427F5A53A095}"/>
              </a:ext>
            </a:extLst>
          </p:cNvPr>
          <p:cNvSpPr/>
          <p:nvPr/>
        </p:nvSpPr>
        <p:spPr>
          <a:xfrm>
            <a:off x="2810928" y="55225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FF5C9B54-D52F-08DB-E044-B2E4F5DFBA89}"/>
              </a:ext>
            </a:extLst>
          </p:cNvPr>
          <p:cNvSpPr/>
          <p:nvPr/>
        </p:nvSpPr>
        <p:spPr>
          <a:xfrm>
            <a:off x="2933832" y="51350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788D63E-700C-7724-5E17-BFC9927D1DEB}"/>
              </a:ext>
            </a:extLst>
          </p:cNvPr>
          <p:cNvSpPr/>
          <p:nvPr/>
        </p:nvSpPr>
        <p:spPr>
          <a:xfrm>
            <a:off x="2619838" y="43110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9680B774-AC5C-0DA2-1416-687F208013EC}"/>
              </a:ext>
            </a:extLst>
          </p:cNvPr>
          <p:cNvSpPr/>
          <p:nvPr/>
        </p:nvSpPr>
        <p:spPr>
          <a:xfrm>
            <a:off x="2121493" y="55164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51C14DE6-36BB-1C13-BA28-70A780703732}"/>
              </a:ext>
            </a:extLst>
          </p:cNvPr>
          <p:cNvSpPr/>
          <p:nvPr/>
        </p:nvSpPr>
        <p:spPr>
          <a:xfrm>
            <a:off x="2334572" y="59461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39C509FF-9367-8CE0-2899-76F62F695775}"/>
              </a:ext>
            </a:extLst>
          </p:cNvPr>
          <p:cNvSpPr/>
          <p:nvPr/>
        </p:nvSpPr>
        <p:spPr>
          <a:xfrm>
            <a:off x="2930541" y="591003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123561E1-619E-D99B-5A79-C2055503F233}"/>
              </a:ext>
            </a:extLst>
          </p:cNvPr>
          <p:cNvSpPr/>
          <p:nvPr/>
        </p:nvSpPr>
        <p:spPr>
          <a:xfrm>
            <a:off x="2342345" y="512460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93EF8B56-359A-32CA-C772-9C1F68384918}"/>
              </a:ext>
            </a:extLst>
          </p:cNvPr>
          <p:cNvSpPr/>
          <p:nvPr/>
        </p:nvSpPr>
        <p:spPr>
          <a:xfrm>
            <a:off x="2657458" y="470638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06A9B6E0-00B2-5090-5C7A-9352B77E1B23}"/>
              </a:ext>
            </a:extLst>
          </p:cNvPr>
          <p:cNvSpPr/>
          <p:nvPr/>
        </p:nvSpPr>
        <p:spPr>
          <a:xfrm>
            <a:off x="3584050" y="5553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Oval 27">
            <a:extLst>
              <a:ext uri="{FF2B5EF4-FFF2-40B4-BE49-F238E27FC236}">
                <a16:creationId xmlns:a16="http://schemas.microsoft.com/office/drawing/2014/main" id="{D69707CA-BC59-3DDF-0B22-5622CD89D529}"/>
              </a:ext>
            </a:extLst>
          </p:cNvPr>
          <p:cNvSpPr/>
          <p:nvPr/>
        </p:nvSpPr>
        <p:spPr>
          <a:xfrm>
            <a:off x="3575345" y="56713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96BA4BF5-BEBE-E49B-6674-74A0A883EEBF}"/>
              </a:ext>
            </a:extLst>
          </p:cNvPr>
          <p:cNvSpPr/>
          <p:nvPr/>
        </p:nvSpPr>
        <p:spPr>
          <a:xfrm>
            <a:off x="2364759" y="555838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3D90199F-6424-BB71-1B11-585F3B05B53D}"/>
              </a:ext>
            </a:extLst>
          </p:cNvPr>
          <p:cNvSpPr/>
          <p:nvPr/>
        </p:nvSpPr>
        <p:spPr>
          <a:xfrm>
            <a:off x="2400759" y="56808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17403971-5E09-D57A-F89B-D9E747A756A0}"/>
              </a:ext>
            </a:extLst>
          </p:cNvPr>
          <p:cNvSpPr/>
          <p:nvPr/>
        </p:nvSpPr>
        <p:spPr>
          <a:xfrm>
            <a:off x="2912035" y="44071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AEBAA924-9AA2-6416-1685-2BF85DA7F30C}"/>
              </a:ext>
            </a:extLst>
          </p:cNvPr>
          <p:cNvSpPr/>
          <p:nvPr/>
        </p:nvSpPr>
        <p:spPr>
          <a:xfrm>
            <a:off x="2813880" y="4438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3D52045A-C09E-AF70-B505-BB23A4497B18}"/>
              </a:ext>
            </a:extLst>
          </p:cNvPr>
          <p:cNvSpPr/>
          <p:nvPr/>
        </p:nvSpPr>
        <p:spPr>
          <a:xfrm>
            <a:off x="2836630" y="45284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448D0E1B-01AB-587E-3571-2FB71E2143EF}"/>
              </a:ext>
            </a:extLst>
          </p:cNvPr>
          <p:cNvSpPr/>
          <p:nvPr/>
        </p:nvSpPr>
        <p:spPr>
          <a:xfrm>
            <a:off x="2920754" y="4510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0DFFD7CD-381E-1018-B132-2B2783E5F13D}"/>
              </a:ext>
            </a:extLst>
          </p:cNvPr>
          <p:cNvSpPr/>
          <p:nvPr/>
        </p:nvSpPr>
        <p:spPr>
          <a:xfrm>
            <a:off x="2876457" y="44568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2900FD45-0DE4-0337-E287-411A0BE52852}"/>
              </a:ext>
            </a:extLst>
          </p:cNvPr>
          <p:cNvSpPr/>
          <p:nvPr/>
        </p:nvSpPr>
        <p:spPr>
          <a:xfrm>
            <a:off x="2592369" y="59971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44714DE1-3E6F-D4E1-C775-8E93ED6B5319}"/>
              </a:ext>
            </a:extLst>
          </p:cNvPr>
          <p:cNvSpPr/>
          <p:nvPr/>
        </p:nvSpPr>
        <p:spPr>
          <a:xfrm>
            <a:off x="2608113" y="51452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75CBCAE1-9824-58A7-F32B-3566C988B618}"/>
              </a:ext>
            </a:extLst>
          </p:cNvPr>
          <p:cNvSpPr/>
          <p:nvPr/>
        </p:nvSpPr>
        <p:spPr>
          <a:xfrm>
            <a:off x="2563869" y="52100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BCA8D16B-D8A5-493D-D6E6-DE6D818ECFC2}"/>
              </a:ext>
            </a:extLst>
          </p:cNvPr>
          <p:cNvSpPr/>
          <p:nvPr/>
        </p:nvSpPr>
        <p:spPr>
          <a:xfrm>
            <a:off x="2616338" y="5238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2BB82F75-58C5-DB06-BDF3-295B6AD2F776}"/>
              </a:ext>
            </a:extLst>
          </p:cNvPr>
          <p:cNvSpPr/>
          <p:nvPr/>
        </p:nvSpPr>
        <p:spPr>
          <a:xfrm>
            <a:off x="3187539" y="60421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47C3E964-80AD-2367-59BF-EF346A3B3733}"/>
              </a:ext>
            </a:extLst>
          </p:cNvPr>
          <p:cNvSpPr/>
          <p:nvPr/>
        </p:nvSpPr>
        <p:spPr>
          <a:xfrm>
            <a:off x="2932108" y="4719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424E89A9-237D-B6BB-FD13-FC35EE1E50D5}"/>
              </a:ext>
            </a:extLst>
          </p:cNvPr>
          <p:cNvSpPr/>
          <p:nvPr/>
        </p:nvSpPr>
        <p:spPr>
          <a:xfrm>
            <a:off x="2954758" y="4814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03A364DD-4516-63B0-5A62-A311C1FFF74D}"/>
              </a:ext>
            </a:extLst>
          </p:cNvPr>
          <p:cNvSpPr/>
          <p:nvPr/>
        </p:nvSpPr>
        <p:spPr>
          <a:xfrm>
            <a:off x="2842904" y="4791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07F82499-E99F-7B64-86B5-58910A46ACB2}"/>
              </a:ext>
            </a:extLst>
          </p:cNvPr>
          <p:cNvSpPr/>
          <p:nvPr/>
        </p:nvSpPr>
        <p:spPr>
          <a:xfrm>
            <a:off x="2792268" y="47279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2F3EB56F-F9DC-79BB-A20E-1E859339C050}"/>
              </a:ext>
            </a:extLst>
          </p:cNvPr>
          <p:cNvSpPr/>
          <p:nvPr/>
        </p:nvSpPr>
        <p:spPr>
          <a:xfrm>
            <a:off x="3177751" y="5166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5FD1309E-C76E-B245-76E3-AF8DB472AA62}"/>
              </a:ext>
            </a:extLst>
          </p:cNvPr>
          <p:cNvSpPr/>
          <p:nvPr/>
        </p:nvSpPr>
        <p:spPr>
          <a:xfrm>
            <a:off x="3163122" y="52416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A3752ADD-BEE7-C9E2-76D7-3E2736033CF6}"/>
              </a:ext>
            </a:extLst>
          </p:cNvPr>
          <p:cNvSpPr/>
          <p:nvPr/>
        </p:nvSpPr>
        <p:spPr>
          <a:xfrm>
            <a:off x="3197678" y="5314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B5F04891-5E72-F451-88AE-7A98C866176B}"/>
              </a:ext>
            </a:extLst>
          </p:cNvPr>
          <p:cNvSpPr/>
          <p:nvPr/>
        </p:nvSpPr>
        <p:spPr>
          <a:xfrm>
            <a:off x="1984299" y="6002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EC5F0F3F-2151-5886-83D5-832602ED5DD4}"/>
              </a:ext>
            </a:extLst>
          </p:cNvPr>
          <p:cNvSpPr/>
          <p:nvPr/>
        </p:nvSpPr>
        <p:spPr>
          <a:xfrm>
            <a:off x="3100056" y="56249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25A35536-D034-D18A-FA99-A66553856284}"/>
              </a:ext>
            </a:extLst>
          </p:cNvPr>
          <p:cNvSpPr/>
          <p:nvPr/>
        </p:nvSpPr>
        <p:spPr>
          <a:xfrm>
            <a:off x="3004108" y="5583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1" name="Group 50">
            <a:extLst>
              <a:ext uri="{FF2B5EF4-FFF2-40B4-BE49-F238E27FC236}">
                <a16:creationId xmlns:a16="http://schemas.microsoft.com/office/drawing/2014/main" id="{941E3EB2-528C-E088-87DA-049390C1A407}"/>
              </a:ext>
            </a:extLst>
          </p:cNvPr>
          <p:cNvGrpSpPr/>
          <p:nvPr/>
        </p:nvGrpSpPr>
        <p:grpSpPr>
          <a:xfrm>
            <a:off x="2616443" y="4404642"/>
            <a:ext cx="180000" cy="180000"/>
            <a:chOff x="7966880" y="3935853"/>
            <a:chExt cx="180000" cy="180000"/>
          </a:xfrm>
        </p:grpSpPr>
        <p:sp>
          <p:nvSpPr>
            <p:cNvPr id="52" name="Oval 51">
              <a:extLst>
                <a:ext uri="{FF2B5EF4-FFF2-40B4-BE49-F238E27FC236}">
                  <a16:creationId xmlns:a16="http://schemas.microsoft.com/office/drawing/2014/main" id="{B8A3DCA4-7836-B014-D52D-98FBAF11C71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3" name="Graphic 52" descr="Star with solid fill">
              <a:extLst>
                <a:ext uri="{FF2B5EF4-FFF2-40B4-BE49-F238E27FC236}">
                  <a16:creationId xmlns:a16="http://schemas.microsoft.com/office/drawing/2014/main" id="{FF8FDC55-B74F-9BEC-6356-065C51B5FC2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54" name="Group 53">
            <a:extLst>
              <a:ext uri="{FF2B5EF4-FFF2-40B4-BE49-F238E27FC236}">
                <a16:creationId xmlns:a16="http://schemas.microsoft.com/office/drawing/2014/main" id="{6C657ED0-236D-6EC7-6464-C68018B16466}"/>
              </a:ext>
            </a:extLst>
          </p:cNvPr>
          <p:cNvGrpSpPr/>
          <p:nvPr/>
        </p:nvGrpSpPr>
        <p:grpSpPr>
          <a:xfrm>
            <a:off x="2951334" y="5260601"/>
            <a:ext cx="180000" cy="180000"/>
            <a:chOff x="7966880" y="3935853"/>
            <a:chExt cx="180000" cy="180000"/>
          </a:xfrm>
        </p:grpSpPr>
        <p:sp>
          <p:nvSpPr>
            <p:cNvPr id="55" name="Oval 54">
              <a:extLst>
                <a:ext uri="{FF2B5EF4-FFF2-40B4-BE49-F238E27FC236}">
                  <a16:creationId xmlns:a16="http://schemas.microsoft.com/office/drawing/2014/main" id="{AFA65D8C-9B67-5B5B-A6B2-D6745405790E}"/>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6" name="Graphic 55" descr="Star with solid fill">
              <a:extLst>
                <a:ext uri="{FF2B5EF4-FFF2-40B4-BE49-F238E27FC236}">
                  <a16:creationId xmlns:a16="http://schemas.microsoft.com/office/drawing/2014/main" id="{B5521905-30BB-0514-7051-69D015D7CEB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57" name="Group 56">
            <a:extLst>
              <a:ext uri="{FF2B5EF4-FFF2-40B4-BE49-F238E27FC236}">
                <a16:creationId xmlns:a16="http://schemas.microsoft.com/office/drawing/2014/main" id="{1236DB88-EEB4-B25F-1EFB-681A1600EC86}"/>
              </a:ext>
            </a:extLst>
          </p:cNvPr>
          <p:cNvGrpSpPr/>
          <p:nvPr/>
        </p:nvGrpSpPr>
        <p:grpSpPr>
          <a:xfrm>
            <a:off x="2740754" y="4885372"/>
            <a:ext cx="180000" cy="180000"/>
            <a:chOff x="7966880" y="3935853"/>
            <a:chExt cx="180000" cy="180000"/>
          </a:xfrm>
        </p:grpSpPr>
        <p:sp>
          <p:nvSpPr>
            <p:cNvPr id="58" name="Oval 57">
              <a:extLst>
                <a:ext uri="{FF2B5EF4-FFF2-40B4-BE49-F238E27FC236}">
                  <a16:creationId xmlns:a16="http://schemas.microsoft.com/office/drawing/2014/main" id="{4B69098C-C358-8AA6-9F0C-18876ED4382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9" name="Graphic 58" descr="Star with solid fill">
              <a:extLst>
                <a:ext uri="{FF2B5EF4-FFF2-40B4-BE49-F238E27FC236}">
                  <a16:creationId xmlns:a16="http://schemas.microsoft.com/office/drawing/2014/main" id="{A4A08F20-7036-1BDA-C8A3-D56B50A7D0F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60" name="Group 59">
            <a:extLst>
              <a:ext uri="{FF2B5EF4-FFF2-40B4-BE49-F238E27FC236}">
                <a16:creationId xmlns:a16="http://schemas.microsoft.com/office/drawing/2014/main" id="{39F054E2-FD8C-F02F-8E49-53712A6766EB}"/>
              </a:ext>
            </a:extLst>
          </p:cNvPr>
          <p:cNvGrpSpPr/>
          <p:nvPr/>
        </p:nvGrpSpPr>
        <p:grpSpPr>
          <a:xfrm>
            <a:off x="10820400" y="158021"/>
            <a:ext cx="1262954" cy="262128"/>
            <a:chOff x="10892274" y="158021"/>
            <a:chExt cx="1191080" cy="262128"/>
          </a:xfrm>
        </p:grpSpPr>
        <p:sp>
          <p:nvSpPr>
            <p:cNvPr id="61" name="Oval 60">
              <a:extLst>
                <a:ext uri="{FF2B5EF4-FFF2-40B4-BE49-F238E27FC236}">
                  <a16:creationId xmlns:a16="http://schemas.microsoft.com/office/drawing/2014/main" id="{70CC8C4B-B7F0-6ABF-F831-4C71ACE05C6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62" name="Group 61">
              <a:extLst>
                <a:ext uri="{FF2B5EF4-FFF2-40B4-BE49-F238E27FC236}">
                  <a16:creationId xmlns:a16="http://schemas.microsoft.com/office/drawing/2014/main" id="{AAF903AB-AC3A-68FD-076A-7334EB712A4F}"/>
                </a:ext>
              </a:extLst>
            </p:cNvPr>
            <p:cNvGrpSpPr/>
            <p:nvPr/>
          </p:nvGrpSpPr>
          <p:grpSpPr>
            <a:xfrm>
              <a:off x="10892274" y="158021"/>
              <a:ext cx="1191080" cy="262128"/>
              <a:chOff x="9614080" y="308749"/>
              <a:chExt cx="1191080" cy="262128"/>
            </a:xfrm>
          </p:grpSpPr>
          <p:sp>
            <p:nvSpPr>
              <p:cNvPr id="63" name="Rectangle 62">
                <a:extLst>
                  <a:ext uri="{FF2B5EF4-FFF2-40B4-BE49-F238E27FC236}">
                    <a16:creationId xmlns:a16="http://schemas.microsoft.com/office/drawing/2014/main" id="{31CF2680-AD27-24C2-7CC5-CA12627370D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64" name="Rectangle 63">
                <a:extLst>
                  <a:ext uri="{FF2B5EF4-FFF2-40B4-BE49-F238E27FC236}">
                    <a16:creationId xmlns:a16="http://schemas.microsoft.com/office/drawing/2014/main" id="{E0C287CD-09EE-1A0E-BC95-A3A92409944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5" name="Rectangle 64">
            <a:extLst>
              <a:ext uri="{FF2B5EF4-FFF2-40B4-BE49-F238E27FC236}">
                <a16:creationId xmlns:a16="http://schemas.microsoft.com/office/drawing/2014/main" id="{8DE5448F-5991-74F9-9896-F9386030ADA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8475559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19616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Begin by examining the current list of roles and responsibilities.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Remove any roles or responsibilities that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not critical or essential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maintaining data quality and documenting metadata for the selected CDEs.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identifying the minimum set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roles and responsibilities needed to ensure effective management.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participants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discuss and agree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which elements are essential and which can be removed.</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350500"/>
            <a:ext cx="64277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Downsizing Roles and Responsibilities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1" name="Picture 60" descr="A yellow background with blue text&#10;&#10;Description automatically generated">
            <a:extLst>
              <a:ext uri="{FF2B5EF4-FFF2-40B4-BE49-F238E27FC236}">
                <a16:creationId xmlns:a16="http://schemas.microsoft.com/office/drawing/2014/main" id="{D3634BE0-A88B-EC00-5D0F-8F8827A436C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14681" y="4787551"/>
            <a:ext cx="1008366" cy="720000"/>
          </a:xfrm>
          <a:prstGeom prst="rect">
            <a:avLst/>
          </a:prstGeom>
        </p:spPr>
      </p:pic>
      <p:pic>
        <p:nvPicPr>
          <p:cNvPr id="62" name="Picture 61" descr="A yellow background with blue text&#10;&#10;Description automatically generated">
            <a:extLst>
              <a:ext uri="{FF2B5EF4-FFF2-40B4-BE49-F238E27FC236}">
                <a16:creationId xmlns:a16="http://schemas.microsoft.com/office/drawing/2014/main" id="{2FAC3E9D-3B68-D32F-8EA2-A0BCD12BEA0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636306" y="4785186"/>
            <a:ext cx="1008366" cy="720000"/>
          </a:xfrm>
          <a:prstGeom prst="rect">
            <a:avLst/>
          </a:prstGeom>
        </p:spPr>
      </p:pic>
      <p:pic>
        <p:nvPicPr>
          <p:cNvPr id="64" name="Picture 63" descr="A pink background with blue text&#10;&#10;Description automatically generated">
            <a:extLst>
              <a:ext uri="{FF2B5EF4-FFF2-40B4-BE49-F238E27FC236}">
                <a16:creationId xmlns:a16="http://schemas.microsoft.com/office/drawing/2014/main" id="{9DA0BA1D-C295-C161-1657-254678A4922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664505" y="4785186"/>
            <a:ext cx="1008366" cy="720000"/>
          </a:xfrm>
          <a:prstGeom prst="rect">
            <a:avLst/>
          </a:prstGeom>
        </p:spPr>
      </p:pic>
      <p:pic>
        <p:nvPicPr>
          <p:cNvPr id="65" name="Picture 64" descr="A green background with blue text&#10;&#10;Description automatically generated">
            <a:extLst>
              <a:ext uri="{FF2B5EF4-FFF2-40B4-BE49-F238E27FC236}">
                <a16:creationId xmlns:a16="http://schemas.microsoft.com/office/drawing/2014/main" id="{9B092A73-6DDE-03DA-354F-7856892C64E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929060" y="4785186"/>
            <a:ext cx="1014968" cy="720000"/>
          </a:xfrm>
          <a:prstGeom prst="rect">
            <a:avLst/>
          </a:prstGeom>
        </p:spPr>
      </p:pic>
      <p:pic>
        <p:nvPicPr>
          <p:cNvPr id="68" name="Picture 67" descr="A green background with black text&#10;&#10;Description automatically generated">
            <a:extLst>
              <a:ext uri="{FF2B5EF4-FFF2-40B4-BE49-F238E27FC236}">
                <a16:creationId xmlns:a16="http://schemas.microsoft.com/office/drawing/2014/main" id="{1AF9F1BB-40EB-2128-8D1F-167ED7456E5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9191284" y="5552734"/>
            <a:ext cx="507484" cy="360000"/>
          </a:xfrm>
          <a:prstGeom prst="rect">
            <a:avLst/>
          </a:prstGeom>
        </p:spPr>
      </p:pic>
      <p:pic>
        <p:nvPicPr>
          <p:cNvPr id="70" name="Picture 69" descr="A pink background with blue text&#10;&#10;Description automatically generated">
            <a:extLst>
              <a:ext uri="{FF2B5EF4-FFF2-40B4-BE49-F238E27FC236}">
                <a16:creationId xmlns:a16="http://schemas.microsoft.com/office/drawing/2014/main" id="{6B59B0CF-D358-950F-7B94-B462780A710B}"/>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890128" y="5572519"/>
            <a:ext cx="504183" cy="360000"/>
          </a:xfrm>
          <a:prstGeom prst="rect">
            <a:avLst/>
          </a:prstGeom>
        </p:spPr>
      </p:pic>
      <p:pic>
        <p:nvPicPr>
          <p:cNvPr id="73" name="Picture 72" descr="A yellow background with blue text&#10;&#10;Description automatically generated">
            <a:extLst>
              <a:ext uri="{FF2B5EF4-FFF2-40B4-BE49-F238E27FC236}">
                <a16:creationId xmlns:a16="http://schemas.microsoft.com/office/drawing/2014/main" id="{DAB243CC-0885-BD3F-4168-767603029682}"/>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727699" y="5571714"/>
            <a:ext cx="504183" cy="360000"/>
          </a:xfrm>
          <a:prstGeom prst="rect">
            <a:avLst/>
          </a:prstGeom>
        </p:spPr>
      </p:pic>
      <p:sp>
        <p:nvSpPr>
          <p:cNvPr id="78" name="Oval 77">
            <a:extLst>
              <a:ext uri="{FF2B5EF4-FFF2-40B4-BE49-F238E27FC236}">
                <a16:creationId xmlns:a16="http://schemas.microsoft.com/office/drawing/2014/main" id="{27042813-2597-8541-38FA-9DA420CEF6A4}"/>
              </a:ext>
            </a:extLst>
          </p:cNvPr>
          <p:cNvSpPr/>
          <p:nvPr/>
        </p:nvSpPr>
        <p:spPr>
          <a:xfrm>
            <a:off x="9571638" y="58037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07C0DF26-B29F-C2A8-1472-96D297958E25}"/>
              </a:ext>
            </a:extLst>
          </p:cNvPr>
          <p:cNvSpPr/>
          <p:nvPr/>
        </p:nvSpPr>
        <p:spPr>
          <a:xfrm>
            <a:off x="9477479" y="57677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764D5958-651E-017A-4373-4EFFC9700DD5}"/>
              </a:ext>
            </a:extLst>
          </p:cNvPr>
          <p:cNvSpPr/>
          <p:nvPr/>
        </p:nvSpPr>
        <p:spPr>
          <a:xfrm>
            <a:off x="9344381" y="579728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64403CAE-7443-EF79-843D-F3B8E67E697B}"/>
              </a:ext>
            </a:extLst>
          </p:cNvPr>
          <p:cNvSpPr/>
          <p:nvPr/>
        </p:nvSpPr>
        <p:spPr>
          <a:xfrm>
            <a:off x="1331991" y="48987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78595A57-3A6F-824E-824F-F962CA1EBAD4}"/>
              </a:ext>
            </a:extLst>
          </p:cNvPr>
          <p:cNvSpPr/>
          <p:nvPr/>
        </p:nvSpPr>
        <p:spPr>
          <a:xfrm>
            <a:off x="1274573" y="49573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D864B676-0B18-A007-1880-C6C60BF34B77}"/>
              </a:ext>
            </a:extLst>
          </p:cNvPr>
          <p:cNvSpPr/>
          <p:nvPr/>
        </p:nvSpPr>
        <p:spPr>
          <a:xfrm>
            <a:off x="1367991" y="508069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6C9AE03F-A849-F860-A9C3-64783AA28EEB}"/>
              </a:ext>
            </a:extLst>
          </p:cNvPr>
          <p:cNvSpPr/>
          <p:nvPr/>
        </p:nvSpPr>
        <p:spPr>
          <a:xfrm>
            <a:off x="1389409" y="49392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3A540349-DC10-A30F-9153-931FB47E28F0}"/>
              </a:ext>
            </a:extLst>
          </p:cNvPr>
          <p:cNvSpPr/>
          <p:nvPr/>
        </p:nvSpPr>
        <p:spPr>
          <a:xfrm>
            <a:off x="1238573" y="48424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F0BCA685-D432-8F32-F664-2D6737F4319B}"/>
              </a:ext>
            </a:extLst>
          </p:cNvPr>
          <p:cNvSpPr/>
          <p:nvPr/>
        </p:nvSpPr>
        <p:spPr>
          <a:xfrm>
            <a:off x="4743236" y="49213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1505089C-035C-AEBA-8DFB-7C3EAE008DAE}"/>
              </a:ext>
            </a:extLst>
          </p:cNvPr>
          <p:cNvSpPr/>
          <p:nvPr/>
        </p:nvSpPr>
        <p:spPr>
          <a:xfrm>
            <a:off x="4849182" y="4835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79A559A8-EC97-740A-719D-078114147317}"/>
              </a:ext>
            </a:extLst>
          </p:cNvPr>
          <p:cNvSpPr/>
          <p:nvPr/>
        </p:nvSpPr>
        <p:spPr>
          <a:xfrm>
            <a:off x="4880372" y="49491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96F2323C-51EA-174A-1EA0-BDE01242C0C1}"/>
              </a:ext>
            </a:extLst>
          </p:cNvPr>
          <p:cNvSpPr/>
          <p:nvPr/>
        </p:nvSpPr>
        <p:spPr>
          <a:xfrm>
            <a:off x="4769110" y="49775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1480C1F3-E441-8C8E-F2A5-E08499B22E63}"/>
              </a:ext>
            </a:extLst>
          </p:cNvPr>
          <p:cNvSpPr/>
          <p:nvPr/>
        </p:nvSpPr>
        <p:spPr>
          <a:xfrm>
            <a:off x="9047108" y="48627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92" name="Group 91">
            <a:extLst>
              <a:ext uri="{FF2B5EF4-FFF2-40B4-BE49-F238E27FC236}">
                <a16:creationId xmlns:a16="http://schemas.microsoft.com/office/drawing/2014/main" id="{4F2097FC-C725-7A7E-E4D3-BC4F7BD1351F}"/>
              </a:ext>
            </a:extLst>
          </p:cNvPr>
          <p:cNvGrpSpPr/>
          <p:nvPr/>
        </p:nvGrpSpPr>
        <p:grpSpPr>
          <a:xfrm>
            <a:off x="2846240" y="6029222"/>
            <a:ext cx="504183" cy="360000"/>
            <a:chOff x="1070746" y="5446208"/>
            <a:chExt cx="504183" cy="360000"/>
          </a:xfrm>
        </p:grpSpPr>
        <p:pic>
          <p:nvPicPr>
            <p:cNvPr id="93" name="Picture 92" descr="A yellow background with blue text&#10;&#10;Description automatically generated">
              <a:extLst>
                <a:ext uri="{FF2B5EF4-FFF2-40B4-BE49-F238E27FC236}">
                  <a16:creationId xmlns:a16="http://schemas.microsoft.com/office/drawing/2014/main" id="{6EF44181-6229-3C18-AF0A-EEFB3185494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70746" y="5446208"/>
              <a:ext cx="504183" cy="360000"/>
            </a:xfrm>
            <a:prstGeom prst="rect">
              <a:avLst/>
            </a:prstGeom>
          </p:spPr>
        </p:pic>
        <p:sp>
          <p:nvSpPr>
            <p:cNvPr id="94" name="Oval 93">
              <a:extLst>
                <a:ext uri="{FF2B5EF4-FFF2-40B4-BE49-F238E27FC236}">
                  <a16:creationId xmlns:a16="http://schemas.microsoft.com/office/drawing/2014/main" id="{2B465693-16D4-8181-5142-E0557B3D952F}"/>
                </a:ext>
              </a:extLst>
            </p:cNvPr>
            <p:cNvSpPr/>
            <p:nvPr/>
          </p:nvSpPr>
          <p:spPr>
            <a:xfrm>
              <a:off x="1465837" y="55019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79794A75-8276-8F36-7AF1-AF6A03E61365}"/>
                </a:ext>
              </a:extLst>
            </p:cNvPr>
            <p:cNvSpPr/>
            <p:nvPr/>
          </p:nvSpPr>
          <p:spPr>
            <a:xfrm>
              <a:off x="1352601" y="54656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6" name="Oval 95">
              <a:extLst>
                <a:ext uri="{FF2B5EF4-FFF2-40B4-BE49-F238E27FC236}">
                  <a16:creationId xmlns:a16="http://schemas.microsoft.com/office/drawing/2014/main" id="{09FF494A-70E1-03FE-8D23-D842A33E3FA1}"/>
                </a:ext>
              </a:extLst>
            </p:cNvPr>
            <p:cNvSpPr/>
            <p:nvPr/>
          </p:nvSpPr>
          <p:spPr>
            <a:xfrm>
              <a:off x="1474831" y="5649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97" name="Oval 96">
            <a:extLst>
              <a:ext uri="{FF2B5EF4-FFF2-40B4-BE49-F238E27FC236}">
                <a16:creationId xmlns:a16="http://schemas.microsoft.com/office/drawing/2014/main" id="{AE46308B-3A86-1D00-10E5-3180F5C1AC74}"/>
              </a:ext>
            </a:extLst>
          </p:cNvPr>
          <p:cNvSpPr/>
          <p:nvPr/>
        </p:nvSpPr>
        <p:spPr>
          <a:xfrm>
            <a:off x="842078" y="56129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48" name="Group 147">
            <a:extLst>
              <a:ext uri="{FF2B5EF4-FFF2-40B4-BE49-F238E27FC236}">
                <a16:creationId xmlns:a16="http://schemas.microsoft.com/office/drawing/2014/main" id="{CBC5A6CB-A63D-5D06-35B0-B63B141687FF}"/>
              </a:ext>
            </a:extLst>
          </p:cNvPr>
          <p:cNvGrpSpPr/>
          <p:nvPr/>
        </p:nvGrpSpPr>
        <p:grpSpPr>
          <a:xfrm>
            <a:off x="2884618" y="5572519"/>
            <a:ext cx="504183" cy="360000"/>
            <a:chOff x="2884618" y="5572519"/>
            <a:chExt cx="504183" cy="360000"/>
          </a:xfrm>
        </p:grpSpPr>
        <p:pic>
          <p:nvPicPr>
            <p:cNvPr id="72" name="Picture 71" descr="A yellow background with blue text&#10;&#10;Description automatically generated">
              <a:extLst>
                <a:ext uri="{FF2B5EF4-FFF2-40B4-BE49-F238E27FC236}">
                  <a16:creationId xmlns:a16="http://schemas.microsoft.com/office/drawing/2014/main" id="{5A9E8A99-8B0A-5179-B31A-8C32B10AE01B}"/>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2884618" y="5572519"/>
              <a:ext cx="504183" cy="360000"/>
            </a:xfrm>
            <a:prstGeom prst="rect">
              <a:avLst/>
            </a:prstGeom>
          </p:spPr>
        </p:pic>
        <p:sp>
          <p:nvSpPr>
            <p:cNvPr id="98" name="Oval 97">
              <a:extLst>
                <a:ext uri="{FF2B5EF4-FFF2-40B4-BE49-F238E27FC236}">
                  <a16:creationId xmlns:a16="http://schemas.microsoft.com/office/drawing/2014/main" id="{B75AE3F3-7F05-E270-43F9-122B5B79E1A3}"/>
                </a:ext>
              </a:extLst>
            </p:cNvPr>
            <p:cNvSpPr/>
            <p:nvPr/>
          </p:nvSpPr>
          <p:spPr>
            <a:xfrm>
              <a:off x="2968559" y="56692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9" name="Oval 98">
              <a:extLst>
                <a:ext uri="{FF2B5EF4-FFF2-40B4-BE49-F238E27FC236}">
                  <a16:creationId xmlns:a16="http://schemas.microsoft.com/office/drawing/2014/main" id="{03BB42A7-E3C8-A850-9FFA-57F2004BCB18}"/>
                </a:ext>
              </a:extLst>
            </p:cNvPr>
            <p:cNvSpPr/>
            <p:nvPr/>
          </p:nvSpPr>
          <p:spPr>
            <a:xfrm>
              <a:off x="3026332" y="58123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00" name="Oval 99">
            <a:extLst>
              <a:ext uri="{FF2B5EF4-FFF2-40B4-BE49-F238E27FC236}">
                <a16:creationId xmlns:a16="http://schemas.microsoft.com/office/drawing/2014/main" id="{868BEB95-4D1F-736E-B781-A71AA993D0C0}"/>
              </a:ext>
            </a:extLst>
          </p:cNvPr>
          <p:cNvSpPr/>
          <p:nvPr/>
        </p:nvSpPr>
        <p:spPr>
          <a:xfrm>
            <a:off x="4904185" y="56129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Oval 100">
            <a:extLst>
              <a:ext uri="{FF2B5EF4-FFF2-40B4-BE49-F238E27FC236}">
                <a16:creationId xmlns:a16="http://schemas.microsoft.com/office/drawing/2014/main" id="{998BDE12-DB42-8701-A358-A6FBB248D681}"/>
              </a:ext>
            </a:extLst>
          </p:cNvPr>
          <p:cNvSpPr/>
          <p:nvPr/>
        </p:nvSpPr>
        <p:spPr>
          <a:xfrm>
            <a:off x="5261027" y="56129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 name="Oval 101">
            <a:extLst>
              <a:ext uri="{FF2B5EF4-FFF2-40B4-BE49-F238E27FC236}">
                <a16:creationId xmlns:a16="http://schemas.microsoft.com/office/drawing/2014/main" id="{46791CDA-D93F-75B8-AEF6-AE14C1884DAD}"/>
              </a:ext>
            </a:extLst>
          </p:cNvPr>
          <p:cNvSpPr/>
          <p:nvPr/>
        </p:nvSpPr>
        <p:spPr>
          <a:xfrm>
            <a:off x="4901464" y="5744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 name="Oval 102">
            <a:extLst>
              <a:ext uri="{FF2B5EF4-FFF2-40B4-BE49-F238E27FC236}">
                <a16:creationId xmlns:a16="http://schemas.microsoft.com/office/drawing/2014/main" id="{71CF0C2D-ACE2-4633-8996-86CBDC9FB29A}"/>
              </a:ext>
            </a:extLst>
          </p:cNvPr>
          <p:cNvSpPr/>
          <p:nvPr/>
        </p:nvSpPr>
        <p:spPr>
          <a:xfrm>
            <a:off x="5291381" y="58605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45" name="Group 144">
            <a:extLst>
              <a:ext uri="{FF2B5EF4-FFF2-40B4-BE49-F238E27FC236}">
                <a16:creationId xmlns:a16="http://schemas.microsoft.com/office/drawing/2014/main" id="{B0859CB1-C4CB-77F0-7B1D-AA09EF49ED8F}"/>
              </a:ext>
            </a:extLst>
          </p:cNvPr>
          <p:cNvGrpSpPr/>
          <p:nvPr/>
        </p:nvGrpSpPr>
        <p:grpSpPr>
          <a:xfrm>
            <a:off x="6723468" y="4800168"/>
            <a:ext cx="1008366" cy="1151243"/>
            <a:chOff x="6723468" y="4800168"/>
            <a:chExt cx="1008366" cy="1151243"/>
          </a:xfrm>
        </p:grpSpPr>
        <p:pic>
          <p:nvPicPr>
            <p:cNvPr id="63" name="Picture 62" descr="A pink background with blue text&#10;&#10;Description automatically generated">
              <a:extLst>
                <a:ext uri="{FF2B5EF4-FFF2-40B4-BE49-F238E27FC236}">
                  <a16:creationId xmlns:a16="http://schemas.microsoft.com/office/drawing/2014/main" id="{2E7ECD22-77B2-68B3-33B4-2AA67A1C1D19}"/>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6723468" y="4800168"/>
              <a:ext cx="1008366" cy="720000"/>
            </a:xfrm>
            <a:prstGeom prst="rect">
              <a:avLst/>
            </a:prstGeom>
          </p:spPr>
        </p:pic>
        <p:pic>
          <p:nvPicPr>
            <p:cNvPr id="69" name="Picture 68" descr="A green background with blue text&#10;&#10;Description automatically generated">
              <a:extLst>
                <a:ext uri="{FF2B5EF4-FFF2-40B4-BE49-F238E27FC236}">
                  <a16:creationId xmlns:a16="http://schemas.microsoft.com/office/drawing/2014/main" id="{2C6136E7-7976-DC59-06D6-85B3DE03F6C0}"/>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6987627" y="5591411"/>
              <a:ext cx="507484" cy="360000"/>
            </a:xfrm>
            <a:prstGeom prst="rect">
              <a:avLst/>
            </a:prstGeom>
          </p:spPr>
        </p:pic>
        <p:sp>
          <p:nvSpPr>
            <p:cNvPr id="91" name="Oval 90">
              <a:extLst>
                <a:ext uri="{FF2B5EF4-FFF2-40B4-BE49-F238E27FC236}">
                  <a16:creationId xmlns:a16="http://schemas.microsoft.com/office/drawing/2014/main" id="{9CFDDA44-E5EF-D71F-9C60-7B6B03AE0668}"/>
                </a:ext>
              </a:extLst>
            </p:cNvPr>
            <p:cNvSpPr/>
            <p:nvPr/>
          </p:nvSpPr>
          <p:spPr>
            <a:xfrm>
              <a:off x="6764541" y="491149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4" name="Oval 103">
              <a:extLst>
                <a:ext uri="{FF2B5EF4-FFF2-40B4-BE49-F238E27FC236}">
                  <a16:creationId xmlns:a16="http://schemas.microsoft.com/office/drawing/2014/main" id="{9A22BAAD-AFE1-398D-DFC1-03F9AFB10C9A}"/>
                </a:ext>
              </a:extLst>
            </p:cNvPr>
            <p:cNvSpPr/>
            <p:nvPr/>
          </p:nvSpPr>
          <p:spPr>
            <a:xfrm>
              <a:off x="7290872" y="583774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5" name="Oval 104">
              <a:extLst>
                <a:ext uri="{FF2B5EF4-FFF2-40B4-BE49-F238E27FC236}">
                  <a16:creationId xmlns:a16="http://schemas.microsoft.com/office/drawing/2014/main" id="{113FA828-2D29-6B51-506B-0C8206A6E7E0}"/>
                </a:ext>
              </a:extLst>
            </p:cNvPr>
            <p:cNvSpPr/>
            <p:nvPr/>
          </p:nvSpPr>
          <p:spPr>
            <a:xfrm>
              <a:off x="7148100" y="583774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47" name="Group 146">
            <a:extLst>
              <a:ext uri="{FF2B5EF4-FFF2-40B4-BE49-F238E27FC236}">
                <a16:creationId xmlns:a16="http://schemas.microsoft.com/office/drawing/2014/main" id="{6FDF4D2B-44E4-DCCA-586F-6A400AF5C204}"/>
              </a:ext>
            </a:extLst>
          </p:cNvPr>
          <p:cNvGrpSpPr/>
          <p:nvPr/>
        </p:nvGrpSpPr>
        <p:grpSpPr>
          <a:xfrm>
            <a:off x="9192774" y="6032413"/>
            <a:ext cx="507484" cy="360000"/>
            <a:chOff x="9192774" y="6032413"/>
            <a:chExt cx="507484" cy="360000"/>
          </a:xfrm>
        </p:grpSpPr>
        <p:pic>
          <p:nvPicPr>
            <p:cNvPr id="67" name="Picture 66" descr="A green background with blue text&#10;&#10;Description automatically generated">
              <a:extLst>
                <a:ext uri="{FF2B5EF4-FFF2-40B4-BE49-F238E27FC236}">
                  <a16:creationId xmlns:a16="http://schemas.microsoft.com/office/drawing/2014/main" id="{58A7D09B-A993-A67D-5719-0FB3EC2F4BE4}"/>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9192774" y="6032413"/>
              <a:ext cx="507484" cy="360000"/>
            </a:xfrm>
            <a:prstGeom prst="rect">
              <a:avLst/>
            </a:prstGeom>
          </p:spPr>
        </p:pic>
        <p:sp>
          <p:nvSpPr>
            <p:cNvPr id="106" name="Oval 105">
              <a:extLst>
                <a:ext uri="{FF2B5EF4-FFF2-40B4-BE49-F238E27FC236}">
                  <a16:creationId xmlns:a16="http://schemas.microsoft.com/office/drawing/2014/main" id="{E493C54E-8581-F804-C384-88BDDB27E684}"/>
                </a:ext>
              </a:extLst>
            </p:cNvPr>
            <p:cNvSpPr/>
            <p:nvPr/>
          </p:nvSpPr>
          <p:spPr>
            <a:xfrm>
              <a:off x="9254664" y="612038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7" name="Oval 106">
              <a:extLst>
                <a:ext uri="{FF2B5EF4-FFF2-40B4-BE49-F238E27FC236}">
                  <a16:creationId xmlns:a16="http://schemas.microsoft.com/office/drawing/2014/main" id="{7A23ED06-3407-DC69-9875-2F34D7360260}"/>
                </a:ext>
              </a:extLst>
            </p:cNvPr>
            <p:cNvSpPr/>
            <p:nvPr/>
          </p:nvSpPr>
          <p:spPr>
            <a:xfrm>
              <a:off x="9444657" y="60627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44" name="Group 143">
            <a:extLst>
              <a:ext uri="{FF2B5EF4-FFF2-40B4-BE49-F238E27FC236}">
                <a16:creationId xmlns:a16="http://schemas.microsoft.com/office/drawing/2014/main" id="{46408A27-C4B4-8176-E728-92E6D7C7F9D0}"/>
              </a:ext>
            </a:extLst>
          </p:cNvPr>
          <p:cNvGrpSpPr/>
          <p:nvPr/>
        </p:nvGrpSpPr>
        <p:grpSpPr>
          <a:xfrm>
            <a:off x="4979691" y="6061117"/>
            <a:ext cx="360000" cy="360000"/>
            <a:chOff x="4979691" y="6061117"/>
            <a:chExt cx="360000" cy="360000"/>
          </a:xfrm>
        </p:grpSpPr>
        <p:sp>
          <p:nvSpPr>
            <p:cNvPr id="74" name="Rectangle 73">
              <a:extLst>
                <a:ext uri="{FF2B5EF4-FFF2-40B4-BE49-F238E27FC236}">
                  <a16:creationId xmlns:a16="http://schemas.microsoft.com/office/drawing/2014/main" id="{E44F481B-95DF-62DB-3959-84DE0E418C9A}"/>
                </a:ext>
              </a:extLst>
            </p:cNvPr>
            <p:cNvSpPr/>
            <p:nvPr/>
          </p:nvSpPr>
          <p:spPr>
            <a:xfrm>
              <a:off x="4979691" y="606111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Oval 107">
              <a:extLst>
                <a:ext uri="{FF2B5EF4-FFF2-40B4-BE49-F238E27FC236}">
                  <a16:creationId xmlns:a16="http://schemas.microsoft.com/office/drawing/2014/main" id="{E07953F0-D0C8-1C52-89B9-C8940F4F8D1E}"/>
                </a:ext>
              </a:extLst>
            </p:cNvPr>
            <p:cNvSpPr/>
            <p:nvPr/>
          </p:nvSpPr>
          <p:spPr>
            <a:xfrm>
              <a:off x="5256355" y="615280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9" name="Oval 108">
              <a:extLst>
                <a:ext uri="{FF2B5EF4-FFF2-40B4-BE49-F238E27FC236}">
                  <a16:creationId xmlns:a16="http://schemas.microsoft.com/office/drawing/2014/main" id="{D58C8D60-9700-0073-3AF5-06E22F6435B2}"/>
                </a:ext>
              </a:extLst>
            </p:cNvPr>
            <p:cNvSpPr/>
            <p:nvPr/>
          </p:nvSpPr>
          <p:spPr>
            <a:xfrm>
              <a:off x="5103124" y="61045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0" name="Oval 109">
              <a:extLst>
                <a:ext uri="{FF2B5EF4-FFF2-40B4-BE49-F238E27FC236}">
                  <a16:creationId xmlns:a16="http://schemas.microsoft.com/office/drawing/2014/main" id="{4E64EBAD-D341-A596-D196-D6F08CAF18B2}"/>
                </a:ext>
              </a:extLst>
            </p:cNvPr>
            <p:cNvSpPr/>
            <p:nvPr/>
          </p:nvSpPr>
          <p:spPr>
            <a:xfrm>
              <a:off x="5040087" y="61786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43" name="Group 142">
            <a:extLst>
              <a:ext uri="{FF2B5EF4-FFF2-40B4-BE49-F238E27FC236}">
                <a16:creationId xmlns:a16="http://schemas.microsoft.com/office/drawing/2014/main" id="{20A9185A-E2CC-DC29-222C-20FF00006277}"/>
              </a:ext>
            </a:extLst>
          </p:cNvPr>
          <p:cNvGrpSpPr/>
          <p:nvPr/>
        </p:nvGrpSpPr>
        <p:grpSpPr>
          <a:xfrm>
            <a:off x="731607" y="5976102"/>
            <a:ext cx="504183" cy="791881"/>
            <a:chOff x="731607" y="5976102"/>
            <a:chExt cx="504183" cy="791881"/>
          </a:xfrm>
        </p:grpSpPr>
        <p:pic>
          <p:nvPicPr>
            <p:cNvPr id="71" name="Picture 70" descr="A yellow background with blue text&#10;&#10;Description automatically generated">
              <a:extLst>
                <a:ext uri="{FF2B5EF4-FFF2-40B4-BE49-F238E27FC236}">
                  <a16:creationId xmlns:a16="http://schemas.microsoft.com/office/drawing/2014/main" id="{9663CEAC-F04F-0923-2936-887F5E6311BF}"/>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731607" y="5976102"/>
              <a:ext cx="504183" cy="360000"/>
            </a:xfrm>
            <a:prstGeom prst="rect">
              <a:avLst/>
            </a:prstGeom>
          </p:spPr>
        </p:pic>
        <p:sp>
          <p:nvSpPr>
            <p:cNvPr id="75" name="Rectangle 74">
              <a:extLst>
                <a:ext uri="{FF2B5EF4-FFF2-40B4-BE49-F238E27FC236}">
                  <a16:creationId xmlns:a16="http://schemas.microsoft.com/office/drawing/2014/main" id="{9AC484EE-182E-CEAE-7FEA-E79F6161E48A}"/>
                </a:ext>
              </a:extLst>
            </p:cNvPr>
            <p:cNvSpPr/>
            <p:nvPr/>
          </p:nvSpPr>
          <p:spPr>
            <a:xfrm>
              <a:off x="794583" y="640798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 name="Oval 110">
              <a:extLst>
                <a:ext uri="{FF2B5EF4-FFF2-40B4-BE49-F238E27FC236}">
                  <a16:creationId xmlns:a16="http://schemas.microsoft.com/office/drawing/2014/main" id="{79099BDA-A1BC-3377-7E7C-1ABE2EB0F766}"/>
                </a:ext>
              </a:extLst>
            </p:cNvPr>
            <p:cNvSpPr/>
            <p:nvPr/>
          </p:nvSpPr>
          <p:spPr>
            <a:xfrm>
              <a:off x="1054608" y="64643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2" name="Oval 111">
              <a:extLst>
                <a:ext uri="{FF2B5EF4-FFF2-40B4-BE49-F238E27FC236}">
                  <a16:creationId xmlns:a16="http://schemas.microsoft.com/office/drawing/2014/main" id="{4EAAF08D-DD00-F287-4BAC-5A7A105B346D}"/>
                </a:ext>
              </a:extLst>
            </p:cNvPr>
            <p:cNvSpPr/>
            <p:nvPr/>
          </p:nvSpPr>
          <p:spPr>
            <a:xfrm>
              <a:off x="902754" y="60271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13" name="Group 112">
              <a:extLst>
                <a:ext uri="{FF2B5EF4-FFF2-40B4-BE49-F238E27FC236}">
                  <a16:creationId xmlns:a16="http://schemas.microsoft.com/office/drawing/2014/main" id="{02DA0D31-89CE-8005-85FF-B75AD7917BC2}"/>
                </a:ext>
              </a:extLst>
            </p:cNvPr>
            <p:cNvGrpSpPr/>
            <p:nvPr/>
          </p:nvGrpSpPr>
          <p:grpSpPr>
            <a:xfrm>
              <a:off x="946608" y="6585684"/>
              <a:ext cx="180000" cy="180000"/>
              <a:chOff x="7966880" y="3935853"/>
              <a:chExt cx="180000" cy="180000"/>
            </a:xfrm>
          </p:grpSpPr>
          <p:sp>
            <p:nvSpPr>
              <p:cNvPr id="114" name="Oval 113">
                <a:extLst>
                  <a:ext uri="{FF2B5EF4-FFF2-40B4-BE49-F238E27FC236}">
                    <a16:creationId xmlns:a16="http://schemas.microsoft.com/office/drawing/2014/main" id="{12E8BBB2-94A0-A15B-C007-BB878E6C62D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5" name="Graphic 114" descr="Star with solid fill">
                <a:extLst>
                  <a:ext uri="{FF2B5EF4-FFF2-40B4-BE49-F238E27FC236}">
                    <a16:creationId xmlns:a16="http://schemas.microsoft.com/office/drawing/2014/main" id="{FB04B6A7-9C5C-0F1C-FB60-A193DDB77AD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grpSp>
        <p:nvGrpSpPr>
          <p:cNvPr id="116" name="Group 115">
            <a:extLst>
              <a:ext uri="{FF2B5EF4-FFF2-40B4-BE49-F238E27FC236}">
                <a16:creationId xmlns:a16="http://schemas.microsoft.com/office/drawing/2014/main" id="{60711693-80AC-35AF-A114-C8A83089C5BE}"/>
              </a:ext>
            </a:extLst>
          </p:cNvPr>
          <p:cNvGrpSpPr/>
          <p:nvPr/>
        </p:nvGrpSpPr>
        <p:grpSpPr>
          <a:xfrm>
            <a:off x="1065407" y="5563456"/>
            <a:ext cx="180000" cy="180000"/>
            <a:chOff x="7966880" y="3935853"/>
            <a:chExt cx="180000" cy="180000"/>
          </a:xfrm>
        </p:grpSpPr>
        <p:sp>
          <p:nvSpPr>
            <p:cNvPr id="117" name="Oval 116">
              <a:extLst>
                <a:ext uri="{FF2B5EF4-FFF2-40B4-BE49-F238E27FC236}">
                  <a16:creationId xmlns:a16="http://schemas.microsoft.com/office/drawing/2014/main" id="{06FCCEB2-CBFF-CEB4-0284-7E1CD279B2F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18" name="Graphic 117" descr="Star with solid fill">
              <a:extLst>
                <a:ext uri="{FF2B5EF4-FFF2-40B4-BE49-F238E27FC236}">
                  <a16:creationId xmlns:a16="http://schemas.microsoft.com/office/drawing/2014/main" id="{E44B9CDE-0E1A-8BBF-43E1-5640FC35318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nvGrpSpPr>
          <p:cNvPr id="146" name="Group 145">
            <a:extLst>
              <a:ext uri="{FF2B5EF4-FFF2-40B4-BE49-F238E27FC236}">
                <a16:creationId xmlns:a16="http://schemas.microsoft.com/office/drawing/2014/main" id="{287604D5-C859-36B5-41D0-B543DAE90C8C}"/>
              </a:ext>
            </a:extLst>
          </p:cNvPr>
          <p:cNvGrpSpPr/>
          <p:nvPr/>
        </p:nvGrpSpPr>
        <p:grpSpPr>
          <a:xfrm>
            <a:off x="10768546" y="4796233"/>
            <a:ext cx="1014968" cy="1138553"/>
            <a:chOff x="10768546" y="4796233"/>
            <a:chExt cx="1014968" cy="1138553"/>
          </a:xfrm>
        </p:grpSpPr>
        <p:pic>
          <p:nvPicPr>
            <p:cNvPr id="60" name="Picture 59" descr="A blue text on a light blue background&#10;&#10;Description automatically generated">
              <a:extLst>
                <a:ext uri="{FF2B5EF4-FFF2-40B4-BE49-F238E27FC236}">
                  <a16:creationId xmlns:a16="http://schemas.microsoft.com/office/drawing/2014/main" id="{A8589910-6F30-B7AA-67C3-84035680D494}"/>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0768546" y="4796233"/>
              <a:ext cx="1014968" cy="720000"/>
            </a:xfrm>
            <a:prstGeom prst="rect">
              <a:avLst/>
            </a:prstGeom>
          </p:spPr>
        </p:pic>
        <p:pic>
          <p:nvPicPr>
            <p:cNvPr id="66" name="Picture 65" descr="A blue and black text&#10;&#10;Description automatically generated">
              <a:extLst>
                <a:ext uri="{FF2B5EF4-FFF2-40B4-BE49-F238E27FC236}">
                  <a16:creationId xmlns:a16="http://schemas.microsoft.com/office/drawing/2014/main" id="{C00115AF-9DB4-3E4C-A239-24EDD7BE21D3}"/>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11038953" y="5574786"/>
              <a:ext cx="507484" cy="360000"/>
            </a:xfrm>
            <a:prstGeom prst="rect">
              <a:avLst/>
            </a:prstGeom>
          </p:spPr>
        </p:pic>
        <p:sp>
          <p:nvSpPr>
            <p:cNvPr id="76" name="Oval 75">
              <a:extLst>
                <a:ext uri="{FF2B5EF4-FFF2-40B4-BE49-F238E27FC236}">
                  <a16:creationId xmlns:a16="http://schemas.microsoft.com/office/drawing/2014/main" id="{630AA5BA-5899-F7CD-611A-F2AD4D02416B}"/>
                </a:ext>
              </a:extLst>
            </p:cNvPr>
            <p:cNvSpPr/>
            <p:nvPr/>
          </p:nvSpPr>
          <p:spPr>
            <a:xfrm>
              <a:off x="11226230" y="58331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1BA1C9FB-8E7E-80EC-530D-EB687EC33915}"/>
                </a:ext>
              </a:extLst>
            </p:cNvPr>
            <p:cNvSpPr/>
            <p:nvPr/>
          </p:nvSpPr>
          <p:spPr>
            <a:xfrm>
              <a:off x="11101865" y="58520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19" name="Group 118">
              <a:extLst>
                <a:ext uri="{FF2B5EF4-FFF2-40B4-BE49-F238E27FC236}">
                  <a16:creationId xmlns:a16="http://schemas.microsoft.com/office/drawing/2014/main" id="{8D0E9D63-9E9F-0C57-F874-12D5ADB44A6F}"/>
                </a:ext>
              </a:extLst>
            </p:cNvPr>
            <p:cNvGrpSpPr/>
            <p:nvPr/>
          </p:nvGrpSpPr>
          <p:grpSpPr>
            <a:xfrm>
              <a:off x="11377405" y="5501564"/>
              <a:ext cx="180000" cy="180000"/>
              <a:chOff x="7966880" y="3935853"/>
              <a:chExt cx="180000" cy="180000"/>
            </a:xfrm>
          </p:grpSpPr>
          <p:sp>
            <p:nvSpPr>
              <p:cNvPr id="120" name="Oval 119">
                <a:extLst>
                  <a:ext uri="{FF2B5EF4-FFF2-40B4-BE49-F238E27FC236}">
                    <a16:creationId xmlns:a16="http://schemas.microsoft.com/office/drawing/2014/main" id="{11AB3BE0-5D59-7388-1FCD-3DC5C0DEA51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21" name="Graphic 120" descr="Star with solid fill">
                <a:extLst>
                  <a:ext uri="{FF2B5EF4-FFF2-40B4-BE49-F238E27FC236}">
                    <a16:creationId xmlns:a16="http://schemas.microsoft.com/office/drawing/2014/main" id="{36D8B3CB-0C3F-705C-9491-8D89F6D2AC0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grpSp>
        <p:nvGrpSpPr>
          <p:cNvPr id="122" name="Group 121">
            <a:extLst>
              <a:ext uri="{FF2B5EF4-FFF2-40B4-BE49-F238E27FC236}">
                <a16:creationId xmlns:a16="http://schemas.microsoft.com/office/drawing/2014/main" id="{0C9199D4-E58D-2140-7BDA-1543B1E30C1F}"/>
              </a:ext>
            </a:extLst>
          </p:cNvPr>
          <p:cNvGrpSpPr/>
          <p:nvPr/>
        </p:nvGrpSpPr>
        <p:grpSpPr>
          <a:xfrm>
            <a:off x="9546217" y="5519516"/>
            <a:ext cx="180000" cy="180000"/>
            <a:chOff x="7966880" y="3935853"/>
            <a:chExt cx="180000" cy="180000"/>
          </a:xfrm>
        </p:grpSpPr>
        <p:sp>
          <p:nvSpPr>
            <p:cNvPr id="123" name="Oval 122">
              <a:extLst>
                <a:ext uri="{FF2B5EF4-FFF2-40B4-BE49-F238E27FC236}">
                  <a16:creationId xmlns:a16="http://schemas.microsoft.com/office/drawing/2014/main" id="{41DE46CE-FDD6-983E-CA51-AB96D64B9F3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24" name="Graphic 123" descr="Star with solid fill">
              <a:extLst>
                <a:ext uri="{FF2B5EF4-FFF2-40B4-BE49-F238E27FC236}">
                  <a16:creationId xmlns:a16="http://schemas.microsoft.com/office/drawing/2014/main" id="{F63E600D-FE74-7EAD-B15E-5ADA1352F03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nvGrpSpPr>
          <p:cNvPr id="125" name="Group 124">
            <a:extLst>
              <a:ext uri="{FF2B5EF4-FFF2-40B4-BE49-F238E27FC236}">
                <a16:creationId xmlns:a16="http://schemas.microsoft.com/office/drawing/2014/main" id="{AAA1391F-F404-959B-EDE7-838C6ADFDC5E}"/>
              </a:ext>
            </a:extLst>
          </p:cNvPr>
          <p:cNvGrpSpPr/>
          <p:nvPr/>
        </p:nvGrpSpPr>
        <p:grpSpPr>
          <a:xfrm>
            <a:off x="5028631" y="5749723"/>
            <a:ext cx="180000" cy="180000"/>
            <a:chOff x="7966880" y="3935853"/>
            <a:chExt cx="180000" cy="180000"/>
          </a:xfrm>
        </p:grpSpPr>
        <p:sp>
          <p:nvSpPr>
            <p:cNvPr id="126" name="Oval 125">
              <a:extLst>
                <a:ext uri="{FF2B5EF4-FFF2-40B4-BE49-F238E27FC236}">
                  <a16:creationId xmlns:a16="http://schemas.microsoft.com/office/drawing/2014/main" id="{EED84FE6-B376-92F8-786F-DD297C089A1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27" name="Graphic 126" descr="Star with solid fill">
              <a:extLst>
                <a:ext uri="{FF2B5EF4-FFF2-40B4-BE49-F238E27FC236}">
                  <a16:creationId xmlns:a16="http://schemas.microsoft.com/office/drawing/2014/main" id="{D2D01EFD-EC01-5343-3EFF-BA4D02FD672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nvGrpSpPr>
          <p:cNvPr id="128" name="Group 127">
            <a:extLst>
              <a:ext uri="{FF2B5EF4-FFF2-40B4-BE49-F238E27FC236}">
                <a16:creationId xmlns:a16="http://schemas.microsoft.com/office/drawing/2014/main" id="{12D629D6-693D-3831-D555-0563E7D4422D}"/>
              </a:ext>
            </a:extLst>
          </p:cNvPr>
          <p:cNvGrpSpPr/>
          <p:nvPr/>
        </p:nvGrpSpPr>
        <p:grpSpPr>
          <a:xfrm>
            <a:off x="3299467" y="4793420"/>
            <a:ext cx="180000" cy="180000"/>
            <a:chOff x="7966880" y="3935853"/>
            <a:chExt cx="180000" cy="180000"/>
          </a:xfrm>
        </p:grpSpPr>
        <p:sp>
          <p:nvSpPr>
            <p:cNvPr id="129" name="Oval 128">
              <a:extLst>
                <a:ext uri="{FF2B5EF4-FFF2-40B4-BE49-F238E27FC236}">
                  <a16:creationId xmlns:a16="http://schemas.microsoft.com/office/drawing/2014/main" id="{90C04C3D-61AA-1A9A-3CD5-D7DF5832F48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30" name="Graphic 129" descr="Star with solid fill">
              <a:extLst>
                <a:ext uri="{FF2B5EF4-FFF2-40B4-BE49-F238E27FC236}">
                  <a16:creationId xmlns:a16="http://schemas.microsoft.com/office/drawing/2014/main" id="{CE192FBA-2E46-C188-E870-3577A045DC2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nvGrpSpPr>
          <p:cNvPr id="131" name="Group 130">
            <a:extLst>
              <a:ext uri="{FF2B5EF4-FFF2-40B4-BE49-F238E27FC236}">
                <a16:creationId xmlns:a16="http://schemas.microsoft.com/office/drawing/2014/main" id="{D2381672-2261-F40A-9643-3E775C6F6D64}"/>
              </a:ext>
            </a:extLst>
          </p:cNvPr>
          <p:cNvGrpSpPr/>
          <p:nvPr/>
        </p:nvGrpSpPr>
        <p:grpSpPr>
          <a:xfrm>
            <a:off x="2903902" y="6181490"/>
            <a:ext cx="180000" cy="180000"/>
            <a:chOff x="7966880" y="3935853"/>
            <a:chExt cx="180000" cy="180000"/>
          </a:xfrm>
        </p:grpSpPr>
        <p:sp>
          <p:nvSpPr>
            <p:cNvPr id="132" name="Oval 131">
              <a:extLst>
                <a:ext uri="{FF2B5EF4-FFF2-40B4-BE49-F238E27FC236}">
                  <a16:creationId xmlns:a16="http://schemas.microsoft.com/office/drawing/2014/main" id="{005260EF-867D-DB19-9A2B-BD3C3E6267E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3" name="Graphic 132" descr="Star with solid fill">
              <a:extLst>
                <a:ext uri="{FF2B5EF4-FFF2-40B4-BE49-F238E27FC236}">
                  <a16:creationId xmlns:a16="http://schemas.microsoft.com/office/drawing/2014/main" id="{18FC9168-2AA3-15D0-E0C4-6F4C388DEF8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nvGrpSpPr>
          <p:cNvPr id="134" name="Group 133">
            <a:extLst>
              <a:ext uri="{FF2B5EF4-FFF2-40B4-BE49-F238E27FC236}">
                <a16:creationId xmlns:a16="http://schemas.microsoft.com/office/drawing/2014/main" id="{A3A4632D-BBD0-B908-9DDD-ED6CE91B2BE8}"/>
              </a:ext>
            </a:extLst>
          </p:cNvPr>
          <p:cNvGrpSpPr/>
          <p:nvPr/>
        </p:nvGrpSpPr>
        <p:grpSpPr>
          <a:xfrm>
            <a:off x="5413614" y="4799943"/>
            <a:ext cx="180000" cy="180000"/>
            <a:chOff x="7966880" y="3935853"/>
            <a:chExt cx="180000" cy="180000"/>
          </a:xfrm>
        </p:grpSpPr>
        <p:sp>
          <p:nvSpPr>
            <p:cNvPr id="135" name="Oval 134">
              <a:extLst>
                <a:ext uri="{FF2B5EF4-FFF2-40B4-BE49-F238E27FC236}">
                  <a16:creationId xmlns:a16="http://schemas.microsoft.com/office/drawing/2014/main" id="{0B7EE79D-794C-7786-64ED-DBC2898798D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36" name="Graphic 135" descr="Star with solid fill">
              <a:extLst>
                <a:ext uri="{FF2B5EF4-FFF2-40B4-BE49-F238E27FC236}">
                  <a16:creationId xmlns:a16="http://schemas.microsoft.com/office/drawing/2014/main" id="{1D803AD3-36D2-845B-DA40-C9E2C7BF9C0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nvGrpSpPr>
          <p:cNvPr id="137" name="Group 136">
            <a:extLst>
              <a:ext uri="{FF2B5EF4-FFF2-40B4-BE49-F238E27FC236}">
                <a16:creationId xmlns:a16="http://schemas.microsoft.com/office/drawing/2014/main" id="{439E4F6A-B918-511F-6B7F-E99ACE7C7FF6}"/>
              </a:ext>
            </a:extLst>
          </p:cNvPr>
          <p:cNvGrpSpPr/>
          <p:nvPr/>
        </p:nvGrpSpPr>
        <p:grpSpPr>
          <a:xfrm>
            <a:off x="578910" y="4805159"/>
            <a:ext cx="180000" cy="180000"/>
            <a:chOff x="7966880" y="3935853"/>
            <a:chExt cx="180000" cy="180000"/>
          </a:xfrm>
        </p:grpSpPr>
        <p:sp>
          <p:nvSpPr>
            <p:cNvPr id="138" name="Oval 137">
              <a:extLst>
                <a:ext uri="{FF2B5EF4-FFF2-40B4-BE49-F238E27FC236}">
                  <a16:creationId xmlns:a16="http://schemas.microsoft.com/office/drawing/2014/main" id="{66EE00F0-7605-30CF-F8A8-60C413432CD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39" name="Graphic 138" descr="Star with solid fill">
              <a:extLst>
                <a:ext uri="{FF2B5EF4-FFF2-40B4-BE49-F238E27FC236}">
                  <a16:creationId xmlns:a16="http://schemas.microsoft.com/office/drawing/2014/main" id="{DD2B6634-0E25-B485-19A3-A71B4E778501}"/>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nvGrpSpPr>
          <p:cNvPr id="140" name="Group 139">
            <a:extLst>
              <a:ext uri="{FF2B5EF4-FFF2-40B4-BE49-F238E27FC236}">
                <a16:creationId xmlns:a16="http://schemas.microsoft.com/office/drawing/2014/main" id="{234ADCB8-0ADA-2028-BA3E-989BD5B2DE16}"/>
              </a:ext>
            </a:extLst>
          </p:cNvPr>
          <p:cNvGrpSpPr/>
          <p:nvPr/>
        </p:nvGrpSpPr>
        <p:grpSpPr>
          <a:xfrm>
            <a:off x="9734099" y="4840046"/>
            <a:ext cx="180000" cy="180000"/>
            <a:chOff x="7966880" y="3935853"/>
            <a:chExt cx="180000" cy="180000"/>
          </a:xfrm>
        </p:grpSpPr>
        <p:sp>
          <p:nvSpPr>
            <p:cNvPr id="141" name="Oval 140">
              <a:extLst>
                <a:ext uri="{FF2B5EF4-FFF2-40B4-BE49-F238E27FC236}">
                  <a16:creationId xmlns:a16="http://schemas.microsoft.com/office/drawing/2014/main" id="{F1C7E5A8-223C-A4BF-338C-0F733F2B0FC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42" name="Graphic 141" descr="Star with solid fill">
              <a:extLst>
                <a:ext uri="{FF2B5EF4-FFF2-40B4-BE49-F238E27FC236}">
                  <a16:creationId xmlns:a16="http://schemas.microsoft.com/office/drawing/2014/main" id="{7C8D7700-60AB-E13B-E65D-38C63E9E853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997639" y="3958992"/>
              <a:ext cx="118481" cy="118481"/>
            </a:xfrm>
            <a:prstGeom prst="rect">
              <a:avLst/>
            </a:prstGeom>
          </p:spPr>
        </p:pic>
      </p:grpSp>
      <p:grpSp>
        <p:nvGrpSpPr>
          <p:cNvPr id="15" name="Group 14">
            <a:extLst>
              <a:ext uri="{FF2B5EF4-FFF2-40B4-BE49-F238E27FC236}">
                <a16:creationId xmlns:a16="http://schemas.microsoft.com/office/drawing/2014/main" id="{06FA07E4-76C9-4E9D-68A0-9883A8367B77}"/>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262BBE03-5C1E-9FD9-43D4-F3279346295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2D41F505-BCC7-79DB-DE81-D539B7F843FC}"/>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533027F5-B2FE-7526-2204-763E9E7F084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EF65E5F2-265E-EADD-CEA8-A3F94AE7A99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CAE4C2F7-FDF7-B6B7-38F5-0115EEDAF1A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32521469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43"/>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44"/>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145"/>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146"/>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147"/>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1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19616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specific responsibilities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adjusted or modified</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 facilitator notes these changes on sticky notes and adds them to the corresponding responsibility, ensuring all updates are clearly documented.</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350500"/>
            <a:ext cx="64277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Downsizing Roles and Responsibilities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1" name="Picture 60" descr="A yellow background with blue text&#10;&#10;Description automatically generated">
            <a:extLst>
              <a:ext uri="{FF2B5EF4-FFF2-40B4-BE49-F238E27FC236}">
                <a16:creationId xmlns:a16="http://schemas.microsoft.com/office/drawing/2014/main" id="{D3634BE0-A88B-EC00-5D0F-8F8827A436C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14681" y="4787551"/>
            <a:ext cx="1008366" cy="720000"/>
          </a:xfrm>
          <a:prstGeom prst="rect">
            <a:avLst/>
          </a:prstGeom>
        </p:spPr>
      </p:pic>
      <p:pic>
        <p:nvPicPr>
          <p:cNvPr id="62" name="Picture 61" descr="A yellow background with blue text&#10;&#10;Description automatically generated">
            <a:extLst>
              <a:ext uri="{FF2B5EF4-FFF2-40B4-BE49-F238E27FC236}">
                <a16:creationId xmlns:a16="http://schemas.microsoft.com/office/drawing/2014/main" id="{2FAC3E9D-3B68-D32F-8EA2-A0BCD12BEA0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636306" y="4785186"/>
            <a:ext cx="1008366" cy="720000"/>
          </a:xfrm>
          <a:prstGeom prst="rect">
            <a:avLst/>
          </a:prstGeom>
        </p:spPr>
      </p:pic>
      <p:pic>
        <p:nvPicPr>
          <p:cNvPr id="64" name="Picture 63" descr="A pink background with blue text&#10;&#10;Description automatically generated">
            <a:extLst>
              <a:ext uri="{FF2B5EF4-FFF2-40B4-BE49-F238E27FC236}">
                <a16:creationId xmlns:a16="http://schemas.microsoft.com/office/drawing/2014/main" id="{9DA0BA1D-C295-C161-1657-254678A4922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664505" y="4785186"/>
            <a:ext cx="1008366" cy="720000"/>
          </a:xfrm>
          <a:prstGeom prst="rect">
            <a:avLst/>
          </a:prstGeom>
        </p:spPr>
      </p:pic>
      <p:pic>
        <p:nvPicPr>
          <p:cNvPr id="65" name="Picture 64" descr="A green background with blue text&#10;&#10;Description automatically generated">
            <a:extLst>
              <a:ext uri="{FF2B5EF4-FFF2-40B4-BE49-F238E27FC236}">
                <a16:creationId xmlns:a16="http://schemas.microsoft.com/office/drawing/2014/main" id="{9B092A73-6DDE-03DA-354F-7856892C64E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929060" y="4785186"/>
            <a:ext cx="1014968" cy="720000"/>
          </a:xfrm>
          <a:prstGeom prst="rect">
            <a:avLst/>
          </a:prstGeom>
        </p:spPr>
      </p:pic>
      <p:pic>
        <p:nvPicPr>
          <p:cNvPr id="68" name="Picture 67" descr="A green background with black text&#10;&#10;Description automatically generated">
            <a:extLst>
              <a:ext uri="{FF2B5EF4-FFF2-40B4-BE49-F238E27FC236}">
                <a16:creationId xmlns:a16="http://schemas.microsoft.com/office/drawing/2014/main" id="{1AF9F1BB-40EB-2128-8D1F-167ED7456E5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9191284" y="5552734"/>
            <a:ext cx="507484" cy="360000"/>
          </a:xfrm>
          <a:prstGeom prst="rect">
            <a:avLst/>
          </a:prstGeom>
        </p:spPr>
      </p:pic>
      <p:pic>
        <p:nvPicPr>
          <p:cNvPr id="70" name="Picture 69" descr="A pink background with blue text&#10;&#10;Description automatically generated">
            <a:extLst>
              <a:ext uri="{FF2B5EF4-FFF2-40B4-BE49-F238E27FC236}">
                <a16:creationId xmlns:a16="http://schemas.microsoft.com/office/drawing/2014/main" id="{6B59B0CF-D358-950F-7B94-B462780A710B}"/>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890128" y="5572519"/>
            <a:ext cx="504183" cy="360000"/>
          </a:xfrm>
          <a:prstGeom prst="rect">
            <a:avLst/>
          </a:prstGeom>
        </p:spPr>
      </p:pic>
      <p:pic>
        <p:nvPicPr>
          <p:cNvPr id="73" name="Picture 72" descr="A yellow background with blue text&#10;&#10;Description automatically generated">
            <a:extLst>
              <a:ext uri="{FF2B5EF4-FFF2-40B4-BE49-F238E27FC236}">
                <a16:creationId xmlns:a16="http://schemas.microsoft.com/office/drawing/2014/main" id="{DAB243CC-0885-BD3F-4168-767603029682}"/>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727699" y="5571714"/>
            <a:ext cx="504183" cy="360000"/>
          </a:xfrm>
          <a:prstGeom prst="rect">
            <a:avLst/>
          </a:prstGeom>
        </p:spPr>
      </p:pic>
      <p:sp>
        <p:nvSpPr>
          <p:cNvPr id="78" name="Oval 77">
            <a:extLst>
              <a:ext uri="{FF2B5EF4-FFF2-40B4-BE49-F238E27FC236}">
                <a16:creationId xmlns:a16="http://schemas.microsoft.com/office/drawing/2014/main" id="{27042813-2597-8541-38FA-9DA420CEF6A4}"/>
              </a:ext>
            </a:extLst>
          </p:cNvPr>
          <p:cNvSpPr/>
          <p:nvPr/>
        </p:nvSpPr>
        <p:spPr>
          <a:xfrm>
            <a:off x="9571638" y="58037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07C0DF26-B29F-C2A8-1472-96D297958E25}"/>
              </a:ext>
            </a:extLst>
          </p:cNvPr>
          <p:cNvSpPr/>
          <p:nvPr/>
        </p:nvSpPr>
        <p:spPr>
          <a:xfrm>
            <a:off x="9477479" y="57677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764D5958-651E-017A-4373-4EFFC9700DD5}"/>
              </a:ext>
            </a:extLst>
          </p:cNvPr>
          <p:cNvSpPr/>
          <p:nvPr/>
        </p:nvSpPr>
        <p:spPr>
          <a:xfrm>
            <a:off x="9344381" y="579728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64403CAE-7443-EF79-843D-F3B8E67E697B}"/>
              </a:ext>
            </a:extLst>
          </p:cNvPr>
          <p:cNvSpPr/>
          <p:nvPr/>
        </p:nvSpPr>
        <p:spPr>
          <a:xfrm>
            <a:off x="1331991" y="48987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78595A57-3A6F-824E-824F-F962CA1EBAD4}"/>
              </a:ext>
            </a:extLst>
          </p:cNvPr>
          <p:cNvSpPr/>
          <p:nvPr/>
        </p:nvSpPr>
        <p:spPr>
          <a:xfrm>
            <a:off x="1274573" y="49573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D864B676-0B18-A007-1880-C6C60BF34B77}"/>
              </a:ext>
            </a:extLst>
          </p:cNvPr>
          <p:cNvSpPr/>
          <p:nvPr/>
        </p:nvSpPr>
        <p:spPr>
          <a:xfrm>
            <a:off x="1367991" y="508069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6C9AE03F-A849-F860-A9C3-64783AA28EEB}"/>
              </a:ext>
            </a:extLst>
          </p:cNvPr>
          <p:cNvSpPr/>
          <p:nvPr/>
        </p:nvSpPr>
        <p:spPr>
          <a:xfrm>
            <a:off x="1389409" y="49392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3A540349-DC10-A30F-9153-931FB47E28F0}"/>
              </a:ext>
            </a:extLst>
          </p:cNvPr>
          <p:cNvSpPr/>
          <p:nvPr/>
        </p:nvSpPr>
        <p:spPr>
          <a:xfrm>
            <a:off x="1238573" y="48424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Oval 85">
            <a:extLst>
              <a:ext uri="{FF2B5EF4-FFF2-40B4-BE49-F238E27FC236}">
                <a16:creationId xmlns:a16="http://schemas.microsoft.com/office/drawing/2014/main" id="{F0BCA685-D432-8F32-F664-2D6737F4319B}"/>
              </a:ext>
            </a:extLst>
          </p:cNvPr>
          <p:cNvSpPr/>
          <p:nvPr/>
        </p:nvSpPr>
        <p:spPr>
          <a:xfrm>
            <a:off x="4743236" y="49213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Oval 86">
            <a:extLst>
              <a:ext uri="{FF2B5EF4-FFF2-40B4-BE49-F238E27FC236}">
                <a16:creationId xmlns:a16="http://schemas.microsoft.com/office/drawing/2014/main" id="{1505089C-035C-AEBA-8DFB-7C3EAE008DAE}"/>
              </a:ext>
            </a:extLst>
          </p:cNvPr>
          <p:cNvSpPr/>
          <p:nvPr/>
        </p:nvSpPr>
        <p:spPr>
          <a:xfrm>
            <a:off x="4849182" y="4835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Oval 87">
            <a:extLst>
              <a:ext uri="{FF2B5EF4-FFF2-40B4-BE49-F238E27FC236}">
                <a16:creationId xmlns:a16="http://schemas.microsoft.com/office/drawing/2014/main" id="{79A559A8-EC97-740A-719D-078114147317}"/>
              </a:ext>
            </a:extLst>
          </p:cNvPr>
          <p:cNvSpPr/>
          <p:nvPr/>
        </p:nvSpPr>
        <p:spPr>
          <a:xfrm>
            <a:off x="4880372" y="49491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Oval 88">
            <a:extLst>
              <a:ext uri="{FF2B5EF4-FFF2-40B4-BE49-F238E27FC236}">
                <a16:creationId xmlns:a16="http://schemas.microsoft.com/office/drawing/2014/main" id="{96F2323C-51EA-174A-1EA0-BDE01242C0C1}"/>
              </a:ext>
            </a:extLst>
          </p:cNvPr>
          <p:cNvSpPr/>
          <p:nvPr/>
        </p:nvSpPr>
        <p:spPr>
          <a:xfrm>
            <a:off x="4769110" y="49775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Oval 89">
            <a:extLst>
              <a:ext uri="{FF2B5EF4-FFF2-40B4-BE49-F238E27FC236}">
                <a16:creationId xmlns:a16="http://schemas.microsoft.com/office/drawing/2014/main" id="{1480C1F3-E441-8C8E-F2A5-E08499B22E63}"/>
              </a:ext>
            </a:extLst>
          </p:cNvPr>
          <p:cNvSpPr/>
          <p:nvPr/>
        </p:nvSpPr>
        <p:spPr>
          <a:xfrm>
            <a:off x="9047108" y="48627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92" name="Group 91">
            <a:extLst>
              <a:ext uri="{FF2B5EF4-FFF2-40B4-BE49-F238E27FC236}">
                <a16:creationId xmlns:a16="http://schemas.microsoft.com/office/drawing/2014/main" id="{4F2097FC-C725-7A7E-E4D3-BC4F7BD1351F}"/>
              </a:ext>
            </a:extLst>
          </p:cNvPr>
          <p:cNvGrpSpPr/>
          <p:nvPr/>
        </p:nvGrpSpPr>
        <p:grpSpPr>
          <a:xfrm>
            <a:off x="2846240" y="6029222"/>
            <a:ext cx="504183" cy="360000"/>
            <a:chOff x="1070746" y="5446208"/>
            <a:chExt cx="504183" cy="360000"/>
          </a:xfrm>
        </p:grpSpPr>
        <p:pic>
          <p:nvPicPr>
            <p:cNvPr id="93" name="Picture 92" descr="A yellow background with blue text&#10;&#10;Description automatically generated">
              <a:extLst>
                <a:ext uri="{FF2B5EF4-FFF2-40B4-BE49-F238E27FC236}">
                  <a16:creationId xmlns:a16="http://schemas.microsoft.com/office/drawing/2014/main" id="{6EF44181-6229-3C18-AF0A-EEFB3185494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70746" y="5446208"/>
              <a:ext cx="504183" cy="360000"/>
            </a:xfrm>
            <a:prstGeom prst="rect">
              <a:avLst/>
            </a:prstGeom>
          </p:spPr>
        </p:pic>
        <p:sp>
          <p:nvSpPr>
            <p:cNvPr id="94" name="Oval 93">
              <a:extLst>
                <a:ext uri="{FF2B5EF4-FFF2-40B4-BE49-F238E27FC236}">
                  <a16:creationId xmlns:a16="http://schemas.microsoft.com/office/drawing/2014/main" id="{2B465693-16D4-8181-5142-E0557B3D952F}"/>
                </a:ext>
              </a:extLst>
            </p:cNvPr>
            <p:cNvSpPr/>
            <p:nvPr/>
          </p:nvSpPr>
          <p:spPr>
            <a:xfrm>
              <a:off x="1465837" y="55019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79794A75-8276-8F36-7AF1-AF6A03E61365}"/>
                </a:ext>
              </a:extLst>
            </p:cNvPr>
            <p:cNvSpPr/>
            <p:nvPr/>
          </p:nvSpPr>
          <p:spPr>
            <a:xfrm>
              <a:off x="1352601" y="54656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6" name="Oval 95">
              <a:extLst>
                <a:ext uri="{FF2B5EF4-FFF2-40B4-BE49-F238E27FC236}">
                  <a16:creationId xmlns:a16="http://schemas.microsoft.com/office/drawing/2014/main" id="{09FF494A-70E1-03FE-8D23-D842A33E3FA1}"/>
                </a:ext>
              </a:extLst>
            </p:cNvPr>
            <p:cNvSpPr/>
            <p:nvPr/>
          </p:nvSpPr>
          <p:spPr>
            <a:xfrm>
              <a:off x="1474831" y="5649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97" name="Oval 96">
            <a:extLst>
              <a:ext uri="{FF2B5EF4-FFF2-40B4-BE49-F238E27FC236}">
                <a16:creationId xmlns:a16="http://schemas.microsoft.com/office/drawing/2014/main" id="{AE46308B-3A86-1D00-10E5-3180F5C1AC74}"/>
              </a:ext>
            </a:extLst>
          </p:cNvPr>
          <p:cNvSpPr/>
          <p:nvPr/>
        </p:nvSpPr>
        <p:spPr>
          <a:xfrm>
            <a:off x="842078" y="56129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0" name="Oval 99">
            <a:extLst>
              <a:ext uri="{FF2B5EF4-FFF2-40B4-BE49-F238E27FC236}">
                <a16:creationId xmlns:a16="http://schemas.microsoft.com/office/drawing/2014/main" id="{868BEB95-4D1F-736E-B781-A71AA993D0C0}"/>
              </a:ext>
            </a:extLst>
          </p:cNvPr>
          <p:cNvSpPr/>
          <p:nvPr/>
        </p:nvSpPr>
        <p:spPr>
          <a:xfrm>
            <a:off x="4904185" y="56129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1" name="Oval 100">
            <a:extLst>
              <a:ext uri="{FF2B5EF4-FFF2-40B4-BE49-F238E27FC236}">
                <a16:creationId xmlns:a16="http://schemas.microsoft.com/office/drawing/2014/main" id="{998BDE12-DB42-8701-A358-A6FBB248D681}"/>
              </a:ext>
            </a:extLst>
          </p:cNvPr>
          <p:cNvSpPr/>
          <p:nvPr/>
        </p:nvSpPr>
        <p:spPr>
          <a:xfrm>
            <a:off x="5261027" y="56129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2" name="Oval 101">
            <a:extLst>
              <a:ext uri="{FF2B5EF4-FFF2-40B4-BE49-F238E27FC236}">
                <a16:creationId xmlns:a16="http://schemas.microsoft.com/office/drawing/2014/main" id="{46791CDA-D93F-75B8-AEF6-AE14C1884DAD}"/>
              </a:ext>
            </a:extLst>
          </p:cNvPr>
          <p:cNvSpPr/>
          <p:nvPr/>
        </p:nvSpPr>
        <p:spPr>
          <a:xfrm>
            <a:off x="4901464" y="5744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3" name="Oval 102">
            <a:extLst>
              <a:ext uri="{FF2B5EF4-FFF2-40B4-BE49-F238E27FC236}">
                <a16:creationId xmlns:a16="http://schemas.microsoft.com/office/drawing/2014/main" id="{71CF0C2D-ACE2-4633-8996-86CBDC9FB29A}"/>
              </a:ext>
            </a:extLst>
          </p:cNvPr>
          <p:cNvSpPr/>
          <p:nvPr/>
        </p:nvSpPr>
        <p:spPr>
          <a:xfrm>
            <a:off x="5291381" y="58605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16" name="Group 115">
            <a:extLst>
              <a:ext uri="{FF2B5EF4-FFF2-40B4-BE49-F238E27FC236}">
                <a16:creationId xmlns:a16="http://schemas.microsoft.com/office/drawing/2014/main" id="{60711693-80AC-35AF-A114-C8A83089C5BE}"/>
              </a:ext>
            </a:extLst>
          </p:cNvPr>
          <p:cNvGrpSpPr/>
          <p:nvPr/>
        </p:nvGrpSpPr>
        <p:grpSpPr>
          <a:xfrm>
            <a:off x="1065407" y="5563456"/>
            <a:ext cx="180000" cy="180000"/>
            <a:chOff x="7966880" y="3935853"/>
            <a:chExt cx="180000" cy="180000"/>
          </a:xfrm>
        </p:grpSpPr>
        <p:sp>
          <p:nvSpPr>
            <p:cNvPr id="117" name="Oval 116">
              <a:extLst>
                <a:ext uri="{FF2B5EF4-FFF2-40B4-BE49-F238E27FC236}">
                  <a16:creationId xmlns:a16="http://schemas.microsoft.com/office/drawing/2014/main" id="{06FCCEB2-CBFF-CEB4-0284-7E1CD279B2F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8" name="Graphic 117" descr="Star with solid fill">
              <a:extLst>
                <a:ext uri="{FF2B5EF4-FFF2-40B4-BE49-F238E27FC236}">
                  <a16:creationId xmlns:a16="http://schemas.microsoft.com/office/drawing/2014/main" id="{E44B9CDE-0E1A-8BBF-43E1-5640FC35318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grpSp>
        <p:nvGrpSpPr>
          <p:cNvPr id="122" name="Group 121">
            <a:extLst>
              <a:ext uri="{FF2B5EF4-FFF2-40B4-BE49-F238E27FC236}">
                <a16:creationId xmlns:a16="http://schemas.microsoft.com/office/drawing/2014/main" id="{0C9199D4-E58D-2140-7BDA-1543B1E30C1F}"/>
              </a:ext>
            </a:extLst>
          </p:cNvPr>
          <p:cNvGrpSpPr/>
          <p:nvPr/>
        </p:nvGrpSpPr>
        <p:grpSpPr>
          <a:xfrm>
            <a:off x="9546217" y="5519516"/>
            <a:ext cx="180000" cy="180000"/>
            <a:chOff x="7966880" y="3935853"/>
            <a:chExt cx="180000" cy="180000"/>
          </a:xfrm>
        </p:grpSpPr>
        <p:sp>
          <p:nvSpPr>
            <p:cNvPr id="123" name="Oval 122">
              <a:extLst>
                <a:ext uri="{FF2B5EF4-FFF2-40B4-BE49-F238E27FC236}">
                  <a16:creationId xmlns:a16="http://schemas.microsoft.com/office/drawing/2014/main" id="{41DE46CE-FDD6-983E-CA51-AB96D64B9F3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24" name="Graphic 123" descr="Star with solid fill">
              <a:extLst>
                <a:ext uri="{FF2B5EF4-FFF2-40B4-BE49-F238E27FC236}">
                  <a16:creationId xmlns:a16="http://schemas.microsoft.com/office/drawing/2014/main" id="{F63E600D-FE74-7EAD-B15E-5ADA1352F03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grpSp>
        <p:nvGrpSpPr>
          <p:cNvPr id="125" name="Group 124">
            <a:extLst>
              <a:ext uri="{FF2B5EF4-FFF2-40B4-BE49-F238E27FC236}">
                <a16:creationId xmlns:a16="http://schemas.microsoft.com/office/drawing/2014/main" id="{AAA1391F-F404-959B-EDE7-838C6ADFDC5E}"/>
              </a:ext>
            </a:extLst>
          </p:cNvPr>
          <p:cNvGrpSpPr/>
          <p:nvPr/>
        </p:nvGrpSpPr>
        <p:grpSpPr>
          <a:xfrm>
            <a:off x="5028631" y="5749723"/>
            <a:ext cx="180000" cy="180000"/>
            <a:chOff x="7966880" y="3935853"/>
            <a:chExt cx="180000" cy="180000"/>
          </a:xfrm>
        </p:grpSpPr>
        <p:sp>
          <p:nvSpPr>
            <p:cNvPr id="126" name="Oval 125">
              <a:extLst>
                <a:ext uri="{FF2B5EF4-FFF2-40B4-BE49-F238E27FC236}">
                  <a16:creationId xmlns:a16="http://schemas.microsoft.com/office/drawing/2014/main" id="{EED84FE6-B376-92F8-786F-DD297C089A1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27" name="Graphic 126" descr="Star with solid fill">
              <a:extLst>
                <a:ext uri="{FF2B5EF4-FFF2-40B4-BE49-F238E27FC236}">
                  <a16:creationId xmlns:a16="http://schemas.microsoft.com/office/drawing/2014/main" id="{D2D01EFD-EC01-5343-3EFF-BA4D02FD672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grpSp>
        <p:nvGrpSpPr>
          <p:cNvPr id="128" name="Group 127">
            <a:extLst>
              <a:ext uri="{FF2B5EF4-FFF2-40B4-BE49-F238E27FC236}">
                <a16:creationId xmlns:a16="http://schemas.microsoft.com/office/drawing/2014/main" id="{12D629D6-693D-3831-D555-0563E7D4422D}"/>
              </a:ext>
            </a:extLst>
          </p:cNvPr>
          <p:cNvGrpSpPr/>
          <p:nvPr/>
        </p:nvGrpSpPr>
        <p:grpSpPr>
          <a:xfrm>
            <a:off x="3299467" y="4793420"/>
            <a:ext cx="180000" cy="180000"/>
            <a:chOff x="7966880" y="3935853"/>
            <a:chExt cx="180000" cy="180000"/>
          </a:xfrm>
        </p:grpSpPr>
        <p:sp>
          <p:nvSpPr>
            <p:cNvPr id="129" name="Oval 128">
              <a:extLst>
                <a:ext uri="{FF2B5EF4-FFF2-40B4-BE49-F238E27FC236}">
                  <a16:creationId xmlns:a16="http://schemas.microsoft.com/office/drawing/2014/main" id="{90C04C3D-61AA-1A9A-3CD5-D7DF5832F48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0" name="Graphic 129" descr="Star with solid fill">
              <a:extLst>
                <a:ext uri="{FF2B5EF4-FFF2-40B4-BE49-F238E27FC236}">
                  <a16:creationId xmlns:a16="http://schemas.microsoft.com/office/drawing/2014/main" id="{CE192FBA-2E46-C188-E870-3577A045DC2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grpSp>
        <p:nvGrpSpPr>
          <p:cNvPr id="131" name="Group 130">
            <a:extLst>
              <a:ext uri="{FF2B5EF4-FFF2-40B4-BE49-F238E27FC236}">
                <a16:creationId xmlns:a16="http://schemas.microsoft.com/office/drawing/2014/main" id="{D2381672-2261-F40A-9643-3E775C6F6D64}"/>
              </a:ext>
            </a:extLst>
          </p:cNvPr>
          <p:cNvGrpSpPr/>
          <p:nvPr/>
        </p:nvGrpSpPr>
        <p:grpSpPr>
          <a:xfrm>
            <a:off x="2903902" y="6181490"/>
            <a:ext cx="180000" cy="180000"/>
            <a:chOff x="7966880" y="3935853"/>
            <a:chExt cx="180000" cy="180000"/>
          </a:xfrm>
        </p:grpSpPr>
        <p:sp>
          <p:nvSpPr>
            <p:cNvPr id="132" name="Oval 131">
              <a:extLst>
                <a:ext uri="{FF2B5EF4-FFF2-40B4-BE49-F238E27FC236}">
                  <a16:creationId xmlns:a16="http://schemas.microsoft.com/office/drawing/2014/main" id="{005260EF-867D-DB19-9A2B-BD3C3E6267E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3" name="Graphic 132" descr="Star with solid fill">
              <a:extLst>
                <a:ext uri="{FF2B5EF4-FFF2-40B4-BE49-F238E27FC236}">
                  <a16:creationId xmlns:a16="http://schemas.microsoft.com/office/drawing/2014/main" id="{18FC9168-2AA3-15D0-E0C4-6F4C388DEF8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grpSp>
        <p:nvGrpSpPr>
          <p:cNvPr id="134" name="Group 133">
            <a:extLst>
              <a:ext uri="{FF2B5EF4-FFF2-40B4-BE49-F238E27FC236}">
                <a16:creationId xmlns:a16="http://schemas.microsoft.com/office/drawing/2014/main" id="{A3A4632D-BBD0-B908-9DDD-ED6CE91B2BE8}"/>
              </a:ext>
            </a:extLst>
          </p:cNvPr>
          <p:cNvGrpSpPr/>
          <p:nvPr/>
        </p:nvGrpSpPr>
        <p:grpSpPr>
          <a:xfrm>
            <a:off x="5413614" y="4799943"/>
            <a:ext cx="180000" cy="180000"/>
            <a:chOff x="7966880" y="3935853"/>
            <a:chExt cx="180000" cy="180000"/>
          </a:xfrm>
        </p:grpSpPr>
        <p:sp>
          <p:nvSpPr>
            <p:cNvPr id="135" name="Oval 134">
              <a:extLst>
                <a:ext uri="{FF2B5EF4-FFF2-40B4-BE49-F238E27FC236}">
                  <a16:creationId xmlns:a16="http://schemas.microsoft.com/office/drawing/2014/main" id="{0B7EE79D-794C-7786-64ED-DBC2898798D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6" name="Graphic 135" descr="Star with solid fill">
              <a:extLst>
                <a:ext uri="{FF2B5EF4-FFF2-40B4-BE49-F238E27FC236}">
                  <a16:creationId xmlns:a16="http://schemas.microsoft.com/office/drawing/2014/main" id="{1D803AD3-36D2-845B-DA40-C9E2C7BF9C0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grpSp>
        <p:nvGrpSpPr>
          <p:cNvPr id="137" name="Group 136">
            <a:extLst>
              <a:ext uri="{FF2B5EF4-FFF2-40B4-BE49-F238E27FC236}">
                <a16:creationId xmlns:a16="http://schemas.microsoft.com/office/drawing/2014/main" id="{439E4F6A-B918-511F-6B7F-E99ACE7C7FF6}"/>
              </a:ext>
            </a:extLst>
          </p:cNvPr>
          <p:cNvGrpSpPr/>
          <p:nvPr/>
        </p:nvGrpSpPr>
        <p:grpSpPr>
          <a:xfrm>
            <a:off x="578910" y="4805159"/>
            <a:ext cx="180000" cy="180000"/>
            <a:chOff x="7966880" y="3935853"/>
            <a:chExt cx="180000" cy="180000"/>
          </a:xfrm>
        </p:grpSpPr>
        <p:sp>
          <p:nvSpPr>
            <p:cNvPr id="138" name="Oval 137">
              <a:extLst>
                <a:ext uri="{FF2B5EF4-FFF2-40B4-BE49-F238E27FC236}">
                  <a16:creationId xmlns:a16="http://schemas.microsoft.com/office/drawing/2014/main" id="{66EE00F0-7605-30CF-F8A8-60C413432CD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9" name="Graphic 138" descr="Star with solid fill">
              <a:extLst>
                <a:ext uri="{FF2B5EF4-FFF2-40B4-BE49-F238E27FC236}">
                  <a16:creationId xmlns:a16="http://schemas.microsoft.com/office/drawing/2014/main" id="{DD2B6634-0E25-B485-19A3-A71B4E778501}"/>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grpSp>
        <p:nvGrpSpPr>
          <p:cNvPr id="140" name="Group 139">
            <a:extLst>
              <a:ext uri="{FF2B5EF4-FFF2-40B4-BE49-F238E27FC236}">
                <a16:creationId xmlns:a16="http://schemas.microsoft.com/office/drawing/2014/main" id="{234ADCB8-0ADA-2028-BA3E-989BD5B2DE16}"/>
              </a:ext>
            </a:extLst>
          </p:cNvPr>
          <p:cNvGrpSpPr/>
          <p:nvPr/>
        </p:nvGrpSpPr>
        <p:grpSpPr>
          <a:xfrm>
            <a:off x="9734099" y="4840046"/>
            <a:ext cx="180000" cy="180000"/>
            <a:chOff x="7966880" y="3935853"/>
            <a:chExt cx="180000" cy="180000"/>
          </a:xfrm>
        </p:grpSpPr>
        <p:sp>
          <p:nvSpPr>
            <p:cNvPr id="141" name="Oval 140">
              <a:extLst>
                <a:ext uri="{FF2B5EF4-FFF2-40B4-BE49-F238E27FC236}">
                  <a16:creationId xmlns:a16="http://schemas.microsoft.com/office/drawing/2014/main" id="{F1C7E5A8-223C-A4BF-338C-0F733F2B0FC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42" name="Graphic 141" descr="Star with solid fill">
              <a:extLst>
                <a:ext uri="{FF2B5EF4-FFF2-40B4-BE49-F238E27FC236}">
                  <a16:creationId xmlns:a16="http://schemas.microsoft.com/office/drawing/2014/main" id="{7C8D7700-60AB-E13B-E65D-38C63E9E853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997639" y="3958992"/>
              <a:ext cx="118481" cy="118481"/>
            </a:xfrm>
            <a:prstGeom prst="rect">
              <a:avLst/>
            </a:prstGeom>
          </p:spPr>
        </p:pic>
      </p:grpSp>
      <p:sp>
        <p:nvSpPr>
          <p:cNvPr id="16" name="Rectangle 15">
            <a:extLst>
              <a:ext uri="{FF2B5EF4-FFF2-40B4-BE49-F238E27FC236}">
                <a16:creationId xmlns:a16="http://schemas.microsoft.com/office/drawing/2014/main" id="{F9954B6F-3759-422F-75BE-D1375E14EC85}"/>
              </a:ext>
            </a:extLst>
          </p:cNvPr>
          <p:cNvSpPr/>
          <p:nvPr/>
        </p:nvSpPr>
        <p:spPr>
          <a:xfrm>
            <a:off x="5170157" y="5725301"/>
            <a:ext cx="39600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9A997D8B-56CC-7FC1-931F-3F9FD844D30E}"/>
              </a:ext>
            </a:extLst>
          </p:cNvPr>
          <p:cNvSpPr/>
          <p:nvPr/>
        </p:nvSpPr>
        <p:spPr>
          <a:xfrm>
            <a:off x="1176303" y="5256442"/>
            <a:ext cx="39600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36F18CB6-A30B-8277-D901-80C537B1511B}"/>
              </a:ext>
            </a:extLst>
          </p:cNvPr>
          <p:cNvSpPr/>
          <p:nvPr/>
        </p:nvSpPr>
        <p:spPr>
          <a:xfrm>
            <a:off x="8938220" y="5633595"/>
            <a:ext cx="39600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BED289B3-899A-903F-8572-CB3837A5DD0A}"/>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DF8A2557-3200-8969-88BD-4E65C81AA62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2" name="Group 21">
              <a:extLst>
                <a:ext uri="{FF2B5EF4-FFF2-40B4-BE49-F238E27FC236}">
                  <a16:creationId xmlns:a16="http://schemas.microsoft.com/office/drawing/2014/main" id="{F82569D1-1116-7419-B426-9C11B54DE19A}"/>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200FF009-82CC-83A9-C9C9-CD147B85043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4" name="Rectangle 23">
                <a:extLst>
                  <a:ext uri="{FF2B5EF4-FFF2-40B4-BE49-F238E27FC236}">
                    <a16:creationId xmlns:a16="http://schemas.microsoft.com/office/drawing/2014/main" id="{078B61A2-8596-602A-E2EC-9CE341CBBAF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A8E53B50-667D-A9B7-2C92-1EE55F7D929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0771379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ppt_x"/>
                                          </p:val>
                                        </p:tav>
                                        <p:tav tm="100000">
                                          <p:val>
                                            <p:strVal val="#ppt_x"/>
                                          </p:val>
                                        </p:tav>
                                      </p:tavLst>
                                    </p:anim>
                                    <p:anim calcmode="lin" valueType="num">
                                      <p:cBhvr additive="base">
                                        <p:cTn id="1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20"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350500"/>
            <a:ext cx="64277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Downsizing Roles and Responsibilities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D2C3FB4F-12D5-B433-EEC7-E28E2C1ACAE8}"/>
              </a:ext>
            </a:extLst>
          </p:cNvPr>
          <p:cNvSpPr/>
          <p:nvPr/>
        </p:nvSpPr>
        <p:spPr>
          <a:xfrm>
            <a:off x="4769110" y="1840764"/>
            <a:ext cx="6258560" cy="2652808"/>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Tijdelijke aanduiding voor inhoud 5">
            <a:extLst>
              <a:ext uri="{FF2B5EF4-FFF2-40B4-BE49-F238E27FC236}">
                <a16:creationId xmlns:a16="http://schemas.microsoft.com/office/drawing/2014/main" id="{FE133C9B-5B44-EDBB-E146-0068F122081B}"/>
              </a:ext>
            </a:extLst>
          </p:cNvPr>
          <p:cNvSpPr txBox="1">
            <a:spLocks/>
          </p:cNvSpPr>
          <p:nvPr/>
        </p:nvSpPr>
        <p:spPr>
          <a:xfrm>
            <a:off x="5835910" y="2149685"/>
            <a:ext cx="5008880" cy="290163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
                <a:srgbClr val="5CB6F9"/>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 Tip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Ø"/>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the participants are unable to reach a consensus on downsizing, distribute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voting dots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(using a different color from previous voting exercises) and conduct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heatmap voting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session. Afterward, the Decider can make the final decision on the minimum set of roles and responsibilities needed to move forward.</a:t>
            </a:r>
          </a:p>
        </p:txBody>
      </p:sp>
      <p:pic>
        <p:nvPicPr>
          <p:cNvPr id="22" name="Graphic 21" descr="Information with solid fill">
            <a:extLst>
              <a:ext uri="{FF2B5EF4-FFF2-40B4-BE49-F238E27FC236}">
                <a16:creationId xmlns:a16="http://schemas.microsoft.com/office/drawing/2014/main" id="{60ADC432-AF79-88A3-DE65-F937FD0176FC}"/>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4844382" y="1918679"/>
            <a:ext cx="718955" cy="718955"/>
          </a:xfrm>
          <a:prstGeom prst="rect">
            <a:avLst/>
          </a:prstGeom>
        </p:spPr>
      </p:pic>
      <p:grpSp>
        <p:nvGrpSpPr>
          <p:cNvPr id="25" name="Group 24">
            <a:extLst>
              <a:ext uri="{FF2B5EF4-FFF2-40B4-BE49-F238E27FC236}">
                <a16:creationId xmlns:a16="http://schemas.microsoft.com/office/drawing/2014/main" id="{8EE584BC-12B1-CBE4-D869-21D16667385A}"/>
              </a:ext>
            </a:extLst>
          </p:cNvPr>
          <p:cNvGrpSpPr/>
          <p:nvPr/>
        </p:nvGrpSpPr>
        <p:grpSpPr>
          <a:xfrm>
            <a:off x="11300243" y="3681624"/>
            <a:ext cx="180000" cy="180000"/>
            <a:chOff x="7966880" y="3935853"/>
            <a:chExt cx="180000" cy="180000"/>
          </a:xfrm>
        </p:grpSpPr>
        <p:sp>
          <p:nvSpPr>
            <p:cNvPr id="26" name="Oval 25">
              <a:extLst>
                <a:ext uri="{FF2B5EF4-FFF2-40B4-BE49-F238E27FC236}">
                  <a16:creationId xmlns:a16="http://schemas.microsoft.com/office/drawing/2014/main" id="{ECA239F1-80CE-19E8-1D63-7881A352C10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766F2FB5-3548-C196-8F1E-BF59F06BAA6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8" name="Group 27">
            <a:extLst>
              <a:ext uri="{FF2B5EF4-FFF2-40B4-BE49-F238E27FC236}">
                <a16:creationId xmlns:a16="http://schemas.microsoft.com/office/drawing/2014/main" id="{7B27FA8D-773A-0E8F-418A-E738D0147F91}"/>
              </a:ext>
            </a:extLst>
          </p:cNvPr>
          <p:cNvGrpSpPr/>
          <p:nvPr/>
        </p:nvGrpSpPr>
        <p:grpSpPr>
          <a:xfrm>
            <a:off x="11307863" y="3972645"/>
            <a:ext cx="180000" cy="180000"/>
            <a:chOff x="7966880" y="3935853"/>
            <a:chExt cx="180000" cy="180000"/>
          </a:xfrm>
        </p:grpSpPr>
        <p:sp>
          <p:nvSpPr>
            <p:cNvPr id="29" name="Oval 28">
              <a:extLst>
                <a:ext uri="{FF2B5EF4-FFF2-40B4-BE49-F238E27FC236}">
                  <a16:creationId xmlns:a16="http://schemas.microsoft.com/office/drawing/2014/main" id="{8F291F77-76C4-0328-B4A9-FE1759C7470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0" name="Graphic 29" descr="Star with solid fill">
              <a:extLst>
                <a:ext uri="{FF2B5EF4-FFF2-40B4-BE49-F238E27FC236}">
                  <a16:creationId xmlns:a16="http://schemas.microsoft.com/office/drawing/2014/main" id="{DEB1045B-F8F0-15DC-FE98-F6F00117B53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31" name="Group 30">
            <a:extLst>
              <a:ext uri="{FF2B5EF4-FFF2-40B4-BE49-F238E27FC236}">
                <a16:creationId xmlns:a16="http://schemas.microsoft.com/office/drawing/2014/main" id="{75980E18-1487-3BE7-A946-6F5F01962C32}"/>
              </a:ext>
            </a:extLst>
          </p:cNvPr>
          <p:cNvGrpSpPr/>
          <p:nvPr/>
        </p:nvGrpSpPr>
        <p:grpSpPr>
          <a:xfrm>
            <a:off x="11582183" y="3819068"/>
            <a:ext cx="180000" cy="180000"/>
            <a:chOff x="7966880" y="3935853"/>
            <a:chExt cx="180000" cy="180000"/>
          </a:xfrm>
        </p:grpSpPr>
        <p:sp>
          <p:nvSpPr>
            <p:cNvPr id="32" name="Oval 31">
              <a:extLst>
                <a:ext uri="{FF2B5EF4-FFF2-40B4-BE49-F238E27FC236}">
                  <a16:creationId xmlns:a16="http://schemas.microsoft.com/office/drawing/2014/main" id="{69A943FE-C95F-F6F5-E541-ECE958F4812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3" name="Graphic 32" descr="Star with solid fill">
              <a:extLst>
                <a:ext uri="{FF2B5EF4-FFF2-40B4-BE49-F238E27FC236}">
                  <a16:creationId xmlns:a16="http://schemas.microsoft.com/office/drawing/2014/main" id="{9DE26578-6AD4-EEA6-BE86-5C00FD834E5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sp>
        <p:nvSpPr>
          <p:cNvPr id="34" name="Oval 33">
            <a:extLst>
              <a:ext uri="{FF2B5EF4-FFF2-40B4-BE49-F238E27FC236}">
                <a16:creationId xmlns:a16="http://schemas.microsoft.com/office/drawing/2014/main" id="{BA5C5815-72FE-B7D9-6C7D-F18480FFF3C3}"/>
              </a:ext>
            </a:extLst>
          </p:cNvPr>
          <p:cNvSpPr/>
          <p:nvPr/>
        </p:nvSpPr>
        <p:spPr>
          <a:xfrm>
            <a:off x="11360951" y="299466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8ECBC325-05F7-4188-B2F0-5F987EBA1CDE}"/>
              </a:ext>
            </a:extLst>
          </p:cNvPr>
          <p:cNvSpPr/>
          <p:nvPr/>
        </p:nvSpPr>
        <p:spPr>
          <a:xfrm>
            <a:off x="11453175" y="299466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0B0BBA52-546E-3C5E-F6E8-D9F2563F36B8}"/>
              </a:ext>
            </a:extLst>
          </p:cNvPr>
          <p:cNvSpPr/>
          <p:nvPr/>
        </p:nvSpPr>
        <p:spPr>
          <a:xfrm>
            <a:off x="11546183" y="299466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1B5CDC26-4C06-8760-64AD-38F0D6F3BD99}"/>
              </a:ext>
            </a:extLst>
          </p:cNvPr>
          <p:cNvSpPr/>
          <p:nvPr/>
        </p:nvSpPr>
        <p:spPr>
          <a:xfrm>
            <a:off x="11639191" y="299466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B806F70B-B067-75E2-337F-53EFF6821269}"/>
              </a:ext>
            </a:extLst>
          </p:cNvPr>
          <p:cNvSpPr/>
          <p:nvPr/>
        </p:nvSpPr>
        <p:spPr>
          <a:xfrm>
            <a:off x="11360951" y="3098808"/>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7D306465-C118-DCB4-F9CF-0B2761FBA7D8}"/>
              </a:ext>
            </a:extLst>
          </p:cNvPr>
          <p:cNvSpPr/>
          <p:nvPr/>
        </p:nvSpPr>
        <p:spPr>
          <a:xfrm>
            <a:off x="11453175" y="3098808"/>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DDD76E88-855B-DE9D-D72D-A1FE66626E11}"/>
              </a:ext>
            </a:extLst>
          </p:cNvPr>
          <p:cNvSpPr/>
          <p:nvPr/>
        </p:nvSpPr>
        <p:spPr>
          <a:xfrm>
            <a:off x="11546183" y="3098808"/>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23F6063A-2A02-3888-C411-F081459590EE}"/>
              </a:ext>
            </a:extLst>
          </p:cNvPr>
          <p:cNvSpPr/>
          <p:nvPr/>
        </p:nvSpPr>
        <p:spPr>
          <a:xfrm>
            <a:off x="11639191" y="3098808"/>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FBE7BA2A-FEA0-C313-EE60-781E4C962408}"/>
              </a:ext>
            </a:extLst>
          </p:cNvPr>
          <p:cNvSpPr/>
          <p:nvPr/>
        </p:nvSpPr>
        <p:spPr>
          <a:xfrm>
            <a:off x="11360951" y="2795876"/>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363F6B0D-E498-0C7C-2C60-6D173E0C21FA}"/>
              </a:ext>
            </a:extLst>
          </p:cNvPr>
          <p:cNvSpPr/>
          <p:nvPr/>
        </p:nvSpPr>
        <p:spPr>
          <a:xfrm>
            <a:off x="11453175" y="2795876"/>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771AD1FD-631B-8B3D-3B73-9E8AA11C626D}"/>
              </a:ext>
            </a:extLst>
          </p:cNvPr>
          <p:cNvSpPr/>
          <p:nvPr/>
        </p:nvSpPr>
        <p:spPr>
          <a:xfrm>
            <a:off x="11546183" y="2795876"/>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21CB352C-929A-DB81-34D6-4A9FEE9FFBA8}"/>
              </a:ext>
            </a:extLst>
          </p:cNvPr>
          <p:cNvSpPr/>
          <p:nvPr/>
        </p:nvSpPr>
        <p:spPr>
          <a:xfrm>
            <a:off x="11639191" y="2795876"/>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EF3BE87B-981A-38D3-8AD4-C6D43C76AEDD}"/>
              </a:ext>
            </a:extLst>
          </p:cNvPr>
          <p:cNvSpPr/>
          <p:nvPr/>
        </p:nvSpPr>
        <p:spPr>
          <a:xfrm>
            <a:off x="11360951" y="290002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721DFC73-7D0F-5F70-9799-856F8C9A4959}"/>
              </a:ext>
            </a:extLst>
          </p:cNvPr>
          <p:cNvSpPr/>
          <p:nvPr/>
        </p:nvSpPr>
        <p:spPr>
          <a:xfrm>
            <a:off x="11453175" y="290002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5BB10CBA-A8FB-705E-4904-7764A81F057E}"/>
              </a:ext>
            </a:extLst>
          </p:cNvPr>
          <p:cNvSpPr/>
          <p:nvPr/>
        </p:nvSpPr>
        <p:spPr>
          <a:xfrm>
            <a:off x="11546183" y="290002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33208440-EA48-748E-30E6-02E020F20F4A}"/>
              </a:ext>
            </a:extLst>
          </p:cNvPr>
          <p:cNvSpPr/>
          <p:nvPr/>
        </p:nvSpPr>
        <p:spPr>
          <a:xfrm>
            <a:off x="11639191" y="290002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9" name="Picture 68" descr="A yellow background with blue text&#10;&#10;Description automatically generated">
            <a:extLst>
              <a:ext uri="{FF2B5EF4-FFF2-40B4-BE49-F238E27FC236}">
                <a16:creationId xmlns:a16="http://schemas.microsoft.com/office/drawing/2014/main" id="{2F0010B2-6A4B-D5D5-9AFC-36B71C35A347}"/>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14681" y="4787551"/>
            <a:ext cx="1008366" cy="720000"/>
          </a:xfrm>
          <a:prstGeom prst="rect">
            <a:avLst/>
          </a:prstGeom>
        </p:spPr>
      </p:pic>
      <p:pic>
        <p:nvPicPr>
          <p:cNvPr id="71" name="Picture 70" descr="A yellow background with blue text&#10;&#10;Description automatically generated">
            <a:extLst>
              <a:ext uri="{FF2B5EF4-FFF2-40B4-BE49-F238E27FC236}">
                <a16:creationId xmlns:a16="http://schemas.microsoft.com/office/drawing/2014/main" id="{285A139D-B256-E9AB-B6C5-A395F798627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636306" y="4785186"/>
            <a:ext cx="1008366" cy="720000"/>
          </a:xfrm>
          <a:prstGeom prst="rect">
            <a:avLst/>
          </a:prstGeom>
        </p:spPr>
      </p:pic>
      <p:pic>
        <p:nvPicPr>
          <p:cNvPr id="72" name="Picture 71" descr="A pink background with blue text&#10;&#10;Description automatically generated">
            <a:extLst>
              <a:ext uri="{FF2B5EF4-FFF2-40B4-BE49-F238E27FC236}">
                <a16:creationId xmlns:a16="http://schemas.microsoft.com/office/drawing/2014/main" id="{F0A3E32E-C235-9A55-216D-9C6F791155A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664505" y="4785186"/>
            <a:ext cx="1008366" cy="720000"/>
          </a:xfrm>
          <a:prstGeom prst="rect">
            <a:avLst/>
          </a:prstGeom>
        </p:spPr>
      </p:pic>
      <p:pic>
        <p:nvPicPr>
          <p:cNvPr id="74" name="Picture 73" descr="A green background with blue text&#10;&#10;Description automatically generated">
            <a:extLst>
              <a:ext uri="{FF2B5EF4-FFF2-40B4-BE49-F238E27FC236}">
                <a16:creationId xmlns:a16="http://schemas.microsoft.com/office/drawing/2014/main" id="{A4786411-3EDE-71FF-B162-5B0B9E04D17B}"/>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8929060" y="4785186"/>
            <a:ext cx="1014968" cy="720000"/>
          </a:xfrm>
          <a:prstGeom prst="rect">
            <a:avLst/>
          </a:prstGeom>
        </p:spPr>
      </p:pic>
      <p:pic>
        <p:nvPicPr>
          <p:cNvPr id="75" name="Picture 74" descr="A green background with black text&#10;&#10;Description automatically generated">
            <a:extLst>
              <a:ext uri="{FF2B5EF4-FFF2-40B4-BE49-F238E27FC236}">
                <a16:creationId xmlns:a16="http://schemas.microsoft.com/office/drawing/2014/main" id="{F009D533-735F-C92F-E86F-D49C1F6D7EB7}"/>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191284" y="5552734"/>
            <a:ext cx="507484" cy="360000"/>
          </a:xfrm>
          <a:prstGeom prst="rect">
            <a:avLst/>
          </a:prstGeom>
        </p:spPr>
      </p:pic>
      <p:pic>
        <p:nvPicPr>
          <p:cNvPr id="76" name="Picture 75" descr="A pink background with blue text&#10;&#10;Description automatically generated">
            <a:extLst>
              <a:ext uri="{FF2B5EF4-FFF2-40B4-BE49-F238E27FC236}">
                <a16:creationId xmlns:a16="http://schemas.microsoft.com/office/drawing/2014/main" id="{539012BD-307D-8FD6-2D1E-1468E3305B8C}"/>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890128" y="5572519"/>
            <a:ext cx="504183" cy="360000"/>
          </a:xfrm>
          <a:prstGeom prst="rect">
            <a:avLst/>
          </a:prstGeom>
        </p:spPr>
      </p:pic>
      <p:pic>
        <p:nvPicPr>
          <p:cNvPr id="77" name="Picture 76" descr="A yellow background with blue text&#10;&#10;Description automatically generated">
            <a:extLst>
              <a:ext uri="{FF2B5EF4-FFF2-40B4-BE49-F238E27FC236}">
                <a16:creationId xmlns:a16="http://schemas.microsoft.com/office/drawing/2014/main" id="{77F6DFB8-311A-89D3-B139-223D9B97E297}"/>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727699" y="5571714"/>
            <a:ext cx="504183" cy="360000"/>
          </a:xfrm>
          <a:prstGeom prst="rect">
            <a:avLst/>
          </a:prstGeom>
        </p:spPr>
      </p:pic>
      <p:sp>
        <p:nvSpPr>
          <p:cNvPr id="91" name="Oval 90">
            <a:extLst>
              <a:ext uri="{FF2B5EF4-FFF2-40B4-BE49-F238E27FC236}">
                <a16:creationId xmlns:a16="http://schemas.microsoft.com/office/drawing/2014/main" id="{ACC44E31-D597-70DB-9235-22C7AA8AC153}"/>
              </a:ext>
            </a:extLst>
          </p:cNvPr>
          <p:cNvSpPr/>
          <p:nvPr/>
        </p:nvSpPr>
        <p:spPr>
          <a:xfrm>
            <a:off x="9571638" y="58037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Oval 97">
            <a:extLst>
              <a:ext uri="{FF2B5EF4-FFF2-40B4-BE49-F238E27FC236}">
                <a16:creationId xmlns:a16="http://schemas.microsoft.com/office/drawing/2014/main" id="{C1E730AF-DE34-FFCA-8E1A-57FB8DE2DB11}"/>
              </a:ext>
            </a:extLst>
          </p:cNvPr>
          <p:cNvSpPr/>
          <p:nvPr/>
        </p:nvSpPr>
        <p:spPr>
          <a:xfrm>
            <a:off x="9477479" y="57677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9" name="Oval 98">
            <a:extLst>
              <a:ext uri="{FF2B5EF4-FFF2-40B4-BE49-F238E27FC236}">
                <a16:creationId xmlns:a16="http://schemas.microsoft.com/office/drawing/2014/main" id="{707ABB81-76DE-5B1B-35A2-DE30A4993984}"/>
              </a:ext>
            </a:extLst>
          </p:cNvPr>
          <p:cNvSpPr/>
          <p:nvPr/>
        </p:nvSpPr>
        <p:spPr>
          <a:xfrm>
            <a:off x="9344381" y="579728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Oval 103">
            <a:extLst>
              <a:ext uri="{FF2B5EF4-FFF2-40B4-BE49-F238E27FC236}">
                <a16:creationId xmlns:a16="http://schemas.microsoft.com/office/drawing/2014/main" id="{DCE950D3-B82E-6AEF-E79E-9FFC9C180A06}"/>
              </a:ext>
            </a:extLst>
          </p:cNvPr>
          <p:cNvSpPr/>
          <p:nvPr/>
        </p:nvSpPr>
        <p:spPr>
          <a:xfrm>
            <a:off x="1331991" y="48987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Oval 104">
            <a:extLst>
              <a:ext uri="{FF2B5EF4-FFF2-40B4-BE49-F238E27FC236}">
                <a16:creationId xmlns:a16="http://schemas.microsoft.com/office/drawing/2014/main" id="{684C696A-578C-7C25-75A7-982C5CBAA9CD}"/>
              </a:ext>
            </a:extLst>
          </p:cNvPr>
          <p:cNvSpPr/>
          <p:nvPr/>
        </p:nvSpPr>
        <p:spPr>
          <a:xfrm>
            <a:off x="1274573" y="49573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Oval 105">
            <a:extLst>
              <a:ext uri="{FF2B5EF4-FFF2-40B4-BE49-F238E27FC236}">
                <a16:creationId xmlns:a16="http://schemas.microsoft.com/office/drawing/2014/main" id="{A5541323-2292-775D-A677-38AD62A35751}"/>
              </a:ext>
            </a:extLst>
          </p:cNvPr>
          <p:cNvSpPr/>
          <p:nvPr/>
        </p:nvSpPr>
        <p:spPr>
          <a:xfrm>
            <a:off x="1367991" y="508069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Oval 106">
            <a:extLst>
              <a:ext uri="{FF2B5EF4-FFF2-40B4-BE49-F238E27FC236}">
                <a16:creationId xmlns:a16="http://schemas.microsoft.com/office/drawing/2014/main" id="{D75A9030-FD20-34F1-05C3-606932F47049}"/>
              </a:ext>
            </a:extLst>
          </p:cNvPr>
          <p:cNvSpPr/>
          <p:nvPr/>
        </p:nvSpPr>
        <p:spPr>
          <a:xfrm>
            <a:off x="1389409" y="49392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Oval 107">
            <a:extLst>
              <a:ext uri="{FF2B5EF4-FFF2-40B4-BE49-F238E27FC236}">
                <a16:creationId xmlns:a16="http://schemas.microsoft.com/office/drawing/2014/main" id="{A0941F6C-C997-FD7D-2772-176B5F34E2D9}"/>
              </a:ext>
            </a:extLst>
          </p:cNvPr>
          <p:cNvSpPr/>
          <p:nvPr/>
        </p:nvSpPr>
        <p:spPr>
          <a:xfrm>
            <a:off x="1238573" y="48424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 name="Oval 108">
            <a:extLst>
              <a:ext uri="{FF2B5EF4-FFF2-40B4-BE49-F238E27FC236}">
                <a16:creationId xmlns:a16="http://schemas.microsoft.com/office/drawing/2014/main" id="{D69B3B45-BD6E-F775-8F7E-9EB267FFAEF9}"/>
              </a:ext>
            </a:extLst>
          </p:cNvPr>
          <p:cNvSpPr/>
          <p:nvPr/>
        </p:nvSpPr>
        <p:spPr>
          <a:xfrm>
            <a:off x="4743236" y="49213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 name="Oval 109">
            <a:extLst>
              <a:ext uri="{FF2B5EF4-FFF2-40B4-BE49-F238E27FC236}">
                <a16:creationId xmlns:a16="http://schemas.microsoft.com/office/drawing/2014/main" id="{E2BB3251-D142-2488-815D-8EC68CAF2430}"/>
              </a:ext>
            </a:extLst>
          </p:cNvPr>
          <p:cNvSpPr/>
          <p:nvPr/>
        </p:nvSpPr>
        <p:spPr>
          <a:xfrm>
            <a:off x="4849182" y="4835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 name="Oval 110">
            <a:extLst>
              <a:ext uri="{FF2B5EF4-FFF2-40B4-BE49-F238E27FC236}">
                <a16:creationId xmlns:a16="http://schemas.microsoft.com/office/drawing/2014/main" id="{5660969C-347D-937C-042E-373D0596AE6E}"/>
              </a:ext>
            </a:extLst>
          </p:cNvPr>
          <p:cNvSpPr/>
          <p:nvPr/>
        </p:nvSpPr>
        <p:spPr>
          <a:xfrm>
            <a:off x="4880372" y="49491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 name="Oval 111">
            <a:extLst>
              <a:ext uri="{FF2B5EF4-FFF2-40B4-BE49-F238E27FC236}">
                <a16:creationId xmlns:a16="http://schemas.microsoft.com/office/drawing/2014/main" id="{3A26F9DD-DDFD-D9F1-B136-425BC31D1D29}"/>
              </a:ext>
            </a:extLst>
          </p:cNvPr>
          <p:cNvSpPr/>
          <p:nvPr/>
        </p:nvSpPr>
        <p:spPr>
          <a:xfrm>
            <a:off x="4769110" y="49775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 name="Oval 112">
            <a:extLst>
              <a:ext uri="{FF2B5EF4-FFF2-40B4-BE49-F238E27FC236}">
                <a16:creationId xmlns:a16="http://schemas.microsoft.com/office/drawing/2014/main" id="{8EA8673F-073C-B9FC-6FBC-20677E96BF1E}"/>
              </a:ext>
            </a:extLst>
          </p:cNvPr>
          <p:cNvSpPr/>
          <p:nvPr/>
        </p:nvSpPr>
        <p:spPr>
          <a:xfrm>
            <a:off x="9047108" y="48627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4" name="Group 113">
            <a:extLst>
              <a:ext uri="{FF2B5EF4-FFF2-40B4-BE49-F238E27FC236}">
                <a16:creationId xmlns:a16="http://schemas.microsoft.com/office/drawing/2014/main" id="{23A50C9A-1CBE-EB96-D526-C9CF630031C2}"/>
              </a:ext>
            </a:extLst>
          </p:cNvPr>
          <p:cNvGrpSpPr/>
          <p:nvPr/>
        </p:nvGrpSpPr>
        <p:grpSpPr>
          <a:xfrm>
            <a:off x="2846240" y="6029222"/>
            <a:ext cx="504183" cy="360000"/>
            <a:chOff x="1070746" y="5446208"/>
            <a:chExt cx="504183" cy="360000"/>
          </a:xfrm>
        </p:grpSpPr>
        <p:pic>
          <p:nvPicPr>
            <p:cNvPr id="115" name="Picture 114" descr="A yellow background with blue text&#10;&#10;Description automatically generated">
              <a:extLst>
                <a:ext uri="{FF2B5EF4-FFF2-40B4-BE49-F238E27FC236}">
                  <a16:creationId xmlns:a16="http://schemas.microsoft.com/office/drawing/2014/main" id="{606ACE08-5DB3-374E-03FB-364C2A9CC510}"/>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070746" y="5446208"/>
              <a:ext cx="504183" cy="360000"/>
            </a:xfrm>
            <a:prstGeom prst="rect">
              <a:avLst/>
            </a:prstGeom>
          </p:spPr>
        </p:pic>
        <p:sp>
          <p:nvSpPr>
            <p:cNvPr id="119" name="Oval 118">
              <a:extLst>
                <a:ext uri="{FF2B5EF4-FFF2-40B4-BE49-F238E27FC236}">
                  <a16:creationId xmlns:a16="http://schemas.microsoft.com/office/drawing/2014/main" id="{E7704076-6823-984D-4CC4-2780BDD5DA84}"/>
                </a:ext>
              </a:extLst>
            </p:cNvPr>
            <p:cNvSpPr/>
            <p:nvPr/>
          </p:nvSpPr>
          <p:spPr>
            <a:xfrm>
              <a:off x="1465837" y="55019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0" name="Oval 119">
              <a:extLst>
                <a:ext uri="{FF2B5EF4-FFF2-40B4-BE49-F238E27FC236}">
                  <a16:creationId xmlns:a16="http://schemas.microsoft.com/office/drawing/2014/main" id="{9BD41ECC-A1F8-F976-4992-111265434126}"/>
                </a:ext>
              </a:extLst>
            </p:cNvPr>
            <p:cNvSpPr/>
            <p:nvPr/>
          </p:nvSpPr>
          <p:spPr>
            <a:xfrm>
              <a:off x="1352601" y="546562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1" name="Oval 120">
              <a:extLst>
                <a:ext uri="{FF2B5EF4-FFF2-40B4-BE49-F238E27FC236}">
                  <a16:creationId xmlns:a16="http://schemas.microsoft.com/office/drawing/2014/main" id="{52FE6E4D-621F-1BC3-3502-DF1554121EA1}"/>
                </a:ext>
              </a:extLst>
            </p:cNvPr>
            <p:cNvSpPr/>
            <p:nvPr/>
          </p:nvSpPr>
          <p:spPr>
            <a:xfrm>
              <a:off x="1474831" y="56492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43" name="Oval 142">
            <a:extLst>
              <a:ext uri="{FF2B5EF4-FFF2-40B4-BE49-F238E27FC236}">
                <a16:creationId xmlns:a16="http://schemas.microsoft.com/office/drawing/2014/main" id="{4CB88C32-C2F4-A590-5F76-45AF15AE1382}"/>
              </a:ext>
            </a:extLst>
          </p:cNvPr>
          <p:cNvSpPr/>
          <p:nvPr/>
        </p:nvSpPr>
        <p:spPr>
          <a:xfrm>
            <a:off x="842078" y="56129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44" name="Group 143">
            <a:extLst>
              <a:ext uri="{FF2B5EF4-FFF2-40B4-BE49-F238E27FC236}">
                <a16:creationId xmlns:a16="http://schemas.microsoft.com/office/drawing/2014/main" id="{3AF740F6-D969-D353-BB67-8603DE6A3304}"/>
              </a:ext>
            </a:extLst>
          </p:cNvPr>
          <p:cNvGrpSpPr/>
          <p:nvPr/>
        </p:nvGrpSpPr>
        <p:grpSpPr>
          <a:xfrm>
            <a:off x="2884618" y="5572519"/>
            <a:ext cx="504183" cy="360000"/>
            <a:chOff x="2884618" y="5572519"/>
            <a:chExt cx="504183" cy="360000"/>
          </a:xfrm>
        </p:grpSpPr>
        <p:pic>
          <p:nvPicPr>
            <p:cNvPr id="145" name="Picture 144" descr="A yellow background with blue text&#10;&#10;Description automatically generated">
              <a:extLst>
                <a:ext uri="{FF2B5EF4-FFF2-40B4-BE49-F238E27FC236}">
                  <a16:creationId xmlns:a16="http://schemas.microsoft.com/office/drawing/2014/main" id="{65140F61-8339-9372-BC16-AFEF1837DDE9}"/>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2884618" y="5572519"/>
              <a:ext cx="504183" cy="360000"/>
            </a:xfrm>
            <a:prstGeom prst="rect">
              <a:avLst/>
            </a:prstGeom>
          </p:spPr>
        </p:pic>
        <p:sp>
          <p:nvSpPr>
            <p:cNvPr id="146" name="Oval 145">
              <a:extLst>
                <a:ext uri="{FF2B5EF4-FFF2-40B4-BE49-F238E27FC236}">
                  <a16:creationId xmlns:a16="http://schemas.microsoft.com/office/drawing/2014/main" id="{72C38167-5984-0B14-B1FD-14E7D3C16DCC}"/>
                </a:ext>
              </a:extLst>
            </p:cNvPr>
            <p:cNvSpPr/>
            <p:nvPr/>
          </p:nvSpPr>
          <p:spPr>
            <a:xfrm>
              <a:off x="2968559" y="56692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7" name="Oval 146">
              <a:extLst>
                <a:ext uri="{FF2B5EF4-FFF2-40B4-BE49-F238E27FC236}">
                  <a16:creationId xmlns:a16="http://schemas.microsoft.com/office/drawing/2014/main" id="{638A89EB-66EA-8E45-A38E-C258FD5114B1}"/>
                </a:ext>
              </a:extLst>
            </p:cNvPr>
            <p:cNvSpPr/>
            <p:nvPr/>
          </p:nvSpPr>
          <p:spPr>
            <a:xfrm>
              <a:off x="3026332" y="58123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48" name="Oval 147">
            <a:extLst>
              <a:ext uri="{FF2B5EF4-FFF2-40B4-BE49-F238E27FC236}">
                <a16:creationId xmlns:a16="http://schemas.microsoft.com/office/drawing/2014/main" id="{CB9FD014-883E-80D5-751F-EEC0683251BC}"/>
              </a:ext>
            </a:extLst>
          </p:cNvPr>
          <p:cNvSpPr/>
          <p:nvPr/>
        </p:nvSpPr>
        <p:spPr>
          <a:xfrm>
            <a:off x="4904185" y="56129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9" name="Oval 148">
            <a:extLst>
              <a:ext uri="{FF2B5EF4-FFF2-40B4-BE49-F238E27FC236}">
                <a16:creationId xmlns:a16="http://schemas.microsoft.com/office/drawing/2014/main" id="{A68FB65F-C553-A42D-0413-10E3A21831C4}"/>
              </a:ext>
            </a:extLst>
          </p:cNvPr>
          <p:cNvSpPr/>
          <p:nvPr/>
        </p:nvSpPr>
        <p:spPr>
          <a:xfrm>
            <a:off x="5261027" y="561291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0" name="Oval 149">
            <a:extLst>
              <a:ext uri="{FF2B5EF4-FFF2-40B4-BE49-F238E27FC236}">
                <a16:creationId xmlns:a16="http://schemas.microsoft.com/office/drawing/2014/main" id="{959B3592-262D-E585-2B5F-678F4EBCBEF4}"/>
              </a:ext>
            </a:extLst>
          </p:cNvPr>
          <p:cNvSpPr/>
          <p:nvPr/>
        </p:nvSpPr>
        <p:spPr>
          <a:xfrm>
            <a:off x="4901464" y="5744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1" name="Oval 150">
            <a:extLst>
              <a:ext uri="{FF2B5EF4-FFF2-40B4-BE49-F238E27FC236}">
                <a16:creationId xmlns:a16="http://schemas.microsoft.com/office/drawing/2014/main" id="{D59747E6-E06C-8243-B55B-60980CFD37B2}"/>
              </a:ext>
            </a:extLst>
          </p:cNvPr>
          <p:cNvSpPr/>
          <p:nvPr/>
        </p:nvSpPr>
        <p:spPr>
          <a:xfrm>
            <a:off x="5291381" y="58605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2" name="Group 151">
            <a:extLst>
              <a:ext uri="{FF2B5EF4-FFF2-40B4-BE49-F238E27FC236}">
                <a16:creationId xmlns:a16="http://schemas.microsoft.com/office/drawing/2014/main" id="{69799C5C-CCC8-FC59-E4E3-70FAFDC34780}"/>
              </a:ext>
            </a:extLst>
          </p:cNvPr>
          <p:cNvGrpSpPr/>
          <p:nvPr/>
        </p:nvGrpSpPr>
        <p:grpSpPr>
          <a:xfrm>
            <a:off x="6723468" y="4800168"/>
            <a:ext cx="1008366" cy="1151243"/>
            <a:chOff x="6723468" y="4800168"/>
            <a:chExt cx="1008366" cy="1151243"/>
          </a:xfrm>
        </p:grpSpPr>
        <p:pic>
          <p:nvPicPr>
            <p:cNvPr id="153" name="Picture 152" descr="A pink background with blue text&#10;&#10;Description automatically generated">
              <a:extLst>
                <a:ext uri="{FF2B5EF4-FFF2-40B4-BE49-F238E27FC236}">
                  <a16:creationId xmlns:a16="http://schemas.microsoft.com/office/drawing/2014/main" id="{7D8552E8-EB61-B796-456B-C671AE9A682F}"/>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6723468" y="4800168"/>
              <a:ext cx="1008366" cy="720000"/>
            </a:xfrm>
            <a:prstGeom prst="rect">
              <a:avLst/>
            </a:prstGeom>
          </p:spPr>
        </p:pic>
        <p:pic>
          <p:nvPicPr>
            <p:cNvPr id="154" name="Picture 153" descr="A green background with blue text&#10;&#10;Description automatically generated">
              <a:extLst>
                <a:ext uri="{FF2B5EF4-FFF2-40B4-BE49-F238E27FC236}">
                  <a16:creationId xmlns:a16="http://schemas.microsoft.com/office/drawing/2014/main" id="{1CE6B78F-A904-6350-E780-A4C6C46BA2D9}"/>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6987627" y="5591411"/>
              <a:ext cx="507484" cy="360000"/>
            </a:xfrm>
            <a:prstGeom prst="rect">
              <a:avLst/>
            </a:prstGeom>
          </p:spPr>
        </p:pic>
        <p:sp>
          <p:nvSpPr>
            <p:cNvPr id="155" name="Oval 154">
              <a:extLst>
                <a:ext uri="{FF2B5EF4-FFF2-40B4-BE49-F238E27FC236}">
                  <a16:creationId xmlns:a16="http://schemas.microsoft.com/office/drawing/2014/main" id="{E5AE1C57-9D1E-D461-E818-FF7F8F6BC452}"/>
                </a:ext>
              </a:extLst>
            </p:cNvPr>
            <p:cNvSpPr/>
            <p:nvPr/>
          </p:nvSpPr>
          <p:spPr>
            <a:xfrm>
              <a:off x="6764541" y="491149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6" name="Oval 155">
              <a:extLst>
                <a:ext uri="{FF2B5EF4-FFF2-40B4-BE49-F238E27FC236}">
                  <a16:creationId xmlns:a16="http://schemas.microsoft.com/office/drawing/2014/main" id="{296BCE40-669A-3FC2-5893-F158674A1DF6}"/>
                </a:ext>
              </a:extLst>
            </p:cNvPr>
            <p:cNvSpPr/>
            <p:nvPr/>
          </p:nvSpPr>
          <p:spPr>
            <a:xfrm>
              <a:off x="7290872" y="583774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7" name="Oval 156">
              <a:extLst>
                <a:ext uri="{FF2B5EF4-FFF2-40B4-BE49-F238E27FC236}">
                  <a16:creationId xmlns:a16="http://schemas.microsoft.com/office/drawing/2014/main" id="{B16E62E6-3E40-CE27-3EB4-05C2B84C083D}"/>
                </a:ext>
              </a:extLst>
            </p:cNvPr>
            <p:cNvSpPr/>
            <p:nvPr/>
          </p:nvSpPr>
          <p:spPr>
            <a:xfrm>
              <a:off x="7148100" y="583774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58" name="Group 157">
            <a:extLst>
              <a:ext uri="{FF2B5EF4-FFF2-40B4-BE49-F238E27FC236}">
                <a16:creationId xmlns:a16="http://schemas.microsoft.com/office/drawing/2014/main" id="{3C1D8B59-F53B-413E-FC9C-F3CFB05AB2F9}"/>
              </a:ext>
            </a:extLst>
          </p:cNvPr>
          <p:cNvGrpSpPr/>
          <p:nvPr/>
        </p:nvGrpSpPr>
        <p:grpSpPr>
          <a:xfrm>
            <a:off x="9192774" y="6032413"/>
            <a:ext cx="507484" cy="360000"/>
            <a:chOff x="9192774" y="6032413"/>
            <a:chExt cx="507484" cy="360000"/>
          </a:xfrm>
        </p:grpSpPr>
        <p:pic>
          <p:nvPicPr>
            <p:cNvPr id="159" name="Picture 158" descr="A green background with blue text&#10;&#10;Description automatically generated">
              <a:extLst>
                <a:ext uri="{FF2B5EF4-FFF2-40B4-BE49-F238E27FC236}">
                  <a16:creationId xmlns:a16="http://schemas.microsoft.com/office/drawing/2014/main" id="{7D10A348-A114-B855-E9BA-5A6D3D33D89C}"/>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9192774" y="6032413"/>
              <a:ext cx="507484" cy="360000"/>
            </a:xfrm>
            <a:prstGeom prst="rect">
              <a:avLst/>
            </a:prstGeom>
          </p:spPr>
        </p:pic>
        <p:sp>
          <p:nvSpPr>
            <p:cNvPr id="160" name="Oval 159">
              <a:extLst>
                <a:ext uri="{FF2B5EF4-FFF2-40B4-BE49-F238E27FC236}">
                  <a16:creationId xmlns:a16="http://schemas.microsoft.com/office/drawing/2014/main" id="{96A25780-70CC-8026-369F-D6352091CC7C}"/>
                </a:ext>
              </a:extLst>
            </p:cNvPr>
            <p:cNvSpPr/>
            <p:nvPr/>
          </p:nvSpPr>
          <p:spPr>
            <a:xfrm>
              <a:off x="9254664" y="612038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1" name="Oval 160">
              <a:extLst>
                <a:ext uri="{FF2B5EF4-FFF2-40B4-BE49-F238E27FC236}">
                  <a16:creationId xmlns:a16="http://schemas.microsoft.com/office/drawing/2014/main" id="{83893978-6531-9045-03AB-C4E5B0C5A418}"/>
                </a:ext>
              </a:extLst>
            </p:cNvPr>
            <p:cNvSpPr/>
            <p:nvPr/>
          </p:nvSpPr>
          <p:spPr>
            <a:xfrm>
              <a:off x="9444657" y="60627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62" name="Group 161">
            <a:extLst>
              <a:ext uri="{FF2B5EF4-FFF2-40B4-BE49-F238E27FC236}">
                <a16:creationId xmlns:a16="http://schemas.microsoft.com/office/drawing/2014/main" id="{37ED3314-A1A3-1ED4-AE6E-EAB0B79C8016}"/>
              </a:ext>
            </a:extLst>
          </p:cNvPr>
          <p:cNvGrpSpPr/>
          <p:nvPr/>
        </p:nvGrpSpPr>
        <p:grpSpPr>
          <a:xfrm>
            <a:off x="4979691" y="6061117"/>
            <a:ext cx="360000" cy="360000"/>
            <a:chOff x="4979691" y="6061117"/>
            <a:chExt cx="360000" cy="360000"/>
          </a:xfrm>
        </p:grpSpPr>
        <p:sp>
          <p:nvSpPr>
            <p:cNvPr id="163" name="Rectangle 162">
              <a:extLst>
                <a:ext uri="{FF2B5EF4-FFF2-40B4-BE49-F238E27FC236}">
                  <a16:creationId xmlns:a16="http://schemas.microsoft.com/office/drawing/2014/main" id="{1D4753E9-1DB6-915D-D81E-008B0406D547}"/>
                </a:ext>
              </a:extLst>
            </p:cNvPr>
            <p:cNvSpPr/>
            <p:nvPr/>
          </p:nvSpPr>
          <p:spPr>
            <a:xfrm>
              <a:off x="4979691" y="606111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4" name="Oval 163">
              <a:extLst>
                <a:ext uri="{FF2B5EF4-FFF2-40B4-BE49-F238E27FC236}">
                  <a16:creationId xmlns:a16="http://schemas.microsoft.com/office/drawing/2014/main" id="{29AE5E6A-FACD-F2C0-1CA6-41F3AD8CE71C}"/>
                </a:ext>
              </a:extLst>
            </p:cNvPr>
            <p:cNvSpPr/>
            <p:nvPr/>
          </p:nvSpPr>
          <p:spPr>
            <a:xfrm>
              <a:off x="5256355" y="615280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5" name="Oval 164">
              <a:extLst>
                <a:ext uri="{FF2B5EF4-FFF2-40B4-BE49-F238E27FC236}">
                  <a16:creationId xmlns:a16="http://schemas.microsoft.com/office/drawing/2014/main" id="{B95CFF74-6509-D6A7-CB14-CFCEDA958503}"/>
                </a:ext>
              </a:extLst>
            </p:cNvPr>
            <p:cNvSpPr/>
            <p:nvPr/>
          </p:nvSpPr>
          <p:spPr>
            <a:xfrm>
              <a:off x="5103124" y="61045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6" name="Oval 165">
              <a:extLst>
                <a:ext uri="{FF2B5EF4-FFF2-40B4-BE49-F238E27FC236}">
                  <a16:creationId xmlns:a16="http://schemas.microsoft.com/office/drawing/2014/main" id="{D1E64AC1-BD25-ACCB-5A9A-573D90EAB390}"/>
                </a:ext>
              </a:extLst>
            </p:cNvPr>
            <p:cNvSpPr/>
            <p:nvPr/>
          </p:nvSpPr>
          <p:spPr>
            <a:xfrm>
              <a:off x="5040087" y="61786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67" name="Group 166">
            <a:extLst>
              <a:ext uri="{FF2B5EF4-FFF2-40B4-BE49-F238E27FC236}">
                <a16:creationId xmlns:a16="http://schemas.microsoft.com/office/drawing/2014/main" id="{8A09C564-404A-07B5-4E2F-5E0297CD0E7F}"/>
              </a:ext>
            </a:extLst>
          </p:cNvPr>
          <p:cNvGrpSpPr/>
          <p:nvPr/>
        </p:nvGrpSpPr>
        <p:grpSpPr>
          <a:xfrm>
            <a:off x="731607" y="5976102"/>
            <a:ext cx="504183" cy="791881"/>
            <a:chOff x="731607" y="5976102"/>
            <a:chExt cx="504183" cy="791881"/>
          </a:xfrm>
        </p:grpSpPr>
        <p:pic>
          <p:nvPicPr>
            <p:cNvPr id="168" name="Picture 167" descr="A yellow background with blue text&#10;&#10;Description automatically generated">
              <a:extLst>
                <a:ext uri="{FF2B5EF4-FFF2-40B4-BE49-F238E27FC236}">
                  <a16:creationId xmlns:a16="http://schemas.microsoft.com/office/drawing/2014/main" id="{FBEC867E-868F-015E-58F2-E62661D114F3}"/>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731607" y="5976102"/>
              <a:ext cx="504183" cy="360000"/>
            </a:xfrm>
            <a:prstGeom prst="rect">
              <a:avLst/>
            </a:prstGeom>
          </p:spPr>
        </p:pic>
        <p:sp>
          <p:nvSpPr>
            <p:cNvPr id="169" name="Rectangle 168">
              <a:extLst>
                <a:ext uri="{FF2B5EF4-FFF2-40B4-BE49-F238E27FC236}">
                  <a16:creationId xmlns:a16="http://schemas.microsoft.com/office/drawing/2014/main" id="{FC0653FF-C6D0-73F0-5DFC-2F28A4815ECE}"/>
                </a:ext>
              </a:extLst>
            </p:cNvPr>
            <p:cNvSpPr/>
            <p:nvPr/>
          </p:nvSpPr>
          <p:spPr>
            <a:xfrm>
              <a:off x="794583" y="640798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0" name="Oval 169">
              <a:extLst>
                <a:ext uri="{FF2B5EF4-FFF2-40B4-BE49-F238E27FC236}">
                  <a16:creationId xmlns:a16="http://schemas.microsoft.com/office/drawing/2014/main" id="{38F08773-24CE-5FB5-6F65-51D9A39F48E4}"/>
                </a:ext>
              </a:extLst>
            </p:cNvPr>
            <p:cNvSpPr/>
            <p:nvPr/>
          </p:nvSpPr>
          <p:spPr>
            <a:xfrm>
              <a:off x="1054608" y="64643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1" name="Oval 170">
              <a:extLst>
                <a:ext uri="{FF2B5EF4-FFF2-40B4-BE49-F238E27FC236}">
                  <a16:creationId xmlns:a16="http://schemas.microsoft.com/office/drawing/2014/main" id="{A9FF611D-E771-82BB-E784-12A02C1BC9B6}"/>
                </a:ext>
              </a:extLst>
            </p:cNvPr>
            <p:cNvSpPr/>
            <p:nvPr/>
          </p:nvSpPr>
          <p:spPr>
            <a:xfrm>
              <a:off x="902754" y="602713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72" name="Group 171">
              <a:extLst>
                <a:ext uri="{FF2B5EF4-FFF2-40B4-BE49-F238E27FC236}">
                  <a16:creationId xmlns:a16="http://schemas.microsoft.com/office/drawing/2014/main" id="{3BD992D2-0503-BFB2-5C98-61A8C91196D8}"/>
                </a:ext>
              </a:extLst>
            </p:cNvPr>
            <p:cNvGrpSpPr/>
            <p:nvPr/>
          </p:nvGrpSpPr>
          <p:grpSpPr>
            <a:xfrm>
              <a:off x="946608" y="6585684"/>
              <a:ext cx="180000" cy="180000"/>
              <a:chOff x="7966880" y="3935853"/>
              <a:chExt cx="180000" cy="180000"/>
            </a:xfrm>
          </p:grpSpPr>
          <p:sp>
            <p:nvSpPr>
              <p:cNvPr id="173" name="Oval 172">
                <a:extLst>
                  <a:ext uri="{FF2B5EF4-FFF2-40B4-BE49-F238E27FC236}">
                    <a16:creationId xmlns:a16="http://schemas.microsoft.com/office/drawing/2014/main" id="{7C73BED2-F4CC-1FB6-631A-034538B9664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74" name="Graphic 173" descr="Star with solid fill">
                <a:extLst>
                  <a:ext uri="{FF2B5EF4-FFF2-40B4-BE49-F238E27FC236}">
                    <a16:creationId xmlns:a16="http://schemas.microsoft.com/office/drawing/2014/main" id="{F14B578A-8BEE-6BFB-2F98-E78553AC540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75" name="Group 174">
            <a:extLst>
              <a:ext uri="{FF2B5EF4-FFF2-40B4-BE49-F238E27FC236}">
                <a16:creationId xmlns:a16="http://schemas.microsoft.com/office/drawing/2014/main" id="{B6BDE35D-15EC-70D3-85F0-E8ED966BFD8E}"/>
              </a:ext>
            </a:extLst>
          </p:cNvPr>
          <p:cNvGrpSpPr/>
          <p:nvPr/>
        </p:nvGrpSpPr>
        <p:grpSpPr>
          <a:xfrm>
            <a:off x="1065407" y="5563456"/>
            <a:ext cx="180000" cy="180000"/>
            <a:chOff x="7966880" y="3935853"/>
            <a:chExt cx="180000" cy="180000"/>
          </a:xfrm>
        </p:grpSpPr>
        <p:sp>
          <p:nvSpPr>
            <p:cNvPr id="176" name="Oval 175">
              <a:extLst>
                <a:ext uri="{FF2B5EF4-FFF2-40B4-BE49-F238E27FC236}">
                  <a16:creationId xmlns:a16="http://schemas.microsoft.com/office/drawing/2014/main" id="{22E78D34-F788-C906-CF67-8B7C6DDE13F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7" name="Graphic 176" descr="Star with solid fill">
              <a:extLst>
                <a:ext uri="{FF2B5EF4-FFF2-40B4-BE49-F238E27FC236}">
                  <a16:creationId xmlns:a16="http://schemas.microsoft.com/office/drawing/2014/main" id="{4E603D7B-E68E-0692-E251-3C9AC53A155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178" name="Group 177">
            <a:extLst>
              <a:ext uri="{FF2B5EF4-FFF2-40B4-BE49-F238E27FC236}">
                <a16:creationId xmlns:a16="http://schemas.microsoft.com/office/drawing/2014/main" id="{8A3AF1A3-88C6-C0C4-85F1-C366198A6E1A}"/>
              </a:ext>
            </a:extLst>
          </p:cNvPr>
          <p:cNvGrpSpPr/>
          <p:nvPr/>
        </p:nvGrpSpPr>
        <p:grpSpPr>
          <a:xfrm>
            <a:off x="10768546" y="4796233"/>
            <a:ext cx="1014968" cy="1138553"/>
            <a:chOff x="10768546" y="4796233"/>
            <a:chExt cx="1014968" cy="1138553"/>
          </a:xfrm>
        </p:grpSpPr>
        <p:pic>
          <p:nvPicPr>
            <p:cNvPr id="179" name="Picture 178" descr="A blue text on a light blue background&#10;&#10;Description automatically generated">
              <a:extLst>
                <a:ext uri="{FF2B5EF4-FFF2-40B4-BE49-F238E27FC236}">
                  <a16:creationId xmlns:a16="http://schemas.microsoft.com/office/drawing/2014/main" id="{0D3CD6F9-80FC-73DB-A289-8CD13F68AF9C}"/>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10768546" y="4796233"/>
              <a:ext cx="1014968" cy="720000"/>
            </a:xfrm>
            <a:prstGeom prst="rect">
              <a:avLst/>
            </a:prstGeom>
          </p:spPr>
        </p:pic>
        <p:pic>
          <p:nvPicPr>
            <p:cNvPr id="180" name="Picture 179" descr="A blue and black text&#10;&#10;Description automatically generated">
              <a:extLst>
                <a:ext uri="{FF2B5EF4-FFF2-40B4-BE49-F238E27FC236}">
                  <a16:creationId xmlns:a16="http://schemas.microsoft.com/office/drawing/2014/main" id="{05DBC5EA-4CF3-9DCF-DBFD-D5DF93ED0DA8}"/>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11038953" y="5574786"/>
              <a:ext cx="507484" cy="360000"/>
            </a:xfrm>
            <a:prstGeom prst="rect">
              <a:avLst/>
            </a:prstGeom>
          </p:spPr>
        </p:pic>
        <p:sp>
          <p:nvSpPr>
            <p:cNvPr id="181" name="Oval 180">
              <a:extLst>
                <a:ext uri="{FF2B5EF4-FFF2-40B4-BE49-F238E27FC236}">
                  <a16:creationId xmlns:a16="http://schemas.microsoft.com/office/drawing/2014/main" id="{67942FB3-7703-43BF-E83F-6983047A122B}"/>
                </a:ext>
              </a:extLst>
            </p:cNvPr>
            <p:cNvSpPr/>
            <p:nvPr/>
          </p:nvSpPr>
          <p:spPr>
            <a:xfrm>
              <a:off x="11226230" y="58331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2" name="Oval 181">
              <a:extLst>
                <a:ext uri="{FF2B5EF4-FFF2-40B4-BE49-F238E27FC236}">
                  <a16:creationId xmlns:a16="http://schemas.microsoft.com/office/drawing/2014/main" id="{FB55DB79-CB89-2DC3-7BC6-95C4C6EAA7DE}"/>
                </a:ext>
              </a:extLst>
            </p:cNvPr>
            <p:cNvSpPr/>
            <p:nvPr/>
          </p:nvSpPr>
          <p:spPr>
            <a:xfrm>
              <a:off x="11101865" y="58520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83" name="Group 182">
              <a:extLst>
                <a:ext uri="{FF2B5EF4-FFF2-40B4-BE49-F238E27FC236}">
                  <a16:creationId xmlns:a16="http://schemas.microsoft.com/office/drawing/2014/main" id="{77AAADC7-5930-1715-8060-C0B0FE90E5E1}"/>
                </a:ext>
              </a:extLst>
            </p:cNvPr>
            <p:cNvGrpSpPr/>
            <p:nvPr/>
          </p:nvGrpSpPr>
          <p:grpSpPr>
            <a:xfrm>
              <a:off x="11377405" y="5501564"/>
              <a:ext cx="180000" cy="180000"/>
              <a:chOff x="7966880" y="3935853"/>
              <a:chExt cx="180000" cy="180000"/>
            </a:xfrm>
          </p:grpSpPr>
          <p:sp>
            <p:nvSpPr>
              <p:cNvPr id="184" name="Oval 183">
                <a:extLst>
                  <a:ext uri="{FF2B5EF4-FFF2-40B4-BE49-F238E27FC236}">
                    <a16:creationId xmlns:a16="http://schemas.microsoft.com/office/drawing/2014/main" id="{AA42C913-A196-18E9-DB0E-6747BDDE79C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85" name="Graphic 184" descr="Star with solid fill">
                <a:extLst>
                  <a:ext uri="{FF2B5EF4-FFF2-40B4-BE49-F238E27FC236}">
                    <a16:creationId xmlns:a16="http://schemas.microsoft.com/office/drawing/2014/main" id="{0881AAED-9B62-174F-C11A-48924DC2A3F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86" name="Group 185">
            <a:extLst>
              <a:ext uri="{FF2B5EF4-FFF2-40B4-BE49-F238E27FC236}">
                <a16:creationId xmlns:a16="http://schemas.microsoft.com/office/drawing/2014/main" id="{BE7603D5-212D-C612-3006-F1AF838A20C0}"/>
              </a:ext>
            </a:extLst>
          </p:cNvPr>
          <p:cNvGrpSpPr/>
          <p:nvPr/>
        </p:nvGrpSpPr>
        <p:grpSpPr>
          <a:xfrm>
            <a:off x="9546217" y="5519516"/>
            <a:ext cx="180000" cy="180000"/>
            <a:chOff x="7966880" y="3935853"/>
            <a:chExt cx="180000" cy="180000"/>
          </a:xfrm>
        </p:grpSpPr>
        <p:sp>
          <p:nvSpPr>
            <p:cNvPr id="187" name="Oval 186">
              <a:extLst>
                <a:ext uri="{FF2B5EF4-FFF2-40B4-BE49-F238E27FC236}">
                  <a16:creationId xmlns:a16="http://schemas.microsoft.com/office/drawing/2014/main" id="{8AC71D0F-23DA-5144-34F5-E0B5C4C29AF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88" name="Graphic 187" descr="Star with solid fill">
              <a:extLst>
                <a:ext uri="{FF2B5EF4-FFF2-40B4-BE49-F238E27FC236}">
                  <a16:creationId xmlns:a16="http://schemas.microsoft.com/office/drawing/2014/main" id="{F2E18A62-63A4-3E4A-8B71-5FAABC1DC44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189" name="Group 188">
            <a:extLst>
              <a:ext uri="{FF2B5EF4-FFF2-40B4-BE49-F238E27FC236}">
                <a16:creationId xmlns:a16="http://schemas.microsoft.com/office/drawing/2014/main" id="{201DE59B-2F3C-14ED-0EC3-28661F999B6D}"/>
              </a:ext>
            </a:extLst>
          </p:cNvPr>
          <p:cNvGrpSpPr/>
          <p:nvPr/>
        </p:nvGrpSpPr>
        <p:grpSpPr>
          <a:xfrm>
            <a:off x="5028631" y="5749723"/>
            <a:ext cx="180000" cy="180000"/>
            <a:chOff x="7966880" y="3935853"/>
            <a:chExt cx="180000" cy="180000"/>
          </a:xfrm>
        </p:grpSpPr>
        <p:sp>
          <p:nvSpPr>
            <p:cNvPr id="190" name="Oval 189">
              <a:extLst>
                <a:ext uri="{FF2B5EF4-FFF2-40B4-BE49-F238E27FC236}">
                  <a16:creationId xmlns:a16="http://schemas.microsoft.com/office/drawing/2014/main" id="{D5A41A0C-67F6-8336-03D3-2F52EFB326B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91" name="Graphic 190" descr="Star with solid fill">
              <a:extLst>
                <a:ext uri="{FF2B5EF4-FFF2-40B4-BE49-F238E27FC236}">
                  <a16:creationId xmlns:a16="http://schemas.microsoft.com/office/drawing/2014/main" id="{235239BF-41B5-8B20-8400-2B43FAB9805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192" name="Group 191">
            <a:extLst>
              <a:ext uri="{FF2B5EF4-FFF2-40B4-BE49-F238E27FC236}">
                <a16:creationId xmlns:a16="http://schemas.microsoft.com/office/drawing/2014/main" id="{F300D57A-ABB7-A216-3EEA-693E6BA11805}"/>
              </a:ext>
            </a:extLst>
          </p:cNvPr>
          <p:cNvGrpSpPr/>
          <p:nvPr/>
        </p:nvGrpSpPr>
        <p:grpSpPr>
          <a:xfrm>
            <a:off x="3299467" y="4793420"/>
            <a:ext cx="180000" cy="180000"/>
            <a:chOff x="7966880" y="3935853"/>
            <a:chExt cx="180000" cy="180000"/>
          </a:xfrm>
        </p:grpSpPr>
        <p:sp>
          <p:nvSpPr>
            <p:cNvPr id="193" name="Oval 192">
              <a:extLst>
                <a:ext uri="{FF2B5EF4-FFF2-40B4-BE49-F238E27FC236}">
                  <a16:creationId xmlns:a16="http://schemas.microsoft.com/office/drawing/2014/main" id="{02B0DB12-C87A-6A05-A043-ED337B8640E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94" name="Graphic 193" descr="Star with solid fill">
              <a:extLst>
                <a:ext uri="{FF2B5EF4-FFF2-40B4-BE49-F238E27FC236}">
                  <a16:creationId xmlns:a16="http://schemas.microsoft.com/office/drawing/2014/main" id="{8C3A6163-E4B5-5C06-AB51-783B710825D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195" name="Group 194">
            <a:extLst>
              <a:ext uri="{FF2B5EF4-FFF2-40B4-BE49-F238E27FC236}">
                <a16:creationId xmlns:a16="http://schemas.microsoft.com/office/drawing/2014/main" id="{FFD07C8A-9B4C-81CA-AFFF-C6E5EE91124C}"/>
              </a:ext>
            </a:extLst>
          </p:cNvPr>
          <p:cNvGrpSpPr/>
          <p:nvPr/>
        </p:nvGrpSpPr>
        <p:grpSpPr>
          <a:xfrm>
            <a:off x="2903902" y="6181490"/>
            <a:ext cx="180000" cy="180000"/>
            <a:chOff x="7966880" y="3935853"/>
            <a:chExt cx="180000" cy="180000"/>
          </a:xfrm>
        </p:grpSpPr>
        <p:sp>
          <p:nvSpPr>
            <p:cNvPr id="196" name="Oval 195">
              <a:extLst>
                <a:ext uri="{FF2B5EF4-FFF2-40B4-BE49-F238E27FC236}">
                  <a16:creationId xmlns:a16="http://schemas.microsoft.com/office/drawing/2014/main" id="{1586D1B9-2DEC-7D02-CB5C-FA5AE5B1640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97" name="Graphic 196" descr="Star with solid fill">
              <a:extLst>
                <a:ext uri="{FF2B5EF4-FFF2-40B4-BE49-F238E27FC236}">
                  <a16:creationId xmlns:a16="http://schemas.microsoft.com/office/drawing/2014/main" id="{A3D0665F-E6F2-0E8A-74F1-4D95052BAEF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198" name="Group 197">
            <a:extLst>
              <a:ext uri="{FF2B5EF4-FFF2-40B4-BE49-F238E27FC236}">
                <a16:creationId xmlns:a16="http://schemas.microsoft.com/office/drawing/2014/main" id="{DF22C65B-4EA3-6BF0-CBAE-7DFE65CA0EA3}"/>
              </a:ext>
            </a:extLst>
          </p:cNvPr>
          <p:cNvGrpSpPr/>
          <p:nvPr/>
        </p:nvGrpSpPr>
        <p:grpSpPr>
          <a:xfrm>
            <a:off x="5413614" y="4799943"/>
            <a:ext cx="180000" cy="180000"/>
            <a:chOff x="7966880" y="3935853"/>
            <a:chExt cx="180000" cy="180000"/>
          </a:xfrm>
        </p:grpSpPr>
        <p:sp>
          <p:nvSpPr>
            <p:cNvPr id="199" name="Oval 198">
              <a:extLst>
                <a:ext uri="{FF2B5EF4-FFF2-40B4-BE49-F238E27FC236}">
                  <a16:creationId xmlns:a16="http://schemas.microsoft.com/office/drawing/2014/main" id="{5B1DF096-A4EA-6A4F-7C07-E4F46EC8DE35}"/>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00" name="Graphic 199" descr="Star with solid fill">
              <a:extLst>
                <a:ext uri="{FF2B5EF4-FFF2-40B4-BE49-F238E27FC236}">
                  <a16:creationId xmlns:a16="http://schemas.microsoft.com/office/drawing/2014/main" id="{B44F65B0-08AB-433D-B909-CDD18606F72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01" name="Group 200">
            <a:extLst>
              <a:ext uri="{FF2B5EF4-FFF2-40B4-BE49-F238E27FC236}">
                <a16:creationId xmlns:a16="http://schemas.microsoft.com/office/drawing/2014/main" id="{38AEACE5-5FBD-E8B7-B174-8A4BA9E49559}"/>
              </a:ext>
            </a:extLst>
          </p:cNvPr>
          <p:cNvGrpSpPr/>
          <p:nvPr/>
        </p:nvGrpSpPr>
        <p:grpSpPr>
          <a:xfrm>
            <a:off x="578910" y="4805159"/>
            <a:ext cx="180000" cy="180000"/>
            <a:chOff x="7966880" y="3935853"/>
            <a:chExt cx="180000" cy="180000"/>
          </a:xfrm>
        </p:grpSpPr>
        <p:sp>
          <p:nvSpPr>
            <p:cNvPr id="202" name="Oval 201">
              <a:extLst>
                <a:ext uri="{FF2B5EF4-FFF2-40B4-BE49-F238E27FC236}">
                  <a16:creationId xmlns:a16="http://schemas.microsoft.com/office/drawing/2014/main" id="{612839F8-1036-CB9E-54D4-984E27AE9395}"/>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03" name="Graphic 202" descr="Star with solid fill">
              <a:extLst>
                <a:ext uri="{FF2B5EF4-FFF2-40B4-BE49-F238E27FC236}">
                  <a16:creationId xmlns:a16="http://schemas.microsoft.com/office/drawing/2014/main" id="{CD00D5E8-EEA0-915C-4DE7-4453F75DC4A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04" name="Group 203">
            <a:extLst>
              <a:ext uri="{FF2B5EF4-FFF2-40B4-BE49-F238E27FC236}">
                <a16:creationId xmlns:a16="http://schemas.microsoft.com/office/drawing/2014/main" id="{20045536-126E-63C4-886C-11F517EB3D7E}"/>
              </a:ext>
            </a:extLst>
          </p:cNvPr>
          <p:cNvGrpSpPr/>
          <p:nvPr/>
        </p:nvGrpSpPr>
        <p:grpSpPr>
          <a:xfrm>
            <a:off x="9734099" y="4840046"/>
            <a:ext cx="180000" cy="180000"/>
            <a:chOff x="7966880" y="3935853"/>
            <a:chExt cx="180000" cy="180000"/>
          </a:xfrm>
        </p:grpSpPr>
        <p:sp>
          <p:nvSpPr>
            <p:cNvPr id="205" name="Oval 204">
              <a:extLst>
                <a:ext uri="{FF2B5EF4-FFF2-40B4-BE49-F238E27FC236}">
                  <a16:creationId xmlns:a16="http://schemas.microsoft.com/office/drawing/2014/main" id="{161CFB3F-4BA4-4667-9282-E2E98C9F90F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06" name="Graphic 205" descr="Star with solid fill">
              <a:extLst>
                <a:ext uri="{FF2B5EF4-FFF2-40B4-BE49-F238E27FC236}">
                  <a16:creationId xmlns:a16="http://schemas.microsoft.com/office/drawing/2014/main" id="{B5B8995C-56F5-9A12-B80A-4F140FBFF13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sp>
        <p:nvSpPr>
          <p:cNvPr id="207" name="Oval 206">
            <a:extLst>
              <a:ext uri="{FF2B5EF4-FFF2-40B4-BE49-F238E27FC236}">
                <a16:creationId xmlns:a16="http://schemas.microsoft.com/office/drawing/2014/main" id="{FBF9A910-C175-6B96-22BC-6AE50C869441}"/>
              </a:ext>
            </a:extLst>
          </p:cNvPr>
          <p:cNvSpPr/>
          <p:nvPr/>
        </p:nvSpPr>
        <p:spPr>
          <a:xfrm>
            <a:off x="9292908" y="5563456"/>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8" name="Oval 207">
            <a:extLst>
              <a:ext uri="{FF2B5EF4-FFF2-40B4-BE49-F238E27FC236}">
                <a16:creationId xmlns:a16="http://schemas.microsoft.com/office/drawing/2014/main" id="{7DAC2DF8-4A00-B5F6-D8A9-9B462F980F1A}"/>
              </a:ext>
            </a:extLst>
          </p:cNvPr>
          <p:cNvSpPr/>
          <p:nvPr/>
        </p:nvSpPr>
        <p:spPr>
          <a:xfrm>
            <a:off x="9241529" y="5616180"/>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9" name="Oval 208">
            <a:extLst>
              <a:ext uri="{FF2B5EF4-FFF2-40B4-BE49-F238E27FC236}">
                <a16:creationId xmlns:a16="http://schemas.microsoft.com/office/drawing/2014/main" id="{886688F5-47C5-1112-E431-5C1D29E4D9A9}"/>
              </a:ext>
            </a:extLst>
          </p:cNvPr>
          <p:cNvSpPr/>
          <p:nvPr/>
        </p:nvSpPr>
        <p:spPr>
          <a:xfrm>
            <a:off x="9272381" y="5727985"/>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0" name="Oval 209">
            <a:extLst>
              <a:ext uri="{FF2B5EF4-FFF2-40B4-BE49-F238E27FC236}">
                <a16:creationId xmlns:a16="http://schemas.microsoft.com/office/drawing/2014/main" id="{6128925B-098E-1FC4-9DB4-F4C4BCB4591F}"/>
              </a:ext>
            </a:extLst>
          </p:cNvPr>
          <p:cNvSpPr/>
          <p:nvPr/>
        </p:nvSpPr>
        <p:spPr>
          <a:xfrm>
            <a:off x="9453597" y="5607184"/>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1" name="Oval 210">
            <a:extLst>
              <a:ext uri="{FF2B5EF4-FFF2-40B4-BE49-F238E27FC236}">
                <a16:creationId xmlns:a16="http://schemas.microsoft.com/office/drawing/2014/main" id="{75F3FBDB-AEA9-8979-28A0-55C854A8EF74}"/>
              </a:ext>
            </a:extLst>
          </p:cNvPr>
          <p:cNvSpPr/>
          <p:nvPr/>
        </p:nvSpPr>
        <p:spPr>
          <a:xfrm>
            <a:off x="9007941" y="5017673"/>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2" name="Oval 211">
            <a:extLst>
              <a:ext uri="{FF2B5EF4-FFF2-40B4-BE49-F238E27FC236}">
                <a16:creationId xmlns:a16="http://schemas.microsoft.com/office/drawing/2014/main" id="{172FBE01-7500-00B6-E30F-73201BFF6E02}"/>
              </a:ext>
            </a:extLst>
          </p:cNvPr>
          <p:cNvSpPr/>
          <p:nvPr/>
        </p:nvSpPr>
        <p:spPr>
          <a:xfrm>
            <a:off x="8988833" y="5160168"/>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3" name="Oval 212">
            <a:extLst>
              <a:ext uri="{FF2B5EF4-FFF2-40B4-BE49-F238E27FC236}">
                <a16:creationId xmlns:a16="http://schemas.microsoft.com/office/drawing/2014/main" id="{46635D6E-0BE9-10E8-74DD-38B56977E2D8}"/>
              </a:ext>
            </a:extLst>
          </p:cNvPr>
          <p:cNvSpPr/>
          <p:nvPr/>
        </p:nvSpPr>
        <p:spPr>
          <a:xfrm>
            <a:off x="9151676" y="5312221"/>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4" name="Oval 213">
            <a:extLst>
              <a:ext uri="{FF2B5EF4-FFF2-40B4-BE49-F238E27FC236}">
                <a16:creationId xmlns:a16="http://schemas.microsoft.com/office/drawing/2014/main" id="{BB5D9338-F45F-EB87-D65B-0C9C352ED425}"/>
              </a:ext>
            </a:extLst>
          </p:cNvPr>
          <p:cNvSpPr/>
          <p:nvPr/>
        </p:nvSpPr>
        <p:spPr>
          <a:xfrm>
            <a:off x="5526242" y="5065278"/>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5" name="Oval 214">
            <a:extLst>
              <a:ext uri="{FF2B5EF4-FFF2-40B4-BE49-F238E27FC236}">
                <a16:creationId xmlns:a16="http://schemas.microsoft.com/office/drawing/2014/main" id="{139AFC74-A5BF-B9DA-F7C5-5C3FAD07C611}"/>
              </a:ext>
            </a:extLst>
          </p:cNvPr>
          <p:cNvSpPr/>
          <p:nvPr/>
        </p:nvSpPr>
        <p:spPr>
          <a:xfrm>
            <a:off x="5546964" y="5170564"/>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6" name="Oval 215">
            <a:extLst>
              <a:ext uri="{FF2B5EF4-FFF2-40B4-BE49-F238E27FC236}">
                <a16:creationId xmlns:a16="http://schemas.microsoft.com/office/drawing/2014/main" id="{4988E89A-EE29-D83C-194C-CF603B5EB67B}"/>
              </a:ext>
            </a:extLst>
          </p:cNvPr>
          <p:cNvSpPr/>
          <p:nvPr/>
        </p:nvSpPr>
        <p:spPr>
          <a:xfrm>
            <a:off x="5426135" y="5211506"/>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 name="Oval 216">
            <a:extLst>
              <a:ext uri="{FF2B5EF4-FFF2-40B4-BE49-F238E27FC236}">
                <a16:creationId xmlns:a16="http://schemas.microsoft.com/office/drawing/2014/main" id="{068D365D-B41E-7CF8-86BB-C0B7FA2DA4D2}"/>
              </a:ext>
            </a:extLst>
          </p:cNvPr>
          <p:cNvSpPr/>
          <p:nvPr/>
        </p:nvSpPr>
        <p:spPr>
          <a:xfrm>
            <a:off x="5526242" y="5301875"/>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8" name="Oval 217">
            <a:extLst>
              <a:ext uri="{FF2B5EF4-FFF2-40B4-BE49-F238E27FC236}">
                <a16:creationId xmlns:a16="http://schemas.microsoft.com/office/drawing/2014/main" id="{C0BB12F2-E40C-75D8-7246-52A0046E3380}"/>
              </a:ext>
            </a:extLst>
          </p:cNvPr>
          <p:cNvSpPr/>
          <p:nvPr/>
        </p:nvSpPr>
        <p:spPr>
          <a:xfrm>
            <a:off x="5394311" y="5058560"/>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0" name="Oval 219">
            <a:extLst>
              <a:ext uri="{FF2B5EF4-FFF2-40B4-BE49-F238E27FC236}">
                <a16:creationId xmlns:a16="http://schemas.microsoft.com/office/drawing/2014/main" id="{E1CCD86A-3BF8-15DC-E032-E3D78E5F63B2}"/>
              </a:ext>
            </a:extLst>
          </p:cNvPr>
          <p:cNvSpPr/>
          <p:nvPr/>
        </p:nvSpPr>
        <p:spPr>
          <a:xfrm>
            <a:off x="5344418" y="5310847"/>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1" name="Oval 220">
            <a:extLst>
              <a:ext uri="{FF2B5EF4-FFF2-40B4-BE49-F238E27FC236}">
                <a16:creationId xmlns:a16="http://schemas.microsoft.com/office/drawing/2014/main" id="{DC2A6CD0-1B1F-D2C4-D566-9A43D2CF0BFB}"/>
              </a:ext>
            </a:extLst>
          </p:cNvPr>
          <p:cNvSpPr/>
          <p:nvPr/>
        </p:nvSpPr>
        <p:spPr>
          <a:xfrm>
            <a:off x="681978" y="5072751"/>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2" name="Oval 221">
            <a:extLst>
              <a:ext uri="{FF2B5EF4-FFF2-40B4-BE49-F238E27FC236}">
                <a16:creationId xmlns:a16="http://schemas.microsoft.com/office/drawing/2014/main" id="{E34BD7F7-5D8E-4B08-45D6-1FBDB18FDE26}"/>
              </a:ext>
            </a:extLst>
          </p:cNvPr>
          <p:cNvSpPr/>
          <p:nvPr/>
        </p:nvSpPr>
        <p:spPr>
          <a:xfrm>
            <a:off x="702700" y="5178037"/>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3" name="Oval 222">
            <a:extLst>
              <a:ext uri="{FF2B5EF4-FFF2-40B4-BE49-F238E27FC236}">
                <a16:creationId xmlns:a16="http://schemas.microsoft.com/office/drawing/2014/main" id="{9931E215-840E-CA94-19D6-8F0CD52D85FD}"/>
              </a:ext>
            </a:extLst>
          </p:cNvPr>
          <p:cNvSpPr/>
          <p:nvPr/>
        </p:nvSpPr>
        <p:spPr>
          <a:xfrm>
            <a:off x="581871" y="5218979"/>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4" name="Oval 223">
            <a:extLst>
              <a:ext uri="{FF2B5EF4-FFF2-40B4-BE49-F238E27FC236}">
                <a16:creationId xmlns:a16="http://schemas.microsoft.com/office/drawing/2014/main" id="{8639CA92-9342-546B-E86A-6E5D2382CFE4}"/>
              </a:ext>
            </a:extLst>
          </p:cNvPr>
          <p:cNvSpPr/>
          <p:nvPr/>
        </p:nvSpPr>
        <p:spPr>
          <a:xfrm>
            <a:off x="688317" y="5370915"/>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5" name="Oval 224">
            <a:extLst>
              <a:ext uri="{FF2B5EF4-FFF2-40B4-BE49-F238E27FC236}">
                <a16:creationId xmlns:a16="http://schemas.microsoft.com/office/drawing/2014/main" id="{B58A0BD7-A0DE-7BBE-FB7F-F3EE9D9A677D}"/>
              </a:ext>
            </a:extLst>
          </p:cNvPr>
          <p:cNvSpPr/>
          <p:nvPr/>
        </p:nvSpPr>
        <p:spPr>
          <a:xfrm>
            <a:off x="550047" y="5066033"/>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6" name="Oval 225">
            <a:extLst>
              <a:ext uri="{FF2B5EF4-FFF2-40B4-BE49-F238E27FC236}">
                <a16:creationId xmlns:a16="http://schemas.microsoft.com/office/drawing/2014/main" id="{E55C0FDE-23C2-626C-DC36-78B979CF6071}"/>
              </a:ext>
            </a:extLst>
          </p:cNvPr>
          <p:cNvSpPr/>
          <p:nvPr/>
        </p:nvSpPr>
        <p:spPr>
          <a:xfrm>
            <a:off x="500154" y="5318320"/>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7" name="Oval 226">
            <a:extLst>
              <a:ext uri="{FF2B5EF4-FFF2-40B4-BE49-F238E27FC236}">
                <a16:creationId xmlns:a16="http://schemas.microsoft.com/office/drawing/2014/main" id="{EDF2CC91-A36D-3C9E-69B6-9AF915BC0AEB}"/>
              </a:ext>
            </a:extLst>
          </p:cNvPr>
          <p:cNvSpPr/>
          <p:nvPr/>
        </p:nvSpPr>
        <p:spPr>
          <a:xfrm>
            <a:off x="801098" y="5398999"/>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8" name="Oval 227">
            <a:extLst>
              <a:ext uri="{FF2B5EF4-FFF2-40B4-BE49-F238E27FC236}">
                <a16:creationId xmlns:a16="http://schemas.microsoft.com/office/drawing/2014/main" id="{A7D0C413-F67F-A784-DDD5-002696E32689}"/>
              </a:ext>
            </a:extLst>
          </p:cNvPr>
          <p:cNvSpPr/>
          <p:nvPr/>
        </p:nvSpPr>
        <p:spPr>
          <a:xfrm>
            <a:off x="918513" y="5290979"/>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9" name="Oval 228">
            <a:extLst>
              <a:ext uri="{FF2B5EF4-FFF2-40B4-BE49-F238E27FC236}">
                <a16:creationId xmlns:a16="http://schemas.microsoft.com/office/drawing/2014/main" id="{73A5898D-C6CC-1A0D-667F-7DF5A0F4F2A3}"/>
              </a:ext>
            </a:extLst>
          </p:cNvPr>
          <p:cNvSpPr/>
          <p:nvPr/>
        </p:nvSpPr>
        <p:spPr>
          <a:xfrm>
            <a:off x="965324" y="5378009"/>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0" name="Oval 229">
            <a:extLst>
              <a:ext uri="{FF2B5EF4-FFF2-40B4-BE49-F238E27FC236}">
                <a16:creationId xmlns:a16="http://schemas.microsoft.com/office/drawing/2014/main" id="{CF8AF5B9-C722-4D49-FBF0-A37B3C0E4077}"/>
              </a:ext>
            </a:extLst>
          </p:cNvPr>
          <p:cNvSpPr/>
          <p:nvPr/>
        </p:nvSpPr>
        <p:spPr>
          <a:xfrm>
            <a:off x="2715106" y="5346847"/>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1" name="Oval 230">
            <a:extLst>
              <a:ext uri="{FF2B5EF4-FFF2-40B4-BE49-F238E27FC236}">
                <a16:creationId xmlns:a16="http://schemas.microsoft.com/office/drawing/2014/main" id="{C95636FE-D314-1CB6-A804-ED3B67F05886}"/>
              </a:ext>
            </a:extLst>
          </p:cNvPr>
          <p:cNvSpPr/>
          <p:nvPr/>
        </p:nvSpPr>
        <p:spPr>
          <a:xfrm>
            <a:off x="2831902" y="5362979"/>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2" name="Oval 231">
            <a:extLst>
              <a:ext uri="{FF2B5EF4-FFF2-40B4-BE49-F238E27FC236}">
                <a16:creationId xmlns:a16="http://schemas.microsoft.com/office/drawing/2014/main" id="{A36559F6-E55F-B426-E642-69F72A71888D}"/>
              </a:ext>
            </a:extLst>
          </p:cNvPr>
          <p:cNvSpPr/>
          <p:nvPr/>
        </p:nvSpPr>
        <p:spPr>
          <a:xfrm>
            <a:off x="3048463" y="5388129"/>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3" name="Oval 232">
            <a:extLst>
              <a:ext uri="{FF2B5EF4-FFF2-40B4-BE49-F238E27FC236}">
                <a16:creationId xmlns:a16="http://schemas.microsoft.com/office/drawing/2014/main" id="{FACDCD98-2249-A7E6-2FDF-2871E92535DE}"/>
              </a:ext>
            </a:extLst>
          </p:cNvPr>
          <p:cNvSpPr/>
          <p:nvPr/>
        </p:nvSpPr>
        <p:spPr>
          <a:xfrm>
            <a:off x="2949601" y="5301875"/>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4" name="Oval 233">
            <a:extLst>
              <a:ext uri="{FF2B5EF4-FFF2-40B4-BE49-F238E27FC236}">
                <a16:creationId xmlns:a16="http://schemas.microsoft.com/office/drawing/2014/main" id="{548BBCFF-8155-E601-0D47-8B0AC1BBFA7C}"/>
              </a:ext>
            </a:extLst>
          </p:cNvPr>
          <p:cNvSpPr/>
          <p:nvPr/>
        </p:nvSpPr>
        <p:spPr>
          <a:xfrm>
            <a:off x="3061951" y="6303167"/>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5" name="Oval 234">
            <a:extLst>
              <a:ext uri="{FF2B5EF4-FFF2-40B4-BE49-F238E27FC236}">
                <a16:creationId xmlns:a16="http://schemas.microsoft.com/office/drawing/2014/main" id="{B416A5F9-EF15-9287-6B65-E35F6719D669}"/>
              </a:ext>
            </a:extLst>
          </p:cNvPr>
          <p:cNvSpPr/>
          <p:nvPr/>
        </p:nvSpPr>
        <p:spPr>
          <a:xfrm>
            <a:off x="3178325" y="631722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6" name="Oval 235">
            <a:extLst>
              <a:ext uri="{FF2B5EF4-FFF2-40B4-BE49-F238E27FC236}">
                <a16:creationId xmlns:a16="http://schemas.microsoft.com/office/drawing/2014/main" id="{20F6249E-B5BF-5058-FD8E-69356D97306D}"/>
              </a:ext>
            </a:extLst>
          </p:cNvPr>
          <p:cNvSpPr/>
          <p:nvPr/>
        </p:nvSpPr>
        <p:spPr>
          <a:xfrm>
            <a:off x="3147565" y="6199490"/>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7" name="Oval 236">
            <a:extLst>
              <a:ext uri="{FF2B5EF4-FFF2-40B4-BE49-F238E27FC236}">
                <a16:creationId xmlns:a16="http://schemas.microsoft.com/office/drawing/2014/main" id="{9D246A52-673D-579F-C808-DE8F13D0C188}"/>
              </a:ext>
            </a:extLst>
          </p:cNvPr>
          <p:cNvSpPr/>
          <p:nvPr/>
        </p:nvSpPr>
        <p:spPr>
          <a:xfrm>
            <a:off x="4962918" y="563517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8" name="Oval 237">
            <a:extLst>
              <a:ext uri="{FF2B5EF4-FFF2-40B4-BE49-F238E27FC236}">
                <a16:creationId xmlns:a16="http://schemas.microsoft.com/office/drawing/2014/main" id="{09FAC14D-B6DD-AD20-3021-44A937EB94D2}"/>
              </a:ext>
            </a:extLst>
          </p:cNvPr>
          <p:cNvSpPr/>
          <p:nvPr/>
        </p:nvSpPr>
        <p:spPr>
          <a:xfrm>
            <a:off x="5054927" y="5568257"/>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9" name="Oval 238">
            <a:extLst>
              <a:ext uri="{FF2B5EF4-FFF2-40B4-BE49-F238E27FC236}">
                <a16:creationId xmlns:a16="http://schemas.microsoft.com/office/drawing/2014/main" id="{6049F10F-C9DF-F99D-7999-75CBB73F5678}"/>
              </a:ext>
            </a:extLst>
          </p:cNvPr>
          <p:cNvSpPr/>
          <p:nvPr/>
        </p:nvSpPr>
        <p:spPr>
          <a:xfrm>
            <a:off x="4952372" y="5731723"/>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0" name="Oval 239">
            <a:extLst>
              <a:ext uri="{FF2B5EF4-FFF2-40B4-BE49-F238E27FC236}">
                <a16:creationId xmlns:a16="http://schemas.microsoft.com/office/drawing/2014/main" id="{FA3C17D5-931F-C71F-06B0-CEC60F1F1903}"/>
              </a:ext>
            </a:extLst>
          </p:cNvPr>
          <p:cNvSpPr/>
          <p:nvPr/>
        </p:nvSpPr>
        <p:spPr>
          <a:xfrm>
            <a:off x="928136" y="5859732"/>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1" name="Oval 240">
            <a:extLst>
              <a:ext uri="{FF2B5EF4-FFF2-40B4-BE49-F238E27FC236}">
                <a16:creationId xmlns:a16="http://schemas.microsoft.com/office/drawing/2014/main" id="{5D2A68BF-3885-15B9-D1F0-41820C344053}"/>
              </a:ext>
            </a:extLst>
          </p:cNvPr>
          <p:cNvSpPr/>
          <p:nvPr/>
        </p:nvSpPr>
        <p:spPr>
          <a:xfrm>
            <a:off x="1131996" y="5815245"/>
            <a:ext cx="72000" cy="720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9EB22ADA-CE08-99BB-D3A5-99C9560FD217}"/>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29D33C53-567D-4091-D869-2B6A43088EF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75092418-BFB7-6F35-B749-13730D9141E8}"/>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862D1D16-5B60-CA83-0E61-BE4B5C2D61D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3" name="Rectangle 22">
                <a:extLst>
                  <a:ext uri="{FF2B5EF4-FFF2-40B4-BE49-F238E27FC236}">
                    <a16:creationId xmlns:a16="http://schemas.microsoft.com/office/drawing/2014/main" id="{444F755E-DD60-705A-D745-882A8D4DBC4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1773F959-E61A-6F3F-2850-FA7C46FEA85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27557613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fade">
                                      <p:cBhvr>
                                        <p:cTn id="7" dur="500"/>
                                        <p:tgtEl>
                                          <p:spTgt spid="2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visible"/>
                                      </p:to>
                                    </p:set>
                                    <p:animEffect transition="in" filter="fade">
                                      <p:cBhvr>
                                        <p:cTn id="10" dur="500"/>
                                        <p:tgtEl>
                                          <p:spTgt spid="20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9"/>
                                        </p:tgtEl>
                                        <p:attrNameLst>
                                          <p:attrName>style.visibility</p:attrName>
                                        </p:attrNameLst>
                                      </p:cBhvr>
                                      <p:to>
                                        <p:strVal val="visible"/>
                                      </p:to>
                                    </p:set>
                                    <p:animEffect transition="in" filter="fade">
                                      <p:cBhvr>
                                        <p:cTn id="13" dur="500"/>
                                        <p:tgtEl>
                                          <p:spTgt spid="20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10"/>
                                        </p:tgtEl>
                                        <p:attrNameLst>
                                          <p:attrName>style.visibility</p:attrName>
                                        </p:attrNameLst>
                                      </p:cBhvr>
                                      <p:to>
                                        <p:strVal val="visible"/>
                                      </p:to>
                                    </p:set>
                                    <p:animEffect transition="in" filter="fade">
                                      <p:cBhvr>
                                        <p:cTn id="16" dur="500"/>
                                        <p:tgtEl>
                                          <p:spTgt spid="2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1"/>
                                        </p:tgtEl>
                                        <p:attrNameLst>
                                          <p:attrName>style.visibility</p:attrName>
                                        </p:attrNameLst>
                                      </p:cBhvr>
                                      <p:to>
                                        <p:strVal val="visible"/>
                                      </p:to>
                                    </p:set>
                                    <p:animEffect transition="in" filter="fade">
                                      <p:cBhvr>
                                        <p:cTn id="19" dur="500"/>
                                        <p:tgtEl>
                                          <p:spTgt spid="21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12"/>
                                        </p:tgtEl>
                                        <p:attrNameLst>
                                          <p:attrName>style.visibility</p:attrName>
                                        </p:attrNameLst>
                                      </p:cBhvr>
                                      <p:to>
                                        <p:strVal val="visible"/>
                                      </p:to>
                                    </p:set>
                                    <p:animEffect transition="in" filter="fade">
                                      <p:cBhvr>
                                        <p:cTn id="22" dur="500"/>
                                        <p:tgtEl>
                                          <p:spTgt spid="21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13"/>
                                        </p:tgtEl>
                                        <p:attrNameLst>
                                          <p:attrName>style.visibility</p:attrName>
                                        </p:attrNameLst>
                                      </p:cBhvr>
                                      <p:to>
                                        <p:strVal val="visible"/>
                                      </p:to>
                                    </p:set>
                                    <p:animEffect transition="in" filter="fade">
                                      <p:cBhvr>
                                        <p:cTn id="25" dur="500"/>
                                        <p:tgtEl>
                                          <p:spTgt spid="21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14"/>
                                        </p:tgtEl>
                                        <p:attrNameLst>
                                          <p:attrName>style.visibility</p:attrName>
                                        </p:attrNameLst>
                                      </p:cBhvr>
                                      <p:to>
                                        <p:strVal val="visible"/>
                                      </p:to>
                                    </p:set>
                                    <p:animEffect transition="in" filter="fade">
                                      <p:cBhvr>
                                        <p:cTn id="28" dur="500"/>
                                        <p:tgtEl>
                                          <p:spTgt spid="21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15"/>
                                        </p:tgtEl>
                                        <p:attrNameLst>
                                          <p:attrName>style.visibility</p:attrName>
                                        </p:attrNameLst>
                                      </p:cBhvr>
                                      <p:to>
                                        <p:strVal val="visible"/>
                                      </p:to>
                                    </p:set>
                                    <p:animEffect transition="in" filter="fade">
                                      <p:cBhvr>
                                        <p:cTn id="31" dur="500"/>
                                        <p:tgtEl>
                                          <p:spTgt spid="21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6"/>
                                        </p:tgtEl>
                                        <p:attrNameLst>
                                          <p:attrName>style.visibility</p:attrName>
                                        </p:attrNameLst>
                                      </p:cBhvr>
                                      <p:to>
                                        <p:strVal val="visible"/>
                                      </p:to>
                                    </p:set>
                                    <p:animEffect transition="in" filter="fade">
                                      <p:cBhvr>
                                        <p:cTn id="34" dur="500"/>
                                        <p:tgtEl>
                                          <p:spTgt spid="2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7"/>
                                        </p:tgtEl>
                                        <p:attrNameLst>
                                          <p:attrName>style.visibility</p:attrName>
                                        </p:attrNameLst>
                                      </p:cBhvr>
                                      <p:to>
                                        <p:strVal val="visible"/>
                                      </p:to>
                                    </p:set>
                                    <p:animEffect transition="in" filter="fade">
                                      <p:cBhvr>
                                        <p:cTn id="37" dur="500"/>
                                        <p:tgtEl>
                                          <p:spTgt spid="2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18"/>
                                        </p:tgtEl>
                                        <p:attrNameLst>
                                          <p:attrName>style.visibility</p:attrName>
                                        </p:attrNameLst>
                                      </p:cBhvr>
                                      <p:to>
                                        <p:strVal val="visible"/>
                                      </p:to>
                                    </p:set>
                                    <p:animEffect transition="in" filter="fade">
                                      <p:cBhvr>
                                        <p:cTn id="40" dur="500"/>
                                        <p:tgtEl>
                                          <p:spTgt spid="2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20"/>
                                        </p:tgtEl>
                                        <p:attrNameLst>
                                          <p:attrName>style.visibility</p:attrName>
                                        </p:attrNameLst>
                                      </p:cBhvr>
                                      <p:to>
                                        <p:strVal val="visible"/>
                                      </p:to>
                                    </p:set>
                                    <p:animEffect transition="in" filter="fade">
                                      <p:cBhvr>
                                        <p:cTn id="43" dur="500"/>
                                        <p:tgtEl>
                                          <p:spTgt spid="22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21"/>
                                        </p:tgtEl>
                                        <p:attrNameLst>
                                          <p:attrName>style.visibility</p:attrName>
                                        </p:attrNameLst>
                                      </p:cBhvr>
                                      <p:to>
                                        <p:strVal val="visible"/>
                                      </p:to>
                                    </p:set>
                                    <p:animEffect transition="in" filter="fade">
                                      <p:cBhvr>
                                        <p:cTn id="46" dur="500"/>
                                        <p:tgtEl>
                                          <p:spTgt spid="2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22"/>
                                        </p:tgtEl>
                                        <p:attrNameLst>
                                          <p:attrName>style.visibility</p:attrName>
                                        </p:attrNameLst>
                                      </p:cBhvr>
                                      <p:to>
                                        <p:strVal val="visible"/>
                                      </p:to>
                                    </p:set>
                                    <p:animEffect transition="in" filter="fade">
                                      <p:cBhvr>
                                        <p:cTn id="49" dur="500"/>
                                        <p:tgtEl>
                                          <p:spTgt spid="22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23"/>
                                        </p:tgtEl>
                                        <p:attrNameLst>
                                          <p:attrName>style.visibility</p:attrName>
                                        </p:attrNameLst>
                                      </p:cBhvr>
                                      <p:to>
                                        <p:strVal val="visible"/>
                                      </p:to>
                                    </p:set>
                                    <p:animEffect transition="in" filter="fade">
                                      <p:cBhvr>
                                        <p:cTn id="52" dur="500"/>
                                        <p:tgtEl>
                                          <p:spTgt spid="2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4"/>
                                        </p:tgtEl>
                                        <p:attrNameLst>
                                          <p:attrName>style.visibility</p:attrName>
                                        </p:attrNameLst>
                                      </p:cBhvr>
                                      <p:to>
                                        <p:strVal val="visible"/>
                                      </p:to>
                                    </p:set>
                                    <p:animEffect transition="in" filter="fade">
                                      <p:cBhvr>
                                        <p:cTn id="55" dur="500"/>
                                        <p:tgtEl>
                                          <p:spTgt spid="2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25"/>
                                        </p:tgtEl>
                                        <p:attrNameLst>
                                          <p:attrName>style.visibility</p:attrName>
                                        </p:attrNameLst>
                                      </p:cBhvr>
                                      <p:to>
                                        <p:strVal val="visible"/>
                                      </p:to>
                                    </p:set>
                                    <p:animEffect transition="in" filter="fade">
                                      <p:cBhvr>
                                        <p:cTn id="58" dur="500"/>
                                        <p:tgtEl>
                                          <p:spTgt spid="2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26"/>
                                        </p:tgtEl>
                                        <p:attrNameLst>
                                          <p:attrName>style.visibility</p:attrName>
                                        </p:attrNameLst>
                                      </p:cBhvr>
                                      <p:to>
                                        <p:strVal val="visible"/>
                                      </p:to>
                                    </p:set>
                                    <p:animEffect transition="in" filter="fade">
                                      <p:cBhvr>
                                        <p:cTn id="61" dur="500"/>
                                        <p:tgtEl>
                                          <p:spTgt spid="2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27"/>
                                        </p:tgtEl>
                                        <p:attrNameLst>
                                          <p:attrName>style.visibility</p:attrName>
                                        </p:attrNameLst>
                                      </p:cBhvr>
                                      <p:to>
                                        <p:strVal val="visible"/>
                                      </p:to>
                                    </p:set>
                                    <p:animEffect transition="in" filter="fade">
                                      <p:cBhvr>
                                        <p:cTn id="64" dur="500"/>
                                        <p:tgtEl>
                                          <p:spTgt spid="2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28"/>
                                        </p:tgtEl>
                                        <p:attrNameLst>
                                          <p:attrName>style.visibility</p:attrName>
                                        </p:attrNameLst>
                                      </p:cBhvr>
                                      <p:to>
                                        <p:strVal val="visible"/>
                                      </p:to>
                                    </p:set>
                                    <p:animEffect transition="in" filter="fade">
                                      <p:cBhvr>
                                        <p:cTn id="67" dur="500"/>
                                        <p:tgtEl>
                                          <p:spTgt spid="2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29"/>
                                        </p:tgtEl>
                                        <p:attrNameLst>
                                          <p:attrName>style.visibility</p:attrName>
                                        </p:attrNameLst>
                                      </p:cBhvr>
                                      <p:to>
                                        <p:strVal val="visible"/>
                                      </p:to>
                                    </p:set>
                                    <p:animEffect transition="in" filter="fade">
                                      <p:cBhvr>
                                        <p:cTn id="70" dur="500"/>
                                        <p:tgtEl>
                                          <p:spTgt spid="2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30"/>
                                        </p:tgtEl>
                                        <p:attrNameLst>
                                          <p:attrName>style.visibility</p:attrName>
                                        </p:attrNameLst>
                                      </p:cBhvr>
                                      <p:to>
                                        <p:strVal val="visible"/>
                                      </p:to>
                                    </p:set>
                                    <p:animEffect transition="in" filter="fade">
                                      <p:cBhvr>
                                        <p:cTn id="73" dur="500"/>
                                        <p:tgtEl>
                                          <p:spTgt spid="2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231"/>
                                        </p:tgtEl>
                                        <p:attrNameLst>
                                          <p:attrName>style.visibility</p:attrName>
                                        </p:attrNameLst>
                                      </p:cBhvr>
                                      <p:to>
                                        <p:strVal val="visible"/>
                                      </p:to>
                                    </p:set>
                                    <p:animEffect transition="in" filter="fade">
                                      <p:cBhvr>
                                        <p:cTn id="76" dur="500"/>
                                        <p:tgtEl>
                                          <p:spTgt spid="2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32"/>
                                        </p:tgtEl>
                                        <p:attrNameLst>
                                          <p:attrName>style.visibility</p:attrName>
                                        </p:attrNameLst>
                                      </p:cBhvr>
                                      <p:to>
                                        <p:strVal val="visible"/>
                                      </p:to>
                                    </p:set>
                                    <p:animEffect transition="in" filter="fade">
                                      <p:cBhvr>
                                        <p:cTn id="79" dur="500"/>
                                        <p:tgtEl>
                                          <p:spTgt spid="2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fade">
                                      <p:cBhvr>
                                        <p:cTn id="82" dur="500"/>
                                        <p:tgtEl>
                                          <p:spTgt spid="23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34"/>
                                        </p:tgtEl>
                                        <p:attrNameLst>
                                          <p:attrName>style.visibility</p:attrName>
                                        </p:attrNameLst>
                                      </p:cBhvr>
                                      <p:to>
                                        <p:strVal val="visible"/>
                                      </p:to>
                                    </p:set>
                                    <p:animEffect transition="in" filter="fade">
                                      <p:cBhvr>
                                        <p:cTn id="85" dur="500"/>
                                        <p:tgtEl>
                                          <p:spTgt spid="23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235"/>
                                        </p:tgtEl>
                                        <p:attrNameLst>
                                          <p:attrName>style.visibility</p:attrName>
                                        </p:attrNameLst>
                                      </p:cBhvr>
                                      <p:to>
                                        <p:strVal val="visible"/>
                                      </p:to>
                                    </p:set>
                                    <p:animEffect transition="in" filter="fade">
                                      <p:cBhvr>
                                        <p:cTn id="88" dur="500"/>
                                        <p:tgtEl>
                                          <p:spTgt spid="23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36"/>
                                        </p:tgtEl>
                                        <p:attrNameLst>
                                          <p:attrName>style.visibility</p:attrName>
                                        </p:attrNameLst>
                                      </p:cBhvr>
                                      <p:to>
                                        <p:strVal val="visible"/>
                                      </p:to>
                                    </p:set>
                                    <p:animEffect transition="in" filter="fade">
                                      <p:cBhvr>
                                        <p:cTn id="91" dur="500"/>
                                        <p:tgtEl>
                                          <p:spTgt spid="2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37"/>
                                        </p:tgtEl>
                                        <p:attrNameLst>
                                          <p:attrName>style.visibility</p:attrName>
                                        </p:attrNameLst>
                                      </p:cBhvr>
                                      <p:to>
                                        <p:strVal val="visible"/>
                                      </p:to>
                                    </p:set>
                                    <p:animEffect transition="in" filter="fade">
                                      <p:cBhvr>
                                        <p:cTn id="94" dur="500"/>
                                        <p:tgtEl>
                                          <p:spTgt spid="23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238"/>
                                        </p:tgtEl>
                                        <p:attrNameLst>
                                          <p:attrName>style.visibility</p:attrName>
                                        </p:attrNameLst>
                                      </p:cBhvr>
                                      <p:to>
                                        <p:strVal val="visible"/>
                                      </p:to>
                                    </p:set>
                                    <p:animEffect transition="in" filter="fade">
                                      <p:cBhvr>
                                        <p:cTn id="97" dur="500"/>
                                        <p:tgtEl>
                                          <p:spTgt spid="23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39"/>
                                        </p:tgtEl>
                                        <p:attrNameLst>
                                          <p:attrName>style.visibility</p:attrName>
                                        </p:attrNameLst>
                                      </p:cBhvr>
                                      <p:to>
                                        <p:strVal val="visible"/>
                                      </p:to>
                                    </p:set>
                                    <p:animEffect transition="in" filter="fade">
                                      <p:cBhvr>
                                        <p:cTn id="100" dur="500"/>
                                        <p:tgtEl>
                                          <p:spTgt spid="239"/>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40"/>
                                        </p:tgtEl>
                                        <p:attrNameLst>
                                          <p:attrName>style.visibility</p:attrName>
                                        </p:attrNameLst>
                                      </p:cBhvr>
                                      <p:to>
                                        <p:strVal val="visible"/>
                                      </p:to>
                                    </p:set>
                                    <p:animEffect transition="in" filter="fade">
                                      <p:cBhvr>
                                        <p:cTn id="103" dur="500"/>
                                        <p:tgtEl>
                                          <p:spTgt spid="24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41"/>
                                        </p:tgtEl>
                                        <p:attrNameLst>
                                          <p:attrName>style.visibility</p:attrName>
                                        </p:attrNameLst>
                                      </p:cBhvr>
                                      <p:to>
                                        <p:strVal val="visible"/>
                                      </p:to>
                                    </p:set>
                                    <p:animEffect transition="in" filter="fade">
                                      <p:cBhvr>
                                        <p:cTn id="106" dur="500"/>
                                        <p:tgtEl>
                                          <p:spTgt spid="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p:txBody>
          <a:bodyPr/>
          <a:lstStyle/>
          <a:p>
            <a:r>
              <a:rPr lang="en-US" b="1" dirty="0">
                <a:solidFill>
                  <a:srgbClr val="11B5B4"/>
                </a:solidFill>
              </a:rPr>
              <a:t>4</a:t>
            </a:r>
            <a:r>
              <a:rPr lang="en-US" b="1" dirty="0">
                <a:solidFill>
                  <a:schemeClr val="accent2"/>
                </a:solidFill>
              </a:rPr>
              <a:t> </a:t>
            </a:r>
            <a:r>
              <a:rPr lang="en-US" dirty="0"/>
              <a:t>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6177280" y="1930400"/>
            <a:ext cx="5208270" cy="2455284"/>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Workshopper ensures that all relevant data and topics are easily readable and scannable at all points during the workshop.</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extremely difficult for a group to keep more than a few pieces of data in their heads at once. </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Workshopper removes this burden by visualizing the conversations in a standardized way.</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8387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Discussions are Sequenced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483870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Discussions are Visualized</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We Work Alone, Together</a:t>
            </a:r>
          </a:p>
        </p:txBody>
      </p:sp>
      <p:sp>
        <p:nvSpPr>
          <p:cNvPr id="10" name="Tijdelijke aanduiding voor tekst 44">
            <a:extLst>
              <a:ext uri="{FF2B5EF4-FFF2-40B4-BE49-F238E27FC236}">
                <a16:creationId xmlns:a16="http://schemas.microsoft.com/office/drawing/2014/main" id="{23F653CB-7E22-EA24-0BFC-6943FEB64342}"/>
              </a:ext>
            </a:extLst>
          </p:cNvPr>
          <p:cNvSpPr txBox="1">
            <a:spLocks/>
          </p:cNvSpPr>
          <p:nvPr/>
        </p:nvSpPr>
        <p:spPr>
          <a:xfrm>
            <a:off x="704850" y="3716018"/>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There’s Always a Decision</a:t>
            </a:r>
          </a:p>
        </p:txBody>
      </p:sp>
    </p:spTree>
    <p:extLst>
      <p:ext uri="{BB962C8B-B14F-4D97-AF65-F5344CB8AC3E}">
        <p14:creationId xmlns:p14="http://schemas.microsoft.com/office/powerpoint/2010/main" val="4330034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19616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Apply the same simplification process to the operating model, focusing only on the elements essential for managing the selected CDEs.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Remove any parts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of the operating model that do not directly contribute to CDE management, ensuring the structure remains lean and practical.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is to create a streamlined operating model that can be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easily implemented and sustained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during the prototype and testing phase.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Facilitate this step as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group discussion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If consensus cannot be reached, conduct a heatmap voting session.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the facilitator, take notes of any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adjustments or modifications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sticky notes and add them to the respective parts of the operating model.</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350500"/>
            <a:ext cx="64277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Downsizing the Operating Model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48076204-9B47-AB46-C21B-E30FC04293F6}"/>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71C2CD62-9B87-B205-C7FD-CDF1BEE480A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AB9A7D42-16AF-51EF-D535-F446822815DF}"/>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10A400C5-3E72-D085-A69F-40F4277DA37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1" name="Rectangle 20">
                <a:extLst>
                  <a:ext uri="{FF2B5EF4-FFF2-40B4-BE49-F238E27FC236}">
                    <a16:creationId xmlns:a16="http://schemas.microsoft.com/office/drawing/2014/main" id="{BDFD5333-5377-8292-1F20-067CFA14A91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D8DC9B9E-4148-D24D-32B7-3C926957432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7809481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a:xfrm>
            <a:off x="6272531" y="6026286"/>
            <a:ext cx="523240" cy="247651"/>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6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311</a:t>
            </a:fld>
            <a:endParaRPr kumimoji="0" lang="nl-NL" sz="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350500"/>
            <a:ext cx="64277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Downsizing the Operating Model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Google Shape;299;p31">
            <a:extLst>
              <a:ext uri="{FF2B5EF4-FFF2-40B4-BE49-F238E27FC236}">
                <a16:creationId xmlns:a16="http://schemas.microsoft.com/office/drawing/2014/main" id="{6B18D37C-1A0D-1469-2AEC-14969303C5D5}"/>
              </a:ext>
            </a:extLst>
          </p:cNvPr>
          <p:cNvSpPr/>
          <p:nvPr/>
        </p:nvSpPr>
        <p:spPr>
          <a:xfrm>
            <a:off x="7775638" y="3728231"/>
            <a:ext cx="1600201" cy="2135948"/>
          </a:xfrm>
          <a:prstGeom prst="roundRect">
            <a:avLst>
              <a:gd name="adj" fmla="val 0"/>
            </a:avLst>
          </a:prstGeom>
          <a:solidFill>
            <a:srgbClr val="FFE43F"/>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DG </a:t>
            </a:r>
            <a:r>
              <a:rPr kumimoji="0" lang="en-GB" sz="800" b="0" i="0" u="none" strike="noStrike" kern="0" cap="none" spc="0" normalizeH="0" baseline="0" noProof="0" dirty="0" err="1">
                <a:ln>
                  <a:noFill/>
                </a:ln>
                <a:solidFill>
                  <a:srgbClr val="1855A1"/>
                </a:solidFill>
                <a:effectLst/>
                <a:uLnTx/>
                <a:uFillTx/>
                <a:latin typeface="Century Gothic"/>
                <a:ea typeface="Century Gothic"/>
                <a:cs typeface="Century Gothic"/>
                <a:sym typeface="Century Gothic"/>
              </a:rPr>
              <a:t>Werkgroepen</a:t>
            </a:r>
            <a:r>
              <a:rPr kumimoji="0" lang="en-GB" sz="8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a:t>
            </a:r>
          </a:p>
        </p:txBody>
      </p:sp>
      <p:sp>
        <p:nvSpPr>
          <p:cNvPr id="49" name="Google Shape;299;p31">
            <a:extLst>
              <a:ext uri="{FF2B5EF4-FFF2-40B4-BE49-F238E27FC236}">
                <a16:creationId xmlns:a16="http://schemas.microsoft.com/office/drawing/2014/main" id="{4CD4B34D-D90A-5232-F2C8-DE0E18A20ACC}"/>
              </a:ext>
            </a:extLst>
          </p:cNvPr>
          <p:cNvSpPr/>
          <p:nvPr/>
        </p:nvSpPr>
        <p:spPr>
          <a:xfrm>
            <a:off x="7716303" y="3663879"/>
            <a:ext cx="1600201" cy="2135948"/>
          </a:xfrm>
          <a:prstGeom prst="roundRect">
            <a:avLst>
              <a:gd name="adj" fmla="val 0"/>
            </a:avLst>
          </a:prstGeom>
          <a:solidFill>
            <a:srgbClr val="FFE43F"/>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DG </a:t>
            </a:r>
            <a:r>
              <a:rPr kumimoji="0" lang="en-GB" sz="800" b="0" i="0" u="none" strike="noStrike" kern="0" cap="none" spc="0" normalizeH="0" baseline="0" noProof="0" dirty="0" err="1">
                <a:ln>
                  <a:noFill/>
                </a:ln>
                <a:solidFill>
                  <a:srgbClr val="1855A1"/>
                </a:solidFill>
                <a:effectLst/>
                <a:uLnTx/>
                <a:uFillTx/>
                <a:latin typeface="Century Gothic"/>
                <a:ea typeface="Century Gothic"/>
                <a:cs typeface="Century Gothic"/>
                <a:sym typeface="Century Gothic"/>
              </a:rPr>
              <a:t>Werkgroepen</a:t>
            </a:r>
            <a:r>
              <a:rPr kumimoji="0" lang="en-GB" sz="8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a:t>
            </a:r>
          </a:p>
        </p:txBody>
      </p:sp>
      <p:sp>
        <p:nvSpPr>
          <p:cNvPr id="50" name="Google Shape;291;p31">
            <a:extLst>
              <a:ext uri="{FF2B5EF4-FFF2-40B4-BE49-F238E27FC236}">
                <a16:creationId xmlns:a16="http://schemas.microsoft.com/office/drawing/2014/main" id="{B94B46FB-E3F0-AFCC-A943-184A45DEDF9C}"/>
              </a:ext>
            </a:extLst>
          </p:cNvPr>
          <p:cNvSpPr/>
          <p:nvPr/>
        </p:nvSpPr>
        <p:spPr>
          <a:xfrm>
            <a:off x="5404312" y="1764920"/>
            <a:ext cx="6082837" cy="708809"/>
          </a:xfrm>
          <a:prstGeom prst="roundRect">
            <a:avLst>
              <a:gd name="adj" fmla="val 0"/>
            </a:avLst>
          </a:prstGeom>
          <a:solidFill>
            <a:srgbClr val="FFE43F"/>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Management Committee</a:t>
            </a:r>
          </a:p>
        </p:txBody>
      </p:sp>
      <p:sp>
        <p:nvSpPr>
          <p:cNvPr id="51" name="Google Shape;293;p31">
            <a:extLst>
              <a:ext uri="{FF2B5EF4-FFF2-40B4-BE49-F238E27FC236}">
                <a16:creationId xmlns:a16="http://schemas.microsoft.com/office/drawing/2014/main" id="{E74F5D33-A03F-B4E4-F32F-78C13C6AB4B9}"/>
              </a:ext>
            </a:extLst>
          </p:cNvPr>
          <p:cNvSpPr txBox="1"/>
          <p:nvPr/>
        </p:nvSpPr>
        <p:spPr>
          <a:xfrm>
            <a:off x="3253969" y="2041142"/>
            <a:ext cx="1062900" cy="646300"/>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Executive Oversight</a:t>
            </a:r>
            <a:endParaRPr kumimoji="0" sz="1400" b="0" i="0" u="none" strike="noStrike" kern="0" cap="none" spc="0" normalizeH="0" baseline="0" noProof="0" dirty="0">
              <a:ln>
                <a:noFill/>
              </a:ln>
              <a:solidFill>
                <a:srgbClr val="1855A1"/>
              </a:solidFill>
              <a:effectLst/>
              <a:uLnTx/>
              <a:uFillTx/>
              <a:latin typeface="Calibri"/>
              <a:ea typeface="Calibri"/>
              <a:cs typeface="Calibri"/>
              <a:sym typeface="Calibri"/>
            </a:endParaRPr>
          </a:p>
        </p:txBody>
      </p:sp>
      <p:sp>
        <p:nvSpPr>
          <p:cNvPr id="52" name="Google Shape;294;p31">
            <a:extLst>
              <a:ext uri="{FF2B5EF4-FFF2-40B4-BE49-F238E27FC236}">
                <a16:creationId xmlns:a16="http://schemas.microsoft.com/office/drawing/2014/main" id="{8A509824-905B-6BA4-B210-165F8B062872}"/>
              </a:ext>
            </a:extLst>
          </p:cNvPr>
          <p:cNvSpPr txBox="1"/>
          <p:nvPr/>
        </p:nvSpPr>
        <p:spPr>
          <a:xfrm>
            <a:off x="3321552" y="3020147"/>
            <a:ext cx="1062900" cy="646300"/>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Strategic / Tactic</a:t>
            </a:r>
            <a:endParaRPr kumimoji="0" sz="1400" b="0" i="0" u="none" strike="noStrike" kern="0" cap="none" spc="0" normalizeH="0" baseline="0" noProof="0" dirty="0">
              <a:ln>
                <a:noFill/>
              </a:ln>
              <a:solidFill>
                <a:srgbClr val="1855A1"/>
              </a:solidFill>
              <a:effectLst/>
              <a:uLnTx/>
              <a:uFillTx/>
              <a:latin typeface="Calibri"/>
              <a:ea typeface="Calibri"/>
              <a:cs typeface="Calibri"/>
              <a:sym typeface="Calibri"/>
            </a:endParaRPr>
          </a:p>
        </p:txBody>
      </p:sp>
      <p:sp>
        <p:nvSpPr>
          <p:cNvPr id="53" name="Google Shape;295;p31">
            <a:extLst>
              <a:ext uri="{FF2B5EF4-FFF2-40B4-BE49-F238E27FC236}">
                <a16:creationId xmlns:a16="http://schemas.microsoft.com/office/drawing/2014/main" id="{56446D5F-1A0C-A8CF-27D9-146290DFB242}"/>
              </a:ext>
            </a:extLst>
          </p:cNvPr>
          <p:cNvSpPr txBox="1"/>
          <p:nvPr/>
        </p:nvSpPr>
        <p:spPr>
          <a:xfrm>
            <a:off x="3277184" y="4544502"/>
            <a:ext cx="1062900" cy="415468"/>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Operational</a:t>
            </a:r>
            <a:endParaRPr kumimoji="0" sz="1400" b="0" i="0" u="none" strike="noStrike" kern="0" cap="none" spc="0" normalizeH="0" baseline="0" noProof="0" dirty="0">
              <a:ln>
                <a:noFill/>
              </a:ln>
              <a:solidFill>
                <a:srgbClr val="1855A1"/>
              </a:solidFill>
              <a:effectLst/>
              <a:uLnTx/>
              <a:uFillTx/>
              <a:latin typeface="Calibri"/>
              <a:ea typeface="Calibri"/>
              <a:cs typeface="Calibri"/>
              <a:sym typeface="Calibri"/>
            </a:endParaRPr>
          </a:p>
        </p:txBody>
      </p:sp>
      <p:sp>
        <p:nvSpPr>
          <p:cNvPr id="54" name="Google Shape;297;p31">
            <a:extLst>
              <a:ext uri="{FF2B5EF4-FFF2-40B4-BE49-F238E27FC236}">
                <a16:creationId xmlns:a16="http://schemas.microsoft.com/office/drawing/2014/main" id="{A057B69A-3984-63B2-EBCC-61482E6F022F}"/>
              </a:ext>
            </a:extLst>
          </p:cNvPr>
          <p:cNvSpPr/>
          <p:nvPr/>
        </p:nvSpPr>
        <p:spPr>
          <a:xfrm>
            <a:off x="7909259" y="2096873"/>
            <a:ext cx="1062900"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IT Strategy Board</a:t>
            </a:r>
            <a:endParaRPr kumimoji="0"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55" name="Google Shape;298;p31">
            <a:extLst>
              <a:ext uri="{FF2B5EF4-FFF2-40B4-BE49-F238E27FC236}">
                <a16:creationId xmlns:a16="http://schemas.microsoft.com/office/drawing/2014/main" id="{63169B7A-D75A-1D75-3DE5-4DC87BA152C0}"/>
              </a:ext>
            </a:extLst>
          </p:cNvPr>
          <p:cNvSpPr/>
          <p:nvPr/>
        </p:nvSpPr>
        <p:spPr>
          <a:xfrm>
            <a:off x="5404313" y="2668000"/>
            <a:ext cx="6082838" cy="708809"/>
          </a:xfrm>
          <a:prstGeom prst="roundRect">
            <a:avLst>
              <a:gd name="adj" fmla="val 0"/>
            </a:avLst>
          </a:prstGeom>
          <a:solidFill>
            <a:srgbClr val="FFE43F"/>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Data Governance Council</a:t>
            </a:r>
            <a:endParaRPr kumimoji="0" sz="8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endParaRPr>
          </a:p>
        </p:txBody>
      </p:sp>
      <p:sp>
        <p:nvSpPr>
          <p:cNvPr id="56" name="Google Shape;299;p31">
            <a:extLst>
              <a:ext uri="{FF2B5EF4-FFF2-40B4-BE49-F238E27FC236}">
                <a16:creationId xmlns:a16="http://schemas.microsoft.com/office/drawing/2014/main" id="{AD0EFABF-77E9-6F0A-93E7-2580097E8325}"/>
              </a:ext>
            </a:extLst>
          </p:cNvPr>
          <p:cNvSpPr/>
          <p:nvPr/>
        </p:nvSpPr>
        <p:spPr>
          <a:xfrm>
            <a:off x="7647443" y="3588023"/>
            <a:ext cx="1600201" cy="2135948"/>
          </a:xfrm>
          <a:prstGeom prst="roundRect">
            <a:avLst>
              <a:gd name="adj" fmla="val 0"/>
            </a:avLst>
          </a:prstGeom>
          <a:solidFill>
            <a:srgbClr val="FFE43F"/>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DG Working Groups*</a:t>
            </a:r>
          </a:p>
        </p:txBody>
      </p:sp>
      <p:cxnSp>
        <p:nvCxnSpPr>
          <p:cNvPr id="57" name="Google Shape;305;p31">
            <a:extLst>
              <a:ext uri="{FF2B5EF4-FFF2-40B4-BE49-F238E27FC236}">
                <a16:creationId xmlns:a16="http://schemas.microsoft.com/office/drawing/2014/main" id="{BFEA7487-1AC1-C462-CD7D-17F3E116AA59}"/>
              </a:ext>
            </a:extLst>
          </p:cNvPr>
          <p:cNvCxnSpPr>
            <a:cxnSpLocks/>
            <a:stCxn id="50" idx="2"/>
            <a:endCxn id="55" idx="0"/>
          </p:cNvCxnSpPr>
          <p:nvPr/>
        </p:nvCxnSpPr>
        <p:spPr>
          <a:xfrm>
            <a:off x="8445731" y="2473729"/>
            <a:ext cx="1" cy="194271"/>
          </a:xfrm>
          <a:prstGeom prst="straightConnector1">
            <a:avLst/>
          </a:prstGeom>
          <a:noFill/>
          <a:ln w="9525" cap="flat" cmpd="sng">
            <a:solidFill>
              <a:srgbClr val="1855A1"/>
            </a:solidFill>
            <a:prstDash val="solid"/>
            <a:round/>
            <a:headEnd type="triangle" w="med" len="med"/>
            <a:tailEnd type="triangle" w="med" len="med"/>
          </a:ln>
        </p:spPr>
      </p:cxnSp>
      <p:sp>
        <p:nvSpPr>
          <p:cNvPr id="58" name="Google Shape;306;p31">
            <a:extLst>
              <a:ext uri="{FF2B5EF4-FFF2-40B4-BE49-F238E27FC236}">
                <a16:creationId xmlns:a16="http://schemas.microsoft.com/office/drawing/2014/main" id="{F1D1C6BE-D1B9-D25F-59CC-DD1C768E2FEF}"/>
              </a:ext>
            </a:extLst>
          </p:cNvPr>
          <p:cNvSpPr/>
          <p:nvPr/>
        </p:nvSpPr>
        <p:spPr>
          <a:xfrm>
            <a:off x="5703332" y="2982840"/>
            <a:ext cx="1062900"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Data Owners</a:t>
            </a:r>
          </a:p>
        </p:txBody>
      </p:sp>
      <p:sp>
        <p:nvSpPr>
          <p:cNvPr id="59" name="Google Shape;311;p31">
            <a:extLst>
              <a:ext uri="{FF2B5EF4-FFF2-40B4-BE49-F238E27FC236}">
                <a16:creationId xmlns:a16="http://schemas.microsoft.com/office/drawing/2014/main" id="{27BA0554-7532-A508-5222-10708AD58DBF}"/>
              </a:ext>
            </a:extLst>
          </p:cNvPr>
          <p:cNvSpPr/>
          <p:nvPr/>
        </p:nvSpPr>
        <p:spPr>
          <a:xfrm rot="5400000" flipH="1">
            <a:off x="3075958" y="3929269"/>
            <a:ext cx="4068774" cy="547800"/>
          </a:xfrm>
          <a:prstGeom prst="rightArrow">
            <a:avLst>
              <a:gd name="adj1" fmla="val 50000"/>
              <a:gd name="adj2" fmla="val 50000"/>
            </a:avLst>
          </a:prstGeom>
          <a:solidFill>
            <a:srgbClr val="1855A1">
              <a:alpha val="4000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Century Gothic" panose="020B0502020202020204" pitchFamily="34" charset="0"/>
                <a:ea typeface="+mn-ea"/>
                <a:cs typeface="Arial"/>
                <a:sym typeface="Arial"/>
              </a:rPr>
              <a:t>Issue Escalation</a:t>
            </a:r>
          </a:p>
        </p:txBody>
      </p:sp>
      <p:sp>
        <p:nvSpPr>
          <p:cNvPr id="60" name="Google Shape;312;p31">
            <a:extLst>
              <a:ext uri="{FF2B5EF4-FFF2-40B4-BE49-F238E27FC236}">
                <a16:creationId xmlns:a16="http://schemas.microsoft.com/office/drawing/2014/main" id="{97D576AF-ACC0-045F-CA58-C679418BD706}"/>
              </a:ext>
            </a:extLst>
          </p:cNvPr>
          <p:cNvSpPr/>
          <p:nvPr/>
        </p:nvSpPr>
        <p:spPr>
          <a:xfrm rot="5400000">
            <a:off x="2498832" y="3929271"/>
            <a:ext cx="4068776" cy="547800"/>
          </a:xfrm>
          <a:prstGeom prst="rightArrow">
            <a:avLst>
              <a:gd name="adj1" fmla="val 50000"/>
              <a:gd name="adj2" fmla="val 50000"/>
            </a:avLst>
          </a:prstGeom>
          <a:solidFill>
            <a:srgbClr val="1855A1">
              <a:alpha val="40000"/>
            </a:srgb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Century Gothic" panose="020B0502020202020204" pitchFamily="34" charset="0"/>
                <a:ea typeface="+mn-ea"/>
                <a:cs typeface="Arial"/>
                <a:sym typeface="Arial"/>
              </a:rPr>
              <a:t>Strategic Advice</a:t>
            </a:r>
          </a:p>
        </p:txBody>
      </p:sp>
      <p:sp>
        <p:nvSpPr>
          <p:cNvPr id="61" name="Google Shape;316;p31">
            <a:extLst>
              <a:ext uri="{FF2B5EF4-FFF2-40B4-BE49-F238E27FC236}">
                <a16:creationId xmlns:a16="http://schemas.microsoft.com/office/drawing/2014/main" id="{C380E59F-60AB-ADA4-D760-17B7015D0BD2}"/>
              </a:ext>
            </a:extLst>
          </p:cNvPr>
          <p:cNvSpPr/>
          <p:nvPr/>
        </p:nvSpPr>
        <p:spPr>
          <a:xfrm>
            <a:off x="9018032" y="2984590"/>
            <a:ext cx="1062900"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EDMO</a:t>
            </a:r>
            <a:endParaRPr kumimoji="0"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62" name="Google Shape;318;p31">
            <a:extLst>
              <a:ext uri="{FF2B5EF4-FFF2-40B4-BE49-F238E27FC236}">
                <a16:creationId xmlns:a16="http://schemas.microsoft.com/office/drawing/2014/main" id="{F6C32755-F11C-01D1-D5B0-3561DDE21F8C}"/>
              </a:ext>
            </a:extLst>
          </p:cNvPr>
          <p:cNvSpPr/>
          <p:nvPr/>
        </p:nvSpPr>
        <p:spPr>
          <a:xfrm>
            <a:off x="6803482" y="2983428"/>
            <a:ext cx="1062900"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CISO</a:t>
            </a:r>
            <a:endParaRPr kumimoji="0"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63" name="Google Shape;319;p31">
            <a:extLst>
              <a:ext uri="{FF2B5EF4-FFF2-40B4-BE49-F238E27FC236}">
                <a16:creationId xmlns:a16="http://schemas.microsoft.com/office/drawing/2014/main" id="{1EDFE050-81CA-2CC0-596C-E4D0BB32A7A0}"/>
              </a:ext>
            </a:extLst>
          </p:cNvPr>
          <p:cNvSpPr/>
          <p:nvPr/>
        </p:nvSpPr>
        <p:spPr>
          <a:xfrm>
            <a:off x="7910770" y="2984203"/>
            <a:ext cx="1062900"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DPO</a:t>
            </a:r>
            <a:endParaRPr kumimoji="0"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64" name="Google Shape;316;p31">
            <a:extLst>
              <a:ext uri="{FF2B5EF4-FFF2-40B4-BE49-F238E27FC236}">
                <a16:creationId xmlns:a16="http://schemas.microsoft.com/office/drawing/2014/main" id="{9D4B1C19-C1D4-7670-203C-737615E86EC0}"/>
              </a:ext>
            </a:extLst>
          </p:cNvPr>
          <p:cNvSpPr/>
          <p:nvPr/>
        </p:nvSpPr>
        <p:spPr>
          <a:xfrm>
            <a:off x="10125294" y="2979969"/>
            <a:ext cx="1062900"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CDO</a:t>
            </a:r>
            <a:endParaRPr kumimoji="0"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65" name="Google Shape;291;p31">
            <a:extLst>
              <a:ext uri="{FF2B5EF4-FFF2-40B4-BE49-F238E27FC236}">
                <a16:creationId xmlns:a16="http://schemas.microsoft.com/office/drawing/2014/main" id="{B3D9D020-7EE0-0E60-2C77-8B31D930D84A}"/>
              </a:ext>
            </a:extLst>
          </p:cNvPr>
          <p:cNvSpPr/>
          <p:nvPr/>
        </p:nvSpPr>
        <p:spPr>
          <a:xfrm>
            <a:off x="5413837" y="5958802"/>
            <a:ext cx="6082837" cy="708809"/>
          </a:xfrm>
          <a:prstGeom prst="roundRect">
            <a:avLst>
              <a:gd name="adj" fmla="val 0"/>
            </a:avLst>
          </a:prstGeom>
          <a:solidFill>
            <a:srgbClr val="FFE43F"/>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nl-BE" sz="8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Data Users</a:t>
            </a:r>
          </a:p>
        </p:txBody>
      </p:sp>
      <p:sp>
        <p:nvSpPr>
          <p:cNvPr id="66" name="Google Shape;297;p31">
            <a:extLst>
              <a:ext uri="{FF2B5EF4-FFF2-40B4-BE49-F238E27FC236}">
                <a16:creationId xmlns:a16="http://schemas.microsoft.com/office/drawing/2014/main" id="{392D47AB-ADBE-1EDB-43B9-E7419688EC0B}"/>
              </a:ext>
            </a:extLst>
          </p:cNvPr>
          <p:cNvSpPr/>
          <p:nvPr/>
        </p:nvSpPr>
        <p:spPr>
          <a:xfrm>
            <a:off x="7149257" y="6290755"/>
            <a:ext cx="1545683"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Data Producers</a:t>
            </a:r>
            <a:endParaRPr kumimoji="0"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67" name="Google Shape;297;p31">
            <a:extLst>
              <a:ext uri="{FF2B5EF4-FFF2-40B4-BE49-F238E27FC236}">
                <a16:creationId xmlns:a16="http://schemas.microsoft.com/office/drawing/2014/main" id="{32C57764-A0B9-00EF-D69D-935C02A7E652}"/>
              </a:ext>
            </a:extLst>
          </p:cNvPr>
          <p:cNvSpPr/>
          <p:nvPr/>
        </p:nvSpPr>
        <p:spPr>
          <a:xfrm>
            <a:off x="9120587" y="6282861"/>
            <a:ext cx="1545683"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Data Consumers</a:t>
            </a:r>
            <a:endParaRPr kumimoji="0"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cxnSp>
        <p:nvCxnSpPr>
          <p:cNvPr id="69" name="Connector: Elbow 68">
            <a:extLst>
              <a:ext uri="{FF2B5EF4-FFF2-40B4-BE49-F238E27FC236}">
                <a16:creationId xmlns:a16="http://schemas.microsoft.com/office/drawing/2014/main" id="{70E75FF6-C258-05EA-E8D7-ADA1E0DE9D69}"/>
              </a:ext>
            </a:extLst>
          </p:cNvPr>
          <p:cNvCxnSpPr>
            <a:cxnSpLocks/>
            <a:stCxn id="55" idx="2"/>
            <a:endCxn id="56" idx="0"/>
          </p:cNvCxnSpPr>
          <p:nvPr/>
        </p:nvCxnSpPr>
        <p:spPr>
          <a:xfrm rot="16200000" flipH="1">
            <a:off x="8341031" y="3481510"/>
            <a:ext cx="211214" cy="1812"/>
          </a:xfrm>
          <a:prstGeom prst="bentConnector3">
            <a:avLst>
              <a:gd name="adj1" fmla="val 50000"/>
            </a:avLst>
          </a:prstGeom>
          <a:ln w="9525">
            <a:solidFill>
              <a:srgbClr val="1855A1"/>
            </a:solidFill>
            <a:headEnd type="triangle" w="med" len="med"/>
            <a:tailEnd type="triangle" w="med" len="med"/>
          </a:ln>
        </p:spPr>
        <p:style>
          <a:lnRef idx="1">
            <a:schemeClr val="accent2"/>
          </a:lnRef>
          <a:fillRef idx="0">
            <a:schemeClr val="accent2"/>
          </a:fillRef>
          <a:effectRef idx="0">
            <a:schemeClr val="accent2"/>
          </a:effectRef>
          <a:fontRef idx="minor">
            <a:schemeClr val="tx1"/>
          </a:fontRef>
        </p:style>
      </p:cxnSp>
      <p:cxnSp>
        <p:nvCxnSpPr>
          <p:cNvPr id="70" name="Connector: Elbow 69">
            <a:extLst>
              <a:ext uri="{FF2B5EF4-FFF2-40B4-BE49-F238E27FC236}">
                <a16:creationId xmlns:a16="http://schemas.microsoft.com/office/drawing/2014/main" id="{BBA4B198-2AC2-22F1-67DE-8EDF26B9FE84}"/>
              </a:ext>
            </a:extLst>
          </p:cNvPr>
          <p:cNvCxnSpPr>
            <a:cxnSpLocks/>
            <a:endCxn id="65" idx="0"/>
          </p:cNvCxnSpPr>
          <p:nvPr/>
        </p:nvCxnSpPr>
        <p:spPr>
          <a:xfrm rot="5400000">
            <a:off x="8329676" y="5833221"/>
            <a:ext cx="251162" cy="1"/>
          </a:xfrm>
          <a:prstGeom prst="bentConnector3">
            <a:avLst>
              <a:gd name="adj1" fmla="val 50000"/>
            </a:avLst>
          </a:prstGeom>
          <a:ln w="9525">
            <a:solidFill>
              <a:srgbClr val="1855A1"/>
            </a:solidFill>
            <a:headEnd type="triangle" w="med" len="med"/>
            <a:tailEnd type="triangle" w="med" len="med"/>
          </a:ln>
        </p:spPr>
        <p:style>
          <a:lnRef idx="1">
            <a:schemeClr val="accent2"/>
          </a:lnRef>
          <a:fillRef idx="0">
            <a:schemeClr val="accent2"/>
          </a:fillRef>
          <a:effectRef idx="0">
            <a:schemeClr val="accent2"/>
          </a:effectRef>
          <a:fontRef idx="minor">
            <a:schemeClr val="tx1"/>
          </a:fontRef>
        </p:style>
      </p:cxnSp>
      <p:sp>
        <p:nvSpPr>
          <p:cNvPr id="71" name="Google Shape;306;p31">
            <a:extLst>
              <a:ext uri="{FF2B5EF4-FFF2-40B4-BE49-F238E27FC236}">
                <a16:creationId xmlns:a16="http://schemas.microsoft.com/office/drawing/2014/main" id="{4A19EE37-FCA6-E0F0-F0A8-44062EC91478}"/>
              </a:ext>
            </a:extLst>
          </p:cNvPr>
          <p:cNvSpPr/>
          <p:nvPr/>
        </p:nvSpPr>
        <p:spPr>
          <a:xfrm>
            <a:off x="7909259" y="4171394"/>
            <a:ext cx="1062900"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Data Owners</a:t>
            </a:r>
          </a:p>
        </p:txBody>
      </p:sp>
      <p:sp>
        <p:nvSpPr>
          <p:cNvPr id="72" name="Google Shape;306;p31">
            <a:extLst>
              <a:ext uri="{FF2B5EF4-FFF2-40B4-BE49-F238E27FC236}">
                <a16:creationId xmlns:a16="http://schemas.microsoft.com/office/drawing/2014/main" id="{5B0A05B7-321F-7797-7504-4745D7F05728}"/>
              </a:ext>
            </a:extLst>
          </p:cNvPr>
          <p:cNvSpPr/>
          <p:nvPr/>
        </p:nvSpPr>
        <p:spPr>
          <a:xfrm>
            <a:off x="7916876" y="4599536"/>
            <a:ext cx="1062900"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Data Stewards</a:t>
            </a:r>
          </a:p>
        </p:txBody>
      </p:sp>
      <p:sp>
        <p:nvSpPr>
          <p:cNvPr id="73" name="Google Shape;306;p31">
            <a:extLst>
              <a:ext uri="{FF2B5EF4-FFF2-40B4-BE49-F238E27FC236}">
                <a16:creationId xmlns:a16="http://schemas.microsoft.com/office/drawing/2014/main" id="{6BE90A7E-220E-4D5A-7DB9-CD4282016B2D}"/>
              </a:ext>
            </a:extLst>
          </p:cNvPr>
          <p:cNvSpPr/>
          <p:nvPr/>
        </p:nvSpPr>
        <p:spPr>
          <a:xfrm>
            <a:off x="7906856" y="5027678"/>
            <a:ext cx="1062900" cy="305400"/>
          </a:xfrm>
          <a:prstGeom prst="roundRect">
            <a:avLst>
              <a:gd name="adj" fmla="val 16667"/>
            </a:avLst>
          </a:prstGeom>
          <a:solidFill>
            <a:srgbClr val="1855A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Data Custodians</a:t>
            </a:r>
          </a:p>
        </p:txBody>
      </p:sp>
      <p:sp>
        <p:nvSpPr>
          <p:cNvPr id="74" name="Google Shape;299;p31">
            <a:extLst>
              <a:ext uri="{FF2B5EF4-FFF2-40B4-BE49-F238E27FC236}">
                <a16:creationId xmlns:a16="http://schemas.microsoft.com/office/drawing/2014/main" id="{E51C0466-207E-0260-50BA-EA833E89A960}"/>
              </a:ext>
            </a:extLst>
          </p:cNvPr>
          <p:cNvSpPr/>
          <p:nvPr/>
        </p:nvSpPr>
        <p:spPr>
          <a:xfrm>
            <a:off x="9888762" y="3588022"/>
            <a:ext cx="1600201" cy="2135948"/>
          </a:xfrm>
          <a:prstGeom prst="roundRect">
            <a:avLst>
              <a:gd name="adj" fmla="val 0"/>
            </a:avLst>
          </a:prstGeom>
          <a:solidFill>
            <a:srgbClr val="1855A1"/>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Data Management Office (DMO)</a:t>
            </a:r>
            <a:endParaRPr kumimoji="0" lang="en-GB" sz="1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endParaRPr>
          </a:p>
        </p:txBody>
      </p:sp>
      <p:sp>
        <p:nvSpPr>
          <p:cNvPr id="75" name="Google Shape;306;p31">
            <a:extLst>
              <a:ext uri="{FF2B5EF4-FFF2-40B4-BE49-F238E27FC236}">
                <a16:creationId xmlns:a16="http://schemas.microsoft.com/office/drawing/2014/main" id="{D9522BE7-E2E3-F886-2D2F-653C7E0358D9}"/>
              </a:ext>
            </a:extLst>
          </p:cNvPr>
          <p:cNvSpPr/>
          <p:nvPr/>
        </p:nvSpPr>
        <p:spPr>
          <a:xfrm>
            <a:off x="10159815" y="4174662"/>
            <a:ext cx="1062900" cy="305400"/>
          </a:xfrm>
          <a:prstGeom prst="roundRect">
            <a:avLst>
              <a:gd name="adj" fmla="val 16667"/>
            </a:avLst>
          </a:prstGeom>
          <a:solidFill>
            <a:srgbClr val="FFE43F"/>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Data Catalogue</a:t>
            </a:r>
          </a:p>
        </p:txBody>
      </p:sp>
      <p:sp>
        <p:nvSpPr>
          <p:cNvPr id="76" name="Google Shape;306;p31">
            <a:extLst>
              <a:ext uri="{FF2B5EF4-FFF2-40B4-BE49-F238E27FC236}">
                <a16:creationId xmlns:a16="http://schemas.microsoft.com/office/drawing/2014/main" id="{34A00C41-773E-2293-75D5-F17C033BDAEA}"/>
              </a:ext>
            </a:extLst>
          </p:cNvPr>
          <p:cNvSpPr/>
          <p:nvPr/>
        </p:nvSpPr>
        <p:spPr>
          <a:xfrm>
            <a:off x="10167432" y="4602804"/>
            <a:ext cx="1062900" cy="305400"/>
          </a:xfrm>
          <a:prstGeom prst="roundRect">
            <a:avLst>
              <a:gd name="adj" fmla="val 16667"/>
            </a:avLst>
          </a:prstGeom>
          <a:solidFill>
            <a:srgbClr val="FFE43F"/>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Metadata </a:t>
            </a:r>
            <a:r>
              <a:rPr kumimoji="0" lang="en-GB" sz="600" b="0" i="0" u="none" strike="noStrike" kern="0" cap="none" spc="0" normalizeH="0" baseline="0" noProof="0" dirty="0" err="1">
                <a:ln>
                  <a:noFill/>
                </a:ln>
                <a:solidFill>
                  <a:srgbClr val="1855A1"/>
                </a:solidFill>
                <a:effectLst/>
                <a:uLnTx/>
                <a:uFillTx/>
                <a:latin typeface="Century Gothic"/>
                <a:ea typeface="Century Gothic"/>
                <a:cs typeface="Century Gothic"/>
                <a:sym typeface="Century Gothic"/>
              </a:rPr>
              <a:t>Mgmt</a:t>
            </a:r>
            <a:endParaRPr kumimoji="0" lang="en-GB" sz="6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endParaRPr>
          </a:p>
        </p:txBody>
      </p:sp>
      <p:sp>
        <p:nvSpPr>
          <p:cNvPr id="77" name="Google Shape;306;p31">
            <a:extLst>
              <a:ext uri="{FF2B5EF4-FFF2-40B4-BE49-F238E27FC236}">
                <a16:creationId xmlns:a16="http://schemas.microsoft.com/office/drawing/2014/main" id="{695740C5-1045-263A-B19B-BAB6835F380A}"/>
              </a:ext>
            </a:extLst>
          </p:cNvPr>
          <p:cNvSpPr/>
          <p:nvPr/>
        </p:nvSpPr>
        <p:spPr>
          <a:xfrm>
            <a:off x="10157412" y="5030946"/>
            <a:ext cx="1062900" cy="305400"/>
          </a:xfrm>
          <a:prstGeom prst="roundRect">
            <a:avLst>
              <a:gd name="adj" fmla="val 16667"/>
            </a:avLst>
          </a:prstGeom>
          <a:solidFill>
            <a:srgbClr val="FFE43F"/>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6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rPr>
              <a:t>Master Data </a:t>
            </a:r>
            <a:r>
              <a:rPr kumimoji="0" lang="en-GB" sz="600" b="0" i="0" u="none" strike="noStrike" kern="0" cap="none" spc="0" normalizeH="0" baseline="0" noProof="0" dirty="0" err="1">
                <a:ln>
                  <a:noFill/>
                </a:ln>
                <a:solidFill>
                  <a:srgbClr val="1855A1"/>
                </a:solidFill>
                <a:effectLst/>
                <a:uLnTx/>
                <a:uFillTx/>
                <a:latin typeface="Century Gothic"/>
                <a:ea typeface="Century Gothic"/>
                <a:cs typeface="Century Gothic"/>
                <a:sym typeface="Century Gothic"/>
              </a:rPr>
              <a:t>Mgmt</a:t>
            </a:r>
            <a:endParaRPr kumimoji="0" lang="en-GB" sz="600" b="0" i="0" u="none" strike="noStrike" kern="0" cap="none" spc="0" normalizeH="0" baseline="0" noProof="0" dirty="0">
              <a:ln>
                <a:noFill/>
              </a:ln>
              <a:solidFill>
                <a:srgbClr val="1855A1"/>
              </a:solidFill>
              <a:effectLst/>
              <a:uLnTx/>
              <a:uFillTx/>
              <a:latin typeface="Century Gothic"/>
              <a:ea typeface="Century Gothic"/>
              <a:cs typeface="Century Gothic"/>
              <a:sym typeface="Century Gothic"/>
            </a:endParaRPr>
          </a:p>
        </p:txBody>
      </p:sp>
      <p:sp>
        <p:nvSpPr>
          <p:cNvPr id="78" name="Google Shape;295;p31">
            <a:extLst>
              <a:ext uri="{FF2B5EF4-FFF2-40B4-BE49-F238E27FC236}">
                <a16:creationId xmlns:a16="http://schemas.microsoft.com/office/drawing/2014/main" id="{0B4CC804-FDF7-4E1D-531D-F21A75B37A0D}"/>
              </a:ext>
            </a:extLst>
          </p:cNvPr>
          <p:cNvSpPr txBox="1"/>
          <p:nvPr/>
        </p:nvSpPr>
        <p:spPr>
          <a:xfrm>
            <a:off x="10295144" y="5322424"/>
            <a:ext cx="807476" cy="369302"/>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Century Gothic"/>
                <a:ea typeface="Century Gothic"/>
                <a:cs typeface="Century Gothic"/>
                <a:sym typeface="Century Gothic"/>
              </a:rPr>
              <a:t>Support</a:t>
            </a:r>
            <a:endParaRPr kumimoji="0" sz="1100" b="0" i="0" u="none" strike="noStrike" kern="0" cap="none" spc="0" normalizeH="0" baseline="0" noProof="0" dirty="0">
              <a:ln>
                <a:noFill/>
              </a:ln>
              <a:solidFill>
                <a:srgbClr val="FFFFFF"/>
              </a:solidFill>
              <a:effectLst/>
              <a:uLnTx/>
              <a:uFillTx/>
              <a:latin typeface="Calibri"/>
              <a:ea typeface="Calibri"/>
              <a:cs typeface="Calibri"/>
              <a:sym typeface="Calibri"/>
            </a:endParaRPr>
          </a:p>
        </p:txBody>
      </p:sp>
      <p:sp>
        <p:nvSpPr>
          <p:cNvPr id="81" name="Rectangle 80">
            <a:extLst>
              <a:ext uri="{FF2B5EF4-FFF2-40B4-BE49-F238E27FC236}">
                <a16:creationId xmlns:a16="http://schemas.microsoft.com/office/drawing/2014/main" id="{8A810057-71F9-7F03-45AF-7DD05529EC6B}"/>
              </a:ext>
            </a:extLst>
          </p:cNvPr>
          <p:cNvSpPr/>
          <p:nvPr/>
        </p:nvSpPr>
        <p:spPr>
          <a:xfrm>
            <a:off x="9818459" y="3914784"/>
            <a:ext cx="39600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6B98CDD9-3E3A-8FEF-D4A7-BEFADE12A96D}"/>
              </a:ext>
            </a:extLst>
          </p:cNvPr>
          <p:cNvSpPr/>
          <p:nvPr/>
        </p:nvSpPr>
        <p:spPr>
          <a:xfrm>
            <a:off x="8790384" y="4005669"/>
            <a:ext cx="39600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Rectangle 82">
            <a:extLst>
              <a:ext uri="{FF2B5EF4-FFF2-40B4-BE49-F238E27FC236}">
                <a16:creationId xmlns:a16="http://schemas.microsoft.com/office/drawing/2014/main" id="{2815853B-927F-FF39-FD7D-77244912E7A7}"/>
              </a:ext>
            </a:extLst>
          </p:cNvPr>
          <p:cNvSpPr/>
          <p:nvPr/>
        </p:nvSpPr>
        <p:spPr>
          <a:xfrm>
            <a:off x="7277453" y="2684032"/>
            <a:ext cx="39600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Rectangle 83">
            <a:extLst>
              <a:ext uri="{FF2B5EF4-FFF2-40B4-BE49-F238E27FC236}">
                <a16:creationId xmlns:a16="http://schemas.microsoft.com/office/drawing/2014/main" id="{0FBD7FE6-4DCA-E8EC-951F-B68F8A6C12AD}"/>
              </a:ext>
            </a:extLst>
          </p:cNvPr>
          <p:cNvSpPr/>
          <p:nvPr/>
        </p:nvSpPr>
        <p:spPr>
          <a:xfrm>
            <a:off x="5075324" y="4761463"/>
            <a:ext cx="39600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52BCBFC2-AB57-81EA-C550-869B184C0B21}"/>
              </a:ext>
            </a:extLst>
          </p:cNvPr>
          <p:cNvSpPr/>
          <p:nvPr/>
        </p:nvSpPr>
        <p:spPr>
          <a:xfrm>
            <a:off x="4250332" y="4565082"/>
            <a:ext cx="39600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0E36929C-063E-B4D4-5DD6-C1E5793EBE78}"/>
              </a:ext>
            </a:extLst>
          </p:cNvPr>
          <p:cNvSpPr/>
          <p:nvPr/>
        </p:nvSpPr>
        <p:spPr>
          <a:xfrm>
            <a:off x="11024279" y="4506495"/>
            <a:ext cx="39600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7FC36E99-4789-4AB8-B476-5AE1C27ECFC0}"/>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BFCF4FF5-76D2-B74A-8C3B-B17FFA59F1D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6" name="Group 15">
              <a:extLst>
                <a:ext uri="{FF2B5EF4-FFF2-40B4-BE49-F238E27FC236}">
                  <a16:creationId xmlns:a16="http://schemas.microsoft.com/office/drawing/2014/main" id="{A4D94CE9-706D-5E39-43E2-60A0E8741675}"/>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5FD28C06-9F2D-66DA-F011-A23A4F94351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0" name="Rectangle 19">
                <a:extLst>
                  <a:ext uri="{FF2B5EF4-FFF2-40B4-BE49-F238E27FC236}">
                    <a16:creationId xmlns:a16="http://schemas.microsoft.com/office/drawing/2014/main" id="{553604E4-EFEA-20C8-8CB4-98ECC417DFC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60536DE3-1495-3FD7-86B3-069962228EC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31220186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5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75"/>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65"/>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66"/>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67"/>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70"/>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63"/>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64"/>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5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49"/>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additive="base">
                                        <p:cTn id="39" dur="500" fill="hold"/>
                                        <p:tgtEl>
                                          <p:spTgt spid="81"/>
                                        </p:tgtEl>
                                        <p:attrNameLst>
                                          <p:attrName>ppt_x</p:attrName>
                                        </p:attrNameLst>
                                      </p:cBhvr>
                                      <p:tavLst>
                                        <p:tav tm="0">
                                          <p:val>
                                            <p:strVal val="#ppt_x"/>
                                          </p:val>
                                        </p:tav>
                                        <p:tav tm="100000">
                                          <p:val>
                                            <p:strVal val="#ppt_x"/>
                                          </p:val>
                                        </p:tav>
                                      </p:tavLst>
                                    </p:anim>
                                    <p:anim calcmode="lin" valueType="num">
                                      <p:cBhvr additive="base">
                                        <p:cTn id="40" dur="500" fill="hold"/>
                                        <p:tgtEl>
                                          <p:spTgt spid="8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82"/>
                                        </p:tgtEl>
                                        <p:attrNameLst>
                                          <p:attrName>style.visibility</p:attrName>
                                        </p:attrNameLst>
                                      </p:cBhvr>
                                      <p:to>
                                        <p:strVal val="visible"/>
                                      </p:to>
                                    </p:set>
                                    <p:anim calcmode="lin" valueType="num">
                                      <p:cBhvr additive="base">
                                        <p:cTn id="43" dur="500" fill="hold"/>
                                        <p:tgtEl>
                                          <p:spTgt spid="82"/>
                                        </p:tgtEl>
                                        <p:attrNameLst>
                                          <p:attrName>ppt_x</p:attrName>
                                        </p:attrNameLst>
                                      </p:cBhvr>
                                      <p:tavLst>
                                        <p:tav tm="0">
                                          <p:val>
                                            <p:strVal val="#ppt_x"/>
                                          </p:val>
                                        </p:tav>
                                        <p:tav tm="100000">
                                          <p:val>
                                            <p:strVal val="#ppt_x"/>
                                          </p:val>
                                        </p:tav>
                                      </p:tavLst>
                                    </p:anim>
                                    <p:anim calcmode="lin" valueType="num">
                                      <p:cBhvr additive="base">
                                        <p:cTn id="44" dur="500" fill="hold"/>
                                        <p:tgtEl>
                                          <p:spTgt spid="8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83"/>
                                        </p:tgtEl>
                                        <p:attrNameLst>
                                          <p:attrName>style.visibility</p:attrName>
                                        </p:attrNameLst>
                                      </p:cBhvr>
                                      <p:to>
                                        <p:strVal val="visible"/>
                                      </p:to>
                                    </p:set>
                                    <p:anim calcmode="lin" valueType="num">
                                      <p:cBhvr additive="base">
                                        <p:cTn id="47" dur="500" fill="hold"/>
                                        <p:tgtEl>
                                          <p:spTgt spid="83"/>
                                        </p:tgtEl>
                                        <p:attrNameLst>
                                          <p:attrName>ppt_x</p:attrName>
                                        </p:attrNameLst>
                                      </p:cBhvr>
                                      <p:tavLst>
                                        <p:tav tm="0">
                                          <p:val>
                                            <p:strVal val="#ppt_x"/>
                                          </p:val>
                                        </p:tav>
                                        <p:tav tm="100000">
                                          <p:val>
                                            <p:strVal val="#ppt_x"/>
                                          </p:val>
                                        </p:tav>
                                      </p:tavLst>
                                    </p:anim>
                                    <p:anim calcmode="lin" valueType="num">
                                      <p:cBhvr additive="base">
                                        <p:cTn id="48" dur="500" fill="hold"/>
                                        <p:tgtEl>
                                          <p:spTgt spid="8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84"/>
                                        </p:tgtEl>
                                        <p:attrNameLst>
                                          <p:attrName>style.visibility</p:attrName>
                                        </p:attrNameLst>
                                      </p:cBhvr>
                                      <p:to>
                                        <p:strVal val="visible"/>
                                      </p:to>
                                    </p:set>
                                    <p:anim calcmode="lin" valueType="num">
                                      <p:cBhvr additive="base">
                                        <p:cTn id="51" dur="500" fill="hold"/>
                                        <p:tgtEl>
                                          <p:spTgt spid="84"/>
                                        </p:tgtEl>
                                        <p:attrNameLst>
                                          <p:attrName>ppt_x</p:attrName>
                                        </p:attrNameLst>
                                      </p:cBhvr>
                                      <p:tavLst>
                                        <p:tav tm="0">
                                          <p:val>
                                            <p:strVal val="#ppt_x"/>
                                          </p:val>
                                        </p:tav>
                                        <p:tav tm="100000">
                                          <p:val>
                                            <p:strVal val="#ppt_x"/>
                                          </p:val>
                                        </p:tav>
                                      </p:tavLst>
                                    </p:anim>
                                    <p:anim calcmode="lin" valueType="num">
                                      <p:cBhvr additive="base">
                                        <p:cTn id="52" dur="500" fill="hold"/>
                                        <p:tgtEl>
                                          <p:spTgt spid="8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5"/>
                                        </p:tgtEl>
                                        <p:attrNameLst>
                                          <p:attrName>style.visibility</p:attrName>
                                        </p:attrNameLst>
                                      </p:cBhvr>
                                      <p:to>
                                        <p:strVal val="visible"/>
                                      </p:to>
                                    </p:set>
                                    <p:anim calcmode="lin" valueType="num">
                                      <p:cBhvr additive="base">
                                        <p:cTn id="55" dur="500" fill="hold"/>
                                        <p:tgtEl>
                                          <p:spTgt spid="85"/>
                                        </p:tgtEl>
                                        <p:attrNameLst>
                                          <p:attrName>ppt_x</p:attrName>
                                        </p:attrNameLst>
                                      </p:cBhvr>
                                      <p:tavLst>
                                        <p:tav tm="0">
                                          <p:val>
                                            <p:strVal val="#ppt_x"/>
                                          </p:val>
                                        </p:tav>
                                        <p:tav tm="100000">
                                          <p:val>
                                            <p:strVal val="#ppt_x"/>
                                          </p:val>
                                        </p:tav>
                                      </p:tavLst>
                                    </p:anim>
                                    <p:anim calcmode="lin" valueType="num">
                                      <p:cBhvr additive="base">
                                        <p:cTn id="56" dur="500" fill="hold"/>
                                        <p:tgtEl>
                                          <p:spTgt spid="8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86"/>
                                        </p:tgtEl>
                                        <p:attrNameLst>
                                          <p:attrName>style.visibility</p:attrName>
                                        </p:attrNameLst>
                                      </p:cBhvr>
                                      <p:to>
                                        <p:strVal val="visible"/>
                                      </p:to>
                                    </p:set>
                                    <p:anim calcmode="lin" valueType="num">
                                      <p:cBhvr additive="base">
                                        <p:cTn id="59" dur="500" fill="hold"/>
                                        <p:tgtEl>
                                          <p:spTgt spid="86"/>
                                        </p:tgtEl>
                                        <p:attrNameLst>
                                          <p:attrName>ppt_x</p:attrName>
                                        </p:attrNameLst>
                                      </p:cBhvr>
                                      <p:tavLst>
                                        <p:tav tm="0">
                                          <p:val>
                                            <p:strVal val="#ppt_x"/>
                                          </p:val>
                                        </p:tav>
                                        <p:tav tm="100000">
                                          <p:val>
                                            <p:strVal val="#ppt_x"/>
                                          </p:val>
                                        </p:tav>
                                      </p:tavLst>
                                    </p:anim>
                                    <p:anim calcmode="lin" valueType="num">
                                      <p:cBhvr additive="base">
                                        <p:cTn id="60"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9" grpId="0" animBg="1"/>
      <p:bldP spid="50" grpId="0" animBg="1"/>
      <p:bldP spid="54" grpId="0" animBg="1"/>
      <p:bldP spid="56" grpId="0" animBg="1"/>
      <p:bldP spid="62" grpId="0" animBg="1"/>
      <p:bldP spid="63" grpId="0" animBg="1"/>
      <p:bldP spid="64" grpId="0" animBg="1"/>
      <p:bldP spid="65" grpId="0" animBg="1"/>
      <p:bldP spid="66" grpId="0" animBg="1"/>
      <p:bldP spid="67" grpId="0" animBg="1"/>
      <p:bldP spid="75" grpId="0" animBg="1"/>
      <p:bldP spid="77" grpId="0" animBg="1"/>
      <p:bldP spid="81" grpId="0" animBg="1"/>
      <p:bldP spid="82" grpId="0" animBg="1"/>
      <p:bldP spid="83" grpId="0" animBg="1"/>
      <p:bldP spid="84" grpId="0" animBg="1"/>
      <p:bldP spid="85" grpId="0" animBg="1"/>
      <p:bldP spid="86"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3 of 7 | Roles Roster</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BAE0D6F-FC30-7797-C345-1F8B47F5C896}"/>
              </a:ext>
            </a:extLst>
          </p:cNvPr>
          <p:cNvSpPr txBox="1">
            <a:spLocks/>
          </p:cNvSpPr>
          <p:nvPr/>
        </p:nvSpPr>
        <p:spPr>
          <a:xfrm>
            <a:off x="4880344" y="19616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Summarize the final decisions by sketching out the new, streamlined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minimum sustainable version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roles, responsibilities, and operating model on whiteboard (or a large sheet).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finalized version will serve as the blueprint for the prototype and testing phase, focusing on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practical management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selected CDEs.</a:t>
            </a:r>
          </a:p>
        </p:txBody>
      </p:sp>
      <p:sp>
        <p:nvSpPr>
          <p:cNvPr id="14" name="Tijdelijke aanduiding voor tekst 44">
            <a:extLst>
              <a:ext uri="{FF2B5EF4-FFF2-40B4-BE49-F238E27FC236}">
                <a16:creationId xmlns:a16="http://schemas.microsoft.com/office/drawing/2014/main" id="{AEFF5782-4974-03E8-2D31-0811512B7EB4}"/>
              </a:ext>
            </a:extLst>
          </p:cNvPr>
          <p:cNvSpPr txBox="1">
            <a:spLocks/>
          </p:cNvSpPr>
          <p:nvPr/>
        </p:nvSpPr>
        <p:spPr>
          <a:xfrm>
            <a:off x="4880344" y="1350500"/>
            <a:ext cx="64277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a:extLst>
              <a:ext uri="{FF2B5EF4-FFF2-40B4-BE49-F238E27FC236}">
                <a16:creationId xmlns:a16="http://schemas.microsoft.com/office/drawing/2014/main" id="{76F6006D-623B-85D2-D966-3CE39BA99CF9}"/>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674837" y="4224419"/>
            <a:ext cx="4227961" cy="1987537"/>
          </a:xfrm>
          <a:prstGeom prst="rect">
            <a:avLst/>
          </a:prstGeom>
        </p:spPr>
      </p:pic>
      <p:grpSp>
        <p:nvGrpSpPr>
          <p:cNvPr id="16" name="Group 15">
            <a:extLst>
              <a:ext uri="{FF2B5EF4-FFF2-40B4-BE49-F238E27FC236}">
                <a16:creationId xmlns:a16="http://schemas.microsoft.com/office/drawing/2014/main" id="{EBC55701-B836-6036-DE56-A1486B3941C2}"/>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734FF2C6-9E90-CEEB-CF2B-554DD08643E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0" name="Group 19">
              <a:extLst>
                <a:ext uri="{FF2B5EF4-FFF2-40B4-BE49-F238E27FC236}">
                  <a16:creationId xmlns:a16="http://schemas.microsoft.com/office/drawing/2014/main" id="{272E9A34-6F89-7531-C765-8E69AFCFD078}"/>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AD1FB556-F934-DE97-0E80-E5E7DDD0F11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2" name="Rectangle 21">
                <a:extLst>
                  <a:ext uri="{FF2B5EF4-FFF2-40B4-BE49-F238E27FC236}">
                    <a16:creationId xmlns:a16="http://schemas.microsoft.com/office/drawing/2014/main" id="{A19B4A67-A97F-C317-9402-8215BAE83D7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E098341C-DCB0-BC18-80F8-3F1E57818A7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21617057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B87E7D-4451-886B-5D7B-98E6DFB5BC4A}"/>
            </a:ext>
          </a:extLst>
        </p:cNvPr>
        <p:cNvGrpSpPr/>
        <p:nvPr/>
      </p:nvGrpSpPr>
      <p:grpSpPr>
        <a:xfrm>
          <a:off x="0" y="0"/>
          <a:ext cx="0" cy="0"/>
          <a:chOff x="0" y="0"/>
          <a:chExt cx="0" cy="0"/>
        </a:xfrm>
      </p:grpSpPr>
      <p:sp>
        <p:nvSpPr>
          <p:cNvPr id="4" name="Footer Placeholder 3">
            <a:extLst>
              <a:ext uri="{FF2B5EF4-FFF2-40B4-BE49-F238E27FC236}">
                <a16:creationId xmlns:a16="http://schemas.microsoft.com/office/drawing/2014/main" id="{CE424B1A-40E3-BFC7-2927-BAACE5CF2ED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F19BEBC-8233-D6B6-8699-C222B4CDB2A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86CD7DD0-D86A-A6EB-35A2-FF91E39F4A9A}"/>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FF3AACD8-6C50-6E5D-37B0-2D1BF824EBD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0" name="Group 19">
              <a:extLst>
                <a:ext uri="{FF2B5EF4-FFF2-40B4-BE49-F238E27FC236}">
                  <a16:creationId xmlns:a16="http://schemas.microsoft.com/office/drawing/2014/main" id="{C85F2C5F-3E07-DB97-BE7B-479F4877153E}"/>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834664F8-EF4B-F793-3D1A-99D33C83603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3</a:t>
                </a:r>
              </a:p>
            </p:txBody>
          </p:sp>
          <p:sp>
            <p:nvSpPr>
              <p:cNvPr id="22" name="Rectangle 21">
                <a:extLst>
                  <a:ext uri="{FF2B5EF4-FFF2-40B4-BE49-F238E27FC236}">
                    <a16:creationId xmlns:a16="http://schemas.microsoft.com/office/drawing/2014/main" id="{B11875C0-DB8C-BA86-3625-E4B239E6C16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F639FA7B-987C-54E3-5E82-8B444BE1AEA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
        <p:nvSpPr>
          <p:cNvPr id="7" name="Google Shape;299;p31">
            <a:extLst>
              <a:ext uri="{FF2B5EF4-FFF2-40B4-BE49-F238E27FC236}">
                <a16:creationId xmlns:a16="http://schemas.microsoft.com/office/drawing/2014/main" id="{648602B1-E7E3-EC19-5463-A404DB8F6B05}"/>
              </a:ext>
            </a:extLst>
          </p:cNvPr>
          <p:cNvSpPr/>
          <p:nvPr/>
        </p:nvSpPr>
        <p:spPr>
          <a:xfrm>
            <a:off x="7074022" y="3038636"/>
            <a:ext cx="506159" cy="3357200"/>
          </a:xfrm>
          <a:prstGeom prst="roundRect">
            <a:avLst>
              <a:gd name="adj" fmla="val 0"/>
            </a:avLst>
          </a:prstGeom>
          <a:solidFill>
            <a:schemeClr val="accent1"/>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a:t>
            </a:r>
          </a:p>
        </p:txBody>
      </p:sp>
      <p:sp>
        <p:nvSpPr>
          <p:cNvPr id="8" name="Google Shape;299;p31">
            <a:extLst>
              <a:ext uri="{FF2B5EF4-FFF2-40B4-BE49-F238E27FC236}">
                <a16:creationId xmlns:a16="http://schemas.microsoft.com/office/drawing/2014/main" id="{2AAE5FFA-F839-F3D2-B21F-B1F0A5B60887}"/>
              </a:ext>
            </a:extLst>
          </p:cNvPr>
          <p:cNvSpPr/>
          <p:nvPr/>
        </p:nvSpPr>
        <p:spPr>
          <a:xfrm>
            <a:off x="3995157" y="3038636"/>
            <a:ext cx="1455570" cy="3357200"/>
          </a:xfrm>
          <a:prstGeom prst="roundRect">
            <a:avLst>
              <a:gd name="adj" fmla="val 0"/>
            </a:avLst>
          </a:prstGeom>
          <a:solidFill>
            <a:schemeClr val="accent1"/>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Domain Y</a:t>
            </a:r>
          </a:p>
        </p:txBody>
      </p:sp>
      <p:sp>
        <p:nvSpPr>
          <p:cNvPr id="9" name="Google Shape;299;p31">
            <a:extLst>
              <a:ext uri="{FF2B5EF4-FFF2-40B4-BE49-F238E27FC236}">
                <a16:creationId xmlns:a16="http://schemas.microsoft.com/office/drawing/2014/main" id="{6E73FE25-C983-4ADC-C2E2-42CC0F2B04E4}"/>
              </a:ext>
            </a:extLst>
          </p:cNvPr>
          <p:cNvSpPr/>
          <p:nvPr/>
        </p:nvSpPr>
        <p:spPr>
          <a:xfrm>
            <a:off x="5537542" y="3038636"/>
            <a:ext cx="1455570" cy="3357200"/>
          </a:xfrm>
          <a:prstGeom prst="roundRect">
            <a:avLst>
              <a:gd name="adj" fmla="val 0"/>
            </a:avLst>
          </a:prstGeom>
          <a:solidFill>
            <a:schemeClr val="accent1"/>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Domain Z</a:t>
            </a:r>
          </a:p>
        </p:txBody>
      </p:sp>
      <p:sp>
        <p:nvSpPr>
          <p:cNvPr id="10" name="Google Shape;299;p31">
            <a:extLst>
              <a:ext uri="{FF2B5EF4-FFF2-40B4-BE49-F238E27FC236}">
                <a16:creationId xmlns:a16="http://schemas.microsoft.com/office/drawing/2014/main" id="{D3212FE1-DE7D-7BC9-821C-FED5624BAD27}"/>
              </a:ext>
            </a:extLst>
          </p:cNvPr>
          <p:cNvSpPr/>
          <p:nvPr/>
        </p:nvSpPr>
        <p:spPr>
          <a:xfrm>
            <a:off x="2452772" y="3038636"/>
            <a:ext cx="1455570" cy="3357200"/>
          </a:xfrm>
          <a:prstGeom prst="roundRect">
            <a:avLst>
              <a:gd name="adj" fmla="val 0"/>
            </a:avLst>
          </a:prstGeom>
          <a:solidFill>
            <a:schemeClr val="accent1"/>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Domain X</a:t>
            </a:r>
            <a:endParaRPr kumimoji="0"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24" name="Rounded Rectangle 23">
            <a:extLst>
              <a:ext uri="{FF2B5EF4-FFF2-40B4-BE49-F238E27FC236}">
                <a16:creationId xmlns:a16="http://schemas.microsoft.com/office/drawing/2014/main" id="{B1E91B02-1FE8-C8CD-8AC4-D7905CED70F9}"/>
              </a:ext>
            </a:extLst>
          </p:cNvPr>
          <p:cNvSpPr/>
          <p:nvPr/>
        </p:nvSpPr>
        <p:spPr>
          <a:xfrm>
            <a:off x="1717892" y="3578132"/>
            <a:ext cx="6064973" cy="824098"/>
          </a:xfrm>
          <a:prstGeom prst="roundRect">
            <a:avLst/>
          </a:prstGeom>
          <a:solidFill>
            <a:srgbClr val="F2F2F2">
              <a:alpha val="58824"/>
            </a:srgbClr>
          </a:solidFill>
          <a:ln w="19050">
            <a:solidFill>
              <a:schemeClr val="accent5"/>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5" name="Rounded Rectangle 24">
            <a:extLst>
              <a:ext uri="{FF2B5EF4-FFF2-40B4-BE49-F238E27FC236}">
                <a16:creationId xmlns:a16="http://schemas.microsoft.com/office/drawing/2014/main" id="{C62DDE4E-2CFC-2133-C615-AF335C6C21E4}"/>
              </a:ext>
            </a:extLst>
          </p:cNvPr>
          <p:cNvSpPr/>
          <p:nvPr/>
        </p:nvSpPr>
        <p:spPr>
          <a:xfrm>
            <a:off x="1717892" y="4445260"/>
            <a:ext cx="6064973" cy="1220188"/>
          </a:xfrm>
          <a:prstGeom prst="roundRect">
            <a:avLst/>
          </a:prstGeom>
          <a:solidFill>
            <a:srgbClr val="F2F2F2">
              <a:alpha val="58824"/>
            </a:srgbClr>
          </a:solidFill>
          <a:ln w="19050">
            <a:solidFill>
              <a:schemeClr val="accent5"/>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6" name="Google Shape;299;p31">
            <a:extLst>
              <a:ext uri="{FF2B5EF4-FFF2-40B4-BE49-F238E27FC236}">
                <a16:creationId xmlns:a16="http://schemas.microsoft.com/office/drawing/2014/main" id="{6D3DBFA3-C775-91B5-32D3-D60D59FCCFBB}"/>
              </a:ext>
            </a:extLst>
          </p:cNvPr>
          <p:cNvSpPr/>
          <p:nvPr/>
        </p:nvSpPr>
        <p:spPr>
          <a:xfrm>
            <a:off x="7874025" y="3043740"/>
            <a:ext cx="1584960" cy="1914728"/>
          </a:xfrm>
          <a:prstGeom prst="roundRect">
            <a:avLst>
              <a:gd name="adj" fmla="val 0"/>
            </a:avLst>
          </a:prstGeom>
          <a:solidFill>
            <a:srgbClr val="D9D9D9"/>
          </a:solidFill>
          <a:ln>
            <a:noFill/>
          </a:ln>
        </p:spPr>
        <p:txBody>
          <a:bodyPr spcFirstLastPara="1" wrap="square" lIns="90000" tIns="118800" rIns="90000" bIns="46800" anchor="b"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Support</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27" name="Google Shape;291;p31">
            <a:extLst>
              <a:ext uri="{FF2B5EF4-FFF2-40B4-BE49-F238E27FC236}">
                <a16:creationId xmlns:a16="http://schemas.microsoft.com/office/drawing/2014/main" id="{5F9A15D5-E674-7571-C701-C316E5D72E91}"/>
              </a:ext>
            </a:extLst>
          </p:cNvPr>
          <p:cNvSpPr/>
          <p:nvPr/>
        </p:nvSpPr>
        <p:spPr>
          <a:xfrm>
            <a:off x="2463809" y="898391"/>
            <a:ext cx="6901554" cy="540962"/>
          </a:xfrm>
          <a:prstGeom prst="roundRect">
            <a:avLst>
              <a:gd name="adj" fmla="val 0"/>
            </a:avLst>
          </a:prstGeom>
          <a:solidFill>
            <a:schemeClr val="accent5"/>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Health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Steering Committee</a:t>
            </a:r>
            <a:endParaRPr kumimoji="0" sz="10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28" name="Google Shape;293;p31">
            <a:extLst>
              <a:ext uri="{FF2B5EF4-FFF2-40B4-BE49-F238E27FC236}">
                <a16:creationId xmlns:a16="http://schemas.microsoft.com/office/drawing/2014/main" id="{9F5B4771-8CC3-62DF-DC04-91946971DDE3}"/>
              </a:ext>
            </a:extLst>
          </p:cNvPr>
          <p:cNvSpPr txBox="1"/>
          <p:nvPr/>
        </p:nvSpPr>
        <p:spPr>
          <a:xfrm>
            <a:off x="46305" y="224396"/>
            <a:ext cx="1062900" cy="415468"/>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Executive</a:t>
            </a:r>
            <a:endParaRPr kumimoji="0" sz="1400" b="0"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endParaRPr>
          </a:p>
        </p:txBody>
      </p:sp>
      <p:sp>
        <p:nvSpPr>
          <p:cNvPr id="29" name="Google Shape;294;p31">
            <a:extLst>
              <a:ext uri="{FF2B5EF4-FFF2-40B4-BE49-F238E27FC236}">
                <a16:creationId xmlns:a16="http://schemas.microsoft.com/office/drawing/2014/main" id="{778156FB-1585-4B8A-2675-A4FC11FDF615}"/>
              </a:ext>
            </a:extLst>
          </p:cNvPr>
          <p:cNvSpPr txBox="1"/>
          <p:nvPr/>
        </p:nvSpPr>
        <p:spPr>
          <a:xfrm>
            <a:off x="32486" y="2090201"/>
            <a:ext cx="1062900" cy="415468"/>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entury Gothic"/>
              </a:rPr>
              <a:t>Tactical</a:t>
            </a:r>
            <a:endParaRPr kumimoji="0" sz="1400" b="0"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endParaRPr>
          </a:p>
        </p:txBody>
      </p:sp>
      <p:sp>
        <p:nvSpPr>
          <p:cNvPr id="30" name="Google Shape;295;p31">
            <a:extLst>
              <a:ext uri="{FF2B5EF4-FFF2-40B4-BE49-F238E27FC236}">
                <a16:creationId xmlns:a16="http://schemas.microsoft.com/office/drawing/2014/main" id="{FDB9F62E-8B81-2ED8-0DB4-BEEC496135ED}"/>
              </a:ext>
            </a:extLst>
          </p:cNvPr>
          <p:cNvSpPr txBox="1"/>
          <p:nvPr/>
        </p:nvSpPr>
        <p:spPr>
          <a:xfrm>
            <a:off x="51899" y="4460284"/>
            <a:ext cx="1062900" cy="415468"/>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Operational</a:t>
            </a:r>
            <a:endParaRPr kumimoji="0" sz="1400" b="0"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endParaRPr>
          </a:p>
        </p:txBody>
      </p:sp>
      <p:sp>
        <p:nvSpPr>
          <p:cNvPr id="31" name="Google Shape;298;p31">
            <a:extLst>
              <a:ext uri="{FF2B5EF4-FFF2-40B4-BE49-F238E27FC236}">
                <a16:creationId xmlns:a16="http://schemas.microsoft.com/office/drawing/2014/main" id="{99CE98A8-EEB2-CDF5-D5FC-9BD069F4EBF9}"/>
              </a:ext>
            </a:extLst>
          </p:cNvPr>
          <p:cNvSpPr/>
          <p:nvPr/>
        </p:nvSpPr>
        <p:spPr>
          <a:xfrm>
            <a:off x="2462705" y="1841611"/>
            <a:ext cx="6901555" cy="882600"/>
          </a:xfrm>
          <a:prstGeom prst="roundRect">
            <a:avLst>
              <a:gd name="adj" fmla="val 0"/>
            </a:avLst>
          </a:prstGeom>
          <a:solidFill>
            <a:schemeClr val="accent2"/>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Governance Council</a:t>
            </a:r>
            <a:endParaRPr kumimoji="0" sz="1000" b="0" i="0" u="none" strike="noStrike" kern="0" cap="none" spc="0" normalizeH="0" baseline="0" noProof="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cxnSp>
        <p:nvCxnSpPr>
          <p:cNvPr id="32" name="Google Shape;305;p31">
            <a:extLst>
              <a:ext uri="{FF2B5EF4-FFF2-40B4-BE49-F238E27FC236}">
                <a16:creationId xmlns:a16="http://schemas.microsoft.com/office/drawing/2014/main" id="{58A8CD71-1A1A-C144-A029-DDCDE9D3F7CA}"/>
              </a:ext>
            </a:extLst>
          </p:cNvPr>
          <p:cNvCxnSpPr>
            <a:cxnSpLocks/>
            <a:stCxn id="27" idx="2"/>
            <a:endCxn id="31" idx="0"/>
          </p:cNvCxnSpPr>
          <p:nvPr/>
        </p:nvCxnSpPr>
        <p:spPr>
          <a:xfrm flipH="1">
            <a:off x="5913483" y="1439353"/>
            <a:ext cx="1103" cy="402258"/>
          </a:xfrm>
          <a:prstGeom prst="straightConnector1">
            <a:avLst/>
          </a:prstGeom>
          <a:noFill/>
          <a:ln w="28575" cap="flat" cmpd="sng">
            <a:solidFill>
              <a:srgbClr val="D9D9D9"/>
            </a:solidFill>
            <a:prstDash val="solid"/>
            <a:round/>
            <a:headEnd type="triangle" w="med" len="med"/>
            <a:tailEnd type="triangle" w="med" len="med"/>
          </a:ln>
        </p:spPr>
      </p:cxnSp>
      <p:sp>
        <p:nvSpPr>
          <p:cNvPr id="33" name="Google Shape;308;p31">
            <a:extLst>
              <a:ext uri="{FF2B5EF4-FFF2-40B4-BE49-F238E27FC236}">
                <a16:creationId xmlns:a16="http://schemas.microsoft.com/office/drawing/2014/main" id="{8A8DB775-6600-F7D4-60D8-0EAFF289BD5A}"/>
              </a:ext>
            </a:extLst>
          </p:cNvPr>
          <p:cNvSpPr/>
          <p:nvPr/>
        </p:nvSpPr>
        <p:spPr>
          <a:xfrm>
            <a:off x="2649107" y="4902007"/>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Manager</a:t>
            </a:r>
          </a:p>
        </p:txBody>
      </p:sp>
      <p:sp>
        <p:nvSpPr>
          <p:cNvPr id="34" name="Google Shape;309;p31">
            <a:extLst>
              <a:ext uri="{FF2B5EF4-FFF2-40B4-BE49-F238E27FC236}">
                <a16:creationId xmlns:a16="http://schemas.microsoft.com/office/drawing/2014/main" id="{962EB239-52BD-7C64-C46E-8891A79EBC0F}"/>
              </a:ext>
            </a:extLst>
          </p:cNvPr>
          <p:cNvSpPr/>
          <p:nvPr/>
        </p:nvSpPr>
        <p:spPr>
          <a:xfrm>
            <a:off x="2649107" y="4001104"/>
            <a:ext cx="1062900"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Steward(s)</a:t>
            </a:r>
            <a:endParaRPr kumimoji="0"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35" name="Google Shape;310;p31">
            <a:extLst>
              <a:ext uri="{FF2B5EF4-FFF2-40B4-BE49-F238E27FC236}">
                <a16:creationId xmlns:a16="http://schemas.microsoft.com/office/drawing/2014/main" id="{65330721-F792-BBF0-7C15-9530E6084F8D}"/>
              </a:ext>
            </a:extLst>
          </p:cNvPr>
          <p:cNvSpPr/>
          <p:nvPr/>
        </p:nvSpPr>
        <p:spPr>
          <a:xfrm>
            <a:off x="2649107" y="3657794"/>
            <a:ext cx="1062900"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Owner</a:t>
            </a:r>
            <a:endParaRPr kumimoji="0"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36" name="Google Shape;311;p31">
            <a:extLst>
              <a:ext uri="{FF2B5EF4-FFF2-40B4-BE49-F238E27FC236}">
                <a16:creationId xmlns:a16="http://schemas.microsoft.com/office/drawing/2014/main" id="{749ACA3F-7326-E800-68A9-88D389B592C6}"/>
              </a:ext>
            </a:extLst>
          </p:cNvPr>
          <p:cNvSpPr/>
          <p:nvPr/>
        </p:nvSpPr>
        <p:spPr>
          <a:xfrm rot="5400000" flipH="1">
            <a:off x="-1315519" y="3309297"/>
            <a:ext cx="5369611" cy="547800"/>
          </a:xfrm>
          <a:prstGeom prst="rightArrow">
            <a:avLst>
              <a:gd name="adj1" fmla="val 50000"/>
              <a:gd name="adj2" fmla="val 50000"/>
            </a:avLst>
          </a:prstGeom>
          <a:solidFill>
            <a:srgbClr val="D9D9D9"/>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Issue Esca</a:t>
            </a: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l</a:t>
            </a: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ation</a:t>
            </a:r>
            <a:endParaRPr kumimoji="0" sz="10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37" name="Google Shape;312;p31">
            <a:extLst>
              <a:ext uri="{FF2B5EF4-FFF2-40B4-BE49-F238E27FC236}">
                <a16:creationId xmlns:a16="http://schemas.microsoft.com/office/drawing/2014/main" id="{659959EA-6E45-DC90-2B3E-76AAB7A02F33}"/>
              </a:ext>
            </a:extLst>
          </p:cNvPr>
          <p:cNvSpPr/>
          <p:nvPr/>
        </p:nvSpPr>
        <p:spPr>
          <a:xfrm rot="5400000">
            <a:off x="7062083" y="3304232"/>
            <a:ext cx="5366769" cy="547800"/>
          </a:xfrm>
          <a:prstGeom prst="rightArrow">
            <a:avLst>
              <a:gd name="adj1" fmla="val 50000"/>
              <a:gd name="adj2" fmla="val 50000"/>
            </a:avLst>
          </a:prstGeom>
          <a:solidFill>
            <a:srgbClr val="D9D9D9"/>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Policies, Standards &amp; Strategic Guidance</a:t>
            </a:r>
            <a:endParaRPr kumimoji="0" sz="10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38" name="Google Shape;308;p31">
            <a:extLst>
              <a:ext uri="{FF2B5EF4-FFF2-40B4-BE49-F238E27FC236}">
                <a16:creationId xmlns:a16="http://schemas.microsoft.com/office/drawing/2014/main" id="{05BC8F82-2FD7-8045-D869-8EE40B0E5257}"/>
              </a:ext>
            </a:extLst>
          </p:cNvPr>
          <p:cNvSpPr/>
          <p:nvPr/>
        </p:nvSpPr>
        <p:spPr>
          <a:xfrm>
            <a:off x="2649107" y="5253145"/>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Custodian</a:t>
            </a:r>
            <a:endParaRPr kumimoji="0"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39" name="Google Shape;299;p31">
            <a:extLst>
              <a:ext uri="{FF2B5EF4-FFF2-40B4-BE49-F238E27FC236}">
                <a16:creationId xmlns:a16="http://schemas.microsoft.com/office/drawing/2014/main" id="{42133320-C199-458F-F106-EC8543DD4496}"/>
              </a:ext>
            </a:extLst>
          </p:cNvPr>
          <p:cNvSpPr/>
          <p:nvPr/>
        </p:nvSpPr>
        <p:spPr>
          <a:xfrm>
            <a:off x="7928982" y="3107171"/>
            <a:ext cx="1455570" cy="1459786"/>
          </a:xfrm>
          <a:prstGeom prst="roundRect">
            <a:avLst>
              <a:gd name="adj" fmla="val 0"/>
            </a:avLst>
          </a:prstGeom>
          <a:solidFill>
            <a:schemeClr val="accent1"/>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Stewardship Forum</a:t>
            </a:r>
            <a:endParaRPr kumimoji="0"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40" name="Google Shape;309;p31">
            <a:extLst>
              <a:ext uri="{FF2B5EF4-FFF2-40B4-BE49-F238E27FC236}">
                <a16:creationId xmlns:a16="http://schemas.microsoft.com/office/drawing/2014/main" id="{1281FBE7-F543-BC09-81BE-93295AF87F62}"/>
              </a:ext>
            </a:extLst>
          </p:cNvPr>
          <p:cNvSpPr/>
          <p:nvPr/>
        </p:nvSpPr>
        <p:spPr>
          <a:xfrm>
            <a:off x="8128216" y="4057608"/>
            <a:ext cx="1062900"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Stewards</a:t>
            </a:r>
          </a:p>
        </p:txBody>
      </p:sp>
      <p:sp>
        <p:nvSpPr>
          <p:cNvPr id="41" name="Google Shape;310;p31">
            <a:extLst>
              <a:ext uri="{FF2B5EF4-FFF2-40B4-BE49-F238E27FC236}">
                <a16:creationId xmlns:a16="http://schemas.microsoft.com/office/drawing/2014/main" id="{7996183C-CEB8-5E49-72EE-3319FB5509A7}"/>
              </a:ext>
            </a:extLst>
          </p:cNvPr>
          <p:cNvSpPr/>
          <p:nvPr/>
        </p:nvSpPr>
        <p:spPr>
          <a:xfrm>
            <a:off x="8128216" y="3638994"/>
            <a:ext cx="1062900"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Steward Coordinator</a:t>
            </a:r>
            <a:endParaRPr kumimoji="0"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cxnSp>
        <p:nvCxnSpPr>
          <p:cNvPr id="42" name="Connector: Elbow 64">
            <a:extLst>
              <a:ext uri="{FF2B5EF4-FFF2-40B4-BE49-F238E27FC236}">
                <a16:creationId xmlns:a16="http://schemas.microsoft.com/office/drawing/2014/main" id="{5FC56B97-0C19-FE78-9291-C66CC820D058}"/>
              </a:ext>
            </a:extLst>
          </p:cNvPr>
          <p:cNvCxnSpPr>
            <a:cxnSpLocks/>
            <a:stCxn id="31" idx="2"/>
            <a:endCxn id="10" idx="0"/>
          </p:cNvCxnSpPr>
          <p:nvPr/>
        </p:nvCxnSpPr>
        <p:spPr>
          <a:xfrm rot="5400000">
            <a:off x="4389808" y="1514960"/>
            <a:ext cx="314425" cy="2732926"/>
          </a:xfrm>
          <a:prstGeom prst="bentConnector3">
            <a:avLst/>
          </a:prstGeom>
          <a:ln w="28575">
            <a:solidFill>
              <a:srgbClr val="D9D9D9"/>
            </a:solidFill>
            <a:headEnd type="triangle" w="med" len="med"/>
            <a:tailEnd type="triangle" w="med" len="med"/>
          </a:ln>
        </p:spPr>
        <p:style>
          <a:lnRef idx="1">
            <a:schemeClr val="accent2"/>
          </a:lnRef>
          <a:fillRef idx="0">
            <a:schemeClr val="accent2"/>
          </a:fillRef>
          <a:effectRef idx="0">
            <a:schemeClr val="accent2"/>
          </a:effectRef>
          <a:fontRef idx="minor">
            <a:schemeClr val="tx1"/>
          </a:fontRef>
        </p:style>
      </p:cxnSp>
      <p:sp>
        <p:nvSpPr>
          <p:cNvPr id="43" name="Title 1">
            <a:extLst>
              <a:ext uri="{FF2B5EF4-FFF2-40B4-BE49-F238E27FC236}">
                <a16:creationId xmlns:a16="http://schemas.microsoft.com/office/drawing/2014/main" id="{D834C9DA-420D-AA68-F417-8DF915DBA62B}"/>
              </a:ext>
            </a:extLst>
          </p:cNvPr>
          <p:cNvSpPr>
            <a:spLocks noGrp="1"/>
          </p:cNvSpPr>
          <p:nvPr>
            <p:ph type="title"/>
          </p:nvPr>
        </p:nvSpPr>
        <p:spPr>
          <a:xfrm>
            <a:off x="175074" y="-170790"/>
            <a:ext cx="4211424" cy="394692"/>
          </a:xfrm>
        </p:spPr>
        <p:txBody>
          <a:bodyPr/>
          <a:lstStyle/>
          <a:p>
            <a:r>
              <a:rPr lang="en-US" sz="1050" b="1" dirty="0">
                <a:solidFill>
                  <a:srgbClr val="0C2B3E"/>
                </a:solidFill>
              </a:rPr>
              <a:t>TARGET</a:t>
            </a:r>
            <a:r>
              <a:rPr lang="en-US" sz="1050" dirty="0"/>
              <a:t> Operating Model</a:t>
            </a:r>
          </a:p>
        </p:txBody>
      </p:sp>
      <p:sp>
        <p:nvSpPr>
          <p:cNvPr id="44" name="Google Shape;306;p31">
            <a:extLst>
              <a:ext uri="{FF2B5EF4-FFF2-40B4-BE49-F238E27FC236}">
                <a16:creationId xmlns:a16="http://schemas.microsoft.com/office/drawing/2014/main" id="{6BB14FB5-E87B-A2BF-CEFF-A9EE4AA5F7EF}"/>
              </a:ext>
            </a:extLst>
          </p:cNvPr>
          <p:cNvSpPr/>
          <p:nvPr/>
        </p:nvSpPr>
        <p:spPr>
          <a:xfrm>
            <a:off x="2585356" y="1016172"/>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DG Manager</a:t>
            </a:r>
          </a:p>
        </p:txBody>
      </p:sp>
      <p:sp>
        <p:nvSpPr>
          <p:cNvPr id="45" name="Google Shape;297;p31">
            <a:extLst>
              <a:ext uri="{FF2B5EF4-FFF2-40B4-BE49-F238E27FC236}">
                <a16:creationId xmlns:a16="http://schemas.microsoft.com/office/drawing/2014/main" id="{78063FD0-9D17-A63D-22F4-8E7032AA8280}"/>
              </a:ext>
            </a:extLst>
          </p:cNvPr>
          <p:cNvSpPr/>
          <p:nvPr/>
        </p:nvSpPr>
        <p:spPr>
          <a:xfrm>
            <a:off x="8193794" y="1016172"/>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CDO</a:t>
            </a:r>
            <a:endParaRPr kumimoji="0"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endParaRPr>
          </a:p>
        </p:txBody>
      </p:sp>
      <p:sp>
        <p:nvSpPr>
          <p:cNvPr id="46" name="Google Shape;298;p31">
            <a:extLst>
              <a:ext uri="{FF2B5EF4-FFF2-40B4-BE49-F238E27FC236}">
                <a16:creationId xmlns:a16="http://schemas.microsoft.com/office/drawing/2014/main" id="{2C00D1EA-6D40-191D-3EFB-13AC1CAF01B8}"/>
              </a:ext>
            </a:extLst>
          </p:cNvPr>
          <p:cNvSpPr/>
          <p:nvPr/>
        </p:nvSpPr>
        <p:spPr>
          <a:xfrm>
            <a:off x="10162797" y="890271"/>
            <a:ext cx="1474814" cy="5497445"/>
          </a:xfrm>
          <a:prstGeom prst="roundRect">
            <a:avLst>
              <a:gd name="adj" fmla="val 0"/>
            </a:avLst>
          </a:prstGeom>
          <a:solidFill>
            <a:schemeClr val="bg2"/>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DG Office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Center of Excellence</a:t>
            </a:r>
          </a:p>
        </p:txBody>
      </p:sp>
      <p:sp>
        <p:nvSpPr>
          <p:cNvPr id="47" name="Google Shape;297;p31">
            <a:extLst>
              <a:ext uri="{FF2B5EF4-FFF2-40B4-BE49-F238E27FC236}">
                <a16:creationId xmlns:a16="http://schemas.microsoft.com/office/drawing/2014/main" id="{DBA642E9-A031-EDD4-3E26-329C39663150}"/>
              </a:ext>
            </a:extLst>
          </p:cNvPr>
          <p:cNvSpPr/>
          <p:nvPr/>
        </p:nvSpPr>
        <p:spPr>
          <a:xfrm>
            <a:off x="10383076" y="2236798"/>
            <a:ext cx="1062900" cy="305400"/>
          </a:xfrm>
          <a:prstGeom prst="roundRect">
            <a:avLst>
              <a:gd name="adj" fmla="val 16667"/>
            </a:avLst>
          </a:prstGeom>
          <a:solidFill>
            <a:schemeClr val="tx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CDO</a:t>
            </a:r>
            <a:endParaRPr kumimoji="0"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48" name="Google Shape;306;p31">
            <a:extLst>
              <a:ext uri="{FF2B5EF4-FFF2-40B4-BE49-F238E27FC236}">
                <a16:creationId xmlns:a16="http://schemas.microsoft.com/office/drawing/2014/main" id="{EFB2C38B-D726-2EF6-522F-8C3163156768}"/>
              </a:ext>
            </a:extLst>
          </p:cNvPr>
          <p:cNvSpPr/>
          <p:nvPr/>
        </p:nvSpPr>
        <p:spPr>
          <a:xfrm>
            <a:off x="10383076" y="4063712"/>
            <a:ext cx="1062900" cy="305400"/>
          </a:xfrm>
          <a:prstGeom prst="roundRect">
            <a:avLst>
              <a:gd name="adj" fmla="val 16667"/>
            </a:avLst>
          </a:prstGeom>
          <a:solidFill>
            <a:schemeClr val="accent3">
              <a:lumMod val="20000"/>
              <a:lumOff val="80000"/>
            </a:schemeClr>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DG Manager</a:t>
            </a:r>
          </a:p>
        </p:txBody>
      </p:sp>
      <p:sp>
        <p:nvSpPr>
          <p:cNvPr id="49" name="Google Shape;293;p31">
            <a:extLst>
              <a:ext uri="{FF2B5EF4-FFF2-40B4-BE49-F238E27FC236}">
                <a16:creationId xmlns:a16="http://schemas.microsoft.com/office/drawing/2014/main" id="{BA8D5B78-A4A9-8116-86A4-8AF984EA49BF}"/>
              </a:ext>
            </a:extLst>
          </p:cNvPr>
          <p:cNvSpPr txBox="1"/>
          <p:nvPr/>
        </p:nvSpPr>
        <p:spPr>
          <a:xfrm>
            <a:off x="10434582" y="5971143"/>
            <a:ext cx="1062900" cy="415468"/>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Support</a:t>
            </a:r>
            <a:endParaRPr kumimoji="0" sz="1400" b="0"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endParaRPr>
          </a:p>
        </p:txBody>
      </p:sp>
      <p:sp>
        <p:nvSpPr>
          <p:cNvPr id="50" name="Google Shape;297;p31">
            <a:extLst>
              <a:ext uri="{FF2B5EF4-FFF2-40B4-BE49-F238E27FC236}">
                <a16:creationId xmlns:a16="http://schemas.microsoft.com/office/drawing/2014/main" id="{67001BDF-5E25-57D5-AF72-8A962879A580}"/>
              </a:ext>
            </a:extLst>
          </p:cNvPr>
          <p:cNvSpPr/>
          <p:nvPr/>
        </p:nvSpPr>
        <p:spPr>
          <a:xfrm>
            <a:off x="10383076" y="4480455"/>
            <a:ext cx="1062900" cy="305400"/>
          </a:xfrm>
          <a:prstGeom prst="roundRect">
            <a:avLst>
              <a:gd name="adj" fmla="val 16667"/>
            </a:avLst>
          </a:prstGeom>
          <a:solidFill>
            <a:schemeClr val="tx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DG Officer</a:t>
            </a:r>
            <a:endParaRPr kumimoji="0"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51" name="Google Shape;308;p31">
            <a:extLst>
              <a:ext uri="{FF2B5EF4-FFF2-40B4-BE49-F238E27FC236}">
                <a16:creationId xmlns:a16="http://schemas.microsoft.com/office/drawing/2014/main" id="{B71C05D0-7B82-8227-C9BD-D09B1558E4E7}"/>
              </a:ext>
            </a:extLst>
          </p:cNvPr>
          <p:cNvSpPr/>
          <p:nvPr/>
        </p:nvSpPr>
        <p:spPr>
          <a:xfrm>
            <a:off x="5289511" y="6501379"/>
            <a:ext cx="1062900" cy="305400"/>
          </a:xfrm>
          <a:prstGeom prst="roundRect">
            <a:avLst>
              <a:gd name="adj" fmla="val 16667"/>
            </a:avLst>
          </a:prstGeom>
          <a:solidFill>
            <a:srgbClr val="7030A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IT Enablement</a:t>
            </a:r>
          </a:p>
        </p:txBody>
      </p:sp>
      <p:sp>
        <p:nvSpPr>
          <p:cNvPr id="52" name="Google Shape;297;p31">
            <a:extLst>
              <a:ext uri="{FF2B5EF4-FFF2-40B4-BE49-F238E27FC236}">
                <a16:creationId xmlns:a16="http://schemas.microsoft.com/office/drawing/2014/main" id="{4AEF9B35-4C68-F001-306D-93DB015C837F}"/>
              </a:ext>
            </a:extLst>
          </p:cNvPr>
          <p:cNvSpPr/>
          <p:nvPr/>
        </p:nvSpPr>
        <p:spPr>
          <a:xfrm>
            <a:off x="10383076" y="4897198"/>
            <a:ext cx="1062900" cy="305400"/>
          </a:xfrm>
          <a:prstGeom prst="roundRect">
            <a:avLst>
              <a:gd name="adj" fmla="val 16667"/>
            </a:avLst>
          </a:prstGeom>
          <a:solidFill>
            <a:schemeClr val="tx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Program Manager</a:t>
            </a:r>
            <a:endParaRPr kumimoji="0"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53" name="Google Shape;297;p31">
            <a:extLst>
              <a:ext uri="{FF2B5EF4-FFF2-40B4-BE49-F238E27FC236}">
                <a16:creationId xmlns:a16="http://schemas.microsoft.com/office/drawing/2014/main" id="{4E461A4C-C915-F852-933C-A29B9C7C8944}"/>
              </a:ext>
            </a:extLst>
          </p:cNvPr>
          <p:cNvSpPr/>
          <p:nvPr/>
        </p:nvSpPr>
        <p:spPr>
          <a:xfrm>
            <a:off x="10383076" y="5302366"/>
            <a:ext cx="1062900" cy="305400"/>
          </a:xfrm>
          <a:prstGeom prst="roundRect">
            <a:avLst>
              <a:gd name="adj" fmla="val 16667"/>
            </a:avLst>
          </a:prstGeom>
          <a:solidFill>
            <a:schemeClr val="tx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Change Manager</a:t>
            </a:r>
            <a:endParaRPr kumimoji="0"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54" name="Google Shape;291;p31">
            <a:extLst>
              <a:ext uri="{FF2B5EF4-FFF2-40B4-BE49-F238E27FC236}">
                <a16:creationId xmlns:a16="http://schemas.microsoft.com/office/drawing/2014/main" id="{B01F9624-D99E-ADA0-9A86-FB91F84AFCDF}"/>
              </a:ext>
            </a:extLst>
          </p:cNvPr>
          <p:cNvSpPr/>
          <p:nvPr/>
        </p:nvSpPr>
        <p:spPr>
          <a:xfrm>
            <a:off x="2460092" y="210064"/>
            <a:ext cx="6901554" cy="402562"/>
          </a:xfrm>
          <a:prstGeom prst="roundRect">
            <a:avLst>
              <a:gd name="adj" fmla="val 0"/>
            </a:avLst>
          </a:prstGeom>
          <a:solidFill>
            <a:schemeClr val="accent6"/>
          </a:solidFill>
          <a:ln>
            <a:noFill/>
          </a:ln>
        </p:spPr>
        <p:txBody>
          <a:bodyPr spcFirstLastPara="1" wrap="square" lIns="90000" tIns="118800" rIns="90000" bIns="468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COMEX</a:t>
            </a:r>
            <a:endParaRPr kumimoji="0" sz="10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55" name="Google Shape;294;p31">
            <a:extLst>
              <a:ext uri="{FF2B5EF4-FFF2-40B4-BE49-F238E27FC236}">
                <a16:creationId xmlns:a16="http://schemas.microsoft.com/office/drawing/2014/main" id="{EACD079F-F903-C0ED-44F0-5F29A275BD6E}"/>
              </a:ext>
            </a:extLst>
          </p:cNvPr>
          <p:cNvSpPr txBox="1"/>
          <p:nvPr/>
        </p:nvSpPr>
        <p:spPr>
          <a:xfrm>
            <a:off x="51899" y="1123342"/>
            <a:ext cx="1062900" cy="415468"/>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Strategic</a:t>
            </a:r>
            <a:endParaRPr kumimoji="0" sz="1400" b="0"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endParaRPr>
          </a:p>
        </p:txBody>
      </p:sp>
      <p:sp>
        <p:nvSpPr>
          <p:cNvPr id="56" name="Google Shape;297;p31">
            <a:extLst>
              <a:ext uri="{FF2B5EF4-FFF2-40B4-BE49-F238E27FC236}">
                <a16:creationId xmlns:a16="http://schemas.microsoft.com/office/drawing/2014/main" id="{D61E3B87-5A48-DBD7-7422-4F6079304DE8}"/>
              </a:ext>
            </a:extLst>
          </p:cNvPr>
          <p:cNvSpPr/>
          <p:nvPr/>
        </p:nvSpPr>
        <p:spPr>
          <a:xfrm>
            <a:off x="6990932" y="1011969"/>
            <a:ext cx="1062900"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Century Gothic"/>
              </a:rPr>
              <a:t>Business Directors</a:t>
            </a:r>
            <a:endParaRPr kumimoji="0" sz="8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Century Gothic"/>
            </a:endParaRPr>
          </a:p>
        </p:txBody>
      </p:sp>
      <p:sp>
        <p:nvSpPr>
          <p:cNvPr id="57" name="Google Shape;309;p31">
            <a:extLst>
              <a:ext uri="{FF2B5EF4-FFF2-40B4-BE49-F238E27FC236}">
                <a16:creationId xmlns:a16="http://schemas.microsoft.com/office/drawing/2014/main" id="{9030EC36-9B92-6F45-485A-14A2F1E0453B}"/>
              </a:ext>
            </a:extLst>
          </p:cNvPr>
          <p:cNvSpPr/>
          <p:nvPr/>
        </p:nvSpPr>
        <p:spPr>
          <a:xfrm>
            <a:off x="4205192" y="4001104"/>
            <a:ext cx="1062900"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Steward(s)</a:t>
            </a:r>
            <a:endParaRPr kumimoji="0"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58" name="Google Shape;310;p31">
            <a:extLst>
              <a:ext uri="{FF2B5EF4-FFF2-40B4-BE49-F238E27FC236}">
                <a16:creationId xmlns:a16="http://schemas.microsoft.com/office/drawing/2014/main" id="{E3AC7AEC-A42D-C694-0E05-4D02CD413AEC}"/>
              </a:ext>
            </a:extLst>
          </p:cNvPr>
          <p:cNvSpPr/>
          <p:nvPr/>
        </p:nvSpPr>
        <p:spPr>
          <a:xfrm>
            <a:off x="4205192" y="3657794"/>
            <a:ext cx="1062900"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Owner</a:t>
            </a:r>
            <a:endParaRPr kumimoji="0"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59" name="Google Shape;309;p31">
            <a:extLst>
              <a:ext uri="{FF2B5EF4-FFF2-40B4-BE49-F238E27FC236}">
                <a16:creationId xmlns:a16="http://schemas.microsoft.com/office/drawing/2014/main" id="{B81A40E0-50E7-0234-E20E-A65F676E417B}"/>
              </a:ext>
            </a:extLst>
          </p:cNvPr>
          <p:cNvSpPr/>
          <p:nvPr/>
        </p:nvSpPr>
        <p:spPr>
          <a:xfrm>
            <a:off x="5706870" y="4007274"/>
            <a:ext cx="1062900"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Steward(s)</a:t>
            </a:r>
            <a:endParaRPr kumimoji="0"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60" name="Google Shape;310;p31">
            <a:extLst>
              <a:ext uri="{FF2B5EF4-FFF2-40B4-BE49-F238E27FC236}">
                <a16:creationId xmlns:a16="http://schemas.microsoft.com/office/drawing/2014/main" id="{1BD4CC56-2D16-EE1A-2A27-524986A353E9}"/>
              </a:ext>
            </a:extLst>
          </p:cNvPr>
          <p:cNvSpPr/>
          <p:nvPr/>
        </p:nvSpPr>
        <p:spPr>
          <a:xfrm>
            <a:off x="5706870" y="3663964"/>
            <a:ext cx="1062900"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Data Owner</a:t>
            </a:r>
            <a:endParaRPr kumimoji="0"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61" name="Rounded Rectangle 60">
            <a:extLst>
              <a:ext uri="{FF2B5EF4-FFF2-40B4-BE49-F238E27FC236}">
                <a16:creationId xmlns:a16="http://schemas.microsoft.com/office/drawing/2014/main" id="{2D0C309F-F675-15BD-4EF3-216834D2097B}"/>
              </a:ext>
            </a:extLst>
          </p:cNvPr>
          <p:cNvSpPr/>
          <p:nvPr/>
        </p:nvSpPr>
        <p:spPr>
          <a:xfrm>
            <a:off x="1717892" y="5724197"/>
            <a:ext cx="6064973" cy="540963"/>
          </a:xfrm>
          <a:prstGeom prst="roundRect">
            <a:avLst/>
          </a:prstGeom>
          <a:solidFill>
            <a:srgbClr val="F2F2F2">
              <a:alpha val="58824"/>
            </a:srgbClr>
          </a:solidFill>
          <a:ln w="19050">
            <a:solidFill>
              <a:schemeClr val="accent5"/>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2" name="Google Shape;308;p31">
            <a:extLst>
              <a:ext uri="{FF2B5EF4-FFF2-40B4-BE49-F238E27FC236}">
                <a16:creationId xmlns:a16="http://schemas.microsoft.com/office/drawing/2014/main" id="{CE27680A-E498-4725-C589-9E69B2D64FEE}"/>
              </a:ext>
            </a:extLst>
          </p:cNvPr>
          <p:cNvSpPr/>
          <p:nvPr/>
        </p:nvSpPr>
        <p:spPr>
          <a:xfrm>
            <a:off x="2649107" y="5837048"/>
            <a:ext cx="1062900" cy="305400"/>
          </a:xfrm>
          <a:prstGeom prst="roundRect">
            <a:avLst>
              <a:gd name="adj" fmla="val 16667"/>
            </a:avLst>
          </a:prstGeom>
          <a:solidFill>
            <a:srgbClr val="7030A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Information Asset Custodian</a:t>
            </a:r>
          </a:p>
        </p:txBody>
      </p:sp>
      <p:sp>
        <p:nvSpPr>
          <p:cNvPr id="63" name="Google Shape;308;p31">
            <a:extLst>
              <a:ext uri="{FF2B5EF4-FFF2-40B4-BE49-F238E27FC236}">
                <a16:creationId xmlns:a16="http://schemas.microsoft.com/office/drawing/2014/main" id="{0C1EA0D0-F705-2931-65B0-62618A7F2E01}"/>
              </a:ext>
            </a:extLst>
          </p:cNvPr>
          <p:cNvSpPr/>
          <p:nvPr/>
        </p:nvSpPr>
        <p:spPr>
          <a:xfrm>
            <a:off x="4188658" y="4902007"/>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Manager</a:t>
            </a:r>
          </a:p>
        </p:txBody>
      </p:sp>
      <p:sp>
        <p:nvSpPr>
          <p:cNvPr id="64" name="Google Shape;308;p31">
            <a:extLst>
              <a:ext uri="{FF2B5EF4-FFF2-40B4-BE49-F238E27FC236}">
                <a16:creationId xmlns:a16="http://schemas.microsoft.com/office/drawing/2014/main" id="{A610CD19-3A99-4BD3-7D97-02D1CE2A9D1D}"/>
              </a:ext>
            </a:extLst>
          </p:cNvPr>
          <p:cNvSpPr/>
          <p:nvPr/>
        </p:nvSpPr>
        <p:spPr>
          <a:xfrm>
            <a:off x="4188658" y="5253145"/>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Custodian</a:t>
            </a:r>
          </a:p>
        </p:txBody>
      </p:sp>
      <p:sp>
        <p:nvSpPr>
          <p:cNvPr id="65" name="Google Shape;308;p31">
            <a:extLst>
              <a:ext uri="{FF2B5EF4-FFF2-40B4-BE49-F238E27FC236}">
                <a16:creationId xmlns:a16="http://schemas.microsoft.com/office/drawing/2014/main" id="{9B79B725-4A90-EA3E-1EA6-65152BBCE498}"/>
              </a:ext>
            </a:extLst>
          </p:cNvPr>
          <p:cNvSpPr/>
          <p:nvPr/>
        </p:nvSpPr>
        <p:spPr>
          <a:xfrm>
            <a:off x="5709548" y="4902007"/>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Manager</a:t>
            </a:r>
          </a:p>
        </p:txBody>
      </p:sp>
      <p:sp>
        <p:nvSpPr>
          <p:cNvPr id="66" name="Google Shape;308;p31">
            <a:extLst>
              <a:ext uri="{FF2B5EF4-FFF2-40B4-BE49-F238E27FC236}">
                <a16:creationId xmlns:a16="http://schemas.microsoft.com/office/drawing/2014/main" id="{726CFB44-74D2-B31A-2B5F-36A19A2BF146}"/>
              </a:ext>
            </a:extLst>
          </p:cNvPr>
          <p:cNvSpPr/>
          <p:nvPr/>
        </p:nvSpPr>
        <p:spPr>
          <a:xfrm>
            <a:off x="5709548" y="5253145"/>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Custodian</a:t>
            </a:r>
          </a:p>
        </p:txBody>
      </p:sp>
      <p:sp>
        <p:nvSpPr>
          <p:cNvPr id="67" name="Google Shape;308;p31">
            <a:extLst>
              <a:ext uri="{FF2B5EF4-FFF2-40B4-BE49-F238E27FC236}">
                <a16:creationId xmlns:a16="http://schemas.microsoft.com/office/drawing/2014/main" id="{23D82F93-AFFA-3B38-387F-20A91454745C}"/>
              </a:ext>
            </a:extLst>
          </p:cNvPr>
          <p:cNvSpPr/>
          <p:nvPr/>
        </p:nvSpPr>
        <p:spPr>
          <a:xfrm>
            <a:off x="4188658" y="5837048"/>
            <a:ext cx="1062900" cy="305400"/>
          </a:xfrm>
          <a:prstGeom prst="roundRect">
            <a:avLst>
              <a:gd name="adj" fmla="val 16667"/>
            </a:avLst>
          </a:prstGeom>
          <a:solidFill>
            <a:srgbClr val="7030A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Information Asset Custodian</a:t>
            </a:r>
          </a:p>
        </p:txBody>
      </p:sp>
      <p:sp>
        <p:nvSpPr>
          <p:cNvPr id="68" name="Google Shape;308;p31">
            <a:extLst>
              <a:ext uri="{FF2B5EF4-FFF2-40B4-BE49-F238E27FC236}">
                <a16:creationId xmlns:a16="http://schemas.microsoft.com/office/drawing/2014/main" id="{E11D5A1B-B9ED-47B9-931B-968AC5F80450}"/>
              </a:ext>
            </a:extLst>
          </p:cNvPr>
          <p:cNvSpPr/>
          <p:nvPr/>
        </p:nvSpPr>
        <p:spPr>
          <a:xfrm>
            <a:off x="5709547" y="5837048"/>
            <a:ext cx="1062900" cy="305400"/>
          </a:xfrm>
          <a:prstGeom prst="roundRect">
            <a:avLst>
              <a:gd name="adj" fmla="val 16667"/>
            </a:avLst>
          </a:prstGeom>
          <a:solidFill>
            <a:srgbClr val="7030A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Information Asset Custodian</a:t>
            </a:r>
          </a:p>
        </p:txBody>
      </p:sp>
      <p:sp>
        <p:nvSpPr>
          <p:cNvPr id="69" name="Google Shape;295;p31">
            <a:extLst>
              <a:ext uri="{FF2B5EF4-FFF2-40B4-BE49-F238E27FC236}">
                <a16:creationId xmlns:a16="http://schemas.microsoft.com/office/drawing/2014/main" id="{11997A50-0B57-36D8-79A1-F1846D44C803}"/>
              </a:ext>
            </a:extLst>
          </p:cNvPr>
          <p:cNvSpPr txBox="1"/>
          <p:nvPr/>
        </p:nvSpPr>
        <p:spPr>
          <a:xfrm>
            <a:off x="1717893" y="5769880"/>
            <a:ext cx="844399" cy="427010"/>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50" b="0" i="0" u="none" strike="noStrike" kern="0" cap="none" spc="0" normalizeH="0" baseline="0" noProof="0" dirty="0">
                <a:ln>
                  <a:noFill/>
                </a:ln>
                <a:solidFill>
                  <a:srgbClr val="7030A0"/>
                </a:solidFill>
                <a:effectLst/>
                <a:uLnTx/>
                <a:uFillTx/>
                <a:latin typeface="Arial" panose="020B0604020202020204" pitchFamily="34" charset="0"/>
                <a:ea typeface="Century Gothic"/>
                <a:cs typeface="Arial" panose="020B0604020202020204" pitchFamily="34" charset="0"/>
                <a:sym typeface="Century Gothic"/>
              </a:rPr>
              <a:t>IT</a:t>
            </a:r>
            <a:endParaRPr kumimoji="0" sz="1600" b="0" i="0" u="none" strike="noStrike" kern="0" cap="none" spc="0" normalizeH="0" baseline="0" noProof="0" dirty="0">
              <a:ln>
                <a:noFill/>
              </a:ln>
              <a:solidFill>
                <a:srgbClr val="7030A0"/>
              </a:solidFill>
              <a:effectLst/>
              <a:uLnTx/>
              <a:uFillTx/>
              <a:latin typeface="Arial" panose="020B0604020202020204" pitchFamily="34" charset="0"/>
              <a:ea typeface="Calibri"/>
              <a:cs typeface="Arial" panose="020B0604020202020204" pitchFamily="34" charset="0"/>
              <a:sym typeface="Calibri"/>
            </a:endParaRPr>
          </a:p>
        </p:txBody>
      </p:sp>
      <p:sp>
        <p:nvSpPr>
          <p:cNvPr id="70" name="Google Shape;295;p31">
            <a:extLst>
              <a:ext uri="{FF2B5EF4-FFF2-40B4-BE49-F238E27FC236}">
                <a16:creationId xmlns:a16="http://schemas.microsoft.com/office/drawing/2014/main" id="{6C7179B3-9CDC-358E-A956-5BDE14388653}"/>
              </a:ext>
            </a:extLst>
          </p:cNvPr>
          <p:cNvSpPr txBox="1"/>
          <p:nvPr/>
        </p:nvSpPr>
        <p:spPr>
          <a:xfrm>
            <a:off x="1713548" y="4802413"/>
            <a:ext cx="844399" cy="427010"/>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50" b="0" i="0" u="none" strike="noStrike" kern="0" cap="none" spc="0" normalizeH="0" baseline="0" noProof="0" dirty="0">
                <a:ln>
                  <a:noFill/>
                </a:ln>
                <a:solidFill>
                  <a:srgbClr val="FF9300"/>
                </a:solidFill>
                <a:effectLst/>
                <a:uLnTx/>
                <a:uFillTx/>
                <a:latin typeface="Arial" panose="020B0604020202020204" pitchFamily="34" charset="0"/>
                <a:ea typeface="Century Gothic"/>
                <a:cs typeface="Arial" panose="020B0604020202020204" pitchFamily="34" charset="0"/>
                <a:sym typeface="Century Gothic"/>
              </a:rPr>
              <a:t>Data</a:t>
            </a:r>
            <a:endParaRPr kumimoji="0" sz="1600" b="0" i="0" u="none" strike="noStrike" kern="0" cap="none" spc="0" normalizeH="0" baseline="0" noProof="0" dirty="0">
              <a:ln>
                <a:noFill/>
              </a:ln>
              <a:solidFill>
                <a:srgbClr val="FF9300"/>
              </a:solidFill>
              <a:effectLst/>
              <a:uLnTx/>
              <a:uFillTx/>
              <a:latin typeface="Arial" panose="020B0604020202020204" pitchFamily="34" charset="0"/>
              <a:ea typeface="Calibri"/>
              <a:cs typeface="Arial" panose="020B0604020202020204" pitchFamily="34" charset="0"/>
              <a:sym typeface="Calibri"/>
            </a:endParaRPr>
          </a:p>
        </p:txBody>
      </p:sp>
      <p:sp>
        <p:nvSpPr>
          <p:cNvPr id="71" name="Google Shape;295;p31">
            <a:extLst>
              <a:ext uri="{FF2B5EF4-FFF2-40B4-BE49-F238E27FC236}">
                <a16:creationId xmlns:a16="http://schemas.microsoft.com/office/drawing/2014/main" id="{F70964D9-62F1-C0F2-1F76-61B157875209}"/>
              </a:ext>
            </a:extLst>
          </p:cNvPr>
          <p:cNvSpPr txBox="1"/>
          <p:nvPr/>
        </p:nvSpPr>
        <p:spPr>
          <a:xfrm>
            <a:off x="1713548" y="3749689"/>
            <a:ext cx="844399" cy="427010"/>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50000"/>
              </a:lnSpc>
              <a:spcBef>
                <a:spcPts val="0"/>
              </a:spcBef>
              <a:spcAft>
                <a:spcPts val="0"/>
              </a:spcAft>
              <a:buClr>
                <a:srgbClr val="000000"/>
              </a:buClr>
              <a:buSzTx/>
              <a:buFont typeface="Arial"/>
              <a:buNone/>
              <a:tabLst/>
              <a:defRPr/>
            </a:pPr>
            <a:r>
              <a:rPr kumimoji="0" lang="en-GB" sz="1050" b="0" i="0" u="none" strike="noStrike" kern="0" cap="none" spc="0" normalizeH="0" baseline="0" noProof="0" dirty="0">
                <a:ln>
                  <a:noFill/>
                </a:ln>
                <a:solidFill>
                  <a:srgbClr val="00B050"/>
                </a:solidFill>
                <a:effectLst/>
                <a:uLnTx/>
                <a:uFillTx/>
                <a:latin typeface="Arial" panose="020B0604020202020204" pitchFamily="34" charset="0"/>
                <a:ea typeface="Century Gothic"/>
                <a:cs typeface="Arial" panose="020B0604020202020204" pitchFamily="34" charset="0"/>
                <a:sym typeface="Century Gothic"/>
              </a:rPr>
              <a:t>Business</a:t>
            </a:r>
            <a:endParaRPr kumimoji="0" sz="1600" b="0" i="0" u="none" strike="noStrike" kern="0" cap="none" spc="0" normalizeH="0" baseline="0" noProof="0" dirty="0">
              <a:ln>
                <a:noFill/>
              </a:ln>
              <a:solidFill>
                <a:srgbClr val="00B050"/>
              </a:solidFill>
              <a:effectLst/>
              <a:uLnTx/>
              <a:uFillTx/>
              <a:latin typeface="Arial" panose="020B0604020202020204" pitchFamily="34" charset="0"/>
              <a:ea typeface="Calibri"/>
              <a:cs typeface="Arial" panose="020B0604020202020204" pitchFamily="34" charset="0"/>
              <a:sym typeface="Calibri"/>
            </a:endParaRPr>
          </a:p>
        </p:txBody>
      </p:sp>
      <p:cxnSp>
        <p:nvCxnSpPr>
          <p:cNvPr id="72" name="Connector: Elbow 64">
            <a:extLst>
              <a:ext uri="{FF2B5EF4-FFF2-40B4-BE49-F238E27FC236}">
                <a16:creationId xmlns:a16="http://schemas.microsoft.com/office/drawing/2014/main" id="{6ADE8C8A-A3D1-EF1F-BDA5-E95D8C049C92}"/>
              </a:ext>
            </a:extLst>
          </p:cNvPr>
          <p:cNvCxnSpPr>
            <a:cxnSpLocks/>
            <a:stCxn id="31" idx="2"/>
            <a:endCxn id="8" idx="0"/>
          </p:cNvCxnSpPr>
          <p:nvPr/>
        </p:nvCxnSpPr>
        <p:spPr>
          <a:xfrm rot="5400000">
            <a:off x="5161001" y="2286153"/>
            <a:ext cx="314425" cy="1190541"/>
          </a:xfrm>
          <a:prstGeom prst="bentConnector3">
            <a:avLst>
              <a:gd name="adj1" fmla="val 50000"/>
            </a:avLst>
          </a:prstGeom>
          <a:ln w="28575">
            <a:solidFill>
              <a:srgbClr val="D9D9D9"/>
            </a:solidFill>
            <a:headEnd type="triangle" w="med" len="med"/>
            <a:tailEnd type="triangle" w="med" len="med"/>
          </a:ln>
        </p:spPr>
        <p:style>
          <a:lnRef idx="1">
            <a:schemeClr val="accent2"/>
          </a:lnRef>
          <a:fillRef idx="0">
            <a:schemeClr val="accent2"/>
          </a:fillRef>
          <a:effectRef idx="0">
            <a:schemeClr val="accent2"/>
          </a:effectRef>
          <a:fontRef idx="minor">
            <a:schemeClr val="tx1"/>
          </a:fontRef>
        </p:style>
      </p:cxnSp>
      <p:cxnSp>
        <p:nvCxnSpPr>
          <p:cNvPr id="73" name="Connector: Elbow 64">
            <a:extLst>
              <a:ext uri="{FF2B5EF4-FFF2-40B4-BE49-F238E27FC236}">
                <a16:creationId xmlns:a16="http://schemas.microsoft.com/office/drawing/2014/main" id="{3A3E9334-D02A-76E3-330D-9759A7821DBB}"/>
              </a:ext>
            </a:extLst>
          </p:cNvPr>
          <p:cNvCxnSpPr>
            <a:cxnSpLocks/>
            <a:stCxn id="31" idx="2"/>
            <a:endCxn id="9" idx="0"/>
          </p:cNvCxnSpPr>
          <p:nvPr/>
        </p:nvCxnSpPr>
        <p:spPr>
          <a:xfrm rot="16200000" flipH="1">
            <a:off x="5932193" y="2705501"/>
            <a:ext cx="314425" cy="351844"/>
          </a:xfrm>
          <a:prstGeom prst="bentConnector3">
            <a:avLst>
              <a:gd name="adj1" fmla="val 50000"/>
            </a:avLst>
          </a:prstGeom>
          <a:ln w="28575">
            <a:solidFill>
              <a:srgbClr val="D9D9D9"/>
            </a:solidFill>
            <a:headEnd type="triangle" w="med" len="med"/>
            <a:tailEnd type="triangle" w="med" len="med"/>
          </a:ln>
        </p:spPr>
        <p:style>
          <a:lnRef idx="1">
            <a:schemeClr val="accent2"/>
          </a:lnRef>
          <a:fillRef idx="0">
            <a:schemeClr val="accent2"/>
          </a:fillRef>
          <a:effectRef idx="0">
            <a:schemeClr val="accent2"/>
          </a:effectRef>
          <a:fontRef idx="minor">
            <a:schemeClr val="tx1"/>
          </a:fontRef>
        </p:style>
      </p:cxnSp>
      <p:cxnSp>
        <p:nvCxnSpPr>
          <p:cNvPr id="74" name="Connector: Elbow 64">
            <a:extLst>
              <a:ext uri="{FF2B5EF4-FFF2-40B4-BE49-F238E27FC236}">
                <a16:creationId xmlns:a16="http://schemas.microsoft.com/office/drawing/2014/main" id="{58DAFFE5-21B9-E1E6-6AF2-1316A8DD8A23}"/>
              </a:ext>
            </a:extLst>
          </p:cNvPr>
          <p:cNvCxnSpPr>
            <a:cxnSpLocks/>
            <a:stCxn id="31" idx="2"/>
            <a:endCxn id="7" idx="0"/>
          </p:cNvCxnSpPr>
          <p:nvPr/>
        </p:nvCxnSpPr>
        <p:spPr>
          <a:xfrm rot="16200000" flipH="1">
            <a:off x="6463080" y="2174613"/>
            <a:ext cx="314425" cy="1413619"/>
          </a:xfrm>
          <a:prstGeom prst="bentConnector3">
            <a:avLst>
              <a:gd name="adj1" fmla="val 50000"/>
            </a:avLst>
          </a:prstGeom>
          <a:ln w="28575">
            <a:solidFill>
              <a:srgbClr val="D9D9D9"/>
            </a:solidFill>
            <a:headEnd type="triangle" w="med" len="med"/>
            <a:tailEnd type="triangle" w="med" len="med"/>
          </a:ln>
        </p:spPr>
        <p:style>
          <a:lnRef idx="1">
            <a:schemeClr val="accent2"/>
          </a:lnRef>
          <a:fillRef idx="0">
            <a:schemeClr val="accent2"/>
          </a:fillRef>
          <a:effectRef idx="0">
            <a:schemeClr val="accent2"/>
          </a:effectRef>
          <a:fontRef idx="minor">
            <a:schemeClr val="tx1"/>
          </a:fontRef>
        </p:style>
      </p:cxnSp>
      <p:sp>
        <p:nvSpPr>
          <p:cNvPr id="75" name="Google Shape;297;p31">
            <a:extLst>
              <a:ext uri="{FF2B5EF4-FFF2-40B4-BE49-F238E27FC236}">
                <a16:creationId xmlns:a16="http://schemas.microsoft.com/office/drawing/2014/main" id="{F1F59DEF-64F4-E2DC-EB4D-07D4298265AA}"/>
              </a:ext>
            </a:extLst>
          </p:cNvPr>
          <p:cNvSpPr/>
          <p:nvPr/>
        </p:nvSpPr>
        <p:spPr>
          <a:xfrm>
            <a:off x="3780944" y="1011969"/>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Data Directors</a:t>
            </a:r>
            <a:endParaRPr kumimoji="0"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endParaRPr>
          </a:p>
        </p:txBody>
      </p:sp>
      <p:sp>
        <p:nvSpPr>
          <p:cNvPr id="76" name="Google Shape;306;p31">
            <a:extLst>
              <a:ext uri="{FF2B5EF4-FFF2-40B4-BE49-F238E27FC236}">
                <a16:creationId xmlns:a16="http://schemas.microsoft.com/office/drawing/2014/main" id="{EF04DD7A-9DD6-08AB-E75B-F7AA82DF51BB}"/>
              </a:ext>
            </a:extLst>
          </p:cNvPr>
          <p:cNvSpPr/>
          <p:nvPr/>
        </p:nvSpPr>
        <p:spPr>
          <a:xfrm>
            <a:off x="2585356" y="2237127"/>
            <a:ext cx="1062900" cy="305400"/>
          </a:xfrm>
          <a:prstGeom prst="roundRect">
            <a:avLst>
              <a:gd name="adj" fmla="val 16667"/>
            </a:avLst>
          </a:prstGeom>
          <a:solidFill>
            <a:schemeClr val="accent3">
              <a:lumMod val="20000"/>
              <a:lumOff val="80000"/>
            </a:schemeClr>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Governance Manager</a:t>
            </a:r>
          </a:p>
        </p:txBody>
      </p:sp>
      <p:sp>
        <p:nvSpPr>
          <p:cNvPr id="77" name="Google Shape;316;p31">
            <a:extLst>
              <a:ext uri="{FF2B5EF4-FFF2-40B4-BE49-F238E27FC236}">
                <a16:creationId xmlns:a16="http://schemas.microsoft.com/office/drawing/2014/main" id="{AEA13377-92DA-5643-EA41-BF74495FBDAE}"/>
              </a:ext>
            </a:extLst>
          </p:cNvPr>
          <p:cNvSpPr/>
          <p:nvPr/>
        </p:nvSpPr>
        <p:spPr>
          <a:xfrm>
            <a:off x="4803923" y="2234337"/>
            <a:ext cx="1062900" cy="305400"/>
          </a:xfrm>
          <a:prstGeom prst="roundRect">
            <a:avLst>
              <a:gd name="adj" fmla="val 16667"/>
            </a:avLst>
          </a:prstGeom>
          <a:solidFill>
            <a:schemeClr val="tx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Owner</a:t>
            </a:r>
          </a:p>
        </p:txBody>
      </p:sp>
      <p:sp>
        <p:nvSpPr>
          <p:cNvPr id="78" name="Google Shape;316;p31">
            <a:extLst>
              <a:ext uri="{FF2B5EF4-FFF2-40B4-BE49-F238E27FC236}">
                <a16:creationId xmlns:a16="http://schemas.microsoft.com/office/drawing/2014/main" id="{B9ED942C-D3E8-70BA-07BD-94A65E175CD3}"/>
              </a:ext>
            </a:extLst>
          </p:cNvPr>
          <p:cNvSpPr/>
          <p:nvPr/>
        </p:nvSpPr>
        <p:spPr>
          <a:xfrm>
            <a:off x="3703773" y="2237291"/>
            <a:ext cx="1062900" cy="305400"/>
          </a:xfrm>
          <a:prstGeom prst="roundRect">
            <a:avLst>
              <a:gd name="adj" fmla="val 16667"/>
            </a:avLst>
          </a:prstGeom>
          <a:solidFill>
            <a:schemeClr val="tx1"/>
          </a:solidFill>
          <a:ln w="19050">
            <a:solidFill>
              <a:srgbClr val="FF0000"/>
            </a:solid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Product Owner</a:t>
            </a:r>
          </a:p>
        </p:txBody>
      </p:sp>
      <p:sp>
        <p:nvSpPr>
          <p:cNvPr id="79" name="Google Shape;316;p31">
            <a:extLst>
              <a:ext uri="{FF2B5EF4-FFF2-40B4-BE49-F238E27FC236}">
                <a16:creationId xmlns:a16="http://schemas.microsoft.com/office/drawing/2014/main" id="{09ECF5EC-9FF8-FD7D-6F07-2428B263C318}"/>
              </a:ext>
            </a:extLst>
          </p:cNvPr>
          <p:cNvSpPr/>
          <p:nvPr/>
        </p:nvSpPr>
        <p:spPr>
          <a:xfrm>
            <a:off x="5903195" y="2234337"/>
            <a:ext cx="1062900" cy="305400"/>
          </a:xfrm>
          <a:prstGeom prst="roundRect">
            <a:avLst>
              <a:gd name="adj" fmla="val 16667"/>
            </a:avLst>
          </a:prstGeom>
          <a:solidFill>
            <a:schemeClr val="tx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Century Gothic"/>
              </a:rPr>
              <a:t>Data Architect</a:t>
            </a:r>
            <a:endPar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endParaRPr>
          </a:p>
        </p:txBody>
      </p:sp>
      <p:sp>
        <p:nvSpPr>
          <p:cNvPr id="80" name="Google Shape;316;p31">
            <a:extLst>
              <a:ext uri="{FF2B5EF4-FFF2-40B4-BE49-F238E27FC236}">
                <a16:creationId xmlns:a16="http://schemas.microsoft.com/office/drawing/2014/main" id="{FEA37737-1098-D71B-942F-08AC8603FD4D}"/>
              </a:ext>
            </a:extLst>
          </p:cNvPr>
          <p:cNvSpPr/>
          <p:nvPr/>
        </p:nvSpPr>
        <p:spPr>
          <a:xfrm>
            <a:off x="8168036" y="2234337"/>
            <a:ext cx="1062900" cy="305400"/>
          </a:xfrm>
          <a:prstGeom prst="roundRect">
            <a:avLst>
              <a:gd name="adj" fmla="val 16667"/>
            </a:avLst>
          </a:prstGeom>
          <a:solidFill>
            <a:schemeClr val="tx1">
              <a:lumMod val="95000"/>
            </a:schemeClr>
          </a:solidFill>
          <a:ln>
            <a:solidFill>
              <a:schemeClr val="bg1"/>
            </a:solidFill>
            <a:prstDash val="dash"/>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E4E4E4">
                    <a:lumMod val="50000"/>
                  </a:srgbClr>
                </a:solidFill>
                <a:effectLst/>
                <a:uLnTx/>
                <a:uFillTx/>
                <a:latin typeface="Arial" panose="020B0604020202020204" pitchFamily="34" charset="0"/>
                <a:ea typeface="+mn-ea"/>
                <a:cs typeface="Arial" panose="020B0604020202020204" pitchFamily="34" charset="0"/>
                <a:sym typeface="Century Gothic"/>
              </a:rPr>
              <a:t>IT Partner</a:t>
            </a:r>
          </a:p>
        </p:txBody>
      </p:sp>
      <p:sp>
        <p:nvSpPr>
          <p:cNvPr id="81" name="Google Shape;309;p31">
            <a:extLst>
              <a:ext uri="{FF2B5EF4-FFF2-40B4-BE49-F238E27FC236}">
                <a16:creationId xmlns:a16="http://schemas.microsoft.com/office/drawing/2014/main" id="{278625AB-510E-131A-9921-1C40209AB301}"/>
              </a:ext>
            </a:extLst>
          </p:cNvPr>
          <p:cNvSpPr/>
          <p:nvPr/>
        </p:nvSpPr>
        <p:spPr>
          <a:xfrm>
            <a:off x="2746328" y="6504485"/>
            <a:ext cx="1185347" cy="305400"/>
          </a:xfrm>
          <a:prstGeom prst="roundRect">
            <a:avLst>
              <a:gd name="adj" fmla="val 16667"/>
            </a:avLst>
          </a:prstGeom>
          <a:solidFill>
            <a:srgbClr val="00B05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rPr>
              <a:t>Business Stakeholders</a:t>
            </a:r>
            <a:endParaRPr kumimoji="0" sz="800" b="0" i="0" u="none" strike="noStrike" kern="0" cap="none" spc="0" normalizeH="0" baseline="0" noProof="0" dirty="0">
              <a:ln>
                <a:noFill/>
              </a:ln>
              <a:solidFill>
                <a:srgbClr val="FFFFFF"/>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82" name="Google Shape;309;p31">
            <a:extLst>
              <a:ext uri="{FF2B5EF4-FFF2-40B4-BE49-F238E27FC236}">
                <a16:creationId xmlns:a16="http://schemas.microsoft.com/office/drawing/2014/main" id="{D08E6F6C-081E-8EB3-87F9-497928DB8EF9}"/>
              </a:ext>
            </a:extLst>
          </p:cNvPr>
          <p:cNvSpPr/>
          <p:nvPr/>
        </p:nvSpPr>
        <p:spPr>
          <a:xfrm>
            <a:off x="4079143" y="6500829"/>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Health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Stakeholders</a:t>
            </a:r>
            <a:endParaRPr kumimoji="0"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83" name="Google Shape;308;p31">
            <a:extLst>
              <a:ext uri="{FF2B5EF4-FFF2-40B4-BE49-F238E27FC236}">
                <a16:creationId xmlns:a16="http://schemas.microsoft.com/office/drawing/2014/main" id="{71789E61-3F35-FFEE-5EA5-9980C06E186D}"/>
              </a:ext>
            </a:extLst>
          </p:cNvPr>
          <p:cNvSpPr/>
          <p:nvPr/>
        </p:nvSpPr>
        <p:spPr>
          <a:xfrm>
            <a:off x="2649107" y="4540675"/>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Architect</a:t>
            </a:r>
          </a:p>
        </p:txBody>
      </p:sp>
      <p:sp>
        <p:nvSpPr>
          <p:cNvPr id="84" name="Google Shape;308;p31">
            <a:extLst>
              <a:ext uri="{FF2B5EF4-FFF2-40B4-BE49-F238E27FC236}">
                <a16:creationId xmlns:a16="http://schemas.microsoft.com/office/drawing/2014/main" id="{1D667238-69E7-0C7E-5427-6DD47AE5C0BC}"/>
              </a:ext>
            </a:extLst>
          </p:cNvPr>
          <p:cNvSpPr/>
          <p:nvPr/>
        </p:nvSpPr>
        <p:spPr>
          <a:xfrm>
            <a:off x="4188658" y="4540675"/>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Architect</a:t>
            </a:r>
          </a:p>
        </p:txBody>
      </p:sp>
      <p:sp>
        <p:nvSpPr>
          <p:cNvPr id="85" name="Google Shape;308;p31">
            <a:extLst>
              <a:ext uri="{FF2B5EF4-FFF2-40B4-BE49-F238E27FC236}">
                <a16:creationId xmlns:a16="http://schemas.microsoft.com/office/drawing/2014/main" id="{4D1CC7CB-3478-0358-2F6D-9243EC0E410F}"/>
              </a:ext>
            </a:extLst>
          </p:cNvPr>
          <p:cNvSpPr/>
          <p:nvPr/>
        </p:nvSpPr>
        <p:spPr>
          <a:xfrm>
            <a:off x="5709548" y="4540675"/>
            <a:ext cx="1062900" cy="305400"/>
          </a:xfrm>
          <a:prstGeom prst="roundRect">
            <a:avLst>
              <a:gd name="adj" fmla="val 16667"/>
            </a:avLst>
          </a:prstGeom>
          <a:solidFill>
            <a:srgbClr val="FFC000"/>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Architect</a:t>
            </a:r>
          </a:p>
        </p:txBody>
      </p:sp>
      <p:cxnSp>
        <p:nvCxnSpPr>
          <p:cNvPr id="86" name="Google Shape;305;p31">
            <a:extLst>
              <a:ext uri="{FF2B5EF4-FFF2-40B4-BE49-F238E27FC236}">
                <a16:creationId xmlns:a16="http://schemas.microsoft.com/office/drawing/2014/main" id="{A953B9D0-8976-6109-896F-939B39D842CE}"/>
              </a:ext>
            </a:extLst>
          </p:cNvPr>
          <p:cNvCxnSpPr>
            <a:cxnSpLocks/>
            <a:endCxn id="27" idx="0"/>
          </p:cNvCxnSpPr>
          <p:nvPr/>
        </p:nvCxnSpPr>
        <p:spPr>
          <a:xfrm>
            <a:off x="5912724" y="610056"/>
            <a:ext cx="1862" cy="288335"/>
          </a:xfrm>
          <a:prstGeom prst="straightConnector1">
            <a:avLst/>
          </a:prstGeom>
          <a:noFill/>
          <a:ln w="28575" cap="flat" cmpd="sng">
            <a:solidFill>
              <a:srgbClr val="D9D9D9"/>
            </a:solidFill>
            <a:prstDash val="solid"/>
            <a:round/>
            <a:headEnd type="triangle" w="med" len="med"/>
            <a:tailEnd type="triangle" w="med" len="med"/>
          </a:ln>
        </p:spPr>
      </p:cxnSp>
      <p:sp>
        <p:nvSpPr>
          <p:cNvPr id="87" name="Google Shape;316;p31">
            <a:extLst>
              <a:ext uri="{FF2B5EF4-FFF2-40B4-BE49-F238E27FC236}">
                <a16:creationId xmlns:a16="http://schemas.microsoft.com/office/drawing/2014/main" id="{6FC2B18B-CF67-676E-8E41-DBBCD29117D8}"/>
              </a:ext>
            </a:extLst>
          </p:cNvPr>
          <p:cNvSpPr/>
          <p:nvPr/>
        </p:nvSpPr>
        <p:spPr>
          <a:xfrm>
            <a:off x="7046822" y="2234337"/>
            <a:ext cx="1062900" cy="305400"/>
          </a:xfrm>
          <a:prstGeom prst="roundRect">
            <a:avLst>
              <a:gd name="adj" fmla="val 16667"/>
            </a:avLst>
          </a:prstGeom>
          <a:solidFill>
            <a:schemeClr val="tx1"/>
          </a:solidFill>
          <a:ln>
            <a:noFill/>
          </a:ln>
        </p:spPr>
        <p:txBody>
          <a:bodyPr spcFirstLastPara="1" wrap="square" lIns="90000" tIns="46800" rIns="90000" bIns="468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Data Security &amp; Protection</a:t>
            </a:r>
          </a:p>
        </p:txBody>
      </p:sp>
    </p:spTree>
    <p:extLst>
      <p:ext uri="{BB962C8B-B14F-4D97-AF65-F5344CB8AC3E}">
        <p14:creationId xmlns:p14="http://schemas.microsoft.com/office/powerpoint/2010/main" val="33570962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C9B8A9-7D04-205F-F580-7BE571AA0DFC}"/>
            </a:ext>
          </a:extLst>
        </p:cNvPr>
        <p:cNvGrpSpPr/>
        <p:nvPr/>
      </p:nvGrpSpPr>
      <p:grpSpPr>
        <a:xfrm>
          <a:off x="0" y="0"/>
          <a:ext cx="0" cy="0"/>
          <a:chOff x="0" y="0"/>
          <a:chExt cx="0" cy="0"/>
        </a:xfrm>
      </p:grpSpPr>
      <p:sp>
        <p:nvSpPr>
          <p:cNvPr id="4" name="Footer Placeholder 3">
            <a:extLst>
              <a:ext uri="{FF2B5EF4-FFF2-40B4-BE49-F238E27FC236}">
                <a16:creationId xmlns:a16="http://schemas.microsoft.com/office/drawing/2014/main" id="{C296F69F-F25E-8603-7618-0CAC8D46469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E8D3509-ED78-1411-FB00-C30024E2786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Rectangle 87">
            <a:extLst>
              <a:ext uri="{FF2B5EF4-FFF2-40B4-BE49-F238E27FC236}">
                <a16:creationId xmlns:a16="http://schemas.microsoft.com/office/drawing/2014/main" id="{61B8DA41-02A7-1CF3-BECD-FDC21C39C42A}"/>
              </a:ext>
            </a:extLst>
          </p:cNvPr>
          <p:cNvSpPr/>
          <p:nvPr/>
        </p:nvSpPr>
        <p:spPr>
          <a:xfrm>
            <a:off x="6721940" y="2679930"/>
            <a:ext cx="5199683" cy="2194881"/>
          </a:xfrm>
          <a:prstGeom prst="rect">
            <a:avLst/>
          </a:prstGeom>
          <a:solidFill>
            <a:srgbClr val="D6DAFB"/>
          </a:solidFill>
          <a:ln w="28575">
            <a:solidFill>
              <a:srgbClr val="7030A0"/>
            </a:solidFill>
            <a:prstDash val="dash"/>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8" name="Rectangle 5">
            <a:extLst>
              <a:ext uri="{FF2B5EF4-FFF2-40B4-BE49-F238E27FC236}">
                <a16:creationId xmlns:a16="http://schemas.microsoft.com/office/drawing/2014/main" id="{E59A0876-66BE-B0E7-CF69-2F41272F42D4}"/>
              </a:ext>
            </a:extLst>
          </p:cNvPr>
          <p:cNvSpPr/>
          <p:nvPr/>
        </p:nvSpPr>
        <p:spPr>
          <a:xfrm>
            <a:off x="6707651" y="1385863"/>
            <a:ext cx="5199684" cy="1122572"/>
          </a:xfrm>
          <a:prstGeom prst="rect">
            <a:avLst/>
          </a:prstGeom>
          <a:solidFill>
            <a:srgbClr val="D6DAFB"/>
          </a:solidFill>
          <a:ln w="28575">
            <a:solidFill>
              <a:srgbClr val="7030A0"/>
            </a:solidFill>
            <a:prstDash val="dash"/>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9" name="Google Shape;294;p31">
            <a:extLst>
              <a:ext uri="{FF2B5EF4-FFF2-40B4-BE49-F238E27FC236}">
                <a16:creationId xmlns:a16="http://schemas.microsoft.com/office/drawing/2014/main" id="{29CF279D-A277-83AE-3618-7A5A6D69F4EA}"/>
              </a:ext>
            </a:extLst>
          </p:cNvPr>
          <p:cNvSpPr txBox="1"/>
          <p:nvPr/>
        </p:nvSpPr>
        <p:spPr>
          <a:xfrm>
            <a:off x="783" y="3207666"/>
            <a:ext cx="1062902" cy="3183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lvl1pPr algn="ctr">
              <a:lnSpc>
                <a:spcPct val="150000"/>
              </a:lnSpc>
              <a:defRPr sz="1000"/>
            </a:lvl1pPr>
          </a:lstStyle>
          <a:p>
            <a:pPr marL="0" marR="0" lvl="0" indent="0" algn="ctr" defTabSz="914400" rtl="0" eaLnBrk="1" fontAlgn="auto" latinLnBrk="0" hangingPunct="0">
              <a:lnSpc>
                <a:spcPct val="150000"/>
              </a:lnSpc>
              <a:spcBef>
                <a:spcPts val="0"/>
              </a:spcBef>
              <a:spcAft>
                <a:spcPts val="0"/>
              </a:spcAft>
              <a:buClrTx/>
              <a:buSzTx/>
              <a:buFontTx/>
              <a:buNone/>
              <a:tabLst/>
              <a:defRPr/>
            </a:pPr>
            <a:r>
              <a:rPr kumimoji="0" sz="1000" b="0" i="0" u="none" strike="noStrike" kern="0" cap="none" spc="0" normalizeH="0" baseline="0" noProof="0">
                <a:ln>
                  <a:noFill/>
                </a:ln>
                <a:solidFill>
                  <a:srgbClr val="000000"/>
                </a:solidFill>
                <a:effectLst/>
                <a:uLnTx/>
                <a:uFillTx/>
                <a:latin typeface="Arial"/>
                <a:ea typeface="+mn-ea"/>
                <a:cs typeface="Arial"/>
                <a:sym typeface="Arial"/>
              </a:rPr>
              <a:t>Tactical</a:t>
            </a:r>
          </a:p>
        </p:txBody>
      </p:sp>
      <p:sp>
        <p:nvSpPr>
          <p:cNvPr id="10" name="Google Shape;295;p31">
            <a:extLst>
              <a:ext uri="{FF2B5EF4-FFF2-40B4-BE49-F238E27FC236}">
                <a16:creationId xmlns:a16="http://schemas.microsoft.com/office/drawing/2014/main" id="{0291AE51-C29A-C2FC-BDC7-C78F8C4C4750}"/>
              </a:ext>
            </a:extLst>
          </p:cNvPr>
          <p:cNvSpPr txBox="1"/>
          <p:nvPr/>
        </p:nvSpPr>
        <p:spPr>
          <a:xfrm>
            <a:off x="24196" y="4967552"/>
            <a:ext cx="1062902" cy="3183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lvl1pPr algn="ctr">
              <a:lnSpc>
                <a:spcPct val="150000"/>
              </a:lnSpc>
              <a:defRPr sz="1000"/>
            </a:lvl1pPr>
          </a:lstStyle>
          <a:p>
            <a:pPr marL="0" marR="0" lvl="0" indent="0" algn="ctr" defTabSz="914400" rtl="0" eaLnBrk="1" fontAlgn="auto" latinLnBrk="0" hangingPunct="0">
              <a:lnSpc>
                <a:spcPct val="150000"/>
              </a:lnSpc>
              <a:spcBef>
                <a:spcPts val="0"/>
              </a:spcBef>
              <a:spcAft>
                <a:spcPts val="0"/>
              </a:spcAft>
              <a:buClrTx/>
              <a:buSzTx/>
              <a:buFontTx/>
              <a:buNone/>
              <a:tabLst/>
              <a:defRPr/>
            </a:pPr>
            <a:r>
              <a:rPr kumimoji="0" sz="1000" b="0" i="0" u="none" strike="noStrike" kern="0" cap="none" spc="0" normalizeH="0" baseline="0" noProof="0">
                <a:ln>
                  <a:noFill/>
                </a:ln>
                <a:solidFill>
                  <a:srgbClr val="000000"/>
                </a:solidFill>
                <a:effectLst/>
                <a:uLnTx/>
                <a:uFillTx/>
                <a:latin typeface="Arial"/>
                <a:ea typeface="+mn-ea"/>
                <a:cs typeface="Arial"/>
                <a:sym typeface="Arial"/>
              </a:rPr>
              <a:t>Operational</a:t>
            </a:r>
          </a:p>
        </p:txBody>
      </p:sp>
      <p:sp>
        <p:nvSpPr>
          <p:cNvPr id="24" name="Google Shape;294;p31">
            <a:extLst>
              <a:ext uri="{FF2B5EF4-FFF2-40B4-BE49-F238E27FC236}">
                <a16:creationId xmlns:a16="http://schemas.microsoft.com/office/drawing/2014/main" id="{F5A0D2CA-88A2-8980-5D7E-9400A54A945D}"/>
              </a:ext>
            </a:extLst>
          </p:cNvPr>
          <p:cNvSpPr txBox="1"/>
          <p:nvPr/>
        </p:nvSpPr>
        <p:spPr>
          <a:xfrm>
            <a:off x="-86754" y="635734"/>
            <a:ext cx="1062902" cy="3183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lvl1pPr algn="ctr">
              <a:lnSpc>
                <a:spcPct val="150000"/>
              </a:lnSpc>
              <a:defRPr sz="1000"/>
            </a:lvl1pPr>
          </a:lstStyle>
          <a:p>
            <a:pPr marL="0" marR="0" lvl="0" indent="0" algn="ctr" defTabSz="914400" rtl="0" eaLnBrk="1" fontAlgn="auto" latinLnBrk="0" hangingPunct="0">
              <a:lnSpc>
                <a:spcPct val="150000"/>
              </a:lnSpc>
              <a:spcBef>
                <a:spcPts val="0"/>
              </a:spcBef>
              <a:spcAft>
                <a:spcPts val="0"/>
              </a:spcAft>
              <a:buClrTx/>
              <a:buSzTx/>
              <a:buFontTx/>
              <a:buNone/>
              <a:tabLst/>
              <a:defRPr/>
            </a:pPr>
            <a:r>
              <a:rPr kumimoji="0" sz="1000" b="0" i="0" u="none" strike="noStrike" kern="0" cap="none" spc="0" normalizeH="0" baseline="0" noProof="0">
                <a:ln>
                  <a:noFill/>
                </a:ln>
                <a:solidFill>
                  <a:srgbClr val="000000"/>
                </a:solidFill>
                <a:effectLst/>
                <a:uLnTx/>
                <a:uFillTx/>
                <a:latin typeface="Arial"/>
                <a:ea typeface="+mn-ea"/>
                <a:cs typeface="Arial"/>
                <a:sym typeface="Arial"/>
              </a:rPr>
              <a:t>Strategic</a:t>
            </a:r>
          </a:p>
        </p:txBody>
      </p:sp>
      <p:grpSp>
        <p:nvGrpSpPr>
          <p:cNvPr id="25" name="Google Shape;291;p31">
            <a:extLst>
              <a:ext uri="{FF2B5EF4-FFF2-40B4-BE49-F238E27FC236}">
                <a16:creationId xmlns:a16="http://schemas.microsoft.com/office/drawing/2014/main" id="{602CAC9D-7D9B-704E-759A-5EFDC0F10D78}"/>
              </a:ext>
            </a:extLst>
          </p:cNvPr>
          <p:cNvGrpSpPr/>
          <p:nvPr/>
        </p:nvGrpSpPr>
        <p:grpSpPr>
          <a:xfrm>
            <a:off x="3878279" y="559964"/>
            <a:ext cx="1678489" cy="577769"/>
            <a:chOff x="0" y="0"/>
            <a:chExt cx="1678488" cy="577767"/>
          </a:xfrm>
        </p:grpSpPr>
        <p:sp>
          <p:nvSpPr>
            <p:cNvPr id="26" name="Rectangle">
              <a:extLst>
                <a:ext uri="{FF2B5EF4-FFF2-40B4-BE49-F238E27FC236}">
                  <a16:creationId xmlns:a16="http://schemas.microsoft.com/office/drawing/2014/main" id="{C42D80FC-52EA-0338-6AA2-1135D18578BD}"/>
                </a:ext>
              </a:extLst>
            </p:cNvPr>
            <p:cNvSpPr/>
            <p:nvPr/>
          </p:nvSpPr>
          <p:spPr>
            <a:xfrm>
              <a:off x="0" y="0"/>
              <a:ext cx="1678489" cy="577768"/>
            </a:xfrm>
            <a:prstGeom prst="roundRect">
              <a:avLst>
                <a:gd name="adj" fmla="val 0"/>
              </a:avLst>
            </a:prstGeom>
            <a:solidFill>
              <a:schemeClr val="accent5"/>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27" name="CD MLOZ (CODIR)">
              <a:extLst>
                <a:ext uri="{FF2B5EF4-FFF2-40B4-BE49-F238E27FC236}">
                  <a16:creationId xmlns:a16="http://schemas.microsoft.com/office/drawing/2014/main" id="{7530FA4C-C152-6619-45AD-805686B37124}"/>
                </a:ext>
              </a:extLst>
            </p:cNvPr>
            <p:cNvSpPr txBox="1"/>
            <p:nvPr/>
          </p:nvSpPr>
          <p:spPr>
            <a:xfrm>
              <a:off x="43199" y="210310"/>
              <a:ext cx="1592090" cy="22914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FFFFFF"/>
                  </a:solidFill>
                  <a:effectLst/>
                  <a:uLnTx/>
                  <a:uFillTx/>
                  <a:latin typeface="Arial"/>
                  <a:ea typeface="+mn-ea"/>
                  <a:cs typeface="Arial"/>
                  <a:sym typeface="Arial"/>
                </a:rPr>
                <a:t>CD MLOZ (CODIR)</a:t>
              </a:r>
            </a:p>
          </p:txBody>
        </p:sp>
      </p:grpSp>
      <p:grpSp>
        <p:nvGrpSpPr>
          <p:cNvPr id="28" name="Google Shape;298;p31">
            <a:extLst>
              <a:ext uri="{FF2B5EF4-FFF2-40B4-BE49-F238E27FC236}">
                <a16:creationId xmlns:a16="http://schemas.microsoft.com/office/drawing/2014/main" id="{41374D1F-13C1-5281-3EB3-79625ABF40B8}"/>
              </a:ext>
            </a:extLst>
          </p:cNvPr>
          <p:cNvGrpSpPr/>
          <p:nvPr/>
        </p:nvGrpSpPr>
        <p:grpSpPr>
          <a:xfrm>
            <a:off x="7372567" y="251631"/>
            <a:ext cx="893815" cy="295730"/>
            <a:chOff x="0" y="0"/>
            <a:chExt cx="893814" cy="295729"/>
          </a:xfrm>
        </p:grpSpPr>
        <p:sp>
          <p:nvSpPr>
            <p:cNvPr id="29" name="Rectangle">
              <a:extLst>
                <a:ext uri="{FF2B5EF4-FFF2-40B4-BE49-F238E27FC236}">
                  <a16:creationId xmlns:a16="http://schemas.microsoft.com/office/drawing/2014/main" id="{7BE71E9E-1F18-8A53-B760-A2827229A24C}"/>
                </a:ext>
              </a:extLst>
            </p:cNvPr>
            <p:cNvSpPr/>
            <p:nvPr/>
          </p:nvSpPr>
          <p:spPr>
            <a:xfrm>
              <a:off x="0" y="0"/>
              <a:ext cx="893815" cy="290314"/>
            </a:xfrm>
            <a:prstGeom prst="roundRect">
              <a:avLst>
                <a:gd name="adj" fmla="val 0"/>
              </a:avLst>
            </a:prstGeom>
            <a:solidFill>
              <a:srgbClr val="E4E4E4"/>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000"/>
              </a:pPr>
              <a:endParaRPr kumimoji="0" sz="10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Helan">
              <a:extLst>
                <a:ext uri="{FF2B5EF4-FFF2-40B4-BE49-F238E27FC236}">
                  <a16:creationId xmlns:a16="http://schemas.microsoft.com/office/drawing/2014/main" id="{C229D833-99DF-64CD-4AA3-B78CBC55A80C}"/>
                </a:ext>
              </a:extLst>
            </p:cNvPr>
            <p:cNvSpPr txBox="1"/>
            <p:nvPr/>
          </p:nvSpPr>
          <p:spPr>
            <a:xfrm>
              <a:off x="43199" y="66584"/>
              <a:ext cx="807416" cy="2291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00000"/>
                  </a:solidFill>
                  <a:effectLst/>
                  <a:uLnTx/>
                  <a:uFillTx/>
                  <a:latin typeface="Arial"/>
                  <a:ea typeface="+mn-ea"/>
                  <a:cs typeface="Arial"/>
                  <a:sym typeface="Arial"/>
                </a:rPr>
                <a:t>Helan</a:t>
              </a:r>
            </a:p>
          </p:txBody>
        </p:sp>
      </p:grpSp>
      <p:grpSp>
        <p:nvGrpSpPr>
          <p:cNvPr id="31" name="Google Shape;291;p31">
            <a:extLst>
              <a:ext uri="{FF2B5EF4-FFF2-40B4-BE49-F238E27FC236}">
                <a16:creationId xmlns:a16="http://schemas.microsoft.com/office/drawing/2014/main" id="{E3B3B0C6-4472-A044-4FFE-1C0327676222}"/>
              </a:ext>
            </a:extLst>
          </p:cNvPr>
          <p:cNvGrpSpPr/>
          <p:nvPr/>
        </p:nvGrpSpPr>
        <p:grpSpPr>
          <a:xfrm>
            <a:off x="3024170" y="2976202"/>
            <a:ext cx="3373026" cy="927459"/>
            <a:chOff x="0" y="0"/>
            <a:chExt cx="3373025" cy="927458"/>
          </a:xfrm>
        </p:grpSpPr>
        <p:sp>
          <p:nvSpPr>
            <p:cNvPr id="32" name="Rectangle">
              <a:extLst>
                <a:ext uri="{FF2B5EF4-FFF2-40B4-BE49-F238E27FC236}">
                  <a16:creationId xmlns:a16="http://schemas.microsoft.com/office/drawing/2014/main" id="{FF2A3C72-9FE6-EDA6-DAB6-164D1F1AA479}"/>
                </a:ext>
              </a:extLst>
            </p:cNvPr>
            <p:cNvSpPr/>
            <p:nvPr/>
          </p:nvSpPr>
          <p:spPr>
            <a:xfrm>
              <a:off x="0" y="0"/>
              <a:ext cx="3373026" cy="927459"/>
            </a:xfrm>
            <a:prstGeom prst="roundRect">
              <a:avLst>
                <a:gd name="adj" fmla="val 0"/>
              </a:avLst>
            </a:prstGeom>
            <a:solidFill>
              <a:schemeClr val="accent2"/>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33" name="D3 Council">
              <a:extLst>
                <a:ext uri="{FF2B5EF4-FFF2-40B4-BE49-F238E27FC236}">
                  <a16:creationId xmlns:a16="http://schemas.microsoft.com/office/drawing/2014/main" id="{81B00C90-69B1-BF40-2D23-E5BA0BA4ED27}"/>
                </a:ext>
              </a:extLst>
            </p:cNvPr>
            <p:cNvSpPr txBox="1"/>
            <p:nvPr/>
          </p:nvSpPr>
          <p:spPr>
            <a:xfrm>
              <a:off x="43200" y="385156"/>
              <a:ext cx="3286626" cy="22914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FFFFFF"/>
                  </a:solidFill>
                  <a:effectLst/>
                  <a:uLnTx/>
                  <a:uFillTx/>
                  <a:latin typeface="Arial"/>
                  <a:ea typeface="+mn-ea"/>
                  <a:cs typeface="Arial"/>
                  <a:sym typeface="Arial"/>
                </a:rPr>
                <a:t>D3 Council</a:t>
              </a:r>
            </a:p>
          </p:txBody>
        </p:sp>
      </p:grpSp>
      <p:grpSp>
        <p:nvGrpSpPr>
          <p:cNvPr id="34" name="Google Shape;291;p31">
            <a:extLst>
              <a:ext uri="{FF2B5EF4-FFF2-40B4-BE49-F238E27FC236}">
                <a16:creationId xmlns:a16="http://schemas.microsoft.com/office/drawing/2014/main" id="{D5563B0E-1245-81F7-C8A6-853A6E16A8F5}"/>
              </a:ext>
            </a:extLst>
          </p:cNvPr>
          <p:cNvGrpSpPr/>
          <p:nvPr/>
        </p:nvGrpSpPr>
        <p:grpSpPr>
          <a:xfrm>
            <a:off x="7172768" y="567364"/>
            <a:ext cx="1288094" cy="577768"/>
            <a:chOff x="0" y="0"/>
            <a:chExt cx="1288092" cy="577767"/>
          </a:xfrm>
        </p:grpSpPr>
        <p:sp>
          <p:nvSpPr>
            <p:cNvPr id="35" name="Rectangle">
              <a:extLst>
                <a:ext uri="{FF2B5EF4-FFF2-40B4-BE49-F238E27FC236}">
                  <a16:creationId xmlns:a16="http://schemas.microsoft.com/office/drawing/2014/main" id="{774E1889-D569-52A2-828F-99A85B32494A}"/>
                </a:ext>
              </a:extLst>
            </p:cNvPr>
            <p:cNvSpPr/>
            <p:nvPr/>
          </p:nvSpPr>
          <p:spPr>
            <a:xfrm>
              <a:off x="0" y="0"/>
              <a:ext cx="1288093" cy="577768"/>
            </a:xfrm>
            <a:prstGeom prst="roundRect">
              <a:avLst>
                <a:gd name="adj" fmla="val 0"/>
              </a:avLst>
            </a:prstGeom>
            <a:solidFill>
              <a:schemeClr val="accent5"/>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36" name="GDT">
              <a:extLst>
                <a:ext uri="{FF2B5EF4-FFF2-40B4-BE49-F238E27FC236}">
                  <a16:creationId xmlns:a16="http://schemas.microsoft.com/office/drawing/2014/main" id="{A69467CA-388E-FB71-B73D-9078529C9B68}"/>
                </a:ext>
              </a:extLst>
            </p:cNvPr>
            <p:cNvSpPr txBox="1"/>
            <p:nvPr/>
          </p:nvSpPr>
          <p:spPr>
            <a:xfrm>
              <a:off x="43200" y="210310"/>
              <a:ext cx="1201694" cy="22914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FFFFFF"/>
                  </a:solidFill>
                  <a:effectLst/>
                  <a:uLnTx/>
                  <a:uFillTx/>
                  <a:latin typeface="Arial"/>
                  <a:ea typeface="+mn-ea"/>
                  <a:cs typeface="Arial"/>
                  <a:sym typeface="Arial"/>
                </a:rPr>
                <a:t>GDT</a:t>
              </a:r>
            </a:p>
          </p:txBody>
        </p:sp>
      </p:grpSp>
      <p:grpSp>
        <p:nvGrpSpPr>
          <p:cNvPr id="37" name="Google Shape;298;p31">
            <a:extLst>
              <a:ext uri="{FF2B5EF4-FFF2-40B4-BE49-F238E27FC236}">
                <a16:creationId xmlns:a16="http://schemas.microsoft.com/office/drawing/2014/main" id="{3E2E06D2-F791-718B-9304-6331EC0E970C}"/>
              </a:ext>
            </a:extLst>
          </p:cNvPr>
          <p:cNvGrpSpPr/>
          <p:nvPr/>
        </p:nvGrpSpPr>
        <p:grpSpPr>
          <a:xfrm>
            <a:off x="9006464" y="251631"/>
            <a:ext cx="893815" cy="295730"/>
            <a:chOff x="0" y="0"/>
            <a:chExt cx="893814" cy="295729"/>
          </a:xfrm>
        </p:grpSpPr>
        <p:sp>
          <p:nvSpPr>
            <p:cNvPr id="38" name="Rectangle">
              <a:extLst>
                <a:ext uri="{FF2B5EF4-FFF2-40B4-BE49-F238E27FC236}">
                  <a16:creationId xmlns:a16="http://schemas.microsoft.com/office/drawing/2014/main" id="{B7E4B6BA-714A-7C44-F672-AFDA8E458479}"/>
                </a:ext>
              </a:extLst>
            </p:cNvPr>
            <p:cNvSpPr/>
            <p:nvPr/>
          </p:nvSpPr>
          <p:spPr>
            <a:xfrm>
              <a:off x="0" y="0"/>
              <a:ext cx="893815" cy="290314"/>
            </a:xfrm>
            <a:prstGeom prst="roundRect">
              <a:avLst>
                <a:gd name="adj" fmla="val 0"/>
              </a:avLst>
            </a:prstGeom>
            <a:solidFill>
              <a:srgbClr val="E4E4E4"/>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39" name="MLOZ">
              <a:extLst>
                <a:ext uri="{FF2B5EF4-FFF2-40B4-BE49-F238E27FC236}">
                  <a16:creationId xmlns:a16="http://schemas.microsoft.com/office/drawing/2014/main" id="{FD11C5E2-CBBF-8E7B-4764-025B981DFABC}"/>
                </a:ext>
              </a:extLst>
            </p:cNvPr>
            <p:cNvSpPr txBox="1"/>
            <p:nvPr/>
          </p:nvSpPr>
          <p:spPr>
            <a:xfrm>
              <a:off x="43199" y="66584"/>
              <a:ext cx="807416" cy="2291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00000"/>
                  </a:solidFill>
                  <a:effectLst/>
                  <a:uLnTx/>
                  <a:uFillTx/>
                  <a:latin typeface="Arial"/>
                  <a:ea typeface="+mn-ea"/>
                  <a:cs typeface="Arial"/>
                  <a:sym typeface="Arial"/>
                </a:rPr>
                <a:t>MLOZ</a:t>
              </a:r>
            </a:p>
          </p:txBody>
        </p:sp>
      </p:grpSp>
      <p:grpSp>
        <p:nvGrpSpPr>
          <p:cNvPr id="40" name="Google Shape;291;p31">
            <a:extLst>
              <a:ext uri="{FF2B5EF4-FFF2-40B4-BE49-F238E27FC236}">
                <a16:creationId xmlns:a16="http://schemas.microsoft.com/office/drawing/2014/main" id="{B2C6AC32-CB4F-57A5-BF0D-65B5C7F8FE05}"/>
              </a:ext>
            </a:extLst>
          </p:cNvPr>
          <p:cNvGrpSpPr/>
          <p:nvPr/>
        </p:nvGrpSpPr>
        <p:grpSpPr>
          <a:xfrm>
            <a:off x="8806664" y="567364"/>
            <a:ext cx="1288093" cy="577768"/>
            <a:chOff x="0" y="0"/>
            <a:chExt cx="1288092" cy="577767"/>
          </a:xfrm>
        </p:grpSpPr>
        <p:sp>
          <p:nvSpPr>
            <p:cNvPr id="41" name="Rectangle">
              <a:extLst>
                <a:ext uri="{FF2B5EF4-FFF2-40B4-BE49-F238E27FC236}">
                  <a16:creationId xmlns:a16="http://schemas.microsoft.com/office/drawing/2014/main" id="{A7B37D54-1F3D-8F7F-C077-539D8145C709}"/>
                </a:ext>
              </a:extLst>
            </p:cNvPr>
            <p:cNvSpPr/>
            <p:nvPr/>
          </p:nvSpPr>
          <p:spPr>
            <a:xfrm>
              <a:off x="0" y="0"/>
              <a:ext cx="1288093" cy="577768"/>
            </a:xfrm>
            <a:prstGeom prst="roundRect">
              <a:avLst>
                <a:gd name="adj" fmla="val 0"/>
              </a:avLst>
            </a:prstGeom>
            <a:solidFill>
              <a:schemeClr val="accent5"/>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000">
                  <a:solidFill>
                    <a:srgbClr val="FFFFFF"/>
                  </a:solidFill>
                </a:defRPr>
              </a:pPr>
              <a:endParaRPr kumimoji="0" sz="10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42" name="Data Health SteerCo">
              <a:extLst>
                <a:ext uri="{FF2B5EF4-FFF2-40B4-BE49-F238E27FC236}">
                  <a16:creationId xmlns:a16="http://schemas.microsoft.com/office/drawing/2014/main" id="{E1C84F08-5469-42BA-5556-179B3963BCC7}"/>
                </a:ext>
              </a:extLst>
            </p:cNvPr>
            <p:cNvSpPr txBox="1"/>
            <p:nvPr/>
          </p:nvSpPr>
          <p:spPr>
            <a:xfrm>
              <a:off x="43200" y="140460"/>
              <a:ext cx="1201694" cy="36884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FFFFFF"/>
                  </a:solidFill>
                  <a:effectLst/>
                  <a:uLnTx/>
                  <a:uFillTx/>
                  <a:latin typeface="Arial"/>
                  <a:ea typeface="+mn-ea"/>
                  <a:cs typeface="Arial"/>
                  <a:sym typeface="Arial"/>
                </a:rPr>
                <a:t>Data Health SteerCo</a:t>
              </a:r>
            </a:p>
          </p:txBody>
        </p:sp>
      </p:grpSp>
      <p:grpSp>
        <p:nvGrpSpPr>
          <p:cNvPr id="43" name="Google Shape;298;p31">
            <a:extLst>
              <a:ext uri="{FF2B5EF4-FFF2-40B4-BE49-F238E27FC236}">
                <a16:creationId xmlns:a16="http://schemas.microsoft.com/office/drawing/2014/main" id="{9BF33976-0626-7319-1E9F-EA77932767FE}"/>
              </a:ext>
            </a:extLst>
          </p:cNvPr>
          <p:cNvGrpSpPr/>
          <p:nvPr/>
        </p:nvGrpSpPr>
        <p:grpSpPr>
          <a:xfrm>
            <a:off x="10640359" y="251631"/>
            <a:ext cx="893815" cy="295730"/>
            <a:chOff x="0" y="0"/>
            <a:chExt cx="893814" cy="295729"/>
          </a:xfrm>
        </p:grpSpPr>
        <p:sp>
          <p:nvSpPr>
            <p:cNvPr id="44" name="Rectangle">
              <a:extLst>
                <a:ext uri="{FF2B5EF4-FFF2-40B4-BE49-F238E27FC236}">
                  <a16:creationId xmlns:a16="http://schemas.microsoft.com/office/drawing/2014/main" id="{9E3A807A-E39F-4FD1-F2BD-3BDB49EFC5D4}"/>
                </a:ext>
              </a:extLst>
            </p:cNvPr>
            <p:cNvSpPr/>
            <p:nvPr/>
          </p:nvSpPr>
          <p:spPr>
            <a:xfrm>
              <a:off x="0" y="0"/>
              <a:ext cx="893815" cy="290314"/>
            </a:xfrm>
            <a:prstGeom prst="roundRect">
              <a:avLst>
                <a:gd name="adj" fmla="val 0"/>
              </a:avLst>
            </a:prstGeom>
            <a:solidFill>
              <a:srgbClr val="E4E4E4"/>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000"/>
              </a:pPr>
              <a:endParaRPr kumimoji="0" sz="10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Partenamut">
              <a:extLst>
                <a:ext uri="{FF2B5EF4-FFF2-40B4-BE49-F238E27FC236}">
                  <a16:creationId xmlns:a16="http://schemas.microsoft.com/office/drawing/2014/main" id="{95342BAA-2786-71E2-8D23-E290D9B97507}"/>
                </a:ext>
              </a:extLst>
            </p:cNvPr>
            <p:cNvSpPr txBox="1"/>
            <p:nvPr/>
          </p:nvSpPr>
          <p:spPr>
            <a:xfrm>
              <a:off x="43199" y="66584"/>
              <a:ext cx="807416" cy="2291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00000"/>
                  </a:solidFill>
                  <a:effectLst/>
                  <a:uLnTx/>
                  <a:uFillTx/>
                  <a:latin typeface="Arial"/>
                  <a:ea typeface="+mn-ea"/>
                  <a:cs typeface="Arial"/>
                  <a:sym typeface="Arial"/>
                </a:rPr>
                <a:t>Partenamut</a:t>
              </a:r>
            </a:p>
          </p:txBody>
        </p:sp>
      </p:grpSp>
      <p:grpSp>
        <p:nvGrpSpPr>
          <p:cNvPr id="46" name="Google Shape;291;p31">
            <a:extLst>
              <a:ext uri="{FF2B5EF4-FFF2-40B4-BE49-F238E27FC236}">
                <a16:creationId xmlns:a16="http://schemas.microsoft.com/office/drawing/2014/main" id="{92DCB0F1-8B59-5CAC-46F9-241568CD0D85}"/>
              </a:ext>
            </a:extLst>
          </p:cNvPr>
          <p:cNvGrpSpPr/>
          <p:nvPr/>
        </p:nvGrpSpPr>
        <p:grpSpPr>
          <a:xfrm>
            <a:off x="10440559" y="567364"/>
            <a:ext cx="1288094" cy="577768"/>
            <a:chOff x="0" y="0"/>
            <a:chExt cx="1288092" cy="577767"/>
          </a:xfrm>
        </p:grpSpPr>
        <p:sp>
          <p:nvSpPr>
            <p:cNvPr id="47" name="Rectangle">
              <a:extLst>
                <a:ext uri="{FF2B5EF4-FFF2-40B4-BE49-F238E27FC236}">
                  <a16:creationId xmlns:a16="http://schemas.microsoft.com/office/drawing/2014/main" id="{8354CEB6-6CCC-F198-4F49-38B218269C20}"/>
                </a:ext>
              </a:extLst>
            </p:cNvPr>
            <p:cNvSpPr/>
            <p:nvPr/>
          </p:nvSpPr>
          <p:spPr>
            <a:xfrm>
              <a:off x="0" y="0"/>
              <a:ext cx="1288093" cy="577768"/>
            </a:xfrm>
            <a:prstGeom prst="roundRect">
              <a:avLst>
                <a:gd name="adj" fmla="val 0"/>
              </a:avLst>
            </a:prstGeom>
            <a:solidFill>
              <a:schemeClr val="accent5"/>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48" name="Strategic Committee">
              <a:extLst>
                <a:ext uri="{FF2B5EF4-FFF2-40B4-BE49-F238E27FC236}">
                  <a16:creationId xmlns:a16="http://schemas.microsoft.com/office/drawing/2014/main" id="{7286BCFF-B56F-4206-5C9D-7C7C38D6A1DD}"/>
                </a:ext>
              </a:extLst>
            </p:cNvPr>
            <p:cNvSpPr txBox="1"/>
            <p:nvPr/>
          </p:nvSpPr>
          <p:spPr>
            <a:xfrm>
              <a:off x="43200" y="140460"/>
              <a:ext cx="1201694" cy="36884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FFFFFF"/>
                  </a:solidFill>
                  <a:effectLst/>
                  <a:uLnTx/>
                  <a:uFillTx/>
                  <a:latin typeface="Arial"/>
                  <a:ea typeface="+mn-ea"/>
                  <a:cs typeface="Arial"/>
                  <a:sym typeface="Arial"/>
                </a:rPr>
                <a:t>Strategic Committee</a:t>
              </a:r>
            </a:p>
          </p:txBody>
        </p:sp>
      </p:grpSp>
      <p:grpSp>
        <p:nvGrpSpPr>
          <p:cNvPr id="49" name="Google Shape;291;p31">
            <a:extLst>
              <a:ext uri="{FF2B5EF4-FFF2-40B4-BE49-F238E27FC236}">
                <a16:creationId xmlns:a16="http://schemas.microsoft.com/office/drawing/2014/main" id="{792A8066-0F25-50E6-9F42-845F539AE923}"/>
              </a:ext>
            </a:extLst>
          </p:cNvPr>
          <p:cNvGrpSpPr/>
          <p:nvPr/>
        </p:nvGrpSpPr>
        <p:grpSpPr>
          <a:xfrm>
            <a:off x="1020234" y="2976201"/>
            <a:ext cx="1288094" cy="927450"/>
            <a:chOff x="0" y="0"/>
            <a:chExt cx="1288092" cy="927449"/>
          </a:xfrm>
        </p:grpSpPr>
        <p:sp>
          <p:nvSpPr>
            <p:cNvPr id="50" name="Rectangle">
              <a:extLst>
                <a:ext uri="{FF2B5EF4-FFF2-40B4-BE49-F238E27FC236}">
                  <a16:creationId xmlns:a16="http://schemas.microsoft.com/office/drawing/2014/main" id="{501310CA-3DF4-3836-2938-055DBAE944BD}"/>
                </a:ext>
              </a:extLst>
            </p:cNvPr>
            <p:cNvSpPr/>
            <p:nvPr/>
          </p:nvSpPr>
          <p:spPr>
            <a:xfrm>
              <a:off x="0" y="0"/>
              <a:ext cx="1288093" cy="927450"/>
            </a:xfrm>
            <a:prstGeom prst="roundRect">
              <a:avLst>
                <a:gd name="adj" fmla="val 0"/>
              </a:avLst>
            </a:prstGeom>
            <a:solidFill>
              <a:schemeClr val="accent2"/>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1" name="G5">
              <a:extLst>
                <a:ext uri="{FF2B5EF4-FFF2-40B4-BE49-F238E27FC236}">
                  <a16:creationId xmlns:a16="http://schemas.microsoft.com/office/drawing/2014/main" id="{3288B763-94E7-9E1A-06D3-F8D8DCFC3D53}"/>
                </a:ext>
              </a:extLst>
            </p:cNvPr>
            <p:cNvSpPr txBox="1"/>
            <p:nvPr/>
          </p:nvSpPr>
          <p:spPr>
            <a:xfrm>
              <a:off x="43200" y="385151"/>
              <a:ext cx="1201694" cy="22914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FFFFFF"/>
                  </a:solidFill>
                  <a:effectLst/>
                  <a:uLnTx/>
                  <a:uFillTx/>
                  <a:latin typeface="Arial"/>
                  <a:ea typeface="+mn-ea"/>
                  <a:cs typeface="Arial"/>
                  <a:sym typeface="Arial"/>
                </a:rPr>
                <a:t>G5</a:t>
              </a:r>
            </a:p>
          </p:txBody>
        </p:sp>
      </p:grpSp>
      <p:grpSp>
        <p:nvGrpSpPr>
          <p:cNvPr id="52" name="Google Shape;291;p31">
            <a:extLst>
              <a:ext uri="{FF2B5EF4-FFF2-40B4-BE49-F238E27FC236}">
                <a16:creationId xmlns:a16="http://schemas.microsoft.com/office/drawing/2014/main" id="{57087527-310E-4C0F-B014-764B6C044A3C}"/>
              </a:ext>
            </a:extLst>
          </p:cNvPr>
          <p:cNvGrpSpPr/>
          <p:nvPr/>
        </p:nvGrpSpPr>
        <p:grpSpPr>
          <a:xfrm>
            <a:off x="957458" y="574590"/>
            <a:ext cx="1288094" cy="577768"/>
            <a:chOff x="0" y="0"/>
            <a:chExt cx="1288093" cy="577767"/>
          </a:xfrm>
        </p:grpSpPr>
        <p:sp>
          <p:nvSpPr>
            <p:cNvPr id="53" name="Rectangle">
              <a:extLst>
                <a:ext uri="{FF2B5EF4-FFF2-40B4-BE49-F238E27FC236}">
                  <a16:creationId xmlns:a16="http://schemas.microsoft.com/office/drawing/2014/main" id="{EC3C1BB1-5FBF-9DF1-F8E7-0989FC14DE77}"/>
                </a:ext>
              </a:extLst>
            </p:cNvPr>
            <p:cNvSpPr/>
            <p:nvPr/>
          </p:nvSpPr>
          <p:spPr>
            <a:xfrm>
              <a:off x="0" y="0"/>
              <a:ext cx="1288094" cy="577768"/>
            </a:xfrm>
            <a:prstGeom prst="roundRect">
              <a:avLst>
                <a:gd name="adj" fmla="val 0"/>
              </a:avLst>
            </a:prstGeom>
            <a:solidFill>
              <a:schemeClr val="accent5"/>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4" name="CA Mutual IT">
              <a:extLst>
                <a:ext uri="{FF2B5EF4-FFF2-40B4-BE49-F238E27FC236}">
                  <a16:creationId xmlns:a16="http://schemas.microsoft.com/office/drawing/2014/main" id="{29F3F9E4-BF0F-3644-761F-88909331447F}"/>
                </a:ext>
              </a:extLst>
            </p:cNvPr>
            <p:cNvSpPr txBox="1"/>
            <p:nvPr/>
          </p:nvSpPr>
          <p:spPr>
            <a:xfrm>
              <a:off x="43200" y="210310"/>
              <a:ext cx="1201694" cy="22914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10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FFFFFF"/>
                  </a:solidFill>
                  <a:effectLst/>
                  <a:uLnTx/>
                  <a:uFillTx/>
                  <a:latin typeface="Arial"/>
                  <a:ea typeface="+mn-ea"/>
                  <a:cs typeface="Arial"/>
                  <a:sym typeface="Arial"/>
                </a:rPr>
                <a:t>CA Mutual IT</a:t>
              </a:r>
            </a:p>
          </p:txBody>
        </p:sp>
      </p:grpSp>
      <p:grpSp>
        <p:nvGrpSpPr>
          <p:cNvPr id="55" name="Google Shape;291;p31">
            <a:extLst>
              <a:ext uri="{FF2B5EF4-FFF2-40B4-BE49-F238E27FC236}">
                <a16:creationId xmlns:a16="http://schemas.microsoft.com/office/drawing/2014/main" id="{C09B4220-2849-A529-D30A-A0125A3CD309}"/>
              </a:ext>
            </a:extLst>
          </p:cNvPr>
          <p:cNvGrpSpPr/>
          <p:nvPr/>
        </p:nvGrpSpPr>
        <p:grpSpPr>
          <a:xfrm>
            <a:off x="8801130" y="1574382"/>
            <a:ext cx="1288094" cy="376484"/>
            <a:chOff x="0" y="0"/>
            <a:chExt cx="1288092" cy="376483"/>
          </a:xfrm>
        </p:grpSpPr>
        <p:sp>
          <p:nvSpPr>
            <p:cNvPr id="56" name="Rectangle">
              <a:extLst>
                <a:ext uri="{FF2B5EF4-FFF2-40B4-BE49-F238E27FC236}">
                  <a16:creationId xmlns:a16="http://schemas.microsoft.com/office/drawing/2014/main" id="{D14119CB-BBC9-E30A-9489-44C66D511C4E}"/>
                </a:ext>
              </a:extLst>
            </p:cNvPr>
            <p:cNvSpPr/>
            <p:nvPr/>
          </p:nvSpPr>
          <p:spPr>
            <a:xfrm>
              <a:off x="0" y="0"/>
              <a:ext cx="1288093" cy="376484"/>
            </a:xfrm>
            <a:prstGeom prst="roundRect">
              <a:avLst>
                <a:gd name="adj" fmla="val 0"/>
              </a:avLst>
            </a:prstGeom>
            <a:solidFill>
              <a:schemeClr val="accent1"/>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57" name="Data Insights">
              <a:extLst>
                <a:ext uri="{FF2B5EF4-FFF2-40B4-BE49-F238E27FC236}">
                  <a16:creationId xmlns:a16="http://schemas.microsoft.com/office/drawing/2014/main" id="{4E1A528D-6A7B-2E00-B363-5A0F7B22A236}"/>
                </a:ext>
              </a:extLst>
            </p:cNvPr>
            <p:cNvSpPr txBox="1"/>
            <p:nvPr/>
          </p:nvSpPr>
          <p:spPr>
            <a:xfrm>
              <a:off x="43200" y="72000"/>
              <a:ext cx="1201694" cy="2291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a:defRPr sz="1000">
                  <a:solidFill>
                    <a:schemeClr val="accent5"/>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B166D"/>
                  </a:solidFill>
                  <a:effectLst/>
                  <a:uLnTx/>
                  <a:uFillTx/>
                  <a:latin typeface="Arial"/>
                  <a:ea typeface="+mn-ea"/>
                  <a:cs typeface="Arial"/>
                  <a:sym typeface="Arial"/>
                </a:rPr>
                <a:t>Data Insights</a:t>
              </a:r>
            </a:p>
          </p:txBody>
        </p:sp>
      </p:grpSp>
      <p:grpSp>
        <p:nvGrpSpPr>
          <p:cNvPr id="58" name="Google Shape;291;p31">
            <a:extLst>
              <a:ext uri="{FF2B5EF4-FFF2-40B4-BE49-F238E27FC236}">
                <a16:creationId xmlns:a16="http://schemas.microsoft.com/office/drawing/2014/main" id="{68139F96-A32A-C98A-6396-13D8420F60FC}"/>
              </a:ext>
            </a:extLst>
          </p:cNvPr>
          <p:cNvGrpSpPr/>
          <p:nvPr/>
        </p:nvGrpSpPr>
        <p:grpSpPr>
          <a:xfrm>
            <a:off x="10442512" y="1591041"/>
            <a:ext cx="1288094" cy="364143"/>
            <a:chOff x="0" y="0"/>
            <a:chExt cx="1288092" cy="364141"/>
          </a:xfrm>
        </p:grpSpPr>
        <p:sp>
          <p:nvSpPr>
            <p:cNvPr id="59" name="Rectangle">
              <a:extLst>
                <a:ext uri="{FF2B5EF4-FFF2-40B4-BE49-F238E27FC236}">
                  <a16:creationId xmlns:a16="http://schemas.microsoft.com/office/drawing/2014/main" id="{B5D6CF72-BACF-D796-756D-0FF2416331AD}"/>
                </a:ext>
              </a:extLst>
            </p:cNvPr>
            <p:cNvSpPr/>
            <p:nvPr/>
          </p:nvSpPr>
          <p:spPr>
            <a:xfrm>
              <a:off x="0" y="0"/>
              <a:ext cx="1288093" cy="364142"/>
            </a:xfrm>
            <a:prstGeom prst="roundRect">
              <a:avLst>
                <a:gd name="adj" fmla="val 0"/>
              </a:avLst>
            </a:prstGeom>
            <a:solidFill>
              <a:schemeClr val="accent1"/>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60" name="D&amp;A Team">
              <a:extLst>
                <a:ext uri="{FF2B5EF4-FFF2-40B4-BE49-F238E27FC236}">
                  <a16:creationId xmlns:a16="http://schemas.microsoft.com/office/drawing/2014/main" id="{A747CBAD-8196-7201-4E57-89BB25E37C60}"/>
                </a:ext>
              </a:extLst>
            </p:cNvPr>
            <p:cNvSpPr txBox="1"/>
            <p:nvPr/>
          </p:nvSpPr>
          <p:spPr>
            <a:xfrm>
              <a:off x="43200" y="71999"/>
              <a:ext cx="1201694" cy="22914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a:defRPr sz="1000">
                  <a:solidFill>
                    <a:schemeClr val="accent5"/>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B166D"/>
                  </a:solidFill>
                  <a:effectLst/>
                  <a:uLnTx/>
                  <a:uFillTx/>
                  <a:latin typeface="Arial"/>
                  <a:ea typeface="+mn-ea"/>
                  <a:cs typeface="Arial"/>
                  <a:sym typeface="Arial"/>
                </a:rPr>
                <a:t>D&amp;A Team</a:t>
              </a:r>
            </a:p>
          </p:txBody>
        </p:sp>
      </p:grpSp>
      <p:sp>
        <p:nvSpPr>
          <p:cNvPr id="61" name="Google Shape;294;p31">
            <a:extLst>
              <a:ext uri="{FF2B5EF4-FFF2-40B4-BE49-F238E27FC236}">
                <a16:creationId xmlns:a16="http://schemas.microsoft.com/office/drawing/2014/main" id="{F3C44610-2CEB-2C44-310E-B5D0C992E5FE}"/>
              </a:ext>
            </a:extLst>
          </p:cNvPr>
          <p:cNvSpPr txBox="1"/>
          <p:nvPr/>
        </p:nvSpPr>
        <p:spPr>
          <a:xfrm rot="16200000">
            <a:off x="6009075" y="3454203"/>
            <a:ext cx="1702520" cy="3183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lvl1pPr algn="ctr">
              <a:lnSpc>
                <a:spcPct val="150000"/>
              </a:lnSpc>
              <a:defRPr sz="1000" b="1">
                <a:solidFill>
                  <a:srgbClr val="7030A0"/>
                </a:solidFill>
              </a:defRPr>
            </a:lvl1pPr>
          </a:lstStyle>
          <a:p>
            <a:pPr marL="0" marR="0" lvl="0" indent="0" algn="ctr" defTabSz="914400" rtl="0" eaLnBrk="1" fontAlgn="auto" latinLnBrk="0" hangingPunct="0">
              <a:lnSpc>
                <a:spcPct val="150000"/>
              </a:lnSpc>
              <a:spcBef>
                <a:spcPts val="0"/>
              </a:spcBef>
              <a:spcAft>
                <a:spcPts val="0"/>
              </a:spcAft>
              <a:buClrTx/>
              <a:buSzTx/>
              <a:buFontTx/>
              <a:buNone/>
              <a:tabLst/>
              <a:defRPr/>
            </a:pPr>
            <a:r>
              <a:rPr kumimoji="0" sz="1000" b="1" i="0" u="none" strike="noStrike" kern="0" cap="none" spc="0" normalizeH="0" baseline="0" noProof="0">
                <a:ln>
                  <a:noFill/>
                </a:ln>
                <a:solidFill>
                  <a:srgbClr val="7030A0"/>
                </a:solidFill>
                <a:effectLst/>
                <a:uLnTx/>
                <a:uFillTx/>
                <a:latin typeface="Arial"/>
                <a:ea typeface="+mn-ea"/>
                <a:cs typeface="Arial"/>
                <a:sym typeface="Arial"/>
              </a:rPr>
              <a:t>Tactical Collaboration</a:t>
            </a:r>
          </a:p>
        </p:txBody>
      </p:sp>
      <p:sp>
        <p:nvSpPr>
          <p:cNvPr id="62" name="Elbow Connector 37">
            <a:extLst>
              <a:ext uri="{FF2B5EF4-FFF2-40B4-BE49-F238E27FC236}">
                <a16:creationId xmlns:a16="http://schemas.microsoft.com/office/drawing/2014/main" id="{2175A686-EDB2-5540-FBB8-432F6F19728B}"/>
              </a:ext>
            </a:extLst>
          </p:cNvPr>
          <p:cNvSpPr/>
          <p:nvPr/>
        </p:nvSpPr>
        <p:spPr>
          <a:xfrm rot="10800000" flipV="1">
            <a:off x="5645300" y="1947147"/>
            <a:ext cx="1062353" cy="10290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21510" y="21600"/>
                </a:lnTo>
              </a:path>
            </a:pathLst>
          </a:custGeom>
          <a:ln w="28575">
            <a:solidFill>
              <a:srgbClr val="7030A0"/>
            </a:solidFill>
            <a:miter/>
            <a:tailEnd type="triangle"/>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Straight Arrow Connector 39">
            <a:extLst>
              <a:ext uri="{FF2B5EF4-FFF2-40B4-BE49-F238E27FC236}">
                <a16:creationId xmlns:a16="http://schemas.microsoft.com/office/drawing/2014/main" id="{D34E828D-6155-4324-3CBF-5C113B392B33}"/>
              </a:ext>
            </a:extLst>
          </p:cNvPr>
          <p:cNvSpPr/>
          <p:nvPr/>
        </p:nvSpPr>
        <p:spPr>
          <a:xfrm>
            <a:off x="4711907" y="1137814"/>
            <a:ext cx="4854" cy="18383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28575">
            <a:solidFill>
              <a:schemeClr val="accent5"/>
            </a:solidFill>
            <a:miter/>
            <a:headEnd type="triangle"/>
            <a:tailEnd type="triangle"/>
          </a:ln>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 name="Google Shape;291;p31">
            <a:extLst>
              <a:ext uri="{FF2B5EF4-FFF2-40B4-BE49-F238E27FC236}">
                <a16:creationId xmlns:a16="http://schemas.microsoft.com/office/drawing/2014/main" id="{7113D92F-C427-EEAF-D226-C22FDDF67B71}"/>
              </a:ext>
            </a:extLst>
          </p:cNvPr>
          <p:cNvGrpSpPr/>
          <p:nvPr/>
        </p:nvGrpSpPr>
        <p:grpSpPr>
          <a:xfrm>
            <a:off x="8794794" y="1992588"/>
            <a:ext cx="1288094" cy="376484"/>
            <a:chOff x="0" y="0"/>
            <a:chExt cx="1288092" cy="376483"/>
          </a:xfrm>
        </p:grpSpPr>
        <p:sp>
          <p:nvSpPr>
            <p:cNvPr id="65" name="Rectangle">
              <a:extLst>
                <a:ext uri="{FF2B5EF4-FFF2-40B4-BE49-F238E27FC236}">
                  <a16:creationId xmlns:a16="http://schemas.microsoft.com/office/drawing/2014/main" id="{530738A9-49EC-E8BC-2DE4-C83CBBA0B558}"/>
                </a:ext>
              </a:extLst>
            </p:cNvPr>
            <p:cNvSpPr/>
            <p:nvPr/>
          </p:nvSpPr>
          <p:spPr>
            <a:xfrm>
              <a:off x="0" y="0"/>
              <a:ext cx="1288093" cy="376484"/>
            </a:xfrm>
            <a:prstGeom prst="roundRect">
              <a:avLst>
                <a:gd name="adj" fmla="val 0"/>
              </a:avLst>
            </a:prstGeom>
            <a:solidFill>
              <a:schemeClr val="accent1"/>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66" name="Data Health">
              <a:extLst>
                <a:ext uri="{FF2B5EF4-FFF2-40B4-BE49-F238E27FC236}">
                  <a16:creationId xmlns:a16="http://schemas.microsoft.com/office/drawing/2014/main" id="{B3592881-60D8-7077-038A-764E5C276F6C}"/>
                </a:ext>
              </a:extLst>
            </p:cNvPr>
            <p:cNvSpPr txBox="1"/>
            <p:nvPr/>
          </p:nvSpPr>
          <p:spPr>
            <a:xfrm>
              <a:off x="43200" y="72000"/>
              <a:ext cx="1201694" cy="2291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a:defRPr sz="1000">
                  <a:solidFill>
                    <a:schemeClr val="accent5"/>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B166D"/>
                  </a:solidFill>
                  <a:effectLst/>
                  <a:uLnTx/>
                  <a:uFillTx/>
                  <a:latin typeface="Arial"/>
                  <a:ea typeface="+mn-ea"/>
                  <a:cs typeface="Arial"/>
                  <a:sym typeface="Arial"/>
                </a:rPr>
                <a:t>Data Health</a:t>
              </a:r>
            </a:p>
          </p:txBody>
        </p:sp>
      </p:grpSp>
      <p:grpSp>
        <p:nvGrpSpPr>
          <p:cNvPr id="67" name="Google Shape;291;p31">
            <a:extLst>
              <a:ext uri="{FF2B5EF4-FFF2-40B4-BE49-F238E27FC236}">
                <a16:creationId xmlns:a16="http://schemas.microsoft.com/office/drawing/2014/main" id="{ED0784C5-6D93-AF2B-BF9A-7385308980EF}"/>
              </a:ext>
            </a:extLst>
          </p:cNvPr>
          <p:cNvGrpSpPr/>
          <p:nvPr/>
        </p:nvGrpSpPr>
        <p:grpSpPr>
          <a:xfrm>
            <a:off x="7178755" y="1578700"/>
            <a:ext cx="1288094" cy="376484"/>
            <a:chOff x="0" y="0"/>
            <a:chExt cx="1288092" cy="376483"/>
          </a:xfrm>
        </p:grpSpPr>
        <p:sp>
          <p:nvSpPr>
            <p:cNvPr id="68" name="Rectangle">
              <a:extLst>
                <a:ext uri="{FF2B5EF4-FFF2-40B4-BE49-F238E27FC236}">
                  <a16:creationId xmlns:a16="http://schemas.microsoft.com/office/drawing/2014/main" id="{3A9AA800-85D9-92FD-2945-6B633F607B0B}"/>
                </a:ext>
              </a:extLst>
            </p:cNvPr>
            <p:cNvSpPr/>
            <p:nvPr/>
          </p:nvSpPr>
          <p:spPr>
            <a:xfrm>
              <a:off x="0" y="0"/>
              <a:ext cx="1288093" cy="376484"/>
            </a:xfrm>
            <a:prstGeom prst="roundRect">
              <a:avLst>
                <a:gd name="adj" fmla="val 0"/>
              </a:avLst>
            </a:prstGeom>
            <a:solidFill>
              <a:schemeClr val="accent1"/>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69" name="Platform Data">
              <a:extLst>
                <a:ext uri="{FF2B5EF4-FFF2-40B4-BE49-F238E27FC236}">
                  <a16:creationId xmlns:a16="http://schemas.microsoft.com/office/drawing/2014/main" id="{8F994D21-A0A5-FE28-5475-4F751684F74A}"/>
                </a:ext>
              </a:extLst>
            </p:cNvPr>
            <p:cNvSpPr txBox="1"/>
            <p:nvPr/>
          </p:nvSpPr>
          <p:spPr>
            <a:xfrm>
              <a:off x="43200" y="72000"/>
              <a:ext cx="1201694" cy="2291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a:defRPr sz="1000">
                  <a:solidFill>
                    <a:schemeClr val="accent5"/>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B166D"/>
                  </a:solidFill>
                  <a:effectLst/>
                  <a:uLnTx/>
                  <a:uFillTx/>
                  <a:latin typeface="Arial"/>
                  <a:ea typeface="+mn-ea"/>
                  <a:cs typeface="Arial"/>
                  <a:sym typeface="Arial"/>
                </a:rPr>
                <a:t>Platform Data</a:t>
              </a:r>
            </a:p>
          </p:txBody>
        </p:sp>
      </p:grpSp>
      <p:grpSp>
        <p:nvGrpSpPr>
          <p:cNvPr id="70" name="Google Shape;291;p31">
            <a:extLst>
              <a:ext uri="{FF2B5EF4-FFF2-40B4-BE49-F238E27FC236}">
                <a16:creationId xmlns:a16="http://schemas.microsoft.com/office/drawing/2014/main" id="{DE9427E7-5035-FF77-726A-962812117600}"/>
              </a:ext>
            </a:extLst>
          </p:cNvPr>
          <p:cNvGrpSpPr/>
          <p:nvPr/>
        </p:nvGrpSpPr>
        <p:grpSpPr>
          <a:xfrm>
            <a:off x="7172420" y="1996906"/>
            <a:ext cx="1288094" cy="376484"/>
            <a:chOff x="0" y="0"/>
            <a:chExt cx="1288092" cy="376483"/>
          </a:xfrm>
        </p:grpSpPr>
        <p:sp>
          <p:nvSpPr>
            <p:cNvPr id="71" name="Rectangle">
              <a:extLst>
                <a:ext uri="{FF2B5EF4-FFF2-40B4-BE49-F238E27FC236}">
                  <a16:creationId xmlns:a16="http://schemas.microsoft.com/office/drawing/2014/main" id="{6DA3CF6A-72F5-2242-4DA5-71470A2DD6D1}"/>
                </a:ext>
              </a:extLst>
            </p:cNvPr>
            <p:cNvSpPr/>
            <p:nvPr/>
          </p:nvSpPr>
          <p:spPr>
            <a:xfrm>
              <a:off x="0" y="0"/>
              <a:ext cx="1288093" cy="376484"/>
            </a:xfrm>
            <a:prstGeom prst="roundRect">
              <a:avLst>
                <a:gd name="adj" fmla="val 0"/>
              </a:avLst>
            </a:prstGeom>
            <a:solidFill>
              <a:schemeClr val="accent1"/>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000">
                  <a:solidFill>
                    <a:srgbClr val="0B166D"/>
                  </a:solidFill>
                </a:defRPr>
              </a:pPr>
              <a:endParaRPr kumimoji="0" sz="1000" b="0" i="0" u="none" strike="noStrike" kern="0" cap="none" spc="0" normalizeH="0" baseline="0" noProof="0">
                <a:ln>
                  <a:noFill/>
                </a:ln>
                <a:solidFill>
                  <a:srgbClr val="0B166D"/>
                </a:solidFill>
                <a:effectLst/>
                <a:uLnTx/>
                <a:uFillTx/>
                <a:latin typeface="Arial"/>
                <a:ea typeface="+mn-ea"/>
                <a:cs typeface="Arial"/>
                <a:sym typeface="Arial"/>
              </a:endParaRPr>
            </a:p>
          </p:txBody>
        </p:sp>
        <p:sp>
          <p:nvSpPr>
            <p:cNvPr id="72" name="Platform AI">
              <a:extLst>
                <a:ext uri="{FF2B5EF4-FFF2-40B4-BE49-F238E27FC236}">
                  <a16:creationId xmlns:a16="http://schemas.microsoft.com/office/drawing/2014/main" id="{430A6DCD-EFF0-BDCC-B408-2BFF607F6A76}"/>
                </a:ext>
              </a:extLst>
            </p:cNvPr>
            <p:cNvSpPr txBox="1"/>
            <p:nvPr/>
          </p:nvSpPr>
          <p:spPr>
            <a:xfrm>
              <a:off x="43200" y="72000"/>
              <a:ext cx="1201694" cy="2291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a:defRPr sz="1000">
                  <a:solidFill>
                    <a:schemeClr val="accent5"/>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B166D"/>
                  </a:solidFill>
                  <a:effectLst/>
                  <a:uLnTx/>
                  <a:uFillTx/>
                  <a:latin typeface="Arial"/>
                  <a:ea typeface="+mn-ea"/>
                  <a:cs typeface="Arial"/>
                  <a:sym typeface="Arial"/>
                </a:rPr>
                <a:t>Platform AI</a:t>
              </a:r>
            </a:p>
          </p:txBody>
        </p:sp>
      </p:grpSp>
      <p:grpSp>
        <p:nvGrpSpPr>
          <p:cNvPr id="73" name="Google Shape;298;p31">
            <a:extLst>
              <a:ext uri="{FF2B5EF4-FFF2-40B4-BE49-F238E27FC236}">
                <a16:creationId xmlns:a16="http://schemas.microsoft.com/office/drawing/2014/main" id="{1B342C37-F243-824F-0D4E-DB69DF9551D6}"/>
              </a:ext>
            </a:extLst>
          </p:cNvPr>
          <p:cNvGrpSpPr/>
          <p:nvPr/>
        </p:nvGrpSpPr>
        <p:grpSpPr>
          <a:xfrm>
            <a:off x="1179259" y="4936080"/>
            <a:ext cx="893816" cy="509208"/>
            <a:chOff x="0" y="0"/>
            <a:chExt cx="893814" cy="509206"/>
          </a:xfrm>
        </p:grpSpPr>
        <p:sp>
          <p:nvSpPr>
            <p:cNvPr id="74" name="Rectangle">
              <a:extLst>
                <a:ext uri="{FF2B5EF4-FFF2-40B4-BE49-F238E27FC236}">
                  <a16:creationId xmlns:a16="http://schemas.microsoft.com/office/drawing/2014/main" id="{AD2F600F-1B62-71AD-2BA6-9B43BD9B884D}"/>
                </a:ext>
              </a:extLst>
            </p:cNvPr>
            <p:cNvSpPr/>
            <p:nvPr/>
          </p:nvSpPr>
          <p:spPr>
            <a:xfrm>
              <a:off x="0" y="0"/>
              <a:ext cx="893815" cy="509207"/>
            </a:xfrm>
            <a:prstGeom prst="roundRect">
              <a:avLst>
                <a:gd name="adj" fmla="val 0"/>
              </a:avLst>
            </a:prstGeom>
            <a:solidFill>
              <a:srgbClr val="E4E4E4"/>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75" name="MutualIT…">
              <a:extLst>
                <a:ext uri="{FF2B5EF4-FFF2-40B4-BE49-F238E27FC236}">
                  <a16:creationId xmlns:a16="http://schemas.microsoft.com/office/drawing/2014/main" id="{6BE24DB0-9D68-23C1-1869-7CA17757B1C8}"/>
                </a:ext>
              </a:extLst>
            </p:cNvPr>
            <p:cNvSpPr txBox="1"/>
            <p:nvPr/>
          </p:nvSpPr>
          <p:spPr>
            <a:xfrm>
              <a:off x="43199" y="72000"/>
              <a:ext cx="807416" cy="3688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000"/>
              </a:pPr>
              <a:r>
                <a:rPr kumimoji="0" sz="1000" b="0" i="0" u="none" strike="noStrike" kern="0" cap="none" spc="0" normalizeH="0" baseline="0" noProof="0">
                  <a:ln>
                    <a:noFill/>
                  </a:ln>
                  <a:solidFill>
                    <a:srgbClr val="000000"/>
                  </a:solidFill>
                  <a:effectLst/>
                  <a:uLnTx/>
                  <a:uFillTx/>
                  <a:latin typeface="Arial"/>
                  <a:ea typeface="+mn-ea"/>
                  <a:cs typeface="Arial"/>
                  <a:sym typeface="Arial"/>
                </a:rPr>
                <a:t>MutualIT</a:t>
              </a:r>
            </a:p>
            <a:p>
              <a:pPr marL="0" marR="0" lvl="0" indent="0" algn="ctr" defTabSz="914400" rtl="0" eaLnBrk="1" fontAlgn="auto" latinLnBrk="0" hangingPunct="0">
                <a:lnSpc>
                  <a:spcPct val="100000"/>
                </a:lnSpc>
                <a:spcBef>
                  <a:spcPts val="0"/>
                </a:spcBef>
                <a:spcAft>
                  <a:spcPts val="0"/>
                </a:spcAft>
                <a:buClrTx/>
                <a:buSzTx/>
                <a:buFontTx/>
                <a:buNone/>
                <a:tabLst/>
                <a:defRPr sz="1000"/>
              </a:pPr>
              <a:r>
                <a:rPr kumimoji="0" sz="1000" b="0" i="0" u="none" strike="noStrike" kern="0" cap="none" spc="0" normalizeH="0" baseline="0" noProof="0">
                  <a:ln>
                    <a:noFill/>
                  </a:ln>
                  <a:solidFill>
                    <a:srgbClr val="000000"/>
                  </a:solidFill>
                  <a:effectLst/>
                  <a:uLnTx/>
                  <a:uFillTx/>
                  <a:latin typeface="Arial"/>
                  <a:ea typeface="+mn-ea"/>
                  <a:cs typeface="Arial"/>
                  <a:sym typeface="Arial"/>
                </a:rPr>
                <a:t>Sarah</a:t>
              </a:r>
            </a:p>
          </p:txBody>
        </p:sp>
      </p:grpSp>
      <p:grpSp>
        <p:nvGrpSpPr>
          <p:cNvPr id="76" name="Google Shape;291;p31">
            <a:extLst>
              <a:ext uri="{FF2B5EF4-FFF2-40B4-BE49-F238E27FC236}">
                <a16:creationId xmlns:a16="http://schemas.microsoft.com/office/drawing/2014/main" id="{9972225A-63C5-B4C5-5944-CEC50F869E8A}"/>
              </a:ext>
            </a:extLst>
          </p:cNvPr>
          <p:cNvGrpSpPr/>
          <p:nvPr/>
        </p:nvGrpSpPr>
        <p:grpSpPr>
          <a:xfrm>
            <a:off x="983495" y="5458367"/>
            <a:ext cx="1288094" cy="376484"/>
            <a:chOff x="0" y="0"/>
            <a:chExt cx="1288092" cy="376483"/>
          </a:xfrm>
        </p:grpSpPr>
        <p:sp>
          <p:nvSpPr>
            <p:cNvPr id="77" name="Rectangle">
              <a:extLst>
                <a:ext uri="{FF2B5EF4-FFF2-40B4-BE49-F238E27FC236}">
                  <a16:creationId xmlns:a16="http://schemas.microsoft.com/office/drawing/2014/main" id="{13F96600-992C-409A-DA53-3AA1E8C614D8}"/>
                </a:ext>
              </a:extLst>
            </p:cNvPr>
            <p:cNvSpPr/>
            <p:nvPr/>
          </p:nvSpPr>
          <p:spPr>
            <a:xfrm>
              <a:off x="0" y="0"/>
              <a:ext cx="1288093" cy="376484"/>
            </a:xfrm>
            <a:prstGeom prst="roundRect">
              <a:avLst>
                <a:gd name="adj" fmla="val 0"/>
              </a:avLst>
            </a:prstGeom>
            <a:solidFill>
              <a:schemeClr val="accent1"/>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78" name="IT (Data) Team">
              <a:extLst>
                <a:ext uri="{FF2B5EF4-FFF2-40B4-BE49-F238E27FC236}">
                  <a16:creationId xmlns:a16="http://schemas.microsoft.com/office/drawing/2014/main" id="{6F90DF55-67D1-F6ED-8D32-0F35075D7844}"/>
                </a:ext>
              </a:extLst>
            </p:cNvPr>
            <p:cNvSpPr txBox="1"/>
            <p:nvPr/>
          </p:nvSpPr>
          <p:spPr>
            <a:xfrm>
              <a:off x="43200" y="72000"/>
              <a:ext cx="1201694" cy="2291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a:defRPr sz="1000">
                  <a:solidFill>
                    <a:schemeClr val="accent5"/>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000" b="0" i="0" u="none" strike="noStrike" kern="0" cap="none" spc="0" normalizeH="0" baseline="0" noProof="0">
                  <a:ln>
                    <a:noFill/>
                  </a:ln>
                  <a:solidFill>
                    <a:srgbClr val="0B166D"/>
                  </a:solidFill>
                  <a:effectLst/>
                  <a:uLnTx/>
                  <a:uFillTx/>
                  <a:latin typeface="Arial"/>
                  <a:ea typeface="+mn-ea"/>
                  <a:cs typeface="Arial"/>
                  <a:sym typeface="Arial"/>
                </a:rPr>
                <a:t>IT (Data) Team</a:t>
              </a:r>
            </a:p>
          </p:txBody>
        </p:sp>
      </p:grpSp>
      <p:sp>
        <p:nvSpPr>
          <p:cNvPr id="79" name="Rechthoek 1">
            <a:extLst>
              <a:ext uri="{FF2B5EF4-FFF2-40B4-BE49-F238E27FC236}">
                <a16:creationId xmlns:a16="http://schemas.microsoft.com/office/drawing/2014/main" id="{02E374D8-A953-E656-B338-9859E028C54D}"/>
              </a:ext>
            </a:extLst>
          </p:cNvPr>
          <p:cNvSpPr txBox="1"/>
          <p:nvPr/>
        </p:nvSpPr>
        <p:spPr>
          <a:xfrm>
            <a:off x="4194490" y="2424961"/>
            <a:ext cx="435454" cy="5480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3200" b="1">
                <a:solidFill>
                  <a:schemeClr val="accent3"/>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200" b="1" i="0" u="none" strike="noStrike" kern="0" cap="none" spc="0" normalizeH="0" baseline="0" noProof="0">
                <a:ln>
                  <a:noFill/>
                </a:ln>
                <a:solidFill>
                  <a:srgbClr val="0256FF"/>
                </a:solidFill>
                <a:effectLst/>
                <a:uLnTx/>
                <a:uFillTx/>
                <a:latin typeface="Arial"/>
                <a:ea typeface="+mn-ea"/>
                <a:cs typeface="Arial"/>
                <a:sym typeface="Arial"/>
              </a:rPr>
              <a:t>2</a:t>
            </a:r>
          </a:p>
        </p:txBody>
      </p:sp>
      <p:sp>
        <p:nvSpPr>
          <p:cNvPr id="80" name="Rechthoek 1">
            <a:extLst>
              <a:ext uri="{FF2B5EF4-FFF2-40B4-BE49-F238E27FC236}">
                <a16:creationId xmlns:a16="http://schemas.microsoft.com/office/drawing/2014/main" id="{10526581-A3F1-B7A7-969C-4A65339D6242}"/>
              </a:ext>
            </a:extLst>
          </p:cNvPr>
          <p:cNvSpPr txBox="1"/>
          <p:nvPr/>
        </p:nvSpPr>
        <p:spPr>
          <a:xfrm>
            <a:off x="4703798" y="2424960"/>
            <a:ext cx="435454" cy="5480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3200" b="1">
                <a:solidFill>
                  <a:schemeClr val="accent3"/>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200" b="1" i="0" u="none" strike="noStrike" kern="0" cap="none" spc="0" normalizeH="0" baseline="0" noProof="0">
                <a:ln>
                  <a:noFill/>
                </a:ln>
                <a:solidFill>
                  <a:srgbClr val="0256FF"/>
                </a:solidFill>
                <a:effectLst/>
                <a:uLnTx/>
                <a:uFillTx/>
                <a:latin typeface="Arial"/>
                <a:ea typeface="+mn-ea"/>
                <a:cs typeface="Arial"/>
                <a:sym typeface="Arial"/>
              </a:rPr>
              <a:t>3</a:t>
            </a:r>
          </a:p>
        </p:txBody>
      </p:sp>
      <p:sp>
        <p:nvSpPr>
          <p:cNvPr id="81" name="Straight Arrow Connector 44">
            <a:extLst>
              <a:ext uri="{FF2B5EF4-FFF2-40B4-BE49-F238E27FC236}">
                <a16:creationId xmlns:a16="http://schemas.microsoft.com/office/drawing/2014/main" id="{3D2E142C-2DA1-FCD7-4360-C7ECA410D41F}"/>
              </a:ext>
            </a:extLst>
          </p:cNvPr>
          <p:cNvSpPr/>
          <p:nvPr/>
        </p:nvSpPr>
        <p:spPr>
          <a:xfrm>
            <a:off x="2308490" y="3439926"/>
            <a:ext cx="715681" cy="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28575">
            <a:solidFill>
              <a:schemeClr val="accent5"/>
            </a:solidFill>
            <a:miter/>
            <a:headEnd type="triangle"/>
            <a:tailEnd type="triangle"/>
          </a:ln>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Rechthoek 1">
            <a:extLst>
              <a:ext uri="{FF2B5EF4-FFF2-40B4-BE49-F238E27FC236}">
                <a16:creationId xmlns:a16="http://schemas.microsoft.com/office/drawing/2014/main" id="{E6332770-E87C-B1CE-3984-9E44A370832A}"/>
              </a:ext>
            </a:extLst>
          </p:cNvPr>
          <p:cNvSpPr txBox="1"/>
          <p:nvPr/>
        </p:nvSpPr>
        <p:spPr>
          <a:xfrm>
            <a:off x="2471275" y="2830625"/>
            <a:ext cx="435454" cy="5480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3200" b="1">
                <a:solidFill>
                  <a:schemeClr val="accent3"/>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200" b="1" i="0" u="none" strike="noStrike" kern="0" cap="none" spc="0" normalizeH="0" baseline="0" noProof="0">
                <a:ln>
                  <a:noFill/>
                </a:ln>
                <a:solidFill>
                  <a:srgbClr val="0256FF"/>
                </a:solidFill>
                <a:effectLst/>
                <a:uLnTx/>
                <a:uFillTx/>
                <a:latin typeface="Arial"/>
                <a:ea typeface="+mn-ea"/>
                <a:cs typeface="Arial"/>
                <a:sym typeface="Arial"/>
              </a:rPr>
              <a:t>1</a:t>
            </a:r>
          </a:p>
        </p:txBody>
      </p:sp>
      <p:sp>
        <p:nvSpPr>
          <p:cNvPr id="83" name="Rechthoek 1">
            <a:extLst>
              <a:ext uri="{FF2B5EF4-FFF2-40B4-BE49-F238E27FC236}">
                <a16:creationId xmlns:a16="http://schemas.microsoft.com/office/drawing/2014/main" id="{8B7C7800-AEEE-C3D8-C877-4D357DCE3BD6}"/>
              </a:ext>
            </a:extLst>
          </p:cNvPr>
          <p:cNvSpPr txBox="1"/>
          <p:nvPr/>
        </p:nvSpPr>
        <p:spPr>
          <a:xfrm>
            <a:off x="2471801" y="3364608"/>
            <a:ext cx="435454" cy="5480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3200" b="1">
                <a:solidFill>
                  <a:schemeClr val="accent3"/>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200" b="1" i="0" u="none" strike="noStrike" kern="0" cap="none" spc="0" normalizeH="0" baseline="0" noProof="0">
                <a:ln>
                  <a:noFill/>
                </a:ln>
                <a:solidFill>
                  <a:srgbClr val="0256FF"/>
                </a:solidFill>
                <a:effectLst/>
                <a:uLnTx/>
                <a:uFillTx/>
                <a:latin typeface="Arial"/>
                <a:ea typeface="+mn-ea"/>
                <a:cs typeface="Arial"/>
                <a:sym typeface="Arial"/>
              </a:rPr>
              <a:t>4</a:t>
            </a:r>
          </a:p>
        </p:txBody>
      </p:sp>
      <p:sp>
        <p:nvSpPr>
          <p:cNvPr id="84" name="Straight Arrow Connector 58">
            <a:extLst>
              <a:ext uri="{FF2B5EF4-FFF2-40B4-BE49-F238E27FC236}">
                <a16:creationId xmlns:a16="http://schemas.microsoft.com/office/drawing/2014/main" id="{D49D8FD4-D6F9-F28D-52C7-D963881BF067}"/>
              </a:ext>
            </a:extLst>
          </p:cNvPr>
          <p:cNvSpPr/>
          <p:nvPr/>
        </p:nvSpPr>
        <p:spPr>
          <a:xfrm>
            <a:off x="9446326" y="1145214"/>
            <a:ext cx="2621" cy="42916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28575">
            <a:solidFill>
              <a:srgbClr val="7030A0"/>
            </a:solidFill>
            <a:miter/>
            <a:tailEnd type="triangle"/>
          </a:ln>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Straight Arrow Connector 61">
            <a:extLst>
              <a:ext uri="{FF2B5EF4-FFF2-40B4-BE49-F238E27FC236}">
                <a16:creationId xmlns:a16="http://schemas.microsoft.com/office/drawing/2014/main" id="{BF569FFD-9D46-2C85-5EC6-96CF2C24FC2B}"/>
              </a:ext>
            </a:extLst>
          </p:cNvPr>
          <p:cNvSpPr/>
          <p:nvPr/>
        </p:nvSpPr>
        <p:spPr>
          <a:xfrm>
            <a:off x="11085221" y="1145214"/>
            <a:ext cx="950" cy="4458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28575">
            <a:solidFill>
              <a:srgbClr val="7030A0"/>
            </a:solidFill>
            <a:miter/>
            <a:tailEnd type="triangle"/>
          </a:ln>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Straight Arrow Connector 63">
            <a:extLst>
              <a:ext uri="{FF2B5EF4-FFF2-40B4-BE49-F238E27FC236}">
                <a16:creationId xmlns:a16="http://schemas.microsoft.com/office/drawing/2014/main" id="{BDC36E08-7C41-31A6-37D4-25437D285AFF}"/>
              </a:ext>
            </a:extLst>
          </p:cNvPr>
          <p:cNvSpPr/>
          <p:nvPr/>
        </p:nvSpPr>
        <p:spPr>
          <a:xfrm>
            <a:off x="7818714" y="1145214"/>
            <a:ext cx="2851" cy="4334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28575">
            <a:solidFill>
              <a:srgbClr val="7030A0"/>
            </a:solidFill>
            <a:miter/>
            <a:tailEnd type="triangle"/>
          </a:ln>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Elbow Connector 36">
            <a:extLst>
              <a:ext uri="{FF2B5EF4-FFF2-40B4-BE49-F238E27FC236}">
                <a16:creationId xmlns:a16="http://schemas.microsoft.com/office/drawing/2014/main" id="{2E57BFA9-7E3C-6431-5CC7-EF1CAB64E961}"/>
              </a:ext>
            </a:extLst>
          </p:cNvPr>
          <p:cNvSpPr/>
          <p:nvPr/>
        </p:nvSpPr>
        <p:spPr>
          <a:xfrm rot="16200000" flipH="1">
            <a:off x="5502233" y="3112110"/>
            <a:ext cx="402279" cy="19853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ln w="28575">
            <a:solidFill>
              <a:srgbClr val="7030A0"/>
            </a:solidFill>
            <a:miter/>
            <a:headEnd type="triangle"/>
            <a:tailEnd type="triangle"/>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TextBox 59">
            <a:extLst>
              <a:ext uri="{FF2B5EF4-FFF2-40B4-BE49-F238E27FC236}">
                <a16:creationId xmlns:a16="http://schemas.microsoft.com/office/drawing/2014/main" id="{712AD04F-6DF7-EAFA-B22C-AAB75E6F48F3}"/>
              </a:ext>
            </a:extLst>
          </p:cNvPr>
          <p:cNvSpPr txBox="1"/>
          <p:nvPr/>
        </p:nvSpPr>
        <p:spPr>
          <a:xfrm>
            <a:off x="4027221" y="5646607"/>
            <a:ext cx="1550231" cy="23927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100">
                <a:solidFill>
                  <a:schemeClr val="accent5"/>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100" b="0" i="0" u="none" strike="noStrike" kern="0" cap="none" spc="0" normalizeH="0" baseline="0" noProof="0">
                <a:ln>
                  <a:noFill/>
                </a:ln>
                <a:solidFill>
                  <a:srgbClr val="0B166D"/>
                </a:solidFill>
                <a:effectLst/>
                <a:uLnTx/>
                <a:uFillTx/>
                <a:latin typeface="Arial"/>
                <a:ea typeface="+mn-ea"/>
                <a:cs typeface="Arial"/>
                <a:sym typeface="Arial"/>
              </a:rPr>
              <a:t>Operational Guidance</a:t>
            </a:r>
          </a:p>
        </p:txBody>
      </p:sp>
      <p:sp>
        <p:nvSpPr>
          <p:cNvPr id="89" name="TextBox 64">
            <a:extLst>
              <a:ext uri="{FF2B5EF4-FFF2-40B4-BE49-F238E27FC236}">
                <a16:creationId xmlns:a16="http://schemas.microsoft.com/office/drawing/2014/main" id="{FF8BF1EA-76E6-000C-0D50-0F609806C88E}"/>
              </a:ext>
            </a:extLst>
          </p:cNvPr>
          <p:cNvSpPr txBox="1"/>
          <p:nvPr/>
        </p:nvSpPr>
        <p:spPr>
          <a:xfrm>
            <a:off x="3962394" y="4329086"/>
            <a:ext cx="1550231" cy="2392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100">
                <a:solidFill>
                  <a:srgbClr val="7030A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100" b="0" i="0" u="none" strike="noStrike" kern="0" cap="none" spc="0" normalizeH="0" baseline="0" noProof="0">
                <a:ln>
                  <a:noFill/>
                </a:ln>
                <a:solidFill>
                  <a:srgbClr val="7030A0"/>
                </a:solidFill>
                <a:effectLst/>
                <a:uLnTx/>
                <a:uFillTx/>
                <a:latin typeface="Arial"/>
                <a:ea typeface="+mn-ea"/>
                <a:cs typeface="Arial"/>
                <a:sym typeface="Arial"/>
              </a:rPr>
              <a:t>Tactical Guidance</a:t>
            </a:r>
          </a:p>
        </p:txBody>
      </p:sp>
      <p:sp>
        <p:nvSpPr>
          <p:cNvPr id="90" name="TextBox 65">
            <a:extLst>
              <a:ext uri="{FF2B5EF4-FFF2-40B4-BE49-F238E27FC236}">
                <a16:creationId xmlns:a16="http://schemas.microsoft.com/office/drawing/2014/main" id="{80505281-5FDA-3251-E080-48ED12E020AD}"/>
              </a:ext>
            </a:extLst>
          </p:cNvPr>
          <p:cNvSpPr txBox="1"/>
          <p:nvPr/>
        </p:nvSpPr>
        <p:spPr>
          <a:xfrm>
            <a:off x="4856324" y="4038337"/>
            <a:ext cx="1550231" cy="2392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100">
                <a:solidFill>
                  <a:srgbClr val="7030A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100" b="0" i="0" u="none" strike="noStrike" kern="0" cap="none" spc="0" normalizeH="0" baseline="0" noProof="0">
                <a:ln>
                  <a:noFill/>
                </a:ln>
                <a:solidFill>
                  <a:srgbClr val="7030A0"/>
                </a:solidFill>
                <a:effectLst/>
                <a:uLnTx/>
                <a:uFillTx/>
                <a:latin typeface="Arial"/>
                <a:ea typeface="+mn-ea"/>
                <a:cs typeface="Arial"/>
                <a:sym typeface="Arial"/>
              </a:rPr>
              <a:t>Issue Escalation</a:t>
            </a:r>
          </a:p>
        </p:txBody>
      </p:sp>
      <p:sp>
        <p:nvSpPr>
          <p:cNvPr id="91" name="Customer Data Working Group">
            <a:extLst>
              <a:ext uri="{FF2B5EF4-FFF2-40B4-BE49-F238E27FC236}">
                <a16:creationId xmlns:a16="http://schemas.microsoft.com/office/drawing/2014/main" id="{931E91EB-9935-134A-81F7-61F3E008F953}"/>
              </a:ext>
            </a:extLst>
          </p:cNvPr>
          <p:cNvSpPr/>
          <p:nvPr/>
        </p:nvSpPr>
        <p:spPr>
          <a:xfrm>
            <a:off x="8357682" y="2774081"/>
            <a:ext cx="1062901" cy="2006580"/>
          </a:xfrm>
          <a:prstGeom prst="rect">
            <a:avLst/>
          </a:prstGeom>
          <a:solidFill>
            <a:schemeClr val="accent1">
              <a:lumOff val="5196"/>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sz="800" b="1"/>
            </a:pPr>
            <a:r>
              <a:rPr kumimoji="0" sz="800" b="1" i="0" u="none" strike="noStrike" kern="0" cap="none" spc="0" normalizeH="0" baseline="0" noProof="0">
                <a:ln>
                  <a:noFill/>
                </a:ln>
                <a:solidFill>
                  <a:srgbClr val="000000"/>
                </a:solidFill>
                <a:effectLst/>
                <a:uLnTx/>
                <a:uFillTx/>
                <a:latin typeface="Arial"/>
                <a:ea typeface="+mn-ea"/>
                <a:cs typeface="Arial"/>
                <a:sym typeface="Arial"/>
              </a:rPr>
              <a:t>Customer Data </a:t>
            </a:r>
            <a:r>
              <a:rPr kumimoji="0" sz="800" b="0" i="0" u="none" strike="noStrike" kern="0" cap="none" spc="0" normalizeH="0" baseline="0" noProof="0">
                <a:ln>
                  <a:noFill/>
                </a:ln>
                <a:solidFill>
                  <a:srgbClr val="000000"/>
                </a:solidFill>
                <a:effectLst/>
                <a:uLnTx/>
                <a:uFillTx/>
                <a:latin typeface="Arial"/>
                <a:ea typeface="+mn-ea"/>
                <a:cs typeface="Arial"/>
                <a:sym typeface="Arial"/>
              </a:rPr>
              <a:t>Working Group</a:t>
            </a:r>
          </a:p>
        </p:txBody>
      </p:sp>
      <p:sp>
        <p:nvSpPr>
          <p:cNvPr id="92" name="Knowledge Mgmt Working Group">
            <a:extLst>
              <a:ext uri="{FF2B5EF4-FFF2-40B4-BE49-F238E27FC236}">
                <a16:creationId xmlns:a16="http://schemas.microsoft.com/office/drawing/2014/main" id="{89D50957-877F-6821-9F4C-E7F0E5083028}"/>
              </a:ext>
            </a:extLst>
          </p:cNvPr>
          <p:cNvSpPr/>
          <p:nvPr/>
        </p:nvSpPr>
        <p:spPr>
          <a:xfrm>
            <a:off x="9550969" y="2768555"/>
            <a:ext cx="1062901" cy="2006580"/>
          </a:xfrm>
          <a:prstGeom prst="rect">
            <a:avLst/>
          </a:prstGeom>
          <a:solidFill>
            <a:schemeClr val="accent1">
              <a:lumOff val="5196"/>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sz="800" b="1"/>
            </a:pPr>
            <a:r>
              <a:rPr kumimoji="0" sz="800" b="1" i="0" u="none" strike="noStrike" kern="0" cap="none" spc="0" normalizeH="0" baseline="0" noProof="0">
                <a:ln>
                  <a:noFill/>
                </a:ln>
                <a:solidFill>
                  <a:srgbClr val="000000"/>
                </a:solidFill>
                <a:effectLst/>
                <a:uLnTx/>
                <a:uFillTx/>
                <a:latin typeface="Arial"/>
                <a:ea typeface="+mn-ea"/>
                <a:cs typeface="Arial"/>
                <a:sym typeface="Arial"/>
              </a:rPr>
              <a:t>Knowledge Mgmt </a:t>
            </a:r>
            <a:r>
              <a:rPr kumimoji="0" sz="800" b="0" i="0" u="none" strike="noStrike" kern="0" cap="none" spc="0" normalizeH="0" baseline="0" noProof="0">
                <a:ln>
                  <a:noFill/>
                </a:ln>
                <a:solidFill>
                  <a:srgbClr val="000000"/>
                </a:solidFill>
                <a:effectLst/>
                <a:uLnTx/>
                <a:uFillTx/>
                <a:latin typeface="Arial"/>
                <a:ea typeface="+mn-ea"/>
                <a:cs typeface="Arial"/>
                <a:sym typeface="Arial"/>
              </a:rPr>
              <a:t>Working Group</a:t>
            </a:r>
          </a:p>
        </p:txBody>
      </p:sp>
      <p:grpSp>
        <p:nvGrpSpPr>
          <p:cNvPr id="93" name="Google Shape;309;p31">
            <a:extLst>
              <a:ext uri="{FF2B5EF4-FFF2-40B4-BE49-F238E27FC236}">
                <a16:creationId xmlns:a16="http://schemas.microsoft.com/office/drawing/2014/main" id="{06A42D9E-9EB7-22DF-F61D-BC2F481A1376}"/>
              </a:ext>
            </a:extLst>
          </p:cNvPr>
          <p:cNvGrpSpPr/>
          <p:nvPr/>
        </p:nvGrpSpPr>
        <p:grpSpPr>
          <a:xfrm>
            <a:off x="2308326" y="5258637"/>
            <a:ext cx="986318" cy="305401"/>
            <a:chOff x="0" y="0"/>
            <a:chExt cx="986317" cy="305400"/>
          </a:xfrm>
        </p:grpSpPr>
        <p:sp>
          <p:nvSpPr>
            <p:cNvPr id="94" name="Rounded Rectangle">
              <a:extLst>
                <a:ext uri="{FF2B5EF4-FFF2-40B4-BE49-F238E27FC236}">
                  <a16:creationId xmlns:a16="http://schemas.microsoft.com/office/drawing/2014/main" id="{80FE416B-6FCD-DACB-DF13-4BD107A7D149}"/>
                </a:ext>
              </a:extLst>
            </p:cNvPr>
            <p:cNvSpPr/>
            <p:nvPr/>
          </p:nvSpPr>
          <p:spPr>
            <a:xfrm>
              <a:off x="0" y="0"/>
              <a:ext cx="986318" cy="305401"/>
            </a:xfrm>
            <a:prstGeom prst="roundRect">
              <a:avLst>
                <a:gd name="adj" fmla="val 16667"/>
              </a:avLst>
            </a:prstGeom>
            <a:solidFill>
              <a:srgbClr val="00B05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95" name="Project Manager">
              <a:extLst>
                <a:ext uri="{FF2B5EF4-FFF2-40B4-BE49-F238E27FC236}">
                  <a16:creationId xmlns:a16="http://schemas.microsoft.com/office/drawing/2014/main" id="{228063E1-923B-73A8-C9BC-4F289770126F}"/>
                </a:ext>
              </a:extLst>
            </p:cNvPr>
            <p:cNvSpPr txBox="1"/>
            <p:nvPr/>
          </p:nvSpPr>
          <p:spPr>
            <a:xfrm>
              <a:off x="58107" y="50411"/>
              <a:ext cx="870103"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FFFFFF"/>
                  </a:solidFill>
                  <a:effectLst/>
                  <a:uLnTx/>
                  <a:uFillTx/>
                  <a:latin typeface="Arial"/>
                  <a:ea typeface="+mn-ea"/>
                  <a:cs typeface="Arial"/>
                  <a:sym typeface="Arial"/>
                </a:rPr>
                <a:t>Project Manager</a:t>
              </a:r>
            </a:p>
          </p:txBody>
        </p:sp>
      </p:grpSp>
      <p:grpSp>
        <p:nvGrpSpPr>
          <p:cNvPr id="96" name="Google Shape;297;p31">
            <a:extLst>
              <a:ext uri="{FF2B5EF4-FFF2-40B4-BE49-F238E27FC236}">
                <a16:creationId xmlns:a16="http://schemas.microsoft.com/office/drawing/2014/main" id="{196B4DAB-9540-D0A2-3887-7A7A57953A31}"/>
              </a:ext>
            </a:extLst>
          </p:cNvPr>
          <p:cNvGrpSpPr/>
          <p:nvPr/>
        </p:nvGrpSpPr>
        <p:grpSpPr>
          <a:xfrm>
            <a:off x="8426495" y="4000539"/>
            <a:ext cx="2144922" cy="305401"/>
            <a:chOff x="0" y="0"/>
            <a:chExt cx="2144921" cy="305400"/>
          </a:xfrm>
        </p:grpSpPr>
        <p:sp>
          <p:nvSpPr>
            <p:cNvPr id="97" name="Rounded Rectangle">
              <a:extLst>
                <a:ext uri="{FF2B5EF4-FFF2-40B4-BE49-F238E27FC236}">
                  <a16:creationId xmlns:a16="http://schemas.microsoft.com/office/drawing/2014/main" id="{6EF41E0C-3133-5C5D-7FFC-E98AEC963C88}"/>
                </a:ext>
              </a:extLst>
            </p:cNvPr>
            <p:cNvSpPr/>
            <p:nvPr/>
          </p:nvSpPr>
          <p:spPr>
            <a:xfrm>
              <a:off x="0" y="0"/>
              <a:ext cx="2144922" cy="305401"/>
            </a:xfrm>
            <a:prstGeom prst="roundRect">
              <a:avLst>
                <a:gd name="adj" fmla="val 16667"/>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800"/>
              </a:pPr>
              <a:endParaRPr kumimoji="0" sz="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Data Architecture">
              <a:extLst>
                <a:ext uri="{FF2B5EF4-FFF2-40B4-BE49-F238E27FC236}">
                  <a16:creationId xmlns:a16="http://schemas.microsoft.com/office/drawing/2014/main" id="{004F7878-367B-9D73-6266-569965BE4A5F}"/>
                </a:ext>
              </a:extLst>
            </p:cNvPr>
            <p:cNvSpPr txBox="1"/>
            <p:nvPr/>
          </p:nvSpPr>
          <p:spPr>
            <a:xfrm>
              <a:off x="58107" y="50411"/>
              <a:ext cx="2028707"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Data Architecture</a:t>
              </a:r>
            </a:p>
          </p:txBody>
        </p:sp>
      </p:grpSp>
      <p:grpSp>
        <p:nvGrpSpPr>
          <p:cNvPr id="99" name="Google Shape;297;p31">
            <a:extLst>
              <a:ext uri="{FF2B5EF4-FFF2-40B4-BE49-F238E27FC236}">
                <a16:creationId xmlns:a16="http://schemas.microsoft.com/office/drawing/2014/main" id="{10548DCD-02D6-8B53-358D-7E30A3AF1072}"/>
              </a:ext>
            </a:extLst>
          </p:cNvPr>
          <p:cNvGrpSpPr/>
          <p:nvPr/>
        </p:nvGrpSpPr>
        <p:grpSpPr>
          <a:xfrm>
            <a:off x="8426492" y="3653690"/>
            <a:ext cx="2144924" cy="305401"/>
            <a:chOff x="0" y="0"/>
            <a:chExt cx="2144922" cy="305400"/>
          </a:xfrm>
        </p:grpSpPr>
        <p:sp>
          <p:nvSpPr>
            <p:cNvPr id="100" name="Rounded Rectangle">
              <a:extLst>
                <a:ext uri="{FF2B5EF4-FFF2-40B4-BE49-F238E27FC236}">
                  <a16:creationId xmlns:a16="http://schemas.microsoft.com/office/drawing/2014/main" id="{6023BCA2-ED78-3F58-6E51-62DA01FBFAE2}"/>
                </a:ext>
              </a:extLst>
            </p:cNvPr>
            <p:cNvSpPr/>
            <p:nvPr/>
          </p:nvSpPr>
          <p:spPr>
            <a:xfrm>
              <a:off x="0" y="0"/>
              <a:ext cx="2144923" cy="305401"/>
            </a:xfrm>
            <a:prstGeom prst="roundRect">
              <a:avLst>
                <a:gd name="adj" fmla="val 16667"/>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800"/>
              </a:pPr>
              <a:endParaRPr kumimoji="0" sz="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Metadata Mgmt">
              <a:extLst>
                <a:ext uri="{FF2B5EF4-FFF2-40B4-BE49-F238E27FC236}">
                  <a16:creationId xmlns:a16="http://schemas.microsoft.com/office/drawing/2014/main" id="{29EA4463-A215-C406-B1B6-CE905FB7CCD1}"/>
                </a:ext>
              </a:extLst>
            </p:cNvPr>
            <p:cNvSpPr txBox="1"/>
            <p:nvPr/>
          </p:nvSpPr>
          <p:spPr>
            <a:xfrm>
              <a:off x="58108" y="50411"/>
              <a:ext cx="2028708"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Metadata Mgmt</a:t>
              </a:r>
            </a:p>
          </p:txBody>
        </p:sp>
      </p:grpSp>
      <p:grpSp>
        <p:nvGrpSpPr>
          <p:cNvPr id="102" name="Google Shape;297;p31">
            <a:extLst>
              <a:ext uri="{FF2B5EF4-FFF2-40B4-BE49-F238E27FC236}">
                <a16:creationId xmlns:a16="http://schemas.microsoft.com/office/drawing/2014/main" id="{989E089D-2028-C193-FA89-AE901F8F6D6A}"/>
              </a:ext>
            </a:extLst>
          </p:cNvPr>
          <p:cNvGrpSpPr/>
          <p:nvPr/>
        </p:nvGrpSpPr>
        <p:grpSpPr>
          <a:xfrm>
            <a:off x="8418346" y="3299345"/>
            <a:ext cx="2144924" cy="305401"/>
            <a:chOff x="0" y="0"/>
            <a:chExt cx="2144922" cy="305400"/>
          </a:xfrm>
        </p:grpSpPr>
        <p:sp>
          <p:nvSpPr>
            <p:cNvPr id="103" name="Rounded Rectangle">
              <a:extLst>
                <a:ext uri="{FF2B5EF4-FFF2-40B4-BE49-F238E27FC236}">
                  <a16:creationId xmlns:a16="http://schemas.microsoft.com/office/drawing/2014/main" id="{41D7EE47-4669-7131-F245-57CD74C1F246}"/>
                </a:ext>
              </a:extLst>
            </p:cNvPr>
            <p:cNvSpPr/>
            <p:nvPr/>
          </p:nvSpPr>
          <p:spPr>
            <a:xfrm>
              <a:off x="0" y="0"/>
              <a:ext cx="2144923" cy="305401"/>
            </a:xfrm>
            <a:prstGeom prst="roundRect">
              <a:avLst>
                <a:gd name="adj" fmla="val 16667"/>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800"/>
              </a:pPr>
              <a:endParaRPr kumimoji="0" sz="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Data Quality">
              <a:extLst>
                <a:ext uri="{FF2B5EF4-FFF2-40B4-BE49-F238E27FC236}">
                  <a16:creationId xmlns:a16="http://schemas.microsoft.com/office/drawing/2014/main" id="{C359CD2E-2689-9EF7-0E4A-0D06F4F20830}"/>
                </a:ext>
              </a:extLst>
            </p:cNvPr>
            <p:cNvSpPr txBox="1"/>
            <p:nvPr/>
          </p:nvSpPr>
          <p:spPr>
            <a:xfrm>
              <a:off x="58108" y="50411"/>
              <a:ext cx="2028708"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Data Quality</a:t>
              </a:r>
            </a:p>
          </p:txBody>
        </p:sp>
      </p:grpSp>
      <p:grpSp>
        <p:nvGrpSpPr>
          <p:cNvPr id="105" name="Google Shape;308;p31">
            <a:extLst>
              <a:ext uri="{FF2B5EF4-FFF2-40B4-BE49-F238E27FC236}">
                <a16:creationId xmlns:a16="http://schemas.microsoft.com/office/drawing/2014/main" id="{4581A3CA-4769-1C7C-0335-D9FFA6BFB126}"/>
              </a:ext>
            </a:extLst>
          </p:cNvPr>
          <p:cNvGrpSpPr/>
          <p:nvPr/>
        </p:nvGrpSpPr>
        <p:grpSpPr>
          <a:xfrm>
            <a:off x="7280153" y="3524123"/>
            <a:ext cx="986319" cy="318877"/>
            <a:chOff x="0" y="0"/>
            <a:chExt cx="986317" cy="318876"/>
          </a:xfrm>
        </p:grpSpPr>
        <p:sp>
          <p:nvSpPr>
            <p:cNvPr id="106" name="Rounded Rectangle">
              <a:extLst>
                <a:ext uri="{FF2B5EF4-FFF2-40B4-BE49-F238E27FC236}">
                  <a16:creationId xmlns:a16="http://schemas.microsoft.com/office/drawing/2014/main" id="{33C2C07B-E95B-E673-6955-455B43C2C9B0}"/>
                </a:ext>
              </a:extLst>
            </p:cNvPr>
            <p:cNvSpPr/>
            <p:nvPr/>
          </p:nvSpPr>
          <p:spPr>
            <a:xfrm>
              <a:off x="0" y="6738"/>
              <a:ext cx="986318" cy="305401"/>
            </a:xfrm>
            <a:prstGeom prst="roundRect">
              <a:avLst>
                <a:gd name="adj" fmla="val 16667"/>
              </a:avLst>
            </a:prstGeom>
            <a:solidFill>
              <a:srgbClr val="FFC0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107" name="Business Data Analyst">
              <a:extLst>
                <a:ext uri="{FF2B5EF4-FFF2-40B4-BE49-F238E27FC236}">
                  <a16:creationId xmlns:a16="http://schemas.microsoft.com/office/drawing/2014/main" id="{0CC00F82-8599-B675-990E-3C57F884216A}"/>
                </a:ext>
              </a:extLst>
            </p:cNvPr>
            <p:cNvSpPr txBox="1"/>
            <p:nvPr/>
          </p:nvSpPr>
          <p:spPr>
            <a:xfrm>
              <a:off x="58108" y="0"/>
              <a:ext cx="870103" cy="31887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Business Data Analyst</a:t>
              </a:r>
            </a:p>
          </p:txBody>
        </p:sp>
      </p:grpSp>
      <p:pic>
        <p:nvPicPr>
          <p:cNvPr id="108" name="Graphic 62" descr="Graphic 62">
            <a:extLst>
              <a:ext uri="{FF2B5EF4-FFF2-40B4-BE49-F238E27FC236}">
                <a16:creationId xmlns:a16="http://schemas.microsoft.com/office/drawing/2014/main" id="{4990C2B2-31F0-4893-23A9-EF54EC1048B0}"/>
              </a:ext>
            </a:extLst>
          </p:cNvPr>
          <p:cNvPicPr>
            <a:picLocks noChangeAspect="1"/>
          </p:cNvPicPr>
          <p:nvPr/>
        </p:nvPicPr>
        <p:blipFill>
          <a:blip r:embed="rId2"/>
          <a:stretch>
            <a:fillRect/>
          </a:stretch>
        </p:blipFill>
        <p:spPr>
          <a:xfrm>
            <a:off x="8623847" y="3335471"/>
            <a:ext cx="244877" cy="244877"/>
          </a:xfrm>
          <a:prstGeom prst="rect">
            <a:avLst/>
          </a:prstGeom>
          <a:ln w="12700">
            <a:miter lim="400000"/>
          </a:ln>
        </p:spPr>
      </p:pic>
      <p:pic>
        <p:nvPicPr>
          <p:cNvPr id="109" name="Graphic 67" descr="Graphic 67">
            <a:extLst>
              <a:ext uri="{FF2B5EF4-FFF2-40B4-BE49-F238E27FC236}">
                <a16:creationId xmlns:a16="http://schemas.microsoft.com/office/drawing/2014/main" id="{1417026A-06E8-22F3-18D0-A3DC38FDDB52}"/>
              </a:ext>
            </a:extLst>
          </p:cNvPr>
          <p:cNvPicPr>
            <a:picLocks noChangeAspect="1"/>
          </p:cNvPicPr>
          <p:nvPr/>
        </p:nvPicPr>
        <p:blipFill>
          <a:blip r:embed="rId3"/>
          <a:stretch>
            <a:fillRect/>
          </a:stretch>
        </p:blipFill>
        <p:spPr>
          <a:xfrm>
            <a:off x="9245552" y="2788821"/>
            <a:ext cx="244877" cy="244877"/>
          </a:xfrm>
          <a:prstGeom prst="rect">
            <a:avLst/>
          </a:prstGeom>
          <a:ln w="12700">
            <a:miter lim="400000"/>
          </a:ln>
        </p:spPr>
      </p:pic>
      <p:pic>
        <p:nvPicPr>
          <p:cNvPr id="110" name="Graphic 72" descr="Graphic 72">
            <a:extLst>
              <a:ext uri="{FF2B5EF4-FFF2-40B4-BE49-F238E27FC236}">
                <a16:creationId xmlns:a16="http://schemas.microsoft.com/office/drawing/2014/main" id="{896A2534-67C9-F626-7D51-681DDB659058}"/>
              </a:ext>
            </a:extLst>
          </p:cNvPr>
          <p:cNvPicPr>
            <a:picLocks noChangeAspect="1"/>
          </p:cNvPicPr>
          <p:nvPr/>
        </p:nvPicPr>
        <p:blipFill>
          <a:blip r:embed="rId2"/>
          <a:stretch>
            <a:fillRect/>
          </a:stretch>
        </p:blipFill>
        <p:spPr>
          <a:xfrm>
            <a:off x="8626347" y="3667752"/>
            <a:ext cx="244877" cy="244877"/>
          </a:xfrm>
          <a:prstGeom prst="rect">
            <a:avLst/>
          </a:prstGeom>
          <a:ln w="12700">
            <a:miter lim="400000"/>
          </a:ln>
        </p:spPr>
      </p:pic>
      <p:pic>
        <p:nvPicPr>
          <p:cNvPr id="111" name="Graphic 73" descr="Graphic 73">
            <a:extLst>
              <a:ext uri="{FF2B5EF4-FFF2-40B4-BE49-F238E27FC236}">
                <a16:creationId xmlns:a16="http://schemas.microsoft.com/office/drawing/2014/main" id="{9B0FAF21-5436-463A-BD6B-AE30893B02BF}"/>
              </a:ext>
            </a:extLst>
          </p:cNvPr>
          <p:cNvPicPr>
            <a:picLocks noChangeAspect="1"/>
          </p:cNvPicPr>
          <p:nvPr/>
        </p:nvPicPr>
        <p:blipFill>
          <a:blip r:embed="rId2"/>
          <a:stretch>
            <a:fillRect/>
          </a:stretch>
        </p:blipFill>
        <p:spPr>
          <a:xfrm>
            <a:off x="8621352" y="4030012"/>
            <a:ext cx="244877" cy="244877"/>
          </a:xfrm>
          <a:prstGeom prst="rect">
            <a:avLst/>
          </a:prstGeom>
          <a:ln w="12700">
            <a:miter lim="400000"/>
          </a:ln>
        </p:spPr>
      </p:pic>
      <p:pic>
        <p:nvPicPr>
          <p:cNvPr id="112" name="Graphic 74" descr="Graphic 74">
            <a:extLst>
              <a:ext uri="{FF2B5EF4-FFF2-40B4-BE49-F238E27FC236}">
                <a16:creationId xmlns:a16="http://schemas.microsoft.com/office/drawing/2014/main" id="{3CA3E53A-2BF6-9440-EE65-A690FA481F08}"/>
              </a:ext>
            </a:extLst>
          </p:cNvPr>
          <p:cNvPicPr>
            <a:picLocks noChangeAspect="1"/>
          </p:cNvPicPr>
          <p:nvPr/>
        </p:nvPicPr>
        <p:blipFill>
          <a:blip r:embed="rId3"/>
          <a:stretch>
            <a:fillRect/>
          </a:stretch>
        </p:blipFill>
        <p:spPr>
          <a:xfrm>
            <a:off x="10474952" y="2791322"/>
            <a:ext cx="244877" cy="244877"/>
          </a:xfrm>
          <a:prstGeom prst="rect">
            <a:avLst/>
          </a:prstGeom>
          <a:ln w="12700">
            <a:miter lim="400000"/>
          </a:ln>
        </p:spPr>
      </p:pic>
      <p:grpSp>
        <p:nvGrpSpPr>
          <p:cNvPr id="113" name="Google Shape;308;p31">
            <a:extLst>
              <a:ext uri="{FF2B5EF4-FFF2-40B4-BE49-F238E27FC236}">
                <a16:creationId xmlns:a16="http://schemas.microsoft.com/office/drawing/2014/main" id="{C938BDED-1F72-42A1-72CE-2652D14D87CB}"/>
              </a:ext>
            </a:extLst>
          </p:cNvPr>
          <p:cNvGrpSpPr/>
          <p:nvPr/>
        </p:nvGrpSpPr>
        <p:grpSpPr>
          <a:xfrm>
            <a:off x="7280153" y="3925135"/>
            <a:ext cx="986319" cy="305401"/>
            <a:chOff x="0" y="0"/>
            <a:chExt cx="986317" cy="305400"/>
          </a:xfrm>
        </p:grpSpPr>
        <p:sp>
          <p:nvSpPr>
            <p:cNvPr id="114" name="Rounded Rectangle">
              <a:extLst>
                <a:ext uri="{FF2B5EF4-FFF2-40B4-BE49-F238E27FC236}">
                  <a16:creationId xmlns:a16="http://schemas.microsoft.com/office/drawing/2014/main" id="{87E960E2-8FAA-EE12-2B3F-CAE0EAECCC72}"/>
                </a:ext>
              </a:extLst>
            </p:cNvPr>
            <p:cNvSpPr/>
            <p:nvPr/>
          </p:nvSpPr>
          <p:spPr>
            <a:xfrm>
              <a:off x="0" y="0"/>
              <a:ext cx="986318" cy="305401"/>
            </a:xfrm>
            <a:prstGeom prst="roundRect">
              <a:avLst>
                <a:gd name="adj" fmla="val 16667"/>
              </a:avLst>
            </a:prstGeom>
            <a:solidFill>
              <a:srgbClr val="FFC0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115" name="Data Architect">
              <a:extLst>
                <a:ext uri="{FF2B5EF4-FFF2-40B4-BE49-F238E27FC236}">
                  <a16:creationId xmlns:a16="http://schemas.microsoft.com/office/drawing/2014/main" id="{8DDE2D06-4562-92C2-C69B-659B162E9AF8}"/>
                </a:ext>
              </a:extLst>
            </p:cNvPr>
            <p:cNvSpPr txBox="1"/>
            <p:nvPr/>
          </p:nvSpPr>
          <p:spPr>
            <a:xfrm>
              <a:off x="58108" y="50411"/>
              <a:ext cx="870103"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Data Architect</a:t>
              </a:r>
            </a:p>
          </p:txBody>
        </p:sp>
      </p:grpSp>
      <p:grpSp>
        <p:nvGrpSpPr>
          <p:cNvPr id="116" name="Google Shape;308;p31">
            <a:extLst>
              <a:ext uri="{FF2B5EF4-FFF2-40B4-BE49-F238E27FC236}">
                <a16:creationId xmlns:a16="http://schemas.microsoft.com/office/drawing/2014/main" id="{2EE0E23B-D109-DE5E-2D0B-B8C9C40B62C6}"/>
              </a:ext>
            </a:extLst>
          </p:cNvPr>
          <p:cNvGrpSpPr/>
          <p:nvPr/>
        </p:nvGrpSpPr>
        <p:grpSpPr>
          <a:xfrm>
            <a:off x="2308326" y="5717778"/>
            <a:ext cx="986319" cy="318878"/>
            <a:chOff x="0" y="0"/>
            <a:chExt cx="986317" cy="318876"/>
          </a:xfrm>
        </p:grpSpPr>
        <p:sp>
          <p:nvSpPr>
            <p:cNvPr id="117" name="Rounded Rectangle">
              <a:extLst>
                <a:ext uri="{FF2B5EF4-FFF2-40B4-BE49-F238E27FC236}">
                  <a16:creationId xmlns:a16="http://schemas.microsoft.com/office/drawing/2014/main" id="{84A6A763-8DBE-24B0-8B21-B435DB2B41F1}"/>
                </a:ext>
              </a:extLst>
            </p:cNvPr>
            <p:cNvSpPr/>
            <p:nvPr/>
          </p:nvSpPr>
          <p:spPr>
            <a:xfrm>
              <a:off x="0" y="6738"/>
              <a:ext cx="986318" cy="305401"/>
            </a:xfrm>
            <a:prstGeom prst="roundRect">
              <a:avLst>
                <a:gd name="adj" fmla="val 16667"/>
              </a:avLst>
            </a:prstGeom>
            <a:solidFill>
              <a:srgbClr val="7030A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118" name="Data Solution Architect">
              <a:extLst>
                <a:ext uri="{FF2B5EF4-FFF2-40B4-BE49-F238E27FC236}">
                  <a16:creationId xmlns:a16="http://schemas.microsoft.com/office/drawing/2014/main" id="{50E8DEA3-DAB6-A609-A3A5-AE3B4EF4DFB3}"/>
                </a:ext>
              </a:extLst>
            </p:cNvPr>
            <p:cNvSpPr txBox="1"/>
            <p:nvPr/>
          </p:nvSpPr>
          <p:spPr>
            <a:xfrm>
              <a:off x="58108" y="0"/>
              <a:ext cx="870103" cy="31887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FFFFFF"/>
                  </a:solidFill>
                  <a:effectLst/>
                  <a:uLnTx/>
                  <a:uFillTx/>
                  <a:latin typeface="Arial"/>
                  <a:ea typeface="+mn-ea"/>
                  <a:cs typeface="Arial"/>
                  <a:sym typeface="Arial"/>
                </a:rPr>
                <a:t>Data Solution Architect</a:t>
              </a:r>
            </a:p>
          </p:txBody>
        </p:sp>
      </p:grpSp>
      <p:grpSp>
        <p:nvGrpSpPr>
          <p:cNvPr id="119" name="Google Shape;306;p31">
            <a:extLst>
              <a:ext uri="{FF2B5EF4-FFF2-40B4-BE49-F238E27FC236}">
                <a16:creationId xmlns:a16="http://schemas.microsoft.com/office/drawing/2014/main" id="{17AD404F-CA5A-0C6B-54D8-893B9841F52B}"/>
              </a:ext>
            </a:extLst>
          </p:cNvPr>
          <p:cNvGrpSpPr/>
          <p:nvPr/>
        </p:nvGrpSpPr>
        <p:grpSpPr>
          <a:xfrm>
            <a:off x="5180708" y="3312955"/>
            <a:ext cx="1062902" cy="305401"/>
            <a:chOff x="0" y="0"/>
            <a:chExt cx="1062900" cy="305400"/>
          </a:xfrm>
        </p:grpSpPr>
        <p:sp>
          <p:nvSpPr>
            <p:cNvPr id="120" name="Rounded Rectangle">
              <a:extLst>
                <a:ext uri="{FF2B5EF4-FFF2-40B4-BE49-F238E27FC236}">
                  <a16:creationId xmlns:a16="http://schemas.microsoft.com/office/drawing/2014/main" id="{9E8B21AE-E8C3-1AC6-54CB-357400117574}"/>
                </a:ext>
              </a:extLst>
            </p:cNvPr>
            <p:cNvSpPr/>
            <p:nvPr/>
          </p:nvSpPr>
          <p:spPr>
            <a:xfrm>
              <a:off x="0" y="0"/>
              <a:ext cx="1062901" cy="305401"/>
            </a:xfrm>
            <a:prstGeom prst="roundRect">
              <a:avLst>
                <a:gd name="adj" fmla="val 16667"/>
              </a:avLst>
            </a:prstGeom>
            <a:solidFill>
              <a:srgbClr val="CCDD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121" name="CDO’s">
              <a:extLst>
                <a:ext uri="{FF2B5EF4-FFF2-40B4-BE49-F238E27FC236}">
                  <a16:creationId xmlns:a16="http://schemas.microsoft.com/office/drawing/2014/main" id="{59B240B0-F722-DA0F-2E76-6E293A04118A}"/>
                </a:ext>
              </a:extLst>
            </p:cNvPr>
            <p:cNvSpPr txBox="1"/>
            <p:nvPr/>
          </p:nvSpPr>
          <p:spPr>
            <a:xfrm>
              <a:off x="58107" y="50411"/>
              <a:ext cx="946686"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CDO’s</a:t>
              </a:r>
            </a:p>
          </p:txBody>
        </p:sp>
      </p:grpSp>
      <p:grpSp>
        <p:nvGrpSpPr>
          <p:cNvPr id="122" name="Google Shape;306;p31">
            <a:extLst>
              <a:ext uri="{FF2B5EF4-FFF2-40B4-BE49-F238E27FC236}">
                <a16:creationId xmlns:a16="http://schemas.microsoft.com/office/drawing/2014/main" id="{00FECDD1-4A47-D232-F92C-4731FBC2BEDB}"/>
              </a:ext>
            </a:extLst>
          </p:cNvPr>
          <p:cNvGrpSpPr/>
          <p:nvPr/>
        </p:nvGrpSpPr>
        <p:grpSpPr>
          <a:xfrm>
            <a:off x="3177065" y="3078513"/>
            <a:ext cx="1062902" cy="305401"/>
            <a:chOff x="0" y="0"/>
            <a:chExt cx="1062900" cy="305400"/>
          </a:xfrm>
        </p:grpSpPr>
        <p:sp>
          <p:nvSpPr>
            <p:cNvPr id="123" name="Rounded Rectangle">
              <a:extLst>
                <a:ext uri="{FF2B5EF4-FFF2-40B4-BE49-F238E27FC236}">
                  <a16:creationId xmlns:a16="http://schemas.microsoft.com/office/drawing/2014/main" id="{4E52F252-1F4D-5B36-CB74-AC7EEE5C466D}"/>
                </a:ext>
              </a:extLst>
            </p:cNvPr>
            <p:cNvSpPr/>
            <p:nvPr/>
          </p:nvSpPr>
          <p:spPr>
            <a:xfrm>
              <a:off x="0" y="0"/>
              <a:ext cx="1062901" cy="305401"/>
            </a:xfrm>
            <a:prstGeom prst="roundRect">
              <a:avLst>
                <a:gd name="adj" fmla="val 16667"/>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800"/>
              </a:pPr>
              <a:endParaRPr kumimoji="0" sz="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MutualIT">
              <a:extLst>
                <a:ext uri="{FF2B5EF4-FFF2-40B4-BE49-F238E27FC236}">
                  <a16:creationId xmlns:a16="http://schemas.microsoft.com/office/drawing/2014/main" id="{E8F8D069-2B6B-4900-EF62-88F9329B7A0A}"/>
                </a:ext>
              </a:extLst>
            </p:cNvPr>
            <p:cNvSpPr txBox="1"/>
            <p:nvPr/>
          </p:nvSpPr>
          <p:spPr>
            <a:xfrm>
              <a:off x="58107" y="50411"/>
              <a:ext cx="946686"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MutualIT</a:t>
              </a:r>
            </a:p>
          </p:txBody>
        </p:sp>
      </p:grpSp>
      <p:grpSp>
        <p:nvGrpSpPr>
          <p:cNvPr id="125" name="Google Shape;308;p31">
            <a:extLst>
              <a:ext uri="{FF2B5EF4-FFF2-40B4-BE49-F238E27FC236}">
                <a16:creationId xmlns:a16="http://schemas.microsoft.com/office/drawing/2014/main" id="{F867E82F-CA19-5CF7-7C7E-5255755F7C47}"/>
              </a:ext>
            </a:extLst>
          </p:cNvPr>
          <p:cNvGrpSpPr/>
          <p:nvPr/>
        </p:nvGrpSpPr>
        <p:grpSpPr>
          <a:xfrm>
            <a:off x="5484260" y="4374336"/>
            <a:ext cx="986319" cy="305401"/>
            <a:chOff x="0" y="0"/>
            <a:chExt cx="986317" cy="305400"/>
          </a:xfrm>
        </p:grpSpPr>
        <p:sp>
          <p:nvSpPr>
            <p:cNvPr id="126" name="Rounded Rectangle">
              <a:extLst>
                <a:ext uri="{FF2B5EF4-FFF2-40B4-BE49-F238E27FC236}">
                  <a16:creationId xmlns:a16="http://schemas.microsoft.com/office/drawing/2014/main" id="{6416C042-BD5C-12EC-ED12-3551E4465314}"/>
                </a:ext>
              </a:extLst>
            </p:cNvPr>
            <p:cNvSpPr/>
            <p:nvPr/>
          </p:nvSpPr>
          <p:spPr>
            <a:xfrm>
              <a:off x="0" y="0"/>
              <a:ext cx="986318" cy="305401"/>
            </a:xfrm>
            <a:prstGeom prst="roundRect">
              <a:avLst>
                <a:gd name="adj" fmla="val 16667"/>
              </a:avLst>
            </a:prstGeom>
            <a:solidFill>
              <a:schemeClr val="accent3"/>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127" name="DPO &amp; Legal">
              <a:extLst>
                <a:ext uri="{FF2B5EF4-FFF2-40B4-BE49-F238E27FC236}">
                  <a16:creationId xmlns:a16="http://schemas.microsoft.com/office/drawing/2014/main" id="{7DECEC34-49C9-6320-54D9-7559A20B6DAD}"/>
                </a:ext>
              </a:extLst>
            </p:cNvPr>
            <p:cNvSpPr txBox="1"/>
            <p:nvPr/>
          </p:nvSpPr>
          <p:spPr>
            <a:xfrm>
              <a:off x="58108" y="50411"/>
              <a:ext cx="870103"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FFFFFF"/>
                  </a:solidFill>
                  <a:effectLst/>
                  <a:uLnTx/>
                  <a:uFillTx/>
                  <a:latin typeface="Arial"/>
                  <a:ea typeface="+mn-ea"/>
                  <a:cs typeface="Arial"/>
                  <a:sym typeface="Arial"/>
                </a:rPr>
                <a:t>DPO &amp; Legal</a:t>
              </a:r>
            </a:p>
          </p:txBody>
        </p:sp>
      </p:grpSp>
      <p:grpSp>
        <p:nvGrpSpPr>
          <p:cNvPr id="128" name="Google Shape;308;p31">
            <a:extLst>
              <a:ext uri="{FF2B5EF4-FFF2-40B4-BE49-F238E27FC236}">
                <a16:creationId xmlns:a16="http://schemas.microsoft.com/office/drawing/2014/main" id="{F0EC55B1-2A19-7428-B632-B540BA1A0942}"/>
              </a:ext>
            </a:extLst>
          </p:cNvPr>
          <p:cNvGrpSpPr/>
          <p:nvPr/>
        </p:nvGrpSpPr>
        <p:grpSpPr>
          <a:xfrm>
            <a:off x="2303414" y="6070349"/>
            <a:ext cx="986319" cy="305401"/>
            <a:chOff x="0" y="0"/>
            <a:chExt cx="986317" cy="305400"/>
          </a:xfrm>
        </p:grpSpPr>
        <p:sp>
          <p:nvSpPr>
            <p:cNvPr id="129" name="Rounded Rectangle">
              <a:extLst>
                <a:ext uri="{FF2B5EF4-FFF2-40B4-BE49-F238E27FC236}">
                  <a16:creationId xmlns:a16="http://schemas.microsoft.com/office/drawing/2014/main" id="{F3AB875D-D012-BA78-6A86-2156D6EB2622}"/>
                </a:ext>
              </a:extLst>
            </p:cNvPr>
            <p:cNvSpPr/>
            <p:nvPr/>
          </p:nvSpPr>
          <p:spPr>
            <a:xfrm>
              <a:off x="0" y="0"/>
              <a:ext cx="986318" cy="305401"/>
            </a:xfrm>
            <a:prstGeom prst="roundRect">
              <a:avLst>
                <a:gd name="adj" fmla="val 16667"/>
              </a:avLst>
            </a:prstGeom>
            <a:solidFill>
              <a:schemeClr val="accent3"/>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130" name="Security">
              <a:extLst>
                <a:ext uri="{FF2B5EF4-FFF2-40B4-BE49-F238E27FC236}">
                  <a16:creationId xmlns:a16="http://schemas.microsoft.com/office/drawing/2014/main" id="{AABBEBB9-5DB7-54B5-A739-49BF4E757561}"/>
                </a:ext>
              </a:extLst>
            </p:cNvPr>
            <p:cNvSpPr txBox="1"/>
            <p:nvPr/>
          </p:nvSpPr>
          <p:spPr>
            <a:xfrm>
              <a:off x="58108" y="50411"/>
              <a:ext cx="870103"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FFFFFF"/>
                  </a:solidFill>
                  <a:effectLst/>
                  <a:uLnTx/>
                  <a:uFillTx/>
                  <a:latin typeface="Arial"/>
                  <a:ea typeface="+mn-ea"/>
                  <a:cs typeface="Arial"/>
                  <a:sym typeface="Arial"/>
                </a:rPr>
                <a:t>Security</a:t>
              </a:r>
            </a:p>
          </p:txBody>
        </p:sp>
      </p:grpSp>
      <p:grpSp>
        <p:nvGrpSpPr>
          <p:cNvPr id="131" name="Google Shape;306;p31">
            <a:extLst>
              <a:ext uri="{FF2B5EF4-FFF2-40B4-BE49-F238E27FC236}">
                <a16:creationId xmlns:a16="http://schemas.microsoft.com/office/drawing/2014/main" id="{0C282F24-337B-E090-4447-8F8D6E2A245B}"/>
              </a:ext>
            </a:extLst>
          </p:cNvPr>
          <p:cNvGrpSpPr/>
          <p:nvPr/>
        </p:nvGrpSpPr>
        <p:grpSpPr>
          <a:xfrm>
            <a:off x="3193705" y="3436030"/>
            <a:ext cx="1062901" cy="305401"/>
            <a:chOff x="0" y="0"/>
            <a:chExt cx="1062900" cy="305400"/>
          </a:xfrm>
        </p:grpSpPr>
        <p:sp>
          <p:nvSpPr>
            <p:cNvPr id="132" name="Rounded Rectangle">
              <a:extLst>
                <a:ext uri="{FF2B5EF4-FFF2-40B4-BE49-F238E27FC236}">
                  <a16:creationId xmlns:a16="http://schemas.microsoft.com/office/drawing/2014/main" id="{852E189A-EE5C-57FF-4ECA-C515D1875CEB}"/>
                </a:ext>
              </a:extLst>
            </p:cNvPr>
            <p:cNvSpPr/>
            <p:nvPr/>
          </p:nvSpPr>
          <p:spPr>
            <a:xfrm>
              <a:off x="0" y="0"/>
              <a:ext cx="1062901" cy="305401"/>
            </a:xfrm>
            <a:prstGeom prst="roundRect">
              <a:avLst>
                <a:gd name="adj" fmla="val 16667"/>
              </a:avLst>
            </a:prstGeom>
            <a:solidFill>
              <a:srgbClr val="E4E4E4"/>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133" name="Council Chair">
              <a:extLst>
                <a:ext uri="{FF2B5EF4-FFF2-40B4-BE49-F238E27FC236}">
                  <a16:creationId xmlns:a16="http://schemas.microsoft.com/office/drawing/2014/main" id="{F40FF2A3-6105-1BD8-2C03-E85E04F57CFF}"/>
                </a:ext>
              </a:extLst>
            </p:cNvPr>
            <p:cNvSpPr txBox="1"/>
            <p:nvPr/>
          </p:nvSpPr>
          <p:spPr>
            <a:xfrm>
              <a:off x="58107" y="50411"/>
              <a:ext cx="946686"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Council Chair</a:t>
              </a:r>
            </a:p>
          </p:txBody>
        </p:sp>
      </p:grpSp>
      <p:sp>
        <p:nvSpPr>
          <p:cNvPr id="134" name="Elbow Connector 104">
            <a:extLst>
              <a:ext uri="{FF2B5EF4-FFF2-40B4-BE49-F238E27FC236}">
                <a16:creationId xmlns:a16="http://schemas.microsoft.com/office/drawing/2014/main" id="{37E8AA94-4AF5-2623-A0F3-0690029AED44}"/>
              </a:ext>
            </a:extLst>
          </p:cNvPr>
          <p:cNvSpPr/>
          <p:nvPr/>
        </p:nvSpPr>
        <p:spPr>
          <a:xfrm>
            <a:off x="2270760" y="4888922"/>
            <a:ext cx="7049771" cy="7569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path>
            </a:pathLst>
          </a:custGeom>
          <a:ln w="28575">
            <a:solidFill>
              <a:schemeClr val="accent5"/>
            </a:solidFill>
            <a:miter/>
            <a:tailEnd type="triangle"/>
          </a:ln>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35" name="Google Shape;297;p31">
            <a:extLst>
              <a:ext uri="{FF2B5EF4-FFF2-40B4-BE49-F238E27FC236}">
                <a16:creationId xmlns:a16="http://schemas.microsoft.com/office/drawing/2014/main" id="{8CD0F763-2CC1-85DC-7403-A4F5379E29C3}"/>
              </a:ext>
            </a:extLst>
          </p:cNvPr>
          <p:cNvGrpSpPr/>
          <p:nvPr/>
        </p:nvGrpSpPr>
        <p:grpSpPr>
          <a:xfrm>
            <a:off x="8426495" y="4347199"/>
            <a:ext cx="2144922" cy="305401"/>
            <a:chOff x="0" y="0"/>
            <a:chExt cx="2144921" cy="305400"/>
          </a:xfrm>
        </p:grpSpPr>
        <p:sp>
          <p:nvSpPr>
            <p:cNvPr id="136" name="Rounded Rectangle">
              <a:extLst>
                <a:ext uri="{FF2B5EF4-FFF2-40B4-BE49-F238E27FC236}">
                  <a16:creationId xmlns:a16="http://schemas.microsoft.com/office/drawing/2014/main" id="{5CD998D2-A87A-1239-364E-DFBB7CBD8012}"/>
                </a:ext>
              </a:extLst>
            </p:cNvPr>
            <p:cNvSpPr/>
            <p:nvPr/>
          </p:nvSpPr>
          <p:spPr>
            <a:xfrm>
              <a:off x="0" y="0"/>
              <a:ext cx="2144922" cy="305401"/>
            </a:xfrm>
            <a:prstGeom prst="roundRect">
              <a:avLst>
                <a:gd name="adj" fmla="val 16667"/>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800"/>
              </a:pPr>
              <a:endParaRPr kumimoji="0" sz="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Data Security">
              <a:extLst>
                <a:ext uri="{FF2B5EF4-FFF2-40B4-BE49-F238E27FC236}">
                  <a16:creationId xmlns:a16="http://schemas.microsoft.com/office/drawing/2014/main" id="{29C7EBF9-9247-1E25-F17C-99623C938F3B}"/>
                </a:ext>
              </a:extLst>
            </p:cNvPr>
            <p:cNvSpPr txBox="1"/>
            <p:nvPr/>
          </p:nvSpPr>
          <p:spPr>
            <a:xfrm>
              <a:off x="58107" y="50411"/>
              <a:ext cx="2028707" cy="2045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sp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Data Security</a:t>
              </a:r>
            </a:p>
          </p:txBody>
        </p:sp>
      </p:grpSp>
      <p:pic>
        <p:nvPicPr>
          <p:cNvPr id="138" name="Graphic 73" descr="Graphic 73">
            <a:extLst>
              <a:ext uri="{FF2B5EF4-FFF2-40B4-BE49-F238E27FC236}">
                <a16:creationId xmlns:a16="http://schemas.microsoft.com/office/drawing/2014/main" id="{59F9AE7E-1158-F11E-ABF5-52DC6B8C6AB6}"/>
              </a:ext>
            </a:extLst>
          </p:cNvPr>
          <p:cNvPicPr>
            <a:picLocks noChangeAspect="1"/>
          </p:cNvPicPr>
          <p:nvPr/>
        </p:nvPicPr>
        <p:blipFill>
          <a:blip r:embed="rId2"/>
          <a:stretch>
            <a:fillRect/>
          </a:stretch>
        </p:blipFill>
        <p:spPr>
          <a:xfrm>
            <a:off x="8621352" y="4377461"/>
            <a:ext cx="244877" cy="244877"/>
          </a:xfrm>
          <a:prstGeom prst="rect">
            <a:avLst/>
          </a:prstGeom>
          <a:ln w="12700">
            <a:miter lim="400000"/>
          </a:ln>
        </p:spPr>
      </p:pic>
      <p:grpSp>
        <p:nvGrpSpPr>
          <p:cNvPr id="139" name="Google Shape;308;p31">
            <a:extLst>
              <a:ext uri="{FF2B5EF4-FFF2-40B4-BE49-F238E27FC236}">
                <a16:creationId xmlns:a16="http://schemas.microsoft.com/office/drawing/2014/main" id="{54190755-0C1F-4435-BF40-F87D90324E73}"/>
              </a:ext>
            </a:extLst>
          </p:cNvPr>
          <p:cNvGrpSpPr/>
          <p:nvPr/>
        </p:nvGrpSpPr>
        <p:grpSpPr>
          <a:xfrm>
            <a:off x="7250091" y="4246695"/>
            <a:ext cx="1016291" cy="446341"/>
            <a:chOff x="0" y="-65829"/>
            <a:chExt cx="1016290" cy="446339"/>
          </a:xfrm>
        </p:grpSpPr>
        <p:sp>
          <p:nvSpPr>
            <p:cNvPr id="140" name="Rounded Rectangle">
              <a:extLst>
                <a:ext uri="{FF2B5EF4-FFF2-40B4-BE49-F238E27FC236}">
                  <a16:creationId xmlns:a16="http://schemas.microsoft.com/office/drawing/2014/main" id="{9F1F8382-13CE-9E5E-1E06-CBD4C1944AB5}"/>
                </a:ext>
              </a:extLst>
            </p:cNvPr>
            <p:cNvSpPr/>
            <p:nvPr/>
          </p:nvSpPr>
          <p:spPr>
            <a:xfrm>
              <a:off x="0" y="0"/>
              <a:ext cx="1016291" cy="314681"/>
            </a:xfrm>
            <a:prstGeom prst="roundRect">
              <a:avLst>
                <a:gd name="adj" fmla="val 16667"/>
              </a:avLst>
            </a:prstGeom>
            <a:solidFill>
              <a:srgbClr val="FFC0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defRPr>
              </a:pPr>
              <a:endParaRPr kumimoji="0" sz="1800" b="0" i="0" u="none" strike="noStrike" kern="0" cap="none" spc="0" normalizeH="0" baseline="0" noProof="0">
                <a:ln>
                  <a:noFill/>
                </a:ln>
                <a:solidFill>
                  <a:srgbClr val="FFFFFF"/>
                </a:solidFill>
                <a:effectLst/>
                <a:uLnTx/>
                <a:uFillTx/>
                <a:latin typeface="Arial"/>
                <a:ea typeface="+mn-ea"/>
                <a:cs typeface="Arial"/>
                <a:sym typeface="Arial"/>
              </a:endParaRPr>
            </a:p>
          </p:txBody>
        </p:sp>
        <p:sp>
          <p:nvSpPr>
            <p:cNvPr id="141" name="Data Governance Manager">
              <a:extLst>
                <a:ext uri="{FF2B5EF4-FFF2-40B4-BE49-F238E27FC236}">
                  <a16:creationId xmlns:a16="http://schemas.microsoft.com/office/drawing/2014/main" id="{CB9B1AB8-BD0F-5871-6907-0086BE86B166}"/>
                </a:ext>
              </a:extLst>
            </p:cNvPr>
            <p:cNvSpPr txBox="1"/>
            <p:nvPr/>
          </p:nvSpPr>
          <p:spPr>
            <a:xfrm>
              <a:off x="59873" y="-65830"/>
              <a:ext cx="896544" cy="44634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ctr">
              <a:noAutofit/>
            </a:bodyPr>
            <a:lstStyle>
              <a:lvl1pPr algn="ctr">
                <a:defRPr sz="800"/>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00" b="0" i="0" u="none" strike="noStrike" kern="0" cap="none" spc="0" normalizeH="0" baseline="0" noProof="0">
                  <a:ln>
                    <a:noFill/>
                  </a:ln>
                  <a:solidFill>
                    <a:srgbClr val="000000"/>
                  </a:solidFill>
                  <a:effectLst/>
                  <a:uLnTx/>
                  <a:uFillTx/>
                  <a:latin typeface="Arial"/>
                  <a:ea typeface="+mn-ea"/>
                  <a:cs typeface="Arial"/>
                  <a:sym typeface="Arial"/>
                </a:rPr>
                <a:t>Data Governance Manager</a:t>
              </a:r>
            </a:p>
          </p:txBody>
        </p:sp>
      </p:grpSp>
      <p:sp>
        <p:nvSpPr>
          <p:cNvPr id="142" name="Title 1">
            <a:extLst>
              <a:ext uri="{FF2B5EF4-FFF2-40B4-BE49-F238E27FC236}">
                <a16:creationId xmlns:a16="http://schemas.microsoft.com/office/drawing/2014/main" id="{AB1B5C17-F3D7-4BDD-C237-30ADF7C9AD08}"/>
              </a:ext>
            </a:extLst>
          </p:cNvPr>
          <p:cNvSpPr>
            <a:spLocks noGrp="1"/>
          </p:cNvSpPr>
          <p:nvPr>
            <p:ph type="title"/>
          </p:nvPr>
        </p:nvSpPr>
        <p:spPr>
          <a:xfrm>
            <a:off x="175074" y="-170790"/>
            <a:ext cx="4211424" cy="394692"/>
          </a:xfrm>
        </p:spPr>
        <p:txBody>
          <a:bodyPr/>
          <a:lstStyle/>
          <a:p>
            <a:r>
              <a:rPr lang="en-US" sz="1050" b="1" dirty="0">
                <a:solidFill>
                  <a:srgbClr val="0C2B3E"/>
                </a:solidFill>
              </a:rPr>
              <a:t>MINIMUM SUSTAINABLE</a:t>
            </a:r>
            <a:r>
              <a:rPr lang="en-US" sz="1050" dirty="0"/>
              <a:t> Operating Model</a:t>
            </a:r>
          </a:p>
        </p:txBody>
      </p:sp>
    </p:spTree>
    <p:extLst>
      <p:ext uri="{BB962C8B-B14F-4D97-AF65-F5344CB8AC3E}">
        <p14:creationId xmlns:p14="http://schemas.microsoft.com/office/powerpoint/2010/main" val="26338891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3E4153-A36D-CFFD-A4C1-ACA18B2CCA56}"/>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D0B4894F-4BC4-6EE9-10C2-990CC69DD45C}"/>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378EFDB-84E5-A1E0-75B4-92FC436B4956}"/>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315</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7BEC358E-5F6A-9954-E77B-8CD79270A818}"/>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2</a:t>
            </a:r>
          </a:p>
        </p:txBody>
      </p:sp>
      <p:sp>
        <p:nvSpPr>
          <p:cNvPr id="57" name="Rectangle: Rounded Corners 56">
            <a:extLst>
              <a:ext uri="{FF2B5EF4-FFF2-40B4-BE49-F238E27FC236}">
                <a16:creationId xmlns:a16="http://schemas.microsoft.com/office/drawing/2014/main" id="{9C359F26-20DC-03AA-34D3-A2757F1C6112}"/>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9E36056F-98BE-9789-EF79-0CCB93D3173E}"/>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09D37512-D737-F29F-30C1-836AC5C12B5B}"/>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3053169F-56CB-BDF7-D429-D7F9FB75DEC9}"/>
              </a:ext>
            </a:extLst>
          </p:cNvPr>
          <p:cNvSpPr/>
          <p:nvPr/>
        </p:nvSpPr>
        <p:spPr>
          <a:xfrm>
            <a:off x="5164349"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E85124C3-7401-6E69-2B7C-A76CDFA8E149}"/>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77BF7F06-671A-895C-FCEE-447A475BEF06}"/>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D3520696-6C98-3713-E21D-ED9948960681}"/>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F81915B2-04C4-D02D-45DC-78E90AD30185}"/>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3157445A-4674-01EB-E88F-A4019B6F4701}"/>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F0F33EE9-89B6-3B9B-019E-93408A1EA035}"/>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C8A0BB7D-2730-1EB6-BF5B-852258E560A1}"/>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5EE86B12-EF90-CA46-B891-9658DA64119D}"/>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27464194-BFC6-2E31-3873-2DA01C80B360}"/>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7C7FCD77-7068-2D15-13AF-86FB0D1C6B95}"/>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ABCFDC80-E115-3EB4-D3A0-049AABB8AEB4}"/>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B1C80BA2-D59B-E18D-7BC4-7CC0075BB311}"/>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32065344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Data Players | Documentation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Documentation phase on Wednesday is dedicated to refining and formalizing the </a:t>
            </a:r>
            <a:r>
              <a:rPr lang="en-US" b="1" dirty="0">
                <a:solidFill>
                  <a:schemeClr val="bg1"/>
                </a:solidFill>
              </a:rPr>
              <a:t>insights and outcomes </a:t>
            </a:r>
            <a:r>
              <a:rPr lang="en-US" dirty="0">
                <a:solidFill>
                  <a:schemeClr val="bg1"/>
                </a:solidFill>
              </a:rPr>
              <a:t>from The Data Players workshops conducted on Tuesday. </a:t>
            </a:r>
          </a:p>
          <a:p>
            <a:pPr marL="0" indent="0" algn="just">
              <a:lnSpc>
                <a:spcPct val="100000"/>
              </a:lnSpc>
              <a:buNone/>
            </a:pPr>
            <a:r>
              <a:rPr lang="en-US" dirty="0">
                <a:solidFill>
                  <a:schemeClr val="bg1"/>
                </a:solidFill>
              </a:rPr>
              <a:t>This phase is crucial for transforming the rough, collaborative work done in the workshop into </a:t>
            </a:r>
            <a:r>
              <a:rPr lang="en-US" b="1" dirty="0">
                <a:solidFill>
                  <a:schemeClr val="bg1"/>
                </a:solidFill>
              </a:rPr>
              <a:t>polished, actionable documents and artifacts </a:t>
            </a:r>
            <a:r>
              <a:rPr lang="en-US" dirty="0">
                <a:solidFill>
                  <a:schemeClr val="bg1"/>
                </a:solidFill>
              </a:rPr>
              <a:t>that will guide our data governance efforts moving forward.</a:t>
            </a:r>
          </a:p>
          <a:p>
            <a:pPr marL="0" indent="0" algn="just">
              <a:lnSpc>
                <a:spcPct val="100000"/>
              </a:lnSpc>
              <a:buNone/>
            </a:pPr>
            <a:r>
              <a:rPr lang="en-US" dirty="0">
                <a:solidFill>
                  <a:schemeClr val="bg1"/>
                </a:solidFill>
              </a:rPr>
              <a:t>Our goal is to take the raw outputs—such as the roles, responsibilities, the target operating model, and the minimum sustainable operating model—and turn them into clear, organized documentation that can be easily referenced and implemented.</a:t>
            </a:r>
          </a:p>
        </p:txBody>
      </p:sp>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10111" y="1864263"/>
            <a:ext cx="6241311" cy="13970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Clean up and organize the list of roles and responsibilities into a clear, concise document that reflects the decisions made during the workshop.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 polished overview of the target operating model, ensuring that all elements are visually clear and well-defined.</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a streamlined version of the operating model that includes the bare minimum roles and responsibilities necessary to effectively manage the selected CDEs.</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10111" y="1548347"/>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 and Refine Workshop Outcomes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inhoud 5">
            <a:extLst>
              <a:ext uri="{FF2B5EF4-FFF2-40B4-BE49-F238E27FC236}">
                <a16:creationId xmlns:a16="http://schemas.microsoft.com/office/drawing/2014/main" id="{F7C36655-2E16-0561-F9BA-BF0CFFE83E44}"/>
              </a:ext>
            </a:extLst>
          </p:cNvPr>
          <p:cNvSpPr txBox="1">
            <a:spLocks/>
          </p:cNvSpPr>
          <p:nvPr/>
        </p:nvSpPr>
        <p:spPr>
          <a:xfrm>
            <a:off x="4710112" y="3836357"/>
            <a:ext cx="6241311" cy="62388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Begin integrating the documented roles, responsibilities, and operating models into the Data Governance Charter, ensuring that this foundational document reflects the latest decisions and strategies.</a:t>
            </a:r>
          </a:p>
        </p:txBody>
      </p:sp>
      <p:sp>
        <p:nvSpPr>
          <p:cNvPr id="8" name="Tijdelijke aanduiding voor tekst 44">
            <a:extLst>
              <a:ext uri="{FF2B5EF4-FFF2-40B4-BE49-F238E27FC236}">
                <a16:creationId xmlns:a16="http://schemas.microsoft.com/office/drawing/2014/main" id="{D05FA02D-357C-A576-5342-6567DF726834}"/>
              </a:ext>
            </a:extLst>
          </p:cNvPr>
          <p:cNvSpPr txBox="1">
            <a:spLocks/>
          </p:cNvSpPr>
          <p:nvPr/>
        </p:nvSpPr>
        <p:spPr>
          <a:xfrm>
            <a:off x="4710112" y="3520440"/>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Update the Data Governance Charter</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Tijdelijke aanduiding voor inhoud 5">
            <a:extLst>
              <a:ext uri="{FF2B5EF4-FFF2-40B4-BE49-F238E27FC236}">
                <a16:creationId xmlns:a16="http://schemas.microsoft.com/office/drawing/2014/main" id="{AB2A093B-D496-CFB9-256A-3A18F99CB463}"/>
              </a:ext>
            </a:extLst>
          </p:cNvPr>
          <p:cNvSpPr txBox="1">
            <a:spLocks/>
          </p:cNvSpPr>
          <p:nvPr/>
        </p:nvSpPr>
        <p:spPr>
          <a:xfrm>
            <a:off x="4710110" y="5126677"/>
            <a:ext cx="6241311" cy="62388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Design a visually appealing and easy-to-understand diagram or document that represents the finalized target operating model and the minimum sustainable operating model.</a:t>
            </a:r>
          </a:p>
        </p:txBody>
      </p:sp>
      <p:sp>
        <p:nvSpPr>
          <p:cNvPr id="19" name="Tijdelijke aanduiding voor tekst 44">
            <a:extLst>
              <a:ext uri="{FF2B5EF4-FFF2-40B4-BE49-F238E27FC236}">
                <a16:creationId xmlns:a16="http://schemas.microsoft.com/office/drawing/2014/main" id="{BD65FFCF-7975-ED26-580D-89B37ED37570}"/>
              </a:ext>
            </a:extLst>
          </p:cNvPr>
          <p:cNvSpPr txBox="1">
            <a:spLocks/>
          </p:cNvSpPr>
          <p:nvPr/>
        </p:nvSpPr>
        <p:spPr>
          <a:xfrm>
            <a:off x="4710110" y="4810760"/>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Visual and Functional Artifacts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0" name="Group 19">
            <a:extLst>
              <a:ext uri="{FF2B5EF4-FFF2-40B4-BE49-F238E27FC236}">
                <a16:creationId xmlns:a16="http://schemas.microsoft.com/office/drawing/2014/main" id="{ED95AE05-3341-742A-599F-4B18D6C12661}"/>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54921D73-84B4-A457-E72B-2DDDB678E6D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2" name="Group 21">
              <a:extLst>
                <a:ext uri="{FF2B5EF4-FFF2-40B4-BE49-F238E27FC236}">
                  <a16:creationId xmlns:a16="http://schemas.microsoft.com/office/drawing/2014/main" id="{AA1FD859-7265-6E0A-7FD8-0CF81B6C1FE0}"/>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2AFCEF4A-A17B-FF0B-F13E-F9547BBC229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24" name="Rectangle 23">
                <a:extLst>
                  <a:ext uri="{FF2B5EF4-FFF2-40B4-BE49-F238E27FC236}">
                    <a16:creationId xmlns:a16="http://schemas.microsoft.com/office/drawing/2014/main" id="{1554981B-B45E-67AC-7E0E-E6B13EFE509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6831793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396BAC-5587-B6B9-36BB-BCB8D4559550}"/>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235005F0-B5E6-6E01-A8A9-BB8A1D3DCCF9}"/>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BEE5A55-D78E-389C-3CD2-CBFDF8C39859}"/>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317</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5C33A7D7-C9EF-306E-88E7-0E2AA58CD110}"/>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2</a:t>
            </a:r>
          </a:p>
        </p:txBody>
      </p:sp>
      <p:sp>
        <p:nvSpPr>
          <p:cNvPr id="57" name="Rectangle: Rounded Corners 56">
            <a:extLst>
              <a:ext uri="{FF2B5EF4-FFF2-40B4-BE49-F238E27FC236}">
                <a16:creationId xmlns:a16="http://schemas.microsoft.com/office/drawing/2014/main" id="{55FE3EE2-F62C-9027-284C-684B7D449670}"/>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90A7A2CC-0EA9-CA61-D3CF-30E0CC7BB74B}"/>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C14FC83B-B637-1B48-810F-3143AF3DEBD1}"/>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3FD9C3DD-0E50-38D5-EAF0-B9B6E872BCE0}"/>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69A85BA4-305D-CD98-DD4B-3CFC911624AE}"/>
              </a:ext>
            </a:extLst>
          </p:cNvPr>
          <p:cNvSpPr/>
          <p:nvPr/>
        </p:nvSpPr>
        <p:spPr>
          <a:xfrm>
            <a:off x="7459923"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CF51DB31-39C4-5D9D-CC95-2477386C1ED7}"/>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04C81C10-A185-9489-FFF1-0FAA056C0495}"/>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34F712CF-AE30-4BD9-AAB5-C59FF28262A8}"/>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8E9D33DF-2A5C-A220-B633-834A60885053}"/>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E11630E9-077A-2BFE-E128-808EAFA2D06D}"/>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811E1C8B-A68F-256D-1492-3FB124CC90A7}"/>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93B258DD-AAC4-4782-CE1D-D339E96AE3F9}"/>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685E801B-B5BA-DC7F-9545-B3193BFB690D}"/>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6E92164E-EB24-60E7-7E80-F397BE16D8F1}"/>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CB9580EC-4549-A9B7-B7CF-56B861280FC4}"/>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EA4E4367-9149-911D-C3ED-0C9F0EC3DE51}"/>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7798346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p:txBody>
          <a:bodyPr/>
          <a:lstStyle/>
          <a:p>
            <a:r>
              <a:rPr lang="en-US" dirty="0"/>
              <a:t>Data Governance </a:t>
            </a:r>
            <a:r>
              <a:rPr lang="en-US" sz="2400" b="1" dirty="0"/>
              <a:t>SPRINT</a:t>
            </a:r>
            <a:r>
              <a:rPr lang="en-US" baseline="30000" dirty="0"/>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3078481" y="1161185"/>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Roles &amp; Responsibilities</a:t>
            </a:r>
            <a:b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b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Role Roster</a:t>
            </a:r>
            <a:endParaRPr kumimoji="0" lang="en-US" sz="11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3078479" y="1820919"/>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Operating Model</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Target and minimum viable versions</a:t>
            </a:r>
          </a:p>
        </p:txBody>
      </p:sp>
      <p:sp>
        <p:nvSpPr>
          <p:cNvPr id="17" name="Rectangle 16">
            <a:extLst>
              <a:ext uri="{FF2B5EF4-FFF2-40B4-BE49-F238E27FC236}">
                <a16:creationId xmlns:a16="http://schemas.microsoft.com/office/drawing/2014/main" id="{8B0139CE-B02C-55D6-B68F-6C0A89BC13D2}"/>
              </a:ext>
            </a:extLst>
          </p:cNvPr>
          <p:cNvSpPr/>
          <p:nvPr/>
        </p:nvSpPr>
        <p:spPr>
          <a:xfrm rot="5400000" flipH="1">
            <a:off x="9685210" y="1480203"/>
            <a:ext cx="1363421"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#3</a:t>
            </a:r>
          </a:p>
        </p:txBody>
      </p:sp>
      <p:sp>
        <p:nvSpPr>
          <p:cNvPr id="24" name="Rectangle 23">
            <a:extLst>
              <a:ext uri="{FF2B5EF4-FFF2-40B4-BE49-F238E27FC236}">
                <a16:creationId xmlns:a16="http://schemas.microsoft.com/office/drawing/2014/main" id="{199C8381-7213-A518-BE6F-D7DF8AD3BCF5}"/>
              </a:ext>
            </a:extLst>
          </p:cNvPr>
          <p:cNvSpPr/>
          <p:nvPr/>
        </p:nvSpPr>
        <p:spPr>
          <a:xfrm>
            <a:off x="2055031"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Measurement Dashboard</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3078207" y="5333745"/>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Prototyping</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30" name="Connector: Elbow 29">
            <a:extLst>
              <a:ext uri="{FF2B5EF4-FFF2-40B4-BE49-F238E27FC236}">
                <a16:creationId xmlns:a16="http://schemas.microsoft.com/office/drawing/2014/main" id="{1A08927E-8A56-1AFA-4465-85A99CA62AB8}"/>
              </a:ext>
            </a:extLst>
          </p:cNvPr>
          <p:cNvCxnSpPr>
            <a:cxnSpLocks/>
            <a:stCxn id="16" idx="2"/>
            <a:endCxn id="24" idx="0"/>
          </p:cNvCxnSpPr>
          <p:nvPr/>
        </p:nvCxnSpPr>
        <p:spPr>
          <a:xfrm rot="5400000">
            <a:off x="4500697" y="1771411"/>
            <a:ext cx="401413" cy="3246393"/>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7" idx="2"/>
            <a:endCxn id="16" idx="0"/>
          </p:cNvCxnSpPr>
          <p:nvPr/>
        </p:nvCxnSpPr>
        <p:spPr>
          <a:xfrm flipH="1">
            <a:off x="6324599" y="2279636"/>
            <a:ext cx="1" cy="455548"/>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6" idx="2"/>
            <a:endCxn id="7" idx="0"/>
          </p:cNvCxnSpPr>
          <p:nvPr/>
        </p:nvCxnSpPr>
        <p:spPr>
          <a:xfrm flipH="1">
            <a:off x="6324600" y="1619902"/>
            <a:ext cx="2" cy="20101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B1AF392-1C1A-733D-B60A-25BBF47FAAFD}"/>
              </a:ext>
            </a:extLst>
          </p:cNvPr>
          <p:cNvSpPr/>
          <p:nvPr/>
        </p:nvSpPr>
        <p:spPr>
          <a:xfrm>
            <a:off x="3078207" y="5950919"/>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User Testing</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6322551" y="5792462"/>
            <a:ext cx="0" cy="15845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flipH="1">
            <a:off x="2055030" y="4050240"/>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#5</a:t>
            </a:r>
          </a:p>
        </p:txBody>
      </p:sp>
      <p:sp>
        <p:nvSpPr>
          <p:cNvPr id="16" name="Rectangle 15">
            <a:extLst>
              <a:ext uri="{FF2B5EF4-FFF2-40B4-BE49-F238E27FC236}">
                <a16:creationId xmlns:a16="http://schemas.microsoft.com/office/drawing/2014/main" id="{33221125-6D70-21C4-9AAA-FD61317E41BD}"/>
              </a:ext>
            </a:extLst>
          </p:cNvPr>
          <p:cNvSpPr/>
          <p:nvPr/>
        </p:nvSpPr>
        <p:spPr>
          <a:xfrm>
            <a:off x="3078478" y="2735184"/>
            <a:ext cx="6492241"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Processes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Focus on Critical Data Elements</a:t>
            </a:r>
          </a:p>
        </p:txBody>
      </p:sp>
      <p:sp>
        <p:nvSpPr>
          <p:cNvPr id="22" name="Rectangle 21">
            <a:extLst>
              <a:ext uri="{FF2B5EF4-FFF2-40B4-BE49-F238E27FC236}">
                <a16:creationId xmlns:a16="http://schemas.microsoft.com/office/drawing/2014/main" id="{BAFF0527-6824-C9E2-A73E-7FAB5811D424}"/>
              </a:ext>
            </a:extLst>
          </p:cNvPr>
          <p:cNvSpPr/>
          <p:nvPr/>
        </p:nvSpPr>
        <p:spPr>
          <a:xfrm rot="5400000" flipH="1">
            <a:off x="9858984" y="2761290"/>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#4</a:t>
            </a:r>
          </a:p>
        </p:txBody>
      </p:sp>
      <p:sp>
        <p:nvSpPr>
          <p:cNvPr id="38" name="Rectangle 37">
            <a:extLst>
              <a:ext uri="{FF2B5EF4-FFF2-40B4-BE49-F238E27FC236}">
                <a16:creationId xmlns:a16="http://schemas.microsoft.com/office/drawing/2014/main" id="{A1687A48-1824-A7D5-4419-F6E7FCAA92D2}"/>
              </a:ext>
            </a:extLst>
          </p:cNvPr>
          <p:cNvSpPr/>
          <p:nvPr/>
        </p:nvSpPr>
        <p:spPr>
          <a:xfrm>
            <a:off x="4217927"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Business Glossary</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39" name="Rectangle 38">
            <a:extLst>
              <a:ext uri="{FF2B5EF4-FFF2-40B4-BE49-F238E27FC236}">
                <a16:creationId xmlns:a16="http://schemas.microsoft.com/office/drawing/2014/main" id="{1206F5E6-F051-E360-3BB8-2BB9FBF3DC43}"/>
              </a:ext>
            </a:extLst>
          </p:cNvPr>
          <p:cNvSpPr/>
          <p:nvPr/>
        </p:nvSpPr>
        <p:spPr>
          <a:xfrm>
            <a:off x="6380823"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Communication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40" name="Rectangle 39">
            <a:extLst>
              <a:ext uri="{FF2B5EF4-FFF2-40B4-BE49-F238E27FC236}">
                <a16:creationId xmlns:a16="http://schemas.microsoft.com/office/drawing/2014/main" id="{761CA9E3-149A-3F0B-B484-05B3221DE8A2}"/>
              </a:ext>
            </a:extLst>
          </p:cNvPr>
          <p:cNvSpPr/>
          <p:nvPr/>
        </p:nvSpPr>
        <p:spPr>
          <a:xfrm>
            <a:off x="8543719"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Training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48" name="Connector: Elbow 47">
            <a:extLst>
              <a:ext uri="{FF2B5EF4-FFF2-40B4-BE49-F238E27FC236}">
                <a16:creationId xmlns:a16="http://schemas.microsoft.com/office/drawing/2014/main" id="{E0C64BD3-3EB8-6453-209A-08889E23B2BF}"/>
              </a:ext>
            </a:extLst>
          </p:cNvPr>
          <p:cNvCxnSpPr>
            <a:cxnSpLocks/>
            <a:stCxn id="16" idx="2"/>
            <a:endCxn id="40" idx="0"/>
          </p:cNvCxnSpPr>
          <p:nvPr/>
        </p:nvCxnSpPr>
        <p:spPr>
          <a:xfrm rot="16200000" flipH="1">
            <a:off x="7745040" y="1773459"/>
            <a:ext cx="401412" cy="3242295"/>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nector: Elbow 50">
            <a:extLst>
              <a:ext uri="{FF2B5EF4-FFF2-40B4-BE49-F238E27FC236}">
                <a16:creationId xmlns:a16="http://schemas.microsoft.com/office/drawing/2014/main" id="{5EEC78DA-F4DB-5EAD-D2E2-E9E7D7F7EE63}"/>
              </a:ext>
            </a:extLst>
          </p:cNvPr>
          <p:cNvCxnSpPr>
            <a:cxnSpLocks/>
            <a:stCxn id="16" idx="2"/>
            <a:endCxn id="39" idx="0"/>
          </p:cNvCxnSpPr>
          <p:nvPr/>
        </p:nvCxnSpPr>
        <p:spPr>
          <a:xfrm rot="16200000" flipH="1">
            <a:off x="6663592" y="2854907"/>
            <a:ext cx="401412" cy="1079399"/>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9F9C12F4-CA10-EA13-A96C-54DC8EA00337}"/>
              </a:ext>
            </a:extLst>
          </p:cNvPr>
          <p:cNvCxnSpPr>
            <a:cxnSpLocks/>
            <a:stCxn id="16" idx="2"/>
            <a:endCxn id="38" idx="0"/>
          </p:cNvCxnSpPr>
          <p:nvPr/>
        </p:nvCxnSpPr>
        <p:spPr>
          <a:xfrm rot="5400000">
            <a:off x="5582145" y="2852859"/>
            <a:ext cx="401413" cy="108349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1" name="Rectangle 80">
            <a:extLst>
              <a:ext uri="{FF2B5EF4-FFF2-40B4-BE49-F238E27FC236}">
                <a16:creationId xmlns:a16="http://schemas.microsoft.com/office/drawing/2014/main" id="{60512400-C7F7-440E-50EE-36A9C6E24324}"/>
              </a:ext>
            </a:extLst>
          </p:cNvPr>
          <p:cNvSpPr/>
          <p:nvPr/>
        </p:nvSpPr>
        <p:spPr>
          <a:xfrm>
            <a:off x="3080254" y="4699361"/>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Prototype Prep</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User test flows and creating a storyboard</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84" name="Rectangle 83">
            <a:extLst>
              <a:ext uri="{FF2B5EF4-FFF2-40B4-BE49-F238E27FC236}">
                <a16:creationId xmlns:a16="http://schemas.microsoft.com/office/drawing/2014/main" id="{620139BB-37E2-A992-0BF1-314FC0C7DD56}"/>
              </a:ext>
            </a:extLst>
          </p:cNvPr>
          <p:cNvSpPr/>
          <p:nvPr/>
        </p:nvSpPr>
        <p:spPr>
          <a:xfrm flipH="1">
            <a:off x="6380823" y="4047676"/>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#6</a:t>
            </a:r>
          </a:p>
        </p:txBody>
      </p:sp>
      <p:cxnSp>
        <p:nvCxnSpPr>
          <p:cNvPr id="85" name="Connector: Elbow 84">
            <a:extLst>
              <a:ext uri="{FF2B5EF4-FFF2-40B4-BE49-F238E27FC236}">
                <a16:creationId xmlns:a16="http://schemas.microsoft.com/office/drawing/2014/main" id="{4300A122-9DF4-D5F4-3E25-F2C2A52CE5B0}"/>
              </a:ext>
            </a:extLst>
          </p:cNvPr>
          <p:cNvCxnSpPr>
            <a:cxnSpLocks/>
            <a:stCxn id="84" idx="2"/>
            <a:endCxn id="81" idx="0"/>
          </p:cNvCxnSpPr>
          <p:nvPr/>
        </p:nvCxnSpPr>
        <p:spPr>
          <a:xfrm rot="5400000">
            <a:off x="7204788" y="3418704"/>
            <a:ext cx="400468" cy="216084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446416D2-4286-6DDE-843D-1B8B146264BB}"/>
              </a:ext>
            </a:extLst>
          </p:cNvPr>
          <p:cNvCxnSpPr>
            <a:cxnSpLocks/>
            <a:stCxn id="66" idx="2"/>
            <a:endCxn id="81" idx="0"/>
          </p:cNvCxnSpPr>
          <p:nvPr/>
        </p:nvCxnSpPr>
        <p:spPr>
          <a:xfrm rot="16200000" flipH="1">
            <a:off x="5043173" y="3417936"/>
            <a:ext cx="397904" cy="2164946"/>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8A7AEB5F-398A-2864-78E6-FC6BE99C47FB}"/>
              </a:ext>
            </a:extLst>
          </p:cNvPr>
          <p:cNvCxnSpPr>
            <a:cxnSpLocks/>
            <a:stCxn id="81" idx="2"/>
            <a:endCxn id="25" idx="0"/>
          </p:cNvCxnSpPr>
          <p:nvPr/>
        </p:nvCxnSpPr>
        <p:spPr>
          <a:xfrm flipH="1">
            <a:off x="6322551" y="5158078"/>
            <a:ext cx="2047" cy="17566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80668674-8877-C58A-9422-DBFD9952931B}"/>
              </a:ext>
            </a:extLst>
          </p:cNvPr>
          <p:cNvSpPr/>
          <p:nvPr/>
        </p:nvSpPr>
        <p:spPr>
          <a:xfrm rot="5400000" flipH="1">
            <a:off x="9858983" y="4744511"/>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#7</a:t>
            </a:r>
          </a:p>
        </p:txBody>
      </p:sp>
    </p:spTree>
    <p:extLst>
      <p:ext uri="{BB962C8B-B14F-4D97-AF65-F5344CB8AC3E}">
        <p14:creationId xmlns:p14="http://schemas.microsoft.com/office/powerpoint/2010/main" val="8291072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Rules of the Game | Workshop 4 of 7 </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038350"/>
            <a:ext cx="10115550" cy="2724150"/>
          </a:xfrm>
        </p:spPr>
        <p:txBody>
          <a:bodyPr/>
          <a:lstStyle/>
          <a:p>
            <a:pPr marL="0" indent="0" algn="just">
              <a:lnSpc>
                <a:spcPct val="100000"/>
              </a:lnSpc>
              <a:buNone/>
            </a:pPr>
            <a:r>
              <a:rPr lang="en-US" dirty="0">
                <a:solidFill>
                  <a:schemeClr val="bg1"/>
                </a:solidFill>
              </a:rPr>
              <a:t>Welcome to the fourth workshop of our Data Governance Sprint</a:t>
            </a:r>
            <a:r>
              <a:rPr lang="en-US" baseline="30000" dirty="0">
                <a:solidFill>
                  <a:schemeClr val="bg1"/>
                </a:solidFill>
              </a:rPr>
              <a:t>TM</a:t>
            </a:r>
            <a:r>
              <a:rPr lang="en-US" dirty="0">
                <a:solidFill>
                  <a:schemeClr val="bg1"/>
                </a:solidFill>
              </a:rPr>
              <a:t>—The Rules of the Game. In this critical session, we will establish the processes that will govern our data governance efforts, with a strong emphasis on the Critical Data Elements (CDEs) we've identified. </a:t>
            </a:r>
          </a:p>
          <a:p>
            <a:pPr marL="0" indent="0" algn="just">
              <a:lnSpc>
                <a:spcPct val="100000"/>
              </a:lnSpc>
              <a:buNone/>
            </a:pPr>
            <a:r>
              <a:rPr lang="en-US" dirty="0">
                <a:solidFill>
                  <a:schemeClr val="bg1"/>
                </a:solidFill>
              </a:rPr>
              <a:t>By </a:t>
            </a:r>
            <a:r>
              <a:rPr lang="en-US" b="1" dirty="0">
                <a:solidFill>
                  <a:schemeClr val="bg1"/>
                </a:solidFill>
              </a:rPr>
              <a:t>focusing on CDEs</a:t>
            </a:r>
            <a:r>
              <a:rPr lang="en-US" dirty="0">
                <a:solidFill>
                  <a:schemeClr val="bg1"/>
                </a:solidFill>
              </a:rPr>
              <a:t>, particularly their data quality and metadata documentation, we are zeroing in on the areas where we can deliver quick, tangible value. This approach not only showcases the effectiveness of data governance but also lays a solid foundation for scaling these practices across the organization.</a:t>
            </a:r>
          </a:p>
          <a:p>
            <a:pPr marL="0" indent="0" algn="just">
              <a:lnSpc>
                <a:spcPct val="100000"/>
              </a:lnSpc>
              <a:buNone/>
            </a:pPr>
            <a:r>
              <a:rPr lang="en-US" dirty="0">
                <a:solidFill>
                  <a:schemeClr val="bg1"/>
                </a:solidFill>
              </a:rPr>
              <a:t>During this workshop, we will delve deep into creating and refining the processes that will ensure consistent </a:t>
            </a:r>
            <a:r>
              <a:rPr lang="en-US" b="1" dirty="0">
                <a:solidFill>
                  <a:schemeClr val="bg1"/>
                </a:solidFill>
              </a:rPr>
              <a:t>data quality</a:t>
            </a:r>
            <a:r>
              <a:rPr lang="en-US" dirty="0">
                <a:solidFill>
                  <a:schemeClr val="bg1"/>
                </a:solidFill>
              </a:rPr>
              <a:t> and thorough </a:t>
            </a:r>
            <a:r>
              <a:rPr lang="en-US" b="1" dirty="0">
                <a:solidFill>
                  <a:schemeClr val="bg1"/>
                </a:solidFill>
              </a:rPr>
              <a:t>metadata documentation </a:t>
            </a:r>
            <a:r>
              <a:rPr lang="en-US" dirty="0">
                <a:solidFill>
                  <a:schemeClr val="bg1"/>
                </a:solidFill>
              </a:rPr>
              <a:t>for our selected CDEs. By the end of the day, we aim to have clear, actionable processes that can be immediately put to use during our prototype and testing phase. This is where we turn strategy into action, setting the rules that will guide our data governance initiatives to success.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528582"/>
            <a:ext cx="1112112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Rules of the Game Workshop: Defining Processes</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07637DED-A8BE-5BEE-3073-CD9D59DF0AB1}"/>
              </a:ext>
            </a:extLst>
          </p:cNvPr>
          <p:cNvGrpSpPr/>
          <p:nvPr/>
        </p:nvGrpSpPr>
        <p:grpSpPr>
          <a:xfrm>
            <a:off x="1008699" y="4708509"/>
            <a:ext cx="9352847" cy="1568477"/>
            <a:chOff x="4764088" y="1645258"/>
            <a:chExt cx="6241311" cy="1245570"/>
          </a:xfrm>
        </p:grpSpPr>
        <p:sp>
          <p:nvSpPr>
            <p:cNvPr id="13" name="Tijdelijke aanduiding voor inhoud 5">
              <a:extLst>
                <a:ext uri="{FF2B5EF4-FFF2-40B4-BE49-F238E27FC236}">
                  <a16:creationId xmlns:a16="http://schemas.microsoft.com/office/drawing/2014/main" id="{6BE33020-A496-EE1A-83C3-4C72E2306D5B}"/>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Define and refine processes for managing CDEs, with a focus on data quality and metadata documentation.</a:t>
              </a:r>
            </a:p>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Achieve quick wins by honing in on CDEs, showcasing the tangible value of data governance.</a:t>
              </a:r>
            </a:p>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Include Applied Users Story Mapping, 3-layer Voting, and The Process Map to develop practical, aligned processes.</a:t>
              </a:r>
            </a:p>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Deliver a CDE Data Quality Process and a CDE Metadata Documentation Process for immediate implementation.</a:t>
              </a:r>
            </a:p>
          </p:txBody>
        </p:sp>
        <p:sp>
          <p:nvSpPr>
            <p:cNvPr id="14" name="Tijdelijke aanduiding voor tekst 44">
              <a:extLst>
                <a:ext uri="{FF2B5EF4-FFF2-40B4-BE49-F238E27FC236}">
                  <a16:creationId xmlns:a16="http://schemas.microsoft.com/office/drawing/2014/main" id="{FD475C88-2280-2532-79EF-F5E9B7920C3A}"/>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Workshop 4: Thursday Full-Day</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EB22397E-4765-046D-2D9F-781FD0218534}"/>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3B89E609-AE1D-F6CA-D15F-FC0F59B4E63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8" name="Group 7">
              <a:extLst>
                <a:ext uri="{FF2B5EF4-FFF2-40B4-BE49-F238E27FC236}">
                  <a16:creationId xmlns:a16="http://schemas.microsoft.com/office/drawing/2014/main" id="{8921F419-FC45-2426-9D87-1195160A4A6F}"/>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83E5A943-E561-42A9-C08D-9CFDAC35B6C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0" name="Rectangle 9">
                <a:extLst>
                  <a:ext uri="{FF2B5EF4-FFF2-40B4-BE49-F238E27FC236}">
                    <a16:creationId xmlns:a16="http://schemas.microsoft.com/office/drawing/2014/main" id="{00355613-93A9-3370-B671-509AAF84DCF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7011552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p:txBody>
          <a:bodyPr/>
          <a:lstStyle/>
          <a:p>
            <a:r>
              <a:rPr lang="en-US" b="1" dirty="0">
                <a:solidFill>
                  <a:srgbClr val="11B5B4"/>
                </a:solidFill>
              </a:rPr>
              <a:t>4</a:t>
            </a:r>
            <a:r>
              <a:rPr lang="en-US" b="1" dirty="0">
                <a:solidFill>
                  <a:schemeClr val="accent2"/>
                </a:solidFill>
              </a:rPr>
              <a:t> </a:t>
            </a:r>
            <a:r>
              <a:rPr lang="en-US" dirty="0"/>
              <a:t>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6177280" y="1930400"/>
            <a:ext cx="5208270" cy="2455284"/>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in our workshops are working towards the same goal, always collaborating together in real-time, but they rarely communicate or share ideas freely. </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Ideas and conversation points are created individually and then anonymized to reduce idea contamination, group think, and group biases. </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allows even the most introverted group members to present ideas and topics they might usually not get a chance to articulate.</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8387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Discussions are Sequenced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Discussions are Visualized</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83870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We Work Alone, Together</a:t>
            </a:r>
          </a:p>
        </p:txBody>
      </p:sp>
      <p:sp>
        <p:nvSpPr>
          <p:cNvPr id="10" name="Tijdelijke aanduiding voor tekst 44">
            <a:extLst>
              <a:ext uri="{FF2B5EF4-FFF2-40B4-BE49-F238E27FC236}">
                <a16:creationId xmlns:a16="http://schemas.microsoft.com/office/drawing/2014/main" id="{23F653CB-7E22-EA24-0BFC-6943FEB64342}"/>
              </a:ext>
            </a:extLst>
          </p:cNvPr>
          <p:cNvSpPr txBox="1">
            <a:spLocks/>
          </p:cNvSpPr>
          <p:nvPr/>
        </p:nvSpPr>
        <p:spPr>
          <a:xfrm>
            <a:off x="704850" y="3716018"/>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There’s Always a Decision</a:t>
            </a:r>
          </a:p>
        </p:txBody>
      </p:sp>
    </p:spTree>
    <p:extLst>
      <p:ext uri="{BB962C8B-B14F-4D97-AF65-F5344CB8AC3E}">
        <p14:creationId xmlns:p14="http://schemas.microsoft.com/office/powerpoint/2010/main" val="34886778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Rules of the Game | Workshop 4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7920"/>
            <a:ext cx="4050029"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84379"/>
            <a:ext cx="405002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758153"/>
            <a:ext cx="405002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4230915"/>
            <a:ext cx="405002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90928"/>
            <a:ext cx="5833602" cy="376645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exercise, we will dive into the practical aspects of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maintaining and improving the quality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our Critical Data Elements (CDEs).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mapping out the story of how data quality is managed within our organization, we’ll create a clear,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step-by-step process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ensures our data remains accurate, reliable, and valuable.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is where strategy meets action—each of you will bring your insights to the table, mapping out how data quality issues are identified, addressed, and resolved.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the end of this exercise, we’ll have a well-defined process that can be implemented to safeguard the integrity of our most critical data.</a:t>
            </a:r>
          </a:p>
        </p:txBody>
      </p:sp>
      <p:sp>
        <p:nvSpPr>
          <p:cNvPr id="6" name="Rectangle 5">
            <a:extLst>
              <a:ext uri="{FF2B5EF4-FFF2-40B4-BE49-F238E27FC236}">
                <a16:creationId xmlns:a16="http://schemas.microsoft.com/office/drawing/2014/main" id="{1854F6CD-49D2-94F0-5B48-A8E3CBFB0239}"/>
              </a:ext>
            </a:extLst>
          </p:cNvPr>
          <p:cNvSpPr/>
          <p:nvPr/>
        </p:nvSpPr>
        <p:spPr>
          <a:xfrm>
            <a:off x="550544" y="2090928"/>
            <a:ext cx="4358640" cy="1210205"/>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 name="Tijdelijke aanduiding voor tekst 44">
            <a:extLst>
              <a:ext uri="{FF2B5EF4-FFF2-40B4-BE49-F238E27FC236}">
                <a16:creationId xmlns:a16="http://schemas.microsoft.com/office/drawing/2014/main" id="{7BB28655-F895-8310-388A-9B17EDBC4798}"/>
              </a:ext>
            </a:extLst>
          </p:cNvPr>
          <p:cNvSpPr txBox="1">
            <a:spLocks/>
          </p:cNvSpPr>
          <p:nvPr/>
        </p:nvSpPr>
        <p:spPr>
          <a:xfrm>
            <a:off x="1240408" y="1941607"/>
            <a:ext cx="2978912"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Data Quality Focus</a:t>
            </a:r>
            <a:endParaRPr kumimoji="0" lang="en-US" sz="1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F749083F-7020-F81B-E1B6-E21DDB559DE5}"/>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4FC1B417-51F7-1383-7377-971BD2EED8C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0" name="Group 9">
              <a:extLst>
                <a:ext uri="{FF2B5EF4-FFF2-40B4-BE49-F238E27FC236}">
                  <a16:creationId xmlns:a16="http://schemas.microsoft.com/office/drawing/2014/main" id="{C17BAF7D-5965-FD65-EB91-A367CF60F5C6}"/>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91239013-7190-8DEE-CEA8-2D4BE314307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21" name="Rectangle 20">
                <a:extLst>
                  <a:ext uri="{FF2B5EF4-FFF2-40B4-BE49-F238E27FC236}">
                    <a16:creationId xmlns:a16="http://schemas.microsoft.com/office/drawing/2014/main" id="{B6E693BA-EA67-428E-6B43-706AF4361BE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6543087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1 to 2 hours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5A479672-A78E-13A3-19D6-63BDEDFB7BA1}"/>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06BD12C0-18D6-FB76-799B-BF64086B588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3F52752B-F482-AD1C-E50A-26293C2C6941}"/>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E938F97E-325C-DB92-8E6E-2C27DEB8E35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0" name="Rectangle 19">
                <a:extLst>
                  <a:ext uri="{FF2B5EF4-FFF2-40B4-BE49-F238E27FC236}">
                    <a16:creationId xmlns:a16="http://schemas.microsoft.com/office/drawing/2014/main" id="{F9330AB7-B745-9E11-1529-0323F4FCB58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BE4815EA-79A6-109F-D680-2F52472C26E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6485708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Rectangle 13">
            <a:extLst>
              <a:ext uri="{FF2B5EF4-FFF2-40B4-BE49-F238E27FC236}">
                <a16:creationId xmlns:a16="http://schemas.microsoft.com/office/drawing/2014/main" id="{9E898893-0061-C677-6422-CA155E73EF52}"/>
              </a:ext>
            </a:extLst>
          </p:cNvPr>
          <p:cNvSpPr/>
          <p:nvPr/>
        </p:nvSpPr>
        <p:spPr>
          <a:xfrm>
            <a:off x="5856482" y="2003735"/>
            <a:ext cx="9360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40474780-26E2-A614-A60E-B613DB254A8E}"/>
              </a:ext>
            </a:extLst>
          </p:cNvPr>
          <p:cNvSpPr/>
          <p:nvPr/>
        </p:nvSpPr>
        <p:spPr>
          <a:xfrm>
            <a:off x="6197663" y="1684668"/>
            <a:ext cx="936000" cy="868204"/>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4B0B98CE-DB60-14B5-354C-2E66BC881D44}"/>
              </a:ext>
            </a:extLst>
          </p:cNvPr>
          <p:cNvSpPr/>
          <p:nvPr/>
        </p:nvSpPr>
        <p:spPr>
          <a:xfrm>
            <a:off x="6636374" y="1512733"/>
            <a:ext cx="936000" cy="868204"/>
          </a:xfrm>
          <a:prstGeom prst="rect">
            <a:avLst/>
          </a:prstGeom>
          <a:solidFill>
            <a:srgbClr val="00B0F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8E75C50E-D3A3-358F-A1AB-E2E49A274F66}"/>
              </a:ext>
            </a:extLst>
          </p:cNvPr>
          <p:cNvSpPr/>
          <p:nvPr/>
        </p:nvSpPr>
        <p:spPr>
          <a:xfrm>
            <a:off x="7006844" y="1262136"/>
            <a:ext cx="936000" cy="868204"/>
          </a:xfrm>
          <a:prstGeom prst="rect">
            <a:avLst/>
          </a:prstGeom>
          <a:solidFill>
            <a:srgbClr val="FF9999"/>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0" name="Picture 29" descr="A red dot on a white background&#10;&#10;Description automatically generated">
            <a:extLst>
              <a:ext uri="{FF2B5EF4-FFF2-40B4-BE49-F238E27FC236}">
                <a16:creationId xmlns:a16="http://schemas.microsoft.com/office/drawing/2014/main" id="{EBE9EED6-7FC5-79B3-850D-202FABBBC814}"/>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6433411" y="5398415"/>
            <a:ext cx="2293827" cy="1019175"/>
          </a:xfrm>
          <a:prstGeom prst="rect">
            <a:avLst/>
          </a:prstGeom>
        </p:spPr>
      </p:pic>
      <p:pic>
        <p:nvPicPr>
          <p:cNvPr id="31" name="Picture 30" descr="A black pen next to a yellow square&#10;&#10;Description automatically generated">
            <a:extLst>
              <a:ext uri="{FF2B5EF4-FFF2-40B4-BE49-F238E27FC236}">
                <a16:creationId xmlns:a16="http://schemas.microsoft.com/office/drawing/2014/main" id="{A287BEF9-F03D-80F2-E489-6F87C4BEC9DA}"/>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5400000">
            <a:off x="5889356" y="2553460"/>
            <a:ext cx="2488613" cy="3466368"/>
          </a:xfrm>
          <a:prstGeom prst="rect">
            <a:avLst/>
          </a:prstGeom>
        </p:spPr>
      </p:pic>
      <p:pic>
        <p:nvPicPr>
          <p:cNvPr id="32" name="Picture 31" descr="A black pen next to a yellow square&#10;&#10;Description automatically generated">
            <a:extLst>
              <a:ext uri="{FF2B5EF4-FFF2-40B4-BE49-F238E27FC236}">
                <a16:creationId xmlns:a16="http://schemas.microsoft.com/office/drawing/2014/main" id="{6B6CF59B-8B9D-6691-014A-52FD2E4DA013}"/>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9419915" y="2745999"/>
            <a:ext cx="1205612" cy="1306754"/>
          </a:xfrm>
          <a:prstGeom prst="rect">
            <a:avLst/>
          </a:prstGeom>
        </p:spPr>
      </p:pic>
      <p:grpSp>
        <p:nvGrpSpPr>
          <p:cNvPr id="33" name="Group 32">
            <a:extLst>
              <a:ext uri="{FF2B5EF4-FFF2-40B4-BE49-F238E27FC236}">
                <a16:creationId xmlns:a16="http://schemas.microsoft.com/office/drawing/2014/main" id="{5AEE60C4-4302-0EA6-7E79-EAF64B71F3B4}"/>
              </a:ext>
            </a:extLst>
          </p:cNvPr>
          <p:cNvGrpSpPr/>
          <p:nvPr/>
        </p:nvGrpSpPr>
        <p:grpSpPr>
          <a:xfrm>
            <a:off x="10915068" y="5393506"/>
            <a:ext cx="180000" cy="180000"/>
            <a:chOff x="7966880" y="3935853"/>
            <a:chExt cx="180000" cy="180000"/>
          </a:xfrm>
        </p:grpSpPr>
        <p:sp>
          <p:nvSpPr>
            <p:cNvPr id="34" name="Oval 33">
              <a:extLst>
                <a:ext uri="{FF2B5EF4-FFF2-40B4-BE49-F238E27FC236}">
                  <a16:creationId xmlns:a16="http://schemas.microsoft.com/office/drawing/2014/main" id="{79F59B65-46CD-0096-2E4F-833CAA452A5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7" name="Graphic 36" descr="Star with solid fill">
              <a:extLst>
                <a:ext uri="{FF2B5EF4-FFF2-40B4-BE49-F238E27FC236}">
                  <a16:creationId xmlns:a16="http://schemas.microsoft.com/office/drawing/2014/main" id="{DEE893D6-D87A-3296-689A-A28E81DC8D5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38" name="Group 37">
            <a:extLst>
              <a:ext uri="{FF2B5EF4-FFF2-40B4-BE49-F238E27FC236}">
                <a16:creationId xmlns:a16="http://schemas.microsoft.com/office/drawing/2014/main" id="{67B6346C-4C9E-F6EE-C067-E38720A95E4A}"/>
              </a:ext>
            </a:extLst>
          </p:cNvPr>
          <p:cNvGrpSpPr/>
          <p:nvPr/>
        </p:nvGrpSpPr>
        <p:grpSpPr>
          <a:xfrm>
            <a:off x="10922688" y="5684527"/>
            <a:ext cx="180000" cy="180000"/>
            <a:chOff x="7966880" y="3935853"/>
            <a:chExt cx="180000" cy="180000"/>
          </a:xfrm>
        </p:grpSpPr>
        <p:sp>
          <p:nvSpPr>
            <p:cNvPr id="39" name="Oval 38">
              <a:extLst>
                <a:ext uri="{FF2B5EF4-FFF2-40B4-BE49-F238E27FC236}">
                  <a16:creationId xmlns:a16="http://schemas.microsoft.com/office/drawing/2014/main" id="{DDCFAE2B-52ED-7A8F-90A0-284AD6DC68E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40" name="Graphic 39" descr="Star with solid fill">
              <a:extLst>
                <a:ext uri="{FF2B5EF4-FFF2-40B4-BE49-F238E27FC236}">
                  <a16:creationId xmlns:a16="http://schemas.microsoft.com/office/drawing/2014/main" id="{C290B2BF-076E-5D20-5E0F-87437458111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41" name="Group 40">
            <a:extLst>
              <a:ext uri="{FF2B5EF4-FFF2-40B4-BE49-F238E27FC236}">
                <a16:creationId xmlns:a16="http://schemas.microsoft.com/office/drawing/2014/main" id="{23A31167-222C-6E7D-B954-83264E4BA91F}"/>
              </a:ext>
            </a:extLst>
          </p:cNvPr>
          <p:cNvGrpSpPr/>
          <p:nvPr/>
        </p:nvGrpSpPr>
        <p:grpSpPr>
          <a:xfrm>
            <a:off x="11197008" y="5530950"/>
            <a:ext cx="180000" cy="180000"/>
            <a:chOff x="7966880" y="3935853"/>
            <a:chExt cx="180000" cy="180000"/>
          </a:xfrm>
        </p:grpSpPr>
        <p:sp>
          <p:nvSpPr>
            <p:cNvPr id="42" name="Oval 41">
              <a:extLst>
                <a:ext uri="{FF2B5EF4-FFF2-40B4-BE49-F238E27FC236}">
                  <a16:creationId xmlns:a16="http://schemas.microsoft.com/office/drawing/2014/main" id="{DA539B1A-115E-17D5-7D5F-F1974085B28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43" name="Graphic 42" descr="Star with solid fill">
              <a:extLst>
                <a:ext uri="{FF2B5EF4-FFF2-40B4-BE49-F238E27FC236}">
                  <a16:creationId xmlns:a16="http://schemas.microsoft.com/office/drawing/2014/main" id="{AB30A1A4-7220-671D-095A-D48CBF3EDB1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sp>
        <p:nvSpPr>
          <p:cNvPr id="44" name="Oval 43">
            <a:extLst>
              <a:ext uri="{FF2B5EF4-FFF2-40B4-BE49-F238E27FC236}">
                <a16:creationId xmlns:a16="http://schemas.microsoft.com/office/drawing/2014/main" id="{FD6D2E15-9F2E-477D-9E59-78ACF902702D}"/>
              </a:ext>
            </a:extLst>
          </p:cNvPr>
          <p:cNvSpPr/>
          <p:nvPr/>
        </p:nvSpPr>
        <p:spPr>
          <a:xfrm>
            <a:off x="9549540"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39A105BA-535D-E006-1D03-6ECEEF20E74B}"/>
              </a:ext>
            </a:extLst>
          </p:cNvPr>
          <p:cNvSpPr/>
          <p:nvPr/>
        </p:nvSpPr>
        <p:spPr>
          <a:xfrm>
            <a:off x="9641764"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8BAEBA25-A798-D18F-D72E-2E8FFA7B5E5B}"/>
              </a:ext>
            </a:extLst>
          </p:cNvPr>
          <p:cNvSpPr/>
          <p:nvPr/>
        </p:nvSpPr>
        <p:spPr>
          <a:xfrm>
            <a:off x="9734772"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2F840078-192A-7E9A-5891-65FEE4AF4976}"/>
              </a:ext>
            </a:extLst>
          </p:cNvPr>
          <p:cNvSpPr/>
          <p:nvPr/>
        </p:nvSpPr>
        <p:spPr>
          <a:xfrm>
            <a:off x="9827780"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E18EDDCC-29B2-5748-6BF9-210E02710E2E}"/>
              </a:ext>
            </a:extLst>
          </p:cNvPr>
          <p:cNvSpPr/>
          <p:nvPr/>
        </p:nvSpPr>
        <p:spPr>
          <a:xfrm>
            <a:off x="9549540"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A2BB06EE-37D4-21E7-B767-91A92A0E7BB8}"/>
              </a:ext>
            </a:extLst>
          </p:cNvPr>
          <p:cNvSpPr/>
          <p:nvPr/>
        </p:nvSpPr>
        <p:spPr>
          <a:xfrm>
            <a:off x="9641764"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9503051D-7FED-89C8-40C6-9F9CD15C3C44}"/>
              </a:ext>
            </a:extLst>
          </p:cNvPr>
          <p:cNvSpPr/>
          <p:nvPr/>
        </p:nvSpPr>
        <p:spPr>
          <a:xfrm>
            <a:off x="9734772"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2745093F-4E28-FD92-8BAD-5E19082E4345}"/>
              </a:ext>
            </a:extLst>
          </p:cNvPr>
          <p:cNvSpPr/>
          <p:nvPr/>
        </p:nvSpPr>
        <p:spPr>
          <a:xfrm>
            <a:off x="9827780"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5DB9BB2F-031C-264F-0C5C-F10673BDC816}"/>
              </a:ext>
            </a:extLst>
          </p:cNvPr>
          <p:cNvSpPr/>
          <p:nvPr/>
        </p:nvSpPr>
        <p:spPr>
          <a:xfrm>
            <a:off x="9549540"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BC77464F-B1E3-08DA-6D3A-7D9C61238D9D}"/>
              </a:ext>
            </a:extLst>
          </p:cNvPr>
          <p:cNvSpPr/>
          <p:nvPr/>
        </p:nvSpPr>
        <p:spPr>
          <a:xfrm>
            <a:off x="9641764"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6C3D226C-4512-5533-51E7-5ED658AF347F}"/>
              </a:ext>
            </a:extLst>
          </p:cNvPr>
          <p:cNvSpPr/>
          <p:nvPr/>
        </p:nvSpPr>
        <p:spPr>
          <a:xfrm>
            <a:off x="9734772"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E6E51812-8D8B-A40F-2768-0B4BAFB2E42B}"/>
              </a:ext>
            </a:extLst>
          </p:cNvPr>
          <p:cNvSpPr/>
          <p:nvPr/>
        </p:nvSpPr>
        <p:spPr>
          <a:xfrm>
            <a:off x="9827780"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785D7E60-1454-8053-D9BB-263005F61FB9}"/>
              </a:ext>
            </a:extLst>
          </p:cNvPr>
          <p:cNvSpPr/>
          <p:nvPr/>
        </p:nvSpPr>
        <p:spPr>
          <a:xfrm>
            <a:off x="9549540"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9E71E20A-38C6-E0BA-0500-DF08F00F9EA9}"/>
              </a:ext>
            </a:extLst>
          </p:cNvPr>
          <p:cNvSpPr/>
          <p:nvPr/>
        </p:nvSpPr>
        <p:spPr>
          <a:xfrm>
            <a:off x="9641764"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9D9B6B7D-BC25-0ED6-0EA5-F028A37170DB}"/>
              </a:ext>
            </a:extLst>
          </p:cNvPr>
          <p:cNvSpPr/>
          <p:nvPr/>
        </p:nvSpPr>
        <p:spPr>
          <a:xfrm>
            <a:off x="9734772"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56B6D25D-7F54-F342-3C41-C1CEE3FB8677}"/>
              </a:ext>
            </a:extLst>
          </p:cNvPr>
          <p:cNvSpPr/>
          <p:nvPr/>
        </p:nvSpPr>
        <p:spPr>
          <a:xfrm>
            <a:off x="9827780"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B54764A3-E0A9-2891-4A45-120729BF210F}"/>
              </a:ext>
            </a:extLst>
          </p:cNvPr>
          <p:cNvSpPr/>
          <p:nvPr/>
        </p:nvSpPr>
        <p:spPr>
          <a:xfrm>
            <a:off x="9920788"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CD609DC0-F16F-A7CD-C8F6-615F15E78784}"/>
              </a:ext>
            </a:extLst>
          </p:cNvPr>
          <p:cNvSpPr/>
          <p:nvPr/>
        </p:nvSpPr>
        <p:spPr>
          <a:xfrm>
            <a:off x="10013012"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B615F601-1C24-C6B9-2823-D1BD539DBC0E}"/>
              </a:ext>
            </a:extLst>
          </p:cNvPr>
          <p:cNvSpPr/>
          <p:nvPr/>
        </p:nvSpPr>
        <p:spPr>
          <a:xfrm>
            <a:off x="10106020"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F4B13D22-0DB7-E94F-38C9-88D3FB696FC6}"/>
              </a:ext>
            </a:extLst>
          </p:cNvPr>
          <p:cNvSpPr/>
          <p:nvPr/>
        </p:nvSpPr>
        <p:spPr>
          <a:xfrm>
            <a:off x="10199028"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B533978F-5E87-8BC4-0EE5-85D33FF6BD3F}"/>
              </a:ext>
            </a:extLst>
          </p:cNvPr>
          <p:cNvSpPr/>
          <p:nvPr/>
        </p:nvSpPr>
        <p:spPr>
          <a:xfrm>
            <a:off x="9920788"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C7197F07-CC98-C4E3-0922-889E848FA8D8}"/>
              </a:ext>
            </a:extLst>
          </p:cNvPr>
          <p:cNvSpPr/>
          <p:nvPr/>
        </p:nvSpPr>
        <p:spPr>
          <a:xfrm>
            <a:off x="10013012"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0DC8BD1F-2D3D-A033-10F8-4E3151A4A413}"/>
              </a:ext>
            </a:extLst>
          </p:cNvPr>
          <p:cNvSpPr/>
          <p:nvPr/>
        </p:nvSpPr>
        <p:spPr>
          <a:xfrm>
            <a:off x="10106020"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33A7A185-6753-9F2F-A120-29CA90F22BAF}"/>
              </a:ext>
            </a:extLst>
          </p:cNvPr>
          <p:cNvSpPr/>
          <p:nvPr/>
        </p:nvSpPr>
        <p:spPr>
          <a:xfrm>
            <a:off x="10199028"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C2F8F2AF-9669-D854-0C12-EE1B97058C85}"/>
              </a:ext>
            </a:extLst>
          </p:cNvPr>
          <p:cNvSpPr/>
          <p:nvPr/>
        </p:nvSpPr>
        <p:spPr>
          <a:xfrm>
            <a:off x="9920788"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CCFD9553-9A6B-5508-8585-6BBEC8678334}"/>
              </a:ext>
            </a:extLst>
          </p:cNvPr>
          <p:cNvSpPr/>
          <p:nvPr/>
        </p:nvSpPr>
        <p:spPr>
          <a:xfrm>
            <a:off x="10013012"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B89AB0A7-B5C1-BCDE-A242-4B29CB82984E}"/>
              </a:ext>
            </a:extLst>
          </p:cNvPr>
          <p:cNvSpPr/>
          <p:nvPr/>
        </p:nvSpPr>
        <p:spPr>
          <a:xfrm>
            <a:off x="10106020"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F3EC80AC-4A18-8E2E-C51D-2F3BC69FEC75}"/>
              </a:ext>
            </a:extLst>
          </p:cNvPr>
          <p:cNvSpPr/>
          <p:nvPr/>
        </p:nvSpPr>
        <p:spPr>
          <a:xfrm>
            <a:off x="10199028"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706B2860-B4F5-CBE3-594A-FB251143FEA9}"/>
              </a:ext>
            </a:extLst>
          </p:cNvPr>
          <p:cNvSpPr/>
          <p:nvPr/>
        </p:nvSpPr>
        <p:spPr>
          <a:xfrm>
            <a:off x="9920788" y="53215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20FCDE94-5FB5-AC6B-839F-FA462902EBD1}"/>
              </a:ext>
            </a:extLst>
          </p:cNvPr>
          <p:cNvSpPr/>
          <p:nvPr/>
        </p:nvSpPr>
        <p:spPr>
          <a:xfrm>
            <a:off x="10013012" y="53215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921CCC70-41D1-8221-5CB0-AF3D156DDCBF}"/>
              </a:ext>
            </a:extLst>
          </p:cNvPr>
          <p:cNvSpPr/>
          <p:nvPr/>
        </p:nvSpPr>
        <p:spPr>
          <a:xfrm>
            <a:off x="10106020" y="53215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47BEC1A5-7F09-F371-BAB5-E3404AB8052B}"/>
              </a:ext>
            </a:extLst>
          </p:cNvPr>
          <p:cNvSpPr/>
          <p:nvPr/>
        </p:nvSpPr>
        <p:spPr>
          <a:xfrm>
            <a:off x="10199028" y="53199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64235E25-2BD1-818A-3C6D-0FC63265EC67}"/>
              </a:ext>
            </a:extLst>
          </p:cNvPr>
          <p:cNvSpPr/>
          <p:nvPr/>
        </p:nvSpPr>
        <p:spPr>
          <a:xfrm>
            <a:off x="9776788" y="5720527"/>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dirty="0">
              <a:ln>
                <a:noFill/>
              </a:ln>
              <a:solidFill>
                <a:srgbClr val="FFFFFF"/>
              </a:solidFill>
              <a:effectLst/>
              <a:uLnTx/>
              <a:uFillTx/>
              <a:latin typeface="Franklin Gothic Book"/>
              <a:ea typeface="+mn-ea"/>
              <a:cs typeface="+mn-cs"/>
            </a:endParaRPr>
          </a:p>
        </p:txBody>
      </p:sp>
      <p:grpSp>
        <p:nvGrpSpPr>
          <p:cNvPr id="13" name="Group 12">
            <a:extLst>
              <a:ext uri="{FF2B5EF4-FFF2-40B4-BE49-F238E27FC236}">
                <a16:creationId xmlns:a16="http://schemas.microsoft.com/office/drawing/2014/main" id="{AE0222F9-BDE6-312F-CEBC-81C142C1B4E8}"/>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405B6AE4-971A-A1E5-2CAA-F28FD3FE7BA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6" name="Group 15">
              <a:extLst>
                <a:ext uri="{FF2B5EF4-FFF2-40B4-BE49-F238E27FC236}">
                  <a16:creationId xmlns:a16="http://schemas.microsoft.com/office/drawing/2014/main" id="{73987448-A190-2C5D-C106-3D1D1BA6C5EF}"/>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954765EB-BF07-4AB3-7947-857701F374D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1DDF94CE-1C4D-5421-918A-5F325981CCB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85843267-0F10-388B-E4AE-8A8FAE57B7B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9880587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in-depth brainstorming exercise is to create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detailed and actionable process flow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maintaining and improving the data quality of Critical Data Elements (CDEs).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Think of it as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timeline of data activities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specific users, aiming for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target version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individually map out the business process flow, identifying roles, responsibilities, activities, and decision points involved in managing data quality. The exercise will culminate in group presentations, voting, and the selection of a final process to be implemented.</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68013DF2-CDAC-2295-15C5-35615FED7F6D}"/>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6033B9A9-4278-C4E1-B064-CC64AD6B176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F790554A-0C31-65BE-AC35-EE25360EBFB9}"/>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402AC599-591F-9B8B-2692-406111DE6AF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0" name="Rectangle 19">
                <a:extLst>
                  <a:ext uri="{FF2B5EF4-FFF2-40B4-BE49-F238E27FC236}">
                    <a16:creationId xmlns:a16="http://schemas.microsoft.com/office/drawing/2014/main" id="{45258403-8BBE-FE73-9F11-E2C548E8EF4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D5D4E30A-304D-86D2-15A0-BBD8F54F5A6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8905846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Provide each participant with a large sheet of paper (e.g., A3 or flipchart size)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four colors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sticky notes: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150000"/>
              </a:lnSpc>
              <a:spcBef>
                <a:spcPts val="500"/>
              </a:spcBef>
              <a:spcAft>
                <a:spcPts val="0"/>
              </a:spcAft>
              <a:buClr>
                <a:srgbClr val="11B5B4"/>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Yellow: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Activities involved in the data quality process.</a:t>
            </a:r>
          </a:p>
          <a:p>
            <a:pPr marL="685800" marR="0" lvl="1" indent="-228600" algn="just" defTabSz="914400" rtl="0" eaLnBrk="1" fontAlgn="auto" latinLnBrk="0" hangingPunct="1">
              <a:lnSpc>
                <a:spcPct val="150000"/>
              </a:lnSpc>
              <a:spcBef>
                <a:spcPts val="500"/>
              </a:spcBef>
              <a:spcAft>
                <a:spcPts val="0"/>
              </a:spcAft>
              <a:buClr>
                <a:srgbClr val="11B5B4"/>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Blue: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roles responsible for each activity.</a:t>
            </a:r>
          </a:p>
          <a:p>
            <a:pPr marL="685800" marR="0" lvl="1" indent="-228600" algn="just" defTabSz="914400" rtl="0" eaLnBrk="1" fontAlgn="auto" latinLnBrk="0" hangingPunct="1">
              <a:lnSpc>
                <a:spcPct val="150000"/>
              </a:lnSpc>
              <a:spcBef>
                <a:spcPts val="500"/>
              </a:spcBef>
              <a:spcAft>
                <a:spcPts val="0"/>
              </a:spcAft>
              <a:buClr>
                <a:srgbClr val="11B5B4"/>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Pink: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 bodies involved in the process.</a:t>
            </a:r>
          </a:p>
          <a:p>
            <a:pPr marL="685800" marR="0" lvl="1" indent="-228600" algn="just" defTabSz="914400" rtl="0" eaLnBrk="1" fontAlgn="auto" latinLnBrk="0" hangingPunct="1">
              <a:lnSpc>
                <a:spcPct val="150000"/>
              </a:lnSpc>
              <a:spcBef>
                <a:spcPts val="500"/>
              </a:spcBef>
              <a:spcAft>
                <a:spcPts val="0"/>
              </a:spcAft>
              <a:buClr>
                <a:srgbClr val="11B5B4"/>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Green: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Gateways or decision points that influence the process flow.</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Set-up and Explanation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DFF2BB42-A4F2-CA1F-8908-4DAF81C07704}"/>
              </a:ext>
            </a:extLst>
          </p:cNvPr>
          <p:cNvSpPr/>
          <p:nvPr/>
        </p:nvSpPr>
        <p:spPr>
          <a:xfrm>
            <a:off x="4628772" y="364477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DCFF692A-697B-6804-007E-6C818E744EB5}"/>
              </a:ext>
            </a:extLst>
          </p:cNvPr>
          <p:cNvSpPr/>
          <p:nvPr/>
        </p:nvSpPr>
        <p:spPr>
          <a:xfrm>
            <a:off x="4628772" y="4964744"/>
            <a:ext cx="36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67029742-EA67-6E00-1460-7BF732FA8A10}"/>
              </a:ext>
            </a:extLst>
          </p:cNvPr>
          <p:cNvSpPr/>
          <p:nvPr/>
        </p:nvSpPr>
        <p:spPr>
          <a:xfrm>
            <a:off x="4628772" y="4075834"/>
            <a:ext cx="360000" cy="360000"/>
          </a:xfrm>
          <a:prstGeom prst="rect">
            <a:avLst/>
          </a:prstGeom>
          <a:solidFill>
            <a:srgbClr val="00B0F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D778F4B7-B64A-90C2-43C5-40B88005700A}"/>
              </a:ext>
            </a:extLst>
          </p:cNvPr>
          <p:cNvSpPr/>
          <p:nvPr/>
        </p:nvSpPr>
        <p:spPr>
          <a:xfrm>
            <a:off x="4628772" y="4522929"/>
            <a:ext cx="360000" cy="360000"/>
          </a:xfrm>
          <a:prstGeom prst="rect">
            <a:avLst/>
          </a:prstGeom>
          <a:solidFill>
            <a:srgbClr val="FF9999"/>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1" name="Group 20">
            <a:extLst>
              <a:ext uri="{FF2B5EF4-FFF2-40B4-BE49-F238E27FC236}">
                <a16:creationId xmlns:a16="http://schemas.microsoft.com/office/drawing/2014/main" id="{3999025E-4933-657A-9229-B7CA905B40A0}"/>
              </a:ext>
            </a:extLst>
          </p:cNvPr>
          <p:cNvGrpSpPr/>
          <p:nvPr/>
        </p:nvGrpSpPr>
        <p:grpSpPr>
          <a:xfrm>
            <a:off x="10820400" y="158021"/>
            <a:ext cx="1262954" cy="262128"/>
            <a:chOff x="10892274" y="158021"/>
            <a:chExt cx="1191080" cy="262128"/>
          </a:xfrm>
        </p:grpSpPr>
        <p:sp>
          <p:nvSpPr>
            <p:cNvPr id="22" name="Oval 21">
              <a:extLst>
                <a:ext uri="{FF2B5EF4-FFF2-40B4-BE49-F238E27FC236}">
                  <a16:creationId xmlns:a16="http://schemas.microsoft.com/office/drawing/2014/main" id="{2A32304A-4B2D-3E28-CC7F-918060E3EA9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3" name="Group 22">
              <a:extLst>
                <a:ext uri="{FF2B5EF4-FFF2-40B4-BE49-F238E27FC236}">
                  <a16:creationId xmlns:a16="http://schemas.microsoft.com/office/drawing/2014/main" id="{9BD7BA55-2866-ECC6-D3EF-7F2585B09FE3}"/>
                </a:ext>
              </a:extLst>
            </p:cNvPr>
            <p:cNvGrpSpPr/>
            <p:nvPr/>
          </p:nvGrpSpPr>
          <p:grpSpPr>
            <a:xfrm>
              <a:off x="10892274" y="158021"/>
              <a:ext cx="1191080" cy="262128"/>
              <a:chOff x="9614080" y="308749"/>
              <a:chExt cx="1191080" cy="262128"/>
            </a:xfrm>
          </p:grpSpPr>
          <p:sp>
            <p:nvSpPr>
              <p:cNvPr id="24" name="Rectangle 23">
                <a:extLst>
                  <a:ext uri="{FF2B5EF4-FFF2-40B4-BE49-F238E27FC236}">
                    <a16:creationId xmlns:a16="http://schemas.microsoft.com/office/drawing/2014/main" id="{1C8C76AE-EB23-26E1-CDEB-7AAE1A3F687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5" name="Rectangle 24">
                <a:extLst>
                  <a:ext uri="{FF2B5EF4-FFF2-40B4-BE49-F238E27FC236}">
                    <a16:creationId xmlns:a16="http://schemas.microsoft.com/office/drawing/2014/main" id="{ED64712F-34B3-E153-4C79-92F7D77938F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6" name="Rectangle 25">
            <a:extLst>
              <a:ext uri="{FF2B5EF4-FFF2-40B4-BE49-F238E27FC236}">
                <a16:creationId xmlns:a16="http://schemas.microsoft.com/office/drawing/2014/main" id="{D42C6E30-1188-CBF4-FA2A-DA0D1ADB59C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412484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Begin by giving a brief explanation of the exercise, emphasizing that participants should focus specifically on the processes related to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Critical Data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(CDEs).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Highlight that the goal is to map out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 process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they should consider the previously created target roles, responsibilities, and operating model when designing their process.</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Set-up and Explanation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4D3A4A1-6AA4-856D-D24E-9BAE9E451970}"/>
              </a:ext>
            </a:extLst>
          </p:cNvPr>
          <p:cNvSpPr/>
          <p:nvPr/>
        </p:nvSpPr>
        <p:spPr>
          <a:xfrm>
            <a:off x="3324052" y="5501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FAAF7827-8570-915B-61A6-971E5E923DAA}"/>
              </a:ext>
            </a:extLst>
          </p:cNvPr>
          <p:cNvSpPr/>
          <p:nvPr/>
        </p:nvSpPr>
        <p:spPr>
          <a:xfrm>
            <a:off x="170684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F5B9808E-31C8-6714-080F-AAE68FC2EEC2}"/>
              </a:ext>
            </a:extLst>
          </p:cNvPr>
          <p:cNvSpPr/>
          <p:nvPr/>
        </p:nvSpPr>
        <p:spPr>
          <a:xfrm>
            <a:off x="2810928" y="55225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92A6BAF6-E613-B96C-D72D-EEA76A4B34A3}"/>
              </a:ext>
            </a:extLst>
          </p:cNvPr>
          <p:cNvSpPr/>
          <p:nvPr/>
        </p:nvSpPr>
        <p:spPr>
          <a:xfrm>
            <a:off x="2933832" y="51350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FFEBCA37-A9FB-F2F3-92B1-AC8D2E2BEB42}"/>
              </a:ext>
            </a:extLst>
          </p:cNvPr>
          <p:cNvSpPr/>
          <p:nvPr/>
        </p:nvSpPr>
        <p:spPr>
          <a:xfrm>
            <a:off x="2619838" y="43110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CB76CB4A-508C-1AA7-3885-17526D5BCDD5}"/>
              </a:ext>
            </a:extLst>
          </p:cNvPr>
          <p:cNvSpPr/>
          <p:nvPr/>
        </p:nvSpPr>
        <p:spPr>
          <a:xfrm>
            <a:off x="2121493" y="55164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B909F1C7-D13C-0257-BCDB-B7803F7BAE58}"/>
              </a:ext>
            </a:extLst>
          </p:cNvPr>
          <p:cNvSpPr/>
          <p:nvPr/>
        </p:nvSpPr>
        <p:spPr>
          <a:xfrm>
            <a:off x="2334572" y="59461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73D28A51-4AB7-7DE1-782B-E4BBBB850425}"/>
              </a:ext>
            </a:extLst>
          </p:cNvPr>
          <p:cNvSpPr/>
          <p:nvPr/>
        </p:nvSpPr>
        <p:spPr>
          <a:xfrm>
            <a:off x="2930541" y="591003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2E230F36-8B69-B10C-A451-0805B3FD2CD0}"/>
              </a:ext>
            </a:extLst>
          </p:cNvPr>
          <p:cNvSpPr/>
          <p:nvPr/>
        </p:nvSpPr>
        <p:spPr>
          <a:xfrm>
            <a:off x="2342345" y="512460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6FBA595E-C9DB-6F69-577A-30D65B9C882D}"/>
              </a:ext>
            </a:extLst>
          </p:cNvPr>
          <p:cNvSpPr/>
          <p:nvPr/>
        </p:nvSpPr>
        <p:spPr>
          <a:xfrm>
            <a:off x="2657458" y="470638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9EF06D2D-330F-FA54-EDE4-D35E7B927636}"/>
              </a:ext>
            </a:extLst>
          </p:cNvPr>
          <p:cNvSpPr/>
          <p:nvPr/>
        </p:nvSpPr>
        <p:spPr>
          <a:xfrm>
            <a:off x="3584050" y="5553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5E95F564-4CF3-4639-6395-007EEDF26EBB}"/>
              </a:ext>
            </a:extLst>
          </p:cNvPr>
          <p:cNvSpPr/>
          <p:nvPr/>
        </p:nvSpPr>
        <p:spPr>
          <a:xfrm>
            <a:off x="3575345" y="56713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3462FFE4-AE8B-CF6C-F7DE-DE065E63E46C}"/>
              </a:ext>
            </a:extLst>
          </p:cNvPr>
          <p:cNvSpPr/>
          <p:nvPr/>
        </p:nvSpPr>
        <p:spPr>
          <a:xfrm>
            <a:off x="2364759" y="555838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73A8AC05-5B65-CF41-C7AA-BACC4259791C}"/>
              </a:ext>
            </a:extLst>
          </p:cNvPr>
          <p:cNvSpPr/>
          <p:nvPr/>
        </p:nvSpPr>
        <p:spPr>
          <a:xfrm>
            <a:off x="2400759" y="56808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3F7C4515-D089-356E-1454-7DB639D707F4}"/>
              </a:ext>
            </a:extLst>
          </p:cNvPr>
          <p:cNvSpPr/>
          <p:nvPr/>
        </p:nvSpPr>
        <p:spPr>
          <a:xfrm>
            <a:off x="2912035" y="44071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3B747007-6675-0CA6-A22D-778E68022D3F}"/>
              </a:ext>
            </a:extLst>
          </p:cNvPr>
          <p:cNvSpPr/>
          <p:nvPr/>
        </p:nvSpPr>
        <p:spPr>
          <a:xfrm>
            <a:off x="2813880" y="4438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3A2FBADB-E19E-4A67-31A6-0A3A263642B3}"/>
              </a:ext>
            </a:extLst>
          </p:cNvPr>
          <p:cNvSpPr/>
          <p:nvPr/>
        </p:nvSpPr>
        <p:spPr>
          <a:xfrm>
            <a:off x="2836630" y="45284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087CE75D-6620-73D1-D927-2B7A945B0F5C}"/>
              </a:ext>
            </a:extLst>
          </p:cNvPr>
          <p:cNvSpPr/>
          <p:nvPr/>
        </p:nvSpPr>
        <p:spPr>
          <a:xfrm>
            <a:off x="2920754" y="4510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B5BFAB42-0B3C-1E72-6595-B065E3FEDF75}"/>
              </a:ext>
            </a:extLst>
          </p:cNvPr>
          <p:cNvSpPr/>
          <p:nvPr/>
        </p:nvSpPr>
        <p:spPr>
          <a:xfrm>
            <a:off x="2876457" y="44568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BCA1CC66-89F0-4EE8-B76F-739D7E44B1A9}"/>
              </a:ext>
            </a:extLst>
          </p:cNvPr>
          <p:cNvSpPr/>
          <p:nvPr/>
        </p:nvSpPr>
        <p:spPr>
          <a:xfrm>
            <a:off x="2592369" y="59971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958ADC28-5825-6C44-9710-EA7122C6B5F8}"/>
              </a:ext>
            </a:extLst>
          </p:cNvPr>
          <p:cNvSpPr/>
          <p:nvPr/>
        </p:nvSpPr>
        <p:spPr>
          <a:xfrm>
            <a:off x="2608113" y="51452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097ACF23-6BB1-3381-1D39-F83B1ED342EA}"/>
              </a:ext>
            </a:extLst>
          </p:cNvPr>
          <p:cNvSpPr/>
          <p:nvPr/>
        </p:nvSpPr>
        <p:spPr>
          <a:xfrm>
            <a:off x="2563869" y="52100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E7563A92-FC5A-E882-1112-B53B5EAD499F}"/>
              </a:ext>
            </a:extLst>
          </p:cNvPr>
          <p:cNvSpPr/>
          <p:nvPr/>
        </p:nvSpPr>
        <p:spPr>
          <a:xfrm>
            <a:off x="2616338" y="5238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E83A5948-0CD3-B915-9642-203279E4B5C4}"/>
              </a:ext>
            </a:extLst>
          </p:cNvPr>
          <p:cNvSpPr/>
          <p:nvPr/>
        </p:nvSpPr>
        <p:spPr>
          <a:xfrm>
            <a:off x="3187539" y="60421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E9CAC883-AEEF-0CE3-AF19-DCB47ED0F2DE}"/>
              </a:ext>
            </a:extLst>
          </p:cNvPr>
          <p:cNvSpPr/>
          <p:nvPr/>
        </p:nvSpPr>
        <p:spPr>
          <a:xfrm>
            <a:off x="2932108" y="4719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2E041F8C-3C97-17B1-09F6-ADFC71F8DC2A}"/>
              </a:ext>
            </a:extLst>
          </p:cNvPr>
          <p:cNvSpPr/>
          <p:nvPr/>
        </p:nvSpPr>
        <p:spPr>
          <a:xfrm>
            <a:off x="2954758" y="4814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3CC9E05B-D5E4-371B-7A90-E5A49849F869}"/>
              </a:ext>
            </a:extLst>
          </p:cNvPr>
          <p:cNvSpPr/>
          <p:nvPr/>
        </p:nvSpPr>
        <p:spPr>
          <a:xfrm>
            <a:off x="2842904" y="4791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9DFEE862-D263-56D6-C147-7A8189064082}"/>
              </a:ext>
            </a:extLst>
          </p:cNvPr>
          <p:cNvSpPr/>
          <p:nvPr/>
        </p:nvSpPr>
        <p:spPr>
          <a:xfrm>
            <a:off x="2792268" y="47279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23262300-ADFA-B858-B856-77FE766EC796}"/>
              </a:ext>
            </a:extLst>
          </p:cNvPr>
          <p:cNvSpPr/>
          <p:nvPr/>
        </p:nvSpPr>
        <p:spPr>
          <a:xfrm>
            <a:off x="3177751" y="5166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98A3CABB-8C55-EF1F-1933-31D31D7D712D}"/>
              </a:ext>
            </a:extLst>
          </p:cNvPr>
          <p:cNvSpPr/>
          <p:nvPr/>
        </p:nvSpPr>
        <p:spPr>
          <a:xfrm>
            <a:off x="3163122" y="52416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F893948E-8EE2-0B8E-4744-9A434D467FBD}"/>
              </a:ext>
            </a:extLst>
          </p:cNvPr>
          <p:cNvSpPr/>
          <p:nvPr/>
        </p:nvSpPr>
        <p:spPr>
          <a:xfrm>
            <a:off x="3197678" y="5314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AC2482A5-FAB8-6EF6-C7E2-EABE0705D0D7}"/>
              </a:ext>
            </a:extLst>
          </p:cNvPr>
          <p:cNvSpPr/>
          <p:nvPr/>
        </p:nvSpPr>
        <p:spPr>
          <a:xfrm>
            <a:off x="1984299" y="6002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60C3CE0B-73C0-565A-52BC-79E6B7502A70}"/>
              </a:ext>
            </a:extLst>
          </p:cNvPr>
          <p:cNvSpPr/>
          <p:nvPr/>
        </p:nvSpPr>
        <p:spPr>
          <a:xfrm>
            <a:off x="3100056" y="56249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337ADF01-E0D2-54F8-CC1C-0FFCF9BEC2E4}"/>
              </a:ext>
            </a:extLst>
          </p:cNvPr>
          <p:cNvSpPr/>
          <p:nvPr/>
        </p:nvSpPr>
        <p:spPr>
          <a:xfrm>
            <a:off x="3004108" y="5583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5" name="Group 54">
            <a:extLst>
              <a:ext uri="{FF2B5EF4-FFF2-40B4-BE49-F238E27FC236}">
                <a16:creationId xmlns:a16="http://schemas.microsoft.com/office/drawing/2014/main" id="{E5E05F55-FCBF-F107-ABA8-AB2CC0D66B09}"/>
              </a:ext>
            </a:extLst>
          </p:cNvPr>
          <p:cNvGrpSpPr/>
          <p:nvPr/>
        </p:nvGrpSpPr>
        <p:grpSpPr>
          <a:xfrm>
            <a:off x="2616443" y="4404642"/>
            <a:ext cx="180000" cy="180000"/>
            <a:chOff x="7966880" y="3935853"/>
            <a:chExt cx="180000" cy="180000"/>
          </a:xfrm>
        </p:grpSpPr>
        <p:sp>
          <p:nvSpPr>
            <p:cNvPr id="56" name="Oval 55">
              <a:extLst>
                <a:ext uri="{FF2B5EF4-FFF2-40B4-BE49-F238E27FC236}">
                  <a16:creationId xmlns:a16="http://schemas.microsoft.com/office/drawing/2014/main" id="{62C00D5A-DCFF-CEE3-1610-455214DF40CE}"/>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7" name="Graphic 56" descr="Star with solid fill">
              <a:extLst>
                <a:ext uri="{FF2B5EF4-FFF2-40B4-BE49-F238E27FC236}">
                  <a16:creationId xmlns:a16="http://schemas.microsoft.com/office/drawing/2014/main" id="{CF6617BB-592D-1D9C-A292-F31E8E1766C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58" name="Group 57">
            <a:extLst>
              <a:ext uri="{FF2B5EF4-FFF2-40B4-BE49-F238E27FC236}">
                <a16:creationId xmlns:a16="http://schemas.microsoft.com/office/drawing/2014/main" id="{6D0B3573-907A-FA38-711A-55658FD99F91}"/>
              </a:ext>
            </a:extLst>
          </p:cNvPr>
          <p:cNvGrpSpPr/>
          <p:nvPr/>
        </p:nvGrpSpPr>
        <p:grpSpPr>
          <a:xfrm>
            <a:off x="2951334" y="5260601"/>
            <a:ext cx="180000" cy="180000"/>
            <a:chOff x="7966880" y="3935853"/>
            <a:chExt cx="180000" cy="180000"/>
          </a:xfrm>
        </p:grpSpPr>
        <p:sp>
          <p:nvSpPr>
            <p:cNvPr id="59" name="Oval 58">
              <a:extLst>
                <a:ext uri="{FF2B5EF4-FFF2-40B4-BE49-F238E27FC236}">
                  <a16:creationId xmlns:a16="http://schemas.microsoft.com/office/drawing/2014/main" id="{911ED342-1BA6-EF52-1354-259C9565D80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0" name="Graphic 59" descr="Star with solid fill">
              <a:extLst>
                <a:ext uri="{FF2B5EF4-FFF2-40B4-BE49-F238E27FC236}">
                  <a16:creationId xmlns:a16="http://schemas.microsoft.com/office/drawing/2014/main" id="{AE5FDACF-B91C-35DB-FE1C-BDF97D555C4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61" name="Group 60">
            <a:extLst>
              <a:ext uri="{FF2B5EF4-FFF2-40B4-BE49-F238E27FC236}">
                <a16:creationId xmlns:a16="http://schemas.microsoft.com/office/drawing/2014/main" id="{A3BFAA3A-1E0E-9B6F-3E29-37853EC998AB}"/>
              </a:ext>
            </a:extLst>
          </p:cNvPr>
          <p:cNvGrpSpPr/>
          <p:nvPr/>
        </p:nvGrpSpPr>
        <p:grpSpPr>
          <a:xfrm>
            <a:off x="2740754" y="4885372"/>
            <a:ext cx="180000" cy="180000"/>
            <a:chOff x="7966880" y="3935853"/>
            <a:chExt cx="180000" cy="180000"/>
          </a:xfrm>
        </p:grpSpPr>
        <p:sp>
          <p:nvSpPr>
            <p:cNvPr id="62" name="Oval 61">
              <a:extLst>
                <a:ext uri="{FF2B5EF4-FFF2-40B4-BE49-F238E27FC236}">
                  <a16:creationId xmlns:a16="http://schemas.microsoft.com/office/drawing/2014/main" id="{51C08ACA-BC15-3FC3-475E-5A952521742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63" name="Graphic 62" descr="Star with solid fill">
              <a:extLst>
                <a:ext uri="{FF2B5EF4-FFF2-40B4-BE49-F238E27FC236}">
                  <a16:creationId xmlns:a16="http://schemas.microsoft.com/office/drawing/2014/main" id="{10DAD85B-68CB-CEB6-0738-64F9FC9AC0B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pic>
        <p:nvPicPr>
          <p:cNvPr id="64" name="Picture 63">
            <a:extLst>
              <a:ext uri="{FF2B5EF4-FFF2-40B4-BE49-F238E27FC236}">
                <a16:creationId xmlns:a16="http://schemas.microsoft.com/office/drawing/2014/main" id="{24CBDE1F-D8C9-1390-EF58-39F5CE3FEF9A}"/>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5035885" y="4485078"/>
            <a:ext cx="2492970" cy="909977"/>
          </a:xfrm>
          <a:prstGeom prst="rect">
            <a:avLst/>
          </a:prstGeom>
        </p:spPr>
      </p:pic>
      <p:pic>
        <p:nvPicPr>
          <p:cNvPr id="65" name="Picture 64">
            <a:extLst>
              <a:ext uri="{FF2B5EF4-FFF2-40B4-BE49-F238E27FC236}">
                <a16:creationId xmlns:a16="http://schemas.microsoft.com/office/drawing/2014/main" id="{D432FE5C-8621-3E60-8BC1-8F9646FF1152}"/>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8397031" y="4292758"/>
            <a:ext cx="3346952" cy="1990348"/>
          </a:xfrm>
          <a:prstGeom prst="rect">
            <a:avLst/>
          </a:prstGeom>
        </p:spPr>
      </p:pic>
      <p:pic>
        <p:nvPicPr>
          <p:cNvPr id="66" name="Picture 65">
            <a:extLst>
              <a:ext uri="{FF2B5EF4-FFF2-40B4-BE49-F238E27FC236}">
                <a16:creationId xmlns:a16="http://schemas.microsoft.com/office/drawing/2014/main" id="{E1D0950E-B1E0-1844-BFF8-97AE4F47AC34}"/>
              </a:ext>
            </a:extLst>
          </p:cNvPr>
          <p:cNvPicPr>
            <a:picLocks noChangeAspect="1"/>
          </p:cNvPicPr>
          <p:nvPr/>
        </p:nvPicPr>
        <p:blipFill>
          <a:blip r:embed="rId5" cstate="print">
            <a:extLst>
              <a:ext uri="{28A0092B-C50C-407E-A947-70E740481C1C}">
                <a14:useLocalDpi xmlns:a14="http://schemas.microsoft.com/office/drawing/2010/main"/>
              </a:ext>
            </a:extLst>
          </a:blip>
          <a:srcRect/>
          <a:stretch/>
        </p:blipFill>
        <p:spPr>
          <a:xfrm>
            <a:off x="4929694" y="5515749"/>
            <a:ext cx="2366203" cy="909977"/>
          </a:xfrm>
          <a:prstGeom prst="rect">
            <a:avLst/>
          </a:prstGeom>
        </p:spPr>
      </p:pic>
      <p:grpSp>
        <p:nvGrpSpPr>
          <p:cNvPr id="15" name="Group 14">
            <a:extLst>
              <a:ext uri="{FF2B5EF4-FFF2-40B4-BE49-F238E27FC236}">
                <a16:creationId xmlns:a16="http://schemas.microsoft.com/office/drawing/2014/main" id="{FD75FDE2-6071-10B3-1B5D-A6A5CFEB72BD}"/>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65ED4677-905E-087E-E2BD-74CE1AFA18C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5FC17757-7BC9-FD1F-F08B-99762CE949E4}"/>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721321FC-D17D-1C69-32A8-091EC86BC69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67" name="Rectangle 66">
                <a:extLst>
                  <a:ext uri="{FF2B5EF4-FFF2-40B4-BE49-F238E27FC236}">
                    <a16:creationId xmlns:a16="http://schemas.microsoft.com/office/drawing/2014/main" id="{2BDA2375-486E-2830-6128-A515B851C62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8" name="Rectangle 67">
            <a:extLst>
              <a:ext uri="{FF2B5EF4-FFF2-40B4-BE49-F238E27FC236}">
                <a16:creationId xmlns:a16="http://schemas.microsoft.com/office/drawing/2014/main" id="{4CE880A4-C09C-DDFD-17F2-FCFD4407118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3351839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every participant to write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individual steps or activities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process for maintaining and improving the data quality of a CDE.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step or activity should be on a single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yellow sticky note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be easy to read.</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should aim to create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15-25 steps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participants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a:t>
            </a:r>
            <a:r>
              <a:rPr kumimoji="0" lang="en-US" sz="16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swimlanes</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separate activities by role, making it clear who is responsible for what.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participants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draw arrows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indicate the sequence of activities, workflows, and communication flows between roles and bodies.</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Create the Story</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0DD15700-A21D-461F-46A8-E7DA3FB8E2A9}"/>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99776AFA-39C6-C76E-89CA-FB1889AD1AC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CCC7590C-1E2D-EB4F-C937-CF98D0ACE6B9}"/>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160BB120-675C-F250-2629-5BFA9DD4889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C43EF744-47F2-EA31-661A-7DC0B48C3EA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36B9C057-271D-40BE-AFD0-A938FD0A4DD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40494414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Remind the participants to:</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Activities: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yellow sticky notes to outline key activities such as data validation, issue reporting, and data cleansing.</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Assign Roles: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blue sticky notes to designate which roles are responsible for each activity.</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Involve Governance Bodies: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pink sticky notes to indicate the involvement of governance bodies in overseeing or supporting these activities.</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Decision Points: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green sticky notes for gateways or decision points where critical choices are made (e.g., when to escalate an issue).</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Create the Story</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D08B85D0-AA41-FA88-FDB2-A3F2F721B73D}"/>
              </a:ext>
            </a:extLst>
          </p:cNvPr>
          <p:cNvSpPr/>
          <p:nvPr/>
        </p:nvSpPr>
        <p:spPr>
          <a:xfrm>
            <a:off x="4628772" y="303686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D94B78CE-FA8F-56E8-E919-77767C5600DD}"/>
              </a:ext>
            </a:extLst>
          </p:cNvPr>
          <p:cNvSpPr/>
          <p:nvPr/>
        </p:nvSpPr>
        <p:spPr>
          <a:xfrm>
            <a:off x="4628772" y="5396743"/>
            <a:ext cx="36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E41345A9-654C-6AE1-3200-1E43C29B3A58}"/>
              </a:ext>
            </a:extLst>
          </p:cNvPr>
          <p:cNvSpPr/>
          <p:nvPr/>
        </p:nvSpPr>
        <p:spPr>
          <a:xfrm>
            <a:off x="4628772" y="3730683"/>
            <a:ext cx="360000" cy="360000"/>
          </a:xfrm>
          <a:prstGeom prst="rect">
            <a:avLst/>
          </a:prstGeom>
          <a:solidFill>
            <a:srgbClr val="00B0F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CF07EB99-5849-6ECA-EE81-169B3F1F6BF2}"/>
              </a:ext>
            </a:extLst>
          </p:cNvPr>
          <p:cNvSpPr/>
          <p:nvPr/>
        </p:nvSpPr>
        <p:spPr>
          <a:xfrm>
            <a:off x="4628772" y="4522929"/>
            <a:ext cx="360000" cy="360000"/>
          </a:xfrm>
          <a:prstGeom prst="rect">
            <a:avLst/>
          </a:prstGeom>
          <a:solidFill>
            <a:srgbClr val="FF9999"/>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1" name="Group 20">
            <a:extLst>
              <a:ext uri="{FF2B5EF4-FFF2-40B4-BE49-F238E27FC236}">
                <a16:creationId xmlns:a16="http://schemas.microsoft.com/office/drawing/2014/main" id="{E3B0F992-8BA1-8AC1-5E1F-D41D99415F91}"/>
              </a:ext>
            </a:extLst>
          </p:cNvPr>
          <p:cNvGrpSpPr/>
          <p:nvPr/>
        </p:nvGrpSpPr>
        <p:grpSpPr>
          <a:xfrm>
            <a:off x="10820400" y="158021"/>
            <a:ext cx="1262954" cy="262128"/>
            <a:chOff x="10892274" y="158021"/>
            <a:chExt cx="1191080" cy="262128"/>
          </a:xfrm>
        </p:grpSpPr>
        <p:sp>
          <p:nvSpPr>
            <p:cNvPr id="22" name="Oval 21">
              <a:extLst>
                <a:ext uri="{FF2B5EF4-FFF2-40B4-BE49-F238E27FC236}">
                  <a16:creationId xmlns:a16="http://schemas.microsoft.com/office/drawing/2014/main" id="{AB68DEAB-6FD9-8F8C-23C9-A438B3FE322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3" name="Group 22">
              <a:extLst>
                <a:ext uri="{FF2B5EF4-FFF2-40B4-BE49-F238E27FC236}">
                  <a16:creationId xmlns:a16="http://schemas.microsoft.com/office/drawing/2014/main" id="{44CF0438-E81A-0337-9442-70168556CBA3}"/>
                </a:ext>
              </a:extLst>
            </p:cNvPr>
            <p:cNvGrpSpPr/>
            <p:nvPr/>
          </p:nvGrpSpPr>
          <p:grpSpPr>
            <a:xfrm>
              <a:off x="10892274" y="158021"/>
              <a:ext cx="1191080" cy="262128"/>
              <a:chOff x="9614080" y="308749"/>
              <a:chExt cx="1191080" cy="262128"/>
            </a:xfrm>
          </p:grpSpPr>
          <p:sp>
            <p:nvSpPr>
              <p:cNvPr id="24" name="Rectangle 23">
                <a:extLst>
                  <a:ext uri="{FF2B5EF4-FFF2-40B4-BE49-F238E27FC236}">
                    <a16:creationId xmlns:a16="http://schemas.microsoft.com/office/drawing/2014/main" id="{5AC21477-F7D5-3696-7198-5D2EF20890C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5" name="Rectangle 24">
                <a:extLst>
                  <a:ext uri="{FF2B5EF4-FFF2-40B4-BE49-F238E27FC236}">
                    <a16:creationId xmlns:a16="http://schemas.microsoft.com/office/drawing/2014/main" id="{8BDA603B-2D8D-761B-2CE5-90C1CB40921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6" name="Rectangle 25">
            <a:extLst>
              <a:ext uri="{FF2B5EF4-FFF2-40B4-BE49-F238E27FC236}">
                <a16:creationId xmlns:a16="http://schemas.microsoft.com/office/drawing/2014/main" id="{C39DF7FB-BACB-3E74-A9A2-FBACE4092C5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952280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Create the Story</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4" name="Group 23">
            <a:extLst>
              <a:ext uri="{FF2B5EF4-FFF2-40B4-BE49-F238E27FC236}">
                <a16:creationId xmlns:a16="http://schemas.microsoft.com/office/drawing/2014/main" id="{10E7EBE8-F465-B7BC-FBE5-2659EFCA5186}"/>
              </a:ext>
            </a:extLst>
          </p:cNvPr>
          <p:cNvGrpSpPr/>
          <p:nvPr/>
        </p:nvGrpSpPr>
        <p:grpSpPr>
          <a:xfrm>
            <a:off x="4188412" y="2265683"/>
            <a:ext cx="6022387" cy="3921760"/>
            <a:chOff x="4188412" y="2265683"/>
            <a:chExt cx="6022387" cy="3921760"/>
          </a:xfrm>
        </p:grpSpPr>
        <p:pic>
          <p:nvPicPr>
            <p:cNvPr id="23" name="Picture 22" descr="A black pen next to a yellow square&#10;&#10;Description automatically generated">
              <a:extLst>
                <a:ext uri="{FF2B5EF4-FFF2-40B4-BE49-F238E27FC236}">
                  <a16:creationId xmlns:a16="http://schemas.microsoft.com/office/drawing/2014/main" id="{C7994795-CA68-AE94-0D79-9FF67CB3C780}"/>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954" t="3217" r="3465"/>
            <a:stretch/>
          </p:blipFill>
          <p:spPr>
            <a:xfrm rot="5400000">
              <a:off x="5238726" y="1215369"/>
              <a:ext cx="3921760" cy="6022387"/>
            </a:xfrm>
            <a:prstGeom prst="rect">
              <a:avLst/>
            </a:prstGeom>
          </p:spPr>
        </p:pic>
        <p:pic>
          <p:nvPicPr>
            <p:cNvPr id="22" name="Picture 21">
              <a:extLst>
                <a:ext uri="{FF2B5EF4-FFF2-40B4-BE49-F238E27FC236}">
                  <a16:creationId xmlns:a16="http://schemas.microsoft.com/office/drawing/2014/main" id="{5DDDBF45-F3F0-95E4-CE0F-7978909A1D1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940349" y="2660138"/>
              <a:ext cx="4718689" cy="3132847"/>
            </a:xfrm>
            <a:prstGeom prst="rect">
              <a:avLst/>
            </a:prstGeom>
          </p:spPr>
        </p:pic>
      </p:grpSp>
      <p:grpSp>
        <p:nvGrpSpPr>
          <p:cNvPr id="13" name="Group 12">
            <a:extLst>
              <a:ext uri="{FF2B5EF4-FFF2-40B4-BE49-F238E27FC236}">
                <a16:creationId xmlns:a16="http://schemas.microsoft.com/office/drawing/2014/main" id="{F31F4896-AA31-AAF7-2659-2D34CC1CB82C}"/>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7C03BEC3-FA8F-7041-2640-EC5956AEBFB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6" name="Group 15">
              <a:extLst>
                <a:ext uri="{FF2B5EF4-FFF2-40B4-BE49-F238E27FC236}">
                  <a16:creationId xmlns:a16="http://schemas.microsoft.com/office/drawing/2014/main" id="{2B4A2CED-69AB-A654-E728-42EC65F1CC90}"/>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6C398069-EFA8-CFF4-CF6B-697E2472781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0" name="Rectangle 19">
                <a:extLst>
                  <a:ext uri="{FF2B5EF4-FFF2-40B4-BE49-F238E27FC236}">
                    <a16:creationId xmlns:a16="http://schemas.microsoft.com/office/drawing/2014/main" id="{F162D0B9-AB54-A5A4-BE6E-72ACEC529D3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123958D6-037B-2470-D3BA-1487870113C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9760964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9589F3-16B0-C9AF-86B7-AFD65B5DCC1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BB4DB12-E23C-1872-0D6C-C1D8BFDE34C6}"/>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B7479027-F18B-0A5A-C538-44630117A5B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C0BF95C-0FB2-2C84-0948-F4096CBF538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FD088DE5-4088-432E-7BE9-1DD9DD59E9E0}"/>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18437061-3370-A758-9D79-C01778D851CA}"/>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3B8CD317-0F6E-B4F6-4566-6ECDA97F2854}"/>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097472A0-1924-6A51-DF53-E6BF0DF85C1B}"/>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53EF583A-A1DE-8AB0-2F9A-63E83695E073}"/>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Create the Story</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 name="Picture 16" descr="A diagram of sticky notes on a white board&#10;&#10;AI-generated content may be incorrect.">
            <a:extLst>
              <a:ext uri="{FF2B5EF4-FFF2-40B4-BE49-F238E27FC236}">
                <a16:creationId xmlns:a16="http://schemas.microsoft.com/office/drawing/2014/main" id="{F5955779-C140-8A73-E4B3-2705FD7F420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63897" y="2479356"/>
            <a:ext cx="3923763" cy="2942822"/>
          </a:xfrm>
          <a:prstGeom prst="rect">
            <a:avLst/>
          </a:prstGeom>
        </p:spPr>
      </p:pic>
      <p:pic>
        <p:nvPicPr>
          <p:cNvPr id="21" name="Picture 20" descr="A diagram with sticky notes on a white board&#10;&#10;AI-generated content may be incorrect.">
            <a:extLst>
              <a:ext uri="{FF2B5EF4-FFF2-40B4-BE49-F238E27FC236}">
                <a16:creationId xmlns:a16="http://schemas.microsoft.com/office/drawing/2014/main" id="{BE4D9573-7B83-ED85-2414-9A7211E8BC0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26180" y="2521259"/>
            <a:ext cx="3923763" cy="2942822"/>
          </a:xfrm>
          <a:prstGeom prst="rect">
            <a:avLst/>
          </a:prstGeom>
        </p:spPr>
      </p:pic>
      <p:grpSp>
        <p:nvGrpSpPr>
          <p:cNvPr id="13" name="Group 12">
            <a:extLst>
              <a:ext uri="{FF2B5EF4-FFF2-40B4-BE49-F238E27FC236}">
                <a16:creationId xmlns:a16="http://schemas.microsoft.com/office/drawing/2014/main" id="{A45759FB-60C3-A6AD-D664-53DA84A48031}"/>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8D9EB963-BF99-ECBE-AB6B-953E88C9FAE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6" name="Group 15">
              <a:extLst>
                <a:ext uri="{FF2B5EF4-FFF2-40B4-BE49-F238E27FC236}">
                  <a16:creationId xmlns:a16="http://schemas.microsoft.com/office/drawing/2014/main" id="{055AA792-8AC2-2D71-6F0C-50B4350EE392}"/>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E3576796-94E6-10EB-F498-FE06D9EE630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2" name="Rectangle 21">
                <a:extLst>
                  <a:ext uri="{FF2B5EF4-FFF2-40B4-BE49-F238E27FC236}">
                    <a16:creationId xmlns:a16="http://schemas.microsoft.com/office/drawing/2014/main" id="{4C650A21-C458-5EEA-184A-1436E75C24E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858DF2BA-119C-527A-1985-1AAF5043DB7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40996795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p:txBody>
          <a:bodyPr/>
          <a:lstStyle/>
          <a:p>
            <a:r>
              <a:rPr lang="en-US" b="1" dirty="0">
                <a:solidFill>
                  <a:srgbClr val="11B5B4"/>
                </a:solidFill>
              </a:rPr>
              <a:t>4</a:t>
            </a:r>
            <a:r>
              <a:rPr lang="en-US" b="1" dirty="0">
                <a:solidFill>
                  <a:schemeClr val="accent2"/>
                </a:solidFill>
              </a:rPr>
              <a:t> </a:t>
            </a:r>
            <a:r>
              <a:rPr lang="en-US" dirty="0"/>
              <a:t>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6177280" y="1930400"/>
            <a:ext cx="5208270" cy="2455284"/>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don’t end any workshop without a decision. Workshops must end with clear next steps and clear responsibilities assigned.</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because of this that we don’t start any workshop without ensuring that one of the participants takes the role of </a:t>
            </a: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the “decider”</a:t>
            </a:r>
            <a:r>
              <a:rPr kumimoji="0" lang="en-US" sz="20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a:t>
            </a:r>
            <a:endParaRPr kumimoji="0" lang="nl-NL" sz="20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8387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Discussions are Sequenced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Discussions are Visualized</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We Work Alone, Together</a:t>
            </a:r>
          </a:p>
        </p:txBody>
      </p:sp>
      <p:sp>
        <p:nvSpPr>
          <p:cNvPr id="10" name="Tijdelijke aanduiding voor tekst 44">
            <a:extLst>
              <a:ext uri="{FF2B5EF4-FFF2-40B4-BE49-F238E27FC236}">
                <a16:creationId xmlns:a16="http://schemas.microsoft.com/office/drawing/2014/main" id="{23F653CB-7E22-EA24-0BFC-6943FEB64342}"/>
              </a:ext>
            </a:extLst>
          </p:cNvPr>
          <p:cNvSpPr txBox="1">
            <a:spLocks/>
          </p:cNvSpPr>
          <p:nvPr/>
        </p:nvSpPr>
        <p:spPr>
          <a:xfrm>
            <a:off x="704850" y="3716018"/>
            <a:ext cx="483870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There’s Always a Decision</a:t>
            </a:r>
          </a:p>
        </p:txBody>
      </p:sp>
    </p:spTree>
    <p:extLst>
      <p:ext uri="{BB962C8B-B14F-4D97-AF65-F5344CB8AC3E}">
        <p14:creationId xmlns:p14="http://schemas.microsoft.com/office/powerpoint/2010/main" val="7838399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922A4F-B432-9BD4-1A30-76A0C866B88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57A359-C13A-F802-15E2-DCDFA6E27D42}"/>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99A4E9DD-5570-764F-C89B-3F5D71C0447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C2CFE8-5D57-0CBA-E884-AC77B5019DD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C15C393F-62E7-A019-C88B-9F9982A0ED13}"/>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25DCD366-B117-6793-379A-C47B6A407D7B}"/>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166587FD-E048-0409-DFC5-AF2058C71FAA}"/>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71963DCB-DE01-549C-8466-38835B807C92}"/>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A5BF283B-E0BC-4205-ED6D-81B0C582583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Create the Story</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diagram of a project with sticky notes&#10;&#10;AI-generated content may be incorrect.">
            <a:extLst>
              <a:ext uri="{FF2B5EF4-FFF2-40B4-BE49-F238E27FC236}">
                <a16:creationId xmlns:a16="http://schemas.microsoft.com/office/drawing/2014/main" id="{152511AC-0BDA-7B86-A94B-76BC819461A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09096" y="2521259"/>
            <a:ext cx="3923763" cy="2942822"/>
          </a:xfrm>
          <a:prstGeom prst="rect">
            <a:avLst/>
          </a:prstGeom>
        </p:spPr>
      </p:pic>
      <p:pic>
        <p:nvPicPr>
          <p:cNvPr id="13" name="Picture 12" descr="A diagram of a workflow&#10;&#10;AI-generated content may be incorrect.">
            <a:extLst>
              <a:ext uri="{FF2B5EF4-FFF2-40B4-BE49-F238E27FC236}">
                <a16:creationId xmlns:a16="http://schemas.microsoft.com/office/drawing/2014/main" id="{E6A0C3C5-B369-E606-EADD-ED9B6DD3CE8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09671" y="2521259"/>
            <a:ext cx="3923763" cy="2942822"/>
          </a:xfrm>
          <a:prstGeom prst="rect">
            <a:avLst/>
          </a:prstGeom>
        </p:spPr>
      </p:pic>
      <p:grpSp>
        <p:nvGrpSpPr>
          <p:cNvPr id="16" name="Group 15">
            <a:extLst>
              <a:ext uri="{FF2B5EF4-FFF2-40B4-BE49-F238E27FC236}">
                <a16:creationId xmlns:a16="http://schemas.microsoft.com/office/drawing/2014/main" id="{D366BCD8-495A-D4EA-647C-89C74386CABA}"/>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87502313-2E0A-E27C-CEED-05B09511F4B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0" name="Group 19">
              <a:extLst>
                <a:ext uri="{FF2B5EF4-FFF2-40B4-BE49-F238E27FC236}">
                  <a16:creationId xmlns:a16="http://schemas.microsoft.com/office/drawing/2014/main" id="{E3CFF4DF-A20A-1DE3-E978-FE57013146DE}"/>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F3952BA7-FC5F-3747-E6A5-3E33922ACC2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2" name="Rectangle 21">
                <a:extLst>
                  <a:ext uri="{FF2B5EF4-FFF2-40B4-BE49-F238E27FC236}">
                    <a16:creationId xmlns:a16="http://schemas.microsoft.com/office/drawing/2014/main" id="{9C01CC5A-4756-8108-D2F6-67EA40E45CA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C340EB97-4A0C-D9DB-BF73-A626A3067CF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7958089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85032B-23C3-7742-E6D9-9CA04C6BBF3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40869AE-D0A7-A058-C8BE-75114DBBF0F5}"/>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AEFEDDB-77FA-EC99-5392-4B7A365A47F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6DFA000-5F60-18EE-BE8A-896F3DBF5890}"/>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EB369067-9632-4880-914C-341DC7AC7F12}"/>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4AFF0C3E-F292-7E04-4B9A-194E5F879E2C}"/>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75D98A4-A5AC-09D3-A2A9-3BC14F2B2772}"/>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BA64E66-7E41-184B-4ADB-363F8A1B0BF2}"/>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8C725225-7DA5-AB4E-B4CF-DC6D77EEDD0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Create the Story</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93A57B6D-AF0F-52B1-101C-BE030353B9B4}"/>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AD309819-8D82-3682-2C2A-985F47D4CC3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0" name="Group 19">
              <a:extLst>
                <a:ext uri="{FF2B5EF4-FFF2-40B4-BE49-F238E27FC236}">
                  <a16:creationId xmlns:a16="http://schemas.microsoft.com/office/drawing/2014/main" id="{FCAA87F7-7A41-5EC3-1FEC-35052D231D69}"/>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778E9589-7610-A3C0-A4E2-000A59AA60E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2" name="Rectangle 21">
                <a:extLst>
                  <a:ext uri="{FF2B5EF4-FFF2-40B4-BE49-F238E27FC236}">
                    <a16:creationId xmlns:a16="http://schemas.microsoft.com/office/drawing/2014/main" id="{D8441534-DC2F-E761-85AA-A619306BC67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D869D767-72F9-E932-B682-1ECC737F89F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pic>
        <p:nvPicPr>
          <p:cNvPr id="3" name="Picture 2" descr="A diagram of a project&#10;&#10;AI-generated content may be incorrect.">
            <a:extLst>
              <a:ext uri="{FF2B5EF4-FFF2-40B4-BE49-F238E27FC236}">
                <a16:creationId xmlns:a16="http://schemas.microsoft.com/office/drawing/2014/main" id="{037AAAAB-7102-682F-AC96-9B17A3D596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241267" y="2490595"/>
            <a:ext cx="3584311" cy="2688233"/>
          </a:xfrm>
          <a:prstGeom prst="rect">
            <a:avLst/>
          </a:prstGeom>
        </p:spPr>
      </p:pic>
      <p:pic>
        <p:nvPicPr>
          <p:cNvPr id="6" name="Picture 5" descr="A diagram of a diagram with sticky notes&#10;&#10;AI-generated content may be incorrect.">
            <a:extLst>
              <a:ext uri="{FF2B5EF4-FFF2-40B4-BE49-F238E27FC236}">
                <a16:creationId xmlns:a16="http://schemas.microsoft.com/office/drawing/2014/main" id="{0EC61E37-16F3-9DC6-208B-8DF1E4D58A4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199203" y="2490596"/>
            <a:ext cx="3584311" cy="2688233"/>
          </a:xfrm>
          <a:prstGeom prst="rect">
            <a:avLst/>
          </a:prstGeom>
        </p:spPr>
      </p:pic>
    </p:spTree>
    <p:extLst>
      <p:ext uri="{BB962C8B-B14F-4D97-AF65-F5344CB8AC3E}">
        <p14:creationId xmlns:p14="http://schemas.microsoft.com/office/powerpoint/2010/main" val="13983320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5959C6-BA93-C46A-4555-FF90B9160F0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5FA3615-5A57-5BB7-E594-F8E1E1300EF7}"/>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AD114960-F8B3-9B0D-4E27-58B03AFC152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94D1A31-8BD1-11E4-7087-8A85B7FE63E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FECB1D8-0EF9-049D-AA7A-B8C9DADFA781}"/>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4886895D-287E-4225-3CDA-6D8B9E22C7A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F82C7190-C165-AC71-4FF0-41BDDFAA6DF6}"/>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DDF2799B-9C69-4A95-B087-859B87604556}"/>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A85D5A3F-E6E7-47BE-2525-5D512571AD4A}"/>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Create the Story</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9E323DB0-3FAD-DCA9-2AE9-1AEAE1661BF1}"/>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F7E12393-B030-C8BA-BC36-D67E5EB3B55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0" name="Group 19">
              <a:extLst>
                <a:ext uri="{FF2B5EF4-FFF2-40B4-BE49-F238E27FC236}">
                  <a16:creationId xmlns:a16="http://schemas.microsoft.com/office/drawing/2014/main" id="{18B1F049-0B2F-CFCD-9DFB-254460CD4519}"/>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B3EEC4AA-136F-551F-F29C-5916EB34720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2" name="Rectangle 21">
                <a:extLst>
                  <a:ext uri="{FF2B5EF4-FFF2-40B4-BE49-F238E27FC236}">
                    <a16:creationId xmlns:a16="http://schemas.microsoft.com/office/drawing/2014/main" id="{F9BAAAFF-3DCA-69C9-C310-38419D75AF2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EE8B0E8B-56E3-920A-1957-9EDF619C7EB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pic>
        <p:nvPicPr>
          <p:cNvPr id="7" name="Picture 6" descr="A white board with sticky notes&#10;&#10;AI-generated content may be incorrect.">
            <a:extLst>
              <a:ext uri="{FF2B5EF4-FFF2-40B4-BE49-F238E27FC236}">
                <a16:creationId xmlns:a16="http://schemas.microsoft.com/office/drawing/2014/main" id="{AE7CC519-EB8D-FDFD-5386-58E4D41CDE3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85236" y="2407920"/>
            <a:ext cx="4886040" cy="3664530"/>
          </a:xfrm>
          <a:prstGeom prst="rect">
            <a:avLst/>
          </a:prstGeom>
        </p:spPr>
      </p:pic>
    </p:spTree>
    <p:extLst>
      <p:ext uri="{BB962C8B-B14F-4D97-AF65-F5344CB8AC3E}">
        <p14:creationId xmlns:p14="http://schemas.microsoft.com/office/powerpoint/2010/main" val="13462918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minutes per person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the process maps are complete, participants stick their concepts on the wall.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presents their process flow to the group, explaining the roles, activities, and decision points they’ve identified.</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1A16D306-5362-43BC-7E83-AE17551DD879}"/>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7CA5EA8F-3D4C-7E59-630B-D32277320EE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D483362A-971A-455B-D6F5-C7F2F3F44A24}"/>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924CC610-7845-DEA5-9C8E-C1ECF9B9A46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1FD809F7-2FF5-93EF-A033-83096DEE45C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CAA8B6A6-F80C-9744-80C2-0CCD5EC46DF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40033596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are given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many voting dots as possible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asked to place them on the specific elements of the concepts they find critical or particularly effective. It's all about collecting a "heat map" of opinions.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voting for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you believe are essential to the success of the CDE data quality process, considering alignment with the data governance purpose and goals.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they read along, they can jot down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any questions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are simply for clarification on a separate sticky note. So, if there's something they're not quite grasping in a concept, they can write a question on a sticky note and pop it underneath. </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a:t>
            </a:r>
            <a:r>
              <a:rPr kumimoji="0" lang="en-US" sz="20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Heatmap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D49F4C14-EB6C-0330-05AB-18C4D3BCF0F8}"/>
              </a:ext>
            </a:extLst>
          </p:cNvPr>
          <p:cNvSpPr/>
          <p:nvPr/>
        </p:nvSpPr>
        <p:spPr>
          <a:xfrm>
            <a:off x="8715374"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Oval 15">
            <a:extLst>
              <a:ext uri="{FF2B5EF4-FFF2-40B4-BE49-F238E27FC236}">
                <a16:creationId xmlns:a16="http://schemas.microsoft.com/office/drawing/2014/main" id="{819E5EAE-8B0A-C4BC-0F91-68A5D3975B66}"/>
              </a:ext>
            </a:extLst>
          </p:cNvPr>
          <p:cNvSpPr/>
          <p:nvPr/>
        </p:nvSpPr>
        <p:spPr>
          <a:xfrm>
            <a:off x="8807598"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Oval 16">
            <a:extLst>
              <a:ext uri="{FF2B5EF4-FFF2-40B4-BE49-F238E27FC236}">
                <a16:creationId xmlns:a16="http://schemas.microsoft.com/office/drawing/2014/main" id="{140346BA-2E44-085A-31BF-A43EEC51F8ED}"/>
              </a:ext>
            </a:extLst>
          </p:cNvPr>
          <p:cNvSpPr/>
          <p:nvPr/>
        </p:nvSpPr>
        <p:spPr>
          <a:xfrm>
            <a:off x="8900606"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Oval 19">
            <a:extLst>
              <a:ext uri="{FF2B5EF4-FFF2-40B4-BE49-F238E27FC236}">
                <a16:creationId xmlns:a16="http://schemas.microsoft.com/office/drawing/2014/main" id="{DF8C6CDC-EFBA-22FE-F113-863434AD76FA}"/>
              </a:ext>
            </a:extLst>
          </p:cNvPr>
          <p:cNvSpPr/>
          <p:nvPr/>
        </p:nvSpPr>
        <p:spPr>
          <a:xfrm>
            <a:off x="8993614"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Oval 20">
            <a:extLst>
              <a:ext uri="{FF2B5EF4-FFF2-40B4-BE49-F238E27FC236}">
                <a16:creationId xmlns:a16="http://schemas.microsoft.com/office/drawing/2014/main" id="{8B46C740-EF14-5DBD-F710-BB8E6D0D632F}"/>
              </a:ext>
            </a:extLst>
          </p:cNvPr>
          <p:cNvSpPr/>
          <p:nvPr/>
        </p:nvSpPr>
        <p:spPr>
          <a:xfrm>
            <a:off x="8715374"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Oval 21">
            <a:extLst>
              <a:ext uri="{FF2B5EF4-FFF2-40B4-BE49-F238E27FC236}">
                <a16:creationId xmlns:a16="http://schemas.microsoft.com/office/drawing/2014/main" id="{17396561-9425-E1F5-C056-79143E7DB189}"/>
              </a:ext>
            </a:extLst>
          </p:cNvPr>
          <p:cNvSpPr/>
          <p:nvPr/>
        </p:nvSpPr>
        <p:spPr>
          <a:xfrm>
            <a:off x="8807598"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Oval 22">
            <a:extLst>
              <a:ext uri="{FF2B5EF4-FFF2-40B4-BE49-F238E27FC236}">
                <a16:creationId xmlns:a16="http://schemas.microsoft.com/office/drawing/2014/main" id="{F467E383-45AE-BBDB-0FC6-29DBBABF59D6}"/>
              </a:ext>
            </a:extLst>
          </p:cNvPr>
          <p:cNvSpPr/>
          <p:nvPr/>
        </p:nvSpPr>
        <p:spPr>
          <a:xfrm>
            <a:off x="8900606"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Oval 23">
            <a:extLst>
              <a:ext uri="{FF2B5EF4-FFF2-40B4-BE49-F238E27FC236}">
                <a16:creationId xmlns:a16="http://schemas.microsoft.com/office/drawing/2014/main" id="{FCF2BDBC-D05E-BFF2-B645-D66CDBCDCE07}"/>
              </a:ext>
            </a:extLst>
          </p:cNvPr>
          <p:cNvSpPr/>
          <p:nvPr/>
        </p:nvSpPr>
        <p:spPr>
          <a:xfrm>
            <a:off x="8993614"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0DC5A3D3-4D30-FAF2-4E78-2B8003587CE9}"/>
              </a:ext>
            </a:extLst>
          </p:cNvPr>
          <p:cNvSpPr/>
          <p:nvPr/>
        </p:nvSpPr>
        <p:spPr>
          <a:xfrm>
            <a:off x="8715374"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Oval 25">
            <a:extLst>
              <a:ext uri="{FF2B5EF4-FFF2-40B4-BE49-F238E27FC236}">
                <a16:creationId xmlns:a16="http://schemas.microsoft.com/office/drawing/2014/main" id="{D3BE7F23-84CC-07EB-1E3B-325C9E357EDB}"/>
              </a:ext>
            </a:extLst>
          </p:cNvPr>
          <p:cNvSpPr/>
          <p:nvPr/>
        </p:nvSpPr>
        <p:spPr>
          <a:xfrm>
            <a:off x="8807598"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1211BD25-1EFB-6A70-7860-80A4AC76D6C5}"/>
              </a:ext>
            </a:extLst>
          </p:cNvPr>
          <p:cNvSpPr/>
          <p:nvPr/>
        </p:nvSpPr>
        <p:spPr>
          <a:xfrm>
            <a:off x="8900606"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Oval 27">
            <a:extLst>
              <a:ext uri="{FF2B5EF4-FFF2-40B4-BE49-F238E27FC236}">
                <a16:creationId xmlns:a16="http://schemas.microsoft.com/office/drawing/2014/main" id="{507E1BF0-985F-9E22-4BA4-E0705F1E1968}"/>
              </a:ext>
            </a:extLst>
          </p:cNvPr>
          <p:cNvSpPr/>
          <p:nvPr/>
        </p:nvSpPr>
        <p:spPr>
          <a:xfrm>
            <a:off x="8993614"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C9F9D5D7-1A95-BD74-ABC7-D1B8252E5BB8}"/>
              </a:ext>
            </a:extLst>
          </p:cNvPr>
          <p:cNvSpPr/>
          <p:nvPr/>
        </p:nvSpPr>
        <p:spPr>
          <a:xfrm>
            <a:off x="8715374"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3194B9B5-B3EC-CB95-C8FE-7E4D02ED38B2}"/>
              </a:ext>
            </a:extLst>
          </p:cNvPr>
          <p:cNvSpPr/>
          <p:nvPr/>
        </p:nvSpPr>
        <p:spPr>
          <a:xfrm>
            <a:off x="8807598"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44636BF4-F34E-B410-4D45-967F800DF9DF}"/>
              </a:ext>
            </a:extLst>
          </p:cNvPr>
          <p:cNvSpPr/>
          <p:nvPr/>
        </p:nvSpPr>
        <p:spPr>
          <a:xfrm>
            <a:off x="8900606"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41201B26-7303-671B-0C53-36619BA3D8E8}"/>
              </a:ext>
            </a:extLst>
          </p:cNvPr>
          <p:cNvSpPr/>
          <p:nvPr/>
        </p:nvSpPr>
        <p:spPr>
          <a:xfrm>
            <a:off x="8993614"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378DEE19-9B67-1E08-A27E-03E72BB91D51}"/>
              </a:ext>
            </a:extLst>
          </p:cNvPr>
          <p:cNvSpPr/>
          <p:nvPr/>
        </p:nvSpPr>
        <p:spPr>
          <a:xfrm>
            <a:off x="9086622"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108B40BF-559C-4B2E-0F02-78BB2C1D41C2}"/>
              </a:ext>
            </a:extLst>
          </p:cNvPr>
          <p:cNvSpPr/>
          <p:nvPr/>
        </p:nvSpPr>
        <p:spPr>
          <a:xfrm>
            <a:off x="9178846"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0A6585E1-5462-B5A2-A0BF-18889619A21F}"/>
              </a:ext>
            </a:extLst>
          </p:cNvPr>
          <p:cNvSpPr/>
          <p:nvPr/>
        </p:nvSpPr>
        <p:spPr>
          <a:xfrm>
            <a:off x="9271854"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EF21996C-099D-1ED0-C6BA-1D223D367D7B}"/>
              </a:ext>
            </a:extLst>
          </p:cNvPr>
          <p:cNvSpPr/>
          <p:nvPr/>
        </p:nvSpPr>
        <p:spPr>
          <a:xfrm>
            <a:off x="9364862"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570C28AB-38FD-3B41-49B2-7EC6E2C88691}"/>
              </a:ext>
            </a:extLst>
          </p:cNvPr>
          <p:cNvSpPr/>
          <p:nvPr/>
        </p:nvSpPr>
        <p:spPr>
          <a:xfrm>
            <a:off x="9086622"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40CA5B0A-9831-964A-2B1C-65650619D439}"/>
              </a:ext>
            </a:extLst>
          </p:cNvPr>
          <p:cNvSpPr/>
          <p:nvPr/>
        </p:nvSpPr>
        <p:spPr>
          <a:xfrm>
            <a:off x="9178846"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040E8D56-1CFB-B681-A5E9-A6CF139200C3}"/>
              </a:ext>
            </a:extLst>
          </p:cNvPr>
          <p:cNvSpPr/>
          <p:nvPr/>
        </p:nvSpPr>
        <p:spPr>
          <a:xfrm>
            <a:off x="9271854"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D8BF3021-EBE7-FC65-94CE-D0815DFF5D4F}"/>
              </a:ext>
            </a:extLst>
          </p:cNvPr>
          <p:cNvSpPr/>
          <p:nvPr/>
        </p:nvSpPr>
        <p:spPr>
          <a:xfrm>
            <a:off x="9364862"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4817E574-E38D-381A-7300-82226D2C80B0}"/>
              </a:ext>
            </a:extLst>
          </p:cNvPr>
          <p:cNvSpPr/>
          <p:nvPr/>
        </p:nvSpPr>
        <p:spPr>
          <a:xfrm>
            <a:off x="9086622"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76E06096-9B8C-EC00-4A89-6F80C406E458}"/>
              </a:ext>
            </a:extLst>
          </p:cNvPr>
          <p:cNvSpPr/>
          <p:nvPr/>
        </p:nvSpPr>
        <p:spPr>
          <a:xfrm>
            <a:off x="9178846"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6DFA2ABE-6BB5-27B6-7BCD-3632A48613C3}"/>
              </a:ext>
            </a:extLst>
          </p:cNvPr>
          <p:cNvSpPr/>
          <p:nvPr/>
        </p:nvSpPr>
        <p:spPr>
          <a:xfrm>
            <a:off x="9271854"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BEC8469F-60DC-BAF2-A6E0-91FD788804CD}"/>
              </a:ext>
            </a:extLst>
          </p:cNvPr>
          <p:cNvSpPr/>
          <p:nvPr/>
        </p:nvSpPr>
        <p:spPr>
          <a:xfrm>
            <a:off x="9364862"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1354ED98-D446-B6DA-A79E-223667EC075C}"/>
              </a:ext>
            </a:extLst>
          </p:cNvPr>
          <p:cNvSpPr/>
          <p:nvPr/>
        </p:nvSpPr>
        <p:spPr>
          <a:xfrm>
            <a:off x="9086622" y="21932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28E7C099-9769-3CCD-2D44-B06CDA5D53B0}"/>
              </a:ext>
            </a:extLst>
          </p:cNvPr>
          <p:cNvSpPr/>
          <p:nvPr/>
        </p:nvSpPr>
        <p:spPr>
          <a:xfrm>
            <a:off x="9178846" y="21932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1F6C32F9-B963-7BD3-FD4F-7E2B8329D85C}"/>
              </a:ext>
            </a:extLst>
          </p:cNvPr>
          <p:cNvSpPr/>
          <p:nvPr/>
        </p:nvSpPr>
        <p:spPr>
          <a:xfrm>
            <a:off x="9271854" y="21932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E3713758-B653-7B7A-227D-468384B41AEA}"/>
              </a:ext>
            </a:extLst>
          </p:cNvPr>
          <p:cNvSpPr/>
          <p:nvPr/>
        </p:nvSpPr>
        <p:spPr>
          <a:xfrm>
            <a:off x="9364862" y="21916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D99288B3-621B-9A2A-FEB1-7444F316802B}"/>
              </a:ext>
            </a:extLst>
          </p:cNvPr>
          <p:cNvSpPr/>
          <p:nvPr/>
        </p:nvSpPr>
        <p:spPr>
          <a:xfrm rot="20746230">
            <a:off x="7412497" y="5763480"/>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Franklin Gothic Book"/>
                <a:ea typeface="+mn-ea"/>
                <a:cs typeface="+mn-cs"/>
              </a:rPr>
              <a:t>?</a:t>
            </a:r>
          </a:p>
        </p:txBody>
      </p:sp>
      <p:grpSp>
        <p:nvGrpSpPr>
          <p:cNvPr id="50" name="Group 49">
            <a:extLst>
              <a:ext uri="{FF2B5EF4-FFF2-40B4-BE49-F238E27FC236}">
                <a16:creationId xmlns:a16="http://schemas.microsoft.com/office/drawing/2014/main" id="{E6994084-0B10-7514-8445-6F0A636D2578}"/>
              </a:ext>
            </a:extLst>
          </p:cNvPr>
          <p:cNvGrpSpPr/>
          <p:nvPr/>
        </p:nvGrpSpPr>
        <p:grpSpPr>
          <a:xfrm>
            <a:off x="704850" y="4209599"/>
            <a:ext cx="3497178" cy="2036815"/>
            <a:chOff x="4188412" y="2265683"/>
            <a:chExt cx="6022387" cy="3921760"/>
          </a:xfrm>
        </p:grpSpPr>
        <p:pic>
          <p:nvPicPr>
            <p:cNvPr id="51" name="Picture 50" descr="A black pen next to a yellow square&#10;&#10;Description automatically generated">
              <a:extLst>
                <a:ext uri="{FF2B5EF4-FFF2-40B4-BE49-F238E27FC236}">
                  <a16:creationId xmlns:a16="http://schemas.microsoft.com/office/drawing/2014/main" id="{F6AEB976-D9E6-657F-0531-0D76CD3F2092}"/>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954" t="3217" r="3465"/>
            <a:stretch/>
          </p:blipFill>
          <p:spPr>
            <a:xfrm rot="5400000">
              <a:off x="5238726" y="1215369"/>
              <a:ext cx="3921760" cy="6022387"/>
            </a:xfrm>
            <a:prstGeom prst="rect">
              <a:avLst/>
            </a:prstGeom>
          </p:spPr>
        </p:pic>
        <p:pic>
          <p:nvPicPr>
            <p:cNvPr id="52" name="Picture 51">
              <a:extLst>
                <a:ext uri="{FF2B5EF4-FFF2-40B4-BE49-F238E27FC236}">
                  <a16:creationId xmlns:a16="http://schemas.microsoft.com/office/drawing/2014/main" id="{92D50C07-AFF2-9DBF-C966-1FF826ED396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940349" y="2660138"/>
              <a:ext cx="4718689" cy="3132847"/>
            </a:xfrm>
            <a:prstGeom prst="rect">
              <a:avLst/>
            </a:prstGeom>
          </p:spPr>
        </p:pic>
      </p:grpSp>
      <p:sp>
        <p:nvSpPr>
          <p:cNvPr id="53" name="Oval 52">
            <a:extLst>
              <a:ext uri="{FF2B5EF4-FFF2-40B4-BE49-F238E27FC236}">
                <a16:creationId xmlns:a16="http://schemas.microsoft.com/office/drawing/2014/main" id="{4457B48F-69F5-0023-069F-B461565B7D1C}"/>
              </a:ext>
            </a:extLst>
          </p:cNvPr>
          <p:cNvSpPr/>
          <p:nvPr/>
        </p:nvSpPr>
        <p:spPr>
          <a:xfrm>
            <a:off x="2719542" y="53790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6CE23E7B-B3F2-EE58-5B3C-0C1A41A6628F}"/>
              </a:ext>
            </a:extLst>
          </p:cNvPr>
          <p:cNvSpPr/>
          <p:nvPr/>
        </p:nvSpPr>
        <p:spPr>
          <a:xfrm>
            <a:off x="2719542" y="527760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79B920B2-0876-2A58-3EBB-C590E75CB081}"/>
              </a:ext>
            </a:extLst>
          </p:cNvPr>
          <p:cNvSpPr/>
          <p:nvPr/>
        </p:nvSpPr>
        <p:spPr>
          <a:xfrm>
            <a:off x="2574762" y="524160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DE6AD9A3-1544-5618-520E-88519A54A6EB}"/>
              </a:ext>
            </a:extLst>
          </p:cNvPr>
          <p:cNvSpPr/>
          <p:nvPr/>
        </p:nvSpPr>
        <p:spPr>
          <a:xfrm>
            <a:off x="2693784" y="56415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A3CBD5D6-514F-5D65-36F1-D9A64E239F3E}"/>
              </a:ext>
            </a:extLst>
          </p:cNvPr>
          <p:cNvSpPr/>
          <p:nvPr/>
        </p:nvSpPr>
        <p:spPr>
          <a:xfrm>
            <a:off x="2640966" y="56415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05C1D507-4AEE-B5DC-7CD1-1E2812AB25C0}"/>
              </a:ext>
            </a:extLst>
          </p:cNvPr>
          <p:cNvSpPr/>
          <p:nvPr/>
        </p:nvSpPr>
        <p:spPr>
          <a:xfrm>
            <a:off x="2604966" y="55400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1DDB127B-2D2D-F759-75FC-AD8DC0DD22BE}"/>
              </a:ext>
            </a:extLst>
          </p:cNvPr>
          <p:cNvSpPr/>
          <p:nvPr/>
        </p:nvSpPr>
        <p:spPr>
          <a:xfrm>
            <a:off x="2439559" y="58338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6507FE11-7794-ECF9-9C53-B1E26F543776}"/>
              </a:ext>
            </a:extLst>
          </p:cNvPr>
          <p:cNvSpPr/>
          <p:nvPr/>
        </p:nvSpPr>
        <p:spPr>
          <a:xfrm>
            <a:off x="1692799" y="476712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0E4859E3-2FCB-3031-ECB8-1B64E16D5169}"/>
              </a:ext>
            </a:extLst>
          </p:cNvPr>
          <p:cNvSpPr/>
          <p:nvPr/>
        </p:nvSpPr>
        <p:spPr>
          <a:xfrm>
            <a:off x="1656799" y="48620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DE88908B-FC45-DA3D-CBAD-85D8A2B63E35}"/>
              </a:ext>
            </a:extLst>
          </p:cNvPr>
          <p:cNvSpPr/>
          <p:nvPr/>
        </p:nvSpPr>
        <p:spPr>
          <a:xfrm>
            <a:off x="1321545" y="56120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6605F939-CBB8-F4D4-D340-57A30CF1E668}"/>
              </a:ext>
            </a:extLst>
          </p:cNvPr>
          <p:cNvSpPr/>
          <p:nvPr/>
        </p:nvSpPr>
        <p:spPr>
          <a:xfrm rot="21185055">
            <a:off x="3423027" y="5926796"/>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Franklin Gothic Book"/>
                <a:ea typeface="+mn-ea"/>
                <a:cs typeface="+mn-cs"/>
              </a:rPr>
              <a:t>?</a:t>
            </a:r>
          </a:p>
        </p:txBody>
      </p:sp>
      <p:grpSp>
        <p:nvGrpSpPr>
          <p:cNvPr id="64" name="Group 63">
            <a:extLst>
              <a:ext uri="{FF2B5EF4-FFF2-40B4-BE49-F238E27FC236}">
                <a16:creationId xmlns:a16="http://schemas.microsoft.com/office/drawing/2014/main" id="{FB5A2AA1-D9C3-44BB-161C-9D6252FE4C1C}"/>
              </a:ext>
            </a:extLst>
          </p:cNvPr>
          <p:cNvGrpSpPr/>
          <p:nvPr/>
        </p:nvGrpSpPr>
        <p:grpSpPr>
          <a:xfrm>
            <a:off x="10820400" y="158021"/>
            <a:ext cx="1262954" cy="262128"/>
            <a:chOff x="10892274" y="158021"/>
            <a:chExt cx="1191080" cy="262128"/>
          </a:xfrm>
        </p:grpSpPr>
        <p:sp>
          <p:nvSpPr>
            <p:cNvPr id="65" name="Oval 64">
              <a:extLst>
                <a:ext uri="{FF2B5EF4-FFF2-40B4-BE49-F238E27FC236}">
                  <a16:creationId xmlns:a16="http://schemas.microsoft.com/office/drawing/2014/main" id="{C2D35889-5824-58C9-1006-031A5FCB25E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66" name="Group 65">
              <a:extLst>
                <a:ext uri="{FF2B5EF4-FFF2-40B4-BE49-F238E27FC236}">
                  <a16:creationId xmlns:a16="http://schemas.microsoft.com/office/drawing/2014/main" id="{2BE450A8-19D0-BDDC-830F-C04A856E1AFA}"/>
                </a:ext>
              </a:extLst>
            </p:cNvPr>
            <p:cNvGrpSpPr/>
            <p:nvPr/>
          </p:nvGrpSpPr>
          <p:grpSpPr>
            <a:xfrm>
              <a:off x="10892274" y="158021"/>
              <a:ext cx="1191080" cy="262128"/>
              <a:chOff x="9614080" y="308749"/>
              <a:chExt cx="1191080" cy="262128"/>
            </a:xfrm>
          </p:grpSpPr>
          <p:sp>
            <p:nvSpPr>
              <p:cNvPr id="67" name="Rectangle 66">
                <a:extLst>
                  <a:ext uri="{FF2B5EF4-FFF2-40B4-BE49-F238E27FC236}">
                    <a16:creationId xmlns:a16="http://schemas.microsoft.com/office/drawing/2014/main" id="{65FDB3A6-FA41-47C2-90A0-EB89857D8B8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68" name="Rectangle 67">
                <a:extLst>
                  <a:ext uri="{FF2B5EF4-FFF2-40B4-BE49-F238E27FC236}">
                    <a16:creationId xmlns:a16="http://schemas.microsoft.com/office/drawing/2014/main" id="{FE437DF1-95C3-9185-E925-5B8CD562289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9" name="Rectangle 68">
            <a:extLst>
              <a:ext uri="{FF2B5EF4-FFF2-40B4-BE49-F238E27FC236}">
                <a16:creationId xmlns:a16="http://schemas.microsoft.com/office/drawing/2014/main" id="{D48D4B0D-E322-C05F-D271-F43D92BEEBF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851307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4"/>
                                        </p:tgtEl>
                                        <p:attrNameLst>
                                          <p:attrName>style.visibility</p:attrName>
                                        </p:attrNameLst>
                                      </p:cBhvr>
                                      <p:to>
                                        <p:strVal val="visible"/>
                                      </p:to>
                                    </p:set>
                                    <p:animEffect transition="in" filter="fade">
                                      <p:cBhvr>
                                        <p:cTn id="10" dur="500"/>
                                        <p:tgtEl>
                                          <p:spTgt spid="5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fade">
                                      <p:cBhvr>
                                        <p:cTn id="25" dur="500"/>
                                        <p:tgtEl>
                                          <p:spTgt spid="5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fade">
                                      <p:cBhvr>
                                        <p:cTn id="28" dur="500"/>
                                        <p:tgtEl>
                                          <p:spTgt spid="6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500"/>
                                        <p:tgtEl>
                                          <p:spTgt spid="6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2"/>
                                        </p:tgtEl>
                                        <p:attrNameLst>
                                          <p:attrName>style.visibility</p:attrName>
                                        </p:attrNameLst>
                                      </p:cBhvr>
                                      <p:to>
                                        <p:strVal val="visible"/>
                                      </p:to>
                                    </p:set>
                                    <p:animEffect transition="in" filter="fade">
                                      <p:cBhvr>
                                        <p:cTn id="34" dur="500"/>
                                        <p:tgtEl>
                                          <p:spTgt spid="62"/>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ppt_x"/>
                                          </p:val>
                                        </p:tav>
                                        <p:tav tm="100000">
                                          <p:val>
                                            <p:strVal val="#ppt_x"/>
                                          </p:val>
                                        </p:tav>
                                      </p:tavLst>
                                    </p:anim>
                                    <p:anim calcmode="lin" valueType="num">
                                      <p:cBhvr additive="base">
                                        <p:cTn id="40"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While the Heatmap Voting is happening, you as a Facilitator will be taking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 notes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that after this you can present to everyone the general idea with the concepts and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essential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have collected the most heat.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have a notepad and take very quick notes on each concept. </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name (if it has a name)</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big idea</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essential elements with the most "heat"</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4bis: Separate Facilitator Task</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0" name="Group 49">
            <a:extLst>
              <a:ext uri="{FF2B5EF4-FFF2-40B4-BE49-F238E27FC236}">
                <a16:creationId xmlns:a16="http://schemas.microsoft.com/office/drawing/2014/main" id="{D6D01F2D-8CD2-41DE-6DF4-16165BEF5821}"/>
              </a:ext>
            </a:extLst>
          </p:cNvPr>
          <p:cNvGrpSpPr/>
          <p:nvPr/>
        </p:nvGrpSpPr>
        <p:grpSpPr>
          <a:xfrm>
            <a:off x="2015541" y="4449264"/>
            <a:ext cx="1544894" cy="1463905"/>
            <a:chOff x="2139211" y="4540214"/>
            <a:chExt cx="1544894" cy="1463905"/>
          </a:xfrm>
        </p:grpSpPr>
        <p:pic>
          <p:nvPicPr>
            <p:cNvPr id="51" name="Picture 50">
              <a:extLst>
                <a:ext uri="{FF2B5EF4-FFF2-40B4-BE49-F238E27FC236}">
                  <a16:creationId xmlns:a16="http://schemas.microsoft.com/office/drawing/2014/main" id="{44481413-8BC3-7BDA-305E-E5D6B262F3FA}"/>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rot="21297149">
              <a:off x="2139211" y="4540214"/>
              <a:ext cx="1544894" cy="146390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1" descr="A black pen next to a yellow square&#10;&#10;Description automatically generated">
              <a:extLst>
                <a:ext uri="{FF2B5EF4-FFF2-40B4-BE49-F238E27FC236}">
                  <a16:creationId xmlns:a16="http://schemas.microsoft.com/office/drawing/2014/main" id="{DF2906AB-7B27-2AE4-22DD-39C17BB0283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604447">
              <a:off x="2540608" y="4698634"/>
              <a:ext cx="926648" cy="1147065"/>
            </a:xfrm>
            <a:prstGeom prst="rect">
              <a:avLst/>
            </a:prstGeom>
          </p:spPr>
        </p:pic>
        <p:sp>
          <p:nvSpPr>
            <p:cNvPr id="53" name="Tijdelijke aanduiding voor inhoud 5">
              <a:extLst>
                <a:ext uri="{FF2B5EF4-FFF2-40B4-BE49-F238E27FC236}">
                  <a16:creationId xmlns:a16="http://schemas.microsoft.com/office/drawing/2014/main" id="{EB2E89D1-C296-6EB2-FE64-2F95865C3754}"/>
                </a:ext>
              </a:extLst>
            </p:cNvPr>
            <p:cNvSpPr txBox="1">
              <a:spLocks/>
            </p:cNvSpPr>
            <p:nvPr/>
          </p:nvSpPr>
          <p:spPr>
            <a:xfrm rot="596102">
              <a:off x="2671701" y="4823976"/>
              <a:ext cx="801303" cy="315915"/>
            </a:xfrm>
            <a:prstGeom prst="rect">
              <a:avLst/>
            </a:prstGeom>
          </p:spPr>
          <p:txBody>
            <a:bodyPr vert="horz" lIns="0" tIns="0" rIns="0" bIns="0" rtlCol="0" anchor="t" anchorCtr="0">
              <a:normAutofit fontScale="77500" lnSpcReduction="2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Facilitators Notes</a:t>
              </a:r>
            </a:p>
          </p:txBody>
        </p:sp>
      </p:grpSp>
      <p:grpSp>
        <p:nvGrpSpPr>
          <p:cNvPr id="15" name="Group 14">
            <a:extLst>
              <a:ext uri="{FF2B5EF4-FFF2-40B4-BE49-F238E27FC236}">
                <a16:creationId xmlns:a16="http://schemas.microsoft.com/office/drawing/2014/main" id="{261307A7-29FE-0275-A8F9-10CAB93FBE36}"/>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5F1E4B84-6C41-1411-202C-3AD128EEBBD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3E124364-BB76-71EA-F916-FADAB69AB025}"/>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B210D2C3-29AA-05AD-F3FF-C5D87E849BF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A3A42A4B-AE27-C8CE-84CF-65D27728CAF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401C1EBA-668F-A516-B7D7-F9D96C1A7F2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827642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 per concept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Now it’s time to bring everything together and make sure everyone on the team is on the same page. The goal is to align everyone's understanding and avoid any misinterpretations by having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cover all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flow concepts once more.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step, you as the Facilitator, really just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calling out the main idea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each concept and just the few elements that really got a lot of heat with the votes from the whole team.</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we're already starting to narrow down and help all of us, especially the Decider,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narrowing down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a bunch of different ideas and pieces. This way, we can have a smaller set to choose from.</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Users Stories Presentation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0" name="Group 49">
            <a:extLst>
              <a:ext uri="{FF2B5EF4-FFF2-40B4-BE49-F238E27FC236}">
                <a16:creationId xmlns:a16="http://schemas.microsoft.com/office/drawing/2014/main" id="{D6D01F2D-8CD2-41DE-6DF4-16165BEF5821}"/>
              </a:ext>
            </a:extLst>
          </p:cNvPr>
          <p:cNvGrpSpPr/>
          <p:nvPr/>
        </p:nvGrpSpPr>
        <p:grpSpPr>
          <a:xfrm>
            <a:off x="2015541" y="4449264"/>
            <a:ext cx="1544894" cy="1463905"/>
            <a:chOff x="2139211" y="4540214"/>
            <a:chExt cx="1544894" cy="1463905"/>
          </a:xfrm>
        </p:grpSpPr>
        <p:pic>
          <p:nvPicPr>
            <p:cNvPr id="51" name="Picture 50">
              <a:extLst>
                <a:ext uri="{FF2B5EF4-FFF2-40B4-BE49-F238E27FC236}">
                  <a16:creationId xmlns:a16="http://schemas.microsoft.com/office/drawing/2014/main" id="{44481413-8BC3-7BDA-305E-E5D6B262F3FA}"/>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rot="21297149">
              <a:off x="2139211" y="4540214"/>
              <a:ext cx="1544894" cy="146390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1" descr="A black pen next to a yellow square&#10;&#10;Description automatically generated">
              <a:extLst>
                <a:ext uri="{FF2B5EF4-FFF2-40B4-BE49-F238E27FC236}">
                  <a16:creationId xmlns:a16="http://schemas.microsoft.com/office/drawing/2014/main" id="{DF2906AB-7B27-2AE4-22DD-39C17BB0283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604447">
              <a:off x="2540608" y="4698634"/>
              <a:ext cx="926648" cy="1147065"/>
            </a:xfrm>
            <a:prstGeom prst="rect">
              <a:avLst/>
            </a:prstGeom>
          </p:spPr>
        </p:pic>
        <p:sp>
          <p:nvSpPr>
            <p:cNvPr id="53" name="Tijdelijke aanduiding voor inhoud 5">
              <a:extLst>
                <a:ext uri="{FF2B5EF4-FFF2-40B4-BE49-F238E27FC236}">
                  <a16:creationId xmlns:a16="http://schemas.microsoft.com/office/drawing/2014/main" id="{EB2E89D1-C296-6EB2-FE64-2F95865C3754}"/>
                </a:ext>
              </a:extLst>
            </p:cNvPr>
            <p:cNvSpPr txBox="1">
              <a:spLocks/>
            </p:cNvSpPr>
            <p:nvPr/>
          </p:nvSpPr>
          <p:spPr>
            <a:xfrm rot="596102">
              <a:off x="2671701" y="4823976"/>
              <a:ext cx="801303" cy="315915"/>
            </a:xfrm>
            <a:prstGeom prst="rect">
              <a:avLst/>
            </a:prstGeom>
          </p:spPr>
          <p:txBody>
            <a:bodyPr vert="horz" lIns="0" tIns="0" rIns="0" bIns="0" rtlCol="0" anchor="t" anchorCtr="0">
              <a:normAutofit fontScale="77500" lnSpcReduction="2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Facilitators Notes</a:t>
              </a:r>
            </a:p>
          </p:txBody>
        </p:sp>
      </p:grpSp>
      <p:grpSp>
        <p:nvGrpSpPr>
          <p:cNvPr id="15" name="Group 14">
            <a:extLst>
              <a:ext uri="{FF2B5EF4-FFF2-40B4-BE49-F238E27FC236}">
                <a16:creationId xmlns:a16="http://schemas.microsoft.com/office/drawing/2014/main" id="{07FA75C7-FC98-DA22-A01F-6D59E86E4486}"/>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93DA740B-3C28-38AB-63AF-B09B7F900A7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87E28F9A-D321-D423-C3C1-D0988271D6BB}"/>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86C5269B-C9E6-AC03-5112-3F0DFAD70F6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BC42BE4A-EA40-B303-173D-028AC278505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0367CA7B-252F-9A79-7846-C0B974977EA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7364533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in mind that it's </a:t>
            </a:r>
            <a:r>
              <a:rPr kumimoji="0" lang="en-US" sz="1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about describing every single part of the concept. It's just about calling out those interesting ones that got all of those dots.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uses the notes that they have taken during the Heatmap Voting exercise.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Then quickly present each concept, aiming at 2 min per concept. So you'll be calling out: </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name (if it has a name)</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big idea</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essential elements with the most "heat“</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 the questions (if any)</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End with this sentence:</a:t>
            </a:r>
          </a:p>
          <a:p>
            <a:pPr marL="685800" marR="0" lvl="1" indent="-228600" algn="just"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"Did anyone vote on this for a </a:t>
            </a: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different reason </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than what I explained?“</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Users Stories Presentation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0" name="Group 49">
            <a:extLst>
              <a:ext uri="{FF2B5EF4-FFF2-40B4-BE49-F238E27FC236}">
                <a16:creationId xmlns:a16="http://schemas.microsoft.com/office/drawing/2014/main" id="{D6D01F2D-8CD2-41DE-6DF4-16165BEF5821}"/>
              </a:ext>
            </a:extLst>
          </p:cNvPr>
          <p:cNvGrpSpPr/>
          <p:nvPr/>
        </p:nvGrpSpPr>
        <p:grpSpPr>
          <a:xfrm>
            <a:off x="2015541" y="4449264"/>
            <a:ext cx="1544894" cy="1463905"/>
            <a:chOff x="2139211" y="4540214"/>
            <a:chExt cx="1544894" cy="1463905"/>
          </a:xfrm>
        </p:grpSpPr>
        <p:pic>
          <p:nvPicPr>
            <p:cNvPr id="51" name="Picture 50">
              <a:extLst>
                <a:ext uri="{FF2B5EF4-FFF2-40B4-BE49-F238E27FC236}">
                  <a16:creationId xmlns:a16="http://schemas.microsoft.com/office/drawing/2014/main" id="{44481413-8BC3-7BDA-305E-E5D6B262F3FA}"/>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rot="21297149">
              <a:off x="2139211" y="4540214"/>
              <a:ext cx="1544894" cy="146390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1" descr="A black pen next to a yellow square&#10;&#10;Description automatically generated">
              <a:extLst>
                <a:ext uri="{FF2B5EF4-FFF2-40B4-BE49-F238E27FC236}">
                  <a16:creationId xmlns:a16="http://schemas.microsoft.com/office/drawing/2014/main" id="{DF2906AB-7B27-2AE4-22DD-39C17BB0283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604447">
              <a:off x="2540608" y="4698634"/>
              <a:ext cx="926648" cy="1147065"/>
            </a:xfrm>
            <a:prstGeom prst="rect">
              <a:avLst/>
            </a:prstGeom>
          </p:spPr>
        </p:pic>
        <p:sp>
          <p:nvSpPr>
            <p:cNvPr id="53" name="Tijdelijke aanduiding voor inhoud 5">
              <a:extLst>
                <a:ext uri="{FF2B5EF4-FFF2-40B4-BE49-F238E27FC236}">
                  <a16:creationId xmlns:a16="http://schemas.microsoft.com/office/drawing/2014/main" id="{EB2E89D1-C296-6EB2-FE64-2F95865C3754}"/>
                </a:ext>
              </a:extLst>
            </p:cNvPr>
            <p:cNvSpPr txBox="1">
              <a:spLocks/>
            </p:cNvSpPr>
            <p:nvPr/>
          </p:nvSpPr>
          <p:spPr>
            <a:xfrm rot="596102">
              <a:off x="2671701" y="4823976"/>
              <a:ext cx="801303" cy="315915"/>
            </a:xfrm>
            <a:prstGeom prst="rect">
              <a:avLst/>
            </a:prstGeom>
          </p:spPr>
          <p:txBody>
            <a:bodyPr vert="horz" lIns="0" tIns="0" rIns="0" bIns="0" rtlCol="0" anchor="t" anchorCtr="0">
              <a:normAutofit fontScale="77500" lnSpcReduction="2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Facilitators Notes</a:t>
              </a:r>
            </a:p>
          </p:txBody>
        </p:sp>
      </p:grpSp>
      <p:grpSp>
        <p:nvGrpSpPr>
          <p:cNvPr id="15" name="Group 14">
            <a:extLst>
              <a:ext uri="{FF2B5EF4-FFF2-40B4-BE49-F238E27FC236}">
                <a16:creationId xmlns:a16="http://schemas.microsoft.com/office/drawing/2014/main" id="{B59BE4A4-5C30-8B75-94E1-93368D699454}"/>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E4A0BA6D-29B6-1F0A-4033-8E77F636BB0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F6636C94-67B2-7239-5920-890EDAC65674}"/>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0A92E284-EF48-20DC-EBDF-A3DF4A0BCEF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ABF31577-19C5-1956-A277-8AE23B32220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AF275ABB-FB12-BDFA-6037-3A58478E2D7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5720684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Strawpoll vote is all about getting a sense of what everyone thinks about which users story or process flow concepts we should go after.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a timer for 5 minutes and have participants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silently decide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which concept they think is most appealing (without voting) and best serves our purpose of maintaining data quality.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they’ve decided which one they’ll choose, they should write their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reasoning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a sticky note. Make sure they also write the concept name on it.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that’s done, we do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synchronized voting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way we make sure that everyone's made that decision without being influenced by anyone else.</a:t>
            </a:r>
          </a:p>
          <a:p>
            <a:pPr marL="0" marR="0" lvl="0" indent="0" algn="just" defTabSz="914400" rtl="0" eaLnBrk="1" fontAlgn="auto" latinLnBrk="0" hangingPunct="1">
              <a:lnSpc>
                <a:spcPct val="100000"/>
              </a:lnSpc>
              <a:spcBef>
                <a:spcPts val="1000"/>
              </a:spcBef>
              <a:spcAft>
                <a:spcPts val="0"/>
              </a:spcAft>
              <a:buClr>
                <a:srgbClr val="11B5B4"/>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Strawpoll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D7D611FD-8353-64CC-1DF1-CD4B0542AF2F}"/>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6EABDF07-EB8B-DEF5-99C4-0D4AB9D2352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6655BA5D-BA45-50B7-C4E3-63A51CBA0D3B}"/>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220DA515-BBE1-90EE-D935-38978119C5B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331BC850-1F09-6B12-888B-4DA1FD47164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64681A1B-CAB3-D85F-545F-10D1452885A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5644516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10 minutes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Give each participant </a:t>
            </a: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one large voting dot </a:t>
            </a:r>
            <a:r>
              <a:rPr kumimoji="0" lang="en-US" sz="16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and have them write their </a:t>
            </a: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initials</a:t>
            </a:r>
            <a:r>
              <a:rPr kumimoji="0" lang="en-US" sz="16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on it.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 again a timer for 5 minutes, once the time is up, everyone should </a:t>
            </a: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vote at the same time </a:t>
            </a:r>
            <a:r>
              <a:rPr kumimoji="0" lang="en-US" sz="16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to avoid influencing each other’s votes.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Keep in mind that it's everyone's responsibility to inform the decider.</a:t>
            </a:r>
          </a:p>
          <a:p>
            <a:pPr marL="0" marR="0" lvl="0" indent="0" algn="just" defTabSz="914400" rtl="0" eaLnBrk="1" fontAlgn="auto" latinLnBrk="0" hangingPunct="1">
              <a:lnSpc>
                <a:spcPct val="100000"/>
              </a:lnSpc>
              <a:spcBef>
                <a:spcPts val="1000"/>
              </a:spcBef>
              <a:spcAft>
                <a:spcPts val="0"/>
              </a:spcAft>
              <a:buClr>
                <a:srgbClr val="11B5B4"/>
              </a:buClr>
              <a:buSzTx/>
              <a:buFont typeface="Wingdings" pitchFamily="2" charset="2"/>
              <a:buNone/>
              <a:tabLst/>
              <a:defRPr/>
            </a:pPr>
            <a:endParaRPr kumimoji="0" lang="en-US" sz="16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Strawpoll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3513A43F-EAE3-3B04-E8C7-921A8A187B4C}"/>
              </a:ext>
            </a:extLst>
          </p:cNvPr>
          <p:cNvSpPr/>
          <p:nvPr/>
        </p:nvSpPr>
        <p:spPr>
          <a:xfrm>
            <a:off x="8715374" y="2035154"/>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dirty="0">
              <a:ln>
                <a:noFill/>
              </a:ln>
              <a:solidFill>
                <a:srgbClr val="000000"/>
              </a:solidFill>
              <a:effectLst/>
              <a:uLnTx/>
              <a:uFillTx/>
              <a:latin typeface="Franklin Gothic Book"/>
              <a:ea typeface="+mn-ea"/>
              <a:cs typeface="+mn-cs"/>
            </a:endParaRPr>
          </a:p>
        </p:txBody>
      </p:sp>
      <p:grpSp>
        <p:nvGrpSpPr>
          <p:cNvPr id="16" name="Group 15">
            <a:extLst>
              <a:ext uri="{FF2B5EF4-FFF2-40B4-BE49-F238E27FC236}">
                <a16:creationId xmlns:a16="http://schemas.microsoft.com/office/drawing/2014/main" id="{94E068D7-B197-AFAB-8D8A-1973C66849E2}"/>
              </a:ext>
            </a:extLst>
          </p:cNvPr>
          <p:cNvGrpSpPr/>
          <p:nvPr/>
        </p:nvGrpSpPr>
        <p:grpSpPr>
          <a:xfrm>
            <a:off x="704850" y="4209599"/>
            <a:ext cx="3497178" cy="2036815"/>
            <a:chOff x="4188412" y="2265683"/>
            <a:chExt cx="6022387" cy="3921760"/>
          </a:xfrm>
        </p:grpSpPr>
        <p:pic>
          <p:nvPicPr>
            <p:cNvPr id="17" name="Picture 16" descr="A black pen next to a yellow square&#10;&#10;Description automatically generated">
              <a:extLst>
                <a:ext uri="{FF2B5EF4-FFF2-40B4-BE49-F238E27FC236}">
                  <a16:creationId xmlns:a16="http://schemas.microsoft.com/office/drawing/2014/main" id="{7B932DEC-F7DF-ED05-2641-9D2F0EA295C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954" t="3217" r="3465"/>
            <a:stretch/>
          </p:blipFill>
          <p:spPr>
            <a:xfrm rot="5400000">
              <a:off x="5238726" y="1215369"/>
              <a:ext cx="3921760" cy="6022387"/>
            </a:xfrm>
            <a:prstGeom prst="rect">
              <a:avLst/>
            </a:prstGeom>
          </p:spPr>
        </p:pic>
        <p:pic>
          <p:nvPicPr>
            <p:cNvPr id="20" name="Picture 19">
              <a:extLst>
                <a:ext uri="{FF2B5EF4-FFF2-40B4-BE49-F238E27FC236}">
                  <a16:creationId xmlns:a16="http://schemas.microsoft.com/office/drawing/2014/main" id="{FDAD9B0B-AFC8-AF28-F674-02A42E38DD7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940349" y="2660138"/>
              <a:ext cx="4718689" cy="3132847"/>
            </a:xfrm>
            <a:prstGeom prst="rect">
              <a:avLst/>
            </a:prstGeom>
          </p:spPr>
        </p:pic>
      </p:grpSp>
      <p:sp>
        <p:nvSpPr>
          <p:cNvPr id="21" name="Oval 20">
            <a:extLst>
              <a:ext uri="{FF2B5EF4-FFF2-40B4-BE49-F238E27FC236}">
                <a16:creationId xmlns:a16="http://schemas.microsoft.com/office/drawing/2014/main" id="{7864BE72-1925-1B43-3CB6-6FF55620C64E}"/>
              </a:ext>
            </a:extLst>
          </p:cNvPr>
          <p:cNvSpPr/>
          <p:nvPr/>
        </p:nvSpPr>
        <p:spPr>
          <a:xfrm>
            <a:off x="2719542" y="53790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Oval 21">
            <a:extLst>
              <a:ext uri="{FF2B5EF4-FFF2-40B4-BE49-F238E27FC236}">
                <a16:creationId xmlns:a16="http://schemas.microsoft.com/office/drawing/2014/main" id="{C42F818E-CFE4-4301-E1F2-A72C89F818E3}"/>
              </a:ext>
            </a:extLst>
          </p:cNvPr>
          <p:cNvSpPr/>
          <p:nvPr/>
        </p:nvSpPr>
        <p:spPr>
          <a:xfrm>
            <a:off x="2719542" y="527760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Oval 22">
            <a:extLst>
              <a:ext uri="{FF2B5EF4-FFF2-40B4-BE49-F238E27FC236}">
                <a16:creationId xmlns:a16="http://schemas.microsoft.com/office/drawing/2014/main" id="{4ABFEDC0-51B4-F591-43EE-9CE1E005DF23}"/>
              </a:ext>
            </a:extLst>
          </p:cNvPr>
          <p:cNvSpPr/>
          <p:nvPr/>
        </p:nvSpPr>
        <p:spPr>
          <a:xfrm>
            <a:off x="2574762" y="524160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Oval 23">
            <a:extLst>
              <a:ext uri="{FF2B5EF4-FFF2-40B4-BE49-F238E27FC236}">
                <a16:creationId xmlns:a16="http://schemas.microsoft.com/office/drawing/2014/main" id="{AA8F4CEC-797D-A052-BA06-C600D0EC7CCE}"/>
              </a:ext>
            </a:extLst>
          </p:cNvPr>
          <p:cNvSpPr/>
          <p:nvPr/>
        </p:nvSpPr>
        <p:spPr>
          <a:xfrm>
            <a:off x="2693784" y="56415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CED8CF37-90FB-AA7F-C016-C51A26F1A559}"/>
              </a:ext>
            </a:extLst>
          </p:cNvPr>
          <p:cNvSpPr/>
          <p:nvPr/>
        </p:nvSpPr>
        <p:spPr>
          <a:xfrm>
            <a:off x="2640966" y="56415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Oval 25">
            <a:extLst>
              <a:ext uri="{FF2B5EF4-FFF2-40B4-BE49-F238E27FC236}">
                <a16:creationId xmlns:a16="http://schemas.microsoft.com/office/drawing/2014/main" id="{268BCC6C-3A8A-B72D-5425-53E9EA291C0B}"/>
              </a:ext>
            </a:extLst>
          </p:cNvPr>
          <p:cNvSpPr/>
          <p:nvPr/>
        </p:nvSpPr>
        <p:spPr>
          <a:xfrm>
            <a:off x="2604966" y="55400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E9AE5D6A-55BC-58EE-90B1-7582A41B27C9}"/>
              </a:ext>
            </a:extLst>
          </p:cNvPr>
          <p:cNvSpPr/>
          <p:nvPr/>
        </p:nvSpPr>
        <p:spPr>
          <a:xfrm>
            <a:off x="2439559" y="58338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Oval 27">
            <a:extLst>
              <a:ext uri="{FF2B5EF4-FFF2-40B4-BE49-F238E27FC236}">
                <a16:creationId xmlns:a16="http://schemas.microsoft.com/office/drawing/2014/main" id="{C444A5D3-2C43-D949-D01F-E990BDED9252}"/>
              </a:ext>
            </a:extLst>
          </p:cNvPr>
          <p:cNvSpPr/>
          <p:nvPr/>
        </p:nvSpPr>
        <p:spPr>
          <a:xfrm>
            <a:off x="1692799" y="476712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29C2082E-B026-185D-350F-175A25294025}"/>
              </a:ext>
            </a:extLst>
          </p:cNvPr>
          <p:cNvSpPr/>
          <p:nvPr/>
        </p:nvSpPr>
        <p:spPr>
          <a:xfrm>
            <a:off x="1656799" y="48620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0B90034B-7ECD-DF42-766E-6DEF9AAAE0E9}"/>
              </a:ext>
            </a:extLst>
          </p:cNvPr>
          <p:cNvSpPr/>
          <p:nvPr/>
        </p:nvSpPr>
        <p:spPr>
          <a:xfrm>
            <a:off x="1321545" y="56120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DBCBDB0B-6553-DEF4-F480-3F19C1D3862E}"/>
              </a:ext>
            </a:extLst>
          </p:cNvPr>
          <p:cNvSpPr/>
          <p:nvPr/>
        </p:nvSpPr>
        <p:spPr>
          <a:xfrm rot="21185055">
            <a:off x="3423027" y="5926796"/>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Franklin Gothic Book"/>
                <a:ea typeface="+mn-ea"/>
                <a:cs typeface="+mn-cs"/>
              </a:rPr>
              <a:t>?</a:t>
            </a:r>
          </a:p>
        </p:txBody>
      </p:sp>
      <p:grpSp>
        <p:nvGrpSpPr>
          <p:cNvPr id="34" name="Group 33">
            <a:extLst>
              <a:ext uri="{FF2B5EF4-FFF2-40B4-BE49-F238E27FC236}">
                <a16:creationId xmlns:a16="http://schemas.microsoft.com/office/drawing/2014/main" id="{962C1C6A-C78B-8A83-0643-ED1B9B6AE1B6}"/>
              </a:ext>
            </a:extLst>
          </p:cNvPr>
          <p:cNvGrpSpPr/>
          <p:nvPr/>
        </p:nvGrpSpPr>
        <p:grpSpPr>
          <a:xfrm>
            <a:off x="759344" y="4394360"/>
            <a:ext cx="327660" cy="288000"/>
            <a:chOff x="759344" y="4394360"/>
            <a:chExt cx="327660" cy="288000"/>
          </a:xfrm>
        </p:grpSpPr>
        <p:sp>
          <p:nvSpPr>
            <p:cNvPr id="32" name="Oval 31">
              <a:extLst>
                <a:ext uri="{FF2B5EF4-FFF2-40B4-BE49-F238E27FC236}">
                  <a16:creationId xmlns:a16="http://schemas.microsoft.com/office/drawing/2014/main" id="{71EE37F6-71B4-8A70-3DDC-3C7659008840}"/>
                </a:ext>
              </a:extLst>
            </p:cNvPr>
            <p:cNvSpPr/>
            <p:nvPr/>
          </p:nvSpPr>
          <p:spPr>
            <a:xfrm>
              <a:off x="783328" y="4394360"/>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04DA8867-36D7-484D-DEDA-0FFADDF5E064}"/>
                </a:ext>
              </a:extLst>
            </p:cNvPr>
            <p:cNvSpPr txBox="1"/>
            <p:nvPr/>
          </p:nvSpPr>
          <p:spPr>
            <a:xfrm>
              <a:off x="759344" y="4430638"/>
              <a:ext cx="32766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5" name="Group 34">
            <a:extLst>
              <a:ext uri="{FF2B5EF4-FFF2-40B4-BE49-F238E27FC236}">
                <a16:creationId xmlns:a16="http://schemas.microsoft.com/office/drawing/2014/main" id="{F996DC29-E400-0790-2702-566BF58A7DA1}"/>
              </a:ext>
            </a:extLst>
          </p:cNvPr>
          <p:cNvGrpSpPr/>
          <p:nvPr/>
        </p:nvGrpSpPr>
        <p:grpSpPr>
          <a:xfrm>
            <a:off x="1141497" y="4307475"/>
            <a:ext cx="327660" cy="288000"/>
            <a:chOff x="759344" y="4394360"/>
            <a:chExt cx="327660" cy="288000"/>
          </a:xfrm>
        </p:grpSpPr>
        <p:sp>
          <p:nvSpPr>
            <p:cNvPr id="36" name="Oval 35">
              <a:extLst>
                <a:ext uri="{FF2B5EF4-FFF2-40B4-BE49-F238E27FC236}">
                  <a16:creationId xmlns:a16="http://schemas.microsoft.com/office/drawing/2014/main" id="{3F27E9D1-8480-7E83-2676-A53F18A68273}"/>
                </a:ext>
              </a:extLst>
            </p:cNvPr>
            <p:cNvSpPr/>
            <p:nvPr/>
          </p:nvSpPr>
          <p:spPr>
            <a:xfrm>
              <a:off x="783328" y="4394360"/>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3F378333-ADAD-2C9F-C827-06FD70AE2E08}"/>
                </a:ext>
              </a:extLst>
            </p:cNvPr>
            <p:cNvSpPr txBox="1"/>
            <p:nvPr/>
          </p:nvSpPr>
          <p:spPr>
            <a:xfrm>
              <a:off x="759344" y="4430638"/>
              <a:ext cx="32766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8" name="Group 37">
            <a:extLst>
              <a:ext uri="{FF2B5EF4-FFF2-40B4-BE49-F238E27FC236}">
                <a16:creationId xmlns:a16="http://schemas.microsoft.com/office/drawing/2014/main" id="{88874F04-ED8F-B58F-24CB-20D112EFA53A}"/>
              </a:ext>
            </a:extLst>
          </p:cNvPr>
          <p:cNvGrpSpPr/>
          <p:nvPr/>
        </p:nvGrpSpPr>
        <p:grpSpPr>
          <a:xfrm>
            <a:off x="10820400" y="158021"/>
            <a:ext cx="1262954" cy="262128"/>
            <a:chOff x="10892274" y="158021"/>
            <a:chExt cx="1191080" cy="262128"/>
          </a:xfrm>
        </p:grpSpPr>
        <p:sp>
          <p:nvSpPr>
            <p:cNvPr id="39" name="Oval 38">
              <a:extLst>
                <a:ext uri="{FF2B5EF4-FFF2-40B4-BE49-F238E27FC236}">
                  <a16:creationId xmlns:a16="http://schemas.microsoft.com/office/drawing/2014/main" id="{A061A93B-3A47-20CA-B5CB-952644332D5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40" name="Group 39">
              <a:extLst>
                <a:ext uri="{FF2B5EF4-FFF2-40B4-BE49-F238E27FC236}">
                  <a16:creationId xmlns:a16="http://schemas.microsoft.com/office/drawing/2014/main" id="{589DB100-38CD-D35A-4821-5B8BB2A1E10C}"/>
                </a:ext>
              </a:extLst>
            </p:cNvPr>
            <p:cNvGrpSpPr/>
            <p:nvPr/>
          </p:nvGrpSpPr>
          <p:grpSpPr>
            <a:xfrm>
              <a:off x="10892274" y="158021"/>
              <a:ext cx="1191080" cy="262128"/>
              <a:chOff x="9614080" y="308749"/>
              <a:chExt cx="1191080" cy="262128"/>
            </a:xfrm>
          </p:grpSpPr>
          <p:sp>
            <p:nvSpPr>
              <p:cNvPr id="41" name="Rectangle 40">
                <a:extLst>
                  <a:ext uri="{FF2B5EF4-FFF2-40B4-BE49-F238E27FC236}">
                    <a16:creationId xmlns:a16="http://schemas.microsoft.com/office/drawing/2014/main" id="{9093C16E-9D79-3EC5-EFDD-6478C5B6B4D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42" name="Rectangle 41">
                <a:extLst>
                  <a:ext uri="{FF2B5EF4-FFF2-40B4-BE49-F238E27FC236}">
                    <a16:creationId xmlns:a16="http://schemas.microsoft.com/office/drawing/2014/main" id="{5D596F13-2F98-6E60-1950-5D00D385D49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3" name="Rectangle 42">
            <a:extLst>
              <a:ext uri="{FF2B5EF4-FFF2-40B4-BE49-F238E27FC236}">
                <a16:creationId xmlns:a16="http://schemas.microsoft.com/office/drawing/2014/main" id="{3D544F09-DA6B-E042-6C7B-B2BF8E0BCA5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4130200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10" presetClass="entr" presetSubtype="0" fill="hold"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4E29E-8A24-B95A-D515-D87965227514}"/>
              </a:ext>
            </a:extLst>
          </p:cNvPr>
          <p:cNvSpPr>
            <a:spLocks noGrp="1"/>
          </p:cNvSpPr>
          <p:nvPr>
            <p:ph type="title"/>
          </p:nvPr>
        </p:nvSpPr>
        <p:spPr>
          <a:xfrm>
            <a:off x="704850" y="439813"/>
            <a:ext cx="9841230" cy="394692"/>
          </a:xfrm>
        </p:spPr>
        <p:txBody>
          <a:bodyPr/>
          <a:lstStyle/>
          <a:p>
            <a:r>
              <a:rPr lang="en-US" dirty="0"/>
              <a:t>The </a:t>
            </a:r>
            <a:r>
              <a:rPr lang="en-US" sz="2400" b="1" dirty="0">
                <a:solidFill>
                  <a:srgbClr val="11B5B4"/>
                </a:solidFill>
              </a:rPr>
              <a:t>ANATOMY</a:t>
            </a:r>
            <a:r>
              <a:rPr lang="en-US" sz="2400" b="1" dirty="0">
                <a:solidFill>
                  <a:schemeClr val="accent2"/>
                </a:solidFill>
              </a:rPr>
              <a:t> </a:t>
            </a:r>
            <a:r>
              <a:rPr lang="en-US" dirty="0"/>
              <a:t>of a proper workshop</a:t>
            </a:r>
          </a:p>
        </p:txBody>
      </p:sp>
      <p:sp>
        <p:nvSpPr>
          <p:cNvPr id="4" name="Footer Placeholder 3">
            <a:extLst>
              <a:ext uri="{FF2B5EF4-FFF2-40B4-BE49-F238E27FC236}">
                <a16:creationId xmlns:a16="http://schemas.microsoft.com/office/drawing/2014/main" id="{62ED085F-D7BB-2B60-6F3B-51EB0842227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4323311-D398-0633-E4A8-09EF7276953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id="{BA4751EC-4B9C-4956-E462-81BFFB7ADAD9}"/>
              </a:ext>
            </a:extLst>
          </p:cNvPr>
          <p:cNvPicPr>
            <a:picLocks noChangeAspect="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905853" y="2200718"/>
            <a:ext cx="2118245" cy="2035508"/>
          </a:xfrm>
          <a:prstGeom prst="rect">
            <a:avLst/>
          </a:prstGeom>
        </p:spPr>
      </p:pic>
      <p:sp>
        <p:nvSpPr>
          <p:cNvPr id="7" name="Tijdelijke aanduiding voor tekst 5">
            <a:extLst>
              <a:ext uri="{FF2B5EF4-FFF2-40B4-BE49-F238E27FC236}">
                <a16:creationId xmlns:a16="http://schemas.microsoft.com/office/drawing/2014/main" id="{C972E4C8-40DF-30E2-B218-870689F94EC9}"/>
              </a:ext>
            </a:extLst>
          </p:cNvPr>
          <p:cNvSpPr txBox="1">
            <a:spLocks/>
          </p:cNvSpPr>
          <p:nvPr/>
        </p:nvSpPr>
        <p:spPr>
          <a:xfrm>
            <a:off x="932180" y="4620985"/>
            <a:ext cx="2133600"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C7F0F2"/>
                </a:solidFill>
                <a:effectLst/>
                <a:uLnTx/>
                <a:uFillTx/>
                <a:latin typeface="Arial" panose="020B0604020202020204" pitchFamily="34" charset="0"/>
                <a:ea typeface="+mn-ea"/>
                <a:cs typeface="Arial" panose="020B0604020202020204" pitchFamily="34" charset="0"/>
              </a:rPr>
              <a:t>Principles</a:t>
            </a:r>
            <a:endPar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endParaRPr>
          </a:p>
        </p:txBody>
      </p:sp>
      <p:sp>
        <p:nvSpPr>
          <p:cNvPr id="8" name="Tijdelijke aanduiding voor tekst 9">
            <a:extLst>
              <a:ext uri="{FF2B5EF4-FFF2-40B4-BE49-F238E27FC236}">
                <a16:creationId xmlns:a16="http://schemas.microsoft.com/office/drawing/2014/main" id="{58137173-E2C9-65FE-A9E8-3B24590B6E7D}"/>
              </a:ext>
            </a:extLst>
          </p:cNvPr>
          <p:cNvSpPr txBox="1">
            <a:spLocks/>
          </p:cNvSpPr>
          <p:nvPr/>
        </p:nvSpPr>
        <p:spPr>
          <a:xfrm>
            <a:off x="3642722" y="4620985"/>
            <a:ext cx="2128157"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Framework</a:t>
            </a:r>
          </a:p>
        </p:txBody>
      </p:sp>
      <p:pic>
        <p:nvPicPr>
          <p:cNvPr id="9" name="Picture 8">
            <a:extLst>
              <a:ext uri="{FF2B5EF4-FFF2-40B4-BE49-F238E27FC236}">
                <a16:creationId xmlns:a16="http://schemas.microsoft.com/office/drawing/2014/main" id="{6F468E0E-BFF0-CEA5-BF08-D1F73070C7D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3654079" y="2200718"/>
            <a:ext cx="2116800" cy="2035508"/>
          </a:xfrm>
          <a:prstGeom prst="rect">
            <a:avLst/>
          </a:prstGeom>
        </p:spPr>
      </p:pic>
      <p:pic>
        <p:nvPicPr>
          <p:cNvPr id="10" name="Picture 9">
            <a:extLst>
              <a:ext uri="{FF2B5EF4-FFF2-40B4-BE49-F238E27FC236}">
                <a16:creationId xmlns:a16="http://schemas.microsoft.com/office/drawing/2014/main" id="{0323085D-DEAA-ADBA-6B82-0F1F6E8F3037}"/>
              </a:ext>
            </a:extLst>
          </p:cNvPr>
          <p:cNvPicPr>
            <a:picLocks noChangeAspect="1"/>
          </p:cNvPicPr>
          <p:nvPr/>
        </p:nvPicPr>
        <p:blipFill rotWithShape="1">
          <a:blip r:embed="rId4"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6360154" y="2207123"/>
            <a:ext cx="2127600" cy="2035508"/>
          </a:xfrm>
          <a:prstGeom prst="rect">
            <a:avLst/>
          </a:prstGeom>
        </p:spPr>
      </p:pic>
      <p:pic>
        <p:nvPicPr>
          <p:cNvPr id="11" name="Picture 10">
            <a:extLst>
              <a:ext uri="{FF2B5EF4-FFF2-40B4-BE49-F238E27FC236}">
                <a16:creationId xmlns:a16="http://schemas.microsoft.com/office/drawing/2014/main" id="{1D59B3C7-DB87-BA33-AC70-DFB3A3F26708}"/>
              </a:ext>
            </a:extLst>
          </p:cNvPr>
          <p:cNvPicPr>
            <a:picLocks noChangeAspect="1"/>
          </p:cNvPicPr>
          <p:nvPr/>
        </p:nvPicPr>
        <p:blipFill rotWithShape="1">
          <a:blip r:embed="rId5"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9077029" y="2207123"/>
            <a:ext cx="2116800" cy="2035508"/>
          </a:xfrm>
          <a:prstGeom prst="rect">
            <a:avLst/>
          </a:prstGeom>
        </p:spPr>
      </p:pic>
      <p:sp>
        <p:nvSpPr>
          <p:cNvPr id="12" name="Tijdelijke aanduiding voor tekst 5">
            <a:extLst>
              <a:ext uri="{FF2B5EF4-FFF2-40B4-BE49-F238E27FC236}">
                <a16:creationId xmlns:a16="http://schemas.microsoft.com/office/drawing/2014/main" id="{E653C982-1487-2C4F-D4B6-17A9160B1B52}"/>
              </a:ext>
            </a:extLst>
          </p:cNvPr>
          <p:cNvSpPr txBox="1">
            <a:spLocks/>
          </p:cNvSpPr>
          <p:nvPr/>
        </p:nvSpPr>
        <p:spPr>
          <a:xfrm>
            <a:off x="6347821" y="4620985"/>
            <a:ext cx="2133600"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rPr>
              <a:t>Mechanics</a:t>
            </a:r>
          </a:p>
        </p:txBody>
      </p:sp>
      <p:sp>
        <p:nvSpPr>
          <p:cNvPr id="13" name="Tijdelijke aanduiding voor tekst 9">
            <a:extLst>
              <a:ext uri="{FF2B5EF4-FFF2-40B4-BE49-F238E27FC236}">
                <a16:creationId xmlns:a16="http://schemas.microsoft.com/office/drawing/2014/main" id="{A8A57FFD-73B5-39F9-7317-AE0165ADB5E7}"/>
              </a:ext>
            </a:extLst>
          </p:cNvPr>
          <p:cNvSpPr txBox="1">
            <a:spLocks/>
          </p:cNvSpPr>
          <p:nvPr/>
        </p:nvSpPr>
        <p:spPr>
          <a:xfrm>
            <a:off x="9058363" y="4620985"/>
            <a:ext cx="2128157"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rPr>
              <a:t>Exercises</a:t>
            </a:r>
          </a:p>
        </p:txBody>
      </p:sp>
    </p:spTree>
    <p:extLst>
      <p:ext uri="{BB962C8B-B14F-4D97-AF65-F5344CB8AC3E}">
        <p14:creationId xmlns:p14="http://schemas.microsoft.com/office/powerpoint/2010/main" val="306403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 per person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goes over the Strawpoll votes and calls 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explain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the group :</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Which concept they’ve chosen</a:t>
            </a:r>
          </a:p>
          <a:p>
            <a:pPr marL="800100" marR="0" lvl="1" indent="-342900" algn="just" defTabSz="914400" rtl="0" eaLnBrk="1" fontAlgn="auto" latinLnBrk="0" hangingPunct="1">
              <a:lnSpc>
                <a:spcPct val="90000"/>
              </a:lnSpc>
              <a:spcBef>
                <a:spcPts val="500"/>
              </a:spcBef>
              <a:spcAft>
                <a:spcPts val="0"/>
              </a:spcAft>
              <a:buClr>
                <a:srgbClr val="11B5B4"/>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did they choose it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needs to take care that the participants don’t ramble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take more than one minute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explain their reasoning.</a:t>
            </a:r>
          </a:p>
          <a:p>
            <a:pPr marL="0" marR="0" lvl="0" indent="0" algn="just" defTabSz="914400" rtl="0" eaLnBrk="1" fontAlgn="auto" latinLnBrk="0" hangingPunct="1">
              <a:lnSpc>
                <a:spcPct val="100000"/>
              </a:lnSpc>
              <a:spcBef>
                <a:spcPts val="1000"/>
              </a:spcBef>
              <a:spcAft>
                <a:spcPts val="0"/>
              </a:spcAft>
              <a:buClr>
                <a:srgbClr val="11B5B4"/>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7: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780DCB82-E435-DB68-AF83-5A5137B1A36D}"/>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969E4D4B-79A0-BD31-526D-EEDE1F1BEB2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E8E08F77-4962-3793-9E77-78BA9D2C1B1B}"/>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A095455D-2AA7-12DB-44AD-9F05F8A5E6A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03B92708-3A7A-95E4-B48A-AE50A6A83E7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3F22D8AC-DDC4-22AA-67AE-24022448C17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3624640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04E5776D-423A-CBF5-F90E-440D64DB5FF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reviews the results of the heatmap and strawpoll votes.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casts the final vote, selecting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primary process flow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if desired,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integrating top-voted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other concepts. The Decider has the authority to switch up elements and finalize the structure.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step solidifies the key components of the final target data quality process flow for CDEs.</a:t>
            </a:r>
          </a:p>
        </p:txBody>
      </p:sp>
      <p:sp>
        <p:nvSpPr>
          <p:cNvPr id="14" name="Tijdelijke aanduiding voor tekst 44">
            <a:extLst>
              <a:ext uri="{FF2B5EF4-FFF2-40B4-BE49-F238E27FC236}">
                <a16:creationId xmlns:a16="http://schemas.microsoft.com/office/drawing/2014/main" id="{31577AC1-2CD2-A0FD-CDC5-4E3442B9C7E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8: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DCBF1C61-6ED6-AA72-6774-4419664DF5B5}"/>
              </a:ext>
            </a:extLst>
          </p:cNvPr>
          <p:cNvGrpSpPr/>
          <p:nvPr/>
        </p:nvGrpSpPr>
        <p:grpSpPr>
          <a:xfrm>
            <a:off x="9330108" y="1943905"/>
            <a:ext cx="180000" cy="180000"/>
            <a:chOff x="7966880" y="3935853"/>
            <a:chExt cx="180000" cy="180000"/>
          </a:xfrm>
        </p:grpSpPr>
        <p:sp>
          <p:nvSpPr>
            <p:cNvPr id="16" name="Oval 15">
              <a:extLst>
                <a:ext uri="{FF2B5EF4-FFF2-40B4-BE49-F238E27FC236}">
                  <a16:creationId xmlns:a16="http://schemas.microsoft.com/office/drawing/2014/main" id="{4E3ECA5A-9FB1-F40A-5F08-FA4A81FA3C9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 name="Graphic 16" descr="Star with solid fill">
              <a:extLst>
                <a:ext uri="{FF2B5EF4-FFF2-40B4-BE49-F238E27FC236}">
                  <a16:creationId xmlns:a16="http://schemas.microsoft.com/office/drawing/2014/main" id="{AD72A4CF-68D4-69A8-D0B6-7206D2FA523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0" name="Group 19">
            <a:extLst>
              <a:ext uri="{FF2B5EF4-FFF2-40B4-BE49-F238E27FC236}">
                <a16:creationId xmlns:a16="http://schemas.microsoft.com/office/drawing/2014/main" id="{617511C3-6584-B6BB-7409-3C4F88A8893F}"/>
              </a:ext>
            </a:extLst>
          </p:cNvPr>
          <p:cNvGrpSpPr/>
          <p:nvPr/>
        </p:nvGrpSpPr>
        <p:grpSpPr>
          <a:xfrm>
            <a:off x="9337728" y="2234926"/>
            <a:ext cx="180000" cy="180000"/>
            <a:chOff x="7966880" y="3935853"/>
            <a:chExt cx="180000" cy="180000"/>
          </a:xfrm>
        </p:grpSpPr>
        <p:sp>
          <p:nvSpPr>
            <p:cNvPr id="21" name="Oval 20">
              <a:extLst>
                <a:ext uri="{FF2B5EF4-FFF2-40B4-BE49-F238E27FC236}">
                  <a16:creationId xmlns:a16="http://schemas.microsoft.com/office/drawing/2014/main" id="{47308D4A-4963-9EC4-BEC2-049972380ED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2" name="Graphic 21" descr="Star with solid fill">
              <a:extLst>
                <a:ext uri="{FF2B5EF4-FFF2-40B4-BE49-F238E27FC236}">
                  <a16:creationId xmlns:a16="http://schemas.microsoft.com/office/drawing/2014/main" id="{95C38EB2-81BA-C56D-0292-CD8F1714FCE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3" name="Group 22">
            <a:extLst>
              <a:ext uri="{FF2B5EF4-FFF2-40B4-BE49-F238E27FC236}">
                <a16:creationId xmlns:a16="http://schemas.microsoft.com/office/drawing/2014/main" id="{98EADE92-E41C-8917-0789-AFAB71F1F5A0}"/>
              </a:ext>
            </a:extLst>
          </p:cNvPr>
          <p:cNvGrpSpPr/>
          <p:nvPr/>
        </p:nvGrpSpPr>
        <p:grpSpPr>
          <a:xfrm>
            <a:off x="9612048" y="2081349"/>
            <a:ext cx="180000" cy="180000"/>
            <a:chOff x="7966880" y="3935853"/>
            <a:chExt cx="180000" cy="180000"/>
          </a:xfrm>
        </p:grpSpPr>
        <p:sp>
          <p:nvSpPr>
            <p:cNvPr id="24" name="Oval 23">
              <a:extLst>
                <a:ext uri="{FF2B5EF4-FFF2-40B4-BE49-F238E27FC236}">
                  <a16:creationId xmlns:a16="http://schemas.microsoft.com/office/drawing/2014/main" id="{4F037C47-724E-C1FD-970C-AC06F18042B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23B13807-8D22-0CCD-C7D9-273EBC55A95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4EA3F5B6-5884-92E1-CD04-C450405AFFE1}"/>
              </a:ext>
            </a:extLst>
          </p:cNvPr>
          <p:cNvGrpSpPr/>
          <p:nvPr/>
        </p:nvGrpSpPr>
        <p:grpSpPr>
          <a:xfrm>
            <a:off x="704850" y="4209599"/>
            <a:ext cx="3497178" cy="2036815"/>
            <a:chOff x="4188412" y="2265683"/>
            <a:chExt cx="6022387" cy="3921760"/>
          </a:xfrm>
        </p:grpSpPr>
        <p:pic>
          <p:nvPicPr>
            <p:cNvPr id="27" name="Picture 26" descr="A black pen next to a yellow square&#10;&#10;Description automatically generated">
              <a:extLst>
                <a:ext uri="{FF2B5EF4-FFF2-40B4-BE49-F238E27FC236}">
                  <a16:creationId xmlns:a16="http://schemas.microsoft.com/office/drawing/2014/main" id="{E049A6B5-F5FE-B05C-F052-BC76BB22AB19}"/>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1954" t="3217" r="3465"/>
            <a:stretch/>
          </p:blipFill>
          <p:spPr>
            <a:xfrm rot="5400000">
              <a:off x="5238726" y="1215369"/>
              <a:ext cx="3921760" cy="6022387"/>
            </a:xfrm>
            <a:prstGeom prst="rect">
              <a:avLst/>
            </a:prstGeom>
          </p:spPr>
        </p:pic>
        <p:pic>
          <p:nvPicPr>
            <p:cNvPr id="28" name="Picture 27">
              <a:extLst>
                <a:ext uri="{FF2B5EF4-FFF2-40B4-BE49-F238E27FC236}">
                  <a16:creationId xmlns:a16="http://schemas.microsoft.com/office/drawing/2014/main" id="{620F71F9-30E4-EDF6-56A9-4DD08D70078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940349" y="2660138"/>
              <a:ext cx="4718689" cy="3132847"/>
            </a:xfrm>
            <a:prstGeom prst="rect">
              <a:avLst/>
            </a:prstGeom>
          </p:spPr>
        </p:pic>
      </p:grpSp>
      <p:sp>
        <p:nvSpPr>
          <p:cNvPr id="29" name="Oval 28">
            <a:extLst>
              <a:ext uri="{FF2B5EF4-FFF2-40B4-BE49-F238E27FC236}">
                <a16:creationId xmlns:a16="http://schemas.microsoft.com/office/drawing/2014/main" id="{488653F5-DDFA-6177-76F0-A5CADBFFA09B}"/>
              </a:ext>
            </a:extLst>
          </p:cNvPr>
          <p:cNvSpPr/>
          <p:nvPr/>
        </p:nvSpPr>
        <p:spPr>
          <a:xfrm>
            <a:off x="2719542" y="537909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BD4DD665-4A23-6FB6-2E93-D66AAA84C1AA}"/>
              </a:ext>
            </a:extLst>
          </p:cNvPr>
          <p:cNvSpPr/>
          <p:nvPr/>
        </p:nvSpPr>
        <p:spPr>
          <a:xfrm>
            <a:off x="2719542" y="527760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BC9AE275-5A02-1BC1-4632-F59594FAFA3F}"/>
              </a:ext>
            </a:extLst>
          </p:cNvPr>
          <p:cNvSpPr/>
          <p:nvPr/>
        </p:nvSpPr>
        <p:spPr>
          <a:xfrm>
            <a:off x="2574762" y="524160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37A0DB60-93C9-D9E9-1B6B-809627AA5A67}"/>
              </a:ext>
            </a:extLst>
          </p:cNvPr>
          <p:cNvSpPr/>
          <p:nvPr/>
        </p:nvSpPr>
        <p:spPr>
          <a:xfrm>
            <a:off x="2693784" y="56415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54058528-A38C-1889-D41D-8F0A980D3B56}"/>
              </a:ext>
            </a:extLst>
          </p:cNvPr>
          <p:cNvSpPr/>
          <p:nvPr/>
        </p:nvSpPr>
        <p:spPr>
          <a:xfrm>
            <a:off x="2640966" y="56415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FEC154A7-96AB-EC96-26C8-AF327F58BA06}"/>
              </a:ext>
            </a:extLst>
          </p:cNvPr>
          <p:cNvSpPr/>
          <p:nvPr/>
        </p:nvSpPr>
        <p:spPr>
          <a:xfrm>
            <a:off x="2604966" y="55400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9D7029FA-6561-6AF2-726F-21F379975B0D}"/>
              </a:ext>
            </a:extLst>
          </p:cNvPr>
          <p:cNvSpPr/>
          <p:nvPr/>
        </p:nvSpPr>
        <p:spPr>
          <a:xfrm>
            <a:off x="2439559" y="58338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4510D5B4-2947-B1AE-1317-3D0413315C1D}"/>
              </a:ext>
            </a:extLst>
          </p:cNvPr>
          <p:cNvSpPr/>
          <p:nvPr/>
        </p:nvSpPr>
        <p:spPr>
          <a:xfrm>
            <a:off x="1692799" y="476712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14C3EBBB-D85E-4300-2946-967536AEDDD4}"/>
              </a:ext>
            </a:extLst>
          </p:cNvPr>
          <p:cNvSpPr/>
          <p:nvPr/>
        </p:nvSpPr>
        <p:spPr>
          <a:xfrm>
            <a:off x="1656799" y="48620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5A5961BF-5EA1-43DE-CA23-C3A5BC825FCD}"/>
              </a:ext>
            </a:extLst>
          </p:cNvPr>
          <p:cNvSpPr/>
          <p:nvPr/>
        </p:nvSpPr>
        <p:spPr>
          <a:xfrm>
            <a:off x="1321545" y="56120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66E4B350-89FE-D8DA-3D5C-19C2D128F7C6}"/>
              </a:ext>
            </a:extLst>
          </p:cNvPr>
          <p:cNvSpPr/>
          <p:nvPr/>
        </p:nvSpPr>
        <p:spPr>
          <a:xfrm rot="21185055">
            <a:off x="3423027" y="5926796"/>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Franklin Gothic Book"/>
                <a:ea typeface="+mn-ea"/>
                <a:cs typeface="+mn-cs"/>
              </a:rPr>
              <a:t>?</a:t>
            </a:r>
          </a:p>
        </p:txBody>
      </p:sp>
      <p:grpSp>
        <p:nvGrpSpPr>
          <p:cNvPr id="40" name="Group 39">
            <a:extLst>
              <a:ext uri="{FF2B5EF4-FFF2-40B4-BE49-F238E27FC236}">
                <a16:creationId xmlns:a16="http://schemas.microsoft.com/office/drawing/2014/main" id="{2BBF2FBE-6684-F206-CE4D-85A3C257398B}"/>
              </a:ext>
            </a:extLst>
          </p:cNvPr>
          <p:cNvGrpSpPr/>
          <p:nvPr/>
        </p:nvGrpSpPr>
        <p:grpSpPr>
          <a:xfrm>
            <a:off x="759344" y="4394360"/>
            <a:ext cx="327660" cy="288000"/>
            <a:chOff x="759344" y="4394360"/>
            <a:chExt cx="327660" cy="288000"/>
          </a:xfrm>
        </p:grpSpPr>
        <p:sp>
          <p:nvSpPr>
            <p:cNvPr id="41" name="Oval 40">
              <a:extLst>
                <a:ext uri="{FF2B5EF4-FFF2-40B4-BE49-F238E27FC236}">
                  <a16:creationId xmlns:a16="http://schemas.microsoft.com/office/drawing/2014/main" id="{7F1F0A21-1433-9D3D-C808-E6D88B645D2B}"/>
                </a:ext>
              </a:extLst>
            </p:cNvPr>
            <p:cNvSpPr/>
            <p:nvPr/>
          </p:nvSpPr>
          <p:spPr>
            <a:xfrm>
              <a:off x="783328" y="4394360"/>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TextBox 41">
              <a:extLst>
                <a:ext uri="{FF2B5EF4-FFF2-40B4-BE49-F238E27FC236}">
                  <a16:creationId xmlns:a16="http://schemas.microsoft.com/office/drawing/2014/main" id="{C46FBF7C-E4C5-06CC-6719-5F50EA96B23A}"/>
                </a:ext>
              </a:extLst>
            </p:cNvPr>
            <p:cNvSpPr txBox="1"/>
            <p:nvPr/>
          </p:nvSpPr>
          <p:spPr>
            <a:xfrm>
              <a:off x="759344" y="4430638"/>
              <a:ext cx="32766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43" name="Group 42">
            <a:extLst>
              <a:ext uri="{FF2B5EF4-FFF2-40B4-BE49-F238E27FC236}">
                <a16:creationId xmlns:a16="http://schemas.microsoft.com/office/drawing/2014/main" id="{A001C50A-C61B-C97A-EFDF-F3F44DC34578}"/>
              </a:ext>
            </a:extLst>
          </p:cNvPr>
          <p:cNvGrpSpPr/>
          <p:nvPr/>
        </p:nvGrpSpPr>
        <p:grpSpPr>
          <a:xfrm>
            <a:off x="1141497" y="4307475"/>
            <a:ext cx="327660" cy="288000"/>
            <a:chOff x="759344" y="4394360"/>
            <a:chExt cx="327660" cy="288000"/>
          </a:xfrm>
        </p:grpSpPr>
        <p:sp>
          <p:nvSpPr>
            <p:cNvPr id="44" name="Oval 43">
              <a:extLst>
                <a:ext uri="{FF2B5EF4-FFF2-40B4-BE49-F238E27FC236}">
                  <a16:creationId xmlns:a16="http://schemas.microsoft.com/office/drawing/2014/main" id="{44BBC58F-2857-C3DD-177E-A66C42821031}"/>
                </a:ext>
              </a:extLst>
            </p:cNvPr>
            <p:cNvSpPr/>
            <p:nvPr/>
          </p:nvSpPr>
          <p:spPr>
            <a:xfrm>
              <a:off x="783328" y="4394360"/>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CEF8D67B-F8F7-CCA5-19E1-E72F119BAC27}"/>
                </a:ext>
              </a:extLst>
            </p:cNvPr>
            <p:cNvSpPr txBox="1"/>
            <p:nvPr/>
          </p:nvSpPr>
          <p:spPr>
            <a:xfrm>
              <a:off x="759344" y="4430638"/>
              <a:ext cx="32766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46" name="Group 45">
            <a:extLst>
              <a:ext uri="{FF2B5EF4-FFF2-40B4-BE49-F238E27FC236}">
                <a16:creationId xmlns:a16="http://schemas.microsoft.com/office/drawing/2014/main" id="{EC85D2D6-573B-AA73-B590-11D4376576AA}"/>
              </a:ext>
            </a:extLst>
          </p:cNvPr>
          <p:cNvGrpSpPr/>
          <p:nvPr/>
        </p:nvGrpSpPr>
        <p:grpSpPr>
          <a:xfrm>
            <a:off x="783328" y="4843915"/>
            <a:ext cx="180000" cy="180000"/>
            <a:chOff x="7966880" y="3935853"/>
            <a:chExt cx="180000" cy="180000"/>
          </a:xfrm>
        </p:grpSpPr>
        <p:sp>
          <p:nvSpPr>
            <p:cNvPr id="47" name="Oval 46">
              <a:extLst>
                <a:ext uri="{FF2B5EF4-FFF2-40B4-BE49-F238E27FC236}">
                  <a16:creationId xmlns:a16="http://schemas.microsoft.com/office/drawing/2014/main" id="{E51ACB08-A9F7-4F73-E3C0-A5E5BE413B9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8" name="Graphic 47" descr="Star with solid fill">
              <a:extLst>
                <a:ext uri="{FF2B5EF4-FFF2-40B4-BE49-F238E27FC236}">
                  <a16:creationId xmlns:a16="http://schemas.microsoft.com/office/drawing/2014/main" id="{18F4BDDD-1219-A946-669F-CBE59751639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49" name="Group 48">
            <a:extLst>
              <a:ext uri="{FF2B5EF4-FFF2-40B4-BE49-F238E27FC236}">
                <a16:creationId xmlns:a16="http://schemas.microsoft.com/office/drawing/2014/main" id="{FC7A07F6-876C-460D-AF61-422CE68BD1B0}"/>
              </a:ext>
            </a:extLst>
          </p:cNvPr>
          <p:cNvGrpSpPr/>
          <p:nvPr/>
        </p:nvGrpSpPr>
        <p:grpSpPr>
          <a:xfrm>
            <a:off x="10820400" y="158021"/>
            <a:ext cx="1262954" cy="262128"/>
            <a:chOff x="10892274" y="158021"/>
            <a:chExt cx="1191080" cy="262128"/>
          </a:xfrm>
        </p:grpSpPr>
        <p:sp>
          <p:nvSpPr>
            <p:cNvPr id="50" name="Oval 49">
              <a:extLst>
                <a:ext uri="{FF2B5EF4-FFF2-40B4-BE49-F238E27FC236}">
                  <a16:creationId xmlns:a16="http://schemas.microsoft.com/office/drawing/2014/main" id="{057878F4-58FC-2850-9E64-75B53CA8FEC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51" name="Group 50">
              <a:extLst>
                <a:ext uri="{FF2B5EF4-FFF2-40B4-BE49-F238E27FC236}">
                  <a16:creationId xmlns:a16="http://schemas.microsoft.com/office/drawing/2014/main" id="{6D1998C6-7B7D-BBAD-CCF1-D0597C81C5F1}"/>
                </a:ext>
              </a:extLst>
            </p:cNvPr>
            <p:cNvGrpSpPr/>
            <p:nvPr/>
          </p:nvGrpSpPr>
          <p:grpSpPr>
            <a:xfrm>
              <a:off x="10892274" y="158021"/>
              <a:ext cx="1191080" cy="262128"/>
              <a:chOff x="9614080" y="308749"/>
              <a:chExt cx="1191080" cy="262128"/>
            </a:xfrm>
          </p:grpSpPr>
          <p:sp>
            <p:nvSpPr>
              <p:cNvPr id="52" name="Rectangle 51">
                <a:extLst>
                  <a:ext uri="{FF2B5EF4-FFF2-40B4-BE49-F238E27FC236}">
                    <a16:creationId xmlns:a16="http://schemas.microsoft.com/office/drawing/2014/main" id="{E5F9CDED-74B0-EEC6-8361-A04EF3B169F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53" name="Rectangle 52">
                <a:extLst>
                  <a:ext uri="{FF2B5EF4-FFF2-40B4-BE49-F238E27FC236}">
                    <a16:creationId xmlns:a16="http://schemas.microsoft.com/office/drawing/2014/main" id="{1726BB29-E8BD-C534-3091-13C7651A8FB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54" name="Rectangle 53">
            <a:extLst>
              <a:ext uri="{FF2B5EF4-FFF2-40B4-BE49-F238E27FC236}">
                <a16:creationId xmlns:a16="http://schemas.microsoft.com/office/drawing/2014/main" id="{828874D2-7304-ED31-B9AE-E7DF23C364A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2184610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Rules of the Game | Workshop 4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7920"/>
            <a:ext cx="405002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84379"/>
            <a:ext cx="405002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758153"/>
            <a:ext cx="405002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4230915"/>
            <a:ext cx="405002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90928"/>
            <a:ext cx="5833602" cy="376645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exploring individual concepts in the previous exercise, it's time to bring our ideas together and collaboratively create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unified process map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maintaining and improving the data quality of our Critical Data Elements (CDEs).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exercise will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synthesize the best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our individual efforts into a clear, practical process that can be implemented across the organization.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working together, we’ll ensure that the final process map is comprehensive, effective, and aligned with our data governance objectives.</a:t>
            </a:r>
          </a:p>
        </p:txBody>
      </p:sp>
      <p:sp>
        <p:nvSpPr>
          <p:cNvPr id="6" name="Rectangle 5">
            <a:extLst>
              <a:ext uri="{FF2B5EF4-FFF2-40B4-BE49-F238E27FC236}">
                <a16:creationId xmlns:a16="http://schemas.microsoft.com/office/drawing/2014/main" id="{1854F6CD-49D2-94F0-5B48-A8E3CBFB0239}"/>
              </a:ext>
            </a:extLst>
          </p:cNvPr>
          <p:cNvSpPr/>
          <p:nvPr/>
        </p:nvSpPr>
        <p:spPr>
          <a:xfrm>
            <a:off x="550544" y="2090928"/>
            <a:ext cx="4358640" cy="1210205"/>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 name="Tijdelijke aanduiding voor tekst 44">
            <a:extLst>
              <a:ext uri="{FF2B5EF4-FFF2-40B4-BE49-F238E27FC236}">
                <a16:creationId xmlns:a16="http://schemas.microsoft.com/office/drawing/2014/main" id="{7BB28655-F895-8310-388A-9B17EDBC4798}"/>
              </a:ext>
            </a:extLst>
          </p:cNvPr>
          <p:cNvSpPr txBox="1">
            <a:spLocks/>
          </p:cNvSpPr>
          <p:nvPr/>
        </p:nvSpPr>
        <p:spPr>
          <a:xfrm>
            <a:off x="1240408" y="1941607"/>
            <a:ext cx="2978912"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Data Quality Focus</a:t>
            </a:r>
            <a:endParaRPr kumimoji="0" lang="en-US" sz="1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E73054D8-AD61-1092-951E-A934CD50C2BC}"/>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DBE2FE04-D428-FC64-619C-0EFC38EC6C4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0" name="Group 9">
              <a:extLst>
                <a:ext uri="{FF2B5EF4-FFF2-40B4-BE49-F238E27FC236}">
                  <a16:creationId xmlns:a16="http://schemas.microsoft.com/office/drawing/2014/main" id="{555942BC-ED34-BBF8-315E-D6B435255369}"/>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2AB19499-D603-28FB-7475-7610DC6AD11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21" name="Rectangle 20">
                <a:extLst>
                  <a:ext uri="{FF2B5EF4-FFF2-40B4-BE49-F238E27FC236}">
                    <a16:creationId xmlns:a16="http://schemas.microsoft.com/office/drawing/2014/main" id="{D0446759-E479-C86F-FF5D-AC5B91434F2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7254732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30 to 60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22" name="Group 21">
            <a:extLst>
              <a:ext uri="{FF2B5EF4-FFF2-40B4-BE49-F238E27FC236}">
                <a16:creationId xmlns:a16="http://schemas.microsoft.com/office/drawing/2014/main" id="{0F8CC6D7-8680-E505-ED8D-A3D5BD5BB3E2}"/>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9113CE7C-3962-FB71-134B-9C0F434B2AE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4" name="Group 23">
              <a:extLst>
                <a:ext uri="{FF2B5EF4-FFF2-40B4-BE49-F238E27FC236}">
                  <a16:creationId xmlns:a16="http://schemas.microsoft.com/office/drawing/2014/main" id="{07FBEC1A-7909-91E3-9EE8-A298EA279B0D}"/>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421CE49D-F2D6-4B06-5A43-2224449BE14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6" name="Rectangle 25">
                <a:extLst>
                  <a:ext uri="{FF2B5EF4-FFF2-40B4-BE49-F238E27FC236}">
                    <a16:creationId xmlns:a16="http://schemas.microsoft.com/office/drawing/2014/main" id="{47C0037D-8274-030E-5286-A0AF0B28710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B927A5B4-4AF0-820D-1C97-6296150B2E1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42530365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white marker with black ink&#10;&#10;Description automatically generated">
            <a:extLst>
              <a:ext uri="{FF2B5EF4-FFF2-40B4-BE49-F238E27FC236}">
                <a16:creationId xmlns:a16="http://schemas.microsoft.com/office/drawing/2014/main" id="{4F4F3899-00DC-E4D4-F141-0C656A38DB9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313515" y="4190120"/>
            <a:ext cx="1130300" cy="1194626"/>
          </a:xfrm>
          <a:prstGeom prst="rect">
            <a:avLst/>
          </a:prstGeom>
        </p:spPr>
      </p:pic>
      <p:pic>
        <p:nvPicPr>
          <p:cNvPr id="14" name="Picture 4">
            <a:extLst>
              <a:ext uri="{FF2B5EF4-FFF2-40B4-BE49-F238E27FC236}">
                <a16:creationId xmlns:a16="http://schemas.microsoft.com/office/drawing/2014/main" id="{98926DA3-0102-28B4-3157-AA8821FB5DCC}"/>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641600" y="2251674"/>
            <a:ext cx="2764983" cy="1687585"/>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14D042D0-AC29-1D59-C34E-0D97E54D3286}"/>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ED964344-D39F-43E6-A24F-2D1D4090DA4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E9699CF3-0DDD-8428-BFAB-40118B5850B5}"/>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5EA34D78-F6C4-8F3B-3098-120E1565292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A7A266DF-9594-7F54-D142-29E95DDE183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0DBF9C20-0E34-BE1B-AB5D-A94D79156DF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3664883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collaboratively develop a </a:t>
            </a:r>
            <a:r>
              <a:rPr kumimoji="0" lang="en-US" sz="16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finalizeda</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process map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maintaining and improving the data quality of CDEs, integrating the most effective elements from the individual concepts.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engage in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facilitated group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refine and consolidate the data quality process, ensuring it is practical, comprehensive, and ready for implementation. </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3075C377-FDD7-D163-1622-2A020BA6AC97}"/>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2B9D29E5-05E2-98E0-6751-6052F45D4CD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5" name="Group 14">
              <a:extLst>
                <a:ext uri="{FF2B5EF4-FFF2-40B4-BE49-F238E27FC236}">
                  <a16:creationId xmlns:a16="http://schemas.microsoft.com/office/drawing/2014/main" id="{0AF1CD94-7F3C-DCCA-CDE2-C5E8BAED20FF}"/>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2F3BCF05-A690-A015-5970-191F9E63085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0" name="Rectangle 19">
                <a:extLst>
                  <a:ext uri="{FF2B5EF4-FFF2-40B4-BE49-F238E27FC236}">
                    <a16:creationId xmlns:a16="http://schemas.microsoft.com/office/drawing/2014/main" id="{4B560D36-5A54-A02C-5213-B46A5A684C1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E2B4759B-CB90-932B-3807-0822E333BF6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6514067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D908D75C-A6B5-55A7-4C58-B915A0771FE1}"/>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Begin by adding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selected data roles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Exercise 1 to the left side of the whiteboard, creating </a:t>
            </a:r>
            <a:r>
              <a:rPr kumimoji="0" lang="en-US"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swimlanes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for each role.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a:t>
            </a:r>
            <a:r>
              <a:rPr kumimoji="0" lang="en-US" sz="16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swimlanes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will help organize the activities and responsibilities of each data player in the process.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guides the group in identifying and placing the top-voted and Decider-selected data roles, ensuring that all key players are represented in the </a:t>
            </a:r>
            <a:r>
              <a:rPr kumimoji="0" lang="en-US"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swimlanes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14" name="Tijdelijke aanduiding voor tekst 44">
            <a:extLst>
              <a:ext uri="{FF2B5EF4-FFF2-40B4-BE49-F238E27FC236}">
                <a16:creationId xmlns:a16="http://schemas.microsoft.com/office/drawing/2014/main" id="{66651515-89D1-2F7D-CFFE-77C23B1CE506}"/>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Set Up the Data Players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7A0DBB14-5E8F-A58F-F24D-B56E3ADE38CF}"/>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6DEB8335-608A-BA32-5D49-37D59ECECDA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328A584B-11AD-94CB-59E1-D36170E9C762}"/>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57A78585-191A-9947-7B7F-B62BB26F61E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976B1169-DA50-0911-E3EA-D7F0C21D2E4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D174837E-418D-26FA-7DC4-A50974AD9A1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1172334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D908D75C-A6B5-55A7-4C58-B915A0771FE1}"/>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Clearly define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goal of the process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which could be for example the monitored data quality of a CDE. Write the goal on the right side of the whiteboard.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there is no clear consensus among participants, use a note and vote method to decide on the goal.</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ensures that the goal is well-understood and agreed upon by all participants, as this will guide the rest of the process mapping.</a:t>
            </a:r>
          </a:p>
        </p:txBody>
      </p:sp>
      <p:sp>
        <p:nvSpPr>
          <p:cNvPr id="14" name="Tijdelijke aanduiding voor tekst 44">
            <a:extLst>
              <a:ext uri="{FF2B5EF4-FFF2-40B4-BE49-F238E27FC236}">
                <a16:creationId xmlns:a16="http://schemas.microsoft.com/office/drawing/2014/main" id="{66651515-89D1-2F7D-CFFE-77C23B1CE506}"/>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Define the Goal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A0B54359-0248-5070-4B9B-0E11FE32D41E}"/>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484D4C3B-F7E5-65F0-B14D-14D85138FF3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C7368560-AA1D-F7D0-8FF5-B94BD6532C19}"/>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7B538110-C48C-0D42-BE52-452CE80181A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45B68F2A-44AA-F385-2CE7-77683BF502A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09976F21-2573-8175-C124-5F06952017F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4852568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D908D75C-A6B5-55A7-4C58-B915A0771FE1}"/>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the </a:t>
            </a:r>
            <a:r>
              <a:rPr kumimoji="0" lang="en-US"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swimlanes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goal in place, the facilitator leads the group in adding activities, decision points, and communication flows to the process map.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Begin by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summarizing the top-voted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the previous exercise, where participants identified the critical activities, roles, and concepts they found essential.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by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outlining the sequence of activities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constitute the data quality process. Ensure that each step is logically ordered and flows smoothly from one to the next.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you sketch, invite participants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provide input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make sure that all critical elements are accurately represented. This collaborative approach ensures that everyone’s insights are reflected in the final model.</a:t>
            </a:r>
          </a:p>
        </p:txBody>
      </p:sp>
      <p:sp>
        <p:nvSpPr>
          <p:cNvPr id="14" name="Tijdelijke aanduiding voor tekst 44">
            <a:extLst>
              <a:ext uri="{FF2B5EF4-FFF2-40B4-BE49-F238E27FC236}">
                <a16:creationId xmlns:a16="http://schemas.microsoft.com/office/drawing/2014/main" id="{66651515-89D1-2F7D-CFFE-77C23B1CE506}"/>
              </a:ext>
            </a:extLst>
          </p:cNvPr>
          <p:cNvSpPr txBox="1">
            <a:spLocks/>
          </p:cNvSpPr>
          <p:nvPr/>
        </p:nvSpPr>
        <p:spPr>
          <a:xfrm>
            <a:off x="4880344" y="1756900"/>
            <a:ext cx="563525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Collaborative Process Mapping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9CDC2597-6B35-2654-DFE1-ABD09E9A7F26}"/>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09BCD6FA-1DEC-E3A3-ECEC-1A1A9D43A7D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70E84363-5CF4-F9D1-3742-FB27796EF638}"/>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197C35A4-0684-90B7-045F-225FE5521AD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2C1390C8-6502-280E-CEB8-AD71670166F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0D58C4A3-4DC6-11E6-B109-DE7FE9FD8F9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5825579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D908D75C-A6B5-55A7-4C58-B915A0771FE1}"/>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Clearly define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 bodies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involved in the process, placing them appropriately in the flow where their roles are most relevant.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Draw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arrows or lines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represent the communication flows between roles and bodies, ensuring that the exchange of information is clear and effective throughout the process.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final sketch will serve as the blueprint for your organization’s data quality process within the data governance framework, ready for implementation and further refinement during the prototype and testing phases.</a:t>
            </a:r>
          </a:p>
        </p:txBody>
      </p:sp>
      <p:sp>
        <p:nvSpPr>
          <p:cNvPr id="14" name="Tijdelijke aanduiding voor tekst 44">
            <a:extLst>
              <a:ext uri="{FF2B5EF4-FFF2-40B4-BE49-F238E27FC236}">
                <a16:creationId xmlns:a16="http://schemas.microsoft.com/office/drawing/2014/main" id="{66651515-89D1-2F7D-CFFE-77C23B1CE506}"/>
              </a:ext>
            </a:extLst>
          </p:cNvPr>
          <p:cNvSpPr txBox="1">
            <a:spLocks/>
          </p:cNvSpPr>
          <p:nvPr/>
        </p:nvSpPr>
        <p:spPr>
          <a:xfrm>
            <a:off x="4880344" y="1756900"/>
            <a:ext cx="563525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Collaborative Process Mapping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3" name="Group 22">
            <a:extLst>
              <a:ext uri="{FF2B5EF4-FFF2-40B4-BE49-F238E27FC236}">
                <a16:creationId xmlns:a16="http://schemas.microsoft.com/office/drawing/2014/main" id="{617BF0ED-512E-BCE1-4FAB-37E9B436DEDC}"/>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B8E701F9-079B-D8F2-E71D-44C62448CA5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5" name="Group 24">
              <a:extLst>
                <a:ext uri="{FF2B5EF4-FFF2-40B4-BE49-F238E27FC236}">
                  <a16:creationId xmlns:a16="http://schemas.microsoft.com/office/drawing/2014/main" id="{FB32CF96-5908-411C-876C-AE9049FA08AD}"/>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6B89C7A6-CB69-5F25-3485-D3068238613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7" name="Rectangle 26">
                <a:extLst>
                  <a:ext uri="{FF2B5EF4-FFF2-40B4-BE49-F238E27FC236}">
                    <a16:creationId xmlns:a16="http://schemas.microsoft.com/office/drawing/2014/main" id="{6019FCCF-D87B-CDE1-4BA6-ED9CBDA1623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B1829BCA-0D20-982F-8C0B-40F3264966B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5256058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123100-C727-63BE-E76E-D04EBF575BBB}"/>
              </a:ext>
            </a:extLst>
          </p:cNvPr>
          <p:cNvSpPr>
            <a:spLocks noGrp="1"/>
          </p:cNvSpPr>
          <p:nvPr>
            <p:ph type="title"/>
          </p:nvPr>
        </p:nvSpPr>
        <p:spPr/>
        <p:txBody>
          <a:bodyPr/>
          <a:lstStyle/>
          <a:p>
            <a:r>
              <a:rPr lang="nl-BE" sz="2400" b="1" dirty="0">
                <a:solidFill>
                  <a:srgbClr val="11B5B4"/>
                </a:solidFill>
              </a:rPr>
              <a:t>FRAMEWORK</a:t>
            </a:r>
            <a:endParaRPr lang="en-US" sz="2400" b="1" dirty="0">
              <a:solidFill>
                <a:srgbClr val="11B5B4"/>
              </a:solidFill>
            </a:endParaRPr>
          </a:p>
        </p:txBody>
      </p:sp>
      <p:sp>
        <p:nvSpPr>
          <p:cNvPr id="3" name="Text Placeholder 2">
            <a:extLst>
              <a:ext uri="{FF2B5EF4-FFF2-40B4-BE49-F238E27FC236}">
                <a16:creationId xmlns:a16="http://schemas.microsoft.com/office/drawing/2014/main" id="{D0B6F2DD-2C09-EC0C-189C-EF1425EB8595}"/>
              </a:ext>
            </a:extLst>
          </p:cNvPr>
          <p:cNvSpPr>
            <a:spLocks noGrp="1"/>
          </p:cNvSpPr>
          <p:nvPr>
            <p:ph type="body" sz="quarter" idx="12"/>
          </p:nvPr>
        </p:nvSpPr>
        <p:spPr>
          <a:xfrm>
            <a:off x="704850" y="1724025"/>
            <a:ext cx="5218430" cy="3152775"/>
          </a:xfrm>
        </p:spPr>
        <p:txBody>
          <a:bodyPr/>
          <a:lstStyle/>
          <a:p>
            <a:pPr algn="just"/>
            <a:r>
              <a:rPr lang="en-US" sz="2000" dirty="0"/>
              <a:t>The backbone of any workshop is its structural framework, which provides the necessary </a:t>
            </a:r>
            <a:r>
              <a:rPr lang="en-US" sz="2000" b="1" dirty="0">
                <a:solidFill>
                  <a:srgbClr val="11B5B4"/>
                </a:solidFill>
              </a:rPr>
              <a:t>logic and organization</a:t>
            </a:r>
            <a:r>
              <a:rPr lang="en-US" sz="2000" dirty="0"/>
              <a:t>. </a:t>
            </a:r>
          </a:p>
          <a:p>
            <a:pPr algn="just"/>
            <a:r>
              <a:rPr lang="en-US" sz="2000" dirty="0"/>
              <a:t>One highly recommended framework is the </a:t>
            </a:r>
            <a:r>
              <a:rPr lang="en-US" sz="2000" dirty="0">
                <a:solidFill>
                  <a:srgbClr val="11B5B4"/>
                </a:solidFill>
              </a:rPr>
              <a:t>"</a:t>
            </a:r>
            <a:r>
              <a:rPr lang="en-US" sz="2000" b="1" dirty="0">
                <a:solidFill>
                  <a:srgbClr val="11B5B4"/>
                </a:solidFill>
              </a:rPr>
              <a:t>4C's</a:t>
            </a:r>
            <a:r>
              <a:rPr lang="en-US" sz="2000" dirty="0">
                <a:solidFill>
                  <a:srgbClr val="11B5B4"/>
                </a:solidFill>
              </a:rPr>
              <a:t>"</a:t>
            </a:r>
            <a:r>
              <a:rPr lang="en-US" sz="2000" dirty="0"/>
              <a:t>. It offers a sturdy structure for any workshop.</a:t>
            </a:r>
          </a:p>
          <a:p>
            <a:pPr algn="just"/>
            <a:r>
              <a:rPr lang="en-US" sz="2000" dirty="0"/>
              <a:t>This framework enables a seamless integration of specific exercises into the workshop's agenda, ensuring a coherent flow.</a:t>
            </a:r>
            <a:endParaRPr lang="LID4096" sz="2000" dirty="0"/>
          </a:p>
          <a:p>
            <a:endParaRPr lang="en-US" sz="2000" dirty="0"/>
          </a:p>
        </p:txBody>
      </p:sp>
      <p:sp>
        <p:nvSpPr>
          <p:cNvPr id="4" name="Footer Placeholder 3">
            <a:extLst>
              <a:ext uri="{FF2B5EF4-FFF2-40B4-BE49-F238E27FC236}">
                <a16:creationId xmlns:a16="http://schemas.microsoft.com/office/drawing/2014/main" id="{7D32DD67-B4D9-DB4B-98F3-3F33B1D0C3A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165C548-2973-F1E7-DA94-FEDDD5EA51D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8">
            <a:extLst>
              <a:ext uri="{FF2B5EF4-FFF2-40B4-BE49-F238E27FC236}">
                <a16:creationId xmlns:a16="http://schemas.microsoft.com/office/drawing/2014/main" id="{EAA74D05-A0F3-243A-0290-1419C017509B}"/>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634480" y="439813"/>
            <a:ext cx="4937142" cy="5590800"/>
          </a:xfrm>
          <a:prstGeom prst="rect">
            <a:avLst/>
          </a:prstGeom>
        </p:spPr>
      </p:pic>
    </p:spTree>
    <p:extLst>
      <p:ext uri="{BB962C8B-B14F-4D97-AF65-F5344CB8AC3E}">
        <p14:creationId xmlns:p14="http://schemas.microsoft.com/office/powerpoint/2010/main" val="3950261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350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D908D75C-A6B5-55A7-4C58-B915A0771FE1}"/>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the completed process map as a group. Identify any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gaps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or areas that need further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refinement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guides the group through any final adjustments, ensuring the process map is comprehensive and ready for implementation.</a:t>
            </a:r>
          </a:p>
        </p:txBody>
      </p:sp>
      <p:sp>
        <p:nvSpPr>
          <p:cNvPr id="14" name="Tijdelijke aanduiding voor tekst 44">
            <a:extLst>
              <a:ext uri="{FF2B5EF4-FFF2-40B4-BE49-F238E27FC236}">
                <a16:creationId xmlns:a16="http://schemas.microsoft.com/office/drawing/2014/main" id="{66651515-89D1-2F7D-CFFE-77C23B1CE506}"/>
              </a:ext>
            </a:extLst>
          </p:cNvPr>
          <p:cNvSpPr txBox="1">
            <a:spLocks/>
          </p:cNvSpPr>
          <p:nvPr/>
        </p:nvSpPr>
        <p:spPr>
          <a:xfrm>
            <a:off x="4880344" y="1756900"/>
            <a:ext cx="563525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Refinement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40DCEE6B-E759-3434-9F2C-199CEA0A2F9B}"/>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9748DE29-50D3-A089-5504-A99F2B02C01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E776C5E3-0251-BB4A-89BE-30435D311ABA}"/>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6B1E5FAA-E737-591B-3351-5D22B27904B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975C9832-DF6C-5C69-DF49-DF352411755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6FD29C72-D53B-EE48-5439-15E696BDDED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473840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4C65A3-A754-8045-D9BF-D9848560875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9D70420-AEFE-F8DB-4F4B-04073FC18762}"/>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68C2BC64-4AF8-540B-D5DA-8459A79EC0D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663B986-EB12-F07D-40A4-9C0ABAA4B83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351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B10524E6-6BC0-5C52-8E45-9FC9371AE0E2}"/>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54C23E2B-601D-539E-53F9-CC22ADED6B1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7" name="Group 16">
              <a:extLst>
                <a:ext uri="{FF2B5EF4-FFF2-40B4-BE49-F238E27FC236}">
                  <a16:creationId xmlns:a16="http://schemas.microsoft.com/office/drawing/2014/main" id="{444FC6AF-1646-D5FD-4B2E-27DF73FA8726}"/>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7CDCAA6D-EE5A-F61D-320D-EFFA9DA93CF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21" name="Rectangle 20">
                <a:extLst>
                  <a:ext uri="{FF2B5EF4-FFF2-40B4-BE49-F238E27FC236}">
                    <a16:creationId xmlns:a16="http://schemas.microsoft.com/office/drawing/2014/main" id="{BD07EA5D-C545-5C1F-CA1E-403AC09B7B2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06D715D2-F263-4BFA-6C0A-7DFD139FC83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pic>
        <p:nvPicPr>
          <p:cNvPr id="3" name="Picture 2" descr="A white board with red writing on it&#10;&#10;AI-generated content may be incorrect.">
            <a:extLst>
              <a:ext uri="{FF2B5EF4-FFF2-40B4-BE49-F238E27FC236}">
                <a16:creationId xmlns:a16="http://schemas.microsoft.com/office/drawing/2014/main" id="{98D3E6E5-E1F1-D5E6-0B61-C201DEA8D243}"/>
              </a:ext>
            </a:extLst>
          </p:cNvPr>
          <p:cNvPicPr>
            <a:picLocks noChangeAspect="1"/>
          </p:cNvPicPr>
          <p:nvPr/>
        </p:nvPicPr>
        <p:blipFill>
          <a:blip r:embed="rId2">
            <a:extLst>
              <a:ext uri="{28A0092B-C50C-407E-A947-70E740481C1C}">
                <a14:useLocalDpi xmlns:a14="http://schemas.microsoft.com/office/drawing/2010/main" val="0"/>
              </a:ext>
            </a:extLst>
          </a:blip>
          <a:srcRect t="11574" b="8348"/>
          <a:stretch>
            <a:fillRect/>
          </a:stretch>
        </p:blipFill>
        <p:spPr>
          <a:xfrm>
            <a:off x="2024019" y="1260046"/>
            <a:ext cx="8497023" cy="5103193"/>
          </a:xfrm>
          <a:prstGeom prst="rect">
            <a:avLst/>
          </a:prstGeom>
        </p:spPr>
      </p:pic>
    </p:spTree>
    <p:extLst>
      <p:ext uri="{BB962C8B-B14F-4D97-AF65-F5344CB8AC3E}">
        <p14:creationId xmlns:p14="http://schemas.microsoft.com/office/powerpoint/2010/main" val="19335001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Rules of the Game | Workshop 4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352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7920"/>
            <a:ext cx="405002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84379"/>
            <a:ext cx="405002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758153"/>
            <a:ext cx="405002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4230915"/>
            <a:ext cx="405002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90928"/>
            <a:ext cx="5833602" cy="376645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second round of exercises, we shift our focus from maintaining and improving data quality to the crucial task of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documenting the metadata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our Critical Data Elements (CDEs).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Effective metadata documentation is essential for ensuring that data definitions, business rules, and other key aspects of our CDEs are well-understood and consistently applied across the organization.</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round we'll work on creating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structured process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documenting metadata. For this second round of exercises, we will follow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similar approach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we did in the first round, but with a focus on metadata documentation. </a:t>
            </a:r>
          </a:p>
        </p:txBody>
      </p:sp>
      <p:sp>
        <p:nvSpPr>
          <p:cNvPr id="6" name="Rectangle 5">
            <a:extLst>
              <a:ext uri="{FF2B5EF4-FFF2-40B4-BE49-F238E27FC236}">
                <a16:creationId xmlns:a16="http://schemas.microsoft.com/office/drawing/2014/main" id="{1854F6CD-49D2-94F0-5B48-A8E3CBFB0239}"/>
              </a:ext>
            </a:extLst>
          </p:cNvPr>
          <p:cNvSpPr/>
          <p:nvPr/>
        </p:nvSpPr>
        <p:spPr>
          <a:xfrm>
            <a:off x="530224" y="3491113"/>
            <a:ext cx="4358640" cy="1210205"/>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 name="Tijdelijke aanduiding voor tekst 44">
            <a:extLst>
              <a:ext uri="{FF2B5EF4-FFF2-40B4-BE49-F238E27FC236}">
                <a16:creationId xmlns:a16="http://schemas.microsoft.com/office/drawing/2014/main" id="{7BB28655-F895-8310-388A-9B17EDBC4798}"/>
              </a:ext>
            </a:extLst>
          </p:cNvPr>
          <p:cNvSpPr txBox="1">
            <a:spLocks/>
          </p:cNvSpPr>
          <p:nvPr/>
        </p:nvSpPr>
        <p:spPr>
          <a:xfrm>
            <a:off x="847344" y="3341792"/>
            <a:ext cx="3706368"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Metadata Documentation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C08CF10F-02C1-2F57-B1C5-60B50BE30288}"/>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9660F408-FE55-6826-4E87-C5D826CB197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0" name="Group 9">
              <a:extLst>
                <a:ext uri="{FF2B5EF4-FFF2-40B4-BE49-F238E27FC236}">
                  <a16:creationId xmlns:a16="http://schemas.microsoft.com/office/drawing/2014/main" id="{854091A3-3A2D-798F-404D-C35670788AE2}"/>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681E0BD9-245D-A06D-DE82-88926400A08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21" name="Rectangle 20">
                <a:extLst>
                  <a:ext uri="{FF2B5EF4-FFF2-40B4-BE49-F238E27FC236}">
                    <a16:creationId xmlns:a16="http://schemas.microsoft.com/office/drawing/2014/main" id="{CAA2572F-6951-B328-108F-B27E56D1487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7452119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Applied Users Story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353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7920"/>
            <a:ext cx="405002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84379"/>
            <a:ext cx="405002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758153"/>
            <a:ext cx="405002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4230915"/>
            <a:ext cx="405002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90928"/>
            <a:ext cx="5833602" cy="376645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Just as we did with the data quality process, you'll be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mapping out the process flow</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the individual activities, but this time, we'll concentrate on how to effectively document metadata for CDEs.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Follow the same steps outlined in Exercise 1</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but apply them to the metadata documentation process. Remember to consider the roles, responsibilities, and operating model we previously established.</a:t>
            </a:r>
          </a:p>
        </p:txBody>
      </p:sp>
      <p:sp>
        <p:nvSpPr>
          <p:cNvPr id="6" name="Rectangle 5">
            <a:extLst>
              <a:ext uri="{FF2B5EF4-FFF2-40B4-BE49-F238E27FC236}">
                <a16:creationId xmlns:a16="http://schemas.microsoft.com/office/drawing/2014/main" id="{1854F6CD-49D2-94F0-5B48-A8E3CBFB0239}"/>
              </a:ext>
            </a:extLst>
          </p:cNvPr>
          <p:cNvSpPr/>
          <p:nvPr/>
        </p:nvSpPr>
        <p:spPr>
          <a:xfrm>
            <a:off x="530224" y="3491113"/>
            <a:ext cx="4358640" cy="1210205"/>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 name="Tijdelijke aanduiding voor tekst 44">
            <a:extLst>
              <a:ext uri="{FF2B5EF4-FFF2-40B4-BE49-F238E27FC236}">
                <a16:creationId xmlns:a16="http://schemas.microsoft.com/office/drawing/2014/main" id="{7BB28655-F895-8310-388A-9B17EDBC4798}"/>
              </a:ext>
            </a:extLst>
          </p:cNvPr>
          <p:cNvSpPr txBox="1">
            <a:spLocks/>
          </p:cNvSpPr>
          <p:nvPr/>
        </p:nvSpPr>
        <p:spPr>
          <a:xfrm>
            <a:off x="847344" y="3341792"/>
            <a:ext cx="3706368"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Metadata Documentation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AB5E69B5-1A14-FB55-2E73-800EC5EC9CFD}"/>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B4AA56BD-7325-0EA2-B349-37345E9B4BD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2" name="Group 11">
              <a:extLst>
                <a:ext uri="{FF2B5EF4-FFF2-40B4-BE49-F238E27FC236}">
                  <a16:creationId xmlns:a16="http://schemas.microsoft.com/office/drawing/2014/main" id="{AE10D17F-B5CA-9C74-1428-28186E8B50BA}"/>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163B2559-C979-45B1-78E5-36A14657CF0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19" name="Rectangle 18">
                <a:extLst>
                  <a:ext uri="{FF2B5EF4-FFF2-40B4-BE49-F238E27FC236}">
                    <a16:creationId xmlns:a16="http://schemas.microsoft.com/office/drawing/2014/main" id="{0D46F287-B0B1-FF36-25D4-F92F49F82C2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6ADF3EA0-6618-0DF9-B21A-458AD8F117F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7057569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Workshop 4 of 7 | The Process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354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7920"/>
            <a:ext cx="405002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84379"/>
            <a:ext cx="405002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758153"/>
            <a:ext cx="405002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Applied Users Story Mapping</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4230915"/>
            <a:ext cx="405002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Process Map</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90928"/>
            <a:ext cx="5833602" cy="376645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exercise, we’ll once again bring together the best ideas from the previous exercise to create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unified process map</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Our goal is to develop a clear, actionable process for documenting metadata that can be implemented across the organization.</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the same approach as described in Exercise 2</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but this time focus on creating a process map for metadata documentation. Ensure that all critical elements identified in the previous exercise are incorporated into the final process flow.</a:t>
            </a:r>
          </a:p>
        </p:txBody>
      </p:sp>
      <p:sp>
        <p:nvSpPr>
          <p:cNvPr id="6" name="Rectangle 5">
            <a:extLst>
              <a:ext uri="{FF2B5EF4-FFF2-40B4-BE49-F238E27FC236}">
                <a16:creationId xmlns:a16="http://schemas.microsoft.com/office/drawing/2014/main" id="{1854F6CD-49D2-94F0-5B48-A8E3CBFB0239}"/>
              </a:ext>
            </a:extLst>
          </p:cNvPr>
          <p:cNvSpPr/>
          <p:nvPr/>
        </p:nvSpPr>
        <p:spPr>
          <a:xfrm>
            <a:off x="530224" y="3491113"/>
            <a:ext cx="4358640" cy="1210205"/>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 name="Tijdelijke aanduiding voor tekst 44">
            <a:extLst>
              <a:ext uri="{FF2B5EF4-FFF2-40B4-BE49-F238E27FC236}">
                <a16:creationId xmlns:a16="http://schemas.microsoft.com/office/drawing/2014/main" id="{7BB28655-F895-8310-388A-9B17EDBC4798}"/>
              </a:ext>
            </a:extLst>
          </p:cNvPr>
          <p:cNvSpPr txBox="1">
            <a:spLocks/>
          </p:cNvSpPr>
          <p:nvPr/>
        </p:nvSpPr>
        <p:spPr>
          <a:xfrm>
            <a:off x="847344" y="3341792"/>
            <a:ext cx="3706368"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Metadata Documentation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FCA711A4-6E58-F546-9827-B28082303AC2}"/>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DA84E2D0-F69F-83C5-B775-9238E324413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2" name="Group 11">
              <a:extLst>
                <a:ext uri="{FF2B5EF4-FFF2-40B4-BE49-F238E27FC236}">
                  <a16:creationId xmlns:a16="http://schemas.microsoft.com/office/drawing/2014/main" id="{B68EA05B-242D-A159-34B2-F4099A3B1131}"/>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09617B4E-A24E-BB4B-D1AF-0EF1D645095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4</a:t>
                </a:r>
              </a:p>
            </p:txBody>
          </p:sp>
          <p:sp>
            <p:nvSpPr>
              <p:cNvPr id="19" name="Rectangle 18">
                <a:extLst>
                  <a:ext uri="{FF2B5EF4-FFF2-40B4-BE49-F238E27FC236}">
                    <a16:creationId xmlns:a16="http://schemas.microsoft.com/office/drawing/2014/main" id="{9AF7CDD9-29EC-8BEC-1E90-10DF901278A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FBEEEFA1-23FA-4569-7478-767524605F7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4209228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5EB091-8125-1B1A-1BEC-48CC02C0F6AD}"/>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3111CF0F-E761-1651-BF29-6E85D85D1F15}"/>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A722D41-8C63-D7FD-8F52-355009E44059}"/>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355</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A9B6CC68-C1AC-1974-8DC0-72623D0AC72C}"/>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2</a:t>
            </a:r>
          </a:p>
        </p:txBody>
      </p:sp>
      <p:sp>
        <p:nvSpPr>
          <p:cNvPr id="57" name="Rectangle: Rounded Corners 56">
            <a:extLst>
              <a:ext uri="{FF2B5EF4-FFF2-40B4-BE49-F238E27FC236}">
                <a16:creationId xmlns:a16="http://schemas.microsoft.com/office/drawing/2014/main" id="{4D34A954-F22F-0AF8-493E-FA9B99241DD9}"/>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6EA4AAD2-4102-B04C-EB3F-990D4C39B7E6}"/>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5E6A00EC-306E-B69F-1BF6-0314A2773A1D}"/>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B676CFB0-225C-FC53-FFFF-B96F012F993A}"/>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999B1095-DBFE-CD9A-F663-7B2C5C490CB5}"/>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F7985F46-68B8-2DF7-F6A4-10E28CADFFCA}"/>
              </a:ext>
            </a:extLst>
          </p:cNvPr>
          <p:cNvSpPr/>
          <p:nvPr/>
        </p:nvSpPr>
        <p:spPr>
          <a:xfrm>
            <a:off x="9755497"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700844A2-2700-BD00-CA1E-443BB9189CE3}"/>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DF89FA09-BF8E-6B7D-6C80-4B5B9D21B17E}"/>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D0134A9D-247A-FF33-FD01-BE03CB749236}"/>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C0013F53-EBBD-069D-1986-9760193C9B73}"/>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9581153F-F528-6C15-B991-E78DE26C6D5C}"/>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CFB0D098-6506-4AC8-C411-8631D13EA776}"/>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C711B0C8-6075-1994-5ADA-9D96E3414031}"/>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F8B890B7-8DC3-C3C8-DB5B-5DD3C3A5DB0E}"/>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5D2C4FBB-4329-19F1-0A99-687514A8E56A}"/>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34BCEA5E-6765-423E-5C3D-1B0C8EFC64D5}"/>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9966699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2 of 5</a:t>
            </a:r>
            <a:br>
              <a:rPr lang="en-US" dirty="0"/>
            </a:br>
            <a:r>
              <a:rPr lang="en-US" sz="2000" dirty="0"/>
              <a:t>The Rules of the Game | Documentation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356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On Friday, we focus exclusively on </a:t>
            </a:r>
            <a:r>
              <a:rPr lang="en-US" b="1" dirty="0">
                <a:solidFill>
                  <a:schemeClr val="bg1"/>
                </a:solidFill>
              </a:rPr>
              <a:t>documenting the insights and results</a:t>
            </a:r>
            <a:r>
              <a:rPr lang="en-US" dirty="0">
                <a:solidFill>
                  <a:schemeClr val="bg1"/>
                </a:solidFill>
              </a:rPr>
              <a:t> from the Thursday workshops, "The Rules of the Game." </a:t>
            </a:r>
          </a:p>
          <a:p>
            <a:pPr marL="0" indent="0" algn="just">
              <a:lnSpc>
                <a:spcPct val="100000"/>
              </a:lnSpc>
              <a:buNone/>
            </a:pPr>
            <a:r>
              <a:rPr lang="en-US" dirty="0">
                <a:solidFill>
                  <a:schemeClr val="bg1"/>
                </a:solidFill>
              </a:rPr>
              <a:t>The primary goal of this phase is to refine and formalize the outcomes of our work, ensuring that we have clear, well-structured documents and artifacts that can guide the next steps in our data governance journey.</a:t>
            </a:r>
          </a:p>
        </p:txBody>
      </p:sp>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10111" y="1864263"/>
            <a:ext cx="6241311" cy="13970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Clean up and refine the rough process flows developed during the workshops, ensuring they are clear, actionable, and visually appealing.</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polished versions of the CDE Data Quality Process and the CDE Metadata Documentation Process that can be easily shared and referenced within the organization.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detailed process flow diagrams for both the CDE Data Quality Process and the CDE Metadata Documentation Process.</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10111" y="1548347"/>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 and Refine Workshop Outcomes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inhoud 5">
            <a:extLst>
              <a:ext uri="{FF2B5EF4-FFF2-40B4-BE49-F238E27FC236}">
                <a16:creationId xmlns:a16="http://schemas.microsoft.com/office/drawing/2014/main" id="{F7C36655-2E16-0561-F9BA-BF0CFFE83E44}"/>
              </a:ext>
            </a:extLst>
          </p:cNvPr>
          <p:cNvSpPr txBox="1">
            <a:spLocks/>
          </p:cNvSpPr>
          <p:nvPr/>
        </p:nvSpPr>
        <p:spPr>
          <a:xfrm>
            <a:off x="4710110" y="4130832"/>
            <a:ext cx="6241311" cy="13970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drafting a concise policy that incorporates the process flows.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Break down the activities outlined in the process flow, and clearly identify the roles and responsibilities involved in each step.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that the policy is straightforward and practical, ready for immediate implementation.</a:t>
            </a:r>
          </a:p>
        </p:txBody>
      </p:sp>
      <p:sp>
        <p:nvSpPr>
          <p:cNvPr id="8" name="Tijdelijke aanduiding voor tekst 44">
            <a:extLst>
              <a:ext uri="{FF2B5EF4-FFF2-40B4-BE49-F238E27FC236}">
                <a16:creationId xmlns:a16="http://schemas.microsoft.com/office/drawing/2014/main" id="{D05FA02D-357C-A576-5342-6567DF726834}"/>
              </a:ext>
            </a:extLst>
          </p:cNvPr>
          <p:cNvSpPr txBox="1">
            <a:spLocks/>
          </p:cNvSpPr>
          <p:nvPr/>
        </p:nvSpPr>
        <p:spPr>
          <a:xfrm>
            <a:off x="4710110" y="381491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BE"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rafting a </a:t>
            </a: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small policy </a:t>
            </a:r>
            <a:r>
              <a:rPr kumimoji="0" lang="en-US" sz="1200" b="1"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optional)</a:t>
            </a:r>
          </a:p>
        </p:txBody>
      </p:sp>
      <p:grpSp>
        <p:nvGrpSpPr>
          <p:cNvPr id="9" name="Group 8">
            <a:extLst>
              <a:ext uri="{FF2B5EF4-FFF2-40B4-BE49-F238E27FC236}">
                <a16:creationId xmlns:a16="http://schemas.microsoft.com/office/drawing/2014/main" id="{E610C776-0BC1-8306-805A-5BA83CF94AA6}"/>
              </a:ext>
            </a:extLst>
          </p:cNvPr>
          <p:cNvGrpSpPr/>
          <p:nvPr/>
        </p:nvGrpSpPr>
        <p:grpSpPr>
          <a:xfrm>
            <a:off x="10820400" y="158021"/>
            <a:ext cx="1262954" cy="262128"/>
            <a:chOff x="10892274" y="158021"/>
            <a:chExt cx="1191080" cy="262128"/>
          </a:xfrm>
        </p:grpSpPr>
        <p:sp>
          <p:nvSpPr>
            <p:cNvPr id="10" name="Oval 9">
              <a:extLst>
                <a:ext uri="{FF2B5EF4-FFF2-40B4-BE49-F238E27FC236}">
                  <a16:creationId xmlns:a16="http://schemas.microsoft.com/office/drawing/2014/main" id="{359AB129-AAC0-7DEE-971C-37986850BEC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19" name="Group 18">
              <a:extLst>
                <a:ext uri="{FF2B5EF4-FFF2-40B4-BE49-F238E27FC236}">
                  <a16:creationId xmlns:a16="http://schemas.microsoft.com/office/drawing/2014/main" id="{07A786FF-7C61-7EE1-A701-CAF7ADFAF0DB}"/>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397A6E22-68D2-E028-3886-00905CD18B4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21" name="Rectangle 20">
                <a:extLst>
                  <a:ext uri="{FF2B5EF4-FFF2-40B4-BE49-F238E27FC236}">
                    <a16:creationId xmlns:a16="http://schemas.microsoft.com/office/drawing/2014/main" id="{BA9653EF-9431-3D7D-1DC5-86F65DD562E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3783344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0B2C3F"/>
        </a:solidFill>
        <a:effectLst/>
      </p:bgPr>
    </p:bg>
    <p:spTree>
      <p:nvGrpSpPr>
        <p:cNvPr id="1" name="">
          <a:extLst>
            <a:ext uri="{FF2B5EF4-FFF2-40B4-BE49-F238E27FC236}">
              <a16:creationId xmlns:a16="http://schemas.microsoft.com/office/drawing/2014/main" id="{A191CEF0-C7AC-0597-E5D8-7D8D7A5DCD9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2BE75A36-0EC3-652E-BD1A-11040E13D7B6}"/>
              </a:ext>
            </a:extLst>
          </p:cNvPr>
          <p:cNvGrpSpPr/>
          <p:nvPr/>
        </p:nvGrpSpPr>
        <p:grpSpPr>
          <a:xfrm>
            <a:off x="285595" y="6476239"/>
            <a:ext cx="2148840" cy="252769"/>
            <a:chOff x="0" y="0"/>
            <a:chExt cx="4297680" cy="505537"/>
          </a:xfrm>
        </p:grpSpPr>
        <p:sp>
          <p:nvSpPr>
            <p:cNvPr id="3" name="Freeform 3">
              <a:extLst>
                <a:ext uri="{FF2B5EF4-FFF2-40B4-BE49-F238E27FC236}">
                  <a16:creationId xmlns:a16="http://schemas.microsoft.com/office/drawing/2014/main" id="{5AC93BF1-C965-89CD-E872-F37F3AD4C3F9}"/>
                </a:ext>
              </a:extLst>
            </p:cNvPr>
            <p:cNvSpPr/>
            <p:nvPr/>
          </p:nvSpPr>
          <p:spPr>
            <a:xfrm>
              <a:off x="0" y="0"/>
              <a:ext cx="4297680" cy="505537"/>
            </a:xfrm>
            <a:custGeom>
              <a:avLst/>
              <a:gdLst/>
              <a:ahLst/>
              <a:cxnLst/>
              <a:rect l="l" t="t" r="r" b="b"/>
              <a:pathLst>
                <a:path w="4297680" h="505537">
                  <a:moveTo>
                    <a:pt x="0" y="0"/>
                  </a:moveTo>
                  <a:lnTo>
                    <a:pt x="4297680" y="0"/>
                  </a:lnTo>
                  <a:lnTo>
                    <a:pt x="4297680" y="505537"/>
                  </a:lnTo>
                  <a:lnTo>
                    <a:pt x="0" y="50553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4">
              <a:extLst>
                <a:ext uri="{FF2B5EF4-FFF2-40B4-BE49-F238E27FC236}">
                  <a16:creationId xmlns:a16="http://schemas.microsoft.com/office/drawing/2014/main" id="{9752FA5F-4DEC-1E7F-A95F-CD522519867F}"/>
                </a:ext>
              </a:extLst>
            </p:cNvPr>
            <p:cNvSpPr txBox="1"/>
            <p:nvPr/>
          </p:nvSpPr>
          <p:spPr>
            <a:xfrm>
              <a:off x="0" y="-28575"/>
              <a:ext cx="4297680" cy="534112"/>
            </a:xfrm>
            <a:prstGeom prst="rect">
              <a:avLst/>
            </a:prstGeom>
          </p:spPr>
          <p:txBody>
            <a:bodyPr lIns="0" tIns="0" rIns="0" bIns="0" rtlCol="0" anchor="t"/>
            <a:lstStyle/>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 2026 Data &amp; AI Governance Partners</a:t>
              </a:r>
            </a:p>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Reproduction without permission is prohibited.</a:t>
              </a:r>
            </a:p>
          </p:txBody>
        </p:sp>
      </p:grpSp>
      <p:grpSp>
        <p:nvGrpSpPr>
          <p:cNvPr id="5" name="Group 5">
            <a:extLst>
              <a:ext uri="{FF2B5EF4-FFF2-40B4-BE49-F238E27FC236}">
                <a16:creationId xmlns:a16="http://schemas.microsoft.com/office/drawing/2014/main" id="{AE7F7861-7BE0-3A2F-18CE-594BF688235D}"/>
              </a:ext>
            </a:extLst>
          </p:cNvPr>
          <p:cNvGrpSpPr/>
          <p:nvPr/>
        </p:nvGrpSpPr>
        <p:grpSpPr>
          <a:xfrm>
            <a:off x="457542" y="4260463"/>
            <a:ext cx="11276917" cy="899329"/>
            <a:chOff x="0" y="0"/>
            <a:chExt cx="22553833" cy="1798657"/>
          </a:xfrm>
        </p:grpSpPr>
        <p:sp>
          <p:nvSpPr>
            <p:cNvPr id="6" name="Freeform 6">
              <a:extLst>
                <a:ext uri="{FF2B5EF4-FFF2-40B4-BE49-F238E27FC236}">
                  <a16:creationId xmlns:a16="http://schemas.microsoft.com/office/drawing/2014/main" id="{03FAD2E2-9898-0590-FE86-44500C0DCD84}"/>
                </a:ext>
              </a:extLst>
            </p:cNvPr>
            <p:cNvSpPr/>
            <p:nvPr/>
          </p:nvSpPr>
          <p:spPr>
            <a:xfrm>
              <a:off x="0" y="0"/>
              <a:ext cx="22553833" cy="1798657"/>
            </a:xfrm>
            <a:custGeom>
              <a:avLst/>
              <a:gdLst/>
              <a:ahLst/>
              <a:cxnLst/>
              <a:rect l="l" t="t" r="r" b="b"/>
              <a:pathLst>
                <a:path w="22553833" h="1798657">
                  <a:moveTo>
                    <a:pt x="0" y="0"/>
                  </a:moveTo>
                  <a:lnTo>
                    <a:pt x="22553833" y="0"/>
                  </a:lnTo>
                  <a:lnTo>
                    <a:pt x="22553833" y="1798657"/>
                  </a:lnTo>
                  <a:lnTo>
                    <a:pt x="0" y="179865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132FD2D3-9950-F8CD-C13A-A3A677B5CFB5}"/>
                </a:ext>
              </a:extLst>
            </p:cNvPr>
            <p:cNvSpPr txBox="1"/>
            <p:nvPr/>
          </p:nvSpPr>
          <p:spPr>
            <a:xfrm>
              <a:off x="0" y="-57150"/>
              <a:ext cx="22553833" cy="1855807"/>
            </a:xfrm>
            <a:prstGeom prst="rect">
              <a:avLst/>
            </a:prstGeom>
          </p:spPr>
          <p:txBody>
            <a:bodyPr lIns="0" tIns="0" rIns="0" bIns="0" rtlCol="0" anchor="t"/>
            <a:lstStyle/>
            <a:p>
              <a:pPr marL="0" marR="0" lvl="0" indent="0" algn="ctr" defTabSz="609630" rtl="0" eaLnBrk="1" fontAlgn="auto" latinLnBrk="0" hangingPunct="1">
                <a:lnSpc>
                  <a:spcPts val="504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Questions? Feel free to contact me</a:t>
              </a:r>
              <a:endParaRPr kumimoji="0" lang="en-US" sz="4666" b="1" i="0" u="none" strike="noStrike" kern="1200" cap="none" spc="106" normalizeH="0" baseline="30000" noProof="0" dirty="0">
                <a:ln>
                  <a:noFill/>
                </a:ln>
                <a:solidFill>
                  <a:prstClr val="white"/>
                </a:solidFill>
                <a:effectLst/>
                <a:uLnTx/>
                <a:uFillTx/>
                <a:latin typeface="Arial MT Pro Bold"/>
                <a:ea typeface="Arial MT Pro Bold"/>
                <a:cs typeface="Arial MT Pro Bold"/>
                <a:sym typeface="Arial MT Pro Bold"/>
              </a:endParaRPr>
            </a:p>
          </p:txBody>
        </p:sp>
      </p:grpSp>
      <p:grpSp>
        <p:nvGrpSpPr>
          <p:cNvPr id="8" name="Group 8">
            <a:extLst>
              <a:ext uri="{FF2B5EF4-FFF2-40B4-BE49-F238E27FC236}">
                <a16:creationId xmlns:a16="http://schemas.microsoft.com/office/drawing/2014/main" id="{020068BF-AD39-FF32-BB34-E138A7FE0A7C}"/>
              </a:ext>
            </a:extLst>
          </p:cNvPr>
          <p:cNvGrpSpPr/>
          <p:nvPr/>
        </p:nvGrpSpPr>
        <p:grpSpPr>
          <a:xfrm>
            <a:off x="3635349" y="5634226"/>
            <a:ext cx="4912326" cy="829530"/>
            <a:chOff x="0" y="-373820"/>
            <a:chExt cx="9824652" cy="1659060"/>
          </a:xfrm>
        </p:grpSpPr>
        <p:sp>
          <p:nvSpPr>
            <p:cNvPr id="9" name="Freeform 9">
              <a:extLst>
                <a:ext uri="{FF2B5EF4-FFF2-40B4-BE49-F238E27FC236}">
                  <a16:creationId xmlns:a16="http://schemas.microsoft.com/office/drawing/2014/main" id="{743E549D-17C1-7725-E1B4-9072447AB56C}"/>
                </a:ext>
              </a:extLst>
            </p:cNvPr>
            <p:cNvSpPr/>
            <p:nvPr/>
          </p:nvSpPr>
          <p:spPr>
            <a:xfrm>
              <a:off x="0" y="0"/>
              <a:ext cx="9799576" cy="1285240"/>
            </a:xfrm>
            <a:custGeom>
              <a:avLst/>
              <a:gdLst/>
              <a:ahLst/>
              <a:cxnLst/>
              <a:rect l="l" t="t" r="r" b="b"/>
              <a:pathLst>
                <a:path w="9799576" h="1285240">
                  <a:moveTo>
                    <a:pt x="0" y="0"/>
                  </a:moveTo>
                  <a:lnTo>
                    <a:pt x="9799576" y="0"/>
                  </a:lnTo>
                  <a:lnTo>
                    <a:pt x="9799576" y="1285240"/>
                  </a:lnTo>
                  <a:lnTo>
                    <a:pt x="0" y="1285240"/>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 name="TextBox 10">
              <a:extLst>
                <a:ext uri="{FF2B5EF4-FFF2-40B4-BE49-F238E27FC236}">
                  <a16:creationId xmlns:a16="http://schemas.microsoft.com/office/drawing/2014/main" id="{BA7484CB-28CA-184B-A1EA-EA6A18BFEC38}"/>
                </a:ext>
              </a:extLst>
            </p:cNvPr>
            <p:cNvSpPr txBox="1"/>
            <p:nvPr/>
          </p:nvSpPr>
          <p:spPr>
            <a:xfrm>
              <a:off x="25076" y="-373820"/>
              <a:ext cx="9799576" cy="1313816"/>
            </a:xfrm>
            <a:prstGeom prst="rect">
              <a:avLst/>
            </a:prstGeom>
          </p:spPr>
          <p:txBody>
            <a:bodyPr lIns="0" tIns="0" rIns="0" bIns="0" rtlCol="0" anchor="t"/>
            <a:lstStyle/>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10B5B3"/>
                  </a:solidFill>
                  <a:effectLst/>
                  <a:uLnTx/>
                  <a:uFillTx/>
                  <a:latin typeface="Arial MT Pro Bold"/>
                  <a:ea typeface="Arial MT Pro Bold"/>
                  <a:cs typeface="Arial MT Pro Bold"/>
                  <a:sym typeface="Arial MT Pro Bold"/>
                </a:rPr>
                <a:t>mathias@daigpartners.com</a:t>
              </a:r>
            </a:p>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Arial MT Pro Bold"/>
                  <a:ea typeface="Arial MT Pro Bold"/>
                  <a:cs typeface="Arial MT Pro Bold"/>
                  <a:sym typeface="Arial MT Pro Bold"/>
                </a:rPr>
                <a:t>+32 468 258 947</a:t>
              </a:r>
            </a:p>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Arial MT Pro Bold"/>
                  <a:ea typeface="Arial MT Pro Bold"/>
                  <a:cs typeface="Arial MT Pro Bold"/>
                  <a:sym typeface="Arial MT Pro Bold"/>
                </a:rPr>
                <a:t>https://</a:t>
              </a:r>
              <a:r>
                <a:rPr kumimoji="0" lang="en-US" sz="2000" b="0" i="0" u="none" strike="noStrike" kern="1200" cap="none" spc="0" normalizeH="0" baseline="0" noProof="0" dirty="0" err="1">
                  <a:ln>
                    <a:noFill/>
                  </a:ln>
                  <a:solidFill>
                    <a:prstClr val="white"/>
                  </a:solidFill>
                  <a:effectLst/>
                  <a:uLnTx/>
                  <a:uFillTx/>
                  <a:latin typeface="Arial MT Pro Bold"/>
                  <a:ea typeface="Arial MT Pro Bold"/>
                  <a:cs typeface="Arial MT Pro Bold"/>
                  <a:sym typeface="Arial MT Pro Bold"/>
                </a:rPr>
                <a:t>daigpartners.com</a:t>
              </a:r>
              <a:endParaRPr kumimoji="0" lang="en-US" sz="2000" b="0" i="0" u="none" strike="noStrike" kern="1200" cap="none" spc="0" normalizeH="0" baseline="0" noProof="0" dirty="0">
                <a:ln>
                  <a:noFill/>
                </a:ln>
                <a:solidFill>
                  <a:prstClr val="white"/>
                </a:solidFill>
                <a:effectLst/>
                <a:uLnTx/>
                <a:uFillTx/>
                <a:latin typeface="Arial MT Pro"/>
                <a:ea typeface="Arial MT Pro"/>
                <a:cs typeface="Arial MT Pro"/>
                <a:sym typeface="Arial MT Pro"/>
              </a:endParaRPr>
            </a:p>
          </p:txBody>
        </p:sp>
      </p:grpSp>
      <p:grpSp>
        <p:nvGrpSpPr>
          <p:cNvPr id="11" name="Group 11">
            <a:extLst>
              <a:ext uri="{FF2B5EF4-FFF2-40B4-BE49-F238E27FC236}">
                <a16:creationId xmlns:a16="http://schemas.microsoft.com/office/drawing/2014/main" id="{147F3876-7221-DCF8-B0C0-931FE9979361}"/>
              </a:ext>
            </a:extLst>
          </p:cNvPr>
          <p:cNvGrpSpPr/>
          <p:nvPr/>
        </p:nvGrpSpPr>
        <p:grpSpPr>
          <a:xfrm>
            <a:off x="-6350" y="0"/>
            <a:ext cx="12198350" cy="3429000"/>
            <a:chOff x="0" y="0"/>
            <a:chExt cx="4819101" cy="1354667"/>
          </a:xfrm>
        </p:grpSpPr>
        <p:sp>
          <p:nvSpPr>
            <p:cNvPr id="12" name="Freeform 12">
              <a:extLst>
                <a:ext uri="{FF2B5EF4-FFF2-40B4-BE49-F238E27FC236}">
                  <a16:creationId xmlns:a16="http://schemas.microsoft.com/office/drawing/2014/main" id="{45C81010-6499-9FC1-E6F6-1AF1324F44A5}"/>
                </a:ext>
              </a:extLst>
            </p:cNvPr>
            <p:cNvSpPr/>
            <p:nvPr/>
          </p:nvSpPr>
          <p:spPr>
            <a:xfrm>
              <a:off x="0" y="0"/>
              <a:ext cx="4819101" cy="1354667"/>
            </a:xfrm>
            <a:custGeom>
              <a:avLst/>
              <a:gdLst/>
              <a:ahLst/>
              <a:cxnLst/>
              <a:rect l="l" t="t" r="r" b="b"/>
              <a:pathLst>
                <a:path w="4819101" h="1354667">
                  <a:moveTo>
                    <a:pt x="0" y="0"/>
                  </a:moveTo>
                  <a:lnTo>
                    <a:pt x="4819101" y="0"/>
                  </a:lnTo>
                  <a:lnTo>
                    <a:pt x="4819101" y="1354667"/>
                  </a:lnTo>
                  <a:lnTo>
                    <a:pt x="0" y="1354667"/>
                  </a:lnTo>
                  <a:close/>
                </a:path>
              </a:pathLst>
            </a:custGeom>
            <a:solidFill>
              <a:srgbClr val="F7FAFC"/>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 name="TextBox 13">
              <a:extLst>
                <a:ext uri="{FF2B5EF4-FFF2-40B4-BE49-F238E27FC236}">
                  <a16:creationId xmlns:a16="http://schemas.microsoft.com/office/drawing/2014/main" id="{1126CC65-0E83-EA2C-A8F6-F1EEB996CF9E}"/>
                </a:ext>
              </a:extLst>
            </p:cNvPr>
            <p:cNvSpPr txBox="1"/>
            <p:nvPr/>
          </p:nvSpPr>
          <p:spPr>
            <a:xfrm>
              <a:off x="0" y="-19050"/>
              <a:ext cx="4819101" cy="1373717"/>
            </a:xfrm>
            <a:prstGeom prst="rect">
              <a:avLst/>
            </a:prstGeom>
          </p:spPr>
          <p:txBody>
            <a:bodyPr lIns="33867" tIns="33867" rIns="33867" bIns="33867" rtlCol="0" anchor="ctr"/>
            <a:lstStyle/>
            <a:p>
              <a:pPr marL="0" marR="0" lvl="0" indent="0" algn="ctr" defTabSz="609630" rtl="0" eaLnBrk="1" fontAlgn="auto" latinLnBrk="0" hangingPunct="1">
                <a:lnSpc>
                  <a:spcPts val="108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4">
            <a:extLst>
              <a:ext uri="{FF2B5EF4-FFF2-40B4-BE49-F238E27FC236}">
                <a16:creationId xmlns:a16="http://schemas.microsoft.com/office/drawing/2014/main" id="{9DF6717E-69EC-1158-526B-83B0E16F3BA7}"/>
              </a:ext>
            </a:extLst>
          </p:cNvPr>
          <p:cNvGrpSpPr/>
          <p:nvPr/>
        </p:nvGrpSpPr>
        <p:grpSpPr>
          <a:xfrm>
            <a:off x="-6350" y="-6349"/>
            <a:ext cx="12204700" cy="58419"/>
            <a:chOff x="0" y="0"/>
            <a:chExt cx="24409400" cy="116838"/>
          </a:xfrm>
        </p:grpSpPr>
        <p:sp>
          <p:nvSpPr>
            <p:cNvPr id="15" name="Freeform 15">
              <a:extLst>
                <a:ext uri="{FF2B5EF4-FFF2-40B4-BE49-F238E27FC236}">
                  <a16:creationId xmlns:a16="http://schemas.microsoft.com/office/drawing/2014/main" id="{EED1ACCD-29AE-1F45-8EFF-960A05969DAB}"/>
                </a:ext>
              </a:extLst>
            </p:cNvPr>
            <p:cNvSpPr/>
            <p:nvPr/>
          </p:nvSpPr>
          <p:spPr>
            <a:xfrm>
              <a:off x="12700" y="12700"/>
              <a:ext cx="24384000" cy="91440"/>
            </a:xfrm>
            <a:custGeom>
              <a:avLst/>
              <a:gdLst/>
              <a:ahLst/>
              <a:cxnLst/>
              <a:rect l="l" t="t" r="r" b="b"/>
              <a:pathLst>
                <a:path w="24384000" h="91440">
                  <a:moveTo>
                    <a:pt x="0" y="0"/>
                  </a:moveTo>
                  <a:lnTo>
                    <a:pt x="24384000" y="0"/>
                  </a:lnTo>
                  <a:lnTo>
                    <a:pt x="24384000" y="91440"/>
                  </a:lnTo>
                  <a:lnTo>
                    <a:pt x="0" y="91440"/>
                  </a:lnTo>
                  <a:close/>
                </a:path>
              </a:pathLst>
            </a:custGeom>
            <a:solidFill>
              <a:srgbClr val="10B5B3"/>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16" name="Freeform 16">
            <a:extLst>
              <a:ext uri="{FF2B5EF4-FFF2-40B4-BE49-F238E27FC236}">
                <a16:creationId xmlns:a16="http://schemas.microsoft.com/office/drawing/2014/main" id="{6F7A4F77-CE29-3B47-384C-1437FCB49531}"/>
              </a:ext>
            </a:extLst>
          </p:cNvPr>
          <p:cNvSpPr/>
          <p:nvPr/>
        </p:nvSpPr>
        <p:spPr>
          <a:xfrm>
            <a:off x="3622812" y="407904"/>
            <a:ext cx="4924863" cy="2613193"/>
          </a:xfrm>
          <a:custGeom>
            <a:avLst/>
            <a:gdLst/>
            <a:ahLst/>
            <a:cxnLst/>
            <a:rect l="l" t="t" r="r" b="b"/>
            <a:pathLst>
              <a:path w="7387295" h="3919789">
                <a:moveTo>
                  <a:pt x="0" y="0"/>
                </a:moveTo>
                <a:lnTo>
                  <a:pt x="7387295" y="0"/>
                </a:lnTo>
                <a:lnTo>
                  <a:pt x="7387295" y="3919790"/>
                </a:lnTo>
                <a:lnTo>
                  <a:pt x="0" y="3919790"/>
                </a:lnTo>
                <a:lnTo>
                  <a:pt x="0" y="0"/>
                </a:lnTo>
                <a:close/>
              </a:path>
            </a:pathLst>
          </a:custGeom>
          <a:blipFill>
            <a:blip r:embed="rId2"/>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1B5B4"/>
              </a:solidFill>
              <a:effectLst/>
              <a:uLnTx/>
              <a:uFillTx/>
              <a:latin typeface="Calibri"/>
              <a:ea typeface="+mn-ea"/>
              <a:cs typeface="+mn-cs"/>
            </a:endParaRPr>
          </a:p>
        </p:txBody>
      </p:sp>
    </p:spTree>
    <p:extLst>
      <p:ext uri="{BB962C8B-B14F-4D97-AF65-F5344CB8AC3E}">
        <p14:creationId xmlns:p14="http://schemas.microsoft.com/office/powerpoint/2010/main" val="138972154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654D25-278F-C460-C422-6F3C38513BC6}"/>
              </a:ext>
            </a:extLst>
          </p:cNvPr>
          <p:cNvSpPr>
            <a:spLocks noGrp="1"/>
          </p:cNvSpPr>
          <p:nvPr>
            <p:ph type="title"/>
          </p:nvPr>
        </p:nvSpPr>
        <p:spPr/>
        <p:txBody>
          <a:bodyPr/>
          <a:lstStyle/>
          <a:p>
            <a:r>
              <a:rPr lang="en-US" b="1" dirty="0">
                <a:solidFill>
                  <a:srgbClr val="11B5B4"/>
                </a:solidFill>
              </a:rPr>
              <a:t>4 C’s </a:t>
            </a:r>
            <a:r>
              <a:rPr lang="en-US" dirty="0"/>
              <a:t>framework</a:t>
            </a:r>
          </a:p>
        </p:txBody>
      </p:sp>
      <p:sp>
        <p:nvSpPr>
          <p:cNvPr id="4" name="Footer Placeholder 3">
            <a:extLst>
              <a:ext uri="{FF2B5EF4-FFF2-40B4-BE49-F238E27FC236}">
                <a16:creationId xmlns:a16="http://schemas.microsoft.com/office/drawing/2014/main" id="{09F96DED-B212-BA5A-3EB7-2C1FEB573A6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9352E58-94B1-AE94-7A9A-270697DFB1E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5C126B7C-D1BA-00D3-811D-63FEFFF65895}"/>
              </a:ext>
            </a:extLst>
          </p:cNvPr>
          <p:cNvSpPr txBox="1">
            <a:spLocks/>
          </p:cNvSpPr>
          <p:nvPr/>
        </p:nvSpPr>
        <p:spPr>
          <a:xfrm>
            <a:off x="4886960" y="2286000"/>
            <a:ext cx="6352540" cy="2455284"/>
          </a:xfrm>
          <a:prstGeom prst="rect">
            <a:avLst/>
          </a:prstGeom>
        </p:spPr>
        <p:txBody>
          <a:bodyPr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21537EF4-1D74-4E73-8590-1433D4EC5A62}"/>
              </a:ext>
            </a:extLst>
          </p:cNvPr>
          <p:cNvSpPr txBox="1">
            <a:spLocks/>
          </p:cNvSpPr>
          <p:nvPr/>
        </p:nvSpPr>
        <p:spPr>
          <a:xfrm>
            <a:off x="952500" y="2286000"/>
            <a:ext cx="212713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Collect</a:t>
            </a:r>
          </a:p>
        </p:txBody>
      </p:sp>
      <p:sp>
        <p:nvSpPr>
          <p:cNvPr id="8" name="Tijdelijke aanduiding voor tekst 44">
            <a:extLst>
              <a:ext uri="{FF2B5EF4-FFF2-40B4-BE49-F238E27FC236}">
                <a16:creationId xmlns:a16="http://schemas.microsoft.com/office/drawing/2014/main" id="{DFE9B0D2-86A5-FE48-6D61-387FC1310717}"/>
              </a:ext>
            </a:extLst>
          </p:cNvPr>
          <p:cNvSpPr txBox="1">
            <a:spLocks/>
          </p:cNvSpPr>
          <p:nvPr/>
        </p:nvSpPr>
        <p:spPr>
          <a:xfrm>
            <a:off x="952500" y="2881206"/>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Choose</a:t>
            </a:r>
          </a:p>
        </p:txBody>
      </p:sp>
      <p:sp>
        <p:nvSpPr>
          <p:cNvPr id="9" name="Tijdelijke aanduiding voor tekst 44">
            <a:extLst>
              <a:ext uri="{FF2B5EF4-FFF2-40B4-BE49-F238E27FC236}">
                <a16:creationId xmlns:a16="http://schemas.microsoft.com/office/drawing/2014/main" id="{87BD38A8-1CF5-8208-30C6-94196985348F}"/>
              </a:ext>
            </a:extLst>
          </p:cNvPr>
          <p:cNvSpPr txBox="1">
            <a:spLocks/>
          </p:cNvSpPr>
          <p:nvPr/>
        </p:nvSpPr>
        <p:spPr>
          <a:xfrm>
            <a:off x="952500" y="3476412"/>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Create</a:t>
            </a:r>
          </a:p>
        </p:txBody>
      </p:sp>
      <p:sp>
        <p:nvSpPr>
          <p:cNvPr id="10" name="Tijdelijke aanduiding voor tekst 44">
            <a:extLst>
              <a:ext uri="{FF2B5EF4-FFF2-40B4-BE49-F238E27FC236}">
                <a16:creationId xmlns:a16="http://schemas.microsoft.com/office/drawing/2014/main" id="{EB23ED76-76B9-9CE1-AF74-1A75666F0053}"/>
              </a:ext>
            </a:extLst>
          </p:cNvPr>
          <p:cNvSpPr txBox="1">
            <a:spLocks/>
          </p:cNvSpPr>
          <p:nvPr/>
        </p:nvSpPr>
        <p:spPr>
          <a:xfrm>
            <a:off x="952500" y="4071618"/>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Commit</a:t>
            </a:r>
          </a:p>
        </p:txBody>
      </p:sp>
    </p:spTree>
    <p:extLst>
      <p:ext uri="{BB962C8B-B14F-4D97-AF65-F5344CB8AC3E}">
        <p14:creationId xmlns:p14="http://schemas.microsoft.com/office/powerpoint/2010/main" val="23596392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654D25-278F-C460-C422-6F3C38513BC6}"/>
              </a:ext>
            </a:extLst>
          </p:cNvPr>
          <p:cNvSpPr>
            <a:spLocks noGrp="1"/>
          </p:cNvSpPr>
          <p:nvPr>
            <p:ph type="title"/>
          </p:nvPr>
        </p:nvSpPr>
        <p:spPr/>
        <p:txBody>
          <a:bodyPr/>
          <a:lstStyle/>
          <a:p>
            <a:r>
              <a:rPr lang="en-US" b="1" dirty="0">
                <a:solidFill>
                  <a:srgbClr val="11B5B4"/>
                </a:solidFill>
              </a:rPr>
              <a:t>4 C’s </a:t>
            </a:r>
            <a:r>
              <a:rPr lang="en-US" dirty="0"/>
              <a:t>framework</a:t>
            </a:r>
          </a:p>
        </p:txBody>
      </p:sp>
      <p:sp>
        <p:nvSpPr>
          <p:cNvPr id="4" name="Footer Placeholder 3">
            <a:extLst>
              <a:ext uri="{FF2B5EF4-FFF2-40B4-BE49-F238E27FC236}">
                <a16:creationId xmlns:a16="http://schemas.microsoft.com/office/drawing/2014/main" id="{09F96DED-B212-BA5A-3EB7-2C1FEB573A6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9352E58-94B1-AE94-7A9A-270697DFB1E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5C126B7C-D1BA-00D3-811D-63FEFFF65895}"/>
              </a:ext>
            </a:extLst>
          </p:cNvPr>
          <p:cNvSpPr txBox="1">
            <a:spLocks/>
          </p:cNvSpPr>
          <p:nvPr/>
        </p:nvSpPr>
        <p:spPr>
          <a:xfrm>
            <a:off x="4886960" y="2286000"/>
            <a:ext cx="6352540" cy="2455284"/>
          </a:xfrm>
          <a:prstGeom prst="rect">
            <a:avLst/>
          </a:prstGeom>
        </p:spPr>
        <p:txBody>
          <a:bodyPr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Every workshop needs to start with a phase of information collection. This can be where a team comes together to collect challenges, ideas, data, inspiration, or anything that could come up in an open conversation. </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data collected then needs to be visualized for all participants to see.</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21537EF4-1D74-4E73-8590-1433D4EC5A62}"/>
              </a:ext>
            </a:extLst>
          </p:cNvPr>
          <p:cNvSpPr txBox="1">
            <a:spLocks/>
          </p:cNvSpPr>
          <p:nvPr/>
        </p:nvSpPr>
        <p:spPr>
          <a:xfrm>
            <a:off x="952500" y="2286000"/>
            <a:ext cx="2127130"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Collect</a:t>
            </a:r>
          </a:p>
        </p:txBody>
      </p:sp>
      <p:sp>
        <p:nvSpPr>
          <p:cNvPr id="8" name="Tijdelijke aanduiding voor tekst 44">
            <a:extLst>
              <a:ext uri="{FF2B5EF4-FFF2-40B4-BE49-F238E27FC236}">
                <a16:creationId xmlns:a16="http://schemas.microsoft.com/office/drawing/2014/main" id="{DFE9B0D2-86A5-FE48-6D61-387FC1310717}"/>
              </a:ext>
            </a:extLst>
          </p:cNvPr>
          <p:cNvSpPr txBox="1">
            <a:spLocks/>
          </p:cNvSpPr>
          <p:nvPr/>
        </p:nvSpPr>
        <p:spPr>
          <a:xfrm>
            <a:off x="952500" y="2881206"/>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Choose</a:t>
            </a:r>
          </a:p>
        </p:txBody>
      </p:sp>
      <p:sp>
        <p:nvSpPr>
          <p:cNvPr id="9" name="Tijdelijke aanduiding voor tekst 44">
            <a:extLst>
              <a:ext uri="{FF2B5EF4-FFF2-40B4-BE49-F238E27FC236}">
                <a16:creationId xmlns:a16="http://schemas.microsoft.com/office/drawing/2014/main" id="{87BD38A8-1CF5-8208-30C6-94196985348F}"/>
              </a:ext>
            </a:extLst>
          </p:cNvPr>
          <p:cNvSpPr txBox="1">
            <a:spLocks/>
          </p:cNvSpPr>
          <p:nvPr/>
        </p:nvSpPr>
        <p:spPr>
          <a:xfrm>
            <a:off x="952500" y="3476412"/>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Create</a:t>
            </a:r>
          </a:p>
        </p:txBody>
      </p:sp>
      <p:sp>
        <p:nvSpPr>
          <p:cNvPr id="10" name="Tijdelijke aanduiding voor tekst 44">
            <a:extLst>
              <a:ext uri="{FF2B5EF4-FFF2-40B4-BE49-F238E27FC236}">
                <a16:creationId xmlns:a16="http://schemas.microsoft.com/office/drawing/2014/main" id="{EB23ED76-76B9-9CE1-AF74-1A75666F0053}"/>
              </a:ext>
            </a:extLst>
          </p:cNvPr>
          <p:cNvSpPr txBox="1">
            <a:spLocks/>
          </p:cNvSpPr>
          <p:nvPr/>
        </p:nvSpPr>
        <p:spPr>
          <a:xfrm>
            <a:off x="952500" y="4071618"/>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Commit</a:t>
            </a:r>
          </a:p>
        </p:txBody>
      </p:sp>
    </p:spTree>
    <p:extLst>
      <p:ext uri="{BB962C8B-B14F-4D97-AF65-F5344CB8AC3E}">
        <p14:creationId xmlns:p14="http://schemas.microsoft.com/office/powerpoint/2010/main" val="32502126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654D25-278F-C460-C422-6F3C38513BC6}"/>
              </a:ext>
            </a:extLst>
          </p:cNvPr>
          <p:cNvSpPr>
            <a:spLocks noGrp="1"/>
          </p:cNvSpPr>
          <p:nvPr>
            <p:ph type="title"/>
          </p:nvPr>
        </p:nvSpPr>
        <p:spPr/>
        <p:txBody>
          <a:bodyPr/>
          <a:lstStyle/>
          <a:p>
            <a:r>
              <a:rPr lang="en-US" b="1" dirty="0">
                <a:solidFill>
                  <a:srgbClr val="11B5B4"/>
                </a:solidFill>
              </a:rPr>
              <a:t>4 C’s </a:t>
            </a:r>
            <a:r>
              <a:rPr lang="en-US" dirty="0"/>
              <a:t>framework</a:t>
            </a:r>
          </a:p>
        </p:txBody>
      </p:sp>
      <p:sp>
        <p:nvSpPr>
          <p:cNvPr id="4" name="Footer Placeholder 3">
            <a:extLst>
              <a:ext uri="{FF2B5EF4-FFF2-40B4-BE49-F238E27FC236}">
                <a16:creationId xmlns:a16="http://schemas.microsoft.com/office/drawing/2014/main" id="{09F96DED-B212-BA5A-3EB7-2C1FEB573A6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9352E58-94B1-AE94-7A9A-270697DFB1E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5C126B7C-D1BA-00D3-811D-63FEFFF65895}"/>
              </a:ext>
            </a:extLst>
          </p:cNvPr>
          <p:cNvSpPr txBox="1">
            <a:spLocks/>
          </p:cNvSpPr>
          <p:nvPr/>
        </p:nvSpPr>
        <p:spPr>
          <a:xfrm>
            <a:off x="4886960" y="2286000"/>
            <a:ext cx="6352540" cy="2455284"/>
          </a:xfrm>
          <a:prstGeom prst="rect">
            <a:avLst/>
          </a:prstGeom>
        </p:spPr>
        <p:txBody>
          <a:bodyPr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enough content and data has been collected, it’s time to Choose what to focus on and what to ignore. It’s important that the entire team really knows exactly what they’re working on so they don’t create solutions for the wrong or irrelevant challenges.</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Choose phase of the workshop gives clear direction and acts as a foundation for everything else.</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21537EF4-1D74-4E73-8590-1433D4EC5A62}"/>
              </a:ext>
            </a:extLst>
          </p:cNvPr>
          <p:cNvSpPr txBox="1">
            <a:spLocks/>
          </p:cNvSpPr>
          <p:nvPr/>
        </p:nvSpPr>
        <p:spPr>
          <a:xfrm>
            <a:off x="952500" y="2286000"/>
            <a:ext cx="212713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Collect</a:t>
            </a:r>
          </a:p>
        </p:txBody>
      </p:sp>
      <p:sp>
        <p:nvSpPr>
          <p:cNvPr id="8" name="Tijdelijke aanduiding voor tekst 44">
            <a:extLst>
              <a:ext uri="{FF2B5EF4-FFF2-40B4-BE49-F238E27FC236}">
                <a16:creationId xmlns:a16="http://schemas.microsoft.com/office/drawing/2014/main" id="{DFE9B0D2-86A5-FE48-6D61-387FC1310717}"/>
              </a:ext>
            </a:extLst>
          </p:cNvPr>
          <p:cNvSpPr txBox="1">
            <a:spLocks/>
          </p:cNvSpPr>
          <p:nvPr/>
        </p:nvSpPr>
        <p:spPr>
          <a:xfrm>
            <a:off x="952500" y="2881206"/>
            <a:ext cx="212713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Choose</a:t>
            </a:r>
          </a:p>
        </p:txBody>
      </p:sp>
      <p:sp>
        <p:nvSpPr>
          <p:cNvPr id="9" name="Tijdelijke aanduiding voor tekst 44">
            <a:extLst>
              <a:ext uri="{FF2B5EF4-FFF2-40B4-BE49-F238E27FC236}">
                <a16:creationId xmlns:a16="http://schemas.microsoft.com/office/drawing/2014/main" id="{87BD38A8-1CF5-8208-30C6-94196985348F}"/>
              </a:ext>
            </a:extLst>
          </p:cNvPr>
          <p:cNvSpPr txBox="1">
            <a:spLocks/>
          </p:cNvSpPr>
          <p:nvPr/>
        </p:nvSpPr>
        <p:spPr>
          <a:xfrm>
            <a:off x="952500" y="3476412"/>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Create</a:t>
            </a:r>
          </a:p>
        </p:txBody>
      </p:sp>
      <p:sp>
        <p:nvSpPr>
          <p:cNvPr id="10" name="Tijdelijke aanduiding voor tekst 44">
            <a:extLst>
              <a:ext uri="{FF2B5EF4-FFF2-40B4-BE49-F238E27FC236}">
                <a16:creationId xmlns:a16="http://schemas.microsoft.com/office/drawing/2014/main" id="{EB23ED76-76B9-9CE1-AF74-1A75666F0053}"/>
              </a:ext>
            </a:extLst>
          </p:cNvPr>
          <p:cNvSpPr txBox="1">
            <a:spLocks/>
          </p:cNvSpPr>
          <p:nvPr/>
        </p:nvSpPr>
        <p:spPr>
          <a:xfrm>
            <a:off x="952500" y="4071618"/>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Commit</a:t>
            </a:r>
          </a:p>
        </p:txBody>
      </p:sp>
    </p:spTree>
    <p:extLst>
      <p:ext uri="{BB962C8B-B14F-4D97-AF65-F5344CB8AC3E}">
        <p14:creationId xmlns:p14="http://schemas.microsoft.com/office/powerpoint/2010/main" val="3140628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654D25-278F-C460-C422-6F3C38513BC6}"/>
              </a:ext>
            </a:extLst>
          </p:cNvPr>
          <p:cNvSpPr>
            <a:spLocks noGrp="1"/>
          </p:cNvSpPr>
          <p:nvPr>
            <p:ph type="title"/>
          </p:nvPr>
        </p:nvSpPr>
        <p:spPr/>
        <p:txBody>
          <a:bodyPr/>
          <a:lstStyle/>
          <a:p>
            <a:r>
              <a:rPr lang="en-US" b="1" dirty="0">
                <a:solidFill>
                  <a:srgbClr val="11B5B4"/>
                </a:solidFill>
              </a:rPr>
              <a:t>4 C’s </a:t>
            </a:r>
            <a:r>
              <a:rPr lang="en-US" dirty="0"/>
              <a:t>framework</a:t>
            </a:r>
          </a:p>
        </p:txBody>
      </p:sp>
      <p:sp>
        <p:nvSpPr>
          <p:cNvPr id="4" name="Footer Placeholder 3">
            <a:extLst>
              <a:ext uri="{FF2B5EF4-FFF2-40B4-BE49-F238E27FC236}">
                <a16:creationId xmlns:a16="http://schemas.microsoft.com/office/drawing/2014/main" id="{09F96DED-B212-BA5A-3EB7-2C1FEB573A6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9352E58-94B1-AE94-7A9A-270697DFB1E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5C126B7C-D1BA-00D3-811D-63FEFFF65895}"/>
              </a:ext>
            </a:extLst>
          </p:cNvPr>
          <p:cNvSpPr txBox="1">
            <a:spLocks/>
          </p:cNvSpPr>
          <p:nvPr/>
        </p:nvSpPr>
        <p:spPr>
          <a:xfrm>
            <a:off x="4886960" y="2286000"/>
            <a:ext cx="6352540" cy="2455284"/>
          </a:xfrm>
          <a:prstGeom prst="rect">
            <a:avLst/>
          </a:prstGeom>
        </p:spPr>
        <p:txBody>
          <a:bodyPr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the team has collected and shared the relevant information and everybody’s on the same page with the “scope of work”, it’s time for team members to Create solutions.</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Solutions don’t need to be final, or even well thought-out – at this point it’s more about creating multiple potential solutions.</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21537EF4-1D74-4E73-8590-1433D4EC5A62}"/>
              </a:ext>
            </a:extLst>
          </p:cNvPr>
          <p:cNvSpPr txBox="1">
            <a:spLocks/>
          </p:cNvSpPr>
          <p:nvPr/>
        </p:nvSpPr>
        <p:spPr>
          <a:xfrm>
            <a:off x="952500" y="2286000"/>
            <a:ext cx="212713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Collect</a:t>
            </a:r>
          </a:p>
        </p:txBody>
      </p:sp>
      <p:sp>
        <p:nvSpPr>
          <p:cNvPr id="8" name="Tijdelijke aanduiding voor tekst 44">
            <a:extLst>
              <a:ext uri="{FF2B5EF4-FFF2-40B4-BE49-F238E27FC236}">
                <a16:creationId xmlns:a16="http://schemas.microsoft.com/office/drawing/2014/main" id="{DFE9B0D2-86A5-FE48-6D61-387FC1310717}"/>
              </a:ext>
            </a:extLst>
          </p:cNvPr>
          <p:cNvSpPr txBox="1">
            <a:spLocks/>
          </p:cNvSpPr>
          <p:nvPr/>
        </p:nvSpPr>
        <p:spPr>
          <a:xfrm>
            <a:off x="952500" y="2881206"/>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Choose</a:t>
            </a:r>
          </a:p>
        </p:txBody>
      </p:sp>
      <p:sp>
        <p:nvSpPr>
          <p:cNvPr id="9" name="Tijdelijke aanduiding voor tekst 44">
            <a:extLst>
              <a:ext uri="{FF2B5EF4-FFF2-40B4-BE49-F238E27FC236}">
                <a16:creationId xmlns:a16="http://schemas.microsoft.com/office/drawing/2014/main" id="{87BD38A8-1CF5-8208-30C6-94196985348F}"/>
              </a:ext>
            </a:extLst>
          </p:cNvPr>
          <p:cNvSpPr txBox="1">
            <a:spLocks/>
          </p:cNvSpPr>
          <p:nvPr/>
        </p:nvSpPr>
        <p:spPr>
          <a:xfrm>
            <a:off x="952500" y="3476412"/>
            <a:ext cx="212713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Create</a:t>
            </a:r>
          </a:p>
        </p:txBody>
      </p:sp>
      <p:sp>
        <p:nvSpPr>
          <p:cNvPr id="10" name="Tijdelijke aanduiding voor tekst 44">
            <a:extLst>
              <a:ext uri="{FF2B5EF4-FFF2-40B4-BE49-F238E27FC236}">
                <a16:creationId xmlns:a16="http://schemas.microsoft.com/office/drawing/2014/main" id="{EB23ED76-76B9-9CE1-AF74-1A75666F0053}"/>
              </a:ext>
            </a:extLst>
          </p:cNvPr>
          <p:cNvSpPr txBox="1">
            <a:spLocks/>
          </p:cNvSpPr>
          <p:nvPr/>
        </p:nvSpPr>
        <p:spPr>
          <a:xfrm>
            <a:off x="952500" y="4071618"/>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Commit</a:t>
            </a:r>
          </a:p>
        </p:txBody>
      </p:sp>
    </p:spTree>
    <p:extLst>
      <p:ext uri="{BB962C8B-B14F-4D97-AF65-F5344CB8AC3E}">
        <p14:creationId xmlns:p14="http://schemas.microsoft.com/office/powerpoint/2010/main" val="32218421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9304CB41-7B4C-6BE8-A480-1D6DAFE72313}"/>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9C606B2-FDE6-7672-0074-72EDCC866970}"/>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C1C56231-A8FA-FA00-D793-62A34C829B83}"/>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Introduction</a:t>
            </a:r>
          </a:p>
        </p:txBody>
      </p:sp>
      <p:sp>
        <p:nvSpPr>
          <p:cNvPr id="57" name="Rectangle: Rounded Corners 56">
            <a:extLst>
              <a:ext uri="{FF2B5EF4-FFF2-40B4-BE49-F238E27FC236}">
                <a16:creationId xmlns:a16="http://schemas.microsoft.com/office/drawing/2014/main" id="{343C97A7-13EF-EAF0-C3F5-C8F738AD16A0}"/>
              </a:ext>
            </a:extLst>
          </p:cNvPr>
          <p:cNvSpPr/>
          <p:nvPr/>
        </p:nvSpPr>
        <p:spPr>
          <a:xfrm>
            <a:off x="573201"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436B200A-EB9A-B913-E1F4-EEC6A4BA5A01}"/>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8F0369CE-6978-6B79-4597-FFF0234F6EFB}"/>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597DC4A4-2B31-AC9E-03B5-5EFEC5A765E8}"/>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CF822DA4-CECD-B1A3-825F-9C800C1763A7}"/>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76C9E24E-D2B6-90A2-3E0C-F6A31024A666}"/>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ACC5DDD6-5124-F138-B334-2D00BECBC481}"/>
              </a:ext>
            </a:extLst>
          </p:cNvPr>
          <p:cNvSpPr txBox="1"/>
          <p:nvPr/>
        </p:nvSpPr>
        <p:spPr>
          <a:xfrm>
            <a:off x="610506" y="31708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is an asset</a:t>
            </a:r>
          </a:p>
        </p:txBody>
      </p:sp>
      <p:sp>
        <p:nvSpPr>
          <p:cNvPr id="9" name="Oval 8">
            <a:extLst>
              <a:ext uri="{FF2B5EF4-FFF2-40B4-BE49-F238E27FC236}">
                <a16:creationId xmlns:a16="http://schemas.microsoft.com/office/drawing/2014/main" id="{FE34B29C-46CA-1E19-2AA6-B0AB3B6990BC}"/>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8B5CEA4E-0F20-D6BD-3E92-B38C58C1DD2A}"/>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12F84366-913C-1661-432A-1A0ED5B301E5}"/>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05956D41-E1CA-8597-DA4F-F189AFA95C8D}"/>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7BE897DA-4EFF-DB22-596E-78A9CEBD3074}"/>
              </a:ext>
            </a:extLst>
          </p:cNvPr>
          <p:cNvSpPr txBox="1"/>
          <p:nvPr/>
        </p:nvSpPr>
        <p:spPr>
          <a:xfrm>
            <a:off x="2847492" y="3032328"/>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a:t>
            </a:r>
            <a:b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Governance Fails!</a:t>
            </a:r>
          </a:p>
        </p:txBody>
      </p:sp>
      <p:sp>
        <p:nvSpPr>
          <p:cNvPr id="14" name="TextBox 13">
            <a:extLst>
              <a:ext uri="{FF2B5EF4-FFF2-40B4-BE49-F238E27FC236}">
                <a16:creationId xmlns:a16="http://schemas.microsoft.com/office/drawing/2014/main" id="{B3EC105F-63F2-2E0C-1C6E-5124DDA339E4}"/>
              </a:ext>
            </a:extLst>
          </p:cNvPr>
          <p:cNvSpPr txBox="1"/>
          <p:nvPr/>
        </p:nvSpPr>
        <p:spPr>
          <a:xfrm>
            <a:off x="5143066" y="31718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Workshops are better</a:t>
            </a:r>
          </a:p>
        </p:txBody>
      </p:sp>
      <p:sp>
        <p:nvSpPr>
          <p:cNvPr id="15" name="TextBox 14">
            <a:extLst>
              <a:ext uri="{FF2B5EF4-FFF2-40B4-BE49-F238E27FC236}">
                <a16:creationId xmlns:a16="http://schemas.microsoft.com/office/drawing/2014/main" id="{049F5562-C66B-DE0E-F66C-D22C46E65E94}"/>
              </a:ext>
            </a:extLst>
          </p:cNvPr>
          <p:cNvSpPr txBox="1"/>
          <p:nvPr/>
        </p:nvSpPr>
        <p:spPr>
          <a:xfrm>
            <a:off x="7410982" y="31718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Anatomy of a workshop</a:t>
            </a:r>
          </a:p>
        </p:txBody>
      </p:sp>
      <p:sp>
        <p:nvSpPr>
          <p:cNvPr id="16" name="TextBox 15">
            <a:extLst>
              <a:ext uri="{FF2B5EF4-FFF2-40B4-BE49-F238E27FC236}">
                <a16:creationId xmlns:a16="http://schemas.microsoft.com/office/drawing/2014/main" id="{E29D43DB-A83F-FFEE-B249-3B47F70C1639}"/>
              </a:ext>
            </a:extLst>
          </p:cNvPr>
          <p:cNvSpPr txBox="1"/>
          <p:nvPr/>
        </p:nvSpPr>
        <p:spPr>
          <a:xfrm>
            <a:off x="9734214" y="31718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DG Sprint</a:t>
            </a:r>
            <a:r>
              <a:rPr kumimoji="0" lang="en-US" sz="1800" b="1" i="0" u="none" strike="noStrike" kern="120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rPr>
              <a:t>TM</a:t>
            </a: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methodology</a:t>
            </a:r>
          </a:p>
        </p:txBody>
      </p:sp>
      <p:sp>
        <p:nvSpPr>
          <p:cNvPr id="21" name="Rectangle 20">
            <a:hlinkClick r:id="rId3" action="ppaction://hlinksldjump"/>
            <a:extLst>
              <a:ext uri="{FF2B5EF4-FFF2-40B4-BE49-F238E27FC236}">
                <a16:creationId xmlns:a16="http://schemas.microsoft.com/office/drawing/2014/main" id="{29BA7D47-021D-A294-C676-54F5DB830D4E}"/>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40755861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654D25-278F-C460-C422-6F3C38513BC6}"/>
              </a:ext>
            </a:extLst>
          </p:cNvPr>
          <p:cNvSpPr>
            <a:spLocks noGrp="1"/>
          </p:cNvSpPr>
          <p:nvPr>
            <p:ph type="title"/>
          </p:nvPr>
        </p:nvSpPr>
        <p:spPr/>
        <p:txBody>
          <a:bodyPr/>
          <a:lstStyle/>
          <a:p>
            <a:r>
              <a:rPr lang="en-US" b="1" dirty="0">
                <a:solidFill>
                  <a:srgbClr val="11B5B4"/>
                </a:solidFill>
              </a:rPr>
              <a:t>4 C’s </a:t>
            </a:r>
            <a:r>
              <a:rPr lang="en-US" dirty="0"/>
              <a:t>framework</a:t>
            </a:r>
          </a:p>
        </p:txBody>
      </p:sp>
      <p:sp>
        <p:nvSpPr>
          <p:cNvPr id="4" name="Footer Placeholder 3">
            <a:extLst>
              <a:ext uri="{FF2B5EF4-FFF2-40B4-BE49-F238E27FC236}">
                <a16:creationId xmlns:a16="http://schemas.microsoft.com/office/drawing/2014/main" id="{09F96DED-B212-BA5A-3EB7-2C1FEB573A6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9352E58-94B1-AE94-7A9A-270697DFB1E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5C126B7C-D1BA-00D3-811D-63FEFFF65895}"/>
              </a:ext>
            </a:extLst>
          </p:cNvPr>
          <p:cNvSpPr txBox="1">
            <a:spLocks/>
          </p:cNvSpPr>
          <p:nvPr/>
        </p:nvSpPr>
        <p:spPr>
          <a:xfrm>
            <a:off x="4886960" y="2286000"/>
            <a:ext cx="6352540" cy="2455284"/>
          </a:xfrm>
          <a:prstGeom prst="rect">
            <a:avLst/>
          </a:prstGeom>
        </p:spPr>
        <p:txBody>
          <a:bodyPr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workshop is useless without actionable takeaways, unless the goal was purely about inspiring the team.</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the commit phase, the Workshopper helps participants to commit to a small number of solutions that will be executed on and discard/de-prioritize others, while also helping the team define the next steps.</a:t>
            </a:r>
          </a:p>
        </p:txBody>
      </p:sp>
      <p:sp>
        <p:nvSpPr>
          <p:cNvPr id="7" name="Tijdelijke aanduiding voor tekst 44">
            <a:extLst>
              <a:ext uri="{FF2B5EF4-FFF2-40B4-BE49-F238E27FC236}">
                <a16:creationId xmlns:a16="http://schemas.microsoft.com/office/drawing/2014/main" id="{21537EF4-1D74-4E73-8590-1433D4EC5A62}"/>
              </a:ext>
            </a:extLst>
          </p:cNvPr>
          <p:cNvSpPr txBox="1">
            <a:spLocks/>
          </p:cNvSpPr>
          <p:nvPr/>
        </p:nvSpPr>
        <p:spPr>
          <a:xfrm>
            <a:off x="952500" y="2286000"/>
            <a:ext cx="212713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Collect</a:t>
            </a:r>
          </a:p>
        </p:txBody>
      </p:sp>
      <p:sp>
        <p:nvSpPr>
          <p:cNvPr id="8" name="Tijdelijke aanduiding voor tekst 44">
            <a:extLst>
              <a:ext uri="{FF2B5EF4-FFF2-40B4-BE49-F238E27FC236}">
                <a16:creationId xmlns:a16="http://schemas.microsoft.com/office/drawing/2014/main" id="{DFE9B0D2-86A5-FE48-6D61-387FC1310717}"/>
              </a:ext>
            </a:extLst>
          </p:cNvPr>
          <p:cNvSpPr txBox="1">
            <a:spLocks/>
          </p:cNvSpPr>
          <p:nvPr/>
        </p:nvSpPr>
        <p:spPr>
          <a:xfrm>
            <a:off x="952500" y="2881206"/>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Choose</a:t>
            </a:r>
          </a:p>
        </p:txBody>
      </p:sp>
      <p:sp>
        <p:nvSpPr>
          <p:cNvPr id="9" name="Tijdelijke aanduiding voor tekst 44">
            <a:extLst>
              <a:ext uri="{FF2B5EF4-FFF2-40B4-BE49-F238E27FC236}">
                <a16:creationId xmlns:a16="http://schemas.microsoft.com/office/drawing/2014/main" id="{87BD38A8-1CF5-8208-30C6-94196985348F}"/>
              </a:ext>
            </a:extLst>
          </p:cNvPr>
          <p:cNvSpPr txBox="1">
            <a:spLocks/>
          </p:cNvSpPr>
          <p:nvPr/>
        </p:nvSpPr>
        <p:spPr>
          <a:xfrm>
            <a:off x="952500" y="3476412"/>
            <a:ext cx="212713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Create</a:t>
            </a:r>
          </a:p>
        </p:txBody>
      </p:sp>
      <p:sp>
        <p:nvSpPr>
          <p:cNvPr id="10" name="Tijdelijke aanduiding voor tekst 44">
            <a:extLst>
              <a:ext uri="{FF2B5EF4-FFF2-40B4-BE49-F238E27FC236}">
                <a16:creationId xmlns:a16="http://schemas.microsoft.com/office/drawing/2014/main" id="{EB23ED76-76B9-9CE1-AF74-1A75666F0053}"/>
              </a:ext>
            </a:extLst>
          </p:cNvPr>
          <p:cNvSpPr txBox="1">
            <a:spLocks/>
          </p:cNvSpPr>
          <p:nvPr/>
        </p:nvSpPr>
        <p:spPr>
          <a:xfrm>
            <a:off x="952500" y="4071618"/>
            <a:ext cx="212713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Commit</a:t>
            </a:r>
          </a:p>
        </p:txBody>
      </p:sp>
    </p:spTree>
    <p:extLst>
      <p:ext uri="{BB962C8B-B14F-4D97-AF65-F5344CB8AC3E}">
        <p14:creationId xmlns:p14="http://schemas.microsoft.com/office/powerpoint/2010/main" val="11982347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4E29E-8A24-B95A-D515-D87965227514}"/>
              </a:ext>
            </a:extLst>
          </p:cNvPr>
          <p:cNvSpPr>
            <a:spLocks noGrp="1"/>
          </p:cNvSpPr>
          <p:nvPr>
            <p:ph type="title"/>
          </p:nvPr>
        </p:nvSpPr>
        <p:spPr>
          <a:xfrm>
            <a:off x="704850" y="439813"/>
            <a:ext cx="9841230" cy="394692"/>
          </a:xfrm>
        </p:spPr>
        <p:txBody>
          <a:bodyPr/>
          <a:lstStyle/>
          <a:p>
            <a:r>
              <a:rPr lang="en-US" dirty="0"/>
              <a:t>The </a:t>
            </a:r>
            <a:r>
              <a:rPr lang="en-US" sz="2400" b="1" dirty="0">
                <a:solidFill>
                  <a:srgbClr val="11B5B4"/>
                </a:solidFill>
              </a:rPr>
              <a:t>ANATOMY</a:t>
            </a:r>
            <a:r>
              <a:rPr lang="en-US" sz="2400" b="1" dirty="0">
                <a:solidFill>
                  <a:schemeClr val="accent2"/>
                </a:solidFill>
              </a:rPr>
              <a:t> </a:t>
            </a:r>
            <a:r>
              <a:rPr lang="en-US" dirty="0"/>
              <a:t>of a proper workshop</a:t>
            </a:r>
          </a:p>
        </p:txBody>
      </p:sp>
      <p:sp>
        <p:nvSpPr>
          <p:cNvPr id="4" name="Footer Placeholder 3">
            <a:extLst>
              <a:ext uri="{FF2B5EF4-FFF2-40B4-BE49-F238E27FC236}">
                <a16:creationId xmlns:a16="http://schemas.microsoft.com/office/drawing/2014/main" id="{62ED085F-D7BB-2B60-6F3B-51EB0842227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4323311-D398-0633-E4A8-09EF7276953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 name="Picture 2">
            <a:extLst>
              <a:ext uri="{FF2B5EF4-FFF2-40B4-BE49-F238E27FC236}">
                <a16:creationId xmlns:a16="http://schemas.microsoft.com/office/drawing/2014/main" id="{D74ACDC9-380B-3A0E-2799-FD6A5C0B30CB}"/>
              </a:ext>
            </a:extLst>
          </p:cNvPr>
          <p:cNvPicPr>
            <a:picLocks noChangeAspect="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895693" y="2190558"/>
            <a:ext cx="2118245" cy="2035508"/>
          </a:xfrm>
          <a:prstGeom prst="rect">
            <a:avLst/>
          </a:prstGeom>
        </p:spPr>
      </p:pic>
      <p:sp>
        <p:nvSpPr>
          <p:cNvPr id="6" name="Tijdelijke aanduiding voor tekst 5">
            <a:extLst>
              <a:ext uri="{FF2B5EF4-FFF2-40B4-BE49-F238E27FC236}">
                <a16:creationId xmlns:a16="http://schemas.microsoft.com/office/drawing/2014/main" id="{3C9F8FF6-1919-2A6F-8B06-621B91D024CF}"/>
              </a:ext>
            </a:extLst>
          </p:cNvPr>
          <p:cNvSpPr txBox="1">
            <a:spLocks/>
          </p:cNvSpPr>
          <p:nvPr/>
        </p:nvSpPr>
        <p:spPr>
          <a:xfrm>
            <a:off x="922020" y="4610825"/>
            <a:ext cx="2133600"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rPr>
              <a:t>Principles</a:t>
            </a:r>
          </a:p>
        </p:txBody>
      </p:sp>
      <p:sp>
        <p:nvSpPr>
          <p:cNvPr id="7" name="Tijdelijke aanduiding voor tekst 9">
            <a:extLst>
              <a:ext uri="{FF2B5EF4-FFF2-40B4-BE49-F238E27FC236}">
                <a16:creationId xmlns:a16="http://schemas.microsoft.com/office/drawing/2014/main" id="{E17A1858-5CC5-53AE-111D-0DAE045EE34D}"/>
              </a:ext>
            </a:extLst>
          </p:cNvPr>
          <p:cNvSpPr txBox="1">
            <a:spLocks/>
          </p:cNvSpPr>
          <p:nvPr/>
        </p:nvSpPr>
        <p:spPr>
          <a:xfrm>
            <a:off x="3632562" y="4610825"/>
            <a:ext cx="2128157"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C7F0F2"/>
                </a:solidFill>
                <a:effectLst/>
                <a:uLnTx/>
                <a:uFillTx/>
                <a:latin typeface="Arial" panose="020B0604020202020204" pitchFamily="34" charset="0"/>
                <a:ea typeface="+mn-ea"/>
                <a:cs typeface="Arial" panose="020B0604020202020204" pitchFamily="34" charset="0"/>
              </a:rPr>
              <a:t>Framework</a:t>
            </a:r>
            <a:endPar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endParaRPr>
          </a:p>
        </p:txBody>
      </p:sp>
      <p:pic>
        <p:nvPicPr>
          <p:cNvPr id="8" name="Picture 7">
            <a:extLst>
              <a:ext uri="{FF2B5EF4-FFF2-40B4-BE49-F238E27FC236}">
                <a16:creationId xmlns:a16="http://schemas.microsoft.com/office/drawing/2014/main" id="{28B03698-CCDF-99F2-1529-14EBA4C0CFD3}"/>
              </a:ext>
            </a:extLst>
          </p:cNvPr>
          <p:cNvPicPr>
            <a:picLocks noChangeAspect="1"/>
          </p:cNvPicPr>
          <p:nvPr/>
        </p:nvPicPr>
        <p:blipFill rotWithShape="1">
          <a:blip r:embed="rId3"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3643919" y="2190558"/>
            <a:ext cx="2116800" cy="2035508"/>
          </a:xfrm>
          <a:prstGeom prst="rect">
            <a:avLst/>
          </a:prstGeom>
        </p:spPr>
      </p:pic>
      <p:pic>
        <p:nvPicPr>
          <p:cNvPr id="9" name="Picture 8">
            <a:extLst>
              <a:ext uri="{FF2B5EF4-FFF2-40B4-BE49-F238E27FC236}">
                <a16:creationId xmlns:a16="http://schemas.microsoft.com/office/drawing/2014/main" id="{12D59C82-20DF-93C6-F519-E5E3C3FC4BC2}"/>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349994" y="2196963"/>
            <a:ext cx="2127600" cy="2035508"/>
          </a:xfrm>
          <a:prstGeom prst="rect">
            <a:avLst/>
          </a:prstGeom>
        </p:spPr>
      </p:pic>
      <p:pic>
        <p:nvPicPr>
          <p:cNvPr id="10" name="Picture 9">
            <a:extLst>
              <a:ext uri="{FF2B5EF4-FFF2-40B4-BE49-F238E27FC236}">
                <a16:creationId xmlns:a16="http://schemas.microsoft.com/office/drawing/2014/main" id="{2BD532DC-4B5F-BF2F-271F-C0485ACFBB82}"/>
              </a:ext>
            </a:extLst>
          </p:cNvPr>
          <p:cNvPicPr>
            <a:picLocks noChangeAspect="1"/>
          </p:cNvPicPr>
          <p:nvPr/>
        </p:nvPicPr>
        <p:blipFill rotWithShape="1">
          <a:blip r:embed="rId5"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9066869" y="2196963"/>
            <a:ext cx="2116800" cy="2035508"/>
          </a:xfrm>
          <a:prstGeom prst="rect">
            <a:avLst/>
          </a:prstGeom>
        </p:spPr>
      </p:pic>
      <p:sp>
        <p:nvSpPr>
          <p:cNvPr id="11" name="Tijdelijke aanduiding voor tekst 5">
            <a:extLst>
              <a:ext uri="{FF2B5EF4-FFF2-40B4-BE49-F238E27FC236}">
                <a16:creationId xmlns:a16="http://schemas.microsoft.com/office/drawing/2014/main" id="{9F60FB05-86D2-4BC0-8BF6-A0E95F03C3B1}"/>
              </a:ext>
            </a:extLst>
          </p:cNvPr>
          <p:cNvSpPr txBox="1">
            <a:spLocks/>
          </p:cNvSpPr>
          <p:nvPr/>
        </p:nvSpPr>
        <p:spPr>
          <a:xfrm>
            <a:off x="6337661" y="4610825"/>
            <a:ext cx="2133600"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Mechanics</a:t>
            </a:r>
          </a:p>
        </p:txBody>
      </p:sp>
      <p:sp>
        <p:nvSpPr>
          <p:cNvPr id="12" name="Tijdelijke aanduiding voor tekst 9">
            <a:extLst>
              <a:ext uri="{FF2B5EF4-FFF2-40B4-BE49-F238E27FC236}">
                <a16:creationId xmlns:a16="http://schemas.microsoft.com/office/drawing/2014/main" id="{17C8BAC5-FF36-28ED-64BE-D99F99E99503}"/>
              </a:ext>
            </a:extLst>
          </p:cNvPr>
          <p:cNvSpPr txBox="1">
            <a:spLocks/>
          </p:cNvSpPr>
          <p:nvPr/>
        </p:nvSpPr>
        <p:spPr>
          <a:xfrm>
            <a:off x="9048203" y="4610825"/>
            <a:ext cx="2128157"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rPr>
              <a:t>Exercises</a:t>
            </a:r>
          </a:p>
        </p:txBody>
      </p:sp>
    </p:spTree>
    <p:extLst>
      <p:ext uri="{BB962C8B-B14F-4D97-AF65-F5344CB8AC3E}">
        <p14:creationId xmlns:p14="http://schemas.microsoft.com/office/powerpoint/2010/main" val="25704947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123100-C727-63BE-E76E-D04EBF575BBB}"/>
              </a:ext>
            </a:extLst>
          </p:cNvPr>
          <p:cNvSpPr>
            <a:spLocks noGrp="1"/>
          </p:cNvSpPr>
          <p:nvPr>
            <p:ph type="title"/>
          </p:nvPr>
        </p:nvSpPr>
        <p:spPr/>
        <p:txBody>
          <a:bodyPr/>
          <a:lstStyle/>
          <a:p>
            <a:r>
              <a:rPr lang="nl-BE" sz="2400" b="1" dirty="0">
                <a:solidFill>
                  <a:srgbClr val="11B5B4"/>
                </a:solidFill>
              </a:rPr>
              <a:t>MECHANICS</a:t>
            </a:r>
            <a:endParaRPr lang="en-US" sz="2400" b="1" dirty="0">
              <a:solidFill>
                <a:srgbClr val="11B5B4"/>
              </a:solidFill>
            </a:endParaRPr>
          </a:p>
        </p:txBody>
      </p:sp>
      <p:sp>
        <p:nvSpPr>
          <p:cNvPr id="3" name="Text Placeholder 2">
            <a:extLst>
              <a:ext uri="{FF2B5EF4-FFF2-40B4-BE49-F238E27FC236}">
                <a16:creationId xmlns:a16="http://schemas.microsoft.com/office/drawing/2014/main" id="{D0B6F2DD-2C09-EC0C-189C-EF1425EB8595}"/>
              </a:ext>
            </a:extLst>
          </p:cNvPr>
          <p:cNvSpPr>
            <a:spLocks noGrp="1"/>
          </p:cNvSpPr>
          <p:nvPr>
            <p:ph type="body" sz="quarter" idx="12"/>
          </p:nvPr>
        </p:nvSpPr>
        <p:spPr>
          <a:xfrm>
            <a:off x="704850" y="1724025"/>
            <a:ext cx="5218430" cy="3152775"/>
          </a:xfrm>
        </p:spPr>
        <p:txBody>
          <a:bodyPr/>
          <a:lstStyle/>
          <a:p>
            <a:pPr algn="just"/>
            <a:r>
              <a:rPr lang="en-US" sz="2000" dirty="0"/>
              <a:t>The guiding principles are like the unconscious, instinctive parts of workshop planning and execution, while the operational mechanics zoom in on the </a:t>
            </a:r>
            <a:r>
              <a:rPr lang="en-US" sz="2000" b="1" dirty="0">
                <a:solidFill>
                  <a:srgbClr val="11B5B4"/>
                </a:solidFill>
              </a:rPr>
              <a:t>actual execution </a:t>
            </a:r>
            <a:r>
              <a:rPr lang="en-US" sz="2000" dirty="0"/>
              <a:t>of the workshop itself. </a:t>
            </a:r>
          </a:p>
          <a:p>
            <a:pPr algn="just"/>
            <a:r>
              <a:rPr lang="en-US" sz="2000" dirty="0"/>
              <a:t>You can see these mechanics at play in almost every workshop activity, shaping what happens behind the scenes.</a:t>
            </a:r>
          </a:p>
        </p:txBody>
      </p:sp>
      <p:sp>
        <p:nvSpPr>
          <p:cNvPr id="4" name="Footer Placeholder 3">
            <a:extLst>
              <a:ext uri="{FF2B5EF4-FFF2-40B4-BE49-F238E27FC236}">
                <a16:creationId xmlns:a16="http://schemas.microsoft.com/office/drawing/2014/main" id="{7D32DD67-B4D9-DB4B-98F3-3F33B1D0C3A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165C548-2973-F1E7-DA94-FEDDD5EA51D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Placeholder 8">
            <a:extLst>
              <a:ext uri="{FF2B5EF4-FFF2-40B4-BE49-F238E27FC236}">
                <a16:creationId xmlns:a16="http://schemas.microsoft.com/office/drawing/2014/main" id="{A70D316A-BBAA-457E-A218-F4BAC3A2E5F5}"/>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550008" y="505012"/>
            <a:ext cx="4937142" cy="5590800"/>
          </a:xfrm>
          <a:prstGeom prst="rect">
            <a:avLst/>
          </a:prstGeom>
        </p:spPr>
      </p:pic>
    </p:spTree>
    <p:extLst>
      <p:ext uri="{BB962C8B-B14F-4D97-AF65-F5344CB8AC3E}">
        <p14:creationId xmlns:p14="http://schemas.microsoft.com/office/powerpoint/2010/main" val="5316118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3E9951-F709-9F3B-D5FB-726C55BB9278}"/>
              </a:ext>
            </a:extLst>
          </p:cNvPr>
          <p:cNvSpPr>
            <a:spLocks noGrp="1"/>
          </p:cNvSpPr>
          <p:nvPr>
            <p:ph type="title"/>
          </p:nvPr>
        </p:nvSpPr>
        <p:spPr/>
        <p:txBody>
          <a:bodyPr/>
          <a:lstStyle/>
          <a:p>
            <a:r>
              <a:rPr lang="nl-BE" b="1" dirty="0">
                <a:solidFill>
                  <a:srgbClr val="11B5B4"/>
                </a:solidFill>
              </a:rPr>
              <a:t>3</a:t>
            </a:r>
            <a:r>
              <a:rPr lang="nl-BE" dirty="0">
                <a:solidFill>
                  <a:srgbClr val="11B5B4"/>
                </a:solidFill>
              </a:rPr>
              <a:t> </a:t>
            </a:r>
            <a:r>
              <a:rPr lang="nl-BE" dirty="0" err="1"/>
              <a:t>mechanics</a:t>
            </a:r>
            <a:endParaRPr lang="en-US" dirty="0"/>
          </a:p>
        </p:txBody>
      </p:sp>
      <p:sp>
        <p:nvSpPr>
          <p:cNvPr id="4" name="Footer Placeholder 3">
            <a:extLst>
              <a:ext uri="{FF2B5EF4-FFF2-40B4-BE49-F238E27FC236}">
                <a16:creationId xmlns:a16="http://schemas.microsoft.com/office/drawing/2014/main" id="{59148D68-1731-64BC-90CC-A25B8891F13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C316033-B793-9253-3B42-DC3140E4FC8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0654CAC3-DFD3-3C9D-8A4C-CE96770D8BCD}"/>
              </a:ext>
            </a:extLst>
          </p:cNvPr>
          <p:cNvSpPr txBox="1">
            <a:spLocks/>
          </p:cNvSpPr>
          <p:nvPr/>
        </p:nvSpPr>
        <p:spPr>
          <a:xfrm>
            <a:off x="6200140" y="1849120"/>
            <a:ext cx="5341620" cy="2807522"/>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0805CF54-3FA9-270B-A5C3-BEFC91D7121C}"/>
              </a:ext>
            </a:extLst>
          </p:cNvPr>
          <p:cNvSpPr txBox="1">
            <a:spLocks/>
          </p:cNvSpPr>
          <p:nvPr/>
        </p:nvSpPr>
        <p:spPr>
          <a:xfrm>
            <a:off x="789940" y="2201358"/>
            <a:ext cx="49911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Standardized, Anonymized Note Taking</a:t>
            </a:r>
          </a:p>
        </p:txBody>
      </p:sp>
      <p:sp>
        <p:nvSpPr>
          <p:cNvPr id="8" name="Tijdelijke aanduiding voor tekst 44">
            <a:extLst>
              <a:ext uri="{FF2B5EF4-FFF2-40B4-BE49-F238E27FC236}">
                <a16:creationId xmlns:a16="http://schemas.microsoft.com/office/drawing/2014/main" id="{AF6D7CA6-090F-0ABD-0D3D-440746E8ABC2}"/>
              </a:ext>
            </a:extLst>
          </p:cNvPr>
          <p:cNvSpPr txBox="1">
            <a:spLocks/>
          </p:cNvSpPr>
          <p:nvPr/>
        </p:nvSpPr>
        <p:spPr>
          <a:xfrm>
            <a:off x="789940" y="2796564"/>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Multi-Layered Voting</a:t>
            </a:r>
          </a:p>
        </p:txBody>
      </p:sp>
      <p:sp>
        <p:nvSpPr>
          <p:cNvPr id="9" name="Tijdelijke aanduiding voor tekst 44">
            <a:extLst>
              <a:ext uri="{FF2B5EF4-FFF2-40B4-BE49-F238E27FC236}">
                <a16:creationId xmlns:a16="http://schemas.microsoft.com/office/drawing/2014/main" id="{574A30D0-A7C7-01B0-EB21-EF334A21777D}"/>
              </a:ext>
            </a:extLst>
          </p:cNvPr>
          <p:cNvSpPr txBox="1">
            <a:spLocks/>
          </p:cNvSpPr>
          <p:nvPr/>
        </p:nvSpPr>
        <p:spPr>
          <a:xfrm>
            <a:off x="789940" y="3391770"/>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Timeboxing</a:t>
            </a:r>
          </a:p>
        </p:txBody>
      </p:sp>
      <p:sp>
        <p:nvSpPr>
          <p:cNvPr id="10" name="AutoShape 4">
            <a:extLst>
              <a:ext uri="{FF2B5EF4-FFF2-40B4-BE49-F238E27FC236}">
                <a16:creationId xmlns:a16="http://schemas.microsoft.com/office/drawing/2014/main" id="{443A429A-60B0-5569-AF3C-B4F1B2B30853}"/>
              </a:ext>
            </a:extLst>
          </p:cNvPr>
          <p:cNvSpPr>
            <a:spLocks noChangeAspect="1" noChangeArrowheads="1"/>
          </p:cNvSpPr>
          <p:nvPr/>
        </p:nvSpPr>
        <p:spPr bwMode="auto">
          <a:xfrm>
            <a:off x="5781040" y="3191958"/>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208167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3E9951-F709-9F3B-D5FB-726C55BB9278}"/>
              </a:ext>
            </a:extLst>
          </p:cNvPr>
          <p:cNvSpPr>
            <a:spLocks noGrp="1"/>
          </p:cNvSpPr>
          <p:nvPr>
            <p:ph type="title"/>
          </p:nvPr>
        </p:nvSpPr>
        <p:spPr/>
        <p:txBody>
          <a:bodyPr/>
          <a:lstStyle/>
          <a:p>
            <a:r>
              <a:rPr lang="nl-BE" b="1" dirty="0">
                <a:solidFill>
                  <a:srgbClr val="11B5B4"/>
                </a:solidFill>
              </a:rPr>
              <a:t>3</a:t>
            </a:r>
            <a:r>
              <a:rPr lang="nl-BE" dirty="0"/>
              <a:t> </a:t>
            </a:r>
            <a:r>
              <a:rPr lang="nl-BE" dirty="0" err="1"/>
              <a:t>mechanics</a:t>
            </a:r>
            <a:endParaRPr lang="en-US" dirty="0"/>
          </a:p>
        </p:txBody>
      </p:sp>
      <p:sp>
        <p:nvSpPr>
          <p:cNvPr id="4" name="Footer Placeholder 3">
            <a:extLst>
              <a:ext uri="{FF2B5EF4-FFF2-40B4-BE49-F238E27FC236}">
                <a16:creationId xmlns:a16="http://schemas.microsoft.com/office/drawing/2014/main" id="{59148D68-1731-64BC-90CC-A25B8891F13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C316033-B793-9253-3B42-DC3140E4FC8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0654CAC3-DFD3-3C9D-8A4C-CE96770D8BCD}"/>
              </a:ext>
            </a:extLst>
          </p:cNvPr>
          <p:cNvSpPr txBox="1">
            <a:spLocks/>
          </p:cNvSpPr>
          <p:nvPr/>
        </p:nvSpPr>
        <p:spPr>
          <a:xfrm>
            <a:off x="6200140" y="1849120"/>
            <a:ext cx="5341620" cy="2807522"/>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Rather than everyone in the workshop taking their own notes with their own systems on their own mediums (</a:t>
            </a:r>
            <a:r>
              <a:rPr kumimoji="0" lang="en-US" sz="20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a.k.a</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notebooks, laptops </a:t>
            </a:r>
            <a:r>
              <a:rPr kumimoji="0" lang="en-US" sz="20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etc</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everyone in the workshop uses the same note-taking </a:t>
            </a:r>
            <a:r>
              <a:rPr kumimoji="0" lang="en-US" sz="20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medium</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(Sticky-Notes or digital alternatives) and the same note-taking </a:t>
            </a:r>
            <a:r>
              <a:rPr kumimoji="0" lang="en-US" sz="20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structure</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(one ‘idea’ or point per Sticky-Note).</a:t>
            </a:r>
          </a:p>
          <a:p>
            <a:pPr marL="0" marR="0" lvl="0" indent="0" algn="just"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allows the conversations to be visualized in a standardized way that everyone can understand and refer back to.</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0805CF54-3FA9-270B-A5C3-BEFC91D7121C}"/>
              </a:ext>
            </a:extLst>
          </p:cNvPr>
          <p:cNvSpPr txBox="1">
            <a:spLocks/>
          </p:cNvSpPr>
          <p:nvPr/>
        </p:nvSpPr>
        <p:spPr>
          <a:xfrm>
            <a:off x="789940" y="2201358"/>
            <a:ext cx="4991100"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Standardized, Anonymized Note Taking</a:t>
            </a:r>
          </a:p>
        </p:txBody>
      </p:sp>
      <p:sp>
        <p:nvSpPr>
          <p:cNvPr id="8" name="Tijdelijke aanduiding voor tekst 44">
            <a:extLst>
              <a:ext uri="{FF2B5EF4-FFF2-40B4-BE49-F238E27FC236}">
                <a16:creationId xmlns:a16="http://schemas.microsoft.com/office/drawing/2014/main" id="{AF6D7CA6-090F-0ABD-0D3D-440746E8ABC2}"/>
              </a:ext>
            </a:extLst>
          </p:cNvPr>
          <p:cNvSpPr txBox="1">
            <a:spLocks/>
          </p:cNvSpPr>
          <p:nvPr/>
        </p:nvSpPr>
        <p:spPr>
          <a:xfrm>
            <a:off x="789940" y="2796564"/>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Multi-Layered Voting</a:t>
            </a:r>
          </a:p>
        </p:txBody>
      </p:sp>
      <p:sp>
        <p:nvSpPr>
          <p:cNvPr id="9" name="Tijdelijke aanduiding voor tekst 44">
            <a:extLst>
              <a:ext uri="{FF2B5EF4-FFF2-40B4-BE49-F238E27FC236}">
                <a16:creationId xmlns:a16="http://schemas.microsoft.com/office/drawing/2014/main" id="{574A30D0-A7C7-01B0-EB21-EF334A21777D}"/>
              </a:ext>
            </a:extLst>
          </p:cNvPr>
          <p:cNvSpPr txBox="1">
            <a:spLocks/>
          </p:cNvSpPr>
          <p:nvPr/>
        </p:nvSpPr>
        <p:spPr>
          <a:xfrm>
            <a:off x="789940" y="3391770"/>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Timeboxing</a:t>
            </a:r>
          </a:p>
        </p:txBody>
      </p:sp>
      <p:sp>
        <p:nvSpPr>
          <p:cNvPr id="10" name="AutoShape 4">
            <a:extLst>
              <a:ext uri="{FF2B5EF4-FFF2-40B4-BE49-F238E27FC236}">
                <a16:creationId xmlns:a16="http://schemas.microsoft.com/office/drawing/2014/main" id="{443A429A-60B0-5569-AF3C-B4F1B2B30853}"/>
              </a:ext>
            </a:extLst>
          </p:cNvPr>
          <p:cNvSpPr>
            <a:spLocks noChangeAspect="1" noChangeArrowheads="1"/>
          </p:cNvSpPr>
          <p:nvPr/>
        </p:nvSpPr>
        <p:spPr bwMode="auto">
          <a:xfrm>
            <a:off x="5781040" y="3191958"/>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1" name="Picture 6">
            <a:extLst>
              <a:ext uri="{FF2B5EF4-FFF2-40B4-BE49-F238E27FC236}">
                <a16:creationId xmlns:a16="http://schemas.microsoft.com/office/drawing/2014/main" id="{0D41C9FE-E90C-DEF4-CA9A-5EE300016325}"/>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3270933" y="4223200"/>
            <a:ext cx="1549152" cy="17294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39077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3E9951-F709-9F3B-D5FB-726C55BB9278}"/>
              </a:ext>
            </a:extLst>
          </p:cNvPr>
          <p:cNvSpPr>
            <a:spLocks noGrp="1"/>
          </p:cNvSpPr>
          <p:nvPr>
            <p:ph type="title"/>
          </p:nvPr>
        </p:nvSpPr>
        <p:spPr/>
        <p:txBody>
          <a:bodyPr/>
          <a:lstStyle/>
          <a:p>
            <a:r>
              <a:rPr lang="nl-BE" b="1" dirty="0">
                <a:solidFill>
                  <a:srgbClr val="11B5B4"/>
                </a:solidFill>
              </a:rPr>
              <a:t>3</a:t>
            </a:r>
            <a:r>
              <a:rPr lang="nl-BE" dirty="0"/>
              <a:t> </a:t>
            </a:r>
            <a:r>
              <a:rPr lang="nl-BE" dirty="0" err="1"/>
              <a:t>mechanics</a:t>
            </a:r>
            <a:endParaRPr lang="en-US" dirty="0"/>
          </a:p>
        </p:txBody>
      </p:sp>
      <p:sp>
        <p:nvSpPr>
          <p:cNvPr id="4" name="Footer Placeholder 3">
            <a:extLst>
              <a:ext uri="{FF2B5EF4-FFF2-40B4-BE49-F238E27FC236}">
                <a16:creationId xmlns:a16="http://schemas.microsoft.com/office/drawing/2014/main" id="{59148D68-1731-64BC-90CC-A25B8891F13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C316033-B793-9253-3B42-DC3140E4FC8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0654CAC3-DFD3-3C9D-8A4C-CE96770D8BCD}"/>
              </a:ext>
            </a:extLst>
          </p:cNvPr>
          <p:cNvSpPr txBox="1">
            <a:spLocks/>
          </p:cNvSpPr>
          <p:nvPr/>
        </p:nvSpPr>
        <p:spPr>
          <a:xfrm>
            <a:off x="6200140" y="1849120"/>
            <a:ext cx="5341620" cy="2807522"/>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decisions need to be made, we use a voting system that can be customized based on the level of commitment needed.</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There are 3 layers in total:</a:t>
            </a:r>
          </a:p>
          <a:p>
            <a:pPr marL="342900" marR="0" lvl="0" indent="-342900" algn="just" defTabSz="914400" rtl="0" eaLnBrk="1" fontAlgn="auto" latinLnBrk="0" hangingPunct="1">
              <a:lnSpc>
                <a:spcPct val="90000"/>
              </a:lnSpc>
              <a:spcBef>
                <a:spcPts val="1000"/>
              </a:spcBef>
              <a:spcAft>
                <a:spcPts val="0"/>
              </a:spcAft>
              <a:buClr>
                <a:srgbClr val="11B5B4"/>
              </a:buClr>
              <a:buSzTx/>
              <a:buFont typeface="+mj-lt"/>
              <a:buAutoNum type="alphaUcPeriod"/>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Anonymous Heatmap Voting</a:t>
            </a:r>
          </a:p>
          <a:p>
            <a:pPr marL="342900" marR="0" lvl="0" indent="-342900" algn="just" defTabSz="914400" rtl="0" eaLnBrk="1" fontAlgn="auto" latinLnBrk="0" hangingPunct="1">
              <a:lnSpc>
                <a:spcPct val="90000"/>
              </a:lnSpc>
              <a:spcBef>
                <a:spcPts val="1000"/>
              </a:spcBef>
              <a:spcAft>
                <a:spcPts val="0"/>
              </a:spcAft>
              <a:buClr>
                <a:srgbClr val="11B5B4"/>
              </a:buClr>
              <a:buSzTx/>
              <a:buFont typeface="+mj-lt"/>
              <a:buAutoNum type="alphaUcPeriod"/>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Semi-Anonymous Strawpoll Voting</a:t>
            </a:r>
          </a:p>
          <a:p>
            <a:pPr marL="342900" marR="0" lvl="0" indent="-342900" algn="just" defTabSz="914400" rtl="0" eaLnBrk="1" fontAlgn="auto" latinLnBrk="0" hangingPunct="1">
              <a:lnSpc>
                <a:spcPct val="90000"/>
              </a:lnSpc>
              <a:spcBef>
                <a:spcPts val="1000"/>
              </a:spcBef>
              <a:spcAft>
                <a:spcPts val="0"/>
              </a:spcAft>
              <a:buClr>
                <a:srgbClr val="11B5B4"/>
              </a:buClr>
              <a:buSzTx/>
              <a:buFont typeface="+mj-lt"/>
              <a:buAutoNum type="alphaUcPeriod"/>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Decider Vote</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0805CF54-3FA9-270B-A5C3-BEFC91D7121C}"/>
              </a:ext>
            </a:extLst>
          </p:cNvPr>
          <p:cNvSpPr txBox="1">
            <a:spLocks/>
          </p:cNvSpPr>
          <p:nvPr/>
        </p:nvSpPr>
        <p:spPr>
          <a:xfrm>
            <a:off x="789940" y="2201358"/>
            <a:ext cx="49911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Standardized, Anonymized Note Taking</a:t>
            </a:r>
          </a:p>
        </p:txBody>
      </p:sp>
      <p:sp>
        <p:nvSpPr>
          <p:cNvPr id="8" name="Tijdelijke aanduiding voor tekst 44">
            <a:extLst>
              <a:ext uri="{FF2B5EF4-FFF2-40B4-BE49-F238E27FC236}">
                <a16:creationId xmlns:a16="http://schemas.microsoft.com/office/drawing/2014/main" id="{AF6D7CA6-090F-0ABD-0D3D-440746E8ABC2}"/>
              </a:ext>
            </a:extLst>
          </p:cNvPr>
          <p:cNvSpPr txBox="1">
            <a:spLocks/>
          </p:cNvSpPr>
          <p:nvPr/>
        </p:nvSpPr>
        <p:spPr>
          <a:xfrm>
            <a:off x="789940" y="2796564"/>
            <a:ext cx="483870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Multi-Layered Voting</a:t>
            </a:r>
          </a:p>
        </p:txBody>
      </p:sp>
      <p:sp>
        <p:nvSpPr>
          <p:cNvPr id="9" name="Tijdelijke aanduiding voor tekst 44">
            <a:extLst>
              <a:ext uri="{FF2B5EF4-FFF2-40B4-BE49-F238E27FC236}">
                <a16:creationId xmlns:a16="http://schemas.microsoft.com/office/drawing/2014/main" id="{574A30D0-A7C7-01B0-EB21-EF334A21777D}"/>
              </a:ext>
            </a:extLst>
          </p:cNvPr>
          <p:cNvSpPr txBox="1">
            <a:spLocks/>
          </p:cNvSpPr>
          <p:nvPr/>
        </p:nvSpPr>
        <p:spPr>
          <a:xfrm>
            <a:off x="789940" y="3391770"/>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Timeboxing</a:t>
            </a:r>
          </a:p>
        </p:txBody>
      </p:sp>
      <p:sp>
        <p:nvSpPr>
          <p:cNvPr id="10" name="AutoShape 4">
            <a:extLst>
              <a:ext uri="{FF2B5EF4-FFF2-40B4-BE49-F238E27FC236}">
                <a16:creationId xmlns:a16="http://schemas.microsoft.com/office/drawing/2014/main" id="{443A429A-60B0-5569-AF3C-B4F1B2B30853}"/>
              </a:ext>
            </a:extLst>
          </p:cNvPr>
          <p:cNvSpPr>
            <a:spLocks noChangeAspect="1" noChangeArrowheads="1"/>
          </p:cNvSpPr>
          <p:nvPr/>
        </p:nvSpPr>
        <p:spPr bwMode="auto">
          <a:xfrm>
            <a:off x="5781040" y="3191958"/>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 name="Picture 2" descr="A diagram of a political system&#10;&#10;Description automatically generated with medium confidence">
            <a:extLst>
              <a:ext uri="{FF2B5EF4-FFF2-40B4-BE49-F238E27FC236}">
                <a16:creationId xmlns:a16="http://schemas.microsoft.com/office/drawing/2014/main" id="{3107B8CE-52CB-C82C-3BB3-3F3CA62E4E90}"/>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3237542" y="3879019"/>
            <a:ext cx="2259018" cy="2305918"/>
          </a:xfrm>
          <a:prstGeom prst="rect">
            <a:avLst/>
          </a:prstGeom>
        </p:spPr>
      </p:pic>
      <p:pic>
        <p:nvPicPr>
          <p:cNvPr id="12" name="Picture 4" descr="Amazon.com: 8mm Red Dot Stickers Colour Sticker Dots Coloured Sticky Dots  Easy Peel Self Adhesive Circle Stickers Labels for Colour Coding Calendar  Scrapbooks &amp; Organising (Red - 3 Pack - 1470 Stickers)">
            <a:extLst>
              <a:ext uri="{FF2B5EF4-FFF2-40B4-BE49-F238E27FC236}">
                <a16:creationId xmlns:a16="http://schemas.microsoft.com/office/drawing/2014/main" id="{215E7669-D8AE-8DB2-1827-0953D74A910B}"/>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6474191" y="4678370"/>
            <a:ext cx="1616051" cy="163039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Etiket Avery Zweckform 3143 Rond Ø12mm Groen 270 Stuks">
            <a:extLst>
              <a:ext uri="{FF2B5EF4-FFF2-40B4-BE49-F238E27FC236}">
                <a16:creationId xmlns:a16="http://schemas.microsoft.com/office/drawing/2014/main" id="{E67B8F4D-F49C-F897-4EC4-E5194E5FEC00}"/>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8382329" y="4636188"/>
            <a:ext cx="2102075" cy="15765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82944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3E9951-F709-9F3B-D5FB-726C55BB9278}"/>
              </a:ext>
            </a:extLst>
          </p:cNvPr>
          <p:cNvSpPr>
            <a:spLocks noGrp="1"/>
          </p:cNvSpPr>
          <p:nvPr>
            <p:ph type="title"/>
          </p:nvPr>
        </p:nvSpPr>
        <p:spPr/>
        <p:txBody>
          <a:bodyPr/>
          <a:lstStyle/>
          <a:p>
            <a:r>
              <a:rPr lang="nl-BE" b="1" dirty="0">
                <a:solidFill>
                  <a:srgbClr val="11B5B4"/>
                </a:solidFill>
              </a:rPr>
              <a:t>3</a:t>
            </a:r>
            <a:r>
              <a:rPr lang="nl-BE" dirty="0"/>
              <a:t> </a:t>
            </a:r>
            <a:r>
              <a:rPr lang="nl-BE" dirty="0" err="1"/>
              <a:t>mechanics</a:t>
            </a:r>
            <a:endParaRPr lang="en-US" dirty="0"/>
          </a:p>
        </p:txBody>
      </p:sp>
      <p:sp>
        <p:nvSpPr>
          <p:cNvPr id="4" name="Footer Placeholder 3">
            <a:extLst>
              <a:ext uri="{FF2B5EF4-FFF2-40B4-BE49-F238E27FC236}">
                <a16:creationId xmlns:a16="http://schemas.microsoft.com/office/drawing/2014/main" id="{59148D68-1731-64BC-90CC-A25B8891F13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C316033-B793-9253-3B42-DC3140E4FC8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0654CAC3-DFD3-3C9D-8A4C-CE96770D8BCD}"/>
              </a:ext>
            </a:extLst>
          </p:cNvPr>
          <p:cNvSpPr txBox="1">
            <a:spLocks/>
          </p:cNvSpPr>
          <p:nvPr/>
        </p:nvSpPr>
        <p:spPr>
          <a:xfrm>
            <a:off x="6200140" y="2201358"/>
            <a:ext cx="5341620" cy="2455284"/>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Wingdings" pitchFamily="2"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get a large amount of voting dots and register their interest on ideas, challenges or topics. </a:t>
            </a:r>
          </a:p>
          <a:p>
            <a:pPr marL="0" marR="0" lvl="0" indent="0" algn="just" defTabSz="914400" rtl="0" eaLnBrk="1" fontAlgn="auto" latinLnBrk="0" hangingPunct="1">
              <a:lnSpc>
                <a:spcPct val="90000"/>
              </a:lnSpc>
              <a:spcBef>
                <a:spcPts val="1000"/>
              </a:spcBef>
              <a:spcAft>
                <a:spcPts val="0"/>
              </a:spcAft>
              <a:buClrTx/>
              <a:buSzTx/>
              <a:buFont typeface="Wingdings" pitchFamily="2"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is usually a non-committal voting type which is only used to guide the conversation and show where the interest in the group lies.</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0805CF54-3FA9-270B-A5C3-BEFC91D7121C}"/>
              </a:ext>
            </a:extLst>
          </p:cNvPr>
          <p:cNvSpPr txBox="1">
            <a:spLocks/>
          </p:cNvSpPr>
          <p:nvPr/>
        </p:nvSpPr>
        <p:spPr>
          <a:xfrm>
            <a:off x="789940" y="2201358"/>
            <a:ext cx="49911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Standardized, Anonymized Note Taking</a:t>
            </a:r>
          </a:p>
        </p:txBody>
      </p:sp>
      <p:sp>
        <p:nvSpPr>
          <p:cNvPr id="8" name="Tijdelijke aanduiding voor tekst 44">
            <a:extLst>
              <a:ext uri="{FF2B5EF4-FFF2-40B4-BE49-F238E27FC236}">
                <a16:creationId xmlns:a16="http://schemas.microsoft.com/office/drawing/2014/main" id="{AF6D7CA6-090F-0ABD-0D3D-440746E8ABC2}"/>
              </a:ext>
            </a:extLst>
          </p:cNvPr>
          <p:cNvSpPr txBox="1">
            <a:spLocks/>
          </p:cNvSpPr>
          <p:nvPr/>
        </p:nvSpPr>
        <p:spPr>
          <a:xfrm>
            <a:off x="789940" y="2796564"/>
            <a:ext cx="483870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Multi-Layered Voting</a:t>
            </a:r>
          </a:p>
        </p:txBody>
      </p:sp>
      <p:sp>
        <p:nvSpPr>
          <p:cNvPr id="9" name="Tijdelijke aanduiding voor tekst 44">
            <a:extLst>
              <a:ext uri="{FF2B5EF4-FFF2-40B4-BE49-F238E27FC236}">
                <a16:creationId xmlns:a16="http://schemas.microsoft.com/office/drawing/2014/main" id="{574A30D0-A7C7-01B0-EB21-EF334A21777D}"/>
              </a:ext>
            </a:extLst>
          </p:cNvPr>
          <p:cNvSpPr txBox="1">
            <a:spLocks/>
          </p:cNvSpPr>
          <p:nvPr/>
        </p:nvSpPr>
        <p:spPr>
          <a:xfrm>
            <a:off x="789940" y="3391770"/>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Timeboxing</a:t>
            </a:r>
          </a:p>
        </p:txBody>
      </p:sp>
      <p:sp>
        <p:nvSpPr>
          <p:cNvPr id="10" name="AutoShape 4">
            <a:extLst>
              <a:ext uri="{FF2B5EF4-FFF2-40B4-BE49-F238E27FC236}">
                <a16:creationId xmlns:a16="http://schemas.microsoft.com/office/drawing/2014/main" id="{443A429A-60B0-5569-AF3C-B4F1B2B30853}"/>
              </a:ext>
            </a:extLst>
          </p:cNvPr>
          <p:cNvSpPr>
            <a:spLocks noChangeAspect="1" noChangeArrowheads="1"/>
          </p:cNvSpPr>
          <p:nvPr/>
        </p:nvSpPr>
        <p:spPr bwMode="auto">
          <a:xfrm>
            <a:off x="5781040" y="3191958"/>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 name="Picture 2" descr="A diagram of a political system&#10;&#10;Description automatically generated with medium confidence">
            <a:extLst>
              <a:ext uri="{FF2B5EF4-FFF2-40B4-BE49-F238E27FC236}">
                <a16:creationId xmlns:a16="http://schemas.microsoft.com/office/drawing/2014/main" id="{3107B8CE-52CB-C82C-3BB3-3F3CA62E4E90}"/>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3237542" y="3879019"/>
            <a:ext cx="2259018" cy="2305918"/>
          </a:xfrm>
          <a:prstGeom prst="rect">
            <a:avLst/>
          </a:prstGeom>
        </p:spPr>
      </p:pic>
      <p:sp>
        <p:nvSpPr>
          <p:cNvPr id="11" name="TextBox 10">
            <a:extLst>
              <a:ext uri="{FF2B5EF4-FFF2-40B4-BE49-F238E27FC236}">
                <a16:creationId xmlns:a16="http://schemas.microsoft.com/office/drawing/2014/main" id="{46DC2FD2-6E2D-F408-9E49-CFEDFE3DC17E}"/>
              </a:ext>
            </a:extLst>
          </p:cNvPr>
          <p:cNvSpPr txBox="1"/>
          <p:nvPr/>
        </p:nvSpPr>
        <p:spPr>
          <a:xfrm>
            <a:off x="6200140" y="1630868"/>
            <a:ext cx="519176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A. Anonymous Heatmap Voting</a:t>
            </a:r>
          </a:p>
        </p:txBody>
      </p:sp>
    </p:spTree>
    <p:extLst>
      <p:ext uri="{BB962C8B-B14F-4D97-AF65-F5344CB8AC3E}">
        <p14:creationId xmlns:p14="http://schemas.microsoft.com/office/powerpoint/2010/main" val="30125904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3E9951-F709-9F3B-D5FB-726C55BB9278}"/>
              </a:ext>
            </a:extLst>
          </p:cNvPr>
          <p:cNvSpPr>
            <a:spLocks noGrp="1"/>
          </p:cNvSpPr>
          <p:nvPr>
            <p:ph type="title"/>
          </p:nvPr>
        </p:nvSpPr>
        <p:spPr/>
        <p:txBody>
          <a:bodyPr/>
          <a:lstStyle/>
          <a:p>
            <a:r>
              <a:rPr lang="nl-BE" b="1" dirty="0">
                <a:solidFill>
                  <a:srgbClr val="11B5B4"/>
                </a:solidFill>
              </a:rPr>
              <a:t>3</a:t>
            </a:r>
            <a:r>
              <a:rPr lang="nl-BE" dirty="0"/>
              <a:t> </a:t>
            </a:r>
            <a:r>
              <a:rPr lang="nl-BE" dirty="0" err="1"/>
              <a:t>mechanics</a:t>
            </a:r>
            <a:endParaRPr lang="en-US" dirty="0"/>
          </a:p>
        </p:txBody>
      </p:sp>
      <p:sp>
        <p:nvSpPr>
          <p:cNvPr id="4" name="Footer Placeholder 3">
            <a:extLst>
              <a:ext uri="{FF2B5EF4-FFF2-40B4-BE49-F238E27FC236}">
                <a16:creationId xmlns:a16="http://schemas.microsoft.com/office/drawing/2014/main" id="{59148D68-1731-64BC-90CC-A25B8891F13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C316033-B793-9253-3B42-DC3140E4FC8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0654CAC3-DFD3-3C9D-8A4C-CE96770D8BCD}"/>
              </a:ext>
            </a:extLst>
          </p:cNvPr>
          <p:cNvSpPr txBox="1">
            <a:spLocks/>
          </p:cNvSpPr>
          <p:nvPr/>
        </p:nvSpPr>
        <p:spPr>
          <a:xfrm>
            <a:off x="6200140" y="2201358"/>
            <a:ext cx="5341620" cy="2455284"/>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Wingdings" pitchFamily="2"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generally get one voting dot and with this dot they need to decide on one solution or challenge that they want the group to focus on. </a:t>
            </a:r>
          </a:p>
          <a:p>
            <a:pPr marL="0" marR="0" lvl="0" indent="0" algn="just" defTabSz="914400" rtl="0" eaLnBrk="1" fontAlgn="auto" latinLnBrk="0" hangingPunct="1">
              <a:lnSpc>
                <a:spcPct val="90000"/>
              </a:lnSpc>
              <a:spcBef>
                <a:spcPts val="1000"/>
              </a:spcBef>
              <a:spcAft>
                <a:spcPts val="0"/>
              </a:spcAft>
              <a:buClrTx/>
              <a:buSzTx/>
              <a:buFont typeface="Wingdings" pitchFamily="2"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voting exercise begins anonymously as the participant gets time to think about their selection. They then write their name on the vote and everyone in the group votes at the same time. </a:t>
            </a:r>
          </a:p>
          <a:p>
            <a:pPr marL="0" marR="0" lvl="0" indent="0" algn="just" defTabSz="914400" rtl="0" eaLnBrk="1" fontAlgn="auto" latinLnBrk="0" hangingPunct="1">
              <a:lnSpc>
                <a:spcPct val="90000"/>
              </a:lnSpc>
              <a:spcBef>
                <a:spcPts val="1000"/>
              </a:spcBef>
              <a:spcAft>
                <a:spcPts val="0"/>
              </a:spcAft>
              <a:buClrTx/>
              <a:buSzTx/>
              <a:buFont typeface="Wingdings" pitchFamily="2"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allows the group to see who voted for what, but not to influence the votes.</a:t>
            </a:r>
          </a:p>
        </p:txBody>
      </p:sp>
      <p:sp>
        <p:nvSpPr>
          <p:cNvPr id="7" name="Tijdelijke aanduiding voor tekst 44">
            <a:extLst>
              <a:ext uri="{FF2B5EF4-FFF2-40B4-BE49-F238E27FC236}">
                <a16:creationId xmlns:a16="http://schemas.microsoft.com/office/drawing/2014/main" id="{0805CF54-3FA9-270B-A5C3-BEFC91D7121C}"/>
              </a:ext>
            </a:extLst>
          </p:cNvPr>
          <p:cNvSpPr txBox="1">
            <a:spLocks/>
          </p:cNvSpPr>
          <p:nvPr/>
        </p:nvSpPr>
        <p:spPr>
          <a:xfrm>
            <a:off x="789940" y="2201358"/>
            <a:ext cx="49911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Standardized, Anonymized Note Taking</a:t>
            </a:r>
          </a:p>
        </p:txBody>
      </p:sp>
      <p:sp>
        <p:nvSpPr>
          <p:cNvPr id="8" name="Tijdelijke aanduiding voor tekst 44">
            <a:extLst>
              <a:ext uri="{FF2B5EF4-FFF2-40B4-BE49-F238E27FC236}">
                <a16:creationId xmlns:a16="http://schemas.microsoft.com/office/drawing/2014/main" id="{AF6D7CA6-090F-0ABD-0D3D-440746E8ABC2}"/>
              </a:ext>
            </a:extLst>
          </p:cNvPr>
          <p:cNvSpPr txBox="1">
            <a:spLocks/>
          </p:cNvSpPr>
          <p:nvPr/>
        </p:nvSpPr>
        <p:spPr>
          <a:xfrm>
            <a:off x="789940" y="2796564"/>
            <a:ext cx="483870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Multi-Layered Voting</a:t>
            </a:r>
          </a:p>
        </p:txBody>
      </p:sp>
      <p:sp>
        <p:nvSpPr>
          <p:cNvPr id="9" name="Tijdelijke aanduiding voor tekst 44">
            <a:extLst>
              <a:ext uri="{FF2B5EF4-FFF2-40B4-BE49-F238E27FC236}">
                <a16:creationId xmlns:a16="http://schemas.microsoft.com/office/drawing/2014/main" id="{574A30D0-A7C7-01B0-EB21-EF334A21777D}"/>
              </a:ext>
            </a:extLst>
          </p:cNvPr>
          <p:cNvSpPr txBox="1">
            <a:spLocks/>
          </p:cNvSpPr>
          <p:nvPr/>
        </p:nvSpPr>
        <p:spPr>
          <a:xfrm>
            <a:off x="789940" y="3391770"/>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Timeboxing</a:t>
            </a:r>
          </a:p>
        </p:txBody>
      </p:sp>
      <p:sp>
        <p:nvSpPr>
          <p:cNvPr id="10" name="AutoShape 4">
            <a:extLst>
              <a:ext uri="{FF2B5EF4-FFF2-40B4-BE49-F238E27FC236}">
                <a16:creationId xmlns:a16="http://schemas.microsoft.com/office/drawing/2014/main" id="{443A429A-60B0-5569-AF3C-B4F1B2B30853}"/>
              </a:ext>
            </a:extLst>
          </p:cNvPr>
          <p:cNvSpPr>
            <a:spLocks noChangeAspect="1" noChangeArrowheads="1"/>
          </p:cNvSpPr>
          <p:nvPr/>
        </p:nvSpPr>
        <p:spPr bwMode="auto">
          <a:xfrm>
            <a:off x="5781040" y="3191958"/>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 name="Picture 2" descr="A diagram of a political system&#10;&#10;Description automatically generated with medium confidence">
            <a:extLst>
              <a:ext uri="{FF2B5EF4-FFF2-40B4-BE49-F238E27FC236}">
                <a16:creationId xmlns:a16="http://schemas.microsoft.com/office/drawing/2014/main" id="{3107B8CE-52CB-C82C-3BB3-3F3CA62E4E90}"/>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3237542" y="3879019"/>
            <a:ext cx="2259018" cy="2305918"/>
          </a:xfrm>
          <a:prstGeom prst="rect">
            <a:avLst/>
          </a:prstGeom>
        </p:spPr>
      </p:pic>
      <p:sp>
        <p:nvSpPr>
          <p:cNvPr id="11" name="TextBox 10">
            <a:extLst>
              <a:ext uri="{FF2B5EF4-FFF2-40B4-BE49-F238E27FC236}">
                <a16:creationId xmlns:a16="http://schemas.microsoft.com/office/drawing/2014/main" id="{46DC2FD2-6E2D-F408-9E49-CFEDFE3DC17E}"/>
              </a:ext>
            </a:extLst>
          </p:cNvPr>
          <p:cNvSpPr txBox="1"/>
          <p:nvPr/>
        </p:nvSpPr>
        <p:spPr>
          <a:xfrm>
            <a:off x="6200140" y="1630868"/>
            <a:ext cx="519176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B. Semi-Anonymous Strawpoll Voting</a:t>
            </a:r>
          </a:p>
        </p:txBody>
      </p:sp>
    </p:spTree>
    <p:extLst>
      <p:ext uri="{BB962C8B-B14F-4D97-AF65-F5344CB8AC3E}">
        <p14:creationId xmlns:p14="http://schemas.microsoft.com/office/powerpoint/2010/main" val="9389368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3E9951-F709-9F3B-D5FB-726C55BB9278}"/>
              </a:ext>
            </a:extLst>
          </p:cNvPr>
          <p:cNvSpPr>
            <a:spLocks noGrp="1"/>
          </p:cNvSpPr>
          <p:nvPr>
            <p:ph type="title"/>
          </p:nvPr>
        </p:nvSpPr>
        <p:spPr/>
        <p:txBody>
          <a:bodyPr/>
          <a:lstStyle/>
          <a:p>
            <a:r>
              <a:rPr lang="nl-BE" b="1" dirty="0">
                <a:solidFill>
                  <a:srgbClr val="11B5B4"/>
                </a:solidFill>
              </a:rPr>
              <a:t>3</a:t>
            </a:r>
            <a:r>
              <a:rPr lang="nl-BE" dirty="0"/>
              <a:t> </a:t>
            </a:r>
            <a:r>
              <a:rPr lang="nl-BE" dirty="0" err="1"/>
              <a:t>mechanics</a:t>
            </a:r>
            <a:endParaRPr lang="en-US" dirty="0"/>
          </a:p>
        </p:txBody>
      </p:sp>
      <p:sp>
        <p:nvSpPr>
          <p:cNvPr id="4" name="Footer Placeholder 3">
            <a:extLst>
              <a:ext uri="{FF2B5EF4-FFF2-40B4-BE49-F238E27FC236}">
                <a16:creationId xmlns:a16="http://schemas.microsoft.com/office/drawing/2014/main" id="{59148D68-1731-64BC-90CC-A25B8891F13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C316033-B793-9253-3B42-DC3140E4FC8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0654CAC3-DFD3-3C9D-8A4C-CE96770D8BCD}"/>
              </a:ext>
            </a:extLst>
          </p:cNvPr>
          <p:cNvSpPr txBox="1">
            <a:spLocks/>
          </p:cNvSpPr>
          <p:nvPr/>
        </p:nvSpPr>
        <p:spPr>
          <a:xfrm>
            <a:off x="6200140" y="2201358"/>
            <a:ext cx="5341620" cy="2455284"/>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Wingdings" pitchFamily="2"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is the final commitment of the workshop where the assigned decider of the group must make a final decision (or multiple final decisions depending on the workshop). </a:t>
            </a:r>
          </a:p>
          <a:p>
            <a:pPr marL="0" marR="0" lvl="0" indent="0" algn="just" defTabSz="914400" rtl="0" eaLnBrk="1" fontAlgn="auto" latinLnBrk="0" hangingPunct="1">
              <a:lnSpc>
                <a:spcPct val="90000"/>
              </a:lnSpc>
              <a:spcBef>
                <a:spcPts val="1000"/>
              </a:spcBef>
              <a:spcAft>
                <a:spcPts val="0"/>
              </a:spcAft>
              <a:buClrTx/>
              <a:buSzTx/>
              <a:buFont typeface="Wingdings" pitchFamily="2"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decider vote might happen multiple times during a workshop, especially if there are issues that need a tie-breaker to resolve.</a:t>
            </a:r>
          </a:p>
        </p:txBody>
      </p:sp>
      <p:sp>
        <p:nvSpPr>
          <p:cNvPr id="7" name="Tijdelijke aanduiding voor tekst 44">
            <a:extLst>
              <a:ext uri="{FF2B5EF4-FFF2-40B4-BE49-F238E27FC236}">
                <a16:creationId xmlns:a16="http://schemas.microsoft.com/office/drawing/2014/main" id="{0805CF54-3FA9-270B-A5C3-BEFC91D7121C}"/>
              </a:ext>
            </a:extLst>
          </p:cNvPr>
          <p:cNvSpPr txBox="1">
            <a:spLocks/>
          </p:cNvSpPr>
          <p:nvPr/>
        </p:nvSpPr>
        <p:spPr>
          <a:xfrm>
            <a:off x="789940" y="2201358"/>
            <a:ext cx="49911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Standardized, Anonymized Note Taking</a:t>
            </a:r>
          </a:p>
        </p:txBody>
      </p:sp>
      <p:sp>
        <p:nvSpPr>
          <p:cNvPr id="8" name="Tijdelijke aanduiding voor tekst 44">
            <a:extLst>
              <a:ext uri="{FF2B5EF4-FFF2-40B4-BE49-F238E27FC236}">
                <a16:creationId xmlns:a16="http://schemas.microsoft.com/office/drawing/2014/main" id="{AF6D7CA6-090F-0ABD-0D3D-440746E8ABC2}"/>
              </a:ext>
            </a:extLst>
          </p:cNvPr>
          <p:cNvSpPr txBox="1">
            <a:spLocks/>
          </p:cNvSpPr>
          <p:nvPr/>
        </p:nvSpPr>
        <p:spPr>
          <a:xfrm>
            <a:off x="789940" y="2796564"/>
            <a:ext cx="483870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Multi-Layered Voting</a:t>
            </a:r>
          </a:p>
        </p:txBody>
      </p:sp>
      <p:sp>
        <p:nvSpPr>
          <p:cNvPr id="9" name="Tijdelijke aanduiding voor tekst 44">
            <a:extLst>
              <a:ext uri="{FF2B5EF4-FFF2-40B4-BE49-F238E27FC236}">
                <a16:creationId xmlns:a16="http://schemas.microsoft.com/office/drawing/2014/main" id="{574A30D0-A7C7-01B0-EB21-EF334A21777D}"/>
              </a:ext>
            </a:extLst>
          </p:cNvPr>
          <p:cNvSpPr txBox="1">
            <a:spLocks/>
          </p:cNvSpPr>
          <p:nvPr/>
        </p:nvSpPr>
        <p:spPr>
          <a:xfrm>
            <a:off x="789940" y="3391770"/>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Timeboxing</a:t>
            </a:r>
          </a:p>
        </p:txBody>
      </p:sp>
      <p:sp>
        <p:nvSpPr>
          <p:cNvPr id="10" name="AutoShape 4">
            <a:extLst>
              <a:ext uri="{FF2B5EF4-FFF2-40B4-BE49-F238E27FC236}">
                <a16:creationId xmlns:a16="http://schemas.microsoft.com/office/drawing/2014/main" id="{443A429A-60B0-5569-AF3C-B4F1B2B30853}"/>
              </a:ext>
            </a:extLst>
          </p:cNvPr>
          <p:cNvSpPr>
            <a:spLocks noChangeAspect="1" noChangeArrowheads="1"/>
          </p:cNvSpPr>
          <p:nvPr/>
        </p:nvSpPr>
        <p:spPr bwMode="auto">
          <a:xfrm>
            <a:off x="5781040" y="3191958"/>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 name="Picture 2" descr="A diagram of a political system&#10;&#10;Description automatically generated with medium confidence">
            <a:extLst>
              <a:ext uri="{FF2B5EF4-FFF2-40B4-BE49-F238E27FC236}">
                <a16:creationId xmlns:a16="http://schemas.microsoft.com/office/drawing/2014/main" id="{3107B8CE-52CB-C82C-3BB3-3F3CA62E4E90}"/>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3237542" y="3879019"/>
            <a:ext cx="2259018" cy="2305918"/>
          </a:xfrm>
          <a:prstGeom prst="rect">
            <a:avLst/>
          </a:prstGeom>
        </p:spPr>
      </p:pic>
      <p:sp>
        <p:nvSpPr>
          <p:cNvPr id="11" name="TextBox 10">
            <a:extLst>
              <a:ext uri="{FF2B5EF4-FFF2-40B4-BE49-F238E27FC236}">
                <a16:creationId xmlns:a16="http://schemas.microsoft.com/office/drawing/2014/main" id="{46DC2FD2-6E2D-F408-9E49-CFEDFE3DC17E}"/>
              </a:ext>
            </a:extLst>
          </p:cNvPr>
          <p:cNvSpPr txBox="1"/>
          <p:nvPr/>
        </p:nvSpPr>
        <p:spPr>
          <a:xfrm>
            <a:off x="6200140" y="1630868"/>
            <a:ext cx="519176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 Decider Vote</a:t>
            </a:r>
          </a:p>
        </p:txBody>
      </p:sp>
    </p:spTree>
    <p:extLst>
      <p:ext uri="{BB962C8B-B14F-4D97-AF65-F5344CB8AC3E}">
        <p14:creationId xmlns:p14="http://schemas.microsoft.com/office/powerpoint/2010/main" val="28255959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3E9951-F709-9F3B-D5FB-726C55BB9278}"/>
              </a:ext>
            </a:extLst>
          </p:cNvPr>
          <p:cNvSpPr>
            <a:spLocks noGrp="1"/>
          </p:cNvSpPr>
          <p:nvPr>
            <p:ph type="title"/>
          </p:nvPr>
        </p:nvSpPr>
        <p:spPr/>
        <p:txBody>
          <a:bodyPr/>
          <a:lstStyle/>
          <a:p>
            <a:r>
              <a:rPr lang="nl-BE" b="1" dirty="0">
                <a:solidFill>
                  <a:srgbClr val="11B5B4"/>
                </a:solidFill>
              </a:rPr>
              <a:t>3</a:t>
            </a:r>
            <a:r>
              <a:rPr lang="nl-BE" dirty="0"/>
              <a:t> </a:t>
            </a:r>
            <a:r>
              <a:rPr lang="nl-BE" dirty="0" err="1"/>
              <a:t>mechanics</a:t>
            </a:r>
            <a:endParaRPr lang="en-US" dirty="0"/>
          </a:p>
        </p:txBody>
      </p:sp>
      <p:sp>
        <p:nvSpPr>
          <p:cNvPr id="4" name="Footer Placeholder 3">
            <a:extLst>
              <a:ext uri="{FF2B5EF4-FFF2-40B4-BE49-F238E27FC236}">
                <a16:creationId xmlns:a16="http://schemas.microsoft.com/office/drawing/2014/main" id="{59148D68-1731-64BC-90CC-A25B8891F13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C316033-B793-9253-3B42-DC3140E4FC8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0654CAC3-DFD3-3C9D-8A4C-CE96770D8BCD}"/>
              </a:ext>
            </a:extLst>
          </p:cNvPr>
          <p:cNvSpPr txBox="1">
            <a:spLocks/>
          </p:cNvSpPr>
          <p:nvPr/>
        </p:nvSpPr>
        <p:spPr>
          <a:xfrm>
            <a:off x="6200140" y="1849120"/>
            <a:ext cx="5341620" cy="2807522"/>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Every exercise in a workshop should be timeboxed to ensure that the workshop actually gets completed and to avoid certain exercises dragging on too long. </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time boxing should always feel a little too short, while still being fair. You may also add or remove time as you see fit depending on the situation.</a:t>
            </a:r>
          </a:p>
          <a:p>
            <a:pPr marL="0" marR="0" lvl="0" indent="0" algn="just"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 example of this might be during Lightning Demos, if you feel the workshop needs more inspiration, you could extend this section.</a:t>
            </a:r>
            <a:endParaRPr kumimoji="0" lang="nl-NL"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0805CF54-3FA9-270B-A5C3-BEFC91D7121C}"/>
              </a:ext>
            </a:extLst>
          </p:cNvPr>
          <p:cNvSpPr txBox="1">
            <a:spLocks/>
          </p:cNvSpPr>
          <p:nvPr/>
        </p:nvSpPr>
        <p:spPr>
          <a:xfrm>
            <a:off x="789940" y="2201358"/>
            <a:ext cx="4991100"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Standardized, Anonymized Note Taking</a:t>
            </a:r>
          </a:p>
        </p:txBody>
      </p:sp>
      <p:sp>
        <p:nvSpPr>
          <p:cNvPr id="8" name="Tijdelijke aanduiding voor tekst 44">
            <a:extLst>
              <a:ext uri="{FF2B5EF4-FFF2-40B4-BE49-F238E27FC236}">
                <a16:creationId xmlns:a16="http://schemas.microsoft.com/office/drawing/2014/main" id="{AF6D7CA6-090F-0ABD-0D3D-440746E8ABC2}"/>
              </a:ext>
            </a:extLst>
          </p:cNvPr>
          <p:cNvSpPr txBox="1">
            <a:spLocks/>
          </p:cNvSpPr>
          <p:nvPr/>
        </p:nvSpPr>
        <p:spPr>
          <a:xfrm>
            <a:off x="789940" y="2796564"/>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Multi-Layered Voting</a:t>
            </a:r>
          </a:p>
        </p:txBody>
      </p:sp>
      <p:sp>
        <p:nvSpPr>
          <p:cNvPr id="9" name="Tijdelijke aanduiding voor tekst 44">
            <a:extLst>
              <a:ext uri="{FF2B5EF4-FFF2-40B4-BE49-F238E27FC236}">
                <a16:creationId xmlns:a16="http://schemas.microsoft.com/office/drawing/2014/main" id="{574A30D0-A7C7-01B0-EB21-EF334A21777D}"/>
              </a:ext>
            </a:extLst>
          </p:cNvPr>
          <p:cNvSpPr txBox="1">
            <a:spLocks/>
          </p:cNvSpPr>
          <p:nvPr/>
        </p:nvSpPr>
        <p:spPr>
          <a:xfrm>
            <a:off x="789940" y="3391770"/>
            <a:ext cx="4838700"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Timeboxing</a:t>
            </a:r>
          </a:p>
        </p:txBody>
      </p:sp>
      <p:sp>
        <p:nvSpPr>
          <p:cNvPr id="10" name="AutoShape 4">
            <a:extLst>
              <a:ext uri="{FF2B5EF4-FFF2-40B4-BE49-F238E27FC236}">
                <a16:creationId xmlns:a16="http://schemas.microsoft.com/office/drawing/2014/main" id="{443A429A-60B0-5569-AF3C-B4F1B2B30853}"/>
              </a:ext>
            </a:extLst>
          </p:cNvPr>
          <p:cNvSpPr>
            <a:spLocks noChangeAspect="1" noChangeArrowheads="1"/>
          </p:cNvSpPr>
          <p:nvPr/>
        </p:nvSpPr>
        <p:spPr bwMode="auto">
          <a:xfrm>
            <a:off x="5781040" y="3191958"/>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 name="Picture 2" descr="TIME TIMER Modèle Médium avec support">
            <a:extLst>
              <a:ext uri="{FF2B5EF4-FFF2-40B4-BE49-F238E27FC236}">
                <a16:creationId xmlns:a16="http://schemas.microsoft.com/office/drawing/2014/main" id="{1345DC4B-2867-746F-BA79-8AD5501624E7}"/>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3520297" y="4433977"/>
            <a:ext cx="2309004" cy="17317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56824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BDF4D036-5CAC-E4A6-C67C-2C8C9AE7565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E9A2F01-F318-5813-74CF-BEB87B71D3D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Google Shape;169;p28">
            <a:extLst>
              <a:ext uri="{FF2B5EF4-FFF2-40B4-BE49-F238E27FC236}">
                <a16:creationId xmlns:a16="http://schemas.microsoft.com/office/drawing/2014/main" id="{9DBC74A7-FEC4-2080-E122-7268E7E4D905}"/>
              </a:ext>
            </a:extLst>
          </p:cNvPr>
          <p:cNvSpPr txBox="1">
            <a:spLocks noGrp="1"/>
          </p:cNvSpPr>
          <p:nvPr>
            <p:ph type="title"/>
          </p:nvPr>
        </p:nvSpPr>
        <p:spPr>
          <a:xfrm>
            <a:off x="704850" y="439813"/>
            <a:ext cx="8010524" cy="394692"/>
          </a:xfrm>
          <a:prstGeom prst="rect">
            <a:avLst/>
          </a:prstGeom>
        </p:spPr>
        <p:txBody>
          <a:bodyPr vert="horz" lIns="0" tIns="0" rIns="0" bIns="0" rtlCol="0" anchor="b" anchorCtr="0">
            <a:noAutofit/>
          </a:bodyPr>
          <a:lstStyle/>
          <a:p>
            <a:r>
              <a:rPr lang="en-US" sz="2800" dirty="0">
                <a:latin typeface="Arial" panose="020B0604020202020204" pitchFamily="34" charset="0"/>
                <a:cs typeface="Arial" panose="020B0604020202020204" pitchFamily="34" charset="0"/>
              </a:rPr>
              <a:t>Data is a strategic </a:t>
            </a:r>
            <a:r>
              <a:rPr lang="en-US" sz="2400" b="1" dirty="0">
                <a:solidFill>
                  <a:srgbClr val="11B5B4"/>
                </a:solidFill>
                <a:latin typeface="Arial" panose="020B0604020202020204" pitchFamily="34" charset="0"/>
                <a:cs typeface="Arial" panose="020B0604020202020204" pitchFamily="34" charset="0"/>
              </a:rPr>
              <a:t>ASSET</a:t>
            </a:r>
            <a:endParaRPr sz="2800" b="1" dirty="0">
              <a:solidFill>
                <a:srgbClr val="11B5B4"/>
              </a:solidFill>
              <a:latin typeface="Arial" panose="020B0604020202020204" pitchFamily="34" charset="0"/>
              <a:cs typeface="Arial" panose="020B0604020202020204" pitchFamily="34" charset="0"/>
            </a:endParaRPr>
          </a:p>
        </p:txBody>
      </p:sp>
      <p:sp>
        <p:nvSpPr>
          <p:cNvPr id="7" name="Google Shape;168;p28">
            <a:extLst>
              <a:ext uri="{FF2B5EF4-FFF2-40B4-BE49-F238E27FC236}">
                <a16:creationId xmlns:a16="http://schemas.microsoft.com/office/drawing/2014/main" id="{346C1A88-5AD4-A2D4-F4D6-0FA7C0EB4B11}"/>
              </a:ext>
            </a:extLst>
          </p:cNvPr>
          <p:cNvSpPr txBox="1">
            <a:spLocks/>
          </p:cNvSpPr>
          <p:nvPr/>
        </p:nvSpPr>
        <p:spPr>
          <a:xfrm>
            <a:off x="1002357" y="4525612"/>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Medical Equipment &amp; Supplies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8" name="Google Shape;168;p28">
            <a:extLst>
              <a:ext uri="{FF2B5EF4-FFF2-40B4-BE49-F238E27FC236}">
                <a16:creationId xmlns:a16="http://schemas.microsoft.com/office/drawing/2014/main" id="{40179026-729B-AE9C-E048-21CF64B0FB46}"/>
              </a:ext>
            </a:extLst>
          </p:cNvPr>
          <p:cNvSpPr txBox="1">
            <a:spLocks/>
          </p:cNvSpPr>
          <p:nvPr/>
        </p:nvSpPr>
        <p:spPr>
          <a:xfrm>
            <a:off x="2653834" y="4525612"/>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Patient Care &amp; </a:t>
            </a:r>
            <a:b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b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Work Locations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9" name="Google Shape;168;p28">
            <a:extLst>
              <a:ext uri="{FF2B5EF4-FFF2-40B4-BE49-F238E27FC236}">
                <a16:creationId xmlns:a16="http://schemas.microsoft.com/office/drawing/2014/main" id="{AB2BF8CE-8FC8-542B-106B-C2E65E9116B0}"/>
              </a:ext>
            </a:extLst>
          </p:cNvPr>
          <p:cNvSpPr txBox="1">
            <a:spLocks/>
          </p:cNvSpPr>
          <p:nvPr/>
        </p:nvSpPr>
        <p:spPr>
          <a:xfrm>
            <a:off x="4259114" y="4525612"/>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Employees &amp; Contractors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0" name="Google Shape;168;p28">
            <a:extLst>
              <a:ext uri="{FF2B5EF4-FFF2-40B4-BE49-F238E27FC236}">
                <a16:creationId xmlns:a16="http://schemas.microsoft.com/office/drawing/2014/main" id="{C8B7537D-B27B-BEC3-4B2E-5F3F5D1D717C}"/>
              </a:ext>
            </a:extLst>
          </p:cNvPr>
          <p:cNvSpPr txBox="1">
            <a:spLocks/>
          </p:cNvSpPr>
          <p:nvPr/>
        </p:nvSpPr>
        <p:spPr>
          <a:xfrm>
            <a:off x="5864394" y="452561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Capital &amp; Expenses &amp; Revenue</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1" name="Google Shape;168;p28">
            <a:extLst>
              <a:ext uri="{FF2B5EF4-FFF2-40B4-BE49-F238E27FC236}">
                <a16:creationId xmlns:a16="http://schemas.microsoft.com/office/drawing/2014/main" id="{D5D303D4-9200-9581-DF1D-0BE33E93B624}"/>
              </a:ext>
            </a:extLst>
          </p:cNvPr>
          <p:cNvSpPr txBox="1">
            <a:spLocks/>
          </p:cNvSpPr>
          <p:nvPr/>
        </p:nvSpPr>
        <p:spPr>
          <a:xfrm>
            <a:off x="7469674" y="452561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Software &amp; Hardware</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2" name="Google Shape;168;p28">
            <a:extLst>
              <a:ext uri="{FF2B5EF4-FFF2-40B4-BE49-F238E27FC236}">
                <a16:creationId xmlns:a16="http://schemas.microsoft.com/office/drawing/2014/main" id="{CF91E713-9DFC-4268-1F3E-F309036044CE}"/>
              </a:ext>
            </a:extLst>
          </p:cNvPr>
          <p:cNvSpPr txBox="1">
            <a:spLocks/>
          </p:cNvSpPr>
          <p:nvPr/>
        </p:nvSpPr>
        <p:spPr>
          <a:xfrm>
            <a:off x="8992003" y="452561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Data &amp; Analytics Solutions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grpSp>
        <p:nvGrpSpPr>
          <p:cNvPr id="13" name="Group 12">
            <a:extLst>
              <a:ext uri="{FF2B5EF4-FFF2-40B4-BE49-F238E27FC236}">
                <a16:creationId xmlns:a16="http://schemas.microsoft.com/office/drawing/2014/main" id="{E9B27128-9125-0C67-CBA4-9FBB70B135FB}"/>
              </a:ext>
            </a:extLst>
          </p:cNvPr>
          <p:cNvGrpSpPr/>
          <p:nvPr/>
        </p:nvGrpSpPr>
        <p:grpSpPr>
          <a:xfrm>
            <a:off x="999426" y="3881369"/>
            <a:ext cx="9954228" cy="521642"/>
            <a:chOff x="1002357" y="4104182"/>
            <a:chExt cx="9954228" cy="521642"/>
          </a:xfrm>
          <a:solidFill>
            <a:srgbClr val="0C2B3E"/>
          </a:solidFill>
        </p:grpSpPr>
        <p:sp>
          <p:nvSpPr>
            <p:cNvPr id="14" name="Rectangle: Rounded Corners 13">
              <a:extLst>
                <a:ext uri="{FF2B5EF4-FFF2-40B4-BE49-F238E27FC236}">
                  <a16:creationId xmlns:a16="http://schemas.microsoft.com/office/drawing/2014/main" id="{155B274C-07AF-00B1-7592-3E776AA8BA31}"/>
                </a:ext>
              </a:extLst>
            </p:cNvPr>
            <p:cNvSpPr/>
            <p:nvPr/>
          </p:nvSpPr>
          <p:spPr>
            <a:xfrm>
              <a:off x="1002357" y="4104182"/>
              <a:ext cx="9954228" cy="521642"/>
            </a:xfrm>
            <a:prstGeom prst="round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Strategic Assets</a:t>
              </a:r>
              <a:endParaRPr kumimoji="0" lang="LID4096"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5" name="Straight Arrow Connector 14">
              <a:extLst>
                <a:ext uri="{FF2B5EF4-FFF2-40B4-BE49-F238E27FC236}">
                  <a16:creationId xmlns:a16="http://schemas.microsoft.com/office/drawing/2014/main" id="{C0042706-FC2E-5A6F-F097-6F429EB40AB1}"/>
                </a:ext>
              </a:extLst>
            </p:cNvPr>
            <p:cNvCxnSpPr>
              <a:cxnSpLocks/>
            </p:cNvCxnSpPr>
            <p:nvPr/>
          </p:nvCxnSpPr>
          <p:spPr>
            <a:xfrm>
              <a:off x="183504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44B8C6CC-B8B1-F61C-4495-FA3DA483A9D4}"/>
                </a:ext>
              </a:extLst>
            </p:cNvPr>
            <p:cNvCxnSpPr>
              <a:cxnSpLocks/>
            </p:cNvCxnSpPr>
            <p:nvPr/>
          </p:nvCxnSpPr>
          <p:spPr>
            <a:xfrm>
              <a:off x="3460648" y="422963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53851ADE-8EED-7BBB-1702-890873E16C22}"/>
                </a:ext>
              </a:extLst>
            </p:cNvPr>
            <p:cNvCxnSpPr>
              <a:cxnSpLocks/>
            </p:cNvCxnSpPr>
            <p:nvPr/>
          </p:nvCxnSpPr>
          <p:spPr>
            <a:xfrm>
              <a:off x="507100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D5685712-0736-03E6-0A9E-9CA2AA6347C9}"/>
                </a:ext>
              </a:extLst>
            </p:cNvPr>
            <p:cNvCxnSpPr>
              <a:cxnSpLocks/>
            </p:cNvCxnSpPr>
            <p:nvPr/>
          </p:nvCxnSpPr>
          <p:spPr>
            <a:xfrm>
              <a:off x="6767728" y="422963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1856DFF9-0866-CC52-750A-6BA2ADB8E12F}"/>
                </a:ext>
              </a:extLst>
            </p:cNvPr>
            <p:cNvCxnSpPr>
              <a:cxnSpLocks/>
            </p:cNvCxnSpPr>
            <p:nvPr/>
          </p:nvCxnSpPr>
          <p:spPr>
            <a:xfrm>
              <a:off x="829680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93FB9D90-3B0B-BB2E-A283-CF8DAA9125D0}"/>
                </a:ext>
              </a:extLst>
            </p:cNvPr>
            <p:cNvCxnSpPr>
              <a:cxnSpLocks/>
            </p:cNvCxnSpPr>
            <p:nvPr/>
          </p:nvCxnSpPr>
          <p:spPr>
            <a:xfrm>
              <a:off x="986144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grpSp>
      <p:pic>
        <p:nvPicPr>
          <p:cNvPr id="21" name="Picture 10">
            <a:extLst>
              <a:ext uri="{FF2B5EF4-FFF2-40B4-BE49-F238E27FC236}">
                <a16:creationId xmlns:a16="http://schemas.microsoft.com/office/drawing/2014/main" id="{252849B8-F79B-6C19-DE0B-4A4EB1CEB178}"/>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6071660" y="5230606"/>
            <a:ext cx="1338872" cy="1004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a:extLst>
              <a:ext uri="{FF2B5EF4-FFF2-40B4-BE49-F238E27FC236}">
                <a16:creationId xmlns:a16="http://schemas.microsoft.com/office/drawing/2014/main" id="{D2F4BFA4-1C08-4D0B-2C23-30CF6C84D24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2293745" y="1771034"/>
            <a:ext cx="1715705" cy="171570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Top 5 Medical Equipment Required by All Hospitals by Alkhaleej - Issuu">
            <a:extLst>
              <a:ext uri="{FF2B5EF4-FFF2-40B4-BE49-F238E27FC236}">
                <a16:creationId xmlns:a16="http://schemas.microsoft.com/office/drawing/2014/main" id="{05C91372-0074-DE75-23C0-C245DE607E5A}"/>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139894" y="5226508"/>
            <a:ext cx="1342456" cy="1006842"/>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5">
            <a:extLst>
              <a:ext uri="{FF2B5EF4-FFF2-40B4-BE49-F238E27FC236}">
                <a16:creationId xmlns:a16="http://schemas.microsoft.com/office/drawing/2014/main" id="{F688C93D-6641-6581-97B5-F3D57DB84ED6}"/>
              </a:ext>
            </a:extLst>
          </p:cNvPr>
          <p:cNvPicPr>
            <a:picLocks noChangeAspect="1"/>
          </p:cNvPicPr>
          <p:nvPr/>
        </p:nvPicPr>
        <p:blipFill>
          <a:blip r:embed="rId6" cstate="print">
            <a:extLst>
              <a:ext uri="{28A0092B-C50C-407E-A947-70E740481C1C}">
                <a14:useLocalDpi xmlns:a14="http://schemas.microsoft.com/office/drawing/2010/main"/>
              </a:ext>
            </a:extLst>
          </a:blip>
          <a:srcRect/>
          <a:stretch/>
        </p:blipFill>
        <p:spPr>
          <a:xfrm>
            <a:off x="2787121" y="5223839"/>
            <a:ext cx="1341192" cy="1006842"/>
          </a:xfrm>
          <a:prstGeom prst="rect">
            <a:avLst/>
          </a:prstGeom>
        </p:spPr>
      </p:pic>
      <p:pic>
        <p:nvPicPr>
          <p:cNvPr id="27" name="Picture 8" descr="The lean journey of Antwerp University Hospital">
            <a:extLst>
              <a:ext uri="{FF2B5EF4-FFF2-40B4-BE49-F238E27FC236}">
                <a16:creationId xmlns:a16="http://schemas.microsoft.com/office/drawing/2014/main" id="{6493A3D3-7748-E831-A7B6-693AA2A81CC9}"/>
              </a:ext>
            </a:extLst>
          </p:cNvPr>
          <p:cNvPicPr>
            <a:picLocks noChangeAspect="1" noChangeArrowheads="1"/>
          </p:cNvPicPr>
          <p:nvPr/>
        </p:nvPicPr>
        <p:blipFill rotWithShape="1">
          <a:blip r:embed="rId7" cstate="print">
            <a:extLst>
              <a:ext uri="{28A0092B-C50C-407E-A947-70E740481C1C}">
                <a14:useLocalDpi xmlns:a14="http://schemas.microsoft.com/office/drawing/2010/main"/>
              </a:ext>
            </a:extLst>
          </a:blip>
          <a:srcRect/>
          <a:stretch/>
        </p:blipFill>
        <p:spPr bwMode="auto">
          <a:xfrm>
            <a:off x="4343189" y="5223839"/>
            <a:ext cx="1449775" cy="1004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10">
            <a:extLst>
              <a:ext uri="{FF2B5EF4-FFF2-40B4-BE49-F238E27FC236}">
                <a16:creationId xmlns:a16="http://schemas.microsoft.com/office/drawing/2014/main" id="{4F12C9D2-8353-1CB3-8899-078817648BA6}"/>
              </a:ext>
            </a:extLst>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p:blipFill>
        <p:spPr bwMode="auto">
          <a:xfrm>
            <a:off x="7653762" y="5220249"/>
            <a:ext cx="1338241" cy="1004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10">
            <a:extLst>
              <a:ext uri="{FF2B5EF4-FFF2-40B4-BE49-F238E27FC236}">
                <a16:creationId xmlns:a16="http://schemas.microsoft.com/office/drawing/2014/main" id="{9CA2EDBB-9BB8-7BDE-685D-EB0CDCCE1CF9}"/>
              </a:ext>
            </a:extLst>
          </p:cNvPr>
          <p:cNvPicPr>
            <a:picLocks noChangeAspect="1" noChangeArrowheads="1"/>
          </p:cNvPicPr>
          <p:nvPr/>
        </p:nvPicPr>
        <p:blipFill>
          <a:blip r:embed="rId9" cstate="print">
            <a:extLst>
              <a:ext uri="{28A0092B-C50C-407E-A947-70E740481C1C}">
                <a14:useLocalDpi xmlns:a14="http://schemas.microsoft.com/office/drawing/2010/main"/>
              </a:ext>
            </a:extLst>
          </a:blip>
          <a:srcRect/>
          <a:stretch/>
        </p:blipFill>
        <p:spPr bwMode="auto">
          <a:xfrm>
            <a:off x="9189396" y="5230605"/>
            <a:ext cx="1338241" cy="993798"/>
          </a:xfrm>
          <a:prstGeom prst="rect">
            <a:avLst/>
          </a:prstGeom>
          <a:noFill/>
          <a:extLst>
            <a:ext uri="{909E8E84-426E-40DD-AFC4-6F175D3DCCD1}">
              <a14:hiddenFill xmlns:a14="http://schemas.microsoft.com/office/drawing/2010/main">
                <a:solidFill>
                  <a:srgbClr val="FFFFFF"/>
                </a:solidFill>
              </a14:hiddenFill>
            </a:ext>
          </a:extLst>
        </p:spPr>
      </p:pic>
      <p:sp>
        <p:nvSpPr>
          <p:cNvPr id="33" name="Text Placeholder 2">
            <a:extLst>
              <a:ext uri="{FF2B5EF4-FFF2-40B4-BE49-F238E27FC236}">
                <a16:creationId xmlns:a16="http://schemas.microsoft.com/office/drawing/2014/main" id="{26035183-1EEC-1BBF-F791-755D67F4EF0A}"/>
              </a:ext>
            </a:extLst>
          </p:cNvPr>
          <p:cNvSpPr>
            <a:spLocks noGrp="1"/>
          </p:cNvSpPr>
          <p:nvPr>
            <p:ph type="body" sz="quarter" idx="12"/>
          </p:nvPr>
        </p:nvSpPr>
        <p:spPr>
          <a:xfrm>
            <a:off x="4598727" y="1483013"/>
            <a:ext cx="5733993" cy="2003726"/>
          </a:xfrm>
        </p:spPr>
        <p:txBody>
          <a:bodyPr/>
          <a:lstStyle/>
          <a:p>
            <a:pPr marL="571500" indent="-571500">
              <a:lnSpc>
                <a:spcPct val="100000"/>
              </a:lnSpc>
              <a:buClr>
                <a:srgbClr val="11B5B4"/>
              </a:buClr>
              <a:buFont typeface="Wingdings" panose="05000000000000000000" pitchFamily="2" charset="2"/>
              <a:buChar char="§"/>
            </a:pPr>
            <a:r>
              <a:rPr lang="en-US" sz="1200" b="1" dirty="0">
                <a:solidFill>
                  <a:srgbClr val="11B5B4"/>
                </a:solidFill>
              </a:rPr>
              <a:t>Vision Statement:</a:t>
            </a:r>
            <a:r>
              <a:rPr lang="en-US" sz="1200" dirty="0">
                <a:solidFill>
                  <a:srgbClr val="11B5B4"/>
                </a:solidFill>
              </a:rPr>
              <a:t> </a:t>
            </a:r>
            <a:r>
              <a:rPr lang="en-US" sz="1200" dirty="0"/>
              <a:t>“To be a beacon of excellence in healthcare, providing qualitative, innovative, and patient-centered services that promote wellness and improve the quality of life for the communities we serve.“</a:t>
            </a:r>
          </a:p>
          <a:p>
            <a:pPr marL="571500" indent="-571500">
              <a:lnSpc>
                <a:spcPct val="100000"/>
              </a:lnSpc>
              <a:buClr>
                <a:srgbClr val="11B5B4"/>
              </a:buClr>
              <a:buFont typeface="Wingdings" panose="05000000000000000000" pitchFamily="2" charset="2"/>
              <a:buChar char="§"/>
            </a:pPr>
            <a:r>
              <a:rPr lang="en-US" sz="1200" b="1" dirty="0">
                <a:solidFill>
                  <a:srgbClr val="11B5B4"/>
                </a:solidFill>
              </a:rPr>
              <a:t>Company Objectives:</a:t>
            </a:r>
          </a:p>
          <a:p>
            <a:pPr marL="1257300" lvl="1" indent="-571500">
              <a:lnSpc>
                <a:spcPct val="100000"/>
              </a:lnSpc>
              <a:buClr>
                <a:srgbClr val="11B5B4"/>
              </a:buClr>
              <a:buFont typeface="Wingdings" panose="05000000000000000000" pitchFamily="2" charset="2"/>
              <a:buChar char="§"/>
            </a:pPr>
            <a:r>
              <a:rPr lang="en-US" sz="1200" dirty="0"/>
              <a:t>Deliver Exceptional Patient Care</a:t>
            </a:r>
          </a:p>
          <a:p>
            <a:pPr marL="1257300" lvl="1" indent="-571500">
              <a:lnSpc>
                <a:spcPct val="100000"/>
              </a:lnSpc>
              <a:buClr>
                <a:srgbClr val="11B5B4"/>
              </a:buClr>
              <a:buFont typeface="Wingdings" panose="05000000000000000000" pitchFamily="2" charset="2"/>
              <a:buChar char="§"/>
            </a:pPr>
            <a:r>
              <a:rPr lang="en-US" sz="1200" dirty="0"/>
              <a:t>Foster a Culture of Continuous Improvement</a:t>
            </a:r>
          </a:p>
          <a:p>
            <a:pPr marL="1257300" lvl="1" indent="-571500">
              <a:lnSpc>
                <a:spcPct val="100000"/>
              </a:lnSpc>
              <a:buClr>
                <a:srgbClr val="11B5B4"/>
              </a:buClr>
              <a:buFont typeface="Wingdings" panose="05000000000000000000" pitchFamily="2" charset="2"/>
              <a:buChar char="§"/>
            </a:pPr>
            <a:r>
              <a:rPr lang="en-US" sz="1200" dirty="0"/>
              <a:t>Expand Community Health Initiatives</a:t>
            </a:r>
          </a:p>
        </p:txBody>
      </p:sp>
      <p:sp>
        <p:nvSpPr>
          <p:cNvPr id="35" name="TextBox 34">
            <a:extLst>
              <a:ext uri="{FF2B5EF4-FFF2-40B4-BE49-F238E27FC236}">
                <a16:creationId xmlns:a16="http://schemas.microsoft.com/office/drawing/2014/main" id="{A6E2A55F-5E8B-ED19-0293-3835F990377B}"/>
              </a:ext>
            </a:extLst>
          </p:cNvPr>
          <p:cNvSpPr txBox="1"/>
          <p:nvPr/>
        </p:nvSpPr>
        <p:spPr>
          <a:xfrm>
            <a:off x="2003011" y="1235619"/>
            <a:ext cx="259571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11B5B4"/>
                </a:solidFill>
                <a:effectLst/>
                <a:uLnTx/>
                <a:uFillTx/>
                <a:latin typeface="Franklin Gothic Book"/>
                <a:ea typeface="+mn-ea"/>
                <a:cs typeface="+mn-cs"/>
              </a:rPr>
              <a:t>BlueCross HealthCare</a:t>
            </a:r>
          </a:p>
        </p:txBody>
      </p:sp>
    </p:spTree>
    <p:extLst>
      <p:ext uri="{BB962C8B-B14F-4D97-AF65-F5344CB8AC3E}">
        <p14:creationId xmlns:p14="http://schemas.microsoft.com/office/powerpoint/2010/main" val="17858268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25"/>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26"/>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27"/>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1"/>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1"/>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nodeType="clickEffect">
                                  <p:stCondLst>
                                    <p:cond delay="0"/>
                                  </p:stCondLst>
                                  <p:childTnLst>
                                    <p:set>
                                      <p:cBhvr>
                                        <p:cTn id="57" dur="1" fill="hold">
                                          <p:stCondLst>
                                            <p:cond delay="0"/>
                                          </p:stCondLst>
                                        </p:cTn>
                                        <p:tgtEl>
                                          <p:spTgt spid="32"/>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33" grpId="0" build="p"/>
      <p:bldP spid="3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4E29E-8A24-B95A-D515-D87965227514}"/>
              </a:ext>
            </a:extLst>
          </p:cNvPr>
          <p:cNvSpPr>
            <a:spLocks noGrp="1"/>
          </p:cNvSpPr>
          <p:nvPr>
            <p:ph type="title"/>
          </p:nvPr>
        </p:nvSpPr>
        <p:spPr>
          <a:xfrm>
            <a:off x="704850" y="439813"/>
            <a:ext cx="9841230" cy="394692"/>
          </a:xfrm>
        </p:spPr>
        <p:txBody>
          <a:bodyPr/>
          <a:lstStyle/>
          <a:p>
            <a:r>
              <a:rPr lang="en-US" dirty="0"/>
              <a:t>The </a:t>
            </a:r>
            <a:r>
              <a:rPr lang="en-US" sz="2400" b="1" dirty="0">
                <a:solidFill>
                  <a:srgbClr val="11B5B4"/>
                </a:solidFill>
              </a:rPr>
              <a:t>ANATOMY</a:t>
            </a:r>
            <a:r>
              <a:rPr lang="en-US" sz="2400" b="1" dirty="0">
                <a:solidFill>
                  <a:schemeClr val="accent2"/>
                </a:solidFill>
              </a:rPr>
              <a:t> </a:t>
            </a:r>
            <a:r>
              <a:rPr lang="en-US" dirty="0"/>
              <a:t>of a proper workshop</a:t>
            </a:r>
          </a:p>
        </p:txBody>
      </p:sp>
      <p:sp>
        <p:nvSpPr>
          <p:cNvPr id="4" name="Footer Placeholder 3">
            <a:extLst>
              <a:ext uri="{FF2B5EF4-FFF2-40B4-BE49-F238E27FC236}">
                <a16:creationId xmlns:a16="http://schemas.microsoft.com/office/drawing/2014/main" id="{62ED085F-D7BB-2B60-6F3B-51EB0842227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4323311-D398-0633-E4A8-09EF7276953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 name="Picture 2">
            <a:extLst>
              <a:ext uri="{FF2B5EF4-FFF2-40B4-BE49-F238E27FC236}">
                <a16:creationId xmlns:a16="http://schemas.microsoft.com/office/drawing/2014/main" id="{83DDB59A-22B0-DE25-3EF4-C9A5C91C5F35}"/>
              </a:ext>
            </a:extLst>
          </p:cNvPr>
          <p:cNvPicPr>
            <a:picLocks noChangeAspect="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936333" y="2160078"/>
            <a:ext cx="2118245" cy="2035508"/>
          </a:xfrm>
          <a:prstGeom prst="rect">
            <a:avLst/>
          </a:prstGeom>
        </p:spPr>
      </p:pic>
      <p:sp>
        <p:nvSpPr>
          <p:cNvPr id="6" name="Tijdelijke aanduiding voor tekst 5">
            <a:extLst>
              <a:ext uri="{FF2B5EF4-FFF2-40B4-BE49-F238E27FC236}">
                <a16:creationId xmlns:a16="http://schemas.microsoft.com/office/drawing/2014/main" id="{F3BE94D1-F4DB-8872-99BE-126FF5AD031E}"/>
              </a:ext>
            </a:extLst>
          </p:cNvPr>
          <p:cNvSpPr txBox="1">
            <a:spLocks/>
          </p:cNvSpPr>
          <p:nvPr/>
        </p:nvSpPr>
        <p:spPr>
          <a:xfrm>
            <a:off x="962660" y="4580345"/>
            <a:ext cx="2133600"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rPr>
              <a:t>Principles</a:t>
            </a:r>
          </a:p>
        </p:txBody>
      </p:sp>
      <p:sp>
        <p:nvSpPr>
          <p:cNvPr id="7" name="Tijdelijke aanduiding voor tekst 9">
            <a:extLst>
              <a:ext uri="{FF2B5EF4-FFF2-40B4-BE49-F238E27FC236}">
                <a16:creationId xmlns:a16="http://schemas.microsoft.com/office/drawing/2014/main" id="{CAD074C4-9D7F-BE2D-25B0-FDFF2734D1F3}"/>
              </a:ext>
            </a:extLst>
          </p:cNvPr>
          <p:cNvSpPr txBox="1">
            <a:spLocks/>
          </p:cNvSpPr>
          <p:nvPr/>
        </p:nvSpPr>
        <p:spPr>
          <a:xfrm>
            <a:off x="3673202" y="4580345"/>
            <a:ext cx="2128157"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C7F0F2"/>
                </a:solidFill>
                <a:effectLst/>
                <a:uLnTx/>
                <a:uFillTx/>
                <a:latin typeface="Arial" panose="020B0604020202020204" pitchFamily="34" charset="0"/>
                <a:ea typeface="+mn-ea"/>
                <a:cs typeface="Arial" panose="020B0604020202020204" pitchFamily="34" charset="0"/>
              </a:rPr>
              <a:t>Framework</a:t>
            </a:r>
            <a:endPar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endParaRPr>
          </a:p>
        </p:txBody>
      </p:sp>
      <p:pic>
        <p:nvPicPr>
          <p:cNvPr id="8" name="Picture 7">
            <a:extLst>
              <a:ext uri="{FF2B5EF4-FFF2-40B4-BE49-F238E27FC236}">
                <a16:creationId xmlns:a16="http://schemas.microsoft.com/office/drawing/2014/main" id="{A9792C4B-6C6C-99C0-3531-5D17C2332F64}"/>
              </a:ext>
            </a:extLst>
          </p:cNvPr>
          <p:cNvPicPr>
            <a:picLocks noChangeAspect="1"/>
          </p:cNvPicPr>
          <p:nvPr/>
        </p:nvPicPr>
        <p:blipFill rotWithShape="1">
          <a:blip r:embed="rId3"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3684559" y="2160078"/>
            <a:ext cx="2116800" cy="2035508"/>
          </a:xfrm>
          <a:prstGeom prst="rect">
            <a:avLst/>
          </a:prstGeom>
        </p:spPr>
      </p:pic>
      <p:pic>
        <p:nvPicPr>
          <p:cNvPr id="9" name="Picture 8">
            <a:extLst>
              <a:ext uri="{FF2B5EF4-FFF2-40B4-BE49-F238E27FC236}">
                <a16:creationId xmlns:a16="http://schemas.microsoft.com/office/drawing/2014/main" id="{0A48622B-6074-0C6B-22C4-875AB9C19ABB}"/>
              </a:ext>
            </a:extLst>
          </p:cNvPr>
          <p:cNvPicPr>
            <a:picLocks noChangeAspect="1"/>
          </p:cNvPicPr>
          <p:nvPr/>
        </p:nvPicPr>
        <p:blipFill rotWithShape="1">
          <a:blip r:embed="rId4"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a:xfrm>
            <a:off x="6390634" y="2166483"/>
            <a:ext cx="2127600" cy="2035508"/>
          </a:xfrm>
          <a:prstGeom prst="rect">
            <a:avLst/>
          </a:prstGeom>
        </p:spPr>
      </p:pic>
      <p:pic>
        <p:nvPicPr>
          <p:cNvPr id="10" name="Picture 9">
            <a:extLst>
              <a:ext uri="{FF2B5EF4-FFF2-40B4-BE49-F238E27FC236}">
                <a16:creationId xmlns:a16="http://schemas.microsoft.com/office/drawing/2014/main" id="{028A9288-BBBC-19EE-3D47-A53AE84145A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9107509" y="2166483"/>
            <a:ext cx="2116800" cy="2035508"/>
          </a:xfrm>
          <a:prstGeom prst="rect">
            <a:avLst/>
          </a:prstGeom>
        </p:spPr>
      </p:pic>
      <p:sp>
        <p:nvSpPr>
          <p:cNvPr id="11" name="Tijdelijke aanduiding voor tekst 5">
            <a:extLst>
              <a:ext uri="{FF2B5EF4-FFF2-40B4-BE49-F238E27FC236}">
                <a16:creationId xmlns:a16="http://schemas.microsoft.com/office/drawing/2014/main" id="{E8F60EDE-69A2-2839-3517-EA0E2B9D6AD0}"/>
              </a:ext>
            </a:extLst>
          </p:cNvPr>
          <p:cNvSpPr txBox="1">
            <a:spLocks/>
          </p:cNvSpPr>
          <p:nvPr/>
        </p:nvSpPr>
        <p:spPr>
          <a:xfrm>
            <a:off x="6378301" y="4580345"/>
            <a:ext cx="2133600"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C7F0F2"/>
                </a:solidFill>
                <a:effectLst/>
                <a:uLnTx/>
                <a:uFillTx/>
                <a:latin typeface="Arial" panose="020B0604020202020204" pitchFamily="34" charset="0"/>
                <a:ea typeface="+mn-ea"/>
                <a:cs typeface="Arial" panose="020B0604020202020204" pitchFamily="34" charset="0"/>
              </a:rPr>
              <a:t>Mechanics</a:t>
            </a:r>
          </a:p>
        </p:txBody>
      </p:sp>
      <p:sp>
        <p:nvSpPr>
          <p:cNvPr id="12" name="Tijdelijke aanduiding voor tekst 9">
            <a:extLst>
              <a:ext uri="{FF2B5EF4-FFF2-40B4-BE49-F238E27FC236}">
                <a16:creationId xmlns:a16="http://schemas.microsoft.com/office/drawing/2014/main" id="{49900C7E-579C-879A-EBF2-CE2786915709}"/>
              </a:ext>
            </a:extLst>
          </p:cNvPr>
          <p:cNvSpPr txBox="1">
            <a:spLocks/>
          </p:cNvSpPr>
          <p:nvPr/>
        </p:nvSpPr>
        <p:spPr>
          <a:xfrm>
            <a:off x="9088843" y="4580345"/>
            <a:ext cx="2128157"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Exercises</a:t>
            </a:r>
          </a:p>
        </p:txBody>
      </p:sp>
    </p:spTree>
    <p:extLst>
      <p:ext uri="{BB962C8B-B14F-4D97-AF65-F5344CB8AC3E}">
        <p14:creationId xmlns:p14="http://schemas.microsoft.com/office/powerpoint/2010/main" val="9249210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123100-C727-63BE-E76E-D04EBF575BBB}"/>
              </a:ext>
            </a:extLst>
          </p:cNvPr>
          <p:cNvSpPr>
            <a:spLocks noGrp="1"/>
          </p:cNvSpPr>
          <p:nvPr>
            <p:ph type="title"/>
          </p:nvPr>
        </p:nvSpPr>
        <p:spPr/>
        <p:txBody>
          <a:bodyPr/>
          <a:lstStyle/>
          <a:p>
            <a:r>
              <a:rPr lang="nl-BE" sz="2400" b="1" dirty="0">
                <a:solidFill>
                  <a:srgbClr val="11B5B4"/>
                </a:solidFill>
              </a:rPr>
              <a:t>EXERCISES</a:t>
            </a:r>
            <a:endParaRPr lang="en-US" sz="2400" b="1" dirty="0">
              <a:solidFill>
                <a:srgbClr val="11B5B4"/>
              </a:solidFill>
            </a:endParaRPr>
          </a:p>
        </p:txBody>
      </p:sp>
      <p:sp>
        <p:nvSpPr>
          <p:cNvPr id="3" name="Text Placeholder 2">
            <a:extLst>
              <a:ext uri="{FF2B5EF4-FFF2-40B4-BE49-F238E27FC236}">
                <a16:creationId xmlns:a16="http://schemas.microsoft.com/office/drawing/2014/main" id="{D0B6F2DD-2C09-EC0C-189C-EF1425EB8595}"/>
              </a:ext>
            </a:extLst>
          </p:cNvPr>
          <p:cNvSpPr>
            <a:spLocks noGrp="1"/>
          </p:cNvSpPr>
          <p:nvPr>
            <p:ph type="body" sz="quarter" idx="12"/>
          </p:nvPr>
        </p:nvSpPr>
        <p:spPr>
          <a:xfrm>
            <a:off x="704850" y="1351280"/>
            <a:ext cx="5066030" cy="3525521"/>
          </a:xfrm>
        </p:spPr>
        <p:txBody>
          <a:bodyPr/>
          <a:lstStyle/>
          <a:p>
            <a:pPr algn="just">
              <a:lnSpc>
                <a:spcPct val="100000"/>
              </a:lnSpc>
            </a:pPr>
            <a:r>
              <a:rPr lang="en-US" sz="2000" dirty="0"/>
              <a:t>When it comes to workshops, there are so many exercises to choose from, it can be overwhelming! I prefer using a core set of </a:t>
            </a:r>
            <a:r>
              <a:rPr lang="en-US" sz="2000" b="1" dirty="0">
                <a:solidFill>
                  <a:srgbClr val="11B5B4"/>
                </a:solidFill>
              </a:rPr>
              <a:t>10 exercises</a:t>
            </a:r>
            <a:r>
              <a:rPr lang="en-US" sz="2000" dirty="0">
                <a:solidFill>
                  <a:srgbClr val="11B5B4"/>
                </a:solidFill>
              </a:rPr>
              <a:t> </a:t>
            </a:r>
            <a:r>
              <a:rPr lang="en-US" sz="2000" dirty="0"/>
              <a:t>that are absolute game-changers when you really get the hang of them. </a:t>
            </a:r>
          </a:p>
          <a:p>
            <a:pPr algn="just">
              <a:lnSpc>
                <a:spcPct val="100000"/>
              </a:lnSpc>
            </a:pPr>
            <a:r>
              <a:rPr lang="en-US" sz="2000" dirty="0"/>
              <a:t>The secret is to become a pro at these essential exercises, so you can make the most impact in your workshops.</a:t>
            </a:r>
            <a:endParaRPr lang="LID4096" sz="2000" dirty="0"/>
          </a:p>
        </p:txBody>
      </p:sp>
      <p:sp>
        <p:nvSpPr>
          <p:cNvPr id="4" name="Footer Placeholder 3">
            <a:extLst>
              <a:ext uri="{FF2B5EF4-FFF2-40B4-BE49-F238E27FC236}">
                <a16:creationId xmlns:a16="http://schemas.microsoft.com/office/drawing/2014/main" id="{7D32DD67-B4D9-DB4B-98F3-3F33B1D0C3A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165C548-2973-F1E7-DA94-FEDDD5EA51D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Placeholder 8">
            <a:extLst>
              <a:ext uri="{FF2B5EF4-FFF2-40B4-BE49-F238E27FC236}">
                <a16:creationId xmlns:a16="http://schemas.microsoft.com/office/drawing/2014/main" id="{4E264816-3A01-B62E-87C5-82DD62EBF075}"/>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685280" y="633600"/>
            <a:ext cx="4937142" cy="5590800"/>
          </a:xfrm>
          <a:prstGeom prst="rect">
            <a:avLst/>
          </a:prstGeom>
        </p:spPr>
      </p:pic>
      <p:pic>
        <p:nvPicPr>
          <p:cNvPr id="8" name="Picture 8" descr="Mua Alexander Osterwalder 3 Books Collection Set (Value Proposition Design,  Business Model Generation, Testing Business Ideas) trên Amazon Mỹ chính  hãng 2023 | Fado">
            <a:extLst>
              <a:ext uri="{FF2B5EF4-FFF2-40B4-BE49-F238E27FC236}">
                <a16:creationId xmlns:a16="http://schemas.microsoft.com/office/drawing/2014/main" id="{185C8A57-1CE3-3C57-E43B-7DE4856FDCF5}"/>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013914" y="4947381"/>
            <a:ext cx="1389829" cy="138982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Workshop Tactics | Ditch Dull Meetings | Pip Decks">
            <a:extLst>
              <a:ext uri="{FF2B5EF4-FFF2-40B4-BE49-F238E27FC236}">
                <a16:creationId xmlns:a16="http://schemas.microsoft.com/office/drawing/2014/main" id="{E535336F-9E0E-86BA-C1E0-A8A76110E11C}"/>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50368" y="4725357"/>
            <a:ext cx="1174728" cy="1457864"/>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a:extLst>
              <a:ext uri="{FF2B5EF4-FFF2-40B4-BE49-F238E27FC236}">
                <a16:creationId xmlns:a16="http://schemas.microsoft.com/office/drawing/2014/main" id="{4A4C42A9-9785-D6D4-1F52-F3F073145060}"/>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2145350" y="4577311"/>
            <a:ext cx="1174727" cy="154204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descr="Amazon.com: FunRetrospectives: activities and ideas for making agile  retrospectives more engaging: 9786586660074: Caroli, Paulo, Caetano  Coimbra, Tainã">
            <a:extLst>
              <a:ext uri="{FF2B5EF4-FFF2-40B4-BE49-F238E27FC236}">
                <a16:creationId xmlns:a16="http://schemas.microsoft.com/office/drawing/2014/main" id="{9D6BA703-80BE-1C33-35E2-D5356392A252}"/>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3613782" y="4826403"/>
            <a:ext cx="868854" cy="12929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38188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10"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B3D9B-1A19-05E0-AE6B-335DE3BEF135}"/>
              </a:ext>
            </a:extLst>
          </p:cNvPr>
          <p:cNvSpPr>
            <a:spLocks noGrp="1"/>
          </p:cNvSpPr>
          <p:nvPr>
            <p:ph type="title"/>
          </p:nvPr>
        </p:nvSpPr>
        <p:spPr/>
        <p:txBody>
          <a:bodyPr/>
          <a:lstStyle/>
          <a:p>
            <a:r>
              <a:rPr lang="en-US" dirty="0"/>
              <a:t>10 </a:t>
            </a:r>
            <a:r>
              <a:rPr lang="en-US" sz="2400" b="1" dirty="0">
                <a:solidFill>
                  <a:srgbClr val="11B5B4"/>
                </a:solidFill>
              </a:rPr>
              <a:t>CORE</a:t>
            </a:r>
            <a:r>
              <a:rPr lang="en-US" dirty="0"/>
              <a:t> exercises</a:t>
            </a:r>
          </a:p>
        </p:txBody>
      </p:sp>
      <p:sp>
        <p:nvSpPr>
          <p:cNvPr id="4" name="Footer Placeholder 3">
            <a:extLst>
              <a:ext uri="{FF2B5EF4-FFF2-40B4-BE49-F238E27FC236}">
                <a16:creationId xmlns:a16="http://schemas.microsoft.com/office/drawing/2014/main" id="{A28DFA1E-7293-D98E-43EF-03746713BBA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16C0E4A-57E7-DEAA-A705-BAA651966EA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tekst 44">
            <a:extLst>
              <a:ext uri="{FF2B5EF4-FFF2-40B4-BE49-F238E27FC236}">
                <a16:creationId xmlns:a16="http://schemas.microsoft.com/office/drawing/2014/main" id="{7B0206C2-2CED-4840-CDAE-D6F1FB63FB1D}"/>
              </a:ext>
            </a:extLst>
          </p:cNvPr>
          <p:cNvSpPr txBox="1">
            <a:spLocks/>
          </p:cNvSpPr>
          <p:nvPr/>
        </p:nvSpPr>
        <p:spPr>
          <a:xfrm>
            <a:off x="952500" y="2286000"/>
            <a:ext cx="3639817" cy="315915"/>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Challenges Interview</a:t>
            </a:r>
          </a:p>
        </p:txBody>
      </p:sp>
      <p:sp>
        <p:nvSpPr>
          <p:cNvPr id="7" name="Tijdelijke aanduiding voor tekst 44">
            <a:extLst>
              <a:ext uri="{FF2B5EF4-FFF2-40B4-BE49-F238E27FC236}">
                <a16:creationId xmlns:a16="http://schemas.microsoft.com/office/drawing/2014/main" id="{4F2BD2A4-07D5-C6A8-8461-54B0F769D902}"/>
              </a:ext>
            </a:extLst>
          </p:cNvPr>
          <p:cNvSpPr txBox="1">
            <a:spLocks/>
          </p:cNvSpPr>
          <p:nvPr/>
        </p:nvSpPr>
        <p:spPr>
          <a:xfrm>
            <a:off x="952500" y="2762459"/>
            <a:ext cx="3639817"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 10 for 10 Brainstorm</a:t>
            </a:r>
          </a:p>
        </p:txBody>
      </p:sp>
      <p:sp>
        <p:nvSpPr>
          <p:cNvPr id="8" name="Tijdelijke aanduiding voor tekst 44">
            <a:extLst>
              <a:ext uri="{FF2B5EF4-FFF2-40B4-BE49-F238E27FC236}">
                <a16:creationId xmlns:a16="http://schemas.microsoft.com/office/drawing/2014/main" id="{BC8798B9-CBB8-B649-DBBC-0F3A86A1266B}"/>
              </a:ext>
            </a:extLst>
          </p:cNvPr>
          <p:cNvSpPr txBox="1">
            <a:spLocks/>
          </p:cNvSpPr>
          <p:nvPr/>
        </p:nvSpPr>
        <p:spPr>
          <a:xfrm>
            <a:off x="952500" y="3240031"/>
            <a:ext cx="3639817"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 Sailboat</a:t>
            </a:r>
          </a:p>
        </p:txBody>
      </p:sp>
      <p:sp>
        <p:nvSpPr>
          <p:cNvPr id="9" name="Tijdelijke aanduiding voor tekst 44">
            <a:extLst>
              <a:ext uri="{FF2B5EF4-FFF2-40B4-BE49-F238E27FC236}">
                <a16:creationId xmlns:a16="http://schemas.microsoft.com/office/drawing/2014/main" id="{2C19B39C-7F5F-A079-5914-4DF9C4F22DC0}"/>
              </a:ext>
            </a:extLst>
          </p:cNvPr>
          <p:cNvSpPr txBox="1">
            <a:spLocks/>
          </p:cNvSpPr>
          <p:nvPr/>
        </p:nvSpPr>
        <p:spPr>
          <a:xfrm>
            <a:off x="952500" y="3712793"/>
            <a:ext cx="3639817"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 Lightning Demos</a:t>
            </a:r>
          </a:p>
        </p:txBody>
      </p:sp>
      <p:sp>
        <p:nvSpPr>
          <p:cNvPr id="10" name="Tijdelijke aanduiding voor tekst 44">
            <a:extLst>
              <a:ext uri="{FF2B5EF4-FFF2-40B4-BE49-F238E27FC236}">
                <a16:creationId xmlns:a16="http://schemas.microsoft.com/office/drawing/2014/main" id="{D15916CD-C978-AA61-27D2-3DBBBEAAA8E2}"/>
              </a:ext>
            </a:extLst>
          </p:cNvPr>
          <p:cNvSpPr txBox="1">
            <a:spLocks/>
          </p:cNvSpPr>
          <p:nvPr/>
        </p:nvSpPr>
        <p:spPr>
          <a:xfrm>
            <a:off x="952500" y="4185555"/>
            <a:ext cx="444541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Applied Users Story Mapping</a:t>
            </a:r>
          </a:p>
        </p:txBody>
      </p:sp>
      <p:sp>
        <p:nvSpPr>
          <p:cNvPr id="11" name="Tijdelijke aanduiding voor tekst 44">
            <a:extLst>
              <a:ext uri="{FF2B5EF4-FFF2-40B4-BE49-F238E27FC236}">
                <a16:creationId xmlns:a16="http://schemas.microsoft.com/office/drawing/2014/main" id="{763A6A34-E9CE-50EA-0C3C-17E6973E42B8}"/>
              </a:ext>
            </a:extLst>
          </p:cNvPr>
          <p:cNvSpPr txBox="1">
            <a:spLocks/>
          </p:cNvSpPr>
          <p:nvPr/>
        </p:nvSpPr>
        <p:spPr>
          <a:xfrm>
            <a:off x="6400802" y="2286000"/>
            <a:ext cx="3639817" cy="315915"/>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Process Map</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Tijdelijke aanduiding voor tekst 44">
            <a:extLst>
              <a:ext uri="{FF2B5EF4-FFF2-40B4-BE49-F238E27FC236}">
                <a16:creationId xmlns:a16="http://schemas.microsoft.com/office/drawing/2014/main" id="{91305959-AB37-C7E1-D9FB-DF0002A90E92}"/>
              </a:ext>
            </a:extLst>
          </p:cNvPr>
          <p:cNvSpPr txBox="1">
            <a:spLocks/>
          </p:cNvSpPr>
          <p:nvPr/>
        </p:nvSpPr>
        <p:spPr>
          <a:xfrm>
            <a:off x="6400802" y="2762459"/>
            <a:ext cx="435568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Purpose &amp; Guiding Principles</a:t>
            </a:r>
          </a:p>
        </p:txBody>
      </p:sp>
      <p:sp>
        <p:nvSpPr>
          <p:cNvPr id="13" name="Tijdelijke aanduiding voor tekst 44">
            <a:extLst>
              <a:ext uri="{FF2B5EF4-FFF2-40B4-BE49-F238E27FC236}">
                <a16:creationId xmlns:a16="http://schemas.microsoft.com/office/drawing/2014/main" id="{FB503271-B98B-63F5-DE06-657A6445CC0B}"/>
              </a:ext>
            </a:extLst>
          </p:cNvPr>
          <p:cNvSpPr txBox="1">
            <a:spLocks/>
          </p:cNvSpPr>
          <p:nvPr/>
        </p:nvSpPr>
        <p:spPr>
          <a:xfrm>
            <a:off x="6400802" y="3240031"/>
            <a:ext cx="3639817"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8. Concept Creation</a:t>
            </a:r>
          </a:p>
        </p:txBody>
      </p:sp>
      <p:sp>
        <p:nvSpPr>
          <p:cNvPr id="14" name="Tijdelijke aanduiding voor tekst 44">
            <a:extLst>
              <a:ext uri="{FF2B5EF4-FFF2-40B4-BE49-F238E27FC236}">
                <a16:creationId xmlns:a16="http://schemas.microsoft.com/office/drawing/2014/main" id="{F9883688-1FB5-F56B-89C4-3F796340EB9F}"/>
              </a:ext>
            </a:extLst>
          </p:cNvPr>
          <p:cNvSpPr txBox="1">
            <a:spLocks/>
          </p:cNvSpPr>
          <p:nvPr/>
        </p:nvSpPr>
        <p:spPr>
          <a:xfrm>
            <a:off x="6400802" y="3712793"/>
            <a:ext cx="3639817"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 Action Board</a:t>
            </a:r>
          </a:p>
        </p:txBody>
      </p:sp>
      <p:sp>
        <p:nvSpPr>
          <p:cNvPr id="15" name="Tijdelijke aanduiding voor tekst 44">
            <a:extLst>
              <a:ext uri="{FF2B5EF4-FFF2-40B4-BE49-F238E27FC236}">
                <a16:creationId xmlns:a16="http://schemas.microsoft.com/office/drawing/2014/main" id="{0EAC279C-54D2-E039-B1F1-D0C81B8B0D9E}"/>
              </a:ext>
            </a:extLst>
          </p:cNvPr>
          <p:cNvSpPr txBox="1">
            <a:spLocks/>
          </p:cNvSpPr>
          <p:nvPr/>
        </p:nvSpPr>
        <p:spPr>
          <a:xfrm>
            <a:off x="6400802" y="4185555"/>
            <a:ext cx="3639817"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10. Storyboard</a:t>
            </a:r>
          </a:p>
        </p:txBody>
      </p:sp>
    </p:spTree>
    <p:extLst>
      <p:ext uri="{BB962C8B-B14F-4D97-AF65-F5344CB8AC3E}">
        <p14:creationId xmlns:p14="http://schemas.microsoft.com/office/powerpoint/2010/main" val="20814065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B4CF93-1CEA-57D2-CF34-7B2354FA6C2E}"/>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E6A36BAB-E90A-4354-0AD2-BD9A5D8616CD}"/>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9303D5C-ACBE-2712-C98D-10DFDBA2828A}"/>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53</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97F02E91-ED90-DCBB-A0D5-C481B2DDF42F}"/>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Introduction</a:t>
            </a:r>
          </a:p>
        </p:txBody>
      </p:sp>
      <p:sp>
        <p:nvSpPr>
          <p:cNvPr id="57" name="Rectangle: Rounded Corners 56">
            <a:extLst>
              <a:ext uri="{FF2B5EF4-FFF2-40B4-BE49-F238E27FC236}">
                <a16:creationId xmlns:a16="http://schemas.microsoft.com/office/drawing/2014/main" id="{05A38B3A-E6B0-6A4D-DD03-B2DEDD89BB28}"/>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12FF8897-F2C7-2230-31D0-8684E0136A6E}"/>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12918A0B-C809-74DB-2931-2EF644E449C4}"/>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E21AFB37-3CD0-BCA0-961B-33CB5018BC07}"/>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0E7DC628-8B59-3A69-1338-9FFBB135356B}"/>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8770F950-6943-5AFC-2769-B1AD7152F431}"/>
              </a:ext>
            </a:extLst>
          </p:cNvPr>
          <p:cNvSpPr/>
          <p:nvPr/>
        </p:nvSpPr>
        <p:spPr>
          <a:xfrm>
            <a:off x="9755497"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CC4491EB-9137-8D03-26A9-6BA812E80F1E}"/>
              </a:ext>
            </a:extLst>
          </p:cNvPr>
          <p:cNvSpPr txBox="1"/>
          <p:nvPr/>
        </p:nvSpPr>
        <p:spPr>
          <a:xfrm>
            <a:off x="610506" y="31708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is an asset</a:t>
            </a:r>
          </a:p>
        </p:txBody>
      </p:sp>
      <p:sp>
        <p:nvSpPr>
          <p:cNvPr id="9" name="Oval 8">
            <a:extLst>
              <a:ext uri="{FF2B5EF4-FFF2-40B4-BE49-F238E27FC236}">
                <a16:creationId xmlns:a16="http://schemas.microsoft.com/office/drawing/2014/main" id="{E1E6EE3C-1DE2-13CD-7AB5-0C5F42245A8F}"/>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9130828E-485E-2027-6FD6-5087200954BC}"/>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538B2142-9CCC-1CEC-8A84-7B25741549BA}"/>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8E856AA7-B72F-3930-5398-8F1D97D2145E}"/>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1076EF8F-CCE3-5A53-D99C-A28EC3E8A290}"/>
              </a:ext>
            </a:extLst>
          </p:cNvPr>
          <p:cNvSpPr txBox="1"/>
          <p:nvPr/>
        </p:nvSpPr>
        <p:spPr>
          <a:xfrm>
            <a:off x="2847492" y="3032328"/>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a:t>
            </a:r>
            <a:b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Governance Fails!</a:t>
            </a:r>
          </a:p>
        </p:txBody>
      </p:sp>
      <p:sp>
        <p:nvSpPr>
          <p:cNvPr id="14" name="TextBox 13">
            <a:extLst>
              <a:ext uri="{FF2B5EF4-FFF2-40B4-BE49-F238E27FC236}">
                <a16:creationId xmlns:a16="http://schemas.microsoft.com/office/drawing/2014/main" id="{1CF81792-6A3C-B59C-1C5F-F7AD293A1A64}"/>
              </a:ext>
            </a:extLst>
          </p:cNvPr>
          <p:cNvSpPr txBox="1"/>
          <p:nvPr/>
        </p:nvSpPr>
        <p:spPr>
          <a:xfrm>
            <a:off x="5143066" y="31718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Workshops are better</a:t>
            </a:r>
          </a:p>
        </p:txBody>
      </p:sp>
      <p:sp>
        <p:nvSpPr>
          <p:cNvPr id="15" name="TextBox 14">
            <a:extLst>
              <a:ext uri="{FF2B5EF4-FFF2-40B4-BE49-F238E27FC236}">
                <a16:creationId xmlns:a16="http://schemas.microsoft.com/office/drawing/2014/main" id="{2354C8D5-1661-37A7-0A65-7E9AF3AA5908}"/>
              </a:ext>
            </a:extLst>
          </p:cNvPr>
          <p:cNvSpPr txBox="1"/>
          <p:nvPr/>
        </p:nvSpPr>
        <p:spPr>
          <a:xfrm>
            <a:off x="7410982" y="31718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Anatomy of a workshop</a:t>
            </a:r>
          </a:p>
        </p:txBody>
      </p:sp>
      <p:sp>
        <p:nvSpPr>
          <p:cNvPr id="16" name="TextBox 15">
            <a:extLst>
              <a:ext uri="{FF2B5EF4-FFF2-40B4-BE49-F238E27FC236}">
                <a16:creationId xmlns:a16="http://schemas.microsoft.com/office/drawing/2014/main" id="{1A3C4B32-1C48-5F87-776F-078621556A91}"/>
              </a:ext>
            </a:extLst>
          </p:cNvPr>
          <p:cNvSpPr txBox="1"/>
          <p:nvPr/>
        </p:nvSpPr>
        <p:spPr>
          <a:xfrm>
            <a:off x="9734214" y="31718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DG Sprint</a:t>
            </a:r>
            <a:r>
              <a:rPr kumimoji="0" lang="en-US" sz="1800" b="1" i="0" u="none" strike="noStrike" kern="120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rPr>
              <a:t>TM</a:t>
            </a: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methodology</a:t>
            </a:r>
          </a:p>
        </p:txBody>
      </p:sp>
      <p:sp>
        <p:nvSpPr>
          <p:cNvPr id="21" name="Rectangle 20">
            <a:hlinkClick r:id="rId3" action="ppaction://hlinksldjump"/>
            <a:extLst>
              <a:ext uri="{FF2B5EF4-FFF2-40B4-BE49-F238E27FC236}">
                <a16:creationId xmlns:a16="http://schemas.microsoft.com/office/drawing/2014/main" id="{04FAC6CE-FD71-AD34-0E3F-CE238C876C70}"/>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69934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B4C6B8-CF12-705C-53E3-93ABBAAB3E1C}"/>
              </a:ext>
            </a:extLst>
          </p:cNvPr>
          <p:cNvSpPr>
            <a:spLocks noGrp="1"/>
          </p:cNvSpPr>
          <p:nvPr>
            <p:ph type="title"/>
          </p:nvPr>
        </p:nvSpPr>
        <p:spPr/>
        <p:txBody>
          <a:bodyPr/>
          <a:lstStyle/>
          <a:p>
            <a:r>
              <a:rPr lang="en-US" dirty="0"/>
              <a:t>History of the </a:t>
            </a:r>
            <a:r>
              <a:rPr lang="en-US" sz="2400" b="1" dirty="0">
                <a:solidFill>
                  <a:srgbClr val="11B5B4"/>
                </a:solidFill>
              </a:rPr>
              <a:t>DESIGN SPRINT</a:t>
            </a:r>
            <a:endParaRPr lang="en-US" b="1" dirty="0">
              <a:solidFill>
                <a:srgbClr val="11B5B4"/>
              </a:solidFill>
            </a:endParaRPr>
          </a:p>
        </p:txBody>
      </p:sp>
      <p:sp>
        <p:nvSpPr>
          <p:cNvPr id="3" name="Text Placeholder 2">
            <a:extLst>
              <a:ext uri="{FF2B5EF4-FFF2-40B4-BE49-F238E27FC236}">
                <a16:creationId xmlns:a16="http://schemas.microsoft.com/office/drawing/2014/main" id="{8D5BAEA8-9D45-AA37-425B-883E51AD3B4A}"/>
              </a:ext>
            </a:extLst>
          </p:cNvPr>
          <p:cNvSpPr>
            <a:spLocks noGrp="1"/>
          </p:cNvSpPr>
          <p:nvPr>
            <p:ph type="body" sz="quarter" idx="12"/>
          </p:nvPr>
        </p:nvSpPr>
        <p:spPr>
          <a:xfrm>
            <a:off x="704850" y="1724025"/>
            <a:ext cx="6254750" cy="3728921"/>
          </a:xfrm>
        </p:spPr>
        <p:txBody>
          <a:bodyPr/>
          <a:lstStyle/>
          <a:p>
            <a:pPr algn="just"/>
            <a:r>
              <a:rPr lang="en-US" sz="2000" b="1" dirty="0">
                <a:solidFill>
                  <a:srgbClr val="11B5B4"/>
                </a:solidFill>
              </a:rPr>
              <a:t>Jake Knapp </a:t>
            </a:r>
            <a:r>
              <a:rPr lang="en-US" sz="2000" dirty="0"/>
              <a:t>worked at Microsoft and later at Google.</a:t>
            </a:r>
          </a:p>
          <a:p>
            <a:pPr algn="just"/>
            <a:r>
              <a:rPr lang="en-US" sz="2000" dirty="0"/>
              <a:t>He experienced firsthand how building products would often take months, or even a year, before they could be launched. </a:t>
            </a:r>
          </a:p>
          <a:p>
            <a:pPr algn="just"/>
            <a:r>
              <a:rPr lang="en-US" sz="2000" dirty="0"/>
              <a:t>Something clicked for Jake in 2009 when he was in Stockholm for </a:t>
            </a:r>
            <a:r>
              <a:rPr lang="en-US" sz="2000" b="1" dirty="0">
                <a:solidFill>
                  <a:srgbClr val="11B5B4"/>
                </a:solidFill>
              </a:rPr>
              <a:t>1 week</a:t>
            </a:r>
            <a:r>
              <a:rPr lang="en-US" sz="2000" dirty="0">
                <a:solidFill>
                  <a:srgbClr val="11B5B4"/>
                </a:solidFill>
              </a:rPr>
              <a:t> </a:t>
            </a:r>
            <a:r>
              <a:rPr lang="en-US" sz="2000" dirty="0"/>
              <a:t>in January. During that short amount of time, he </a:t>
            </a:r>
            <a:r>
              <a:rPr lang="en-US" sz="2000" b="1" dirty="0">
                <a:solidFill>
                  <a:srgbClr val="11B5B4"/>
                </a:solidFill>
              </a:rPr>
              <a:t>designed, prototyped, and tested an idea</a:t>
            </a:r>
            <a:r>
              <a:rPr lang="en-US" sz="2000" dirty="0">
                <a:solidFill>
                  <a:schemeClr val="accent4"/>
                </a:solidFill>
              </a:rPr>
              <a:t> </a:t>
            </a:r>
            <a:r>
              <a:rPr lang="en-US" sz="2000" dirty="0"/>
              <a:t>- which turned out to be Google Hangout. </a:t>
            </a:r>
          </a:p>
          <a:p>
            <a:pPr algn="just"/>
            <a:r>
              <a:rPr lang="en-US" sz="2000" dirty="0"/>
              <a:t>That's when he realized that there had to be a better way to build products! </a:t>
            </a:r>
          </a:p>
          <a:p>
            <a:endParaRPr lang="en-US" sz="2000" dirty="0"/>
          </a:p>
        </p:txBody>
      </p:sp>
      <p:sp>
        <p:nvSpPr>
          <p:cNvPr id="4" name="Footer Placeholder 3">
            <a:extLst>
              <a:ext uri="{FF2B5EF4-FFF2-40B4-BE49-F238E27FC236}">
                <a16:creationId xmlns:a16="http://schemas.microsoft.com/office/drawing/2014/main" id="{61754B1A-1E65-258A-A734-415450A7258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38FF29E-0E0C-1312-D60A-F219A4655B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9">
            <a:extLst>
              <a:ext uri="{FF2B5EF4-FFF2-40B4-BE49-F238E27FC236}">
                <a16:creationId xmlns:a16="http://schemas.microsoft.com/office/drawing/2014/main" id="{3F974BB3-717A-EB91-A080-EB1969A6E2B4}"/>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459703" y="439813"/>
            <a:ext cx="4027447" cy="5590800"/>
          </a:xfrm>
          <a:prstGeom prst="rect">
            <a:avLst/>
          </a:prstGeom>
        </p:spPr>
      </p:pic>
    </p:spTree>
    <p:extLst>
      <p:ext uri="{BB962C8B-B14F-4D97-AF65-F5344CB8AC3E}">
        <p14:creationId xmlns:p14="http://schemas.microsoft.com/office/powerpoint/2010/main" val="8991638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B4C6B8-CF12-705C-53E3-93ABBAAB3E1C}"/>
              </a:ext>
            </a:extLst>
          </p:cNvPr>
          <p:cNvSpPr>
            <a:spLocks noGrp="1"/>
          </p:cNvSpPr>
          <p:nvPr>
            <p:ph type="title"/>
          </p:nvPr>
        </p:nvSpPr>
        <p:spPr/>
        <p:txBody>
          <a:bodyPr/>
          <a:lstStyle/>
          <a:p>
            <a:r>
              <a:rPr lang="en-US" dirty="0"/>
              <a:t>History of the </a:t>
            </a:r>
            <a:r>
              <a:rPr lang="en-US" sz="2400" b="1" dirty="0">
                <a:solidFill>
                  <a:srgbClr val="11B5B4"/>
                </a:solidFill>
              </a:rPr>
              <a:t>DESIGN SPRINT</a:t>
            </a:r>
            <a:endParaRPr lang="en-US" b="1" dirty="0">
              <a:solidFill>
                <a:srgbClr val="11B5B4"/>
              </a:solidFill>
            </a:endParaRPr>
          </a:p>
        </p:txBody>
      </p:sp>
      <p:sp>
        <p:nvSpPr>
          <p:cNvPr id="3" name="Text Placeholder 2">
            <a:extLst>
              <a:ext uri="{FF2B5EF4-FFF2-40B4-BE49-F238E27FC236}">
                <a16:creationId xmlns:a16="http://schemas.microsoft.com/office/drawing/2014/main" id="{8D5BAEA8-9D45-AA37-425B-883E51AD3B4A}"/>
              </a:ext>
            </a:extLst>
          </p:cNvPr>
          <p:cNvSpPr>
            <a:spLocks noGrp="1"/>
          </p:cNvSpPr>
          <p:nvPr>
            <p:ph type="body" sz="quarter" idx="12"/>
          </p:nvPr>
        </p:nvSpPr>
        <p:spPr>
          <a:xfrm>
            <a:off x="704850" y="1724025"/>
            <a:ext cx="6254750" cy="1019175"/>
          </a:xfrm>
        </p:spPr>
        <p:txBody>
          <a:bodyPr/>
          <a:lstStyle/>
          <a:p>
            <a:pPr rtl="0"/>
            <a:r>
              <a:rPr lang="en-US" sz="2000" dirty="0">
                <a:effectLst/>
              </a:rPr>
              <a:t>So Jake was thinking about that amazing magic that happened during that one week of collaboration and design. </a:t>
            </a:r>
          </a:p>
          <a:p>
            <a:pPr rtl="0"/>
            <a:r>
              <a:rPr lang="en-US" sz="2000" dirty="0">
                <a:effectLst/>
              </a:rPr>
              <a:t>And he was trying to figure out, what does </a:t>
            </a:r>
            <a:r>
              <a:rPr lang="en-US" sz="2000" b="1" dirty="0">
                <a:solidFill>
                  <a:srgbClr val="11B5B4"/>
                </a:solidFill>
                <a:effectLst/>
              </a:rPr>
              <a:t>a perfect week</a:t>
            </a:r>
            <a:r>
              <a:rPr lang="en-US" sz="2000" b="1" dirty="0">
                <a:solidFill>
                  <a:schemeClr val="accent4"/>
                </a:solidFill>
                <a:effectLst/>
              </a:rPr>
              <a:t> </a:t>
            </a:r>
            <a:r>
              <a:rPr lang="en-US" sz="2000" dirty="0">
                <a:effectLst/>
              </a:rPr>
              <a:t>actually look like?</a:t>
            </a:r>
          </a:p>
          <a:p>
            <a:pPr rtl="0"/>
            <a:endParaRPr lang="en-US" sz="2000" dirty="0"/>
          </a:p>
          <a:p>
            <a:pPr marL="285750" indent="-285750">
              <a:buClr>
                <a:srgbClr val="11B5B4"/>
              </a:buClr>
              <a:buFont typeface="Wingdings" panose="05000000000000000000" pitchFamily="2" charset="2"/>
              <a:buChar char="ü"/>
            </a:pPr>
            <a:r>
              <a:rPr lang="en-US" sz="2000" dirty="0">
                <a:effectLst/>
              </a:rPr>
              <a:t>Confidence </a:t>
            </a:r>
          </a:p>
          <a:p>
            <a:pPr marL="285750" indent="-285750">
              <a:buClr>
                <a:srgbClr val="11B5B4"/>
              </a:buClr>
              <a:buFont typeface="Wingdings" panose="05000000000000000000" pitchFamily="2" charset="2"/>
              <a:buChar char="ü"/>
            </a:pPr>
            <a:r>
              <a:rPr lang="en-US" sz="2000" dirty="0"/>
              <a:t>C</a:t>
            </a:r>
            <a:r>
              <a:rPr lang="en-US" sz="2000" dirty="0">
                <a:effectLst/>
              </a:rPr>
              <a:t>ommitment</a:t>
            </a:r>
            <a:endParaRPr lang="en-US" sz="2000" dirty="0"/>
          </a:p>
          <a:p>
            <a:pPr marL="285750" indent="-285750">
              <a:buClr>
                <a:srgbClr val="11B5B4"/>
              </a:buClr>
              <a:buFont typeface="Wingdings" panose="05000000000000000000" pitchFamily="2" charset="2"/>
              <a:buChar char="ü"/>
            </a:pPr>
            <a:r>
              <a:rPr lang="en-US" sz="2000" dirty="0">
                <a:effectLst/>
              </a:rPr>
              <a:t>Momentum</a:t>
            </a:r>
            <a:endParaRPr lang="en-US" sz="2000" dirty="0"/>
          </a:p>
          <a:p>
            <a:pPr marL="285750" indent="-285750">
              <a:buClr>
                <a:srgbClr val="11B5B4"/>
              </a:buClr>
              <a:buFont typeface="Wingdings" panose="05000000000000000000" pitchFamily="2" charset="2"/>
              <a:buChar char="ü"/>
            </a:pPr>
            <a:r>
              <a:rPr lang="en-US" sz="2000" dirty="0">
                <a:effectLst/>
              </a:rPr>
              <a:t>Hard &amp; Fun</a:t>
            </a:r>
            <a:endParaRPr lang="en-US" sz="2000" dirty="0"/>
          </a:p>
        </p:txBody>
      </p:sp>
      <p:sp>
        <p:nvSpPr>
          <p:cNvPr id="4" name="Footer Placeholder 3">
            <a:extLst>
              <a:ext uri="{FF2B5EF4-FFF2-40B4-BE49-F238E27FC236}">
                <a16:creationId xmlns:a16="http://schemas.microsoft.com/office/drawing/2014/main" id="{61754B1A-1E65-258A-A734-415450A7258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38FF29E-0E0C-1312-D60A-F219A4655B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Placeholder 9">
            <a:extLst>
              <a:ext uri="{FF2B5EF4-FFF2-40B4-BE49-F238E27FC236}">
                <a16:creationId xmlns:a16="http://schemas.microsoft.com/office/drawing/2014/main" id="{70A7EF27-D302-7D6D-D2A6-7466BB420FAB}"/>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b="-24"/>
          <a:stretch/>
        </p:blipFill>
        <p:spPr>
          <a:xfrm>
            <a:off x="7545163" y="439813"/>
            <a:ext cx="4027447" cy="5590800"/>
          </a:xfrm>
          <a:prstGeom prst="rect">
            <a:avLst/>
          </a:prstGeom>
        </p:spPr>
      </p:pic>
    </p:spTree>
    <p:extLst>
      <p:ext uri="{BB962C8B-B14F-4D97-AF65-F5344CB8AC3E}">
        <p14:creationId xmlns:p14="http://schemas.microsoft.com/office/powerpoint/2010/main" val="3471103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92E2C7-247F-1EA4-738F-7B9F6646F542}"/>
              </a:ext>
            </a:extLst>
          </p:cNvPr>
          <p:cNvSpPr>
            <a:spLocks noGrp="1"/>
          </p:cNvSpPr>
          <p:nvPr>
            <p:ph type="title"/>
          </p:nvPr>
        </p:nvSpPr>
        <p:spPr/>
        <p:txBody>
          <a:bodyPr/>
          <a:lstStyle/>
          <a:p>
            <a:r>
              <a:rPr lang="en-US" dirty="0"/>
              <a:t>Get data about an idea </a:t>
            </a:r>
            <a:r>
              <a:rPr lang="en-US" sz="2400" b="1" dirty="0">
                <a:solidFill>
                  <a:srgbClr val="11B5B4"/>
                </a:solidFill>
              </a:rPr>
              <a:t>FAST</a:t>
            </a:r>
            <a:r>
              <a:rPr lang="en-US" dirty="0"/>
              <a:t>!</a:t>
            </a:r>
          </a:p>
        </p:txBody>
      </p:sp>
      <p:sp>
        <p:nvSpPr>
          <p:cNvPr id="4" name="Footer Placeholder 3">
            <a:extLst>
              <a:ext uri="{FF2B5EF4-FFF2-40B4-BE49-F238E27FC236}">
                <a16:creationId xmlns:a16="http://schemas.microsoft.com/office/drawing/2014/main" id="{57DB0325-0D62-C418-E16C-2519F09CA4D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11D05C7-AB48-A167-54A2-7A25144136CB}"/>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id="{D017EC4A-7130-3240-1F8F-6F0064AE778B}"/>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862739" y="2237603"/>
            <a:ext cx="2118245" cy="2035508"/>
          </a:xfrm>
          <a:prstGeom prst="rect">
            <a:avLst/>
          </a:prstGeom>
        </p:spPr>
      </p:pic>
      <p:pic>
        <p:nvPicPr>
          <p:cNvPr id="7" name="Picture 6">
            <a:extLst>
              <a:ext uri="{FF2B5EF4-FFF2-40B4-BE49-F238E27FC236}">
                <a16:creationId xmlns:a16="http://schemas.microsoft.com/office/drawing/2014/main" id="{2D249E06-DEDC-BC08-9499-6BB62CD4F13E}"/>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l="-1169"/>
          <a:stretch/>
        </p:blipFill>
        <p:spPr>
          <a:xfrm>
            <a:off x="3558607" y="2235511"/>
            <a:ext cx="2128157" cy="2037600"/>
          </a:xfrm>
          <a:prstGeom prst="rect">
            <a:avLst/>
          </a:prstGeom>
        </p:spPr>
      </p:pic>
      <p:pic>
        <p:nvPicPr>
          <p:cNvPr id="8" name="Picture 7">
            <a:extLst>
              <a:ext uri="{FF2B5EF4-FFF2-40B4-BE49-F238E27FC236}">
                <a16:creationId xmlns:a16="http://schemas.microsoft.com/office/drawing/2014/main" id="{4B77EC14-D9E4-D4F4-808A-D8E1F08B48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6272531" y="2237603"/>
            <a:ext cx="2118245" cy="2037600"/>
          </a:xfrm>
          <a:prstGeom prst="rect">
            <a:avLst/>
          </a:prstGeom>
        </p:spPr>
      </p:pic>
      <p:pic>
        <p:nvPicPr>
          <p:cNvPr id="9" name="Picture 8">
            <a:extLst>
              <a:ext uri="{FF2B5EF4-FFF2-40B4-BE49-F238E27FC236}">
                <a16:creationId xmlns:a16="http://schemas.microsoft.com/office/drawing/2014/main" id="{72921BA2-4436-3DCF-BB07-5821366CC8E7}"/>
              </a:ext>
            </a:extLst>
          </p:cNvPr>
          <p:cNvPicPr>
            <a:picLocks noChangeAspect="1"/>
          </p:cNvPicPr>
          <p:nvPr/>
        </p:nvPicPr>
        <p:blipFill>
          <a:blip r:embed="rId6" cstate="print">
            <a:extLst>
              <a:ext uri="{28A0092B-C50C-407E-A947-70E740481C1C}">
                <a14:useLocalDpi xmlns:a14="http://schemas.microsoft.com/office/drawing/2010/main"/>
              </a:ext>
            </a:extLst>
          </a:blip>
          <a:srcRect/>
          <a:stretch/>
        </p:blipFill>
        <p:spPr>
          <a:xfrm>
            <a:off x="9022262" y="2237603"/>
            <a:ext cx="2118245" cy="2035508"/>
          </a:xfrm>
          <a:prstGeom prst="rect">
            <a:avLst/>
          </a:prstGeom>
        </p:spPr>
      </p:pic>
      <p:sp>
        <p:nvSpPr>
          <p:cNvPr id="10" name="Tijdelijke aanduiding voor tekst 11">
            <a:extLst>
              <a:ext uri="{FF2B5EF4-FFF2-40B4-BE49-F238E27FC236}">
                <a16:creationId xmlns:a16="http://schemas.microsoft.com/office/drawing/2014/main" id="{A9B00A6D-5C24-D266-EF0A-B509E13F42F3}"/>
              </a:ext>
            </a:extLst>
          </p:cNvPr>
          <p:cNvSpPr txBox="1">
            <a:spLocks/>
          </p:cNvSpPr>
          <p:nvPr/>
        </p:nvSpPr>
        <p:spPr>
          <a:xfrm>
            <a:off x="9020493" y="4651465"/>
            <a:ext cx="2129245"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The Design Sprint</a:t>
            </a:r>
          </a:p>
        </p:txBody>
      </p:sp>
    </p:spTree>
    <p:extLst>
      <p:ext uri="{BB962C8B-B14F-4D97-AF65-F5344CB8AC3E}">
        <p14:creationId xmlns:p14="http://schemas.microsoft.com/office/powerpoint/2010/main" val="2929544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90082C-54C6-55B6-A4A7-FE69AE5F13CE}"/>
              </a:ext>
            </a:extLst>
          </p:cNvPr>
          <p:cNvSpPr>
            <a:spLocks noGrp="1"/>
          </p:cNvSpPr>
          <p:nvPr>
            <p:ph type="title"/>
          </p:nvPr>
        </p:nvSpPr>
        <p:spPr/>
        <p:txBody>
          <a:bodyPr/>
          <a:lstStyle/>
          <a:p>
            <a:r>
              <a:rPr lang="en-US" dirty="0"/>
              <a:t>The </a:t>
            </a:r>
            <a:r>
              <a:rPr lang="en-US" sz="2400" b="1" dirty="0">
                <a:solidFill>
                  <a:srgbClr val="11B5B4"/>
                </a:solidFill>
              </a:rPr>
              <a:t>STANDARD</a:t>
            </a:r>
            <a:r>
              <a:rPr lang="en-US" sz="2400" b="1" dirty="0">
                <a:solidFill>
                  <a:schemeClr val="accent2"/>
                </a:solidFill>
              </a:rPr>
              <a:t> </a:t>
            </a:r>
            <a:r>
              <a:rPr lang="en-US" dirty="0"/>
              <a:t>design sprint</a:t>
            </a:r>
            <a:endParaRPr lang="en-US" b="1" dirty="0">
              <a:solidFill>
                <a:schemeClr val="accent2"/>
              </a:solidFill>
            </a:endParaRPr>
          </a:p>
        </p:txBody>
      </p:sp>
      <p:sp>
        <p:nvSpPr>
          <p:cNvPr id="4" name="Footer Placeholder 3">
            <a:extLst>
              <a:ext uri="{FF2B5EF4-FFF2-40B4-BE49-F238E27FC236}">
                <a16:creationId xmlns:a16="http://schemas.microsoft.com/office/drawing/2014/main" id="{DBD337DD-50CF-D513-1937-67225A955DB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BF556F0-2EBC-C5A0-AC56-8544811B299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FRI">
            <a:extLst>
              <a:ext uri="{FF2B5EF4-FFF2-40B4-BE49-F238E27FC236}">
                <a16:creationId xmlns:a16="http://schemas.microsoft.com/office/drawing/2014/main" id="{5123DD03-174D-5CBD-BCAF-48C5DF197F68}"/>
              </a:ext>
            </a:extLst>
          </p:cNvPr>
          <p:cNvSpPr/>
          <p:nvPr/>
        </p:nvSpPr>
        <p:spPr>
          <a:xfrm>
            <a:off x="9532340" y="1767560"/>
            <a:ext cx="2276915"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457200" marR="0" lvl="1"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a:t>
            </a:r>
          </a:p>
        </p:txBody>
      </p:sp>
      <p:sp>
        <p:nvSpPr>
          <p:cNvPr id="7" name="THU">
            <a:extLst>
              <a:ext uri="{FF2B5EF4-FFF2-40B4-BE49-F238E27FC236}">
                <a16:creationId xmlns:a16="http://schemas.microsoft.com/office/drawing/2014/main" id="{095CFADC-04FD-6DA7-A706-3D8F797F0F19}"/>
              </a:ext>
            </a:extLst>
          </p:cNvPr>
          <p:cNvSpPr/>
          <p:nvPr/>
        </p:nvSpPr>
        <p:spPr>
          <a:xfrm>
            <a:off x="7244218" y="1767560"/>
            <a:ext cx="2288584"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457200" marR="0" lvl="1"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a:t>
            </a:r>
          </a:p>
        </p:txBody>
      </p:sp>
      <p:sp>
        <p:nvSpPr>
          <p:cNvPr id="8" name="WED">
            <a:extLst>
              <a:ext uri="{FF2B5EF4-FFF2-40B4-BE49-F238E27FC236}">
                <a16:creationId xmlns:a16="http://schemas.microsoft.com/office/drawing/2014/main" id="{33E138F9-AFC0-52F0-EE60-AAB6F20151F2}"/>
              </a:ext>
            </a:extLst>
          </p:cNvPr>
          <p:cNvSpPr/>
          <p:nvPr/>
        </p:nvSpPr>
        <p:spPr>
          <a:xfrm>
            <a:off x="4947319" y="1767560"/>
            <a:ext cx="2297363"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457200" marR="0" lvl="1"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a:t>
            </a:r>
          </a:p>
        </p:txBody>
      </p:sp>
      <p:sp>
        <p:nvSpPr>
          <p:cNvPr id="9" name="TUE">
            <a:extLst>
              <a:ext uri="{FF2B5EF4-FFF2-40B4-BE49-F238E27FC236}">
                <a16:creationId xmlns:a16="http://schemas.microsoft.com/office/drawing/2014/main" id="{C51F6527-FC6F-6E94-D8C2-22447055CFB1}"/>
              </a:ext>
            </a:extLst>
          </p:cNvPr>
          <p:cNvSpPr/>
          <p:nvPr/>
        </p:nvSpPr>
        <p:spPr>
          <a:xfrm>
            <a:off x="2664275" y="1767559"/>
            <a:ext cx="2288238"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457200" marR="0" lvl="1"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a:t>
            </a:r>
          </a:p>
        </p:txBody>
      </p:sp>
      <p:sp>
        <p:nvSpPr>
          <p:cNvPr id="10" name="MON">
            <a:extLst>
              <a:ext uri="{FF2B5EF4-FFF2-40B4-BE49-F238E27FC236}">
                <a16:creationId xmlns:a16="http://schemas.microsoft.com/office/drawing/2014/main" id="{00A1CC01-A3FE-074A-3742-CF1BAF03C50A}"/>
              </a:ext>
            </a:extLst>
          </p:cNvPr>
          <p:cNvSpPr/>
          <p:nvPr/>
        </p:nvSpPr>
        <p:spPr>
          <a:xfrm>
            <a:off x="376547" y="1767559"/>
            <a:ext cx="2286851"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457200" marR="0" lvl="1"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rPr>
              <a:t>MON</a:t>
            </a:r>
          </a:p>
        </p:txBody>
      </p:sp>
      <p:sp>
        <p:nvSpPr>
          <p:cNvPr id="11" name="User Testing…">
            <a:extLst>
              <a:ext uri="{FF2B5EF4-FFF2-40B4-BE49-F238E27FC236}">
                <a16:creationId xmlns:a16="http://schemas.microsoft.com/office/drawing/2014/main" id="{493FC482-706F-6B0C-75B7-5EDC55A9E046}"/>
              </a:ext>
            </a:extLst>
          </p:cNvPr>
          <p:cNvSpPr/>
          <p:nvPr/>
        </p:nvSpPr>
        <p:spPr>
          <a:xfrm>
            <a:off x="7302346" y="2334895"/>
            <a:ext cx="2159001" cy="3431099"/>
          </a:xfrm>
          <a:prstGeom prst="roundRect">
            <a:avLst>
              <a:gd name="adj" fmla="val 2797"/>
            </a:avLst>
          </a:prstGeom>
          <a:solidFill>
            <a:srgbClr val="EAF7FA"/>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Solution Workshop…">
            <a:extLst>
              <a:ext uri="{FF2B5EF4-FFF2-40B4-BE49-F238E27FC236}">
                <a16:creationId xmlns:a16="http://schemas.microsoft.com/office/drawing/2014/main" id="{DF28F06B-718D-8B42-CF79-432C4312C64C}"/>
              </a:ext>
            </a:extLst>
          </p:cNvPr>
          <p:cNvSpPr/>
          <p:nvPr/>
        </p:nvSpPr>
        <p:spPr>
          <a:xfrm>
            <a:off x="441614" y="2334895"/>
            <a:ext cx="2154270" cy="3431099"/>
          </a:xfrm>
          <a:prstGeom prst="roundRect">
            <a:avLst>
              <a:gd name="adj" fmla="val 3864"/>
            </a:avLst>
          </a:prstGeom>
          <a:solidFill>
            <a:srgbClr val="EAF7FA"/>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User recruiting…">
            <a:extLst>
              <a:ext uri="{FF2B5EF4-FFF2-40B4-BE49-F238E27FC236}">
                <a16:creationId xmlns:a16="http://schemas.microsoft.com/office/drawing/2014/main" id="{76DB3A20-A315-DEFE-3E63-1300AEFEA654}"/>
              </a:ext>
            </a:extLst>
          </p:cNvPr>
          <p:cNvSpPr/>
          <p:nvPr/>
        </p:nvSpPr>
        <p:spPr>
          <a:xfrm>
            <a:off x="2730654" y="2334895"/>
            <a:ext cx="2159001" cy="3431265"/>
          </a:xfrm>
          <a:prstGeom prst="roundRect">
            <a:avLst>
              <a:gd name="adj" fmla="val 3674"/>
            </a:avLst>
          </a:prstGeom>
          <a:solidFill>
            <a:srgbClr val="EAF7FA"/>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User Testing…">
            <a:extLst>
              <a:ext uri="{FF2B5EF4-FFF2-40B4-BE49-F238E27FC236}">
                <a16:creationId xmlns:a16="http://schemas.microsoft.com/office/drawing/2014/main" id="{B905CC89-D2AA-17CE-D2DF-A055472D9E25}"/>
              </a:ext>
            </a:extLst>
          </p:cNvPr>
          <p:cNvSpPr/>
          <p:nvPr/>
        </p:nvSpPr>
        <p:spPr>
          <a:xfrm>
            <a:off x="9588192" y="2334894"/>
            <a:ext cx="2159001" cy="3431100"/>
          </a:xfrm>
          <a:prstGeom prst="roundRect">
            <a:avLst>
              <a:gd name="adj" fmla="val 3675"/>
            </a:avLst>
          </a:prstGeom>
          <a:solidFill>
            <a:srgbClr val="EAF7FA"/>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User recruiting…">
            <a:extLst>
              <a:ext uri="{FF2B5EF4-FFF2-40B4-BE49-F238E27FC236}">
                <a16:creationId xmlns:a16="http://schemas.microsoft.com/office/drawing/2014/main" id="{BAAFCB94-9ACE-EB57-DA91-920C93660A0B}"/>
              </a:ext>
            </a:extLst>
          </p:cNvPr>
          <p:cNvSpPr/>
          <p:nvPr/>
        </p:nvSpPr>
        <p:spPr>
          <a:xfrm>
            <a:off x="5007433" y="2334895"/>
            <a:ext cx="2159001" cy="3431265"/>
          </a:xfrm>
          <a:prstGeom prst="roundRect">
            <a:avLst>
              <a:gd name="adj" fmla="val 3674"/>
            </a:avLst>
          </a:prstGeom>
          <a:solidFill>
            <a:srgbClr val="EAF7FA"/>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64031591-57DD-61AD-A76C-2F56F33C70F1}"/>
              </a:ext>
            </a:extLst>
          </p:cNvPr>
          <p:cNvSpPr/>
          <p:nvPr/>
        </p:nvSpPr>
        <p:spPr>
          <a:xfrm>
            <a:off x="881279" y="3429000"/>
            <a:ext cx="1260000" cy="1260000"/>
          </a:xfrm>
          <a:prstGeom prst="rect">
            <a:avLst/>
          </a:prstGeom>
          <a:solidFill>
            <a:srgbClr val="11B5B4"/>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Map</a:t>
            </a:r>
          </a:p>
        </p:txBody>
      </p:sp>
      <p:sp>
        <p:nvSpPr>
          <p:cNvPr id="17" name="Rectangle 16">
            <a:extLst>
              <a:ext uri="{FF2B5EF4-FFF2-40B4-BE49-F238E27FC236}">
                <a16:creationId xmlns:a16="http://schemas.microsoft.com/office/drawing/2014/main" id="{28576F5E-8739-97B9-C1D7-18226766BBAC}"/>
              </a:ext>
            </a:extLst>
          </p:cNvPr>
          <p:cNvSpPr/>
          <p:nvPr/>
        </p:nvSpPr>
        <p:spPr>
          <a:xfrm>
            <a:off x="3178394" y="3420444"/>
            <a:ext cx="1260000" cy="1260000"/>
          </a:xfrm>
          <a:prstGeom prst="rect">
            <a:avLst/>
          </a:prstGeom>
          <a:solidFill>
            <a:srgbClr val="11B5B4"/>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Sketch</a:t>
            </a:r>
          </a:p>
        </p:txBody>
      </p:sp>
      <p:sp>
        <p:nvSpPr>
          <p:cNvPr id="18" name="Rectangle 17">
            <a:extLst>
              <a:ext uri="{FF2B5EF4-FFF2-40B4-BE49-F238E27FC236}">
                <a16:creationId xmlns:a16="http://schemas.microsoft.com/office/drawing/2014/main" id="{355AA96B-9A03-A2C6-8194-0C9DC97D5820}"/>
              </a:ext>
            </a:extLst>
          </p:cNvPr>
          <p:cNvSpPr/>
          <p:nvPr/>
        </p:nvSpPr>
        <p:spPr>
          <a:xfrm>
            <a:off x="5466000" y="2613563"/>
            <a:ext cx="1260000" cy="1260000"/>
          </a:xfrm>
          <a:prstGeom prst="rect">
            <a:avLst/>
          </a:prstGeom>
          <a:solidFill>
            <a:srgbClr val="11B5B4"/>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Decide</a:t>
            </a:r>
          </a:p>
        </p:txBody>
      </p:sp>
      <p:sp>
        <p:nvSpPr>
          <p:cNvPr id="19" name="Rectangle 18">
            <a:extLst>
              <a:ext uri="{FF2B5EF4-FFF2-40B4-BE49-F238E27FC236}">
                <a16:creationId xmlns:a16="http://schemas.microsoft.com/office/drawing/2014/main" id="{40C99571-58F7-CA2C-ACE6-ABF75F9694FE}"/>
              </a:ext>
            </a:extLst>
          </p:cNvPr>
          <p:cNvSpPr/>
          <p:nvPr/>
        </p:nvSpPr>
        <p:spPr>
          <a:xfrm>
            <a:off x="5456933" y="4152231"/>
            <a:ext cx="1260000" cy="1260000"/>
          </a:xfrm>
          <a:prstGeom prst="rect">
            <a:avLst/>
          </a:prstGeom>
          <a:solidFill>
            <a:srgbClr val="11B5B4"/>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Storyboard</a:t>
            </a:r>
          </a:p>
        </p:txBody>
      </p:sp>
      <p:sp>
        <p:nvSpPr>
          <p:cNvPr id="20" name="Rectangle 19">
            <a:extLst>
              <a:ext uri="{FF2B5EF4-FFF2-40B4-BE49-F238E27FC236}">
                <a16:creationId xmlns:a16="http://schemas.microsoft.com/office/drawing/2014/main" id="{9C3527B2-340F-C956-E23B-3A7F2DF49DFA}"/>
              </a:ext>
            </a:extLst>
          </p:cNvPr>
          <p:cNvSpPr/>
          <p:nvPr/>
        </p:nvSpPr>
        <p:spPr>
          <a:xfrm>
            <a:off x="7747313" y="3420444"/>
            <a:ext cx="1260000" cy="1260000"/>
          </a:xfrm>
          <a:prstGeom prst="rect">
            <a:avLst/>
          </a:prstGeom>
          <a:solidFill>
            <a:srgbClr val="11B5B4"/>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Prototype</a:t>
            </a:r>
          </a:p>
        </p:txBody>
      </p:sp>
      <p:sp>
        <p:nvSpPr>
          <p:cNvPr id="21" name="Rectangle 20">
            <a:extLst>
              <a:ext uri="{FF2B5EF4-FFF2-40B4-BE49-F238E27FC236}">
                <a16:creationId xmlns:a16="http://schemas.microsoft.com/office/drawing/2014/main" id="{CB457539-9DD9-F20B-B8FE-2324F78E031B}"/>
              </a:ext>
            </a:extLst>
          </p:cNvPr>
          <p:cNvSpPr/>
          <p:nvPr/>
        </p:nvSpPr>
        <p:spPr>
          <a:xfrm>
            <a:off x="10037692" y="3429000"/>
            <a:ext cx="1260000" cy="1260000"/>
          </a:xfrm>
          <a:prstGeom prst="rect">
            <a:avLst/>
          </a:prstGeom>
          <a:solidFill>
            <a:srgbClr val="11B5B4"/>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Test</a:t>
            </a:r>
          </a:p>
        </p:txBody>
      </p:sp>
    </p:spTree>
    <p:extLst>
      <p:ext uri="{BB962C8B-B14F-4D97-AF65-F5344CB8AC3E}">
        <p14:creationId xmlns:p14="http://schemas.microsoft.com/office/powerpoint/2010/main" val="6458558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500"/>
                                        <p:tgtEl>
                                          <p:spTgt spid="1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500"/>
                                        <p:tgtEl>
                                          <p:spTgt spid="1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500"/>
                                        <p:tgtEl>
                                          <p:spTgt spid="1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fade">
                                      <p:cBhvr>
                                        <p:cTn id="54" dur="500"/>
                                        <p:tgtEl>
                                          <p:spTgt spid="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fade">
                                      <p:cBhvr>
                                        <p:cTn id="6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CA8A9-4B55-7B62-A84B-E29D628F6C51}"/>
              </a:ext>
            </a:extLst>
          </p:cNvPr>
          <p:cNvSpPr>
            <a:spLocks noGrp="1"/>
          </p:cNvSpPr>
          <p:nvPr>
            <p:ph type="title"/>
          </p:nvPr>
        </p:nvSpPr>
        <p:spPr/>
        <p:txBody>
          <a:bodyPr/>
          <a:lstStyle/>
          <a:p>
            <a:r>
              <a:rPr lang="nl-BE" dirty="0" err="1"/>
              <a:t>What</a:t>
            </a:r>
            <a:r>
              <a:rPr lang="nl-BE" dirty="0"/>
              <a:t> is a design </a:t>
            </a:r>
            <a:r>
              <a:rPr lang="nl-BE" sz="2400" b="1" dirty="0">
                <a:solidFill>
                  <a:srgbClr val="11B5B4"/>
                </a:solidFill>
              </a:rPr>
              <a:t>SPRINT</a:t>
            </a:r>
            <a:r>
              <a:rPr lang="nl-BE" dirty="0"/>
              <a:t>?</a:t>
            </a:r>
            <a:endParaRPr lang="en-US" dirty="0"/>
          </a:p>
        </p:txBody>
      </p:sp>
      <p:sp>
        <p:nvSpPr>
          <p:cNvPr id="3" name="Text Placeholder 2">
            <a:extLst>
              <a:ext uri="{FF2B5EF4-FFF2-40B4-BE49-F238E27FC236}">
                <a16:creationId xmlns:a16="http://schemas.microsoft.com/office/drawing/2014/main" id="{89B1D8D0-F38C-A8D6-9E53-550EC356D7C7}"/>
              </a:ext>
            </a:extLst>
          </p:cNvPr>
          <p:cNvSpPr>
            <a:spLocks noGrp="1"/>
          </p:cNvSpPr>
          <p:nvPr>
            <p:ph type="body" sz="quarter" idx="12"/>
          </p:nvPr>
        </p:nvSpPr>
        <p:spPr>
          <a:xfrm>
            <a:off x="704849" y="1330961"/>
            <a:ext cx="6508751" cy="4429760"/>
          </a:xfrm>
        </p:spPr>
        <p:txBody>
          <a:bodyPr/>
          <a:lstStyle/>
          <a:p>
            <a:pPr algn="just">
              <a:lnSpc>
                <a:spcPct val="100000"/>
              </a:lnSpc>
            </a:pPr>
            <a:r>
              <a:rPr lang="en-US" sz="2000" dirty="0"/>
              <a:t>The Design Sprint is a </a:t>
            </a:r>
            <a:r>
              <a:rPr lang="en-US" sz="2000" b="1" dirty="0">
                <a:solidFill>
                  <a:srgbClr val="11B5B4"/>
                </a:solidFill>
              </a:rPr>
              <a:t>step-by-step five-day system </a:t>
            </a:r>
            <a:r>
              <a:rPr lang="en-US" sz="2000" dirty="0"/>
              <a:t>that helps you solve big problems and test big ideas. It’s being used a lot for building better products faster.</a:t>
            </a:r>
          </a:p>
          <a:p>
            <a:pPr algn="just">
              <a:lnSpc>
                <a:spcPct val="100000"/>
              </a:lnSpc>
            </a:pPr>
            <a:endParaRPr lang="en-US" sz="2000" dirty="0"/>
          </a:p>
          <a:p>
            <a:pPr algn="just">
              <a:lnSpc>
                <a:spcPct val="100000"/>
              </a:lnSpc>
            </a:pPr>
            <a:r>
              <a:rPr lang="en-US" sz="2000" dirty="0"/>
              <a:t>A sprint is about </a:t>
            </a:r>
            <a:r>
              <a:rPr lang="en-US" sz="2000" b="1" dirty="0">
                <a:solidFill>
                  <a:srgbClr val="11B5B4"/>
                </a:solidFill>
              </a:rPr>
              <a:t>moving fast, getting momentum</a:t>
            </a:r>
            <a:r>
              <a:rPr lang="en-US" sz="2000" dirty="0">
                <a:solidFill>
                  <a:srgbClr val="11B5B4"/>
                </a:solidFill>
              </a:rPr>
              <a:t> </a:t>
            </a:r>
            <a:r>
              <a:rPr lang="en-US" sz="2000" dirty="0"/>
              <a:t>and stopping at everything to be right kills it. </a:t>
            </a:r>
          </a:p>
          <a:p>
            <a:pPr algn="just">
              <a:lnSpc>
                <a:spcPct val="100000"/>
              </a:lnSpc>
            </a:pPr>
            <a:endParaRPr lang="en-US" sz="2000" dirty="0"/>
          </a:p>
          <a:p>
            <a:pPr algn="just">
              <a:lnSpc>
                <a:spcPct val="100000"/>
              </a:lnSpc>
            </a:pPr>
            <a:r>
              <a:rPr lang="en-US" sz="2000" dirty="0"/>
              <a:t>I started using the design sprint because it's such a simple and obvious way to </a:t>
            </a:r>
            <a:r>
              <a:rPr lang="en-US" sz="2000" b="1" dirty="0">
                <a:solidFill>
                  <a:srgbClr val="11B5B4"/>
                </a:solidFill>
              </a:rPr>
              <a:t>kickstart a data governance program</a:t>
            </a:r>
            <a:r>
              <a:rPr lang="en-US" sz="2000" dirty="0"/>
              <a:t>. You can plug it into any type of problem, run the process, and always make sure you're validating ideas and solving those problems in a really short amount of time!</a:t>
            </a:r>
          </a:p>
        </p:txBody>
      </p:sp>
      <p:sp>
        <p:nvSpPr>
          <p:cNvPr id="4" name="Footer Placeholder 3">
            <a:extLst>
              <a:ext uri="{FF2B5EF4-FFF2-40B4-BE49-F238E27FC236}">
                <a16:creationId xmlns:a16="http://schemas.microsoft.com/office/drawing/2014/main" id="{605BD41F-7B75-A57F-9E86-49A65EB6817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E200FFE-DEA4-509B-F9C5-B991D66673A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9">
            <a:extLst>
              <a:ext uri="{FF2B5EF4-FFF2-40B4-BE49-F238E27FC236}">
                <a16:creationId xmlns:a16="http://schemas.microsoft.com/office/drawing/2014/main" id="{FD379601-0E27-3BBA-EAF3-39F2CBAA38BC}"/>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7667083" y="439813"/>
            <a:ext cx="4026607" cy="5589634"/>
          </a:xfrm>
          <a:prstGeom prst="rect">
            <a:avLst/>
          </a:prstGeom>
        </p:spPr>
      </p:pic>
    </p:spTree>
    <p:extLst>
      <p:ext uri="{BB962C8B-B14F-4D97-AF65-F5344CB8AC3E}">
        <p14:creationId xmlns:p14="http://schemas.microsoft.com/office/powerpoint/2010/main" val="40844617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CA8A9-4B55-7B62-A84B-E29D628F6C51}"/>
              </a:ext>
            </a:extLst>
          </p:cNvPr>
          <p:cNvSpPr>
            <a:spLocks noGrp="1"/>
          </p:cNvSpPr>
          <p:nvPr>
            <p:ph type="title"/>
          </p:nvPr>
        </p:nvSpPr>
        <p:spPr/>
        <p:txBody>
          <a:bodyPr/>
          <a:lstStyle/>
          <a:p>
            <a:r>
              <a:rPr lang="nl-BE" dirty="0" err="1"/>
              <a:t>What</a:t>
            </a:r>
            <a:r>
              <a:rPr lang="nl-BE" dirty="0"/>
              <a:t> is a </a:t>
            </a:r>
            <a:r>
              <a:rPr lang="nl-BE" sz="2400" b="1" dirty="0">
                <a:solidFill>
                  <a:srgbClr val="11B5B4"/>
                </a:solidFill>
              </a:rPr>
              <a:t>STRATEGY</a:t>
            </a:r>
            <a:r>
              <a:rPr lang="nl-BE" sz="2400" b="1" dirty="0">
                <a:solidFill>
                  <a:schemeClr val="accent2"/>
                </a:solidFill>
              </a:rPr>
              <a:t> </a:t>
            </a:r>
            <a:r>
              <a:rPr lang="nl-BE" dirty="0"/>
              <a:t>sprint?</a:t>
            </a:r>
            <a:endParaRPr lang="en-US" dirty="0"/>
          </a:p>
        </p:txBody>
      </p:sp>
      <p:sp>
        <p:nvSpPr>
          <p:cNvPr id="3" name="Text Placeholder 2">
            <a:extLst>
              <a:ext uri="{FF2B5EF4-FFF2-40B4-BE49-F238E27FC236}">
                <a16:creationId xmlns:a16="http://schemas.microsoft.com/office/drawing/2014/main" id="{89B1D8D0-F38C-A8D6-9E53-550EC356D7C7}"/>
              </a:ext>
            </a:extLst>
          </p:cNvPr>
          <p:cNvSpPr>
            <a:spLocks noGrp="1"/>
          </p:cNvSpPr>
          <p:nvPr>
            <p:ph type="body" sz="quarter" idx="12"/>
          </p:nvPr>
        </p:nvSpPr>
        <p:spPr>
          <a:xfrm>
            <a:off x="704849" y="1300481"/>
            <a:ext cx="6407151" cy="4460240"/>
          </a:xfrm>
        </p:spPr>
        <p:txBody>
          <a:bodyPr/>
          <a:lstStyle/>
          <a:p>
            <a:pPr algn="just"/>
            <a:r>
              <a:rPr lang="en-US" sz="2000" dirty="0"/>
              <a:t>The Strategy Sprint is a </a:t>
            </a:r>
            <a:r>
              <a:rPr lang="en-US" sz="2000" b="1" dirty="0">
                <a:solidFill>
                  <a:srgbClr val="11B5B4"/>
                </a:solidFill>
              </a:rPr>
              <a:t>structured process </a:t>
            </a:r>
            <a:r>
              <a:rPr lang="en-US" sz="2000" dirty="0"/>
              <a:t>- think of it as an enhanced, more dynamic variant of the Design Sprint.</a:t>
            </a:r>
          </a:p>
          <a:p>
            <a:pPr algn="just"/>
            <a:r>
              <a:rPr lang="en-US" sz="2000" dirty="0"/>
              <a:t>It's all about guiding leadership teams to design an actionable, impactful strategy. </a:t>
            </a:r>
          </a:p>
          <a:p>
            <a:pPr algn="just"/>
            <a:endParaRPr lang="en-US" sz="2000" dirty="0"/>
          </a:p>
          <a:p>
            <a:pPr algn="just"/>
            <a:r>
              <a:rPr lang="en-US" sz="2000" dirty="0"/>
              <a:t>During the Strategy Sprint workshop, we dive deep into the client's business </a:t>
            </a:r>
            <a:r>
              <a:rPr lang="en-US" sz="2000" b="1" dirty="0">
                <a:solidFill>
                  <a:srgbClr val="11B5B4"/>
                </a:solidFill>
              </a:rPr>
              <a:t>purpose</a:t>
            </a:r>
            <a:r>
              <a:rPr lang="en-US" sz="2000" dirty="0"/>
              <a:t> and critical </a:t>
            </a:r>
            <a:r>
              <a:rPr lang="en-US" sz="2000" b="1" dirty="0">
                <a:solidFill>
                  <a:srgbClr val="11B5B4"/>
                </a:solidFill>
              </a:rPr>
              <a:t>challenges</a:t>
            </a:r>
            <a:r>
              <a:rPr lang="en-US" sz="2000" dirty="0"/>
              <a:t>. Together, we generate coordinated </a:t>
            </a:r>
            <a:r>
              <a:rPr lang="en-US" sz="2000" b="1" dirty="0">
                <a:solidFill>
                  <a:srgbClr val="11B5B4"/>
                </a:solidFill>
              </a:rPr>
              <a:t>actions</a:t>
            </a:r>
            <a:r>
              <a:rPr lang="en-US" sz="2000" dirty="0"/>
              <a:t> to overcome these hurdles and propel the company forward.</a:t>
            </a:r>
          </a:p>
          <a:p>
            <a:pPr algn="just"/>
            <a:r>
              <a:rPr lang="en-US" sz="2000" dirty="0">
                <a:effectLst/>
              </a:rPr>
              <a:t>No more fluff or pie-in-the-sky thinking - we focus on clarity and tangible action.</a:t>
            </a:r>
            <a:endParaRPr lang="en-US" sz="2000" dirty="0"/>
          </a:p>
        </p:txBody>
      </p:sp>
      <p:sp>
        <p:nvSpPr>
          <p:cNvPr id="4" name="Footer Placeholder 3">
            <a:extLst>
              <a:ext uri="{FF2B5EF4-FFF2-40B4-BE49-F238E27FC236}">
                <a16:creationId xmlns:a16="http://schemas.microsoft.com/office/drawing/2014/main" id="{605BD41F-7B75-A57F-9E86-49A65EB6817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E200FFE-DEA4-509B-F9C5-B991D66673A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9">
            <a:extLst>
              <a:ext uri="{FF2B5EF4-FFF2-40B4-BE49-F238E27FC236}">
                <a16:creationId xmlns:a16="http://schemas.microsoft.com/office/drawing/2014/main" id="{D1F6BDED-1EA3-F019-F277-B8C4F1273933}"/>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656923" y="439813"/>
            <a:ext cx="4027446" cy="5590800"/>
          </a:xfrm>
          <a:prstGeom prst="rect">
            <a:avLst/>
          </a:prstGeom>
        </p:spPr>
      </p:pic>
    </p:spTree>
    <p:extLst>
      <p:ext uri="{BB962C8B-B14F-4D97-AF65-F5344CB8AC3E}">
        <p14:creationId xmlns:p14="http://schemas.microsoft.com/office/powerpoint/2010/main" val="3311885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BDF4D036-5CAC-E4A6-C67C-2C8C9AE7565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E9A2F01-F318-5813-74CF-BEB87B71D3D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Google Shape;169;p28">
            <a:extLst>
              <a:ext uri="{FF2B5EF4-FFF2-40B4-BE49-F238E27FC236}">
                <a16:creationId xmlns:a16="http://schemas.microsoft.com/office/drawing/2014/main" id="{B3F497A4-DE7A-7D38-ECD9-CF6C8C69BA9A}"/>
              </a:ext>
            </a:extLst>
          </p:cNvPr>
          <p:cNvSpPr txBox="1">
            <a:spLocks noGrp="1"/>
          </p:cNvSpPr>
          <p:nvPr>
            <p:ph type="title"/>
          </p:nvPr>
        </p:nvSpPr>
        <p:spPr>
          <a:xfrm>
            <a:off x="704850" y="439813"/>
            <a:ext cx="8010524" cy="394692"/>
          </a:xfrm>
          <a:prstGeom prst="rect">
            <a:avLst/>
          </a:prstGeom>
        </p:spPr>
        <p:txBody>
          <a:bodyPr vert="horz" lIns="0" tIns="0" rIns="0" bIns="0" rtlCol="0" anchor="b" anchorCtr="0">
            <a:noAutofit/>
          </a:bodyPr>
          <a:lstStyle/>
          <a:p>
            <a:r>
              <a:rPr lang="en-US" sz="2800" dirty="0">
                <a:latin typeface="Arial" panose="020B0604020202020204" pitchFamily="34" charset="0"/>
                <a:cs typeface="Arial" panose="020B0604020202020204" pitchFamily="34" charset="0"/>
              </a:rPr>
              <a:t>Data is a strategic </a:t>
            </a:r>
            <a:r>
              <a:rPr lang="en-US" sz="2400" b="1" dirty="0">
                <a:solidFill>
                  <a:srgbClr val="11B5B4"/>
                </a:solidFill>
                <a:latin typeface="Arial" panose="020B0604020202020204" pitchFamily="34" charset="0"/>
                <a:cs typeface="Arial" panose="020B0604020202020204" pitchFamily="34" charset="0"/>
              </a:rPr>
              <a:t>ASSET</a:t>
            </a:r>
            <a:endParaRPr sz="2800" b="1" dirty="0">
              <a:solidFill>
                <a:srgbClr val="11B5B4"/>
              </a:solidFill>
              <a:latin typeface="Arial" panose="020B0604020202020204" pitchFamily="34" charset="0"/>
              <a:cs typeface="Arial" panose="020B0604020202020204" pitchFamily="34" charset="0"/>
            </a:endParaRPr>
          </a:p>
        </p:txBody>
      </p:sp>
      <p:sp>
        <p:nvSpPr>
          <p:cNvPr id="30" name="Google Shape;168;p28">
            <a:extLst>
              <a:ext uri="{FF2B5EF4-FFF2-40B4-BE49-F238E27FC236}">
                <a16:creationId xmlns:a16="http://schemas.microsoft.com/office/drawing/2014/main" id="{E9C2B183-87A7-0DAD-919F-F6A78D87562E}"/>
              </a:ext>
            </a:extLst>
          </p:cNvPr>
          <p:cNvSpPr txBox="1">
            <a:spLocks noGrp="1"/>
          </p:cNvSpPr>
          <p:nvPr>
            <p:ph type="body" sz="quarter" idx="12"/>
          </p:nvPr>
        </p:nvSpPr>
        <p:spPr>
          <a:xfrm>
            <a:off x="786416" y="3160720"/>
            <a:ext cx="2175232" cy="315915"/>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Clr>
                <a:schemeClr val="dk1"/>
              </a:buClr>
              <a:buSzPts val="1600"/>
            </a:pPr>
            <a:r>
              <a:rPr lang="en-US" sz="1200" b="1" dirty="0">
                <a:latin typeface="Arial" panose="020B0604020202020204" pitchFamily="34" charset="0"/>
                <a:cs typeface="Arial" panose="020B0604020202020204" pitchFamily="34" charset="0"/>
              </a:rPr>
              <a:t>Supply Chain</a:t>
            </a:r>
            <a:endParaRPr lang="en-US" sz="1200" b="1" dirty="0">
              <a:solidFill>
                <a:srgbClr val="204169"/>
              </a:solidFill>
              <a:latin typeface="Arial" panose="020B0604020202020204" pitchFamily="34" charset="0"/>
              <a:cs typeface="Arial" panose="020B0604020202020204" pitchFamily="34" charset="0"/>
            </a:endParaRPr>
          </a:p>
        </p:txBody>
      </p:sp>
      <p:sp>
        <p:nvSpPr>
          <p:cNvPr id="31" name="Google Shape;168;p28">
            <a:extLst>
              <a:ext uri="{FF2B5EF4-FFF2-40B4-BE49-F238E27FC236}">
                <a16:creationId xmlns:a16="http://schemas.microsoft.com/office/drawing/2014/main" id="{06F42E3B-A791-6611-BAB3-A5AB9822A9AA}"/>
              </a:ext>
            </a:extLst>
          </p:cNvPr>
          <p:cNvSpPr txBox="1">
            <a:spLocks/>
          </p:cNvSpPr>
          <p:nvPr/>
        </p:nvSpPr>
        <p:spPr>
          <a:xfrm>
            <a:off x="1002357" y="4525612"/>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Medical Equipment &amp; Supplies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32" name="Google Shape;168;p28">
            <a:extLst>
              <a:ext uri="{FF2B5EF4-FFF2-40B4-BE49-F238E27FC236}">
                <a16:creationId xmlns:a16="http://schemas.microsoft.com/office/drawing/2014/main" id="{2BA8F3A3-AA94-90C1-F145-41439D563019}"/>
              </a:ext>
            </a:extLst>
          </p:cNvPr>
          <p:cNvSpPr txBox="1">
            <a:spLocks/>
          </p:cNvSpPr>
          <p:nvPr/>
        </p:nvSpPr>
        <p:spPr>
          <a:xfrm>
            <a:off x="2653834" y="4525612"/>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Patient Care &amp; </a:t>
            </a:r>
            <a:b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b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Work Locations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33" name="Google Shape;168;p28">
            <a:extLst>
              <a:ext uri="{FF2B5EF4-FFF2-40B4-BE49-F238E27FC236}">
                <a16:creationId xmlns:a16="http://schemas.microsoft.com/office/drawing/2014/main" id="{3B62D2DC-EBED-838E-36E4-48D50D5FCEC1}"/>
              </a:ext>
            </a:extLst>
          </p:cNvPr>
          <p:cNvSpPr txBox="1">
            <a:spLocks/>
          </p:cNvSpPr>
          <p:nvPr/>
        </p:nvSpPr>
        <p:spPr>
          <a:xfrm>
            <a:off x="4259114" y="4525612"/>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Employees &amp; Contractors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34" name="Google Shape;168;p28">
            <a:extLst>
              <a:ext uri="{FF2B5EF4-FFF2-40B4-BE49-F238E27FC236}">
                <a16:creationId xmlns:a16="http://schemas.microsoft.com/office/drawing/2014/main" id="{5898DF3D-7D4A-AD86-DEE0-B05F9EF0ACEC}"/>
              </a:ext>
            </a:extLst>
          </p:cNvPr>
          <p:cNvSpPr txBox="1">
            <a:spLocks/>
          </p:cNvSpPr>
          <p:nvPr/>
        </p:nvSpPr>
        <p:spPr>
          <a:xfrm>
            <a:off x="5864394" y="452561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Capital &amp; Expenses &amp; Revenue</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35" name="Google Shape;168;p28">
            <a:extLst>
              <a:ext uri="{FF2B5EF4-FFF2-40B4-BE49-F238E27FC236}">
                <a16:creationId xmlns:a16="http://schemas.microsoft.com/office/drawing/2014/main" id="{9C710914-8184-4A21-0B91-195A8E896DF6}"/>
              </a:ext>
            </a:extLst>
          </p:cNvPr>
          <p:cNvSpPr txBox="1">
            <a:spLocks/>
          </p:cNvSpPr>
          <p:nvPr/>
        </p:nvSpPr>
        <p:spPr>
          <a:xfrm>
            <a:off x="7469674" y="452561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Software &amp; Hardware</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36" name="Google Shape;168;p28">
            <a:extLst>
              <a:ext uri="{FF2B5EF4-FFF2-40B4-BE49-F238E27FC236}">
                <a16:creationId xmlns:a16="http://schemas.microsoft.com/office/drawing/2014/main" id="{1D3D3B8E-4226-4A57-3AD5-0D09BAB8F046}"/>
              </a:ext>
            </a:extLst>
          </p:cNvPr>
          <p:cNvSpPr txBox="1">
            <a:spLocks/>
          </p:cNvSpPr>
          <p:nvPr/>
        </p:nvSpPr>
        <p:spPr>
          <a:xfrm>
            <a:off x="8992003" y="452561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Data &amp; Analytics Solutions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45" name="Rectangle: Rounded Corners 44">
            <a:extLst>
              <a:ext uri="{FF2B5EF4-FFF2-40B4-BE49-F238E27FC236}">
                <a16:creationId xmlns:a16="http://schemas.microsoft.com/office/drawing/2014/main" id="{A7278046-4908-3FAB-5F67-F83F84FB3B43}"/>
              </a:ext>
            </a:extLst>
          </p:cNvPr>
          <p:cNvSpPr/>
          <p:nvPr/>
        </p:nvSpPr>
        <p:spPr>
          <a:xfrm>
            <a:off x="1002357" y="1812458"/>
            <a:ext cx="9954228" cy="657218"/>
          </a:xfrm>
          <a:prstGeom prst="round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Core Business Function</a:t>
            </a:r>
            <a:endParaRPr kumimoji="0" lang="LID4096" sz="24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
        <p:nvSpPr>
          <p:cNvPr id="46" name="Google Shape;168;p28">
            <a:extLst>
              <a:ext uri="{FF2B5EF4-FFF2-40B4-BE49-F238E27FC236}">
                <a16:creationId xmlns:a16="http://schemas.microsoft.com/office/drawing/2014/main" id="{57A5E508-4E5A-3644-20A1-64994CDF4790}"/>
              </a:ext>
            </a:extLst>
          </p:cNvPr>
          <p:cNvSpPr txBox="1">
            <a:spLocks/>
          </p:cNvSpPr>
          <p:nvPr/>
        </p:nvSpPr>
        <p:spPr>
          <a:xfrm>
            <a:off x="2779928" y="3092136"/>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Facilities Management</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47" name="Google Shape;168;p28">
            <a:extLst>
              <a:ext uri="{FF2B5EF4-FFF2-40B4-BE49-F238E27FC236}">
                <a16:creationId xmlns:a16="http://schemas.microsoft.com/office/drawing/2014/main" id="{01B840C0-2757-4B14-876B-8E73DB35B7B8}"/>
              </a:ext>
            </a:extLst>
          </p:cNvPr>
          <p:cNvSpPr txBox="1">
            <a:spLocks/>
          </p:cNvSpPr>
          <p:nvPr/>
        </p:nvSpPr>
        <p:spPr>
          <a:xfrm>
            <a:off x="4385208" y="3092135"/>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Human Resources</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48" name="Google Shape;168;p28">
            <a:extLst>
              <a:ext uri="{FF2B5EF4-FFF2-40B4-BE49-F238E27FC236}">
                <a16:creationId xmlns:a16="http://schemas.microsoft.com/office/drawing/2014/main" id="{7DDB2225-0ABF-00C5-05DA-617D2CE51241}"/>
              </a:ext>
            </a:extLst>
          </p:cNvPr>
          <p:cNvSpPr txBox="1">
            <a:spLocks/>
          </p:cNvSpPr>
          <p:nvPr/>
        </p:nvSpPr>
        <p:spPr>
          <a:xfrm>
            <a:off x="5990488" y="3097214"/>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Finance</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49" name="Google Shape;168;p28">
            <a:extLst>
              <a:ext uri="{FF2B5EF4-FFF2-40B4-BE49-F238E27FC236}">
                <a16:creationId xmlns:a16="http://schemas.microsoft.com/office/drawing/2014/main" id="{754DED7C-70D2-493E-69BE-65ABD729A724}"/>
              </a:ext>
            </a:extLst>
          </p:cNvPr>
          <p:cNvSpPr txBox="1">
            <a:spLocks/>
          </p:cNvSpPr>
          <p:nvPr/>
        </p:nvSpPr>
        <p:spPr>
          <a:xfrm>
            <a:off x="7594097" y="3092134"/>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Information Technology</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50" name="Google Shape;168;p28">
            <a:extLst>
              <a:ext uri="{FF2B5EF4-FFF2-40B4-BE49-F238E27FC236}">
                <a16:creationId xmlns:a16="http://schemas.microsoft.com/office/drawing/2014/main" id="{A09FBF95-C569-BEB5-68BD-B4C5DCBE6EC4}"/>
              </a:ext>
            </a:extLst>
          </p:cNvPr>
          <p:cNvSpPr txBox="1">
            <a:spLocks/>
          </p:cNvSpPr>
          <p:nvPr/>
        </p:nvSpPr>
        <p:spPr>
          <a:xfrm>
            <a:off x="9118097" y="3092133"/>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Data Governance</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pic>
        <p:nvPicPr>
          <p:cNvPr id="51" name="Graphic 50" descr="Tools outline">
            <a:extLst>
              <a:ext uri="{FF2B5EF4-FFF2-40B4-BE49-F238E27FC236}">
                <a16:creationId xmlns:a16="http://schemas.microsoft.com/office/drawing/2014/main" id="{472FA085-B691-1D82-3304-72C82B93F51B}"/>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591484" y="2545198"/>
            <a:ext cx="540000" cy="540000"/>
          </a:xfrm>
          <a:prstGeom prst="rect">
            <a:avLst/>
          </a:prstGeom>
        </p:spPr>
      </p:pic>
      <p:pic>
        <p:nvPicPr>
          <p:cNvPr id="52" name="Graphic 51" descr="City outline">
            <a:extLst>
              <a:ext uri="{FF2B5EF4-FFF2-40B4-BE49-F238E27FC236}">
                <a16:creationId xmlns:a16="http://schemas.microsoft.com/office/drawing/2014/main" id="{FCA756BD-4A12-7B63-C319-0FDD8A7F83E4}"/>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197599" y="2544540"/>
            <a:ext cx="540000" cy="540000"/>
          </a:xfrm>
          <a:prstGeom prst="rect">
            <a:avLst/>
          </a:prstGeom>
        </p:spPr>
      </p:pic>
      <p:pic>
        <p:nvPicPr>
          <p:cNvPr id="53" name="Graphic 52" descr="Users outline">
            <a:extLst>
              <a:ext uri="{FF2B5EF4-FFF2-40B4-BE49-F238E27FC236}">
                <a16:creationId xmlns:a16="http://schemas.microsoft.com/office/drawing/2014/main" id="{89837053-A388-00CD-B1B4-FA711191171B}"/>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4802044" y="2544540"/>
            <a:ext cx="540000" cy="540000"/>
          </a:xfrm>
          <a:prstGeom prst="rect">
            <a:avLst/>
          </a:prstGeom>
        </p:spPr>
      </p:pic>
      <p:pic>
        <p:nvPicPr>
          <p:cNvPr id="54" name="Graphic 53" descr="Money outline">
            <a:extLst>
              <a:ext uri="{FF2B5EF4-FFF2-40B4-BE49-F238E27FC236}">
                <a16:creationId xmlns:a16="http://schemas.microsoft.com/office/drawing/2014/main" id="{7B3A9F8E-C1E2-4A47-DE28-B02CEE15BC89}"/>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6407325" y="2547761"/>
            <a:ext cx="540000" cy="540000"/>
          </a:xfrm>
          <a:prstGeom prst="rect">
            <a:avLst/>
          </a:prstGeom>
        </p:spPr>
      </p:pic>
      <p:pic>
        <p:nvPicPr>
          <p:cNvPr id="55" name="Graphic 54" descr="Bar chart outline">
            <a:extLst>
              <a:ext uri="{FF2B5EF4-FFF2-40B4-BE49-F238E27FC236}">
                <a16:creationId xmlns:a16="http://schemas.microsoft.com/office/drawing/2014/main" id="{29A1ED85-F3DB-B92B-6287-87BAE3F18294}"/>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9534933" y="2544540"/>
            <a:ext cx="540000" cy="540000"/>
          </a:xfrm>
          <a:prstGeom prst="rect">
            <a:avLst/>
          </a:prstGeom>
        </p:spPr>
      </p:pic>
      <p:pic>
        <p:nvPicPr>
          <p:cNvPr id="56" name="Graphic 55" descr="Computer outline">
            <a:extLst>
              <a:ext uri="{FF2B5EF4-FFF2-40B4-BE49-F238E27FC236}">
                <a16:creationId xmlns:a16="http://schemas.microsoft.com/office/drawing/2014/main" id="{ADCAAE81-0BD8-0237-19EE-69758F0ACD6F}"/>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8010934" y="2544540"/>
            <a:ext cx="540000" cy="540000"/>
          </a:xfrm>
          <a:prstGeom prst="rect">
            <a:avLst/>
          </a:prstGeom>
        </p:spPr>
      </p:pic>
      <p:sp>
        <p:nvSpPr>
          <p:cNvPr id="57" name="Rectangle: Rounded Corners 56">
            <a:extLst>
              <a:ext uri="{FF2B5EF4-FFF2-40B4-BE49-F238E27FC236}">
                <a16:creationId xmlns:a16="http://schemas.microsoft.com/office/drawing/2014/main" id="{A1084607-8832-FB58-62EA-A55F94BD13BF}"/>
              </a:ext>
            </a:extLst>
          </p:cNvPr>
          <p:cNvSpPr/>
          <p:nvPr/>
        </p:nvSpPr>
        <p:spPr>
          <a:xfrm>
            <a:off x="9175955" y="2563173"/>
            <a:ext cx="1223958" cy="1068082"/>
          </a:xfrm>
          <a:prstGeom prst="roundRect">
            <a:avLst/>
          </a:prstGeom>
          <a:no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LID4096"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pic>
        <p:nvPicPr>
          <p:cNvPr id="58" name="Picture 10">
            <a:extLst>
              <a:ext uri="{FF2B5EF4-FFF2-40B4-BE49-F238E27FC236}">
                <a16:creationId xmlns:a16="http://schemas.microsoft.com/office/drawing/2014/main" id="{506589B8-225A-36E2-23D1-1D7B1F83B156}"/>
              </a:ext>
            </a:extLst>
          </p:cNvPr>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6071660" y="5230606"/>
            <a:ext cx="1338872" cy="1004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6" descr="Top 5 Medical Equipment Required by All Hospitals by Alkhaleej - Issuu">
            <a:extLst>
              <a:ext uri="{FF2B5EF4-FFF2-40B4-BE49-F238E27FC236}">
                <a16:creationId xmlns:a16="http://schemas.microsoft.com/office/drawing/2014/main" id="{63B61F01-3596-CC45-AA28-EB194C937824}"/>
              </a:ext>
            </a:extLst>
          </p:cNvPr>
          <p:cNvPicPr>
            <a:picLocks noChangeAspect="1" noChangeArrowheads="1"/>
          </p:cNvPicPr>
          <p:nvPr/>
        </p:nvPicPr>
        <p:blipFill>
          <a:blip r:embed="rId10" cstate="print">
            <a:extLst>
              <a:ext uri="{28A0092B-C50C-407E-A947-70E740481C1C}">
                <a14:useLocalDpi xmlns:a14="http://schemas.microsoft.com/office/drawing/2010/main"/>
              </a:ext>
            </a:extLst>
          </a:blip>
          <a:srcRect/>
          <a:stretch>
            <a:fillRect/>
          </a:stretch>
        </p:blipFill>
        <p:spPr bwMode="auto">
          <a:xfrm>
            <a:off x="1139894" y="5226508"/>
            <a:ext cx="1342456" cy="1006842"/>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8" descr="The lean journey of Antwerp University Hospital">
            <a:extLst>
              <a:ext uri="{FF2B5EF4-FFF2-40B4-BE49-F238E27FC236}">
                <a16:creationId xmlns:a16="http://schemas.microsoft.com/office/drawing/2014/main" id="{92A38119-E200-D49C-9BCA-FCC70C74AEAC}"/>
              </a:ext>
            </a:extLst>
          </p:cNvPr>
          <p:cNvPicPr>
            <a:picLocks noChangeAspect="1" noChangeArrowheads="1"/>
          </p:cNvPicPr>
          <p:nvPr/>
        </p:nvPicPr>
        <p:blipFill rotWithShape="1">
          <a:blip r:embed="rId11" cstate="print">
            <a:extLst>
              <a:ext uri="{28A0092B-C50C-407E-A947-70E740481C1C}">
                <a14:useLocalDpi xmlns:a14="http://schemas.microsoft.com/office/drawing/2010/main"/>
              </a:ext>
            </a:extLst>
          </a:blip>
          <a:srcRect/>
          <a:stretch/>
        </p:blipFill>
        <p:spPr bwMode="auto">
          <a:xfrm>
            <a:off x="4343189" y="5223839"/>
            <a:ext cx="1449775" cy="1004154"/>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63">
            <a:extLst>
              <a:ext uri="{FF2B5EF4-FFF2-40B4-BE49-F238E27FC236}">
                <a16:creationId xmlns:a16="http://schemas.microsoft.com/office/drawing/2014/main" id="{1456BB35-0C74-EF08-8BF6-BD5F0EA2DD85}"/>
              </a:ext>
            </a:extLst>
          </p:cNvPr>
          <p:cNvPicPr>
            <a:picLocks noChangeAspect="1"/>
          </p:cNvPicPr>
          <p:nvPr/>
        </p:nvPicPr>
        <p:blipFill>
          <a:blip r:embed="rId12" cstate="print">
            <a:extLst>
              <a:ext uri="{28A0092B-C50C-407E-A947-70E740481C1C}">
                <a14:useLocalDpi xmlns:a14="http://schemas.microsoft.com/office/drawing/2010/main"/>
              </a:ext>
            </a:extLst>
          </a:blip>
          <a:srcRect/>
          <a:stretch/>
        </p:blipFill>
        <p:spPr>
          <a:xfrm>
            <a:off x="2787121" y="5223839"/>
            <a:ext cx="1341192" cy="1006842"/>
          </a:xfrm>
          <a:prstGeom prst="rect">
            <a:avLst/>
          </a:prstGeom>
        </p:spPr>
      </p:pic>
      <p:pic>
        <p:nvPicPr>
          <p:cNvPr id="65" name="Picture 10">
            <a:extLst>
              <a:ext uri="{FF2B5EF4-FFF2-40B4-BE49-F238E27FC236}">
                <a16:creationId xmlns:a16="http://schemas.microsoft.com/office/drawing/2014/main" id="{2C70321A-2097-E922-D1BD-F666AA8693E3}"/>
              </a:ext>
            </a:extLst>
          </p:cNvPr>
          <p:cNvPicPr>
            <a:picLocks noChangeAspect="1" noChangeArrowheads="1"/>
          </p:cNvPicPr>
          <p:nvPr/>
        </p:nvPicPr>
        <p:blipFill>
          <a:blip r:embed="rId13" cstate="print">
            <a:extLst>
              <a:ext uri="{28A0092B-C50C-407E-A947-70E740481C1C}">
                <a14:useLocalDpi xmlns:a14="http://schemas.microsoft.com/office/drawing/2010/main"/>
              </a:ext>
            </a:extLst>
          </a:blip>
          <a:srcRect/>
          <a:stretch/>
        </p:blipFill>
        <p:spPr bwMode="auto">
          <a:xfrm>
            <a:off x="7653762" y="5220249"/>
            <a:ext cx="1338241" cy="1004154"/>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10">
            <a:extLst>
              <a:ext uri="{FF2B5EF4-FFF2-40B4-BE49-F238E27FC236}">
                <a16:creationId xmlns:a16="http://schemas.microsoft.com/office/drawing/2014/main" id="{2188CD96-F268-FB9F-C99A-C20AB1BD6EA4}"/>
              </a:ext>
            </a:extLst>
          </p:cNvPr>
          <p:cNvPicPr>
            <a:picLocks noChangeAspect="1" noChangeArrowheads="1"/>
          </p:cNvPicPr>
          <p:nvPr/>
        </p:nvPicPr>
        <p:blipFill>
          <a:blip r:embed="rId14" cstate="print">
            <a:extLst>
              <a:ext uri="{28A0092B-C50C-407E-A947-70E740481C1C}">
                <a14:useLocalDpi xmlns:a14="http://schemas.microsoft.com/office/drawing/2010/main"/>
              </a:ext>
            </a:extLst>
          </a:blip>
          <a:srcRect/>
          <a:stretch/>
        </p:blipFill>
        <p:spPr bwMode="auto">
          <a:xfrm>
            <a:off x="9189396" y="5230605"/>
            <a:ext cx="1338241" cy="993798"/>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0845A04F-D15A-5F57-2605-E8981285FD2F}"/>
              </a:ext>
            </a:extLst>
          </p:cNvPr>
          <p:cNvGrpSpPr/>
          <p:nvPr/>
        </p:nvGrpSpPr>
        <p:grpSpPr>
          <a:xfrm>
            <a:off x="999426" y="3881369"/>
            <a:ext cx="9954228" cy="521642"/>
            <a:chOff x="1002357" y="4104182"/>
            <a:chExt cx="9954228" cy="521642"/>
          </a:xfrm>
          <a:solidFill>
            <a:srgbClr val="0C2B3E"/>
          </a:solidFill>
        </p:grpSpPr>
        <p:sp>
          <p:nvSpPr>
            <p:cNvPr id="6" name="Rectangle: Rounded Corners 13">
              <a:extLst>
                <a:ext uri="{FF2B5EF4-FFF2-40B4-BE49-F238E27FC236}">
                  <a16:creationId xmlns:a16="http://schemas.microsoft.com/office/drawing/2014/main" id="{B0FDBA22-6D19-CDF4-875A-ED7645662912}"/>
                </a:ext>
              </a:extLst>
            </p:cNvPr>
            <p:cNvSpPr/>
            <p:nvPr/>
          </p:nvSpPr>
          <p:spPr>
            <a:xfrm>
              <a:off x="1002357" y="4104182"/>
              <a:ext cx="9954228" cy="521642"/>
            </a:xfrm>
            <a:prstGeom prst="round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Strategic Assets</a:t>
              </a:r>
              <a:endParaRPr kumimoji="0" lang="LID4096"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7" name="Straight Arrow Connector 6">
              <a:extLst>
                <a:ext uri="{FF2B5EF4-FFF2-40B4-BE49-F238E27FC236}">
                  <a16:creationId xmlns:a16="http://schemas.microsoft.com/office/drawing/2014/main" id="{9900A270-3047-A918-20DF-C1248FD1F282}"/>
                </a:ext>
              </a:extLst>
            </p:cNvPr>
            <p:cNvCxnSpPr>
              <a:cxnSpLocks/>
            </p:cNvCxnSpPr>
            <p:nvPr/>
          </p:nvCxnSpPr>
          <p:spPr>
            <a:xfrm>
              <a:off x="183504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94B45A1D-FB78-090D-5868-DCAEB14C264D}"/>
                </a:ext>
              </a:extLst>
            </p:cNvPr>
            <p:cNvCxnSpPr>
              <a:cxnSpLocks/>
            </p:cNvCxnSpPr>
            <p:nvPr/>
          </p:nvCxnSpPr>
          <p:spPr>
            <a:xfrm>
              <a:off x="3460648" y="422963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C1EDDADA-71ED-BDBC-4C73-3FCE25B2392A}"/>
                </a:ext>
              </a:extLst>
            </p:cNvPr>
            <p:cNvCxnSpPr>
              <a:cxnSpLocks/>
            </p:cNvCxnSpPr>
            <p:nvPr/>
          </p:nvCxnSpPr>
          <p:spPr>
            <a:xfrm>
              <a:off x="507100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FA75400-BA83-741F-0854-AAA0CCAED26C}"/>
                </a:ext>
              </a:extLst>
            </p:cNvPr>
            <p:cNvCxnSpPr>
              <a:cxnSpLocks/>
            </p:cNvCxnSpPr>
            <p:nvPr/>
          </p:nvCxnSpPr>
          <p:spPr>
            <a:xfrm>
              <a:off x="6767728" y="422963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8D0F0A16-5D6A-8BC0-1CE5-7709DEA44E10}"/>
                </a:ext>
              </a:extLst>
            </p:cNvPr>
            <p:cNvCxnSpPr>
              <a:cxnSpLocks/>
            </p:cNvCxnSpPr>
            <p:nvPr/>
          </p:nvCxnSpPr>
          <p:spPr>
            <a:xfrm>
              <a:off x="829680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5ABD8F38-F416-C286-62F6-4E96750009F5}"/>
                </a:ext>
              </a:extLst>
            </p:cNvPr>
            <p:cNvCxnSpPr>
              <a:cxnSpLocks/>
            </p:cNvCxnSpPr>
            <p:nvPr/>
          </p:nvCxnSpPr>
          <p:spPr>
            <a:xfrm>
              <a:off x="986144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039322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500"/>
                                        <p:tgtEl>
                                          <p:spTgt spid="4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500"/>
                                        <p:tgtEl>
                                          <p:spTgt spid="5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0">
                                            <p:txEl>
                                              <p:pRg st="0" end="0"/>
                                            </p:txEl>
                                          </p:spTgt>
                                        </p:tgtEl>
                                        <p:attrNameLst>
                                          <p:attrName>style.visibility</p:attrName>
                                        </p:attrNameLst>
                                      </p:cBhvr>
                                      <p:to>
                                        <p:strVal val="visible"/>
                                      </p:to>
                                    </p:set>
                                    <p:animEffect transition="in" filter="fade">
                                      <p:cBhvr>
                                        <p:cTn id="20" dur="500"/>
                                        <p:tgtEl>
                                          <p:spTgt spid="30">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500"/>
                                        <p:tgtEl>
                                          <p:spTgt spid="5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500"/>
                                        <p:tgtEl>
                                          <p:spTgt spid="4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500"/>
                                        <p:tgtEl>
                                          <p:spTgt spid="5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7"/>
                                        </p:tgtEl>
                                        <p:attrNameLst>
                                          <p:attrName>style.visibility</p:attrName>
                                        </p:attrNameLst>
                                      </p:cBhvr>
                                      <p:to>
                                        <p:strVal val="visible"/>
                                      </p:to>
                                    </p:set>
                                    <p:animEffect transition="in" filter="fade">
                                      <p:cBhvr>
                                        <p:cTn id="36" dur="500"/>
                                        <p:tgtEl>
                                          <p:spTgt spid="47"/>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fade">
                                      <p:cBhvr>
                                        <p:cTn id="41" dur="500"/>
                                        <p:tgtEl>
                                          <p:spTgt spid="54"/>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500"/>
                                        <p:tgtEl>
                                          <p:spTgt spid="4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500"/>
                                        <p:tgtEl>
                                          <p:spTgt spid="5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500"/>
                                        <p:tgtEl>
                                          <p:spTgt spid="49"/>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55"/>
                                        </p:tgtEl>
                                        <p:attrNameLst>
                                          <p:attrName>style.visibility</p:attrName>
                                        </p:attrNameLst>
                                      </p:cBhvr>
                                      <p:to>
                                        <p:strVal val="visible"/>
                                      </p:to>
                                    </p:set>
                                    <p:animEffect transition="in" filter="fade">
                                      <p:cBhvr>
                                        <p:cTn id="57" dur="500"/>
                                        <p:tgtEl>
                                          <p:spTgt spid="5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0"/>
                                        </p:tgtEl>
                                        <p:attrNameLst>
                                          <p:attrName>style.visibility</p:attrName>
                                        </p:attrNameLst>
                                      </p:cBhvr>
                                      <p:to>
                                        <p:strVal val="visible"/>
                                      </p:to>
                                    </p:set>
                                    <p:animEffect transition="in" filter="fade">
                                      <p:cBhvr>
                                        <p:cTn id="60" dur="500"/>
                                        <p:tgtEl>
                                          <p:spTgt spid="50"/>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57"/>
                                        </p:tgtEl>
                                        <p:attrNameLst>
                                          <p:attrName>style.visibility</p:attrName>
                                        </p:attrNameLst>
                                      </p:cBhvr>
                                      <p:to>
                                        <p:strVal val="visible"/>
                                      </p:to>
                                    </p:set>
                                    <p:anim calcmode="lin" valueType="num">
                                      <p:cBhvr>
                                        <p:cTn id="65" dur="1000" fill="hold"/>
                                        <p:tgtEl>
                                          <p:spTgt spid="57"/>
                                        </p:tgtEl>
                                        <p:attrNameLst>
                                          <p:attrName>ppt_w</p:attrName>
                                        </p:attrNameLst>
                                      </p:cBhvr>
                                      <p:tavLst>
                                        <p:tav tm="0">
                                          <p:val>
                                            <p:fltVal val="0"/>
                                          </p:val>
                                        </p:tav>
                                        <p:tav tm="100000">
                                          <p:val>
                                            <p:strVal val="#ppt_w"/>
                                          </p:val>
                                        </p:tav>
                                      </p:tavLst>
                                    </p:anim>
                                    <p:anim calcmode="lin" valueType="num">
                                      <p:cBhvr>
                                        <p:cTn id="66" dur="1000" fill="hold"/>
                                        <p:tgtEl>
                                          <p:spTgt spid="57"/>
                                        </p:tgtEl>
                                        <p:attrNameLst>
                                          <p:attrName>ppt_h</p:attrName>
                                        </p:attrNameLst>
                                      </p:cBhvr>
                                      <p:tavLst>
                                        <p:tav tm="0">
                                          <p:val>
                                            <p:fltVal val="0"/>
                                          </p:val>
                                        </p:tav>
                                        <p:tav tm="100000">
                                          <p:val>
                                            <p:strVal val="#ppt_h"/>
                                          </p:val>
                                        </p:tav>
                                      </p:tavLst>
                                    </p:anim>
                                    <p:anim calcmode="lin" valueType="num">
                                      <p:cBhvr>
                                        <p:cTn id="67" dur="1000" fill="hold"/>
                                        <p:tgtEl>
                                          <p:spTgt spid="57"/>
                                        </p:tgtEl>
                                        <p:attrNameLst>
                                          <p:attrName>style.rotation</p:attrName>
                                        </p:attrNameLst>
                                      </p:cBhvr>
                                      <p:tavLst>
                                        <p:tav tm="0">
                                          <p:val>
                                            <p:fltVal val="90"/>
                                          </p:val>
                                        </p:tav>
                                        <p:tav tm="100000">
                                          <p:val>
                                            <p:fltVal val="0"/>
                                          </p:val>
                                        </p:tav>
                                      </p:tavLst>
                                    </p:anim>
                                    <p:animEffect transition="in" filter="fade">
                                      <p:cBhvr>
                                        <p:cTn id="68"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bldP spid="45" grpId="0" animBg="1"/>
      <p:bldP spid="46" grpId="0"/>
      <p:bldP spid="47" grpId="0"/>
      <p:bldP spid="48" grpId="0"/>
      <p:bldP spid="49" grpId="0"/>
      <p:bldP spid="50" grpId="0"/>
      <p:bldP spid="5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55F665-DCE3-CB53-37C8-F51BFF491093}"/>
              </a:ext>
            </a:extLst>
          </p:cNvPr>
          <p:cNvSpPr>
            <a:spLocks noGrp="1"/>
          </p:cNvSpPr>
          <p:nvPr>
            <p:ph type="title"/>
          </p:nvPr>
        </p:nvSpPr>
        <p:spPr>
          <a:xfrm>
            <a:off x="704850" y="439813"/>
            <a:ext cx="9617710" cy="394692"/>
          </a:xfrm>
        </p:spPr>
        <p:txBody>
          <a:bodyPr/>
          <a:lstStyle/>
          <a:p>
            <a:r>
              <a:rPr lang="en-US" dirty="0"/>
              <a:t>How did this turn into a </a:t>
            </a:r>
            <a:r>
              <a:rPr lang="en-US" sz="2400" b="1" dirty="0">
                <a:solidFill>
                  <a:srgbClr val="11B5B4"/>
                </a:solidFill>
              </a:rPr>
              <a:t>DATA GOVERNANCE</a:t>
            </a:r>
            <a:r>
              <a:rPr lang="en-US" dirty="0">
                <a:solidFill>
                  <a:srgbClr val="11B5B4"/>
                </a:solidFill>
              </a:rPr>
              <a:t> </a:t>
            </a:r>
            <a:r>
              <a:rPr lang="en-US" dirty="0"/>
              <a:t>Sprint</a:t>
            </a:r>
            <a:r>
              <a:rPr lang="en-US" baseline="30000" dirty="0"/>
              <a:t>TM</a:t>
            </a:r>
            <a:r>
              <a:rPr lang="en-US" dirty="0"/>
              <a:t>?</a:t>
            </a:r>
          </a:p>
        </p:txBody>
      </p:sp>
      <p:sp>
        <p:nvSpPr>
          <p:cNvPr id="3" name="Text Placeholder 2">
            <a:extLst>
              <a:ext uri="{FF2B5EF4-FFF2-40B4-BE49-F238E27FC236}">
                <a16:creationId xmlns:a16="http://schemas.microsoft.com/office/drawing/2014/main" id="{0A3E4F35-67DA-F461-E840-5F320BCF2279}"/>
              </a:ext>
            </a:extLst>
          </p:cNvPr>
          <p:cNvSpPr>
            <a:spLocks noGrp="1"/>
          </p:cNvSpPr>
          <p:nvPr>
            <p:ph type="body" sz="quarter" idx="12"/>
          </p:nvPr>
        </p:nvSpPr>
        <p:spPr>
          <a:xfrm>
            <a:off x="704850" y="1082157"/>
            <a:ext cx="6478270" cy="4693688"/>
          </a:xfrm>
        </p:spPr>
        <p:txBody>
          <a:bodyPr/>
          <a:lstStyle/>
          <a:p>
            <a:pPr algn="just"/>
            <a:r>
              <a:rPr lang="en-US" sz="2000" dirty="0"/>
              <a:t>When it comes to setting up Data Governance, you've got to make some </a:t>
            </a:r>
            <a:r>
              <a:rPr lang="en-US" sz="2000" b="1" dirty="0">
                <a:solidFill>
                  <a:srgbClr val="11B5B4"/>
                </a:solidFill>
              </a:rPr>
              <a:t>important decisions </a:t>
            </a:r>
            <a:r>
              <a:rPr lang="en-US" sz="2000" dirty="0"/>
              <a:t>and tackle those </a:t>
            </a:r>
            <a:r>
              <a:rPr lang="en-US" sz="2000" b="1" dirty="0">
                <a:solidFill>
                  <a:srgbClr val="11B5B4"/>
                </a:solidFill>
              </a:rPr>
              <a:t>big problems</a:t>
            </a:r>
            <a:r>
              <a:rPr lang="en-US" sz="2000" dirty="0"/>
              <a:t>. It can feel like it takes forever sometimes – weeks, months, or even years! Endless meetings, decisions being challenged repeatedly, and constantly shifting focus to the next urgent matter. </a:t>
            </a:r>
          </a:p>
          <a:p>
            <a:pPr algn="just"/>
            <a:endParaRPr lang="en-US" sz="2000" dirty="0"/>
          </a:p>
          <a:p>
            <a:pPr algn="just"/>
            <a:r>
              <a:rPr lang="en-US" sz="2000" dirty="0"/>
              <a:t>Having a structured process – </a:t>
            </a:r>
            <a:r>
              <a:rPr lang="en-US" sz="2000" i="1" dirty="0"/>
              <a:t>like the Design and Strategy Sprint </a:t>
            </a:r>
            <a:r>
              <a:rPr lang="en-US" sz="2000" dirty="0"/>
              <a:t>- to make decisions, test ideas and solve problems (or data use cases) quickly is a true </a:t>
            </a:r>
            <a:r>
              <a:rPr lang="en-US" sz="2000" b="1" dirty="0">
                <a:solidFill>
                  <a:srgbClr val="11B5B4"/>
                </a:solidFill>
              </a:rPr>
              <a:t>game-changer</a:t>
            </a:r>
            <a:r>
              <a:rPr lang="en-US" sz="2000" dirty="0">
                <a:solidFill>
                  <a:srgbClr val="11B5B4"/>
                </a:solidFill>
              </a:rPr>
              <a:t> </a:t>
            </a:r>
            <a:r>
              <a:rPr lang="en-US" sz="2000" dirty="0"/>
              <a:t>in the field of Data Governance. </a:t>
            </a:r>
          </a:p>
          <a:p>
            <a:pPr algn="just"/>
            <a:endParaRPr lang="en-US" sz="2000" dirty="0"/>
          </a:p>
          <a:p>
            <a:pPr algn="just"/>
            <a:r>
              <a:rPr lang="en-US" sz="2000" dirty="0"/>
              <a:t>It's like finding the secret sauce that makes everything smoother and more efficient. Because in the end you want to make it stick!</a:t>
            </a:r>
          </a:p>
          <a:p>
            <a:endParaRPr lang="en-US" sz="2000" dirty="0"/>
          </a:p>
        </p:txBody>
      </p:sp>
      <p:sp>
        <p:nvSpPr>
          <p:cNvPr id="4" name="Footer Placeholder 3">
            <a:extLst>
              <a:ext uri="{FF2B5EF4-FFF2-40B4-BE49-F238E27FC236}">
                <a16:creationId xmlns:a16="http://schemas.microsoft.com/office/drawing/2014/main" id="{23EE18AF-48D0-4D55-DADE-0EBA5F60229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63E9CA7-72E0-685D-3F7A-51F55CFF555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9">
            <a:extLst>
              <a:ext uri="{FF2B5EF4-FFF2-40B4-BE49-F238E27FC236}">
                <a16:creationId xmlns:a16="http://schemas.microsoft.com/office/drawing/2014/main" id="{A8DC5829-C7C6-DDF9-6270-0D1F6E201267}"/>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763910" y="1082157"/>
            <a:ext cx="3666974" cy="5090400"/>
          </a:xfrm>
          <a:prstGeom prst="rect">
            <a:avLst/>
          </a:prstGeom>
        </p:spPr>
      </p:pic>
    </p:spTree>
    <p:extLst>
      <p:ext uri="{BB962C8B-B14F-4D97-AF65-F5344CB8AC3E}">
        <p14:creationId xmlns:p14="http://schemas.microsoft.com/office/powerpoint/2010/main" val="16596186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5222B-A61F-5C66-66EF-82671B3C5040}"/>
              </a:ext>
            </a:extLst>
          </p:cNvPr>
          <p:cNvSpPr>
            <a:spLocks noGrp="1"/>
          </p:cNvSpPr>
          <p:nvPr>
            <p:ph type="title"/>
          </p:nvPr>
        </p:nvSpPr>
        <p:spPr/>
        <p:txBody>
          <a:bodyPr/>
          <a:lstStyle/>
          <a:p>
            <a:r>
              <a:rPr lang="en-US" dirty="0"/>
              <a:t>Now what is a </a:t>
            </a:r>
            <a:r>
              <a:rPr lang="en-US" sz="2400" b="1" dirty="0">
                <a:solidFill>
                  <a:srgbClr val="11B5B4"/>
                </a:solidFill>
              </a:rPr>
              <a:t>DATA GOVERNANCE SPRINT</a:t>
            </a:r>
            <a:r>
              <a:rPr lang="en-US" baseline="30000" dirty="0"/>
              <a:t>TM</a:t>
            </a:r>
            <a:r>
              <a:rPr lang="en-US" dirty="0"/>
              <a:t>?</a:t>
            </a:r>
          </a:p>
        </p:txBody>
      </p:sp>
      <p:sp>
        <p:nvSpPr>
          <p:cNvPr id="3" name="Text Placeholder 2">
            <a:extLst>
              <a:ext uri="{FF2B5EF4-FFF2-40B4-BE49-F238E27FC236}">
                <a16:creationId xmlns:a16="http://schemas.microsoft.com/office/drawing/2014/main" id="{14D7AA2E-CFBD-EC10-54C6-AEEE98842963}"/>
              </a:ext>
            </a:extLst>
          </p:cNvPr>
          <p:cNvSpPr>
            <a:spLocks noGrp="1"/>
          </p:cNvSpPr>
          <p:nvPr>
            <p:ph type="body" sz="quarter" idx="12"/>
          </p:nvPr>
        </p:nvSpPr>
        <p:spPr>
          <a:xfrm>
            <a:off x="704849" y="1724025"/>
            <a:ext cx="10626765" cy="4329534"/>
          </a:xfrm>
        </p:spPr>
        <p:txBody>
          <a:bodyPr/>
          <a:lstStyle/>
          <a:p>
            <a:pPr algn="just"/>
            <a:r>
              <a:rPr lang="en-US" sz="2000" dirty="0"/>
              <a:t>Imagine a five-week journey where you </a:t>
            </a:r>
            <a:r>
              <a:rPr lang="en-US" sz="2000" b="1" dirty="0">
                <a:solidFill>
                  <a:srgbClr val="11B5B4"/>
                </a:solidFill>
              </a:rPr>
              <a:t>design</a:t>
            </a:r>
            <a:r>
              <a:rPr lang="en-US" sz="2000" dirty="0"/>
              <a:t>, </a:t>
            </a:r>
            <a:r>
              <a:rPr lang="en-US" sz="2000" b="1" dirty="0">
                <a:solidFill>
                  <a:srgbClr val="11B5B4"/>
                </a:solidFill>
              </a:rPr>
              <a:t>build</a:t>
            </a:r>
            <a:r>
              <a:rPr lang="en-US" sz="2000" dirty="0"/>
              <a:t>, and </a:t>
            </a:r>
            <a:r>
              <a:rPr lang="en-US" sz="2000" b="1" dirty="0">
                <a:solidFill>
                  <a:srgbClr val="11B5B4"/>
                </a:solidFill>
              </a:rPr>
              <a:t>test</a:t>
            </a:r>
            <a:r>
              <a:rPr lang="en-US" sz="2000" dirty="0"/>
              <a:t> core components of your data governance program. This is what our Data Governance Sprint</a:t>
            </a:r>
            <a:r>
              <a:rPr lang="en-US" sz="2000" baseline="30000" dirty="0"/>
              <a:t>TM</a:t>
            </a:r>
            <a:r>
              <a:rPr lang="en-US" sz="2000" dirty="0"/>
              <a:t> is all about. </a:t>
            </a:r>
          </a:p>
          <a:p>
            <a:pPr algn="just"/>
            <a:endParaRPr lang="en-US" sz="2000" dirty="0"/>
          </a:p>
          <a:p>
            <a:pPr algn="just"/>
            <a:r>
              <a:rPr lang="en-US" sz="2000" dirty="0"/>
              <a:t>It’s a structured, </a:t>
            </a:r>
            <a:r>
              <a:rPr lang="en-US" sz="2000" b="1" dirty="0">
                <a:solidFill>
                  <a:srgbClr val="11B5B4"/>
                </a:solidFill>
              </a:rPr>
              <a:t>hands-on experience </a:t>
            </a:r>
            <a:r>
              <a:rPr lang="en-US" sz="2000" dirty="0"/>
              <a:t>for data leadership teams, that uses a proven, repeatable approach that transforms your data governance concepts into reality </a:t>
            </a:r>
            <a:r>
              <a:rPr lang="en-US" sz="2000" b="1" dirty="0">
                <a:solidFill>
                  <a:srgbClr val="11B5B4"/>
                </a:solidFill>
              </a:rPr>
              <a:t>in</a:t>
            </a:r>
            <a:r>
              <a:rPr lang="en-US" sz="2000" dirty="0">
                <a:solidFill>
                  <a:srgbClr val="11B5B4"/>
                </a:solidFill>
              </a:rPr>
              <a:t> </a:t>
            </a:r>
            <a:r>
              <a:rPr lang="en-US" sz="2000" b="1" dirty="0">
                <a:solidFill>
                  <a:srgbClr val="11B5B4"/>
                </a:solidFill>
              </a:rPr>
              <a:t>weeks, not months</a:t>
            </a:r>
            <a:r>
              <a:rPr lang="en-US" sz="2000" dirty="0"/>
              <a:t>.</a:t>
            </a:r>
          </a:p>
          <a:p>
            <a:pPr algn="just"/>
            <a:endParaRPr lang="en-US" sz="2000" dirty="0"/>
          </a:p>
          <a:p>
            <a:pPr algn="just"/>
            <a:r>
              <a:rPr lang="en-US" sz="2000" dirty="0"/>
              <a:t>From designing a winning, action-oriented data governance strategy that moves your company to managing data as an asset, to creating a business glossary and piloting an operating model with engaged data stewards—this </a:t>
            </a:r>
            <a:r>
              <a:rPr lang="en-US" sz="2000" b="1" dirty="0">
                <a:solidFill>
                  <a:srgbClr val="11B5B4"/>
                </a:solidFill>
              </a:rPr>
              <a:t>iterative approach </a:t>
            </a:r>
            <a:r>
              <a:rPr lang="en-US" sz="2000" dirty="0"/>
              <a:t>helps you make tangible progress in no time, while keeping momentum and morale high.</a:t>
            </a:r>
          </a:p>
        </p:txBody>
      </p:sp>
      <p:sp>
        <p:nvSpPr>
          <p:cNvPr id="4" name="Footer Placeholder 3">
            <a:extLst>
              <a:ext uri="{FF2B5EF4-FFF2-40B4-BE49-F238E27FC236}">
                <a16:creationId xmlns:a16="http://schemas.microsoft.com/office/drawing/2014/main" id="{56BDB16E-6CBB-5A0A-8338-14B8B252534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D1629B7-8784-4C58-54DB-A51A9F28D286}"/>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367706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89EB5-84C0-7E92-E34B-184ABFDB06D4}"/>
              </a:ext>
            </a:extLst>
          </p:cNvPr>
          <p:cNvSpPr>
            <a:spLocks noGrp="1"/>
          </p:cNvSpPr>
          <p:nvPr>
            <p:ph type="title"/>
          </p:nvPr>
        </p:nvSpPr>
        <p:spPr/>
        <p:txBody>
          <a:bodyPr/>
          <a:lstStyle/>
          <a:p>
            <a:r>
              <a:rPr lang="nl-BE" dirty="0"/>
              <a:t>Data Governance </a:t>
            </a:r>
            <a:r>
              <a:rPr lang="en-US" sz="2400" b="1" dirty="0">
                <a:solidFill>
                  <a:srgbClr val="11B5B4"/>
                </a:solidFill>
              </a:rPr>
              <a:t>SPRINT</a:t>
            </a:r>
            <a:r>
              <a:rPr lang="en-US" sz="2400" baseline="30000" dirty="0"/>
              <a:t>TM</a:t>
            </a:r>
            <a:r>
              <a:rPr lang="nl-BE" sz="2800" b="1" dirty="0"/>
              <a:t> </a:t>
            </a:r>
            <a:r>
              <a:rPr lang="nl-BE" sz="2800" dirty="0" err="1"/>
              <a:t>to</a:t>
            </a:r>
            <a:r>
              <a:rPr lang="nl-BE" sz="2800" dirty="0"/>
              <a:t> </a:t>
            </a:r>
            <a:r>
              <a:rPr lang="nl-BE" sz="2800" dirty="0" err="1"/>
              <a:t>the</a:t>
            </a:r>
            <a:r>
              <a:rPr lang="nl-BE" sz="2800" dirty="0"/>
              <a:t> </a:t>
            </a:r>
            <a:r>
              <a:rPr lang="nl-BE" sz="2800" dirty="0" err="1"/>
              <a:t>rescue</a:t>
            </a:r>
            <a:endParaRPr lang="en-US" dirty="0"/>
          </a:p>
        </p:txBody>
      </p:sp>
      <p:sp>
        <p:nvSpPr>
          <p:cNvPr id="4" name="Footer Placeholder 3">
            <a:extLst>
              <a:ext uri="{FF2B5EF4-FFF2-40B4-BE49-F238E27FC236}">
                <a16:creationId xmlns:a16="http://schemas.microsoft.com/office/drawing/2014/main" id="{FBCF5A1D-3074-7DDB-CC8D-D427390BC6DB}"/>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38F1F28-A464-557C-ED0C-7B40B29DB13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Oval 2">
            <a:extLst>
              <a:ext uri="{FF2B5EF4-FFF2-40B4-BE49-F238E27FC236}">
                <a16:creationId xmlns:a16="http://schemas.microsoft.com/office/drawing/2014/main" id="{A6765DCC-2115-5244-2BBA-AB366CD8003C}"/>
              </a:ext>
            </a:extLst>
          </p:cNvPr>
          <p:cNvSpPr/>
          <p:nvPr/>
        </p:nvSpPr>
        <p:spPr>
          <a:xfrm>
            <a:off x="922980" y="1663038"/>
            <a:ext cx="386080" cy="386080"/>
          </a:xfrm>
          <a:prstGeom prst="ellipse">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7" name="Title 2">
            <a:extLst>
              <a:ext uri="{FF2B5EF4-FFF2-40B4-BE49-F238E27FC236}">
                <a16:creationId xmlns:a16="http://schemas.microsoft.com/office/drawing/2014/main" id="{B64D642E-6513-D8CF-88DA-55021440CCD2}"/>
              </a:ext>
            </a:extLst>
          </p:cNvPr>
          <p:cNvSpPr txBox="1">
            <a:spLocks/>
          </p:cNvSpPr>
          <p:nvPr/>
        </p:nvSpPr>
        <p:spPr>
          <a:xfrm>
            <a:off x="921400" y="1657212"/>
            <a:ext cx="386080" cy="458716"/>
          </a:xfrm>
          <a:prstGeom prst="rect">
            <a:avLst/>
          </a:prstGeom>
          <a:noFill/>
          <a:ln>
            <a:noFill/>
          </a:ln>
        </p:spPr>
        <p:txBody>
          <a:bodyPr spcFirstLastPara="1" vert="horz" wrap="square" lIns="91425" tIns="45700" rIns="91425" bIns="45700" rtlCol="0" anchor="t" anchorCtr="0">
            <a:noAutofit/>
          </a:bodyPr>
          <a:lstStyle>
            <a:lvl1pPr marL="0" marR="0" lvl="0" indent="0" algn="l" defTabSz="914400" rtl="0" eaLnBrk="1" latinLnBrk="0" hangingPunct="1">
              <a:lnSpc>
                <a:spcPct val="90000"/>
              </a:lnSpc>
              <a:spcBef>
                <a:spcPts val="0"/>
              </a:spcBef>
              <a:spcAft>
                <a:spcPts val="0"/>
              </a:spcAft>
              <a:buClr>
                <a:schemeClr val="accent1"/>
              </a:buClr>
              <a:buSzPts val="2400"/>
              <a:buFont typeface="Century Gothic"/>
              <a:buNone/>
              <a:tabLst/>
              <a:defRPr sz="2400" b="1" i="0" u="none" strike="noStrike" kern="1200" cap="none">
                <a:solidFill>
                  <a:schemeClr val="accent1"/>
                </a:solidFill>
                <a:latin typeface="Century Gothic"/>
                <a:ea typeface="Century Gothic"/>
                <a:cs typeface="Century Gothic"/>
                <a:sym typeface="Century Gothic"/>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pPr marL="0" marR="0" lvl="0" indent="0" algn="ctr" defTabSz="914400" rtl="0" eaLnBrk="1" fontAlgn="auto" latinLnBrk="0" hangingPunct="1">
              <a:lnSpc>
                <a:spcPct val="90000"/>
              </a:lnSpc>
              <a:spcBef>
                <a:spcPts val="0"/>
              </a:spcBef>
              <a:spcAft>
                <a:spcPts val="0"/>
              </a:spcAft>
              <a:buClr>
                <a:srgbClr val="11ACBB"/>
              </a:buClr>
              <a:buSzPts val="2400"/>
              <a:buFont typeface="Century Gothic"/>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rPr>
              <a:t>1</a:t>
            </a:r>
            <a:endParaRPr kumimoji="0" lang="LID4096"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endParaRPr>
          </a:p>
        </p:txBody>
      </p:sp>
      <p:sp>
        <p:nvSpPr>
          <p:cNvPr id="8" name="Oval 7">
            <a:extLst>
              <a:ext uri="{FF2B5EF4-FFF2-40B4-BE49-F238E27FC236}">
                <a16:creationId xmlns:a16="http://schemas.microsoft.com/office/drawing/2014/main" id="{AA70BFD6-91DF-4BB5-F32D-92C5DD134938}"/>
              </a:ext>
            </a:extLst>
          </p:cNvPr>
          <p:cNvSpPr/>
          <p:nvPr/>
        </p:nvSpPr>
        <p:spPr>
          <a:xfrm>
            <a:off x="922980" y="3596647"/>
            <a:ext cx="386080" cy="386080"/>
          </a:xfrm>
          <a:prstGeom prst="ellipse">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9" name="Title 2">
            <a:extLst>
              <a:ext uri="{FF2B5EF4-FFF2-40B4-BE49-F238E27FC236}">
                <a16:creationId xmlns:a16="http://schemas.microsoft.com/office/drawing/2014/main" id="{492C7BDB-A271-68DC-DCA9-306978A1EEB1}"/>
              </a:ext>
            </a:extLst>
          </p:cNvPr>
          <p:cNvSpPr txBox="1">
            <a:spLocks/>
          </p:cNvSpPr>
          <p:nvPr/>
        </p:nvSpPr>
        <p:spPr>
          <a:xfrm>
            <a:off x="921400" y="3588132"/>
            <a:ext cx="386080" cy="458716"/>
          </a:xfrm>
          <a:prstGeom prst="rect">
            <a:avLst/>
          </a:prstGeom>
          <a:noFill/>
          <a:ln>
            <a:noFill/>
          </a:ln>
        </p:spPr>
        <p:txBody>
          <a:bodyPr spcFirstLastPara="1" vert="horz" wrap="square" lIns="91425" tIns="45700" rIns="91425" bIns="45700" rtlCol="0" anchor="t" anchorCtr="0">
            <a:noAutofit/>
          </a:bodyPr>
          <a:lstStyle>
            <a:lvl1pPr marL="0" marR="0" lvl="0" indent="0" algn="l" defTabSz="914400" rtl="0" eaLnBrk="1" latinLnBrk="0" hangingPunct="1">
              <a:lnSpc>
                <a:spcPct val="90000"/>
              </a:lnSpc>
              <a:spcBef>
                <a:spcPts val="0"/>
              </a:spcBef>
              <a:spcAft>
                <a:spcPts val="0"/>
              </a:spcAft>
              <a:buClr>
                <a:schemeClr val="accent1"/>
              </a:buClr>
              <a:buSzPts val="2400"/>
              <a:buFont typeface="Century Gothic"/>
              <a:buNone/>
              <a:tabLst/>
              <a:defRPr sz="2400" b="1" i="0" u="none" strike="noStrike" kern="1200" cap="none">
                <a:solidFill>
                  <a:schemeClr val="accent1"/>
                </a:solidFill>
                <a:latin typeface="Century Gothic"/>
                <a:ea typeface="Century Gothic"/>
                <a:cs typeface="Century Gothic"/>
                <a:sym typeface="Century Gothic"/>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pPr marL="0" marR="0" lvl="0" indent="0" algn="ctr" defTabSz="914400" rtl="0" eaLnBrk="1" fontAlgn="auto" latinLnBrk="0" hangingPunct="1">
              <a:lnSpc>
                <a:spcPct val="90000"/>
              </a:lnSpc>
              <a:spcBef>
                <a:spcPts val="0"/>
              </a:spcBef>
              <a:spcAft>
                <a:spcPts val="0"/>
              </a:spcAft>
              <a:buClr>
                <a:srgbClr val="11ACBB"/>
              </a:buClr>
              <a:buSzPts val="2400"/>
              <a:buFont typeface="Century Gothic"/>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rPr>
              <a:t>2</a:t>
            </a:r>
            <a:endParaRPr kumimoji="0" lang="LID4096"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endParaRPr>
          </a:p>
        </p:txBody>
      </p:sp>
      <p:sp>
        <p:nvSpPr>
          <p:cNvPr id="16" name="Google Shape;400;p45">
            <a:extLst>
              <a:ext uri="{FF2B5EF4-FFF2-40B4-BE49-F238E27FC236}">
                <a16:creationId xmlns:a16="http://schemas.microsoft.com/office/drawing/2014/main" id="{E48CDF07-F17D-2755-D85A-20E3609C532D}"/>
              </a:ext>
            </a:extLst>
          </p:cNvPr>
          <p:cNvSpPr txBox="1"/>
          <p:nvPr/>
        </p:nvSpPr>
        <p:spPr>
          <a:xfrm>
            <a:off x="1475160" y="1748081"/>
            <a:ext cx="7013531" cy="276979"/>
          </a:xfrm>
          <a:prstGeom prst="rect">
            <a:avLst/>
          </a:prstGeom>
          <a:noFill/>
          <a:ln>
            <a:noFill/>
          </a:ln>
        </p:spPr>
        <p:txBody>
          <a:bodyPr spcFirstLastPara="1" wrap="square" lIns="91425" tIns="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5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Establishing Data Governance </a:t>
            </a:r>
            <a:r>
              <a:rPr kumimoji="0" lang="en-US" sz="1500" b="1" i="0" u="none" strike="noStrike" kern="0" cap="none" spc="0" normalizeH="0" baseline="0" noProof="0" dirty="0">
                <a:ln>
                  <a:noFill/>
                </a:ln>
                <a:solidFill>
                  <a:srgbClr val="11B5B4"/>
                </a:solidFill>
                <a:effectLst/>
                <a:uLnTx/>
                <a:uFillTx/>
                <a:latin typeface="Arial" panose="020B0604020202020204" pitchFamily="34" charset="0"/>
                <a:ea typeface="Century Gothic"/>
                <a:cs typeface="Arial" panose="020B0604020202020204" pitchFamily="34" charset="0"/>
                <a:sym typeface="Century Gothic"/>
              </a:rPr>
              <a:t>CAPABILITIES</a:t>
            </a:r>
            <a:endParaRPr kumimoji="0" lang="en-US" sz="1200" b="1" i="0" u="none" strike="noStrike" kern="0" cap="none" spc="0" normalizeH="0" baseline="0" noProof="0" dirty="0">
              <a:ln>
                <a:noFill/>
              </a:ln>
              <a:solidFill>
                <a:srgbClr val="11B5B4"/>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35" name="Google Shape;400;p45">
            <a:extLst>
              <a:ext uri="{FF2B5EF4-FFF2-40B4-BE49-F238E27FC236}">
                <a16:creationId xmlns:a16="http://schemas.microsoft.com/office/drawing/2014/main" id="{6F2B8FC9-8057-FAED-9749-2809C7209ED8}"/>
              </a:ext>
            </a:extLst>
          </p:cNvPr>
          <p:cNvSpPr txBox="1"/>
          <p:nvPr/>
        </p:nvSpPr>
        <p:spPr>
          <a:xfrm>
            <a:off x="1475161" y="3679001"/>
            <a:ext cx="4843462" cy="276979"/>
          </a:xfrm>
          <a:prstGeom prst="rect">
            <a:avLst/>
          </a:prstGeom>
          <a:noFill/>
          <a:ln>
            <a:noFill/>
          </a:ln>
        </p:spPr>
        <p:txBody>
          <a:bodyPr spcFirstLastPara="1" wrap="square" lIns="91425" tIns="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5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Through Incremental Implementation of </a:t>
            </a:r>
            <a:r>
              <a:rPr kumimoji="0" lang="en-US" sz="1500" b="1" i="0" u="none" strike="noStrike" kern="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sym typeface="Century Gothic"/>
              </a:rPr>
              <a:t>USE CASES</a:t>
            </a:r>
          </a:p>
        </p:txBody>
      </p:sp>
      <p:cxnSp>
        <p:nvCxnSpPr>
          <p:cNvPr id="36" name="Straight Connector 35">
            <a:extLst>
              <a:ext uri="{FF2B5EF4-FFF2-40B4-BE49-F238E27FC236}">
                <a16:creationId xmlns:a16="http://schemas.microsoft.com/office/drawing/2014/main" id="{3FE8E2F5-E7DE-350E-1FA6-DB6DBC9B84F2}"/>
              </a:ext>
            </a:extLst>
          </p:cNvPr>
          <p:cNvCxnSpPr>
            <a:cxnSpLocks/>
          </p:cNvCxnSpPr>
          <p:nvPr/>
        </p:nvCxnSpPr>
        <p:spPr>
          <a:xfrm>
            <a:off x="1389198" y="3459754"/>
            <a:ext cx="8744608" cy="0"/>
          </a:xfrm>
          <a:prstGeom prst="line">
            <a:avLst/>
          </a:prstGeom>
          <a:ln w="12700">
            <a:solidFill>
              <a:srgbClr val="11B5B4"/>
            </a:solidFill>
            <a:prstDash val="dash"/>
          </a:ln>
        </p:spPr>
        <p:style>
          <a:lnRef idx="1">
            <a:schemeClr val="accent1"/>
          </a:lnRef>
          <a:fillRef idx="0">
            <a:schemeClr val="accent1"/>
          </a:fillRef>
          <a:effectRef idx="0">
            <a:schemeClr val="accent1"/>
          </a:effectRef>
          <a:fontRef idx="minor">
            <a:schemeClr val="tx1"/>
          </a:fontRef>
        </p:style>
      </p:cxnSp>
      <p:sp>
        <p:nvSpPr>
          <p:cNvPr id="37" name="Oval 36">
            <a:extLst>
              <a:ext uri="{FF2B5EF4-FFF2-40B4-BE49-F238E27FC236}">
                <a16:creationId xmlns:a16="http://schemas.microsoft.com/office/drawing/2014/main" id="{E3EFFA1E-DBA4-8A4D-2C71-DF32C6B618C4}"/>
              </a:ext>
            </a:extLst>
          </p:cNvPr>
          <p:cNvSpPr/>
          <p:nvPr/>
        </p:nvSpPr>
        <p:spPr>
          <a:xfrm>
            <a:off x="7212466" y="3596647"/>
            <a:ext cx="386080" cy="386080"/>
          </a:xfrm>
          <a:prstGeom prst="ellipse">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8" name="Title 2">
            <a:extLst>
              <a:ext uri="{FF2B5EF4-FFF2-40B4-BE49-F238E27FC236}">
                <a16:creationId xmlns:a16="http://schemas.microsoft.com/office/drawing/2014/main" id="{55A4F855-A44A-8DC0-A304-0FC1820AE2EA}"/>
              </a:ext>
            </a:extLst>
          </p:cNvPr>
          <p:cNvSpPr txBox="1">
            <a:spLocks/>
          </p:cNvSpPr>
          <p:nvPr/>
        </p:nvSpPr>
        <p:spPr>
          <a:xfrm>
            <a:off x="7212466" y="3589291"/>
            <a:ext cx="386080" cy="458716"/>
          </a:xfrm>
          <a:prstGeom prst="rect">
            <a:avLst/>
          </a:prstGeom>
          <a:noFill/>
          <a:ln>
            <a:noFill/>
          </a:ln>
        </p:spPr>
        <p:txBody>
          <a:bodyPr spcFirstLastPara="1" vert="horz" wrap="square" lIns="91425" tIns="45700" rIns="91425" bIns="45700" rtlCol="0" anchor="t" anchorCtr="0">
            <a:noAutofit/>
          </a:bodyPr>
          <a:lstStyle>
            <a:lvl1pPr marL="0" marR="0" lvl="0" indent="0" algn="l" defTabSz="914400" rtl="0" eaLnBrk="1" latinLnBrk="0" hangingPunct="1">
              <a:lnSpc>
                <a:spcPct val="90000"/>
              </a:lnSpc>
              <a:spcBef>
                <a:spcPts val="0"/>
              </a:spcBef>
              <a:spcAft>
                <a:spcPts val="0"/>
              </a:spcAft>
              <a:buClr>
                <a:schemeClr val="accent1"/>
              </a:buClr>
              <a:buSzPts val="2400"/>
              <a:buFont typeface="Century Gothic"/>
              <a:buNone/>
              <a:tabLst/>
              <a:defRPr sz="2400" b="1" i="0" u="none" strike="noStrike" kern="1200" cap="none">
                <a:solidFill>
                  <a:schemeClr val="accent1"/>
                </a:solidFill>
                <a:latin typeface="Century Gothic"/>
                <a:ea typeface="Century Gothic"/>
                <a:cs typeface="Century Gothic"/>
                <a:sym typeface="Century Gothic"/>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pPr marL="0" marR="0" lvl="0" indent="0" algn="ctr" defTabSz="914400" rtl="0" eaLnBrk="1" fontAlgn="auto" latinLnBrk="0" hangingPunct="1">
              <a:lnSpc>
                <a:spcPct val="90000"/>
              </a:lnSpc>
              <a:spcBef>
                <a:spcPts val="0"/>
              </a:spcBef>
              <a:spcAft>
                <a:spcPts val="0"/>
              </a:spcAft>
              <a:buClr>
                <a:srgbClr val="11ACBB"/>
              </a:buClr>
              <a:buSzPts val="2400"/>
              <a:buFont typeface="Century Gothic"/>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rPr>
              <a:t>3</a:t>
            </a:r>
            <a:endParaRPr kumimoji="0" lang="LID4096"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Century Gothic"/>
            </a:endParaRPr>
          </a:p>
        </p:txBody>
      </p:sp>
      <p:sp>
        <p:nvSpPr>
          <p:cNvPr id="39" name="Google Shape;400;p45">
            <a:extLst>
              <a:ext uri="{FF2B5EF4-FFF2-40B4-BE49-F238E27FC236}">
                <a16:creationId xmlns:a16="http://schemas.microsoft.com/office/drawing/2014/main" id="{4AB56702-1ADE-4950-6D93-05124D02F3B1}"/>
              </a:ext>
            </a:extLst>
          </p:cNvPr>
          <p:cNvSpPr txBox="1"/>
          <p:nvPr/>
        </p:nvSpPr>
        <p:spPr>
          <a:xfrm>
            <a:off x="7764647" y="3679001"/>
            <a:ext cx="3237650" cy="276979"/>
          </a:xfrm>
          <a:prstGeom prst="rect">
            <a:avLst/>
          </a:prstGeom>
          <a:noFill/>
          <a:ln>
            <a:noFill/>
          </a:ln>
        </p:spPr>
        <p:txBody>
          <a:bodyPr spcFirstLastPara="1" wrap="square" lIns="91425" tIns="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5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In </a:t>
            </a:r>
            <a:r>
              <a:rPr kumimoji="0" lang="en-US" sz="1500" b="1" i="0" u="none" strike="noStrike" kern="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sym typeface="Century Gothic"/>
              </a:rPr>
              <a:t>WEEKS</a:t>
            </a:r>
            <a:r>
              <a:rPr kumimoji="0" lang="en-US" sz="1500" b="1" i="0" u="none" strike="noStrike" kern="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sym typeface="Century Gothic"/>
              </a:rPr>
              <a:t> </a:t>
            </a:r>
            <a:r>
              <a:rPr kumimoji="0" lang="en-US" sz="15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Instead of Months</a:t>
            </a:r>
            <a:endParaRPr kumimoji="0" lang="en-US" sz="1500" b="0" i="0" u="none" strike="noStrike" kern="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sym typeface="Century Gothic"/>
            </a:endParaRPr>
          </a:p>
        </p:txBody>
      </p:sp>
      <p:sp>
        <p:nvSpPr>
          <p:cNvPr id="41" name="Google Shape;393;p45">
            <a:extLst>
              <a:ext uri="{FF2B5EF4-FFF2-40B4-BE49-F238E27FC236}">
                <a16:creationId xmlns:a16="http://schemas.microsoft.com/office/drawing/2014/main" id="{5BAC1B49-C842-4242-757E-D250021F643B}"/>
              </a:ext>
            </a:extLst>
          </p:cNvPr>
          <p:cNvSpPr txBox="1"/>
          <p:nvPr/>
        </p:nvSpPr>
        <p:spPr>
          <a:xfrm>
            <a:off x="8083201" y="5011865"/>
            <a:ext cx="1670159" cy="184646"/>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Data Governance Sprint</a:t>
            </a:r>
            <a:r>
              <a:rPr kumimoji="0" lang="en-US" sz="900" b="0" i="0" u="none" strike="noStrike" kern="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TM</a:t>
            </a:r>
            <a:endParaRPr kumimoji="0" sz="900" b="0" i="0" u="none" strike="noStrike" kern="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grpSp>
        <p:nvGrpSpPr>
          <p:cNvPr id="45" name="Group 44">
            <a:extLst>
              <a:ext uri="{FF2B5EF4-FFF2-40B4-BE49-F238E27FC236}">
                <a16:creationId xmlns:a16="http://schemas.microsoft.com/office/drawing/2014/main" id="{08D46D88-BA7D-47DE-F9D3-AE11455A4C9E}"/>
              </a:ext>
            </a:extLst>
          </p:cNvPr>
          <p:cNvGrpSpPr/>
          <p:nvPr/>
        </p:nvGrpSpPr>
        <p:grpSpPr>
          <a:xfrm>
            <a:off x="8387252" y="4192271"/>
            <a:ext cx="720000" cy="720000"/>
            <a:chOff x="9178355" y="4826720"/>
            <a:chExt cx="720000" cy="720000"/>
          </a:xfrm>
        </p:grpSpPr>
        <p:sp>
          <p:nvSpPr>
            <p:cNvPr id="46" name="Google Shape;316;p42">
              <a:extLst>
                <a:ext uri="{FF2B5EF4-FFF2-40B4-BE49-F238E27FC236}">
                  <a16:creationId xmlns:a16="http://schemas.microsoft.com/office/drawing/2014/main" id="{6D1D3D88-C5F7-6BB9-752B-B6601A126F9A}"/>
                </a:ext>
              </a:extLst>
            </p:cNvPr>
            <p:cNvSpPr/>
            <p:nvPr/>
          </p:nvSpPr>
          <p:spPr>
            <a:xfrm>
              <a:off x="9178355" y="4826720"/>
              <a:ext cx="720000" cy="720000"/>
            </a:xfrm>
            <a:prstGeom prst="ellipse">
              <a:avLst/>
            </a:prstGeom>
            <a:solidFill>
              <a:srgbClr val="11B5B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pic>
          <p:nvPicPr>
            <p:cNvPr id="47" name="Graphic 46" descr="Run outline">
              <a:extLst>
                <a:ext uri="{FF2B5EF4-FFF2-40B4-BE49-F238E27FC236}">
                  <a16:creationId xmlns:a16="http://schemas.microsoft.com/office/drawing/2014/main" id="{C3D2488E-E167-899F-9593-11C84272C684}"/>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9300755" y="4949120"/>
              <a:ext cx="475200" cy="475200"/>
            </a:xfrm>
            <a:prstGeom prst="rect">
              <a:avLst/>
            </a:prstGeom>
          </p:spPr>
        </p:pic>
      </p:grpSp>
      <p:grpSp>
        <p:nvGrpSpPr>
          <p:cNvPr id="48" name="Group 47">
            <a:extLst>
              <a:ext uri="{FF2B5EF4-FFF2-40B4-BE49-F238E27FC236}">
                <a16:creationId xmlns:a16="http://schemas.microsoft.com/office/drawing/2014/main" id="{66786419-5A8B-AD9A-4C1C-A390DD710D29}"/>
              </a:ext>
            </a:extLst>
          </p:cNvPr>
          <p:cNvGrpSpPr/>
          <p:nvPr/>
        </p:nvGrpSpPr>
        <p:grpSpPr>
          <a:xfrm>
            <a:off x="3553336" y="4186150"/>
            <a:ext cx="1328100" cy="1095171"/>
            <a:chOff x="4681645" y="5729645"/>
            <a:chExt cx="1328100" cy="1095171"/>
          </a:xfrm>
        </p:grpSpPr>
        <p:sp>
          <p:nvSpPr>
            <p:cNvPr id="49" name="Google Shape;396;p45">
              <a:extLst>
                <a:ext uri="{FF2B5EF4-FFF2-40B4-BE49-F238E27FC236}">
                  <a16:creationId xmlns:a16="http://schemas.microsoft.com/office/drawing/2014/main" id="{E4A8DEE6-935A-36E2-5EF0-AC9853E97544}"/>
                </a:ext>
              </a:extLst>
            </p:cNvPr>
            <p:cNvSpPr txBox="1"/>
            <p:nvPr/>
          </p:nvSpPr>
          <p:spPr>
            <a:xfrm>
              <a:off x="4681645" y="6501671"/>
              <a:ext cx="1328100" cy="323145"/>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Critical Data </a:t>
              </a:r>
              <a:b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b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Elements</a:t>
              </a:r>
              <a:endParaRPr kumimoji="0"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sp>
          <p:nvSpPr>
            <p:cNvPr id="50" name="Google Shape;325;p42">
              <a:extLst>
                <a:ext uri="{FF2B5EF4-FFF2-40B4-BE49-F238E27FC236}">
                  <a16:creationId xmlns:a16="http://schemas.microsoft.com/office/drawing/2014/main" id="{0B2CFD45-0B55-A9C6-CF40-7491F4403CF1}"/>
                </a:ext>
              </a:extLst>
            </p:cNvPr>
            <p:cNvSpPr/>
            <p:nvPr/>
          </p:nvSpPr>
          <p:spPr>
            <a:xfrm>
              <a:off x="4981675" y="5729645"/>
              <a:ext cx="720000" cy="720000"/>
            </a:xfrm>
            <a:prstGeom prst="ellipse">
              <a:avLst/>
            </a:prstGeom>
            <a:solidFill>
              <a:srgbClr val="C7F0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pic>
          <p:nvPicPr>
            <p:cNvPr id="51" name="Graphic 50" descr="Connected outline">
              <a:extLst>
                <a:ext uri="{FF2B5EF4-FFF2-40B4-BE49-F238E27FC236}">
                  <a16:creationId xmlns:a16="http://schemas.microsoft.com/office/drawing/2014/main" id="{BB9BCE24-A150-FD8B-0F9D-B380C6BB021E}"/>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96875" y="5839661"/>
              <a:ext cx="489600" cy="489600"/>
            </a:xfrm>
            <a:prstGeom prst="rect">
              <a:avLst/>
            </a:prstGeom>
          </p:spPr>
        </p:pic>
      </p:grpSp>
      <p:grpSp>
        <p:nvGrpSpPr>
          <p:cNvPr id="52" name="Group 51">
            <a:extLst>
              <a:ext uri="{FF2B5EF4-FFF2-40B4-BE49-F238E27FC236}">
                <a16:creationId xmlns:a16="http://schemas.microsoft.com/office/drawing/2014/main" id="{E9CE293D-E5A0-B339-676D-BF8FD10CE1AB}"/>
              </a:ext>
            </a:extLst>
          </p:cNvPr>
          <p:cNvGrpSpPr/>
          <p:nvPr/>
        </p:nvGrpSpPr>
        <p:grpSpPr>
          <a:xfrm>
            <a:off x="2478224" y="4186150"/>
            <a:ext cx="1328100" cy="948502"/>
            <a:chOff x="3596609" y="5727355"/>
            <a:chExt cx="1328100" cy="948502"/>
          </a:xfrm>
        </p:grpSpPr>
        <p:sp>
          <p:nvSpPr>
            <p:cNvPr id="53" name="Google Shape;395;p45">
              <a:extLst>
                <a:ext uri="{FF2B5EF4-FFF2-40B4-BE49-F238E27FC236}">
                  <a16:creationId xmlns:a16="http://schemas.microsoft.com/office/drawing/2014/main" id="{FCF9A76D-0367-8C51-69D8-563A1597690C}"/>
                </a:ext>
              </a:extLst>
            </p:cNvPr>
            <p:cNvSpPr txBox="1"/>
            <p:nvPr/>
          </p:nvSpPr>
          <p:spPr>
            <a:xfrm>
              <a:off x="3596609" y="6491211"/>
              <a:ext cx="1328100" cy="184646"/>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Metadata</a:t>
              </a:r>
              <a:endParaRPr kumimoji="0"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sp>
          <p:nvSpPr>
            <p:cNvPr id="54" name="Google Shape;322;p42">
              <a:extLst>
                <a:ext uri="{FF2B5EF4-FFF2-40B4-BE49-F238E27FC236}">
                  <a16:creationId xmlns:a16="http://schemas.microsoft.com/office/drawing/2014/main" id="{2E826BA2-8EDA-C7E5-582A-8F5736AEB093}"/>
                </a:ext>
              </a:extLst>
            </p:cNvPr>
            <p:cNvSpPr/>
            <p:nvPr/>
          </p:nvSpPr>
          <p:spPr>
            <a:xfrm>
              <a:off x="3900659" y="5727355"/>
              <a:ext cx="720000" cy="720000"/>
            </a:xfrm>
            <a:prstGeom prst="ellipse">
              <a:avLst/>
            </a:prstGeom>
            <a:solidFill>
              <a:srgbClr val="C7F0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pic>
          <p:nvPicPr>
            <p:cNvPr id="55" name="Graphic 54" descr="Open book outline">
              <a:extLst>
                <a:ext uri="{FF2B5EF4-FFF2-40B4-BE49-F238E27FC236}">
                  <a16:creationId xmlns:a16="http://schemas.microsoft.com/office/drawing/2014/main" id="{B1D3845B-49B5-8DAF-BFDB-532A8BFBF803}"/>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15231" y="5865059"/>
              <a:ext cx="489600" cy="489600"/>
            </a:xfrm>
            <a:prstGeom prst="rect">
              <a:avLst/>
            </a:prstGeom>
          </p:spPr>
        </p:pic>
      </p:grpSp>
      <p:grpSp>
        <p:nvGrpSpPr>
          <p:cNvPr id="56" name="Group 55">
            <a:extLst>
              <a:ext uri="{FF2B5EF4-FFF2-40B4-BE49-F238E27FC236}">
                <a16:creationId xmlns:a16="http://schemas.microsoft.com/office/drawing/2014/main" id="{90CBA67B-106C-4EFF-2F07-885A93AE7049}"/>
              </a:ext>
            </a:extLst>
          </p:cNvPr>
          <p:cNvGrpSpPr/>
          <p:nvPr/>
        </p:nvGrpSpPr>
        <p:grpSpPr>
          <a:xfrm>
            <a:off x="1402930" y="4175226"/>
            <a:ext cx="1328100" cy="972720"/>
            <a:chOff x="1426537" y="5719293"/>
            <a:chExt cx="1328100" cy="972720"/>
          </a:xfrm>
        </p:grpSpPr>
        <p:sp>
          <p:nvSpPr>
            <p:cNvPr id="57" name="Google Shape;393;p45">
              <a:extLst>
                <a:ext uri="{FF2B5EF4-FFF2-40B4-BE49-F238E27FC236}">
                  <a16:creationId xmlns:a16="http://schemas.microsoft.com/office/drawing/2014/main" id="{6C6C07DC-870A-4077-5EB9-E08DD1A89233}"/>
                </a:ext>
              </a:extLst>
            </p:cNvPr>
            <p:cNvSpPr txBox="1"/>
            <p:nvPr/>
          </p:nvSpPr>
          <p:spPr>
            <a:xfrm>
              <a:off x="1426537" y="6507367"/>
              <a:ext cx="1328100" cy="184646"/>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Data Quality</a:t>
              </a:r>
              <a:endParaRPr kumimoji="0"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sp>
          <p:nvSpPr>
            <p:cNvPr id="58" name="Google Shape;316;p42">
              <a:extLst>
                <a:ext uri="{FF2B5EF4-FFF2-40B4-BE49-F238E27FC236}">
                  <a16:creationId xmlns:a16="http://schemas.microsoft.com/office/drawing/2014/main" id="{59A1C383-5898-B91C-C4CB-C4E4599F9819}"/>
                </a:ext>
              </a:extLst>
            </p:cNvPr>
            <p:cNvSpPr/>
            <p:nvPr/>
          </p:nvSpPr>
          <p:spPr>
            <a:xfrm>
              <a:off x="1730587" y="5719293"/>
              <a:ext cx="720000" cy="720000"/>
            </a:xfrm>
            <a:prstGeom prst="ellipse">
              <a:avLst/>
            </a:prstGeom>
            <a:solidFill>
              <a:srgbClr val="C7F0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pic>
          <p:nvPicPr>
            <p:cNvPr id="59" name="Graphic 58" descr="Rating Star with solid fill">
              <a:extLst>
                <a:ext uri="{FF2B5EF4-FFF2-40B4-BE49-F238E27FC236}">
                  <a16:creationId xmlns:a16="http://schemas.microsoft.com/office/drawing/2014/main" id="{B9BCB31B-3E14-137B-8731-065A9754BC69}"/>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845170" y="5818943"/>
              <a:ext cx="489600" cy="489600"/>
            </a:xfrm>
            <a:prstGeom prst="rect">
              <a:avLst/>
            </a:prstGeom>
          </p:spPr>
        </p:pic>
      </p:grpSp>
      <p:grpSp>
        <p:nvGrpSpPr>
          <p:cNvPr id="60" name="Group 59">
            <a:extLst>
              <a:ext uri="{FF2B5EF4-FFF2-40B4-BE49-F238E27FC236}">
                <a16:creationId xmlns:a16="http://schemas.microsoft.com/office/drawing/2014/main" id="{156D5CE9-FA51-2023-84D3-A2F9AA9A3BE6}"/>
              </a:ext>
            </a:extLst>
          </p:cNvPr>
          <p:cNvGrpSpPr/>
          <p:nvPr/>
        </p:nvGrpSpPr>
        <p:grpSpPr>
          <a:xfrm>
            <a:off x="4664650" y="4175855"/>
            <a:ext cx="1328100" cy="956672"/>
            <a:chOff x="5693401" y="4744948"/>
            <a:chExt cx="1328100" cy="956672"/>
          </a:xfrm>
        </p:grpSpPr>
        <p:sp>
          <p:nvSpPr>
            <p:cNvPr id="61" name="Google Shape;325;p42">
              <a:extLst>
                <a:ext uri="{FF2B5EF4-FFF2-40B4-BE49-F238E27FC236}">
                  <a16:creationId xmlns:a16="http://schemas.microsoft.com/office/drawing/2014/main" id="{70F02B3A-0BC6-C2AE-D196-F5938C4F1FDB}"/>
                </a:ext>
              </a:extLst>
            </p:cNvPr>
            <p:cNvSpPr/>
            <p:nvPr/>
          </p:nvSpPr>
          <p:spPr>
            <a:xfrm>
              <a:off x="5993431" y="4744948"/>
              <a:ext cx="720000" cy="720000"/>
            </a:xfrm>
            <a:prstGeom prst="ellipse">
              <a:avLst/>
            </a:prstGeom>
            <a:solidFill>
              <a:srgbClr val="C7F0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endParaRPr>
            </a:p>
          </p:txBody>
        </p:sp>
        <p:sp>
          <p:nvSpPr>
            <p:cNvPr id="62" name="Google Shape;396;p45">
              <a:extLst>
                <a:ext uri="{FF2B5EF4-FFF2-40B4-BE49-F238E27FC236}">
                  <a16:creationId xmlns:a16="http://schemas.microsoft.com/office/drawing/2014/main" id="{D05D848C-E0EB-2B6A-90F5-123FDFD8505C}"/>
                </a:ext>
              </a:extLst>
            </p:cNvPr>
            <p:cNvSpPr txBox="1"/>
            <p:nvPr/>
          </p:nvSpPr>
          <p:spPr>
            <a:xfrm>
              <a:off x="5693401" y="5516974"/>
              <a:ext cx="1328100" cy="184646"/>
            </a:xfrm>
            <a:prstGeom prst="rect">
              <a:avLst/>
            </a:prstGeom>
            <a:noFill/>
            <a:ln>
              <a:noFill/>
            </a:ln>
          </p:spPr>
          <p:txBody>
            <a:bodyPr spcFirstLastPara="1" wrap="square" lIns="91425" tIns="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rPr>
                <a:t>Data Literacy</a:t>
              </a:r>
              <a:endParaRPr kumimoji="0" sz="9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Century Gothic"/>
              </a:endParaRPr>
            </a:p>
          </p:txBody>
        </p:sp>
        <p:pic>
          <p:nvPicPr>
            <p:cNvPr id="63" name="Graphic 62" descr="Graduation cap outline">
              <a:extLst>
                <a:ext uri="{FF2B5EF4-FFF2-40B4-BE49-F238E27FC236}">
                  <a16:creationId xmlns:a16="http://schemas.microsoft.com/office/drawing/2014/main" id="{2869DCA6-D20E-5B15-4518-C127BF8EF2DA}"/>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18034" y="4862211"/>
              <a:ext cx="489600" cy="489600"/>
            </a:xfrm>
            <a:prstGeom prst="rect">
              <a:avLst/>
            </a:prstGeom>
          </p:spPr>
        </p:pic>
      </p:grpSp>
      <p:grpSp>
        <p:nvGrpSpPr>
          <p:cNvPr id="77" name="Group 76">
            <a:extLst>
              <a:ext uri="{FF2B5EF4-FFF2-40B4-BE49-F238E27FC236}">
                <a16:creationId xmlns:a16="http://schemas.microsoft.com/office/drawing/2014/main" id="{BA79A33C-38B9-9E8A-8092-3D6DED7F31F3}"/>
              </a:ext>
            </a:extLst>
          </p:cNvPr>
          <p:cNvGrpSpPr/>
          <p:nvPr/>
        </p:nvGrpSpPr>
        <p:grpSpPr>
          <a:xfrm>
            <a:off x="2811609" y="2363284"/>
            <a:ext cx="1266434" cy="524882"/>
            <a:chOff x="6785366" y="2025060"/>
            <a:chExt cx="1266434" cy="524882"/>
          </a:xfrm>
        </p:grpSpPr>
        <p:sp>
          <p:nvSpPr>
            <p:cNvPr id="75" name="Trapezoid 74">
              <a:extLst>
                <a:ext uri="{FF2B5EF4-FFF2-40B4-BE49-F238E27FC236}">
                  <a16:creationId xmlns:a16="http://schemas.microsoft.com/office/drawing/2014/main" id="{9A486E47-051B-5FF3-5432-9D519F34ED5D}"/>
                </a:ext>
              </a:extLst>
            </p:cNvPr>
            <p:cNvSpPr/>
            <p:nvPr/>
          </p:nvSpPr>
          <p:spPr>
            <a:xfrm rot="10800000">
              <a:off x="6785366" y="2025060"/>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76" name="TextBox 75">
              <a:extLst>
                <a:ext uri="{FF2B5EF4-FFF2-40B4-BE49-F238E27FC236}">
                  <a16:creationId xmlns:a16="http://schemas.microsoft.com/office/drawing/2014/main" id="{B0D7B849-4A02-CAAA-8125-C9DDB6C02220}"/>
                </a:ext>
              </a:extLst>
            </p:cNvPr>
            <p:cNvSpPr txBox="1"/>
            <p:nvPr/>
          </p:nvSpPr>
          <p:spPr>
            <a:xfrm>
              <a:off x="6890266" y="2116108"/>
              <a:ext cx="1056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STRUCTURE &amp; ROLES</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78" name="Group 77">
            <a:extLst>
              <a:ext uri="{FF2B5EF4-FFF2-40B4-BE49-F238E27FC236}">
                <a16:creationId xmlns:a16="http://schemas.microsoft.com/office/drawing/2014/main" id="{03204E19-B634-4AED-5BC5-BC66C8E6126D}"/>
              </a:ext>
            </a:extLst>
          </p:cNvPr>
          <p:cNvGrpSpPr/>
          <p:nvPr/>
        </p:nvGrpSpPr>
        <p:grpSpPr>
          <a:xfrm>
            <a:off x="1544893" y="2363284"/>
            <a:ext cx="1266434" cy="524882"/>
            <a:chOff x="6785366" y="2025060"/>
            <a:chExt cx="1266434" cy="524882"/>
          </a:xfrm>
        </p:grpSpPr>
        <p:sp>
          <p:nvSpPr>
            <p:cNvPr id="79" name="Trapezoid 78">
              <a:extLst>
                <a:ext uri="{FF2B5EF4-FFF2-40B4-BE49-F238E27FC236}">
                  <a16:creationId xmlns:a16="http://schemas.microsoft.com/office/drawing/2014/main" id="{C048F026-BB35-9005-1D0E-0E5D56A15102}"/>
                </a:ext>
              </a:extLst>
            </p:cNvPr>
            <p:cNvSpPr/>
            <p:nvPr/>
          </p:nvSpPr>
          <p:spPr>
            <a:xfrm rot="10800000">
              <a:off x="6785366" y="2025060"/>
              <a:ext cx="1266434" cy="524882"/>
            </a:xfrm>
            <a:prstGeom prst="trapezoid">
              <a:avLst>
                <a:gd name="adj" fmla="val 44710"/>
              </a:avLst>
            </a:prstGeom>
            <a:solidFill>
              <a:srgbClr val="EAF7FA"/>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C2B3E"/>
                </a:solidFill>
                <a:effectLst/>
                <a:uLnTx/>
                <a:uFillTx/>
                <a:latin typeface="Franklin Gothic Book"/>
                <a:ea typeface="+mn-ea"/>
                <a:cs typeface="+mn-cs"/>
              </a:endParaRPr>
            </a:p>
          </p:txBody>
        </p:sp>
        <p:sp>
          <p:nvSpPr>
            <p:cNvPr id="80" name="TextBox 79">
              <a:extLst>
                <a:ext uri="{FF2B5EF4-FFF2-40B4-BE49-F238E27FC236}">
                  <a16:creationId xmlns:a16="http://schemas.microsoft.com/office/drawing/2014/main" id="{99F966E2-E5F2-5401-B4D3-EDD95A8271DA}"/>
                </a:ext>
              </a:extLst>
            </p:cNvPr>
            <p:cNvSpPr txBox="1"/>
            <p:nvPr/>
          </p:nvSpPr>
          <p:spPr>
            <a:xfrm>
              <a:off x="6890266" y="2116108"/>
              <a:ext cx="105663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FOUNDATIONS</a:t>
              </a:r>
              <a:endParaRPr kumimoji="0" lang="en-US" sz="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grpSp>
        <p:nvGrpSpPr>
          <p:cNvPr id="81" name="Group 80">
            <a:extLst>
              <a:ext uri="{FF2B5EF4-FFF2-40B4-BE49-F238E27FC236}">
                <a16:creationId xmlns:a16="http://schemas.microsoft.com/office/drawing/2014/main" id="{97EF5FEC-FBF4-2571-717D-A8F1724BA370}"/>
              </a:ext>
            </a:extLst>
          </p:cNvPr>
          <p:cNvGrpSpPr/>
          <p:nvPr/>
        </p:nvGrpSpPr>
        <p:grpSpPr>
          <a:xfrm>
            <a:off x="4078042" y="2363285"/>
            <a:ext cx="1266434" cy="524882"/>
            <a:chOff x="6785366" y="2025060"/>
            <a:chExt cx="1266434" cy="524882"/>
          </a:xfrm>
        </p:grpSpPr>
        <p:sp>
          <p:nvSpPr>
            <p:cNvPr id="82" name="Trapezoid 81">
              <a:extLst>
                <a:ext uri="{FF2B5EF4-FFF2-40B4-BE49-F238E27FC236}">
                  <a16:creationId xmlns:a16="http://schemas.microsoft.com/office/drawing/2014/main" id="{9A8652D9-A50A-BFE8-0036-2F3D20C391A1}"/>
                </a:ext>
              </a:extLst>
            </p:cNvPr>
            <p:cNvSpPr/>
            <p:nvPr/>
          </p:nvSpPr>
          <p:spPr>
            <a:xfrm rot="10800000">
              <a:off x="6785366" y="2025060"/>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3" name="TextBox 82">
              <a:extLst>
                <a:ext uri="{FF2B5EF4-FFF2-40B4-BE49-F238E27FC236}">
                  <a16:creationId xmlns:a16="http://schemas.microsoft.com/office/drawing/2014/main" id="{D0035C25-3B78-A21A-F815-78EBD9E097BC}"/>
                </a:ext>
              </a:extLst>
            </p:cNvPr>
            <p:cNvSpPr txBox="1"/>
            <p:nvPr/>
          </p:nvSpPr>
          <p:spPr>
            <a:xfrm>
              <a:off x="6890266" y="2116108"/>
              <a:ext cx="1056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PROCESSES &amp; WORKFLOWS</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87" name="Group 86">
            <a:extLst>
              <a:ext uri="{FF2B5EF4-FFF2-40B4-BE49-F238E27FC236}">
                <a16:creationId xmlns:a16="http://schemas.microsoft.com/office/drawing/2014/main" id="{715DEE96-6CE1-49B0-AAA6-825AC650CF8E}"/>
              </a:ext>
            </a:extLst>
          </p:cNvPr>
          <p:cNvGrpSpPr/>
          <p:nvPr/>
        </p:nvGrpSpPr>
        <p:grpSpPr>
          <a:xfrm>
            <a:off x="5344757" y="2363285"/>
            <a:ext cx="1266434" cy="524882"/>
            <a:chOff x="6785366" y="2025060"/>
            <a:chExt cx="1266434" cy="524882"/>
          </a:xfrm>
        </p:grpSpPr>
        <p:sp>
          <p:nvSpPr>
            <p:cNvPr id="88" name="Trapezoid 87">
              <a:extLst>
                <a:ext uri="{FF2B5EF4-FFF2-40B4-BE49-F238E27FC236}">
                  <a16:creationId xmlns:a16="http://schemas.microsoft.com/office/drawing/2014/main" id="{57FC670E-FB14-7264-81FE-2553132F416A}"/>
                </a:ext>
              </a:extLst>
            </p:cNvPr>
            <p:cNvSpPr/>
            <p:nvPr/>
          </p:nvSpPr>
          <p:spPr>
            <a:xfrm rot="10800000">
              <a:off x="6785366" y="2025060"/>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9" name="TextBox 88">
              <a:extLst>
                <a:ext uri="{FF2B5EF4-FFF2-40B4-BE49-F238E27FC236}">
                  <a16:creationId xmlns:a16="http://schemas.microsoft.com/office/drawing/2014/main" id="{068806C3-5CDC-9371-2758-D1DE698CDFAC}"/>
                </a:ext>
              </a:extLst>
            </p:cNvPr>
            <p:cNvSpPr txBox="1"/>
            <p:nvPr/>
          </p:nvSpPr>
          <p:spPr>
            <a:xfrm>
              <a:off x="6890266" y="2116108"/>
              <a:ext cx="1056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MEASURES &amp; FEEDBACK</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6" name="Group 95">
            <a:extLst>
              <a:ext uri="{FF2B5EF4-FFF2-40B4-BE49-F238E27FC236}">
                <a16:creationId xmlns:a16="http://schemas.microsoft.com/office/drawing/2014/main" id="{05A0EB70-C630-A7E6-3377-E75BFD0419AF}"/>
              </a:ext>
            </a:extLst>
          </p:cNvPr>
          <p:cNvGrpSpPr/>
          <p:nvPr/>
        </p:nvGrpSpPr>
        <p:grpSpPr>
          <a:xfrm>
            <a:off x="6611471" y="2363285"/>
            <a:ext cx="1266434" cy="524882"/>
            <a:chOff x="7156409" y="2266058"/>
            <a:chExt cx="1266434" cy="524882"/>
          </a:xfrm>
        </p:grpSpPr>
        <p:sp>
          <p:nvSpPr>
            <p:cNvPr id="91" name="Trapezoid 90">
              <a:extLst>
                <a:ext uri="{FF2B5EF4-FFF2-40B4-BE49-F238E27FC236}">
                  <a16:creationId xmlns:a16="http://schemas.microsoft.com/office/drawing/2014/main" id="{83913796-A3CE-B495-B1A5-96F8A2523820}"/>
                </a:ext>
              </a:extLst>
            </p:cNvPr>
            <p:cNvSpPr/>
            <p:nvPr/>
          </p:nvSpPr>
          <p:spPr>
            <a:xfrm rot="10800000">
              <a:off x="7156409" y="2266058"/>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2" name="TextBox 91">
              <a:extLst>
                <a:ext uri="{FF2B5EF4-FFF2-40B4-BE49-F238E27FC236}">
                  <a16:creationId xmlns:a16="http://schemas.microsoft.com/office/drawing/2014/main" id="{E71015AC-1DA6-A915-0310-61899B786A0B}"/>
                </a:ext>
              </a:extLst>
            </p:cNvPr>
            <p:cNvSpPr txBox="1"/>
            <p:nvPr/>
          </p:nvSpPr>
          <p:spPr>
            <a:xfrm>
              <a:off x="7261308" y="2357106"/>
              <a:ext cx="1078781"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COMMUNICATION &amp; ENABLEMENT</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93" name="Group 92">
            <a:extLst>
              <a:ext uri="{FF2B5EF4-FFF2-40B4-BE49-F238E27FC236}">
                <a16:creationId xmlns:a16="http://schemas.microsoft.com/office/drawing/2014/main" id="{FDFC4784-B7DE-C7B6-9181-71F7B005086A}"/>
              </a:ext>
            </a:extLst>
          </p:cNvPr>
          <p:cNvGrpSpPr/>
          <p:nvPr/>
        </p:nvGrpSpPr>
        <p:grpSpPr>
          <a:xfrm>
            <a:off x="7881943" y="2361633"/>
            <a:ext cx="1266434" cy="524882"/>
            <a:chOff x="6785366" y="2025060"/>
            <a:chExt cx="1266434" cy="524882"/>
          </a:xfrm>
        </p:grpSpPr>
        <p:sp>
          <p:nvSpPr>
            <p:cNvPr id="94" name="Trapezoid 93">
              <a:extLst>
                <a:ext uri="{FF2B5EF4-FFF2-40B4-BE49-F238E27FC236}">
                  <a16:creationId xmlns:a16="http://schemas.microsoft.com/office/drawing/2014/main" id="{07D9A903-87FF-9B65-D609-1055315B92F5}"/>
                </a:ext>
              </a:extLst>
            </p:cNvPr>
            <p:cNvSpPr/>
            <p:nvPr/>
          </p:nvSpPr>
          <p:spPr>
            <a:xfrm rot="10800000">
              <a:off x="6785366" y="2025060"/>
              <a:ext cx="1266434" cy="524882"/>
            </a:xfrm>
            <a:prstGeom prst="trapezoid">
              <a:avLst>
                <a:gd name="adj" fmla="val 44710"/>
              </a:avLst>
            </a:prstGeom>
            <a:solidFill>
              <a:srgbClr val="11B5B4"/>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95" name="TextBox 94">
              <a:extLst>
                <a:ext uri="{FF2B5EF4-FFF2-40B4-BE49-F238E27FC236}">
                  <a16:creationId xmlns:a16="http://schemas.microsoft.com/office/drawing/2014/main" id="{61482384-81FC-1B89-6274-787CB32A2057}"/>
                </a:ext>
              </a:extLst>
            </p:cNvPr>
            <p:cNvSpPr txBox="1"/>
            <p:nvPr/>
          </p:nvSpPr>
          <p:spPr>
            <a:xfrm>
              <a:off x="6890266" y="2116108"/>
              <a:ext cx="1056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FRONTLINE GOVERNANCE</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7780332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par>
                                <p:cTn id="17" presetID="10" presetClass="entr" presetSubtype="0" fill="hold" nodeType="withEffect">
                                  <p:stCondLst>
                                    <p:cond delay="0"/>
                                  </p:stCondLst>
                                  <p:childTnLst>
                                    <p:set>
                                      <p:cBhvr>
                                        <p:cTn id="18" dur="1" fill="hold">
                                          <p:stCondLst>
                                            <p:cond delay="0"/>
                                          </p:stCondLst>
                                        </p:cTn>
                                        <p:tgtEl>
                                          <p:spTgt spid="78"/>
                                        </p:tgtEl>
                                        <p:attrNameLst>
                                          <p:attrName>style.visibility</p:attrName>
                                        </p:attrNameLst>
                                      </p:cBhvr>
                                      <p:to>
                                        <p:strVal val="visible"/>
                                      </p:to>
                                    </p:set>
                                    <p:animEffect transition="in" filter="fade">
                                      <p:cBhvr>
                                        <p:cTn id="19" dur="500"/>
                                        <p:tgtEl>
                                          <p:spTgt spid="78"/>
                                        </p:tgtEl>
                                      </p:cBhvr>
                                    </p:animEffect>
                                  </p:childTnLst>
                                </p:cTn>
                              </p:par>
                              <p:par>
                                <p:cTn id="20" presetID="10" presetClass="entr" presetSubtype="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fade">
                                      <p:cBhvr>
                                        <p:cTn id="22" dur="500"/>
                                        <p:tgtEl>
                                          <p:spTgt spid="81"/>
                                        </p:tgtEl>
                                      </p:cBhvr>
                                    </p:animEffect>
                                  </p:childTnLst>
                                </p:cTn>
                              </p:par>
                              <p:par>
                                <p:cTn id="23" presetID="10" presetClass="entr" presetSubtype="0" fill="hold" nodeType="withEffect">
                                  <p:stCondLst>
                                    <p:cond delay="0"/>
                                  </p:stCondLst>
                                  <p:childTnLst>
                                    <p:set>
                                      <p:cBhvr>
                                        <p:cTn id="24" dur="1" fill="hold">
                                          <p:stCondLst>
                                            <p:cond delay="0"/>
                                          </p:stCondLst>
                                        </p:cTn>
                                        <p:tgtEl>
                                          <p:spTgt spid="87"/>
                                        </p:tgtEl>
                                        <p:attrNameLst>
                                          <p:attrName>style.visibility</p:attrName>
                                        </p:attrNameLst>
                                      </p:cBhvr>
                                      <p:to>
                                        <p:strVal val="visible"/>
                                      </p:to>
                                    </p:set>
                                    <p:animEffect transition="in" filter="fade">
                                      <p:cBhvr>
                                        <p:cTn id="25" dur="500"/>
                                        <p:tgtEl>
                                          <p:spTgt spid="87"/>
                                        </p:tgtEl>
                                      </p:cBhvr>
                                    </p:animEffect>
                                  </p:childTnLst>
                                </p:cTn>
                              </p:par>
                              <p:par>
                                <p:cTn id="26" presetID="10" presetClass="entr" presetSubtype="0" fill="hold" nodeType="withEffect">
                                  <p:stCondLst>
                                    <p:cond delay="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10" presetClass="entr" presetSubtype="0" fill="hold" nodeType="withEffect">
                                  <p:stCondLst>
                                    <p:cond delay="0"/>
                                  </p:stCondLst>
                                  <p:childTnLst>
                                    <p:set>
                                      <p:cBhvr>
                                        <p:cTn id="30" dur="1" fill="hold">
                                          <p:stCondLst>
                                            <p:cond delay="0"/>
                                          </p:stCondLst>
                                        </p:cTn>
                                        <p:tgtEl>
                                          <p:spTgt spid="93"/>
                                        </p:tgtEl>
                                        <p:attrNameLst>
                                          <p:attrName>style.visibility</p:attrName>
                                        </p:attrNameLst>
                                      </p:cBhvr>
                                      <p:to>
                                        <p:strVal val="visible"/>
                                      </p:to>
                                    </p:set>
                                    <p:animEffect transition="in" filter="fade">
                                      <p:cBhvr>
                                        <p:cTn id="31" dur="500"/>
                                        <p:tgtEl>
                                          <p:spTgt spid="9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500"/>
                                        <p:tgtEl>
                                          <p:spTgt spid="3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500"/>
                                        <p:tgtEl>
                                          <p:spTgt spid="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500"/>
                                        <p:tgtEl>
                                          <p:spTgt spid="35"/>
                                        </p:tgtEl>
                                      </p:cBhvr>
                                    </p:animEffect>
                                  </p:childTnLst>
                                </p:cTn>
                              </p:par>
                              <p:par>
                                <p:cTn id="46" presetID="10" presetClass="entr" presetSubtype="0" fill="hold"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500"/>
                                        <p:tgtEl>
                                          <p:spTgt spid="48"/>
                                        </p:tgtEl>
                                      </p:cBhvr>
                                    </p:animEffect>
                                  </p:childTnLst>
                                </p:cTn>
                              </p:par>
                              <p:par>
                                <p:cTn id="49" presetID="10" presetClass="entr" presetSubtype="0" fill="hold" nodeType="withEffect">
                                  <p:stCondLst>
                                    <p:cond delay="0"/>
                                  </p:stCondLst>
                                  <p:childTnLst>
                                    <p:set>
                                      <p:cBhvr>
                                        <p:cTn id="50" dur="1" fill="hold">
                                          <p:stCondLst>
                                            <p:cond delay="0"/>
                                          </p:stCondLst>
                                        </p:cTn>
                                        <p:tgtEl>
                                          <p:spTgt spid="52"/>
                                        </p:tgtEl>
                                        <p:attrNameLst>
                                          <p:attrName>style.visibility</p:attrName>
                                        </p:attrNameLst>
                                      </p:cBhvr>
                                      <p:to>
                                        <p:strVal val="visible"/>
                                      </p:to>
                                    </p:set>
                                    <p:animEffect transition="in" filter="fade">
                                      <p:cBhvr>
                                        <p:cTn id="51" dur="500"/>
                                        <p:tgtEl>
                                          <p:spTgt spid="52"/>
                                        </p:tgtEl>
                                      </p:cBhvr>
                                    </p:animEffect>
                                  </p:childTnLst>
                                </p:cTn>
                              </p:par>
                              <p:par>
                                <p:cTn id="52" presetID="10" presetClass="entr" presetSubtype="0" fill="hold" nodeType="withEffect">
                                  <p:stCondLst>
                                    <p:cond delay="0"/>
                                  </p:stCondLst>
                                  <p:childTnLst>
                                    <p:set>
                                      <p:cBhvr>
                                        <p:cTn id="53" dur="1" fill="hold">
                                          <p:stCondLst>
                                            <p:cond delay="0"/>
                                          </p:stCondLst>
                                        </p:cTn>
                                        <p:tgtEl>
                                          <p:spTgt spid="56"/>
                                        </p:tgtEl>
                                        <p:attrNameLst>
                                          <p:attrName>style.visibility</p:attrName>
                                        </p:attrNameLst>
                                      </p:cBhvr>
                                      <p:to>
                                        <p:strVal val="visible"/>
                                      </p:to>
                                    </p:set>
                                    <p:animEffect transition="in" filter="fade">
                                      <p:cBhvr>
                                        <p:cTn id="54" dur="500"/>
                                        <p:tgtEl>
                                          <p:spTgt spid="56"/>
                                        </p:tgtEl>
                                      </p:cBhvr>
                                    </p:animEffect>
                                  </p:childTnLst>
                                </p:cTn>
                              </p:par>
                              <p:par>
                                <p:cTn id="55" presetID="10" presetClass="entr" presetSubtype="0" fill="hold" nodeType="with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fade">
                                      <p:cBhvr>
                                        <p:cTn id="57" dur="500"/>
                                        <p:tgtEl>
                                          <p:spTgt spid="60"/>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500"/>
                                        <p:tgtEl>
                                          <p:spTgt spid="37"/>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Effect transition="in" filter="fade">
                                      <p:cBhvr>
                                        <p:cTn id="65" dur="500"/>
                                        <p:tgtEl>
                                          <p:spTgt spid="3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fade">
                                      <p:cBhvr>
                                        <p:cTn id="71" dur="500"/>
                                        <p:tgtEl>
                                          <p:spTgt spid="41"/>
                                        </p:tgtEl>
                                      </p:cBhvr>
                                    </p:animEffect>
                                  </p:childTnLst>
                                </p:cTn>
                              </p:par>
                              <p:par>
                                <p:cTn id="72" presetID="10" presetClass="entr" presetSubtype="0" fill="hold" nodeType="with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8" grpId="0" animBg="1"/>
      <p:bldP spid="9" grpId="0"/>
      <p:bldP spid="16" grpId="0"/>
      <p:bldP spid="35" grpId="0"/>
      <p:bldP spid="37" grpId="0" animBg="1"/>
      <p:bldP spid="38" grpId="0"/>
      <p:bldP spid="39" grpId="0"/>
      <p:bldP spid="4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a:xfrm>
            <a:off x="704850" y="439813"/>
            <a:ext cx="10340378" cy="394692"/>
          </a:xfrm>
        </p:spPr>
        <p:txBody>
          <a:bodyPr/>
          <a:lstStyle/>
          <a:p>
            <a:r>
              <a:rPr lang="en-US" dirty="0"/>
              <a:t>Data Governance </a:t>
            </a:r>
            <a:r>
              <a:rPr lang="en-US" sz="2400" b="1" dirty="0">
                <a:solidFill>
                  <a:srgbClr val="11B5B4"/>
                </a:solidFill>
              </a:rPr>
              <a:t>SPRINT</a:t>
            </a:r>
            <a:r>
              <a:rPr lang="en-US" baseline="30000" dirty="0"/>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2752309" y="1239843"/>
            <a:ext cx="557976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Current State Mapping</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are our challenges?</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2752875" y="2005981"/>
            <a:ext cx="557976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Purpose</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is our goal?</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3" name="Connector: Elbow 12">
            <a:extLst>
              <a:ext uri="{FF2B5EF4-FFF2-40B4-BE49-F238E27FC236}">
                <a16:creationId xmlns:a16="http://schemas.microsoft.com/office/drawing/2014/main" id="{49220748-838B-1106-7A5F-DD8DB07FEFF3}"/>
              </a:ext>
            </a:extLst>
          </p:cNvPr>
          <p:cNvCxnSpPr>
            <a:cxnSpLocks/>
            <a:stCxn id="6" idx="2"/>
            <a:endCxn id="7" idx="0"/>
          </p:cNvCxnSpPr>
          <p:nvPr/>
        </p:nvCxnSpPr>
        <p:spPr>
          <a:xfrm rot="16200000" flipH="1">
            <a:off x="5388765" y="1851987"/>
            <a:ext cx="307421" cy="566"/>
          </a:xfrm>
          <a:prstGeom prst="bentConnector3">
            <a:avLst>
              <a:gd name="adj1" fmla="val 50000"/>
            </a:avLst>
          </a:prstGeom>
          <a:ln w="12700">
            <a:solidFill>
              <a:srgbClr val="0C2B3E"/>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8B0139CE-B02C-55D6-B68F-6C0A89BC13D2}"/>
              </a:ext>
            </a:extLst>
          </p:cNvPr>
          <p:cNvSpPr/>
          <p:nvPr/>
        </p:nvSpPr>
        <p:spPr>
          <a:xfrm rot="5400000" flipH="1">
            <a:off x="7994651" y="2085273"/>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Understanding ‘As Is’ and defining ‘To Be”</a:t>
            </a:r>
            <a:endParaRPr kumimoji="0" lang="en-US" sz="11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
        <p:nvSpPr>
          <p:cNvPr id="20" name="Rectangle 19">
            <a:extLst>
              <a:ext uri="{FF2B5EF4-FFF2-40B4-BE49-F238E27FC236}">
                <a16:creationId xmlns:a16="http://schemas.microsoft.com/office/drawing/2014/main" id="{4A7F6B7D-603F-1F75-30E9-335CAC5677FD}"/>
              </a:ext>
            </a:extLst>
          </p:cNvPr>
          <p:cNvSpPr/>
          <p:nvPr/>
        </p:nvSpPr>
        <p:spPr>
          <a:xfrm>
            <a:off x="2752310" y="2840441"/>
            <a:ext cx="171195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4" name="Rectangle 23">
            <a:extLst>
              <a:ext uri="{FF2B5EF4-FFF2-40B4-BE49-F238E27FC236}">
                <a16:creationId xmlns:a16="http://schemas.microsoft.com/office/drawing/2014/main" id="{199C8381-7213-A518-BE6F-D7DF8AD3BCF5}"/>
              </a:ext>
            </a:extLst>
          </p:cNvPr>
          <p:cNvSpPr/>
          <p:nvPr/>
        </p:nvSpPr>
        <p:spPr>
          <a:xfrm>
            <a:off x="2752309" y="3767484"/>
            <a:ext cx="5579765"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Initiatives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Identifying the gaps</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2752308" y="4572196"/>
            <a:ext cx="5579765"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Prioritization</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cxnSp>
        <p:nvCxnSpPr>
          <p:cNvPr id="27" name="Straight Arrow Connector 26">
            <a:extLst>
              <a:ext uri="{FF2B5EF4-FFF2-40B4-BE49-F238E27FC236}">
                <a16:creationId xmlns:a16="http://schemas.microsoft.com/office/drawing/2014/main" id="{4A3764AD-1C94-353D-C3DF-472837BE30F4}"/>
              </a:ext>
            </a:extLst>
          </p:cNvPr>
          <p:cNvCxnSpPr>
            <a:cxnSpLocks/>
            <a:stCxn id="7" idx="2"/>
            <a:endCxn id="9" idx="0"/>
          </p:cNvCxnSpPr>
          <p:nvPr/>
        </p:nvCxnSpPr>
        <p:spPr>
          <a:xfrm flipH="1">
            <a:off x="5542475" y="2464698"/>
            <a:ext cx="283" cy="375743"/>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40F5BE64-3BE1-D608-A98C-41B721B6E94F}"/>
              </a:ext>
            </a:extLst>
          </p:cNvPr>
          <p:cNvCxnSpPr>
            <a:cxnSpLocks/>
            <a:endCxn id="8" idx="0"/>
          </p:cNvCxnSpPr>
          <p:nvPr/>
        </p:nvCxnSpPr>
        <p:spPr>
          <a:xfrm>
            <a:off x="7476662" y="2344317"/>
            <a:ext cx="1" cy="496124"/>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F9763982-1D11-65CD-BCD3-11392A5AD70D}"/>
              </a:ext>
            </a:extLst>
          </p:cNvPr>
          <p:cNvCxnSpPr>
            <a:cxnSpLocks/>
            <a:stCxn id="8" idx="2"/>
            <a:endCxn id="24" idx="0"/>
          </p:cNvCxnSpPr>
          <p:nvPr/>
        </p:nvCxnSpPr>
        <p:spPr>
          <a:xfrm rot="5400000">
            <a:off x="6275265" y="2566086"/>
            <a:ext cx="468326" cy="1934471"/>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nector: Elbow 29">
            <a:extLst>
              <a:ext uri="{FF2B5EF4-FFF2-40B4-BE49-F238E27FC236}">
                <a16:creationId xmlns:a16="http://schemas.microsoft.com/office/drawing/2014/main" id="{1A08927E-8A56-1AFA-4465-85A99CA62AB8}"/>
              </a:ext>
            </a:extLst>
          </p:cNvPr>
          <p:cNvCxnSpPr>
            <a:cxnSpLocks/>
            <a:stCxn id="20" idx="2"/>
            <a:endCxn id="24" idx="0"/>
          </p:cNvCxnSpPr>
          <p:nvPr/>
        </p:nvCxnSpPr>
        <p:spPr>
          <a:xfrm rot="16200000" flipH="1">
            <a:off x="4341077" y="2566369"/>
            <a:ext cx="468326" cy="1933904"/>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9" idx="2"/>
            <a:endCxn id="24" idx="0"/>
          </p:cNvCxnSpPr>
          <p:nvPr/>
        </p:nvCxnSpPr>
        <p:spPr>
          <a:xfrm flipH="1">
            <a:off x="5542192" y="3299158"/>
            <a:ext cx="283" cy="468326"/>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24" idx="2"/>
            <a:endCxn id="25" idx="0"/>
          </p:cNvCxnSpPr>
          <p:nvPr/>
        </p:nvCxnSpPr>
        <p:spPr>
          <a:xfrm flipH="1">
            <a:off x="5542191" y="4226201"/>
            <a:ext cx="1" cy="345995"/>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EBC0F3DB-CD97-E7B3-282C-A9D4AD648951}"/>
              </a:ext>
            </a:extLst>
          </p:cNvPr>
          <p:cNvSpPr/>
          <p:nvPr/>
        </p:nvSpPr>
        <p:spPr>
          <a:xfrm>
            <a:off x="6620685" y="2840441"/>
            <a:ext cx="171195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#3</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9" name="Rectangle 8">
            <a:extLst>
              <a:ext uri="{FF2B5EF4-FFF2-40B4-BE49-F238E27FC236}">
                <a16:creationId xmlns:a16="http://schemas.microsoft.com/office/drawing/2014/main" id="{80920C0B-B2C5-93AC-DFF1-F5DEA76FE930}"/>
              </a:ext>
            </a:extLst>
          </p:cNvPr>
          <p:cNvSpPr/>
          <p:nvPr/>
        </p:nvSpPr>
        <p:spPr>
          <a:xfrm>
            <a:off x="4686497" y="2840441"/>
            <a:ext cx="1711955" cy="458717"/>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2" name="Straight Arrow Connector 11">
            <a:extLst>
              <a:ext uri="{FF2B5EF4-FFF2-40B4-BE49-F238E27FC236}">
                <a16:creationId xmlns:a16="http://schemas.microsoft.com/office/drawing/2014/main" id="{89E185C1-CE06-AE5B-6542-E203DDE7098D}"/>
              </a:ext>
            </a:extLst>
          </p:cNvPr>
          <p:cNvCxnSpPr>
            <a:cxnSpLocks/>
            <a:endCxn id="20" idx="0"/>
          </p:cNvCxnSpPr>
          <p:nvPr/>
        </p:nvCxnSpPr>
        <p:spPr>
          <a:xfrm>
            <a:off x="3608287" y="2347845"/>
            <a:ext cx="1" cy="492596"/>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B1AF392-1C1A-733D-B60A-25BBF47FAAFD}"/>
              </a:ext>
            </a:extLst>
          </p:cNvPr>
          <p:cNvSpPr/>
          <p:nvPr/>
        </p:nvSpPr>
        <p:spPr>
          <a:xfrm>
            <a:off x="2752308" y="5380921"/>
            <a:ext cx="5579765"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Roadmap</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5542191" y="5030913"/>
            <a:ext cx="0" cy="350008"/>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rot="5400000" flipH="1">
            <a:off x="7994651" y="4578407"/>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Bridge to Governance</a:t>
            </a:r>
            <a:endParaRPr kumimoji="0" lang="en-US" sz="11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Tree>
    <p:extLst>
      <p:ext uri="{BB962C8B-B14F-4D97-AF65-F5344CB8AC3E}">
        <p14:creationId xmlns:p14="http://schemas.microsoft.com/office/powerpoint/2010/main" val="17578693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p:txBody>
          <a:bodyPr/>
          <a:lstStyle/>
          <a:p>
            <a:r>
              <a:rPr lang="en-US" dirty="0"/>
              <a:t>Data Governance </a:t>
            </a:r>
            <a:r>
              <a:rPr lang="en-US" sz="2400" b="1" dirty="0">
                <a:solidFill>
                  <a:srgbClr val="11B5B4"/>
                </a:solidFill>
              </a:rPr>
              <a:t>SPRINT</a:t>
            </a:r>
            <a:r>
              <a:rPr lang="en-US" baseline="30000" dirty="0"/>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3078481" y="1161185"/>
            <a:ext cx="6492241"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Roles &amp; Responsibilities</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b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Role Roster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3078479" y="1820919"/>
            <a:ext cx="6492241"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Operating Model</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Target and minimum viable versions</a:t>
            </a:r>
          </a:p>
        </p:txBody>
      </p:sp>
      <p:sp>
        <p:nvSpPr>
          <p:cNvPr id="17" name="Rectangle 16">
            <a:extLst>
              <a:ext uri="{FF2B5EF4-FFF2-40B4-BE49-F238E27FC236}">
                <a16:creationId xmlns:a16="http://schemas.microsoft.com/office/drawing/2014/main" id="{8B0139CE-B02C-55D6-B68F-6C0A89BC13D2}"/>
              </a:ext>
            </a:extLst>
          </p:cNvPr>
          <p:cNvSpPr/>
          <p:nvPr/>
        </p:nvSpPr>
        <p:spPr>
          <a:xfrm rot="5400000" flipH="1">
            <a:off x="9685210" y="1480203"/>
            <a:ext cx="1363421"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#3</a:t>
            </a:r>
          </a:p>
        </p:txBody>
      </p:sp>
      <p:sp>
        <p:nvSpPr>
          <p:cNvPr id="24" name="Rectangle 23">
            <a:extLst>
              <a:ext uri="{FF2B5EF4-FFF2-40B4-BE49-F238E27FC236}">
                <a16:creationId xmlns:a16="http://schemas.microsoft.com/office/drawing/2014/main" id="{199C8381-7213-A518-BE6F-D7DF8AD3BCF5}"/>
              </a:ext>
            </a:extLst>
          </p:cNvPr>
          <p:cNvSpPr/>
          <p:nvPr/>
        </p:nvSpPr>
        <p:spPr>
          <a:xfrm>
            <a:off x="2055031" y="3595314"/>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Measurement Dashboard</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3078207" y="5333745"/>
            <a:ext cx="6488687"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Prototyping</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cxnSp>
        <p:nvCxnSpPr>
          <p:cNvPr id="30" name="Connector: Elbow 29">
            <a:extLst>
              <a:ext uri="{FF2B5EF4-FFF2-40B4-BE49-F238E27FC236}">
                <a16:creationId xmlns:a16="http://schemas.microsoft.com/office/drawing/2014/main" id="{1A08927E-8A56-1AFA-4465-85A99CA62AB8}"/>
              </a:ext>
            </a:extLst>
          </p:cNvPr>
          <p:cNvCxnSpPr>
            <a:cxnSpLocks/>
            <a:stCxn id="16" idx="2"/>
            <a:endCxn id="24" idx="0"/>
          </p:cNvCxnSpPr>
          <p:nvPr/>
        </p:nvCxnSpPr>
        <p:spPr>
          <a:xfrm rot="5400000">
            <a:off x="4500697" y="1771411"/>
            <a:ext cx="401413" cy="3246393"/>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7" idx="2"/>
            <a:endCxn id="16" idx="0"/>
          </p:cNvCxnSpPr>
          <p:nvPr/>
        </p:nvCxnSpPr>
        <p:spPr>
          <a:xfrm flipH="1">
            <a:off x="6324599" y="2279636"/>
            <a:ext cx="1" cy="455548"/>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6" idx="2"/>
            <a:endCxn id="7" idx="0"/>
          </p:cNvCxnSpPr>
          <p:nvPr/>
        </p:nvCxnSpPr>
        <p:spPr>
          <a:xfrm flipH="1">
            <a:off x="6324600" y="1619902"/>
            <a:ext cx="2" cy="201017"/>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B1AF392-1C1A-733D-B60A-25BBF47FAAFD}"/>
              </a:ext>
            </a:extLst>
          </p:cNvPr>
          <p:cNvSpPr/>
          <p:nvPr/>
        </p:nvSpPr>
        <p:spPr>
          <a:xfrm>
            <a:off x="3078207" y="5950919"/>
            <a:ext cx="6488687"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User Testing</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6322551" y="5792462"/>
            <a:ext cx="0" cy="158457"/>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flipH="1">
            <a:off x="2055030" y="4050240"/>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#5</a:t>
            </a:r>
          </a:p>
        </p:txBody>
      </p:sp>
      <p:sp>
        <p:nvSpPr>
          <p:cNvPr id="16" name="Rectangle 15">
            <a:extLst>
              <a:ext uri="{FF2B5EF4-FFF2-40B4-BE49-F238E27FC236}">
                <a16:creationId xmlns:a16="http://schemas.microsoft.com/office/drawing/2014/main" id="{33221125-6D70-21C4-9AAA-FD61317E41BD}"/>
              </a:ext>
            </a:extLst>
          </p:cNvPr>
          <p:cNvSpPr/>
          <p:nvPr/>
        </p:nvSpPr>
        <p:spPr>
          <a:xfrm>
            <a:off x="3078478" y="2735184"/>
            <a:ext cx="6492241"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Processes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Focus on Critical Data Elements</a:t>
            </a:r>
          </a:p>
        </p:txBody>
      </p:sp>
      <p:sp>
        <p:nvSpPr>
          <p:cNvPr id="22" name="Rectangle 21">
            <a:extLst>
              <a:ext uri="{FF2B5EF4-FFF2-40B4-BE49-F238E27FC236}">
                <a16:creationId xmlns:a16="http://schemas.microsoft.com/office/drawing/2014/main" id="{BAFF0527-6824-C9E2-A73E-7FAB5811D424}"/>
              </a:ext>
            </a:extLst>
          </p:cNvPr>
          <p:cNvSpPr/>
          <p:nvPr/>
        </p:nvSpPr>
        <p:spPr>
          <a:xfrm rot="5400000" flipH="1">
            <a:off x="9858984" y="2761290"/>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#4</a:t>
            </a:r>
          </a:p>
        </p:txBody>
      </p:sp>
      <p:sp>
        <p:nvSpPr>
          <p:cNvPr id="38" name="Rectangle 37">
            <a:extLst>
              <a:ext uri="{FF2B5EF4-FFF2-40B4-BE49-F238E27FC236}">
                <a16:creationId xmlns:a16="http://schemas.microsoft.com/office/drawing/2014/main" id="{A1687A48-1824-A7D5-4419-F6E7FCAA92D2}"/>
              </a:ext>
            </a:extLst>
          </p:cNvPr>
          <p:cNvSpPr/>
          <p:nvPr/>
        </p:nvSpPr>
        <p:spPr>
          <a:xfrm>
            <a:off x="4217927" y="3595314"/>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Business Glossary</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9" name="Rectangle 38">
            <a:extLst>
              <a:ext uri="{FF2B5EF4-FFF2-40B4-BE49-F238E27FC236}">
                <a16:creationId xmlns:a16="http://schemas.microsoft.com/office/drawing/2014/main" id="{1206F5E6-F051-E360-3BB8-2BB9FBF3DC43}"/>
              </a:ext>
            </a:extLst>
          </p:cNvPr>
          <p:cNvSpPr/>
          <p:nvPr/>
        </p:nvSpPr>
        <p:spPr>
          <a:xfrm>
            <a:off x="6380823" y="3595313"/>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Communication Plan</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40" name="Rectangle 39">
            <a:extLst>
              <a:ext uri="{FF2B5EF4-FFF2-40B4-BE49-F238E27FC236}">
                <a16:creationId xmlns:a16="http://schemas.microsoft.com/office/drawing/2014/main" id="{761CA9E3-149A-3F0B-B484-05B3221DE8A2}"/>
              </a:ext>
            </a:extLst>
          </p:cNvPr>
          <p:cNvSpPr/>
          <p:nvPr/>
        </p:nvSpPr>
        <p:spPr>
          <a:xfrm>
            <a:off x="8543719" y="3595313"/>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Training Plan</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48" name="Connector: Elbow 47">
            <a:extLst>
              <a:ext uri="{FF2B5EF4-FFF2-40B4-BE49-F238E27FC236}">
                <a16:creationId xmlns:a16="http://schemas.microsoft.com/office/drawing/2014/main" id="{E0C64BD3-3EB8-6453-209A-08889E23B2BF}"/>
              </a:ext>
            </a:extLst>
          </p:cNvPr>
          <p:cNvCxnSpPr>
            <a:cxnSpLocks/>
            <a:stCxn id="16" idx="2"/>
            <a:endCxn id="40" idx="0"/>
          </p:cNvCxnSpPr>
          <p:nvPr/>
        </p:nvCxnSpPr>
        <p:spPr>
          <a:xfrm rot="16200000" flipH="1">
            <a:off x="7745040" y="1773459"/>
            <a:ext cx="401412" cy="3242295"/>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nector: Elbow 50">
            <a:extLst>
              <a:ext uri="{FF2B5EF4-FFF2-40B4-BE49-F238E27FC236}">
                <a16:creationId xmlns:a16="http://schemas.microsoft.com/office/drawing/2014/main" id="{5EEC78DA-F4DB-5EAD-D2E2-E9E7D7F7EE63}"/>
              </a:ext>
            </a:extLst>
          </p:cNvPr>
          <p:cNvCxnSpPr>
            <a:cxnSpLocks/>
            <a:stCxn id="16" idx="2"/>
            <a:endCxn id="39" idx="0"/>
          </p:cNvCxnSpPr>
          <p:nvPr/>
        </p:nvCxnSpPr>
        <p:spPr>
          <a:xfrm rot="16200000" flipH="1">
            <a:off x="6663592" y="2854907"/>
            <a:ext cx="401412" cy="1079399"/>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9F9C12F4-CA10-EA13-A96C-54DC8EA00337}"/>
              </a:ext>
            </a:extLst>
          </p:cNvPr>
          <p:cNvCxnSpPr>
            <a:cxnSpLocks/>
            <a:stCxn id="16" idx="2"/>
            <a:endCxn id="38" idx="0"/>
          </p:cNvCxnSpPr>
          <p:nvPr/>
        </p:nvCxnSpPr>
        <p:spPr>
          <a:xfrm rot="5400000">
            <a:off x="5582145" y="2852859"/>
            <a:ext cx="401413" cy="1083497"/>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81" name="Rectangle 80">
            <a:extLst>
              <a:ext uri="{FF2B5EF4-FFF2-40B4-BE49-F238E27FC236}">
                <a16:creationId xmlns:a16="http://schemas.microsoft.com/office/drawing/2014/main" id="{60512400-C7F7-440E-50EE-36A9C6E24324}"/>
              </a:ext>
            </a:extLst>
          </p:cNvPr>
          <p:cNvSpPr/>
          <p:nvPr/>
        </p:nvSpPr>
        <p:spPr>
          <a:xfrm>
            <a:off x="3080254" y="4699361"/>
            <a:ext cx="6488687" cy="458717"/>
          </a:xfrm>
          <a:prstGeom prst="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Prototype Prep</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User test flows and creating a storyboard</a:t>
            </a:r>
            <a:endParaRPr kumimoji="0" lang="LID4096"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
        <p:nvSpPr>
          <p:cNvPr id="84" name="Rectangle 83">
            <a:extLst>
              <a:ext uri="{FF2B5EF4-FFF2-40B4-BE49-F238E27FC236}">
                <a16:creationId xmlns:a16="http://schemas.microsoft.com/office/drawing/2014/main" id="{620139BB-37E2-A992-0BF1-314FC0C7DD56}"/>
              </a:ext>
            </a:extLst>
          </p:cNvPr>
          <p:cNvSpPr/>
          <p:nvPr/>
        </p:nvSpPr>
        <p:spPr>
          <a:xfrm flipH="1">
            <a:off x="6380823" y="4047676"/>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#6</a:t>
            </a:r>
          </a:p>
        </p:txBody>
      </p:sp>
      <p:cxnSp>
        <p:nvCxnSpPr>
          <p:cNvPr id="85" name="Connector: Elbow 84">
            <a:extLst>
              <a:ext uri="{FF2B5EF4-FFF2-40B4-BE49-F238E27FC236}">
                <a16:creationId xmlns:a16="http://schemas.microsoft.com/office/drawing/2014/main" id="{4300A122-9DF4-D5F4-3E25-F2C2A52CE5B0}"/>
              </a:ext>
            </a:extLst>
          </p:cNvPr>
          <p:cNvCxnSpPr>
            <a:cxnSpLocks/>
            <a:stCxn id="84" idx="2"/>
            <a:endCxn id="81" idx="0"/>
          </p:cNvCxnSpPr>
          <p:nvPr/>
        </p:nvCxnSpPr>
        <p:spPr>
          <a:xfrm rot="5400000">
            <a:off x="7204788" y="3418704"/>
            <a:ext cx="400468" cy="2160847"/>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446416D2-4286-6DDE-843D-1B8B146264BB}"/>
              </a:ext>
            </a:extLst>
          </p:cNvPr>
          <p:cNvCxnSpPr>
            <a:cxnSpLocks/>
            <a:stCxn id="66" idx="2"/>
            <a:endCxn id="81" idx="0"/>
          </p:cNvCxnSpPr>
          <p:nvPr/>
        </p:nvCxnSpPr>
        <p:spPr>
          <a:xfrm rot="16200000" flipH="1">
            <a:off x="5043173" y="3417936"/>
            <a:ext cx="397904" cy="2164946"/>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8A7AEB5F-398A-2864-78E6-FC6BE99C47FB}"/>
              </a:ext>
            </a:extLst>
          </p:cNvPr>
          <p:cNvCxnSpPr>
            <a:cxnSpLocks/>
            <a:stCxn id="81" idx="2"/>
            <a:endCxn id="25" idx="0"/>
          </p:cNvCxnSpPr>
          <p:nvPr/>
        </p:nvCxnSpPr>
        <p:spPr>
          <a:xfrm flipH="1">
            <a:off x="6322551" y="5158078"/>
            <a:ext cx="2047" cy="175667"/>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80668674-8877-C58A-9422-DBFD9952931B}"/>
              </a:ext>
            </a:extLst>
          </p:cNvPr>
          <p:cNvSpPr/>
          <p:nvPr/>
        </p:nvSpPr>
        <p:spPr>
          <a:xfrm rot="5400000" flipH="1">
            <a:off x="9858983" y="4744511"/>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#7</a:t>
            </a:r>
          </a:p>
        </p:txBody>
      </p:sp>
    </p:spTree>
    <p:extLst>
      <p:ext uri="{BB962C8B-B14F-4D97-AF65-F5344CB8AC3E}">
        <p14:creationId xmlns:p14="http://schemas.microsoft.com/office/powerpoint/2010/main" val="26804081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E92601-51EC-04AB-0807-441D71D8ABE0}"/>
              </a:ext>
            </a:extLst>
          </p:cNvPr>
          <p:cNvSpPr>
            <a:spLocks noGrp="1"/>
          </p:cNvSpPr>
          <p:nvPr>
            <p:ph type="title"/>
          </p:nvPr>
        </p:nvSpPr>
        <p:spPr>
          <a:xfrm>
            <a:off x="704850" y="439813"/>
            <a:ext cx="9160510" cy="394692"/>
          </a:xfrm>
        </p:spPr>
        <p:txBody>
          <a:bodyPr/>
          <a:lstStyle/>
          <a:p>
            <a:r>
              <a:rPr lang="en-US" dirty="0"/>
              <a:t>What </a:t>
            </a:r>
            <a:r>
              <a:rPr lang="en-US" sz="2400" b="1" dirty="0">
                <a:solidFill>
                  <a:srgbClr val="11B5B4"/>
                </a:solidFill>
              </a:rPr>
              <a:t>PROBLEMS</a:t>
            </a:r>
            <a:r>
              <a:rPr lang="en-US" dirty="0"/>
              <a:t> should you solve in a sprint?</a:t>
            </a:r>
          </a:p>
        </p:txBody>
      </p:sp>
      <p:sp>
        <p:nvSpPr>
          <p:cNvPr id="3" name="Text Placeholder 2">
            <a:extLst>
              <a:ext uri="{FF2B5EF4-FFF2-40B4-BE49-F238E27FC236}">
                <a16:creationId xmlns:a16="http://schemas.microsoft.com/office/drawing/2014/main" id="{95F32310-E030-6B74-678E-8755902A555B}"/>
              </a:ext>
            </a:extLst>
          </p:cNvPr>
          <p:cNvSpPr>
            <a:spLocks noGrp="1"/>
          </p:cNvSpPr>
          <p:nvPr>
            <p:ph type="body" sz="quarter" idx="12"/>
          </p:nvPr>
        </p:nvSpPr>
        <p:spPr>
          <a:xfrm>
            <a:off x="704850" y="1300480"/>
            <a:ext cx="6090921" cy="4304027"/>
          </a:xfrm>
        </p:spPr>
        <p:txBody>
          <a:bodyPr/>
          <a:lstStyle/>
          <a:p>
            <a:pPr algn="just"/>
            <a:r>
              <a:rPr lang="en-US" sz="2000" dirty="0"/>
              <a:t>It's super important to bring the </a:t>
            </a:r>
            <a:r>
              <a:rPr lang="en-US" sz="2000" b="1" dirty="0">
                <a:solidFill>
                  <a:srgbClr val="11B5B4"/>
                </a:solidFill>
              </a:rPr>
              <a:t>right types of problems (or data use cases</a:t>
            </a:r>
            <a:r>
              <a:rPr lang="en-US" sz="2000" b="1" dirty="0">
                <a:solidFill>
                  <a:schemeClr val="accent4"/>
                </a:solidFill>
              </a:rPr>
              <a:t>) </a:t>
            </a:r>
            <a:r>
              <a:rPr lang="en-US" sz="2000" dirty="0"/>
              <a:t>into a sprint, or you risk wasting people time and also poisoning people against the idea that Design Sprints can be effective.</a:t>
            </a:r>
          </a:p>
          <a:p>
            <a:pPr algn="just"/>
            <a:r>
              <a:rPr lang="en-US" sz="2000" dirty="0"/>
              <a:t>Problems should be:</a:t>
            </a:r>
          </a:p>
          <a:p>
            <a:pPr marL="285750" indent="-285750" algn="just">
              <a:buClr>
                <a:srgbClr val="11B5B4"/>
              </a:buClr>
              <a:buFont typeface="Wingdings" panose="05000000000000000000" pitchFamily="2" charset="2"/>
              <a:buChar char="Ø"/>
            </a:pPr>
            <a:r>
              <a:rPr lang="en-US" sz="2000" dirty="0"/>
              <a:t>Big enough </a:t>
            </a:r>
          </a:p>
          <a:p>
            <a:pPr marL="285750" indent="-285750" algn="just">
              <a:buClr>
                <a:srgbClr val="11B5B4"/>
              </a:buClr>
              <a:buFont typeface="Wingdings" panose="05000000000000000000" pitchFamily="2" charset="2"/>
              <a:buChar char="Ø"/>
            </a:pPr>
            <a:r>
              <a:rPr lang="en-US" sz="2000" dirty="0"/>
              <a:t>Costly enough </a:t>
            </a:r>
          </a:p>
          <a:p>
            <a:pPr marL="285750" indent="-285750" algn="just">
              <a:buClr>
                <a:srgbClr val="11B5B4"/>
              </a:buClr>
              <a:buFont typeface="Wingdings" panose="05000000000000000000" pitchFamily="2" charset="2"/>
              <a:buChar char="Ø"/>
            </a:pPr>
            <a:r>
              <a:rPr lang="en-US" sz="2000" dirty="0"/>
              <a:t>Be validated quickly</a:t>
            </a:r>
          </a:p>
          <a:p>
            <a:pPr marL="285750" indent="-285750" algn="just">
              <a:buClr>
                <a:srgbClr val="11B5B4"/>
              </a:buClr>
              <a:buFont typeface="Wingdings" panose="05000000000000000000" pitchFamily="2" charset="2"/>
              <a:buChar char="Ø"/>
            </a:pPr>
            <a:r>
              <a:rPr lang="en-US" sz="2000" dirty="0"/>
              <a:t>Not if one or two people can already address</a:t>
            </a:r>
            <a:endParaRPr lang="LID4096" sz="2000" dirty="0"/>
          </a:p>
          <a:p>
            <a:pPr algn="just"/>
            <a:endParaRPr lang="en-US" sz="2000" dirty="0"/>
          </a:p>
          <a:p>
            <a:pPr algn="just"/>
            <a:r>
              <a:rPr lang="en-US" sz="2000" dirty="0"/>
              <a:t>I usually go for data quality related problem. Data quality pain points is something that every company is struggling with and is often a quick win. </a:t>
            </a:r>
          </a:p>
        </p:txBody>
      </p:sp>
      <p:sp>
        <p:nvSpPr>
          <p:cNvPr id="4" name="Footer Placeholder 3">
            <a:extLst>
              <a:ext uri="{FF2B5EF4-FFF2-40B4-BE49-F238E27FC236}">
                <a16:creationId xmlns:a16="http://schemas.microsoft.com/office/drawing/2014/main" id="{1C98D43C-B60D-7586-2453-A93E065D6174}"/>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87AAB5B1-DDD4-5162-2D72-68B9612E8CD0}"/>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7" descr="A toy figure made of legos&#10;&#10;Description automatically generated with medium confidence">
            <a:extLst>
              <a:ext uri="{FF2B5EF4-FFF2-40B4-BE49-F238E27FC236}">
                <a16:creationId xmlns:a16="http://schemas.microsoft.com/office/drawing/2014/main" id="{B0C5EF0D-36FC-62DC-5F5A-C3F1C59B175F}"/>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a:xfrm>
            <a:off x="7242811" y="1140465"/>
            <a:ext cx="4495247" cy="5090400"/>
          </a:xfrm>
          <a:prstGeom prst="rect">
            <a:avLst/>
          </a:prstGeom>
        </p:spPr>
      </p:pic>
    </p:spTree>
    <p:extLst>
      <p:ext uri="{BB962C8B-B14F-4D97-AF65-F5344CB8AC3E}">
        <p14:creationId xmlns:p14="http://schemas.microsoft.com/office/powerpoint/2010/main" val="6114718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1D4D75-700F-8C0F-3268-40695486C6F4}"/>
              </a:ext>
            </a:extLst>
          </p:cNvPr>
          <p:cNvSpPr>
            <a:spLocks noGrp="1"/>
          </p:cNvSpPr>
          <p:nvPr>
            <p:ph type="title"/>
          </p:nvPr>
        </p:nvSpPr>
        <p:spPr/>
        <p:txBody>
          <a:bodyPr/>
          <a:lstStyle/>
          <a:p>
            <a:r>
              <a:rPr lang="en-US" dirty="0"/>
              <a:t>Choose the right </a:t>
            </a:r>
            <a:r>
              <a:rPr lang="en-US" sz="2400" b="1" dirty="0">
                <a:solidFill>
                  <a:srgbClr val="11B5B4"/>
                </a:solidFill>
              </a:rPr>
              <a:t>PEOPLE</a:t>
            </a:r>
            <a:r>
              <a:rPr lang="en-US" dirty="0"/>
              <a:t> for the sprint team</a:t>
            </a:r>
          </a:p>
        </p:txBody>
      </p:sp>
      <p:sp>
        <p:nvSpPr>
          <p:cNvPr id="3" name="Text Placeholder 2">
            <a:extLst>
              <a:ext uri="{FF2B5EF4-FFF2-40B4-BE49-F238E27FC236}">
                <a16:creationId xmlns:a16="http://schemas.microsoft.com/office/drawing/2014/main" id="{3FF01203-F9C4-DB24-B214-95B42154EE9B}"/>
              </a:ext>
            </a:extLst>
          </p:cNvPr>
          <p:cNvSpPr>
            <a:spLocks noGrp="1"/>
          </p:cNvSpPr>
          <p:nvPr>
            <p:ph type="body" sz="quarter" idx="12"/>
          </p:nvPr>
        </p:nvSpPr>
        <p:spPr>
          <a:xfrm>
            <a:off x="704850" y="1351281"/>
            <a:ext cx="6090921" cy="3251200"/>
          </a:xfrm>
        </p:spPr>
        <p:txBody>
          <a:bodyPr/>
          <a:lstStyle/>
          <a:p>
            <a:r>
              <a:rPr lang="en-US" sz="2000" dirty="0"/>
              <a:t>You should involve a mix of stakeholders and experts who can provide different insights and perspectives on the challenge. For the Data Governance sprints, this could be: </a:t>
            </a:r>
          </a:p>
          <a:p>
            <a:pPr marL="285750" indent="-285750">
              <a:buClr>
                <a:srgbClr val="11B5B4"/>
              </a:buClr>
              <a:buFont typeface="Wingdings" panose="05000000000000000000" pitchFamily="2" charset="2"/>
              <a:buChar char="ü"/>
            </a:pPr>
            <a:r>
              <a:rPr lang="en-US" sz="2000" dirty="0"/>
              <a:t>The CDO (or someone similar C-level person) </a:t>
            </a:r>
          </a:p>
          <a:p>
            <a:pPr marL="285750" indent="-285750">
              <a:buClr>
                <a:srgbClr val="11B5B4"/>
              </a:buClr>
              <a:buFont typeface="Wingdings" panose="05000000000000000000" pitchFamily="2" charset="2"/>
              <a:buChar char="ü"/>
            </a:pPr>
            <a:r>
              <a:rPr lang="en-US" sz="2000" dirty="0"/>
              <a:t>The data governance officer </a:t>
            </a:r>
          </a:p>
          <a:p>
            <a:pPr marL="285750" indent="-285750">
              <a:buClr>
                <a:srgbClr val="11B5B4"/>
              </a:buClr>
              <a:buFont typeface="Wingdings" panose="05000000000000000000" pitchFamily="2" charset="2"/>
              <a:buChar char="ü"/>
            </a:pPr>
            <a:r>
              <a:rPr lang="en-US" sz="2000" dirty="0"/>
              <a:t>Some business owners from various departments </a:t>
            </a:r>
          </a:p>
          <a:p>
            <a:pPr marL="285750" indent="-285750">
              <a:buClr>
                <a:srgbClr val="11B5B4"/>
              </a:buClr>
              <a:buFont typeface="Wingdings" panose="05000000000000000000" pitchFamily="2" charset="2"/>
              <a:buChar char="ü"/>
            </a:pPr>
            <a:r>
              <a:rPr lang="en-US" sz="2000" dirty="0"/>
              <a:t>Somebody from IT </a:t>
            </a:r>
          </a:p>
          <a:p>
            <a:pPr marL="285750" indent="-285750">
              <a:buClr>
                <a:schemeClr val="accent2"/>
              </a:buClr>
              <a:buFont typeface="Wingdings" panose="05000000000000000000" pitchFamily="2" charset="2"/>
              <a:buChar char="ü"/>
            </a:pPr>
            <a:endParaRPr lang="en-US" sz="2000" dirty="0"/>
          </a:p>
          <a:p>
            <a:r>
              <a:rPr lang="en-US" sz="2000" dirty="0"/>
              <a:t>Having a mix of people is ideal! </a:t>
            </a:r>
          </a:p>
          <a:p>
            <a:endParaRPr lang="en-US" sz="2000" dirty="0"/>
          </a:p>
          <a:p>
            <a:r>
              <a:rPr lang="en-US" sz="2000" dirty="0"/>
              <a:t>I recommend involving no more than </a:t>
            </a:r>
            <a:r>
              <a:rPr lang="en-US" sz="2000" b="1" dirty="0">
                <a:solidFill>
                  <a:srgbClr val="11B5B4"/>
                </a:solidFill>
              </a:rPr>
              <a:t>seven people </a:t>
            </a:r>
            <a:r>
              <a:rPr lang="en-US" sz="2000" dirty="0"/>
              <a:t>to keep things lean and manageable. </a:t>
            </a:r>
            <a:endParaRPr lang="LID4096" sz="2000" dirty="0"/>
          </a:p>
          <a:p>
            <a:endParaRPr lang="en-US" sz="2000" dirty="0"/>
          </a:p>
        </p:txBody>
      </p:sp>
      <p:sp>
        <p:nvSpPr>
          <p:cNvPr id="4" name="Footer Placeholder 3">
            <a:extLst>
              <a:ext uri="{FF2B5EF4-FFF2-40B4-BE49-F238E27FC236}">
                <a16:creationId xmlns:a16="http://schemas.microsoft.com/office/drawing/2014/main" id="{7B17386F-401B-1D94-D86A-0436B2FB0A1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29DE20F-1542-4C9F-F4A8-712E4374398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7">
            <a:extLst>
              <a:ext uri="{FF2B5EF4-FFF2-40B4-BE49-F238E27FC236}">
                <a16:creationId xmlns:a16="http://schemas.microsoft.com/office/drawing/2014/main" id="{8D7A7AE2-EFB0-18EC-76B8-EA4C533F6593}"/>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6991903" y="1132187"/>
            <a:ext cx="4495247" cy="5090400"/>
          </a:xfrm>
          <a:prstGeom prst="rect">
            <a:avLst/>
          </a:prstGeom>
        </p:spPr>
      </p:pic>
    </p:spTree>
    <p:extLst>
      <p:ext uri="{BB962C8B-B14F-4D97-AF65-F5344CB8AC3E}">
        <p14:creationId xmlns:p14="http://schemas.microsoft.com/office/powerpoint/2010/main" val="14148608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418EBB-8997-8FAE-8A01-D61BF281EFEB}"/>
              </a:ext>
            </a:extLst>
          </p:cNvPr>
          <p:cNvSpPr>
            <a:spLocks noGrp="1"/>
          </p:cNvSpPr>
          <p:nvPr>
            <p:ph type="title"/>
          </p:nvPr>
        </p:nvSpPr>
        <p:spPr/>
        <p:txBody>
          <a:bodyPr/>
          <a:lstStyle/>
          <a:p>
            <a:r>
              <a:rPr lang="en-US" dirty="0"/>
              <a:t>Choosing a </a:t>
            </a:r>
            <a:r>
              <a:rPr lang="en-US" sz="2400" b="1" dirty="0">
                <a:solidFill>
                  <a:srgbClr val="11B5B4"/>
                </a:solidFill>
              </a:rPr>
              <a:t>DECIDER</a:t>
            </a:r>
            <a:endParaRPr lang="en-US" b="1" dirty="0">
              <a:solidFill>
                <a:srgbClr val="11B5B4"/>
              </a:solidFill>
            </a:endParaRPr>
          </a:p>
        </p:txBody>
      </p:sp>
      <p:sp>
        <p:nvSpPr>
          <p:cNvPr id="3" name="Text Placeholder 2">
            <a:extLst>
              <a:ext uri="{FF2B5EF4-FFF2-40B4-BE49-F238E27FC236}">
                <a16:creationId xmlns:a16="http://schemas.microsoft.com/office/drawing/2014/main" id="{E4DD70AF-4068-6AFA-80AA-5D4D2BF7E2C2}"/>
              </a:ext>
            </a:extLst>
          </p:cNvPr>
          <p:cNvSpPr>
            <a:spLocks noGrp="1"/>
          </p:cNvSpPr>
          <p:nvPr>
            <p:ph type="body" sz="quarter" idx="12"/>
          </p:nvPr>
        </p:nvSpPr>
        <p:spPr>
          <a:xfrm>
            <a:off x="704850" y="1412240"/>
            <a:ext cx="5655310" cy="1595119"/>
          </a:xfrm>
        </p:spPr>
        <p:txBody>
          <a:bodyPr/>
          <a:lstStyle/>
          <a:p>
            <a:pPr algn="just"/>
            <a:r>
              <a:rPr lang="en-US" sz="2000" dirty="0"/>
              <a:t>You’ll need a designated Decider. This is the person who actually has the </a:t>
            </a:r>
            <a:r>
              <a:rPr lang="en-US" sz="2000" b="1" dirty="0"/>
              <a:t>authority</a:t>
            </a:r>
            <a:r>
              <a:rPr lang="en-US" sz="2000" dirty="0"/>
              <a:t> to make decisions on the topic and take </a:t>
            </a:r>
            <a:r>
              <a:rPr lang="en-US" sz="2000" b="1" dirty="0"/>
              <a:t>responsibility</a:t>
            </a:r>
            <a:r>
              <a:rPr lang="en-US" sz="2000" dirty="0"/>
              <a:t> for them. It’s usually the CEO, CDO, or senior manager. </a:t>
            </a:r>
          </a:p>
          <a:p>
            <a:pPr algn="just"/>
            <a:r>
              <a:rPr lang="en-US" sz="2000" dirty="0"/>
              <a:t>Your Decider will also help you assemble the rest of the Sprint team.</a:t>
            </a:r>
          </a:p>
          <a:p>
            <a:pPr algn="just"/>
            <a:endParaRPr lang="en-US" sz="2000" dirty="0"/>
          </a:p>
          <a:p>
            <a:pPr algn="just"/>
            <a:r>
              <a:rPr lang="en-US" sz="2000" b="1" dirty="0">
                <a:solidFill>
                  <a:srgbClr val="11B5B4"/>
                </a:solidFill>
              </a:rPr>
              <a:t>What if the decider can't be present?</a:t>
            </a:r>
          </a:p>
          <a:p>
            <a:pPr marL="285750" indent="-285750" algn="just">
              <a:buClr>
                <a:srgbClr val="11B5B4"/>
              </a:buClr>
              <a:buFont typeface="Wingdings" panose="05000000000000000000" pitchFamily="2" charset="2"/>
              <a:buChar char="Ø"/>
            </a:pPr>
            <a:r>
              <a:rPr lang="en-US" sz="2000" dirty="0"/>
              <a:t>Involve the decider in expert interview, the map and long term questions and goals.</a:t>
            </a:r>
          </a:p>
          <a:p>
            <a:pPr marL="285750" indent="-285750" algn="just">
              <a:buClr>
                <a:srgbClr val="11B5B4"/>
              </a:buClr>
              <a:buFont typeface="Wingdings" panose="05000000000000000000" pitchFamily="2" charset="2"/>
              <a:buChar char="Ø"/>
            </a:pPr>
            <a:r>
              <a:rPr lang="en-US" sz="2000" dirty="0"/>
              <a:t>Need to hand over decision-making power to somebody in the room and should be final.</a:t>
            </a:r>
            <a:endParaRPr lang="en-US" sz="2000" b="1" dirty="0"/>
          </a:p>
          <a:p>
            <a:pPr algn="just"/>
            <a:endParaRPr lang="en-US" sz="2000" dirty="0"/>
          </a:p>
        </p:txBody>
      </p:sp>
      <p:sp>
        <p:nvSpPr>
          <p:cNvPr id="4" name="Footer Placeholder 3">
            <a:extLst>
              <a:ext uri="{FF2B5EF4-FFF2-40B4-BE49-F238E27FC236}">
                <a16:creationId xmlns:a16="http://schemas.microsoft.com/office/drawing/2014/main" id="{77484372-86AD-6C4B-C3E9-BBEEB784F83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BBF510B-9238-FC47-A1B6-2D5F17814F7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7">
            <a:extLst>
              <a:ext uri="{FF2B5EF4-FFF2-40B4-BE49-F238E27FC236}">
                <a16:creationId xmlns:a16="http://schemas.microsoft.com/office/drawing/2014/main" id="{0CE848B8-7F48-27CB-D4F1-E2A5B7432860}"/>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6795771" y="633600"/>
            <a:ext cx="4969600" cy="5590800"/>
          </a:xfrm>
          <a:prstGeom prst="rect">
            <a:avLst/>
          </a:prstGeom>
        </p:spPr>
      </p:pic>
    </p:spTree>
    <p:extLst>
      <p:ext uri="{BB962C8B-B14F-4D97-AF65-F5344CB8AC3E}">
        <p14:creationId xmlns:p14="http://schemas.microsoft.com/office/powerpoint/2010/main" val="10233222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8ABECE-6742-E078-1D9C-1A80E4E54E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FC46B3C-C136-E17B-F5F3-1B3F166A2526}"/>
              </a:ext>
            </a:extLst>
          </p:cNvPr>
          <p:cNvSpPr>
            <a:spLocks noGrp="1"/>
          </p:cNvSpPr>
          <p:nvPr>
            <p:ph type="title"/>
          </p:nvPr>
        </p:nvSpPr>
        <p:spPr/>
        <p:txBody>
          <a:bodyPr/>
          <a:lstStyle/>
          <a:p>
            <a:r>
              <a:rPr lang="en-US" dirty="0"/>
              <a:t>Key </a:t>
            </a:r>
            <a:r>
              <a:rPr lang="en-US" sz="2400" b="1" dirty="0">
                <a:solidFill>
                  <a:srgbClr val="11B5B4"/>
                </a:solidFill>
              </a:rPr>
              <a:t>SUCCESS</a:t>
            </a:r>
            <a:r>
              <a:rPr lang="en-US" sz="2400" b="1" dirty="0">
                <a:solidFill>
                  <a:schemeClr val="accent2"/>
                </a:solidFill>
              </a:rPr>
              <a:t> </a:t>
            </a:r>
            <a:r>
              <a:rPr lang="en-US" dirty="0"/>
              <a:t>Factors! …but also </a:t>
            </a:r>
            <a:r>
              <a:rPr lang="en-US" sz="2400" b="1" dirty="0">
                <a:solidFill>
                  <a:srgbClr val="11B5B4"/>
                </a:solidFill>
              </a:rPr>
              <a:t>PITFALLS</a:t>
            </a:r>
            <a:endParaRPr lang="en-US" b="1" dirty="0">
              <a:solidFill>
                <a:srgbClr val="11B5B4"/>
              </a:solidFill>
            </a:endParaRPr>
          </a:p>
        </p:txBody>
      </p:sp>
      <p:sp>
        <p:nvSpPr>
          <p:cNvPr id="3" name="Text Placeholder 2">
            <a:extLst>
              <a:ext uri="{FF2B5EF4-FFF2-40B4-BE49-F238E27FC236}">
                <a16:creationId xmlns:a16="http://schemas.microsoft.com/office/drawing/2014/main" id="{736CF383-D587-0381-163C-ED156EFA6B67}"/>
              </a:ext>
            </a:extLst>
          </p:cNvPr>
          <p:cNvSpPr>
            <a:spLocks noGrp="1"/>
          </p:cNvSpPr>
          <p:nvPr>
            <p:ph type="body" sz="quarter" idx="12"/>
          </p:nvPr>
        </p:nvSpPr>
        <p:spPr>
          <a:xfrm>
            <a:off x="704850" y="1499616"/>
            <a:ext cx="9933653" cy="4562855"/>
          </a:xfrm>
        </p:spPr>
        <p:txBody>
          <a:bodyPr/>
          <a:lstStyle/>
          <a:p>
            <a:pPr marL="285750" indent="-285750">
              <a:lnSpc>
                <a:spcPct val="100000"/>
              </a:lnSpc>
              <a:buClr>
                <a:srgbClr val="11B5B4"/>
              </a:buClr>
              <a:buFont typeface="Wingdings" panose="05000000000000000000" pitchFamily="2" charset="2"/>
              <a:buChar char="§"/>
            </a:pPr>
            <a:r>
              <a:rPr lang="en-US" sz="1200" b="1" dirty="0">
                <a:solidFill>
                  <a:srgbClr val="0C2B3E"/>
                </a:solidFill>
              </a:rPr>
              <a:t>Start with the problem and assess the current state</a:t>
            </a:r>
          </a:p>
          <a:p>
            <a:pPr marL="971550" lvl="1" indent="-285750">
              <a:lnSpc>
                <a:spcPct val="100000"/>
              </a:lnSpc>
              <a:buClr>
                <a:srgbClr val="11B5B4"/>
              </a:buClr>
              <a:buFont typeface="Wingdings" panose="05000000000000000000" pitchFamily="2" charset="2"/>
              <a:buChar char="q"/>
            </a:pPr>
            <a:r>
              <a:rPr lang="en-US" sz="1000" dirty="0"/>
              <a:t>Data Governance must be problem-focused—address specific business problems that need solving. But don’t boil the ocean!</a:t>
            </a:r>
          </a:p>
          <a:p>
            <a:pPr marL="971550" lvl="1" indent="-285750">
              <a:lnSpc>
                <a:spcPct val="100000"/>
              </a:lnSpc>
              <a:buClr>
                <a:srgbClr val="11B5B4"/>
              </a:buClr>
              <a:buFont typeface="Wingdings" panose="05000000000000000000" pitchFamily="2" charset="2"/>
              <a:buChar char="q"/>
            </a:pPr>
            <a:r>
              <a:rPr lang="en-US" sz="1000" dirty="0"/>
              <a:t>Evaluate your existing data landscape to understand the current state before initiating efforts.</a:t>
            </a:r>
          </a:p>
          <a:p>
            <a:pPr marL="285750" indent="-285750">
              <a:lnSpc>
                <a:spcPct val="100000"/>
              </a:lnSpc>
              <a:buClr>
                <a:srgbClr val="11B5B4"/>
              </a:buClr>
              <a:buFont typeface="Wingdings" panose="05000000000000000000" pitchFamily="2" charset="2"/>
              <a:buChar char="§"/>
            </a:pPr>
            <a:r>
              <a:rPr lang="en-US" sz="1200" b="1" dirty="0">
                <a:solidFill>
                  <a:srgbClr val="0C2B3E"/>
                </a:solidFill>
              </a:rPr>
              <a:t>Focus on critical data and deliver measurable benefits</a:t>
            </a:r>
          </a:p>
          <a:p>
            <a:pPr marL="971550" lvl="1" indent="-285750">
              <a:lnSpc>
                <a:spcPct val="100000"/>
              </a:lnSpc>
              <a:buClr>
                <a:srgbClr val="11B5B4"/>
              </a:buClr>
              <a:buFont typeface="Wingdings" panose="05000000000000000000" pitchFamily="2" charset="2"/>
              <a:buChar char="q"/>
            </a:pPr>
            <a:r>
              <a:rPr lang="en-US" sz="1000" dirty="0"/>
              <a:t>Start with governing Critical Data Elements (CDEs) to create the greatest impact.</a:t>
            </a:r>
          </a:p>
          <a:p>
            <a:pPr marL="971550" lvl="1" indent="-285750">
              <a:lnSpc>
                <a:spcPct val="100000"/>
              </a:lnSpc>
              <a:buClr>
                <a:srgbClr val="11B5B4"/>
              </a:buClr>
              <a:buFont typeface="Wingdings" panose="05000000000000000000" pitchFamily="2" charset="2"/>
              <a:buChar char="q"/>
            </a:pPr>
            <a:r>
              <a:rPr lang="en-US" sz="1000" dirty="0"/>
              <a:t>Ensure the focus is on improving data quality, accessibility, security, privacy, and retention.</a:t>
            </a:r>
          </a:p>
          <a:p>
            <a:pPr marL="285750" indent="-285750">
              <a:lnSpc>
                <a:spcPct val="100000"/>
              </a:lnSpc>
              <a:buClr>
                <a:srgbClr val="11B5B4"/>
              </a:buClr>
              <a:buFont typeface="Wingdings" panose="05000000000000000000" pitchFamily="2" charset="2"/>
              <a:buChar char="§"/>
            </a:pPr>
            <a:r>
              <a:rPr lang="en-US" sz="1200" b="1" dirty="0">
                <a:solidFill>
                  <a:srgbClr val="0C2B3E"/>
                </a:solidFill>
              </a:rPr>
              <a:t>Deliver early wins and demonstrate value</a:t>
            </a:r>
          </a:p>
          <a:p>
            <a:pPr marL="971550" lvl="1" indent="-285750">
              <a:lnSpc>
                <a:spcPct val="100000"/>
              </a:lnSpc>
              <a:buClr>
                <a:srgbClr val="11B5B4"/>
              </a:buClr>
              <a:buFont typeface="Wingdings" panose="05000000000000000000" pitchFamily="2" charset="2"/>
              <a:buChar char="q"/>
            </a:pPr>
            <a:r>
              <a:rPr lang="en-US" sz="1000" dirty="0"/>
              <a:t>Deliver measurable benefits early on to build momentum and maintain stakeholder support.</a:t>
            </a:r>
          </a:p>
          <a:p>
            <a:pPr marL="971550" lvl="1" indent="-285750">
              <a:lnSpc>
                <a:spcPct val="100000"/>
              </a:lnSpc>
              <a:buClr>
                <a:srgbClr val="11B5B4"/>
              </a:buClr>
              <a:buFont typeface="Wingdings" panose="05000000000000000000" pitchFamily="2" charset="2"/>
              <a:buChar char="q"/>
            </a:pPr>
            <a:r>
              <a:rPr lang="en-US" sz="1000" dirty="0"/>
              <a:t>Data Governance must demonstrate real and ongoing value to the organization, so link it to the business strategy.</a:t>
            </a:r>
          </a:p>
          <a:p>
            <a:pPr marL="285750" indent="-285750">
              <a:lnSpc>
                <a:spcPct val="100000"/>
              </a:lnSpc>
              <a:buClr>
                <a:srgbClr val="11B5B4"/>
              </a:buClr>
              <a:buFont typeface="Wingdings" panose="05000000000000000000" pitchFamily="2" charset="2"/>
              <a:buChar char="§"/>
            </a:pPr>
            <a:r>
              <a:rPr lang="en-US" sz="1200" b="1" dirty="0">
                <a:solidFill>
                  <a:srgbClr val="0C2B3E"/>
                </a:solidFill>
              </a:rPr>
              <a:t>Secure commitment and communicate effectively</a:t>
            </a:r>
          </a:p>
          <a:p>
            <a:pPr marL="971550" lvl="1" indent="-285750">
              <a:lnSpc>
                <a:spcPct val="100000"/>
              </a:lnSpc>
              <a:buClr>
                <a:srgbClr val="11B5B4"/>
              </a:buClr>
              <a:buFont typeface="Wingdings" panose="05000000000000000000" pitchFamily="2" charset="2"/>
              <a:buChar char="q"/>
            </a:pPr>
            <a:r>
              <a:rPr lang="en-US" sz="1000" dirty="0"/>
              <a:t>Gain ongoing support both from the top (leadership) and the bottom (operational level).</a:t>
            </a:r>
          </a:p>
          <a:p>
            <a:pPr marL="971550" lvl="1" indent="-285750">
              <a:lnSpc>
                <a:spcPct val="100000"/>
              </a:lnSpc>
              <a:buClr>
                <a:srgbClr val="11B5B4"/>
              </a:buClr>
              <a:buFont typeface="Wingdings" panose="05000000000000000000" pitchFamily="2" charset="2"/>
              <a:buChar char="q"/>
            </a:pPr>
            <a:r>
              <a:rPr lang="en-US" sz="1000" dirty="0"/>
              <a:t>Keep stakeholders informed and engaged—communicate the value of Data Governance consistently.</a:t>
            </a:r>
          </a:p>
          <a:p>
            <a:pPr marL="285750" indent="-285750">
              <a:lnSpc>
                <a:spcPct val="100000"/>
              </a:lnSpc>
              <a:buClr>
                <a:srgbClr val="11B5B4"/>
              </a:buClr>
              <a:buFont typeface="Wingdings" panose="05000000000000000000" pitchFamily="2" charset="2"/>
              <a:buChar char="§"/>
            </a:pPr>
            <a:r>
              <a:rPr lang="en-US" sz="1200" b="1" dirty="0">
                <a:solidFill>
                  <a:srgbClr val="0C2B3E"/>
                </a:solidFill>
              </a:rPr>
              <a:t>Prioritize process over tools</a:t>
            </a:r>
          </a:p>
          <a:p>
            <a:pPr marL="971550" lvl="1" indent="-285750">
              <a:lnSpc>
                <a:spcPct val="100000"/>
              </a:lnSpc>
              <a:buClr>
                <a:srgbClr val="11B5B4"/>
              </a:buClr>
              <a:buFont typeface="Wingdings" panose="05000000000000000000" pitchFamily="2" charset="2"/>
              <a:buChar char="q"/>
            </a:pPr>
            <a:r>
              <a:rPr lang="en-US" sz="1000" dirty="0"/>
              <a:t>Focus on establishing strong processes for Data Governance rather than relying on technology alone.</a:t>
            </a:r>
          </a:p>
          <a:p>
            <a:pPr marL="285750" indent="-285750">
              <a:lnSpc>
                <a:spcPct val="100000"/>
              </a:lnSpc>
              <a:buClr>
                <a:srgbClr val="11B5B4"/>
              </a:buClr>
              <a:buFont typeface="Wingdings" panose="05000000000000000000" pitchFamily="2" charset="2"/>
              <a:buChar char="§"/>
            </a:pPr>
            <a:r>
              <a:rPr lang="en-US" sz="1200" b="1" dirty="0">
                <a:solidFill>
                  <a:srgbClr val="0C2B3E"/>
                </a:solidFill>
              </a:rPr>
              <a:t>Define control measurements and evolve into business as usual</a:t>
            </a:r>
          </a:p>
          <a:p>
            <a:pPr marL="971550" lvl="1" indent="-285750">
              <a:lnSpc>
                <a:spcPct val="100000"/>
              </a:lnSpc>
              <a:buClr>
                <a:srgbClr val="11B5B4"/>
              </a:buClr>
              <a:buFont typeface="Wingdings" panose="05000000000000000000" pitchFamily="2" charset="2"/>
              <a:buChar char="q"/>
            </a:pPr>
            <a:r>
              <a:rPr lang="en-US" sz="1000" dirty="0"/>
              <a:t>Set clear metrics to track progress and success.</a:t>
            </a:r>
          </a:p>
          <a:p>
            <a:pPr marL="971550" lvl="1" indent="-285750">
              <a:lnSpc>
                <a:spcPct val="100000"/>
              </a:lnSpc>
              <a:buClr>
                <a:srgbClr val="11B5B4"/>
              </a:buClr>
              <a:buFont typeface="Wingdings" panose="05000000000000000000" pitchFamily="2" charset="2"/>
              <a:buChar char="q"/>
            </a:pPr>
            <a:r>
              <a:rPr lang="en-US" sz="1000" dirty="0"/>
              <a:t>Treat Data Governance as a continuous process that evolves into business as usual, not a one-off initiative.</a:t>
            </a:r>
          </a:p>
          <a:p>
            <a:pPr>
              <a:lnSpc>
                <a:spcPct val="100000"/>
              </a:lnSpc>
              <a:buClr>
                <a:srgbClr val="11B5B4"/>
              </a:buClr>
            </a:pPr>
            <a:endParaRPr lang="en-US" sz="1000" dirty="0"/>
          </a:p>
        </p:txBody>
      </p:sp>
      <p:sp>
        <p:nvSpPr>
          <p:cNvPr id="4" name="Footer Placeholder 3">
            <a:extLst>
              <a:ext uri="{FF2B5EF4-FFF2-40B4-BE49-F238E27FC236}">
                <a16:creationId xmlns:a16="http://schemas.microsoft.com/office/drawing/2014/main" id="{2C454376-20ED-BC9E-018A-1FD820BF597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4048543-A67D-EB10-4FF7-69D1A332402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45802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
                                            <p:txEl>
                                              <p:pRg st="14" end="14"/>
                                            </p:txEl>
                                          </p:spTgt>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
                                            <p:txEl>
                                              <p:pRg st="15" end="15"/>
                                            </p:txEl>
                                          </p:spTgt>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
                                            <p:txEl>
                                              <p:pRg st="16" end="1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899012-872E-F042-F6D7-46EE268808ED}"/>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A1525888-8E07-8DE1-33EA-C915A0D2C9E5}"/>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DE8D147-B2DE-1C1E-42D7-3E9A17245C71}"/>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69</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012B0896-BCEB-228D-7493-ABF7F9EA1BB3}"/>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1</a:t>
            </a:r>
          </a:p>
        </p:txBody>
      </p:sp>
      <p:sp>
        <p:nvSpPr>
          <p:cNvPr id="57" name="Rectangle: Rounded Corners 56">
            <a:extLst>
              <a:ext uri="{FF2B5EF4-FFF2-40B4-BE49-F238E27FC236}">
                <a16:creationId xmlns:a16="http://schemas.microsoft.com/office/drawing/2014/main" id="{17F09B7C-4394-8BEA-6CF2-EC8F75B0727D}"/>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0E04BE74-A55D-157F-1240-ED57CCAC5155}"/>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0322DEB2-5279-D242-1CCD-244A2B41BB2B}"/>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045E7D78-4737-DD9A-C9E1-815165CA56F5}"/>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511B96DC-0E84-43AB-BBF4-B20F3EC3B163}"/>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B31D6F40-8AAA-CDA7-18ED-D90FF8C09524}"/>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8FED1BBE-B27E-8957-DE0E-A2F2FBDBC980}"/>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C1838B7E-95FC-A5A2-67ED-6398B3538265}"/>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BA3D8BC8-400C-0674-04AE-EB9DAA02757E}"/>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66C6F304-36C4-8573-66F3-EE159F41F078}"/>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E331AA45-5368-6111-D18E-D9D8962E93A5}"/>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CBE4F832-25DB-3894-11D2-BAACD7967A13}"/>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6CA79FC0-FF41-A99D-D18E-88738E57C8C5}"/>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703A0FC4-AA14-0DA3-8F1A-954F820E58B7}"/>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2BEE5B24-AB89-C240-89CE-D98627D885F4}"/>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ADDBF2BD-5EC0-5E67-4F81-B67EA8E21B65}"/>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4299478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3FE837C2-7DB3-A243-93A5-AAF237CC444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884C7AC-7458-824B-5EAC-49C92F40EB6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Google Shape;169;p28">
            <a:extLst>
              <a:ext uri="{FF2B5EF4-FFF2-40B4-BE49-F238E27FC236}">
                <a16:creationId xmlns:a16="http://schemas.microsoft.com/office/drawing/2014/main" id="{A1008FBF-8F37-23A4-FFA0-92E65AC893AF}"/>
              </a:ext>
            </a:extLst>
          </p:cNvPr>
          <p:cNvSpPr txBox="1">
            <a:spLocks noGrp="1"/>
          </p:cNvSpPr>
          <p:nvPr>
            <p:ph type="title"/>
          </p:nvPr>
        </p:nvSpPr>
        <p:spPr>
          <a:xfrm>
            <a:off x="704850" y="439813"/>
            <a:ext cx="9166938" cy="394692"/>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chemeClr val="accent1"/>
              </a:buClr>
              <a:buSzPts val="2400"/>
              <a:buFont typeface="Century Gothic"/>
              <a:buNone/>
            </a:pPr>
            <a:r>
              <a:rPr lang="en-US" sz="2800" dirty="0">
                <a:latin typeface="Arial" panose="020B0604020202020204" pitchFamily="34" charset="0"/>
                <a:cs typeface="Arial" panose="020B0604020202020204" pitchFamily="34" charset="0"/>
              </a:rPr>
              <a:t>Data Governance is </a:t>
            </a:r>
            <a:r>
              <a:rPr lang="en-US" sz="2400" b="1" dirty="0">
                <a:solidFill>
                  <a:srgbClr val="11B5B4"/>
                </a:solidFill>
                <a:latin typeface="Arial" panose="020B0604020202020204" pitchFamily="34" charset="0"/>
                <a:cs typeface="Arial" panose="020B0604020202020204" pitchFamily="34" charset="0"/>
              </a:rPr>
              <a:t>MANAGING</a:t>
            </a:r>
            <a:r>
              <a:rPr lang="en-US" sz="2400" dirty="0">
                <a:solidFill>
                  <a:schemeClr val="accent2"/>
                </a:solidFill>
                <a:latin typeface="Arial" panose="020B0604020202020204" pitchFamily="34" charset="0"/>
                <a:cs typeface="Arial" panose="020B0604020202020204" pitchFamily="34" charset="0"/>
              </a:rPr>
              <a:t> </a:t>
            </a:r>
            <a:r>
              <a:rPr lang="en-US" sz="2800" dirty="0">
                <a:latin typeface="Arial" panose="020B0604020202020204" pitchFamily="34" charset="0"/>
                <a:cs typeface="Arial" panose="020B0604020202020204" pitchFamily="34" charset="0"/>
              </a:rPr>
              <a:t>data as an </a:t>
            </a:r>
            <a:r>
              <a:rPr lang="en-US" sz="2400" b="1" dirty="0">
                <a:solidFill>
                  <a:srgbClr val="11B5B4"/>
                </a:solidFill>
                <a:latin typeface="Arial" panose="020B0604020202020204" pitchFamily="34" charset="0"/>
                <a:cs typeface="Arial" panose="020B0604020202020204" pitchFamily="34" charset="0"/>
              </a:rPr>
              <a:t>ASSET</a:t>
            </a:r>
            <a:endParaRPr sz="2800" b="1" dirty="0">
              <a:solidFill>
                <a:srgbClr val="11B5B4"/>
              </a:solidFill>
              <a:latin typeface="Arial" panose="020B0604020202020204" pitchFamily="34" charset="0"/>
              <a:cs typeface="Arial" panose="020B0604020202020204" pitchFamily="34" charset="0"/>
            </a:endParaRPr>
          </a:p>
        </p:txBody>
      </p:sp>
      <p:sp>
        <p:nvSpPr>
          <p:cNvPr id="7" name="Rectangle: Rounded Corners 6">
            <a:extLst>
              <a:ext uri="{FF2B5EF4-FFF2-40B4-BE49-F238E27FC236}">
                <a16:creationId xmlns:a16="http://schemas.microsoft.com/office/drawing/2014/main" id="{A9EE2B3D-51FF-337F-4279-94AC8BA36B9B}"/>
              </a:ext>
            </a:extLst>
          </p:cNvPr>
          <p:cNvSpPr/>
          <p:nvPr/>
        </p:nvSpPr>
        <p:spPr>
          <a:xfrm>
            <a:off x="1118886" y="1780503"/>
            <a:ext cx="9954228" cy="657218"/>
          </a:xfrm>
          <a:prstGeom prst="round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CORE BUSINESS FUNCTIONS</a:t>
            </a:r>
            <a:endParaRPr kumimoji="0" lang="LID4096" sz="20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8" name="Rectangle: Rounded Corners 7">
            <a:extLst>
              <a:ext uri="{FF2B5EF4-FFF2-40B4-BE49-F238E27FC236}">
                <a16:creationId xmlns:a16="http://schemas.microsoft.com/office/drawing/2014/main" id="{163942BA-908A-0E11-327E-0A0FCD5B41A2}"/>
              </a:ext>
            </a:extLst>
          </p:cNvPr>
          <p:cNvSpPr/>
          <p:nvPr/>
        </p:nvSpPr>
        <p:spPr>
          <a:xfrm>
            <a:off x="1110800" y="4613320"/>
            <a:ext cx="9954228" cy="657218"/>
          </a:xfrm>
          <a:prstGeom prst="round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STRATEGIC ASSETS</a:t>
            </a:r>
            <a:endParaRPr kumimoji="0" lang="LID4096"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Google Shape;168;p28">
            <a:extLst>
              <a:ext uri="{FF2B5EF4-FFF2-40B4-BE49-F238E27FC236}">
                <a16:creationId xmlns:a16="http://schemas.microsoft.com/office/drawing/2014/main" id="{6167E2EC-7558-4AAF-59A6-464F0491D9DB}"/>
              </a:ext>
            </a:extLst>
          </p:cNvPr>
          <p:cNvSpPr txBox="1">
            <a:spLocks/>
          </p:cNvSpPr>
          <p:nvPr/>
        </p:nvSpPr>
        <p:spPr>
          <a:xfrm>
            <a:off x="2885440" y="2658257"/>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Facilities Management</a:t>
            </a:r>
            <a:endParaRPr kumimoji="0" lang="en-US" sz="1200" b="1"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0" name="Google Shape;168;p28">
            <a:extLst>
              <a:ext uri="{FF2B5EF4-FFF2-40B4-BE49-F238E27FC236}">
                <a16:creationId xmlns:a16="http://schemas.microsoft.com/office/drawing/2014/main" id="{1B2EF817-480D-2FC5-0770-E1DE7A15A6C4}"/>
              </a:ext>
            </a:extLst>
          </p:cNvPr>
          <p:cNvSpPr txBox="1">
            <a:spLocks/>
          </p:cNvSpPr>
          <p:nvPr/>
        </p:nvSpPr>
        <p:spPr>
          <a:xfrm>
            <a:off x="4490720" y="2658256"/>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Human Resources</a:t>
            </a:r>
            <a:endParaRPr kumimoji="0" lang="en-US" sz="1200" b="1"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1" name="Google Shape;168;p28">
            <a:extLst>
              <a:ext uri="{FF2B5EF4-FFF2-40B4-BE49-F238E27FC236}">
                <a16:creationId xmlns:a16="http://schemas.microsoft.com/office/drawing/2014/main" id="{9F569871-4D87-2A23-17B6-C54FC5CDFA22}"/>
              </a:ext>
            </a:extLst>
          </p:cNvPr>
          <p:cNvSpPr txBox="1">
            <a:spLocks/>
          </p:cNvSpPr>
          <p:nvPr/>
        </p:nvSpPr>
        <p:spPr>
          <a:xfrm>
            <a:off x="6096000" y="2663335"/>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Finance</a:t>
            </a:r>
            <a:endParaRPr kumimoji="0" lang="en-US" sz="1200" b="1"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2" name="Google Shape;168;p28">
            <a:extLst>
              <a:ext uri="{FF2B5EF4-FFF2-40B4-BE49-F238E27FC236}">
                <a16:creationId xmlns:a16="http://schemas.microsoft.com/office/drawing/2014/main" id="{17704104-3B61-3F14-FC64-77412E26DE6C}"/>
              </a:ext>
            </a:extLst>
          </p:cNvPr>
          <p:cNvSpPr txBox="1">
            <a:spLocks/>
          </p:cNvSpPr>
          <p:nvPr/>
        </p:nvSpPr>
        <p:spPr>
          <a:xfrm>
            <a:off x="7699609" y="2658255"/>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Information Technology</a:t>
            </a:r>
            <a:endParaRPr kumimoji="0" lang="en-US" sz="1200" b="1"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3" name="Google Shape;168;p28">
            <a:extLst>
              <a:ext uri="{FF2B5EF4-FFF2-40B4-BE49-F238E27FC236}">
                <a16:creationId xmlns:a16="http://schemas.microsoft.com/office/drawing/2014/main" id="{5FA53B10-4506-99A0-8CC0-9BB64DC6A4EC}"/>
              </a:ext>
            </a:extLst>
          </p:cNvPr>
          <p:cNvSpPr txBox="1">
            <a:spLocks/>
          </p:cNvSpPr>
          <p:nvPr/>
        </p:nvSpPr>
        <p:spPr>
          <a:xfrm>
            <a:off x="9223609" y="2658254"/>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Data Governance</a:t>
            </a:r>
            <a:endParaRPr kumimoji="0" lang="en-US" sz="1200" b="1"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4" name="Google Shape;168;p28">
            <a:extLst>
              <a:ext uri="{FF2B5EF4-FFF2-40B4-BE49-F238E27FC236}">
                <a16:creationId xmlns:a16="http://schemas.microsoft.com/office/drawing/2014/main" id="{90EE1AA5-8727-ECFA-3B5E-5CE6270AA712}"/>
              </a:ext>
            </a:extLst>
          </p:cNvPr>
          <p:cNvSpPr txBox="1">
            <a:spLocks/>
          </p:cNvSpPr>
          <p:nvPr/>
        </p:nvSpPr>
        <p:spPr>
          <a:xfrm>
            <a:off x="1110800" y="390720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Medical Equipment &amp; Supplies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5" name="Google Shape;168;p28">
            <a:extLst>
              <a:ext uri="{FF2B5EF4-FFF2-40B4-BE49-F238E27FC236}">
                <a16:creationId xmlns:a16="http://schemas.microsoft.com/office/drawing/2014/main" id="{B5E897D7-E510-1755-E9FD-A31A8C0FBCA0}"/>
              </a:ext>
            </a:extLst>
          </p:cNvPr>
          <p:cNvSpPr txBox="1">
            <a:spLocks/>
          </p:cNvSpPr>
          <p:nvPr/>
        </p:nvSpPr>
        <p:spPr>
          <a:xfrm>
            <a:off x="2762277" y="390720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Patient Care &amp; </a:t>
            </a:r>
            <a:b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b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Work Locations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6" name="Google Shape;168;p28">
            <a:extLst>
              <a:ext uri="{FF2B5EF4-FFF2-40B4-BE49-F238E27FC236}">
                <a16:creationId xmlns:a16="http://schemas.microsoft.com/office/drawing/2014/main" id="{73F082A6-520A-9855-C36F-9F0D089314C8}"/>
              </a:ext>
            </a:extLst>
          </p:cNvPr>
          <p:cNvSpPr txBox="1">
            <a:spLocks/>
          </p:cNvSpPr>
          <p:nvPr/>
        </p:nvSpPr>
        <p:spPr>
          <a:xfrm>
            <a:off x="4367557" y="390720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Employees &amp; Contractors</a:t>
            </a:r>
            <a:endParaRPr kumimoji="0" lang="en-US" sz="1200" b="0"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7" name="Google Shape;168;p28">
            <a:extLst>
              <a:ext uri="{FF2B5EF4-FFF2-40B4-BE49-F238E27FC236}">
                <a16:creationId xmlns:a16="http://schemas.microsoft.com/office/drawing/2014/main" id="{3AF6AA4A-CA6C-DDED-CF93-B4CBAE1BEF6F}"/>
              </a:ext>
            </a:extLst>
          </p:cNvPr>
          <p:cNvSpPr txBox="1">
            <a:spLocks/>
          </p:cNvSpPr>
          <p:nvPr/>
        </p:nvSpPr>
        <p:spPr>
          <a:xfrm>
            <a:off x="5972837" y="3907200"/>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Capital &amp; Expenses &amp; Revenue</a:t>
            </a:r>
            <a:endParaRPr kumimoji="0" lang="en-US" sz="1200" b="0"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8" name="Google Shape;168;p28">
            <a:extLst>
              <a:ext uri="{FF2B5EF4-FFF2-40B4-BE49-F238E27FC236}">
                <a16:creationId xmlns:a16="http://schemas.microsoft.com/office/drawing/2014/main" id="{EA04C0C3-D1D7-BD05-A85A-E54E8B3C99A7}"/>
              </a:ext>
            </a:extLst>
          </p:cNvPr>
          <p:cNvSpPr txBox="1">
            <a:spLocks/>
          </p:cNvSpPr>
          <p:nvPr/>
        </p:nvSpPr>
        <p:spPr>
          <a:xfrm>
            <a:off x="7578117" y="3907200"/>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Software &amp; Hardware</a:t>
            </a:r>
            <a:endParaRPr kumimoji="0" lang="en-US" sz="1200" b="0"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9" name="Google Shape;168;p28">
            <a:extLst>
              <a:ext uri="{FF2B5EF4-FFF2-40B4-BE49-F238E27FC236}">
                <a16:creationId xmlns:a16="http://schemas.microsoft.com/office/drawing/2014/main" id="{AC4CFE71-B560-F225-F933-17FDA6F39991}"/>
              </a:ext>
            </a:extLst>
          </p:cNvPr>
          <p:cNvSpPr txBox="1">
            <a:spLocks/>
          </p:cNvSpPr>
          <p:nvPr/>
        </p:nvSpPr>
        <p:spPr>
          <a:xfrm>
            <a:off x="9100446" y="3907200"/>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Data &amp; Analytics Solutions</a:t>
            </a:r>
            <a:endParaRPr kumimoji="0" lang="en-US" sz="1200" b="0"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cxnSp>
        <p:nvCxnSpPr>
          <p:cNvPr id="20" name="Straight Connector 19">
            <a:extLst>
              <a:ext uri="{FF2B5EF4-FFF2-40B4-BE49-F238E27FC236}">
                <a16:creationId xmlns:a16="http://schemas.microsoft.com/office/drawing/2014/main" id="{A02CDCDC-6D04-670E-EF93-E23A506500F8}"/>
              </a:ext>
            </a:extLst>
          </p:cNvPr>
          <p:cNvCxnSpPr>
            <a:cxnSpLocks/>
          </p:cNvCxnSpPr>
          <p:nvPr/>
        </p:nvCxnSpPr>
        <p:spPr>
          <a:xfrm>
            <a:off x="1280160" y="3241040"/>
            <a:ext cx="9609646"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0D3BB217-DC78-92BC-13BB-9F6598ECC8A1}"/>
              </a:ext>
            </a:extLst>
          </p:cNvPr>
          <p:cNvCxnSpPr>
            <a:cxnSpLocks/>
          </p:cNvCxnSpPr>
          <p:nvPr/>
        </p:nvCxnSpPr>
        <p:spPr>
          <a:xfrm>
            <a:off x="1280160" y="3810000"/>
            <a:ext cx="9609646" cy="0"/>
          </a:xfrm>
          <a:prstGeom prst="line">
            <a:avLst/>
          </a:prstGeom>
          <a:ln w="12700"/>
        </p:spPr>
        <p:style>
          <a:lnRef idx="1">
            <a:schemeClr val="dk1"/>
          </a:lnRef>
          <a:fillRef idx="0">
            <a:schemeClr val="dk1"/>
          </a:fillRef>
          <a:effectRef idx="0">
            <a:schemeClr val="dk1"/>
          </a:effectRef>
          <a:fontRef idx="minor">
            <a:schemeClr val="tx1"/>
          </a:fontRef>
        </p:style>
      </p:cxnSp>
      <p:pic>
        <p:nvPicPr>
          <p:cNvPr id="22" name="Graphic 21" descr="Sort outline">
            <a:extLst>
              <a:ext uri="{FF2B5EF4-FFF2-40B4-BE49-F238E27FC236}">
                <a16:creationId xmlns:a16="http://schemas.microsoft.com/office/drawing/2014/main" id="{FEA4FE54-5F12-6372-AA62-EB6812E1B026}"/>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1744184" y="3304096"/>
            <a:ext cx="445625" cy="445625"/>
          </a:xfrm>
          <a:prstGeom prst="rect">
            <a:avLst/>
          </a:prstGeom>
        </p:spPr>
      </p:pic>
      <p:pic>
        <p:nvPicPr>
          <p:cNvPr id="23" name="Graphic 22" descr="Sort outline">
            <a:extLst>
              <a:ext uri="{FF2B5EF4-FFF2-40B4-BE49-F238E27FC236}">
                <a16:creationId xmlns:a16="http://schemas.microsoft.com/office/drawing/2014/main" id="{9B6C530A-EDD7-2FBD-196D-819941FDB55D}"/>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3349464" y="3304096"/>
            <a:ext cx="445625" cy="445625"/>
          </a:xfrm>
          <a:prstGeom prst="rect">
            <a:avLst/>
          </a:prstGeom>
        </p:spPr>
      </p:pic>
      <p:pic>
        <p:nvPicPr>
          <p:cNvPr id="24" name="Graphic 23" descr="Sort outline">
            <a:extLst>
              <a:ext uri="{FF2B5EF4-FFF2-40B4-BE49-F238E27FC236}">
                <a16:creationId xmlns:a16="http://schemas.microsoft.com/office/drawing/2014/main" id="{DDBD924F-EB65-9ABD-CB97-766B51B98673}"/>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4954744" y="3304096"/>
            <a:ext cx="445625" cy="445625"/>
          </a:xfrm>
          <a:prstGeom prst="rect">
            <a:avLst/>
          </a:prstGeom>
        </p:spPr>
      </p:pic>
      <p:pic>
        <p:nvPicPr>
          <p:cNvPr id="25" name="Graphic 24" descr="Sort outline">
            <a:extLst>
              <a:ext uri="{FF2B5EF4-FFF2-40B4-BE49-F238E27FC236}">
                <a16:creationId xmlns:a16="http://schemas.microsoft.com/office/drawing/2014/main" id="{914FF1BF-9C63-DCB0-9B0F-7A43EC905B5C}"/>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6552648" y="3304096"/>
            <a:ext cx="445625" cy="445625"/>
          </a:xfrm>
          <a:prstGeom prst="rect">
            <a:avLst/>
          </a:prstGeom>
        </p:spPr>
      </p:pic>
      <p:pic>
        <p:nvPicPr>
          <p:cNvPr id="26" name="Graphic 25" descr="Sort outline">
            <a:extLst>
              <a:ext uri="{FF2B5EF4-FFF2-40B4-BE49-F238E27FC236}">
                <a16:creationId xmlns:a16="http://schemas.microsoft.com/office/drawing/2014/main" id="{54D4A9F9-EA48-D87A-57F5-7C23552F5CB5}"/>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8165304" y="3304096"/>
            <a:ext cx="445625" cy="445625"/>
          </a:xfrm>
          <a:prstGeom prst="rect">
            <a:avLst/>
          </a:prstGeom>
        </p:spPr>
      </p:pic>
      <p:pic>
        <p:nvPicPr>
          <p:cNvPr id="27" name="Graphic 26" descr="Sort outline">
            <a:extLst>
              <a:ext uri="{FF2B5EF4-FFF2-40B4-BE49-F238E27FC236}">
                <a16:creationId xmlns:a16="http://schemas.microsoft.com/office/drawing/2014/main" id="{3C13D0D0-043C-D35A-8572-8B95A1A838EE}"/>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9687633" y="3304096"/>
            <a:ext cx="445625" cy="445625"/>
          </a:xfrm>
          <a:prstGeom prst="rect">
            <a:avLst/>
          </a:prstGeom>
        </p:spPr>
      </p:pic>
      <p:sp>
        <p:nvSpPr>
          <p:cNvPr id="28" name="Google Shape;168;p28">
            <a:extLst>
              <a:ext uri="{FF2B5EF4-FFF2-40B4-BE49-F238E27FC236}">
                <a16:creationId xmlns:a16="http://schemas.microsoft.com/office/drawing/2014/main" id="{5F994535-EF51-646F-4654-4F4A92002F18}"/>
              </a:ext>
            </a:extLst>
          </p:cNvPr>
          <p:cNvSpPr txBox="1">
            <a:spLocks/>
          </p:cNvSpPr>
          <p:nvPr/>
        </p:nvSpPr>
        <p:spPr>
          <a:xfrm>
            <a:off x="1233963" y="2698215"/>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Supply Chain</a:t>
            </a:r>
            <a:endParaRPr kumimoji="0" lang="en-US" sz="1200" b="1" i="0" u="none" strike="noStrike" kern="120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Tree>
    <p:extLst>
      <p:ext uri="{BB962C8B-B14F-4D97-AF65-F5344CB8AC3E}">
        <p14:creationId xmlns:p14="http://schemas.microsoft.com/office/powerpoint/2010/main" val="15979864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E89C76-3D0E-2D15-8994-8A289DAF81BD}"/>
              </a:ext>
            </a:extLst>
          </p:cNvPr>
          <p:cNvSpPr>
            <a:spLocks noGrp="1"/>
          </p:cNvSpPr>
          <p:nvPr>
            <p:ph type="title"/>
          </p:nvPr>
        </p:nvSpPr>
        <p:spPr>
          <a:xfrm>
            <a:off x="695797" y="728406"/>
            <a:ext cx="8010524" cy="394692"/>
          </a:xfrm>
        </p:spPr>
        <p:txBody>
          <a:bodyPr/>
          <a:lstStyle/>
          <a:p>
            <a:r>
              <a:rPr lang="en-US" b="1" dirty="0">
                <a:solidFill>
                  <a:srgbClr val="0C2B3E"/>
                </a:solidFill>
              </a:rPr>
              <a:t>WEEK 1 </a:t>
            </a:r>
            <a:r>
              <a:rPr lang="en-US" b="1" dirty="0">
                <a:solidFill>
                  <a:srgbClr val="11B5B4"/>
                </a:solidFill>
              </a:rPr>
              <a:t>of 5</a:t>
            </a:r>
            <a:br>
              <a:rPr lang="en-US" dirty="0"/>
            </a:br>
            <a:r>
              <a:rPr lang="en-US" sz="2000" dirty="0">
                <a:solidFill>
                  <a:srgbClr val="0C2B3E"/>
                </a:solidFill>
              </a:rPr>
              <a:t>Laying the Groundwork </a:t>
            </a:r>
            <a:r>
              <a:rPr lang="en-US" sz="2000" dirty="0">
                <a:solidFill>
                  <a:srgbClr val="11B5B4"/>
                </a:solidFill>
              </a:rPr>
              <a:t>| The Fundamentals</a:t>
            </a:r>
            <a:endParaRPr lang="en-US" dirty="0">
              <a:solidFill>
                <a:srgbClr val="11B5B4"/>
              </a:solidFill>
            </a:endParaRPr>
          </a:p>
        </p:txBody>
      </p:sp>
      <p:sp>
        <p:nvSpPr>
          <p:cNvPr id="4" name="Footer Placeholder 3">
            <a:extLst>
              <a:ext uri="{FF2B5EF4-FFF2-40B4-BE49-F238E27FC236}">
                <a16:creationId xmlns:a16="http://schemas.microsoft.com/office/drawing/2014/main" id="{F27723D4-72BA-B17C-9F4A-9D75218CDA7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689AB57-7DE0-9550-A12C-17C2E82B7B9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9" name="Table">
            <a:extLst>
              <a:ext uri="{FF2B5EF4-FFF2-40B4-BE49-F238E27FC236}">
                <a16:creationId xmlns:a16="http://schemas.microsoft.com/office/drawing/2014/main" id="{E20DE10F-9CBD-B2A0-74AE-A674D60EDC1C}"/>
              </a:ext>
            </a:extLst>
          </p:cNvPr>
          <p:cNvGraphicFramePr/>
          <p:nvPr/>
        </p:nvGraphicFramePr>
        <p:xfrm>
          <a:off x="374469" y="1578828"/>
          <a:ext cx="11443065" cy="4127502"/>
        </p:xfrm>
        <a:graphic>
          <a:graphicData uri="http://schemas.openxmlformats.org/drawingml/2006/table">
            <a:tbl>
              <a:tblPr firstRow="1"/>
              <a:tblGrid>
                <a:gridCol w="2288613">
                  <a:extLst>
                    <a:ext uri="{9D8B030D-6E8A-4147-A177-3AD203B41FA5}">
                      <a16:colId xmlns:a16="http://schemas.microsoft.com/office/drawing/2014/main" val="20000"/>
                    </a:ext>
                  </a:extLst>
                </a:gridCol>
                <a:gridCol w="2288613">
                  <a:extLst>
                    <a:ext uri="{9D8B030D-6E8A-4147-A177-3AD203B41FA5}">
                      <a16:colId xmlns:a16="http://schemas.microsoft.com/office/drawing/2014/main" val="20001"/>
                    </a:ext>
                  </a:extLst>
                </a:gridCol>
                <a:gridCol w="2288613">
                  <a:extLst>
                    <a:ext uri="{9D8B030D-6E8A-4147-A177-3AD203B41FA5}">
                      <a16:colId xmlns:a16="http://schemas.microsoft.com/office/drawing/2014/main" val="20002"/>
                    </a:ext>
                  </a:extLst>
                </a:gridCol>
                <a:gridCol w="2288613">
                  <a:extLst>
                    <a:ext uri="{9D8B030D-6E8A-4147-A177-3AD203B41FA5}">
                      <a16:colId xmlns:a16="http://schemas.microsoft.com/office/drawing/2014/main" val="20003"/>
                    </a:ext>
                  </a:extLst>
                </a:gridCol>
                <a:gridCol w="2288613">
                  <a:extLst>
                    <a:ext uri="{9D8B030D-6E8A-4147-A177-3AD203B41FA5}">
                      <a16:colId xmlns:a16="http://schemas.microsoft.com/office/drawing/2014/main" val="20004"/>
                    </a:ext>
                  </a:extLst>
                </a:gridCol>
              </a:tblGrid>
              <a:tr h="687917">
                <a:tc>
                  <a:txBody>
                    <a:bodyPr/>
                    <a:lstStyle/>
                    <a:p>
                      <a:pPr defTabSz="584200">
                        <a:lnSpc>
                          <a:spcPct val="80000"/>
                        </a:lnSpc>
                        <a:defRPr sz="3200" cap="all">
                          <a:solidFill>
                            <a:srgbClr val="000000"/>
                          </a:solidFill>
                          <a:latin typeface="+mj-lt"/>
                          <a:ea typeface="+mj-ea"/>
                          <a:cs typeface="+mj-cs"/>
                          <a:sym typeface="Avenir Next Regular"/>
                        </a:defRPr>
                      </a:pPr>
                      <a:endParaRPr sz="1600" dirty="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0"/>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1"/>
                  </a:ext>
                </a:extLst>
              </a:tr>
              <a:tr h="687917">
                <a:tc>
                  <a:txBody>
                    <a:bodyPr/>
                    <a:lstStyle/>
                    <a:p>
                      <a:pPr algn="l" defTabSz="914400">
                        <a:defRPr sz="3600">
                          <a:latin typeface="+mj-lt"/>
                          <a:ea typeface="+mj-ea"/>
                          <a:cs typeface="+mj-cs"/>
                          <a:sym typeface="Avenir Next Regular"/>
                        </a:defRPr>
                      </a:pPr>
                      <a:endParaRPr sz="1800" dirty="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2"/>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3"/>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dirty="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4"/>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dirty="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5"/>
                  </a:ext>
                </a:extLst>
              </a:tr>
            </a:tbl>
          </a:graphicData>
        </a:graphic>
      </p:graphicFrame>
      <p:sp>
        <p:nvSpPr>
          <p:cNvPr id="10" name="Set-up and Onboarding…">
            <a:extLst>
              <a:ext uri="{FF2B5EF4-FFF2-40B4-BE49-F238E27FC236}">
                <a16:creationId xmlns:a16="http://schemas.microsoft.com/office/drawing/2014/main" id="{EF1110E7-3FA0-7C02-9C1B-B9635F9CE15F}"/>
              </a:ext>
            </a:extLst>
          </p:cNvPr>
          <p:cNvSpPr/>
          <p:nvPr/>
        </p:nvSpPr>
        <p:spPr>
          <a:xfrm>
            <a:off x="445817" y="2135722"/>
            <a:ext cx="2148311" cy="1044000"/>
          </a:xfrm>
          <a:prstGeom prst="roundRect">
            <a:avLst>
              <a:gd name="adj" fmla="val 3678"/>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b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Set-up</a:t>
            </a:r>
            <a: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a:t>
            </a:r>
            <a:b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&amp; </a:t>
            </a:r>
            <a:b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nl-BE" sz="1400" b="1" i="0" u="none" strike="noStrike" kern="1200" cap="none" spc="0" normalizeH="0" baseline="0" noProof="0" dirty="0" err="1">
                <a:ln>
                  <a:noFill/>
                </a:ln>
                <a:solidFill>
                  <a:srgbClr val="0C2B3E"/>
                </a:solidFill>
                <a:effectLst/>
                <a:uLnTx/>
                <a:uFillTx/>
                <a:latin typeface="Arial" panose="020B0604020202020204" pitchFamily="34" charset="0"/>
                <a:ea typeface="+mn-ea"/>
                <a:cs typeface="Arial" panose="020B0604020202020204" pitchFamily="34" charset="0"/>
              </a:rPr>
              <a:t>Onboarding</a:t>
            </a: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FRI">
            <a:extLst>
              <a:ext uri="{FF2B5EF4-FFF2-40B4-BE49-F238E27FC236}">
                <a16:creationId xmlns:a16="http://schemas.microsoft.com/office/drawing/2014/main" id="{734270A3-33C4-6639-6F68-F89CB4E35BF2}"/>
              </a:ext>
            </a:extLst>
          </p:cNvPr>
          <p:cNvSpPr/>
          <p:nvPr/>
        </p:nvSpPr>
        <p:spPr>
          <a:xfrm>
            <a:off x="9532340" y="1568388"/>
            <a:ext cx="2276915"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a:t>
            </a:r>
          </a:p>
        </p:txBody>
      </p:sp>
      <p:sp>
        <p:nvSpPr>
          <p:cNvPr id="12" name="THU">
            <a:extLst>
              <a:ext uri="{FF2B5EF4-FFF2-40B4-BE49-F238E27FC236}">
                <a16:creationId xmlns:a16="http://schemas.microsoft.com/office/drawing/2014/main" id="{EBA7A0FF-BBEC-A110-8F7A-C7CD23BF6625}"/>
              </a:ext>
            </a:extLst>
          </p:cNvPr>
          <p:cNvSpPr/>
          <p:nvPr/>
        </p:nvSpPr>
        <p:spPr>
          <a:xfrm>
            <a:off x="7244218" y="1568388"/>
            <a:ext cx="2288584"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a:t>
            </a:r>
          </a:p>
        </p:txBody>
      </p:sp>
      <p:sp>
        <p:nvSpPr>
          <p:cNvPr id="13" name="WED">
            <a:extLst>
              <a:ext uri="{FF2B5EF4-FFF2-40B4-BE49-F238E27FC236}">
                <a16:creationId xmlns:a16="http://schemas.microsoft.com/office/drawing/2014/main" id="{31E49DA1-1F71-191D-B385-86A7DB21BAA3}"/>
              </a:ext>
            </a:extLst>
          </p:cNvPr>
          <p:cNvSpPr/>
          <p:nvPr/>
        </p:nvSpPr>
        <p:spPr>
          <a:xfrm>
            <a:off x="4947319" y="1568388"/>
            <a:ext cx="2297363"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a:t>
            </a:r>
          </a:p>
        </p:txBody>
      </p:sp>
      <p:sp>
        <p:nvSpPr>
          <p:cNvPr id="14" name="TUE">
            <a:extLst>
              <a:ext uri="{FF2B5EF4-FFF2-40B4-BE49-F238E27FC236}">
                <a16:creationId xmlns:a16="http://schemas.microsoft.com/office/drawing/2014/main" id="{562048F0-53AD-F292-78BC-752C37912767}"/>
              </a:ext>
            </a:extLst>
          </p:cNvPr>
          <p:cNvSpPr/>
          <p:nvPr/>
        </p:nvSpPr>
        <p:spPr>
          <a:xfrm>
            <a:off x="2664275" y="1568387"/>
            <a:ext cx="2288238"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a:t>
            </a:r>
          </a:p>
        </p:txBody>
      </p:sp>
      <p:sp>
        <p:nvSpPr>
          <p:cNvPr id="15" name="MON">
            <a:extLst>
              <a:ext uri="{FF2B5EF4-FFF2-40B4-BE49-F238E27FC236}">
                <a16:creationId xmlns:a16="http://schemas.microsoft.com/office/drawing/2014/main" id="{AB8B5BAA-E8A4-36C9-0F5B-1E705B1B201E}"/>
              </a:ext>
            </a:extLst>
          </p:cNvPr>
          <p:cNvSpPr/>
          <p:nvPr/>
        </p:nvSpPr>
        <p:spPr>
          <a:xfrm>
            <a:off x="376547" y="1568387"/>
            <a:ext cx="2286851"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a:t>
            </a:r>
          </a:p>
        </p:txBody>
      </p:sp>
      <p:sp>
        <p:nvSpPr>
          <p:cNvPr id="16" name="Decider Interview…">
            <a:extLst>
              <a:ext uri="{FF2B5EF4-FFF2-40B4-BE49-F238E27FC236}">
                <a16:creationId xmlns:a16="http://schemas.microsoft.com/office/drawing/2014/main" id="{F2159721-EA21-DEBE-E0C3-81CF11FA855A}"/>
              </a:ext>
            </a:extLst>
          </p:cNvPr>
          <p:cNvSpPr/>
          <p:nvPr/>
        </p:nvSpPr>
        <p:spPr>
          <a:xfrm>
            <a:off x="450256" y="4519074"/>
            <a:ext cx="2148311" cy="1044000"/>
          </a:xfrm>
          <a:prstGeom prst="roundRect">
            <a:avLst>
              <a:gd name="adj" fmla="val 3856"/>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r>
              <a:rPr kumimoji="0" lang="nl-BE" sz="1400" b="1"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Onboarding</a:t>
            </a:r>
            <a:r>
              <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br>
              <a:rPr kumimoji="0" lang="nl-BE"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Interview</a:t>
            </a:r>
            <a:r>
              <a:rPr kumimoji="0" lang="nl-BE"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a:t>
            </a:r>
            <a:endPar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it-IT"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45 min. per </a:t>
            </a:r>
            <a:r>
              <a:rPr kumimoji="0" lang="it-IT" sz="10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venir Next Medium"/>
              </a:rPr>
              <a:t>participant</a:t>
            </a:r>
            <a:r>
              <a:rPr kumimoji="0" lang="it-IT"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1-on-1</a:t>
            </a:r>
          </a:p>
        </p:txBody>
      </p:sp>
      <p:sp>
        <p:nvSpPr>
          <p:cNvPr id="17" name="Team Interviews…">
            <a:extLst>
              <a:ext uri="{FF2B5EF4-FFF2-40B4-BE49-F238E27FC236}">
                <a16:creationId xmlns:a16="http://schemas.microsoft.com/office/drawing/2014/main" id="{33221D21-B883-DE57-9183-532FA9CB29C8}"/>
              </a:ext>
            </a:extLst>
          </p:cNvPr>
          <p:cNvSpPr/>
          <p:nvPr/>
        </p:nvSpPr>
        <p:spPr>
          <a:xfrm>
            <a:off x="2731260" y="2135723"/>
            <a:ext cx="2154270" cy="3427351"/>
          </a:xfrm>
          <a:prstGeom prst="roundRect">
            <a:avLst>
              <a:gd name="adj" fmla="val 2948"/>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914400" marR="0" lvl="2"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nl-BE" sz="1400" b="1"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Onboarding</a:t>
            </a:r>
            <a:endParaRPr kumimoji="0" lang="nl-BE"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Interviews</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a:t>
            </a:r>
            <a:r>
              <a:rPr kumimoji="0" lang="nl-BE"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45</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min. </a:t>
            </a:r>
            <a:br>
              <a:rPr kumimoji="0" lang="nl-BE"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b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per participant,</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1-on-1</a:t>
            </a:r>
          </a:p>
        </p:txBody>
      </p:sp>
      <p:sp>
        <p:nvSpPr>
          <p:cNvPr id="18" name="Alignment  Workshop…">
            <a:extLst>
              <a:ext uri="{FF2B5EF4-FFF2-40B4-BE49-F238E27FC236}">
                <a16:creationId xmlns:a16="http://schemas.microsoft.com/office/drawing/2014/main" id="{90C95030-6099-A660-292A-76B4608F397E}"/>
              </a:ext>
            </a:extLst>
          </p:cNvPr>
          <p:cNvSpPr/>
          <p:nvPr/>
        </p:nvSpPr>
        <p:spPr>
          <a:xfrm>
            <a:off x="9593514" y="2135723"/>
            <a:ext cx="2154270" cy="3436095"/>
          </a:xfrm>
          <a:prstGeom prst="roundRect">
            <a:avLst>
              <a:gd name="adj" fmla="val 3807"/>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2 of 7</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Bridging the Gap</a:t>
            </a:r>
            <a:endPar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a:t>
            </a:r>
            <a:r>
              <a:rPr kumimoji="0" lang="nl-BE"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6</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h,</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p:txBody>
      </p:sp>
      <p:sp>
        <p:nvSpPr>
          <p:cNvPr id="19" name="User recruiting…">
            <a:extLst>
              <a:ext uri="{FF2B5EF4-FFF2-40B4-BE49-F238E27FC236}">
                <a16:creationId xmlns:a16="http://schemas.microsoft.com/office/drawing/2014/main" id="{CC707372-EF3C-44CC-C2C8-6C346B7B467E}"/>
              </a:ext>
            </a:extLst>
          </p:cNvPr>
          <p:cNvSpPr/>
          <p:nvPr/>
        </p:nvSpPr>
        <p:spPr>
          <a:xfrm>
            <a:off x="5016499" y="3928824"/>
            <a:ext cx="2159001" cy="1634250"/>
          </a:xfrm>
          <a:prstGeom prst="roundRect">
            <a:avLst>
              <a:gd name="adj" fmla="val 3695"/>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Workshop set-up</a:t>
            </a:r>
            <a:endPar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Preparing for the upcoming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workshop</a:t>
            </a:r>
            <a:endParaRPr kumimoji="0"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endParaRPr>
          </a:p>
        </p:txBody>
      </p:sp>
      <p:sp>
        <p:nvSpPr>
          <p:cNvPr id="20" name="Internal kick-off…">
            <a:extLst>
              <a:ext uri="{FF2B5EF4-FFF2-40B4-BE49-F238E27FC236}">
                <a16:creationId xmlns:a16="http://schemas.microsoft.com/office/drawing/2014/main" id="{723999A0-9C1A-61AE-CF74-BD306718AF93}"/>
              </a:ext>
            </a:extLst>
          </p:cNvPr>
          <p:cNvSpPr/>
          <p:nvPr/>
        </p:nvSpPr>
        <p:spPr>
          <a:xfrm>
            <a:off x="5028006" y="2148954"/>
            <a:ext cx="2148311" cy="1654926"/>
          </a:xfrm>
          <a:prstGeom prst="roundRect">
            <a:avLst>
              <a:gd name="adj" fmla="val 3678"/>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Interna</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l Research</a:t>
            </a:r>
            <a:endPar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nl-BE" sz="1000" b="0" i="0" u="none" strike="noStrike" kern="1200" cap="none" spc="0" normalizeH="0" baseline="0" noProof="0" dirty="0" err="1">
                <a:ln>
                  <a:noFill/>
                </a:ln>
                <a:solidFill>
                  <a:srgbClr val="0C2B3E"/>
                </a:solidFill>
                <a:effectLst/>
                <a:uLnTx/>
                <a:uFillTx/>
                <a:latin typeface="Arial" panose="020B0604020202020204" pitchFamily="34" charset="0"/>
                <a:cs typeface="Arial" panose="020B0604020202020204" pitchFamily="34" charset="0"/>
                <a:sym typeface="Avenir Next Medium"/>
              </a:rPr>
              <a:t>Synthesizing</a:t>
            </a:r>
            <a:r>
              <a:rPr kumimoji="0" lang="nl-BE"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 </a:t>
            </a:r>
            <a:r>
              <a:rPr kumimoji="0" lang="nl-BE" sz="1000" b="0" i="0" u="none" strike="noStrike" kern="1200" cap="none" spc="0" normalizeH="0" baseline="0" noProof="0" dirty="0" err="1">
                <a:ln>
                  <a:noFill/>
                </a:ln>
                <a:solidFill>
                  <a:srgbClr val="0C2B3E"/>
                </a:solidFill>
                <a:effectLst/>
                <a:uLnTx/>
                <a:uFillTx/>
                <a:latin typeface="Arial" panose="020B0604020202020204" pitchFamily="34" charset="0"/>
                <a:cs typeface="Arial" panose="020B0604020202020204" pitchFamily="34" charset="0"/>
                <a:sym typeface="Avenir Next Medium"/>
              </a:rPr>
              <a:t>onboarding</a:t>
            </a:r>
            <a:r>
              <a:rPr kumimoji="0" lang="nl-BE"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 interviews </a:t>
            </a:r>
            <a:br>
              <a:rPr kumimoji="0" lang="nl-BE"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br>
            <a:r>
              <a:rPr kumimoji="0" lang="nl-BE"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&amp; document analysis</a:t>
            </a:r>
          </a:p>
        </p:txBody>
      </p:sp>
      <p:grpSp>
        <p:nvGrpSpPr>
          <p:cNvPr id="21" name="Group 20">
            <a:extLst>
              <a:ext uri="{FF2B5EF4-FFF2-40B4-BE49-F238E27FC236}">
                <a16:creationId xmlns:a16="http://schemas.microsoft.com/office/drawing/2014/main" id="{F363B6BB-75E7-C8C2-7EB0-15A0EDBFFB3F}"/>
              </a:ext>
            </a:extLst>
          </p:cNvPr>
          <p:cNvGrpSpPr/>
          <p:nvPr/>
        </p:nvGrpSpPr>
        <p:grpSpPr>
          <a:xfrm>
            <a:off x="2160654" y="5325119"/>
            <a:ext cx="3558169" cy="1264448"/>
            <a:chOff x="2160654" y="5524291"/>
            <a:chExt cx="3558169" cy="1264448"/>
          </a:xfrm>
        </p:grpSpPr>
        <p:sp>
          <p:nvSpPr>
            <p:cNvPr id="22" name="Involves you  (block time for these)">
              <a:extLst>
                <a:ext uri="{FF2B5EF4-FFF2-40B4-BE49-F238E27FC236}">
                  <a16:creationId xmlns:a16="http://schemas.microsoft.com/office/drawing/2014/main" id="{47680195-B30B-8935-1A2F-7472A06869E7}"/>
                </a:ext>
              </a:extLst>
            </p:cNvPr>
            <p:cNvSpPr txBox="1"/>
            <p:nvPr/>
          </p:nvSpPr>
          <p:spPr>
            <a:xfrm>
              <a:off x="3729496" y="6143527"/>
              <a:ext cx="1989327" cy="43223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marL="0" marR="0" lvl="0" indent="0" algn="l" defTabSz="457200" rtl="0" eaLnBrk="1" fontAlgn="auto" latinLnBrk="0" hangingPunct="1">
                <a:lnSpc>
                  <a:spcPct val="90000"/>
                </a:lnSpc>
                <a:spcBef>
                  <a:spcPts val="250"/>
                </a:spcBef>
                <a:spcAft>
                  <a:spcPts val="0"/>
                </a:spcAft>
                <a:buClrTx/>
                <a:buSzTx/>
                <a:buFontTx/>
                <a:buNone/>
                <a:tabLst/>
                <a:defRPr sz="2800"/>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Involves </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stakeholders</a:t>
              </a:r>
              <a:r>
                <a:rPr kumimoji="0"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a:t>
              </a:r>
              <a:br>
                <a:rPr kumimoji="0"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sz="12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(block time for these)</a:t>
              </a:r>
              <a:endParaRPr kumimoji="0"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pic>
          <p:nvPicPr>
            <p:cNvPr id="23" name="Graphic 22" descr="Paint with solid fill">
              <a:extLst>
                <a:ext uri="{FF2B5EF4-FFF2-40B4-BE49-F238E27FC236}">
                  <a16:creationId xmlns:a16="http://schemas.microsoft.com/office/drawing/2014/main" id="{9CF2754B-4762-3F54-7B2E-8A9C3257D8FD}"/>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3235332" y="6083153"/>
              <a:ext cx="520800" cy="520800"/>
            </a:xfrm>
            <a:prstGeom prst="rect">
              <a:avLst/>
            </a:prstGeom>
          </p:spPr>
        </p:pic>
        <p:pic>
          <p:nvPicPr>
            <p:cNvPr id="24" name="Graphic 23" descr="Line arrow: Clockwise curve with solid fill">
              <a:extLst>
                <a:ext uri="{FF2B5EF4-FFF2-40B4-BE49-F238E27FC236}">
                  <a16:creationId xmlns:a16="http://schemas.microsoft.com/office/drawing/2014/main" id="{594B0BB8-5EEA-8BB0-A8F5-BFACEDA29CCC}"/>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9017644">
              <a:off x="2160654" y="5524291"/>
              <a:ext cx="914400" cy="1264448"/>
            </a:xfrm>
            <a:prstGeom prst="rect">
              <a:avLst/>
            </a:prstGeom>
          </p:spPr>
        </p:pic>
      </p:grpSp>
      <p:sp>
        <p:nvSpPr>
          <p:cNvPr id="25" name="Decider Interview…">
            <a:extLst>
              <a:ext uri="{FF2B5EF4-FFF2-40B4-BE49-F238E27FC236}">
                <a16:creationId xmlns:a16="http://schemas.microsoft.com/office/drawing/2014/main" id="{118103EE-64EE-9D05-791D-C3E098AB7EE0}"/>
              </a:ext>
            </a:extLst>
          </p:cNvPr>
          <p:cNvSpPr/>
          <p:nvPr/>
        </p:nvSpPr>
        <p:spPr>
          <a:xfrm>
            <a:off x="440473" y="3331037"/>
            <a:ext cx="2148311" cy="1044000"/>
          </a:xfrm>
          <a:prstGeom prst="roundRect">
            <a:avLst>
              <a:gd name="adj" fmla="val 3856"/>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Awareness Session</a:t>
            </a:r>
            <a:endPar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45 - 60</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mins</a:t>
            </a:r>
          </a:p>
        </p:txBody>
      </p:sp>
      <p:sp>
        <p:nvSpPr>
          <p:cNvPr id="26" name="Alignment  Workshop…">
            <a:extLst>
              <a:ext uri="{FF2B5EF4-FFF2-40B4-BE49-F238E27FC236}">
                <a16:creationId xmlns:a16="http://schemas.microsoft.com/office/drawing/2014/main" id="{85FCEE6A-7ED5-82E8-3AC1-14F1E4C0C622}"/>
              </a:ext>
            </a:extLst>
          </p:cNvPr>
          <p:cNvSpPr/>
          <p:nvPr/>
        </p:nvSpPr>
        <p:spPr>
          <a:xfrm>
            <a:off x="7318793" y="2144467"/>
            <a:ext cx="2154270" cy="3427351"/>
          </a:xfrm>
          <a:prstGeom prst="roundRect">
            <a:avLst>
              <a:gd name="adj" fmla="val 3807"/>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 of 7</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The Fundamentals</a:t>
            </a:r>
            <a:endPar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6</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h,</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p:txBody>
      </p:sp>
    </p:spTree>
    <p:extLst>
      <p:ext uri="{BB962C8B-B14F-4D97-AF65-F5344CB8AC3E}">
        <p14:creationId xmlns:p14="http://schemas.microsoft.com/office/powerpoint/2010/main" val="2249152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578284"/>
            <a:ext cx="9544936" cy="2070388"/>
          </a:xfrm>
        </p:spPr>
        <p:txBody>
          <a:bodyPr/>
          <a:lstStyle/>
          <a:p>
            <a:pPr marL="0" indent="0" algn="just">
              <a:lnSpc>
                <a:spcPct val="100000"/>
              </a:lnSpc>
              <a:buNone/>
            </a:pPr>
            <a:r>
              <a:rPr lang="en-US" sz="2000" dirty="0"/>
              <a:t>This week is all about building a strong foundation for our Data Governance Sprint</a:t>
            </a:r>
            <a:r>
              <a:rPr lang="en-US" sz="2000" baseline="30000" dirty="0"/>
              <a:t>TM</a:t>
            </a:r>
            <a:r>
              <a:rPr lang="en-US" sz="2000" dirty="0"/>
              <a:t>. </a:t>
            </a:r>
          </a:p>
          <a:p>
            <a:pPr marL="0" indent="0" algn="just">
              <a:lnSpc>
                <a:spcPct val="100000"/>
              </a:lnSpc>
              <a:buNone/>
            </a:pPr>
            <a:r>
              <a:rPr lang="en-US" sz="2000" dirty="0"/>
              <a:t>We'll focus on onboarding the right team, ensuring everyone is on the same page, and aligning our goals. By the end of this week, we’ll have a clear understanding of our data governance challenges, a well-defined purpose, and a set of guiding principles that will steer us through the rest of the DG Sprint</a:t>
            </a:r>
            <a:r>
              <a:rPr lang="en-US" sz="2000" baseline="30000" dirty="0"/>
              <a:t>TM</a:t>
            </a:r>
            <a:r>
              <a:rPr lang="en-US" sz="2000" dirty="0"/>
              <a:t>. </a:t>
            </a:r>
          </a:p>
          <a:p>
            <a:pPr marL="0" indent="0" algn="just">
              <a:lnSpc>
                <a:spcPct val="100000"/>
              </a:lnSpc>
              <a:buNone/>
            </a:pPr>
            <a:r>
              <a:rPr lang="en-US" sz="2000" dirty="0"/>
              <a:t>This is where we establish </a:t>
            </a:r>
            <a:r>
              <a:rPr lang="en-US" sz="2000" b="1" dirty="0">
                <a:solidFill>
                  <a:srgbClr val="11B5B4"/>
                </a:solidFill>
              </a:rPr>
              <a:t>the momentum </a:t>
            </a:r>
            <a:r>
              <a:rPr lang="en-US" sz="2000" dirty="0"/>
              <a:t>that will carry us forward, so let’s dive in and start strong.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BFCCA5E3-DE5A-6AB0-5DF8-077F3B31D1C3}"/>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C1343108-129F-BE5E-B30F-AAF3B417A8B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8" name="Group 7">
              <a:extLst>
                <a:ext uri="{FF2B5EF4-FFF2-40B4-BE49-F238E27FC236}">
                  <a16:creationId xmlns:a16="http://schemas.microsoft.com/office/drawing/2014/main" id="{B73E617B-A710-2926-F994-3826603259AF}"/>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7B6AEFAF-A56B-6ACD-F31C-66149F5BA3F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1</a:t>
                </a:r>
              </a:p>
            </p:txBody>
          </p:sp>
          <p:sp>
            <p:nvSpPr>
              <p:cNvPr id="10" name="Rectangle 9">
                <a:extLst>
                  <a:ext uri="{FF2B5EF4-FFF2-40B4-BE49-F238E27FC236}">
                    <a16:creationId xmlns:a16="http://schemas.microsoft.com/office/drawing/2014/main" id="{4AF8DCD6-F4C1-8E53-2DB8-0D35C42806D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6809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Welcome to Week 1: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Laying the Groundwork for Your Data Governance Sprint</a:t>
            </a:r>
            <a:r>
              <a:rPr kumimoji="0" lang="en-US" sz="2000" b="1" i="0" u="none" strike="noStrike" kern="120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rPr>
              <a:t>TM</a:t>
            </a:r>
            <a:endParaRPr kumimoji="0" lang="en-US" sz="2000" b="1" i="0" u="sng" strike="noStrike" kern="120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4" name="Title 1">
            <a:extLst>
              <a:ext uri="{FF2B5EF4-FFF2-40B4-BE49-F238E27FC236}">
                <a16:creationId xmlns:a16="http://schemas.microsoft.com/office/drawing/2014/main" id="{C906C34E-632C-DD59-08E0-556B6AA14615}"/>
              </a:ext>
            </a:extLst>
          </p:cNvPr>
          <p:cNvSpPr txBox="1">
            <a:spLocks/>
          </p:cNvSpPr>
          <p:nvPr/>
        </p:nvSpPr>
        <p:spPr>
          <a:xfrm>
            <a:off x="695797" y="728406"/>
            <a:ext cx="8010524" cy="394692"/>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2800" b="0" i="0" kern="1200" spc="100" baseline="0">
                <a:solidFill>
                  <a:schemeClr val="bg1"/>
                </a:solidFill>
                <a:latin typeface="Arial" panose="020B0604020202020204" pitchFamily="34" charset="0"/>
                <a:ea typeface="+mj-ea"/>
                <a:cs typeface="Arial" panose="020B0604020202020204" pitchFamily="34"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800" b="1" i="0" u="none" strike="noStrike" kern="1200" cap="none" spc="100" normalizeH="0" baseline="0" noProof="0" dirty="0">
                <a:ln>
                  <a:noFill/>
                </a:ln>
                <a:solidFill>
                  <a:srgbClr val="0C2B3E"/>
                </a:solidFill>
                <a:effectLst/>
                <a:uLnTx/>
                <a:uFillTx/>
                <a:latin typeface="Arial" panose="020B0604020202020204" pitchFamily="34" charset="0"/>
                <a:ea typeface="+mj-ea"/>
                <a:cs typeface="Arial" panose="020B0604020202020204" pitchFamily="34" charset="0"/>
              </a:rPr>
              <a:t>WEEK 1 </a:t>
            </a:r>
            <a:r>
              <a:rPr kumimoji="0" lang="en-US" sz="2800" b="1" i="0" u="none" strike="noStrike" kern="1200" cap="none" spc="100" normalizeH="0" baseline="0" noProof="0" dirty="0">
                <a:ln>
                  <a:noFill/>
                </a:ln>
                <a:solidFill>
                  <a:srgbClr val="11B5B4"/>
                </a:solidFill>
                <a:effectLst/>
                <a:uLnTx/>
                <a:uFillTx/>
                <a:latin typeface="Arial" panose="020B0604020202020204" pitchFamily="34" charset="0"/>
                <a:ea typeface="+mj-ea"/>
                <a:cs typeface="Arial" panose="020B0604020202020204" pitchFamily="34" charset="0"/>
              </a:rPr>
              <a:t>of 5</a:t>
            </a:r>
            <a:br>
              <a:rPr kumimoji="0" lang="en-US" sz="2800" b="0" i="0" u="none" strike="noStrike" kern="1200" cap="none" spc="10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br>
            <a:r>
              <a:rPr kumimoji="0" lang="en-US" sz="2000" b="0" i="0" u="none" strike="noStrike" kern="1200" cap="none" spc="100" normalizeH="0" baseline="0" noProof="0" dirty="0">
                <a:ln>
                  <a:noFill/>
                </a:ln>
                <a:solidFill>
                  <a:srgbClr val="0C2B3E"/>
                </a:solidFill>
                <a:effectLst/>
                <a:uLnTx/>
                <a:uFillTx/>
                <a:latin typeface="Arial" panose="020B0604020202020204" pitchFamily="34" charset="0"/>
                <a:ea typeface="+mj-ea"/>
                <a:cs typeface="Arial" panose="020B0604020202020204" pitchFamily="34" charset="0"/>
              </a:rPr>
              <a:t>Laying the Groundwork </a:t>
            </a:r>
            <a:r>
              <a:rPr kumimoji="0" lang="en-US" sz="2000" b="0" i="0" u="none" strike="noStrike" kern="1200" cap="none" spc="100" normalizeH="0" baseline="0" noProof="0" dirty="0">
                <a:ln>
                  <a:noFill/>
                </a:ln>
                <a:solidFill>
                  <a:srgbClr val="11B5B4"/>
                </a:solidFill>
                <a:effectLst/>
                <a:uLnTx/>
                <a:uFillTx/>
                <a:latin typeface="Arial" panose="020B0604020202020204" pitchFamily="34" charset="0"/>
                <a:ea typeface="+mj-ea"/>
                <a:cs typeface="Arial" panose="020B0604020202020204" pitchFamily="34" charset="0"/>
              </a:rPr>
              <a:t>| The Fundamentals</a:t>
            </a:r>
            <a:endParaRPr kumimoji="0" lang="en-US" sz="2800" b="0" i="0" u="none" strike="noStrike" kern="1200" cap="none" spc="100" normalizeH="0" baseline="0" noProof="0" dirty="0">
              <a:ln>
                <a:noFill/>
              </a:ln>
              <a:solidFill>
                <a:srgbClr val="11B5B4"/>
              </a:solidFill>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42457423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45A338-E7AE-8FB1-F312-A7EBE0BA8594}"/>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F97BE705-2DE5-7141-96DF-EBE24BEE275E}"/>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E775589-431D-AC12-2280-4F8EB3C85FFB}"/>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72</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83C7E51B-51B9-58C3-E27E-16EF07BB7C3B}"/>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1</a:t>
            </a:r>
          </a:p>
        </p:txBody>
      </p:sp>
      <p:sp>
        <p:nvSpPr>
          <p:cNvPr id="57" name="Rectangle: Rounded Corners 56">
            <a:extLst>
              <a:ext uri="{FF2B5EF4-FFF2-40B4-BE49-F238E27FC236}">
                <a16:creationId xmlns:a16="http://schemas.microsoft.com/office/drawing/2014/main" id="{D17DFF62-BD11-E392-C3D6-42466B8C4015}"/>
              </a:ext>
            </a:extLst>
          </p:cNvPr>
          <p:cNvSpPr/>
          <p:nvPr/>
        </p:nvSpPr>
        <p:spPr>
          <a:xfrm>
            <a:off x="573201"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91BD3098-8A5C-9DCD-BB89-4220D4C4C955}"/>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5E2F3057-8E15-5AA5-BF84-4E9537395968}"/>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58525F87-66B4-980A-E6A2-4A2C349B3E83}"/>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E2689657-C285-0951-CA92-23BEDAC1D624}"/>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DE6DD117-CF75-94EB-AE9A-F838B388C18D}"/>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F9892BF8-917C-05BF-19D6-372095B9A1A3}"/>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DB1A7E2F-A3E8-CA1B-B0E2-C0547A9322CE}"/>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FD5860D2-C0B4-0A46-B487-F44A45F10D17}"/>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DBC0705B-69C3-483A-ACBF-32CD0D329C85}"/>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A2785D3A-5678-26C6-479B-BD3F2CDCF153}"/>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78DEAD95-2616-058F-0434-801FF9A6AE70}"/>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B5BD45BE-4BCD-A367-2EDC-0F5622F92566}"/>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CD212D49-5237-3ECF-DC13-D5436FD23B8E}"/>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0E3517B0-A7E4-BC50-88CB-3017622CE164}"/>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4E37B4F1-F8D4-FB7D-89EF-4D3D2F64681F}"/>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454724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Laying the Groundwork </a:t>
            </a:r>
            <a:r>
              <a:rPr lang="en-US" sz="2000" dirty="0">
                <a:solidFill>
                  <a:srgbClr val="11B5B4"/>
                </a:solidFill>
              </a:rPr>
              <a:t>| Set-up and Onboarding</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t>Begin by </a:t>
            </a:r>
            <a:r>
              <a:rPr lang="en-US" b="1" dirty="0">
                <a:solidFill>
                  <a:srgbClr val="11B5B4"/>
                </a:solidFill>
              </a:rPr>
              <a:t>kicking off internally </a:t>
            </a:r>
            <a:r>
              <a:rPr lang="en-US" dirty="0"/>
              <a:t>with your core team, ensuring that senior leadership is engaged and assigns the crucial role of ‘</a:t>
            </a:r>
            <a:r>
              <a:rPr lang="en-US" b="1" dirty="0">
                <a:solidFill>
                  <a:srgbClr val="11B5B4"/>
                </a:solidFill>
              </a:rPr>
              <a:t>The Decider</a:t>
            </a:r>
            <a:r>
              <a:rPr lang="en-US" dirty="0"/>
              <a:t>*,’ who will have the final say on key decisions. </a:t>
            </a:r>
          </a:p>
          <a:p>
            <a:pPr marL="0" indent="0" algn="just">
              <a:lnSpc>
                <a:spcPct val="100000"/>
              </a:lnSpc>
              <a:buNone/>
            </a:pPr>
            <a:r>
              <a:rPr lang="en-US" dirty="0"/>
              <a:t>Identify and assemble the right stakeholders for the Sprint. Prepare and distribute an online survey to capture initial insights into the organization’s data governance maturity. </a:t>
            </a:r>
          </a:p>
          <a:p>
            <a:pPr marL="0" indent="0" algn="just">
              <a:lnSpc>
                <a:spcPct val="100000"/>
              </a:lnSpc>
              <a:buNone/>
            </a:pPr>
            <a:r>
              <a:rPr lang="en-US" dirty="0"/>
              <a:t>Some activities, such as sending out the survey and identifying stakeholders, can be initiated before the official start of the Sprint. This groundwork is essential for ensuring the </a:t>
            </a:r>
            <a:r>
              <a:rPr lang="en-US" sz="1400" dirty="0"/>
              <a:t>DG Sprint</a:t>
            </a:r>
            <a:r>
              <a:rPr lang="en-US" sz="1400" baseline="30000" dirty="0"/>
              <a:t>TM</a:t>
            </a:r>
            <a:r>
              <a:rPr lang="en-US" dirty="0"/>
              <a:t> runs smoothly and efficiently.</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8" name="Group 17">
            <a:extLst>
              <a:ext uri="{FF2B5EF4-FFF2-40B4-BE49-F238E27FC236}">
                <a16:creationId xmlns:a16="http://schemas.microsoft.com/office/drawing/2014/main" id="{BD84DE0B-CCB8-19F3-91DA-34C439253740}"/>
              </a:ext>
            </a:extLst>
          </p:cNvPr>
          <p:cNvGrpSpPr/>
          <p:nvPr/>
        </p:nvGrpSpPr>
        <p:grpSpPr>
          <a:xfrm>
            <a:off x="4764088" y="1645258"/>
            <a:ext cx="6241311" cy="1245570"/>
            <a:chOff x="4764088" y="1645258"/>
            <a:chExt cx="6241311" cy="1245570"/>
          </a:xfrm>
        </p:grpSpPr>
        <p:sp>
          <p:nvSpPr>
            <p:cNvPr id="11" name="Tijdelijke aanduiding voor inhoud 5">
              <a:extLst>
                <a:ext uri="{FF2B5EF4-FFF2-40B4-BE49-F238E27FC236}">
                  <a16:creationId xmlns:a16="http://schemas.microsoft.com/office/drawing/2014/main" id="{B9A98CC4-E377-3D83-743E-13D3E7BE3D4E}"/>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Schedule a brief kick-off meeting with senior leadership to discuss the Sprint’s objectives and their role in the process.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Confirm the assignment of the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Decider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role, who will make final decisions during the DG Sprint</a:t>
              </a:r>
              <a:r>
                <a:rPr kumimoji="0" lang="en-US"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TM</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12" name="Tijdelijke aanduiding voor tekst 44">
              <a:extLst>
                <a:ext uri="{FF2B5EF4-FFF2-40B4-BE49-F238E27FC236}">
                  <a16:creationId xmlns:a16="http://schemas.microsoft.com/office/drawing/2014/main" id="{428AD896-4ED2-5EBD-B990-F44A02AF0467}"/>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Engage Senior Leadership</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grpSp>
        <p:nvGrpSpPr>
          <p:cNvPr id="19" name="Group 18">
            <a:extLst>
              <a:ext uri="{FF2B5EF4-FFF2-40B4-BE49-F238E27FC236}">
                <a16:creationId xmlns:a16="http://schemas.microsoft.com/office/drawing/2014/main" id="{16D4130B-F918-89AC-08A4-DD84D12CE20E}"/>
              </a:ext>
            </a:extLst>
          </p:cNvPr>
          <p:cNvGrpSpPr/>
          <p:nvPr/>
        </p:nvGrpSpPr>
        <p:grpSpPr>
          <a:xfrm>
            <a:off x="4764088" y="3215418"/>
            <a:ext cx="6241311" cy="1245570"/>
            <a:chOff x="4764088" y="3311386"/>
            <a:chExt cx="6241311" cy="1245570"/>
          </a:xfrm>
        </p:grpSpPr>
        <p:sp>
          <p:nvSpPr>
            <p:cNvPr id="13" name="Tijdelijke aanduiding voor inhoud 5">
              <a:extLst>
                <a:ext uri="{FF2B5EF4-FFF2-40B4-BE49-F238E27FC236}">
                  <a16:creationId xmlns:a16="http://schemas.microsoft.com/office/drawing/2014/main" id="{0E2B425E-47AA-17EF-EE73-078B1C1487CE}"/>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and invite key stakeholders and team members to participate in the DG Sprint</a:t>
              </a:r>
              <a:r>
                <a:rPr kumimoji="0" lang="en-US"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TM</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workshops.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diversity</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in the team by including members from various departments who interact with data.</a:t>
              </a:r>
            </a:p>
          </p:txBody>
        </p:sp>
        <p:sp>
          <p:nvSpPr>
            <p:cNvPr id="14" name="Tijdelijke aanduiding voor tekst 44">
              <a:extLst>
                <a:ext uri="{FF2B5EF4-FFF2-40B4-BE49-F238E27FC236}">
                  <a16:creationId xmlns:a16="http://schemas.microsoft.com/office/drawing/2014/main" id="{14A1C4DD-5064-C08B-8874-3DAD9B8D3FCD}"/>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Assemble the Right Team</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grpSp>
        <p:nvGrpSpPr>
          <p:cNvPr id="20" name="Group 19">
            <a:extLst>
              <a:ext uri="{FF2B5EF4-FFF2-40B4-BE49-F238E27FC236}">
                <a16:creationId xmlns:a16="http://schemas.microsoft.com/office/drawing/2014/main" id="{2B41524C-7303-C5C8-F410-B423225FAA38}"/>
              </a:ext>
            </a:extLst>
          </p:cNvPr>
          <p:cNvGrpSpPr/>
          <p:nvPr/>
        </p:nvGrpSpPr>
        <p:grpSpPr>
          <a:xfrm>
            <a:off x="4764088" y="4776903"/>
            <a:ext cx="6241311" cy="1247215"/>
            <a:chOff x="4764088" y="4896827"/>
            <a:chExt cx="6241311" cy="1247215"/>
          </a:xfrm>
        </p:grpSpPr>
        <p:sp>
          <p:nvSpPr>
            <p:cNvPr id="15" name="Tijdelijke aanduiding voor inhoud 5">
              <a:extLst>
                <a:ext uri="{FF2B5EF4-FFF2-40B4-BE49-F238E27FC236}">
                  <a16:creationId xmlns:a16="http://schemas.microsoft.com/office/drawing/2014/main" id="{3F142AB7-3901-F7F8-4291-F7BC9D89F3D9}"/>
                </a:ext>
              </a:extLst>
            </p:cNvPr>
            <p:cNvSpPr txBox="1">
              <a:spLocks/>
            </p:cNvSpPr>
            <p:nvPr/>
          </p:nvSpPr>
          <p:spPr>
            <a:xfrm>
              <a:off x="4764088" y="5214387"/>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and distribute an online survey to assess the organization’s data governance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maturity</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a deadline for survey completion to allow for timely analysis and integration into the workshop planning.</a:t>
              </a:r>
            </a:p>
          </p:txBody>
        </p:sp>
        <p:sp>
          <p:nvSpPr>
            <p:cNvPr id="16" name="Tijdelijke aanduiding voor tekst 44">
              <a:extLst>
                <a:ext uri="{FF2B5EF4-FFF2-40B4-BE49-F238E27FC236}">
                  <a16:creationId xmlns:a16="http://schemas.microsoft.com/office/drawing/2014/main" id="{76B3BFE8-AEC5-7911-2F34-E4EAF4CDFFEC}"/>
                </a:ext>
              </a:extLst>
            </p:cNvPr>
            <p:cNvSpPr txBox="1">
              <a:spLocks/>
            </p:cNvSpPr>
            <p:nvPr/>
          </p:nvSpPr>
          <p:spPr>
            <a:xfrm>
              <a:off x="4764088" y="4896827"/>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Distribute the Online Survey</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sp>
        <p:nvSpPr>
          <p:cNvPr id="17" name="TextBox 16">
            <a:extLst>
              <a:ext uri="{FF2B5EF4-FFF2-40B4-BE49-F238E27FC236}">
                <a16:creationId xmlns:a16="http://schemas.microsoft.com/office/drawing/2014/main" id="{A69966AA-6049-B231-7DB2-7183FD10E9D0}"/>
              </a:ext>
            </a:extLst>
          </p:cNvPr>
          <p:cNvSpPr txBox="1"/>
          <p:nvPr/>
        </p:nvSpPr>
        <p:spPr>
          <a:xfrm>
            <a:off x="547533" y="5899355"/>
            <a:ext cx="3805084"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 Probably The Decider will be the Chief Data Officer (CDO) or somebody of the senior executive team with a similar role.</a:t>
            </a:r>
          </a:p>
        </p:txBody>
      </p:sp>
      <p:grpSp>
        <p:nvGrpSpPr>
          <p:cNvPr id="21" name="Group 20">
            <a:extLst>
              <a:ext uri="{FF2B5EF4-FFF2-40B4-BE49-F238E27FC236}">
                <a16:creationId xmlns:a16="http://schemas.microsoft.com/office/drawing/2014/main" id="{996DE29E-A895-42EF-1D44-F4C820ED931E}"/>
              </a:ext>
            </a:extLst>
          </p:cNvPr>
          <p:cNvGrpSpPr/>
          <p:nvPr/>
        </p:nvGrpSpPr>
        <p:grpSpPr>
          <a:xfrm>
            <a:off x="10820400" y="158021"/>
            <a:ext cx="1262954" cy="262128"/>
            <a:chOff x="10892274" y="158021"/>
            <a:chExt cx="1191080" cy="262128"/>
          </a:xfrm>
        </p:grpSpPr>
        <p:sp>
          <p:nvSpPr>
            <p:cNvPr id="22" name="Oval 21">
              <a:extLst>
                <a:ext uri="{FF2B5EF4-FFF2-40B4-BE49-F238E27FC236}">
                  <a16:creationId xmlns:a16="http://schemas.microsoft.com/office/drawing/2014/main" id="{D2000782-8098-74A1-D15E-B7A91639D20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3" name="Group 22">
              <a:extLst>
                <a:ext uri="{FF2B5EF4-FFF2-40B4-BE49-F238E27FC236}">
                  <a16:creationId xmlns:a16="http://schemas.microsoft.com/office/drawing/2014/main" id="{89526AFF-3EE0-ADB9-CF12-ABE9206E2360}"/>
                </a:ext>
              </a:extLst>
            </p:cNvPr>
            <p:cNvGrpSpPr/>
            <p:nvPr/>
          </p:nvGrpSpPr>
          <p:grpSpPr>
            <a:xfrm>
              <a:off x="10892274" y="158021"/>
              <a:ext cx="1191080" cy="262128"/>
              <a:chOff x="9614080" y="308749"/>
              <a:chExt cx="1191080" cy="262128"/>
            </a:xfrm>
          </p:grpSpPr>
          <p:sp>
            <p:nvSpPr>
              <p:cNvPr id="24" name="Rectangle 23">
                <a:extLst>
                  <a:ext uri="{FF2B5EF4-FFF2-40B4-BE49-F238E27FC236}">
                    <a16:creationId xmlns:a16="http://schemas.microsoft.com/office/drawing/2014/main" id="{F016A327-4C22-0597-A1F9-CFE3FB22DAD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25" name="Rectangle 24">
                <a:extLst>
                  <a:ext uri="{FF2B5EF4-FFF2-40B4-BE49-F238E27FC236}">
                    <a16:creationId xmlns:a16="http://schemas.microsoft.com/office/drawing/2014/main" id="{88FE40FE-7A1B-F229-3771-221983B4DEE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8083328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Laying the Groundwork </a:t>
            </a:r>
            <a:r>
              <a:rPr lang="en-US" sz="2000" dirty="0">
                <a:solidFill>
                  <a:srgbClr val="11B5B4"/>
                </a:solidFill>
              </a:rPr>
              <a:t>| Awareness Session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2B1FFE3E-BD40-8584-D24E-F651039CD6B7}"/>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t>Our Awareness Session is designed to establish a </a:t>
            </a:r>
            <a:r>
              <a:rPr lang="en-US" b="1" dirty="0">
                <a:solidFill>
                  <a:srgbClr val="11B5B4"/>
                </a:solidFill>
              </a:rPr>
              <a:t>common understanding </a:t>
            </a:r>
            <a:r>
              <a:rPr lang="en-US" dirty="0"/>
              <a:t>of the importance of data within your organization. </a:t>
            </a:r>
          </a:p>
          <a:p>
            <a:pPr marL="0" indent="0" algn="just">
              <a:lnSpc>
                <a:spcPct val="100000"/>
              </a:lnSpc>
              <a:buNone/>
            </a:pPr>
            <a:r>
              <a:rPr lang="en-US" dirty="0"/>
              <a:t>We’ll explore the concept of “data as an asset,” ensuring that every participant recognizes its value and understands how it contributes to our business objectives. </a:t>
            </a:r>
          </a:p>
          <a:p>
            <a:pPr marL="0" indent="0" algn="just">
              <a:lnSpc>
                <a:spcPct val="100000"/>
              </a:lnSpc>
              <a:buNone/>
            </a:pPr>
            <a:r>
              <a:rPr lang="en-US" dirty="0"/>
              <a:t>This session will help get everyone on the same page and align our perspectives before we delve into the more detailed aspects of the Sprint.</a:t>
            </a:r>
          </a:p>
          <a:p>
            <a:pPr algn="just">
              <a:lnSpc>
                <a:spcPct val="100000"/>
              </a:lnSpc>
            </a:pPr>
            <a:r>
              <a:rPr lang="en-US" dirty="0"/>
              <a:t>The session should be limited to </a:t>
            </a:r>
            <a:r>
              <a:rPr lang="en-US" b="1" dirty="0">
                <a:solidFill>
                  <a:srgbClr val="11B5B4"/>
                </a:solidFill>
              </a:rPr>
              <a:t>1 hour</a:t>
            </a:r>
            <a:r>
              <a:rPr lang="en-US" dirty="0"/>
              <a:t>, so please send out the invite well in advance to ensure full participation.</a:t>
            </a:r>
          </a:p>
        </p:txBody>
      </p:sp>
      <p:grpSp>
        <p:nvGrpSpPr>
          <p:cNvPr id="14" name="Group 13">
            <a:extLst>
              <a:ext uri="{FF2B5EF4-FFF2-40B4-BE49-F238E27FC236}">
                <a16:creationId xmlns:a16="http://schemas.microsoft.com/office/drawing/2014/main" id="{A118D9B9-E89D-ADC6-9DBD-967B0DC14179}"/>
              </a:ext>
            </a:extLst>
          </p:cNvPr>
          <p:cNvGrpSpPr/>
          <p:nvPr/>
        </p:nvGrpSpPr>
        <p:grpSpPr>
          <a:xfrm>
            <a:off x="4764088" y="1645258"/>
            <a:ext cx="6241311" cy="1245570"/>
            <a:chOff x="4764088" y="1645258"/>
            <a:chExt cx="6241311" cy="1245570"/>
          </a:xfrm>
        </p:grpSpPr>
        <p:sp>
          <p:nvSpPr>
            <p:cNvPr id="15" name="Tijdelijke aanduiding voor inhoud 5">
              <a:extLst>
                <a:ext uri="{FF2B5EF4-FFF2-40B4-BE49-F238E27FC236}">
                  <a16:creationId xmlns:a16="http://schemas.microsoft.com/office/drawing/2014/main" id="{093894F7-1DFB-508C-2E66-35E309CEEB3F}"/>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a brief presentation explaining the concept of “data as an asset” and its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importance</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the organization.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Share examples of how data governance has positively impacted other organizations.</a:t>
              </a:r>
            </a:p>
          </p:txBody>
        </p:sp>
        <p:sp>
          <p:nvSpPr>
            <p:cNvPr id="16" name="Tijdelijke aanduiding voor tekst 44">
              <a:extLst>
                <a:ext uri="{FF2B5EF4-FFF2-40B4-BE49-F238E27FC236}">
                  <a16:creationId xmlns:a16="http://schemas.microsoft.com/office/drawing/2014/main" id="{46BE38C5-E4DC-D240-2D98-431F3066A87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Introduction to Data as an Asset</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2F15A528-F35C-DB4E-E373-EB48CC36BAC9}"/>
              </a:ext>
            </a:extLst>
          </p:cNvPr>
          <p:cNvGrpSpPr/>
          <p:nvPr/>
        </p:nvGrpSpPr>
        <p:grpSpPr>
          <a:xfrm>
            <a:off x="4764088" y="3215418"/>
            <a:ext cx="6241311" cy="1245570"/>
            <a:chOff x="4764088" y="3311386"/>
            <a:chExt cx="6241311" cy="1245570"/>
          </a:xfrm>
        </p:grpSpPr>
        <p:sp>
          <p:nvSpPr>
            <p:cNvPr id="18" name="Tijdelijke aanduiding voor inhoud 5">
              <a:extLst>
                <a:ext uri="{FF2B5EF4-FFF2-40B4-BE49-F238E27FC236}">
                  <a16:creationId xmlns:a16="http://schemas.microsoft.com/office/drawing/2014/main" id="{177873B8-B4DF-091B-2638-B3007E2B9DB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all participants understand the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core areas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practice of data governance.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Explain in simple terms some essential concepts like data quality, data stewardship, metadata and master data.</a:t>
              </a:r>
            </a:p>
          </p:txBody>
        </p:sp>
        <p:sp>
          <p:nvSpPr>
            <p:cNvPr id="19" name="Tijdelijke aanduiding voor tekst 44">
              <a:extLst>
                <a:ext uri="{FF2B5EF4-FFF2-40B4-BE49-F238E27FC236}">
                  <a16:creationId xmlns:a16="http://schemas.microsoft.com/office/drawing/2014/main" id="{4903C6F7-D9BD-68FA-7804-9543B3497EB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Align on Key Concepts</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grpSp>
        <p:nvGrpSpPr>
          <p:cNvPr id="20" name="Group 19">
            <a:extLst>
              <a:ext uri="{FF2B5EF4-FFF2-40B4-BE49-F238E27FC236}">
                <a16:creationId xmlns:a16="http://schemas.microsoft.com/office/drawing/2014/main" id="{FFF83F7B-431A-3650-9E13-0A479FF8004A}"/>
              </a:ext>
            </a:extLst>
          </p:cNvPr>
          <p:cNvGrpSpPr/>
          <p:nvPr/>
        </p:nvGrpSpPr>
        <p:grpSpPr>
          <a:xfrm>
            <a:off x="4764088" y="4776903"/>
            <a:ext cx="6241311" cy="1247215"/>
            <a:chOff x="4764088" y="4896827"/>
            <a:chExt cx="6241311" cy="1247215"/>
          </a:xfrm>
        </p:grpSpPr>
        <p:sp>
          <p:nvSpPr>
            <p:cNvPr id="21" name="Tijdelijke aanduiding voor inhoud 5">
              <a:extLst>
                <a:ext uri="{FF2B5EF4-FFF2-40B4-BE49-F238E27FC236}">
                  <a16:creationId xmlns:a16="http://schemas.microsoft.com/office/drawing/2014/main" id="{F96783AD-2F6B-1617-68B8-0D27AA1921D5}"/>
                </a:ext>
              </a:extLst>
            </p:cNvPr>
            <p:cNvSpPr txBox="1">
              <a:spLocks/>
            </p:cNvSpPr>
            <p:nvPr/>
          </p:nvSpPr>
          <p:spPr>
            <a:xfrm>
              <a:off x="4764088" y="5214387"/>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participants to share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their thoughts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current data culture and any misconceptions they might have.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 common myths and challenges related to data governance to align everyone’s understanding.</a:t>
              </a:r>
            </a:p>
          </p:txBody>
        </p:sp>
        <p:sp>
          <p:nvSpPr>
            <p:cNvPr id="22" name="Tijdelijke aanduiding voor tekst 44">
              <a:extLst>
                <a:ext uri="{FF2B5EF4-FFF2-40B4-BE49-F238E27FC236}">
                  <a16:creationId xmlns:a16="http://schemas.microsoft.com/office/drawing/2014/main" id="{E939EB89-705E-F544-FFC9-A89493CC1417}"/>
                </a:ext>
              </a:extLst>
            </p:cNvPr>
            <p:cNvSpPr txBox="1">
              <a:spLocks/>
            </p:cNvSpPr>
            <p:nvPr/>
          </p:nvSpPr>
          <p:spPr>
            <a:xfrm>
              <a:off x="4764088" y="4896827"/>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Facilitate Group Discussion</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grpSp>
        <p:nvGrpSpPr>
          <p:cNvPr id="3" name="Group 2">
            <a:extLst>
              <a:ext uri="{FF2B5EF4-FFF2-40B4-BE49-F238E27FC236}">
                <a16:creationId xmlns:a16="http://schemas.microsoft.com/office/drawing/2014/main" id="{5A8C0D84-C152-3FE2-9B4D-0AE7335ACB94}"/>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455DB1BC-D923-766B-EA6E-0D80A5C44FD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 name="Group 11">
              <a:extLst>
                <a:ext uri="{FF2B5EF4-FFF2-40B4-BE49-F238E27FC236}">
                  <a16:creationId xmlns:a16="http://schemas.microsoft.com/office/drawing/2014/main" id="{8D17BD0F-AC90-2E0F-3474-89F3D1F4A317}"/>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8A28D6C6-E29B-E923-FA53-AF2C85E98EA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26" name="Rectangle 25">
                <a:extLst>
                  <a:ext uri="{FF2B5EF4-FFF2-40B4-BE49-F238E27FC236}">
                    <a16:creationId xmlns:a16="http://schemas.microsoft.com/office/drawing/2014/main" id="{B9D1581C-CD62-9741-4CF4-CE7A6848B19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865641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0DA9BD-7BBB-1703-EA51-832709A848C9}"/>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72430C0F-7B19-B192-ECF5-147E0514B503}"/>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D8ED0B0-7DD0-9CEC-AB1E-43CC0BB596C6}"/>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75</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A70DF781-863F-CEE3-4539-2AA6E4AADFF7}"/>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1</a:t>
            </a:r>
          </a:p>
        </p:txBody>
      </p:sp>
      <p:sp>
        <p:nvSpPr>
          <p:cNvPr id="57" name="Rectangle: Rounded Corners 56">
            <a:extLst>
              <a:ext uri="{FF2B5EF4-FFF2-40B4-BE49-F238E27FC236}">
                <a16:creationId xmlns:a16="http://schemas.microsoft.com/office/drawing/2014/main" id="{0AFE976E-B362-01BF-8A22-E629A8DE7C64}"/>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0B469673-6EBB-1305-BBEA-19AA8BA45FDB}"/>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6FA87764-B872-ED8D-D292-91C2A9FF5705}"/>
              </a:ext>
            </a:extLst>
          </p:cNvPr>
          <p:cNvSpPr/>
          <p:nvPr/>
        </p:nvSpPr>
        <p:spPr>
          <a:xfrm>
            <a:off x="2868775"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F353B591-D4D3-EAB3-5D56-99344C1F8B67}"/>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E06BA3AA-7F85-B818-0D9C-7018717F79A5}"/>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024EE3D6-D522-3193-AB10-4EAB5166A360}"/>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FF8571B1-BCF1-BBAA-93A6-B24A6069102A}"/>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8169CF5E-A5BF-6ECF-439B-5D9B18D6D9CA}"/>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9412BF5A-022B-B998-5EF7-29F0E8F87922}"/>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1017033A-0624-8C20-584B-4513BF9F4CAE}"/>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53B79654-ACC2-EF1D-0E58-A6737E353D5F}"/>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4F115C6F-07C2-99F9-828C-8DA1506C9324}"/>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F83E53D3-B311-AE64-9CAF-3BD6F9DF7ADF}"/>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1E45D864-FA5B-AA49-04C3-45F719F4E14C}"/>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B312E1C6-9C85-E3F5-137C-49C9D635B07B}"/>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8B2C35E1-690D-D37F-FAF7-3ADFBF2D9AB0}"/>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36941685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Laying the Groundwork</a:t>
            </a:r>
            <a:r>
              <a:rPr lang="en-US" sz="2000" dirty="0">
                <a:solidFill>
                  <a:srgbClr val="11B5B4"/>
                </a:solidFill>
              </a:rPr>
              <a:t> | The Onboarding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8AEF6574-678B-C2AD-2767-BB65F6AF4632}"/>
              </a:ext>
            </a:extLst>
          </p:cNvPr>
          <p:cNvSpPr>
            <a:spLocks noGrp="1"/>
          </p:cNvSpPr>
          <p:nvPr>
            <p:ph type="body" sz="quarter" idx="12"/>
          </p:nvPr>
        </p:nvSpPr>
        <p:spPr>
          <a:xfrm>
            <a:off x="547533" y="1789471"/>
            <a:ext cx="3601680" cy="4109884"/>
          </a:xfrm>
        </p:spPr>
        <p:txBody>
          <a:bodyPr/>
          <a:lstStyle/>
          <a:p>
            <a:pPr marL="0" indent="0" algn="just">
              <a:lnSpc>
                <a:spcPct val="100000"/>
              </a:lnSpc>
              <a:buNone/>
            </a:pPr>
            <a:r>
              <a:rPr lang="en-US" dirty="0"/>
              <a:t>During the Onboarding Interviews, we’ll conduct one-on-one sessions with the Decider and other key participants. </a:t>
            </a:r>
          </a:p>
          <a:p>
            <a:pPr marL="0" indent="0" algn="just">
              <a:lnSpc>
                <a:spcPct val="100000"/>
              </a:lnSpc>
              <a:buNone/>
            </a:pPr>
            <a:r>
              <a:rPr lang="en-US" dirty="0"/>
              <a:t>These interviews are critical for gathering </a:t>
            </a:r>
            <a:r>
              <a:rPr lang="en-US" b="1" dirty="0">
                <a:solidFill>
                  <a:srgbClr val="11B5B4"/>
                </a:solidFill>
              </a:rPr>
              <a:t>initial insights </a:t>
            </a:r>
            <a:r>
              <a:rPr lang="en-US" dirty="0"/>
              <a:t>into the challenges and priorities of your data governance program.</a:t>
            </a:r>
          </a:p>
          <a:p>
            <a:pPr marL="0" indent="0" algn="just">
              <a:lnSpc>
                <a:spcPct val="100000"/>
              </a:lnSpc>
              <a:buNone/>
            </a:pPr>
            <a:r>
              <a:rPr lang="en-US" dirty="0"/>
              <a:t>We’ll use the information gathered to </a:t>
            </a:r>
            <a:r>
              <a:rPr lang="en-US" b="1" dirty="0">
                <a:solidFill>
                  <a:srgbClr val="11B5B4"/>
                </a:solidFill>
              </a:rPr>
              <a:t>prepopulate</a:t>
            </a:r>
            <a:r>
              <a:rPr lang="en-US" dirty="0"/>
              <a:t> some workshop documents like the Challenges Map, Challenges Interview, and the Business Needs &amp; Culture Canvas. </a:t>
            </a:r>
          </a:p>
          <a:p>
            <a:pPr marL="0" indent="0" algn="just">
              <a:lnSpc>
                <a:spcPct val="100000"/>
              </a:lnSpc>
              <a:buNone/>
            </a:pPr>
            <a:r>
              <a:rPr lang="en-US" dirty="0"/>
              <a:t>This ensures that the exercises during the first workshops run smoother and more efficiently.</a:t>
            </a:r>
          </a:p>
        </p:txBody>
      </p:sp>
      <p:sp>
        <p:nvSpPr>
          <p:cNvPr id="15" name="Tijdelijke aanduiding voor inhoud 5">
            <a:extLst>
              <a:ext uri="{FF2B5EF4-FFF2-40B4-BE49-F238E27FC236}">
                <a16:creationId xmlns:a16="http://schemas.microsoft.com/office/drawing/2014/main" id="{2CF2877F-9B04-8D03-3673-08919D7E4851}"/>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Arrange one-on-one interviews with the Decider and all key stakeholders participating in the Sprint. Send out invites well in advance.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Allocate at least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60 minutes per interview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dive deep into challenges and priorities.</a:t>
            </a:r>
          </a:p>
        </p:txBody>
      </p:sp>
      <p:sp>
        <p:nvSpPr>
          <p:cNvPr id="16" name="Tijdelijke aanduiding voor tekst 44">
            <a:extLst>
              <a:ext uri="{FF2B5EF4-FFF2-40B4-BE49-F238E27FC236}">
                <a16:creationId xmlns:a16="http://schemas.microsoft.com/office/drawing/2014/main" id="{18EFFA86-2588-4DCE-CFD8-86E2D80D5304}"/>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Schedule Interviews</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8" name="Tijdelijke aanduiding voor inhoud 5">
            <a:extLst>
              <a:ext uri="{FF2B5EF4-FFF2-40B4-BE49-F238E27FC236}">
                <a16:creationId xmlns:a16="http://schemas.microsoft.com/office/drawing/2014/main" id="{72C46C64-34AF-235D-E186-BEFFD91920C3}"/>
              </a:ext>
            </a:extLst>
          </p:cNvPr>
          <p:cNvSpPr txBox="1">
            <a:spLocks/>
          </p:cNvSpPr>
          <p:nvPr/>
        </p:nvSpPr>
        <p:spPr>
          <a:xfrm>
            <a:off x="4764088" y="3295358"/>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a set of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open-ended questions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focused on identifying the main data challenges, current governance needs, change capacity, and organizational goals.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Include questions related to the Challenges Map, Challenges Interview, and Business Needs &amp; Culture Canvas.</a:t>
            </a:r>
          </a:p>
        </p:txBody>
      </p:sp>
      <p:sp>
        <p:nvSpPr>
          <p:cNvPr id="19" name="Tijdelijke aanduiding voor tekst 44">
            <a:extLst>
              <a:ext uri="{FF2B5EF4-FFF2-40B4-BE49-F238E27FC236}">
                <a16:creationId xmlns:a16="http://schemas.microsoft.com/office/drawing/2014/main" id="{179E2B3B-99A7-F367-4BB7-32B063F58F33}"/>
              </a:ext>
            </a:extLst>
          </p:cNvPr>
          <p:cNvSpPr txBox="1">
            <a:spLocks/>
          </p:cNvSpPr>
          <p:nvPr/>
        </p:nvSpPr>
        <p:spPr>
          <a:xfrm>
            <a:off x="4764088" y="2979443"/>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Prepare Interview Questions</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1" name="Tijdelijke aanduiding voor inhoud 5">
            <a:extLst>
              <a:ext uri="{FF2B5EF4-FFF2-40B4-BE49-F238E27FC236}">
                <a16:creationId xmlns:a16="http://schemas.microsoft.com/office/drawing/2014/main" id="{B4AF276E-D576-EC41-91DE-D4897B671C2A}"/>
              </a:ext>
            </a:extLst>
          </p:cNvPr>
          <p:cNvSpPr txBox="1">
            <a:spLocks/>
          </p:cNvSpPr>
          <p:nvPr/>
        </p:nvSpPr>
        <p:spPr>
          <a:xfrm>
            <a:off x="4764088" y="4799495"/>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Consider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recording</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 interview so you can focus fully on the conversation and review it afterward for accurate documentation.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detailed notes during (or after) each interview, focusing on key themes and specific pain points.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recurring </a:t>
            </a: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challenges or priorities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will need to be addressed during the workshops.</a:t>
            </a:r>
          </a:p>
        </p:txBody>
      </p:sp>
      <p:sp>
        <p:nvSpPr>
          <p:cNvPr id="22" name="Tijdelijke aanduiding voor tekst 44">
            <a:extLst>
              <a:ext uri="{FF2B5EF4-FFF2-40B4-BE49-F238E27FC236}">
                <a16:creationId xmlns:a16="http://schemas.microsoft.com/office/drawing/2014/main" id="{9796C70C-CE40-E82A-F623-C3F311542C10}"/>
              </a:ext>
            </a:extLst>
          </p:cNvPr>
          <p:cNvSpPr txBox="1">
            <a:spLocks/>
          </p:cNvSpPr>
          <p:nvPr/>
        </p:nvSpPr>
        <p:spPr>
          <a:xfrm>
            <a:off x="4764088" y="4481935"/>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Document Insights</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0E965CFD-C919-E127-C6D6-FB77B41C225B}"/>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65A973DF-CEA1-418A-659F-C56DBBB95BF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 name="Group 11">
              <a:extLst>
                <a:ext uri="{FF2B5EF4-FFF2-40B4-BE49-F238E27FC236}">
                  <a16:creationId xmlns:a16="http://schemas.microsoft.com/office/drawing/2014/main" id="{C927C0DA-E82F-F25C-754D-8698C3F04DB1}"/>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33473C90-F09F-D3D9-C8D8-D217B15FA1C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Tuesday</a:t>
                </a:r>
              </a:p>
            </p:txBody>
          </p:sp>
          <p:sp>
            <p:nvSpPr>
              <p:cNvPr id="24" name="Rectangle 23">
                <a:extLst>
                  <a:ext uri="{FF2B5EF4-FFF2-40B4-BE49-F238E27FC236}">
                    <a16:creationId xmlns:a16="http://schemas.microsoft.com/office/drawing/2014/main" id="{8A15484F-D381-1E19-4EC4-42F2D902BC5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4107259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6C91FB-D63E-44AE-63CA-8581879EA2AC}"/>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7075816C-6908-A42D-E84F-352EFE81DDD6}"/>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934F779-63F9-E27E-6EAB-8EC032427362}"/>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77</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BD36205A-8CFC-39AB-8645-AA8B66913B76}"/>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1</a:t>
            </a:r>
          </a:p>
        </p:txBody>
      </p:sp>
      <p:sp>
        <p:nvSpPr>
          <p:cNvPr id="57" name="Rectangle: Rounded Corners 56">
            <a:extLst>
              <a:ext uri="{FF2B5EF4-FFF2-40B4-BE49-F238E27FC236}">
                <a16:creationId xmlns:a16="http://schemas.microsoft.com/office/drawing/2014/main" id="{8BAA51FC-85ED-F8D7-BBDC-4DAF66615509}"/>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8B0BACD9-BD65-1CB0-2F52-1852C26D2D1D}"/>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0FF55B3F-4E33-60E1-3294-9C29B812519A}"/>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9CCD3967-FC81-56E9-80D8-7802866820ED}"/>
              </a:ext>
            </a:extLst>
          </p:cNvPr>
          <p:cNvSpPr/>
          <p:nvPr/>
        </p:nvSpPr>
        <p:spPr>
          <a:xfrm>
            <a:off x="5164349"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3DDD0DB3-B14C-6684-9E35-022EC23FF3DD}"/>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1EB51AFF-87EB-D926-DE58-604FD44CA2CF}"/>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978CC735-87E3-F6E9-0026-9DB9A00134CA}"/>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6514D3D8-198C-AF02-4453-865D9EE0C5F0}"/>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60263FEB-D37E-A5E0-9D9F-3DA0DB66B7E7}"/>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43A32EEC-E3AA-C789-3FA0-995D456505F5}"/>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449BEFF1-1798-8CB4-E2BF-01BD6304D97B}"/>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066C3F49-3F0C-22BC-B3A1-3349E1AA2811}"/>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47F1539B-296C-4529-73CA-B5AFCBED31E0}"/>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DCB411F4-B8E9-9AA0-F66B-887FA718B9F8}"/>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8C4E0624-924C-6908-3D00-9B3436C912D0}"/>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1071F916-6AB2-1473-CB05-9C48E3C680D9}"/>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7673766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Laying the Groundwork </a:t>
            </a:r>
            <a:r>
              <a:rPr lang="en-US" sz="2000" dirty="0">
                <a:solidFill>
                  <a:srgbClr val="11B5B4"/>
                </a:solidFill>
              </a:rPr>
              <a:t>| Internal Research</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397E1928-FFA6-84F8-DC33-BBD9E39369AA}"/>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t>Internal research is the backbone of our Data Governance Sprint</a:t>
            </a:r>
            <a:r>
              <a:rPr lang="en-US" baseline="30000" dirty="0"/>
              <a:t>TM</a:t>
            </a:r>
            <a:r>
              <a:rPr lang="en-US" dirty="0"/>
              <a:t>, ensuring that every discussion and decision is rooted in a deep understanding of your organization’s current state. </a:t>
            </a:r>
          </a:p>
          <a:p>
            <a:pPr marL="0" indent="0" algn="just">
              <a:lnSpc>
                <a:spcPct val="100000"/>
              </a:lnSpc>
              <a:buNone/>
            </a:pPr>
            <a:r>
              <a:rPr lang="en-US" dirty="0"/>
              <a:t>This phase involves a </a:t>
            </a:r>
            <a:r>
              <a:rPr lang="en-US" b="1" dirty="0">
                <a:solidFill>
                  <a:srgbClr val="11B5B4"/>
                </a:solidFill>
              </a:rPr>
              <a:t>comprehensive review</a:t>
            </a:r>
            <a:r>
              <a:rPr lang="en-US" b="1" dirty="0">
                <a:solidFill>
                  <a:schemeClr val="accent4"/>
                </a:solidFill>
              </a:rPr>
              <a:t> </a:t>
            </a:r>
            <a:r>
              <a:rPr lang="en-US" dirty="0"/>
              <a:t>of the insights gathered from onboarding interviews, the results of the online survey, and any existing documentation related to data governance and management. </a:t>
            </a:r>
          </a:p>
          <a:p>
            <a:pPr marL="0" indent="0" algn="just">
              <a:lnSpc>
                <a:spcPct val="100000"/>
              </a:lnSpc>
              <a:buNone/>
            </a:pPr>
            <a:r>
              <a:rPr lang="en-US" dirty="0"/>
              <a:t>This thorough research lays the groundwork for informed, strategic decision-making throughout the DG Sprint</a:t>
            </a:r>
            <a:r>
              <a:rPr lang="en-US" baseline="30000" dirty="0"/>
              <a:t>TM</a:t>
            </a:r>
            <a:r>
              <a:rPr lang="en-US" dirty="0"/>
              <a:t>.</a:t>
            </a:r>
          </a:p>
        </p:txBody>
      </p:sp>
      <p:sp>
        <p:nvSpPr>
          <p:cNvPr id="15" name="Tijdelijke aanduiding voor inhoud 5">
            <a:extLst>
              <a:ext uri="{FF2B5EF4-FFF2-40B4-BE49-F238E27FC236}">
                <a16:creationId xmlns:a16="http://schemas.microsoft.com/office/drawing/2014/main" id="{30E81C21-BB40-233F-1F5C-CFBD0C61CD4E}"/>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and synthesize the information gathered during the onboarding interviews.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key themes, main challenges, current situation and business objectives that will inform the workshop discussions.</a:t>
            </a:r>
          </a:p>
        </p:txBody>
      </p:sp>
      <p:sp>
        <p:nvSpPr>
          <p:cNvPr id="16" name="Tijdelijke aanduiding voor tekst 44">
            <a:extLst>
              <a:ext uri="{FF2B5EF4-FFF2-40B4-BE49-F238E27FC236}">
                <a16:creationId xmlns:a16="http://schemas.microsoft.com/office/drawing/2014/main" id="{91932432-3A5B-9A8A-7DF2-248B89AC1D4E}"/>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Analyze Interview Data</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8" name="Tijdelijke aanduiding voor inhoud 5">
            <a:extLst>
              <a:ext uri="{FF2B5EF4-FFF2-40B4-BE49-F238E27FC236}">
                <a16:creationId xmlns:a16="http://schemas.microsoft.com/office/drawing/2014/main" id="{0AEE8B2D-2FE5-B84C-C0F7-DE569AA18826}"/>
              </a:ext>
            </a:extLst>
          </p:cNvPr>
          <p:cNvSpPr txBox="1">
            <a:spLocks/>
          </p:cNvSpPr>
          <p:nvPr/>
        </p:nvSpPr>
        <p:spPr>
          <a:xfrm>
            <a:off x="4764088" y="3383849"/>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any existing documentation related to data governance and data management, including data flow diagrams, data lineage, data architecture, data policies, procedures, and guidelines.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Examine any past audits, assessments, or evaluations of data management practices to identify areas of improvement or success.</a:t>
            </a:r>
          </a:p>
        </p:txBody>
      </p:sp>
      <p:sp>
        <p:nvSpPr>
          <p:cNvPr id="19" name="Tijdelijke aanduiding voor tekst 44">
            <a:extLst>
              <a:ext uri="{FF2B5EF4-FFF2-40B4-BE49-F238E27FC236}">
                <a16:creationId xmlns:a16="http://schemas.microsoft.com/office/drawing/2014/main" id="{2F561297-4464-04B2-0E1E-CC6796059570}"/>
              </a:ext>
            </a:extLst>
          </p:cNvPr>
          <p:cNvSpPr txBox="1">
            <a:spLocks/>
          </p:cNvSpPr>
          <p:nvPr/>
        </p:nvSpPr>
        <p:spPr>
          <a:xfrm>
            <a:off x="4764088" y="3067934"/>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Review Existing Documentation</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1" name="Tijdelijke aanduiding voor inhoud 5">
            <a:extLst>
              <a:ext uri="{FF2B5EF4-FFF2-40B4-BE49-F238E27FC236}">
                <a16:creationId xmlns:a16="http://schemas.microsoft.com/office/drawing/2014/main" id="{F003CA7E-CC24-9562-CC6D-26393A47A62C}"/>
              </a:ext>
            </a:extLst>
          </p:cNvPr>
          <p:cNvSpPr txBox="1">
            <a:spLocks/>
          </p:cNvSpPr>
          <p:nvPr/>
        </p:nvSpPr>
        <p:spPr>
          <a:xfrm>
            <a:off x="4764088" y="5094463"/>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Analyze the results of the online survey to assess the organization’s data governance maturity.</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patterns and insights that will shape the workshop content and discussions.</a:t>
            </a:r>
          </a:p>
        </p:txBody>
      </p:sp>
      <p:sp>
        <p:nvSpPr>
          <p:cNvPr id="22" name="Tijdelijke aanduiding voor tekst 44">
            <a:extLst>
              <a:ext uri="{FF2B5EF4-FFF2-40B4-BE49-F238E27FC236}">
                <a16:creationId xmlns:a16="http://schemas.microsoft.com/office/drawing/2014/main" id="{F5D69E77-AA36-BA42-40C4-B85760721A77}"/>
              </a:ext>
            </a:extLst>
          </p:cNvPr>
          <p:cNvSpPr txBox="1">
            <a:spLocks/>
          </p:cNvSpPr>
          <p:nvPr/>
        </p:nvSpPr>
        <p:spPr>
          <a:xfrm>
            <a:off x="4764088" y="4776903"/>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Online Survey Analysis</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3D2E0CBE-4059-2FBF-B87F-FB12DE5AE82C}"/>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50D593AF-419F-EAD5-5131-4439FE42F80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 name="Group 11">
              <a:extLst>
                <a:ext uri="{FF2B5EF4-FFF2-40B4-BE49-F238E27FC236}">
                  <a16:creationId xmlns:a16="http://schemas.microsoft.com/office/drawing/2014/main" id="{710D27F6-8647-9CDC-F5D7-01826230DDFF}"/>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E0C15398-40A6-493C-9DF1-8624ABF027D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24" name="Rectangle 23">
                <a:extLst>
                  <a:ext uri="{FF2B5EF4-FFF2-40B4-BE49-F238E27FC236}">
                    <a16:creationId xmlns:a16="http://schemas.microsoft.com/office/drawing/2014/main" id="{DDC8B8C4-30BC-A3AF-5D5B-5E34A617104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1785612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Laying the Groundwork </a:t>
            </a:r>
            <a:r>
              <a:rPr lang="en-US" sz="2000" dirty="0">
                <a:solidFill>
                  <a:srgbClr val="11B5B4"/>
                </a:solidFill>
              </a:rPr>
              <a:t>| Workshop Set-up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t>The success of our Data Governance Sprint</a:t>
            </a:r>
            <a:r>
              <a:rPr lang="en-US" baseline="30000" dirty="0"/>
              <a:t>TM </a:t>
            </a:r>
            <a:r>
              <a:rPr lang="en-US" dirty="0"/>
              <a:t>hinges on a well-prepared and thoughtfully organized workshop environment. </a:t>
            </a:r>
          </a:p>
          <a:p>
            <a:pPr marL="0" indent="0" algn="just">
              <a:lnSpc>
                <a:spcPct val="100000"/>
              </a:lnSpc>
              <a:buNone/>
            </a:pPr>
            <a:r>
              <a:rPr lang="en-US" dirty="0"/>
              <a:t>The Workshop Set-up phase is all about </a:t>
            </a:r>
            <a:r>
              <a:rPr lang="en-US" b="1" dirty="0">
                <a:solidFill>
                  <a:srgbClr val="11B5B4"/>
                </a:solidFill>
              </a:rPr>
              <a:t>finalizing logistics </a:t>
            </a:r>
            <a:r>
              <a:rPr lang="en-US" dirty="0"/>
              <a:t>and </a:t>
            </a:r>
            <a:r>
              <a:rPr lang="en-US" b="1" dirty="0">
                <a:solidFill>
                  <a:srgbClr val="11B5B4"/>
                </a:solidFill>
              </a:rPr>
              <a:t>preparing materials</a:t>
            </a:r>
            <a:r>
              <a:rPr lang="en-US" b="1" dirty="0">
                <a:solidFill>
                  <a:schemeClr val="accent4"/>
                </a:solidFill>
              </a:rPr>
              <a:t> </a:t>
            </a:r>
            <a:r>
              <a:rPr lang="en-US" dirty="0"/>
              <a:t>to ensure our sessions are productive and focused. </a:t>
            </a:r>
          </a:p>
          <a:p>
            <a:pPr marL="0" indent="0" algn="just">
              <a:lnSpc>
                <a:spcPct val="100000"/>
              </a:lnSpc>
              <a:buNone/>
            </a:pPr>
            <a:r>
              <a:rPr lang="en-US" dirty="0"/>
              <a:t>A meticulous preparation will create the ideal setting for collaboration, enabling us to dive straight into the DG Sprint</a:t>
            </a:r>
            <a:r>
              <a:rPr lang="en-US" baseline="30000" dirty="0"/>
              <a:t>TM</a:t>
            </a:r>
            <a:r>
              <a:rPr lang="en-US" dirty="0"/>
              <a:t> with clarity and confidence.</a:t>
            </a:r>
          </a:p>
        </p:txBody>
      </p:sp>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the insights gained from our interviews and research to prepopulate the Challenges Map, Business Needs &amp; Culture Canvas, and prepare How Might We (HMW) questions for the Challenges Interview.</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Highlight areas that require further discussion or clarification during the workshops.</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Prepopulate Workshop Documents</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0" name="Tijdelijke aanduiding voor inhoud 5">
            <a:extLst>
              <a:ext uri="{FF2B5EF4-FFF2-40B4-BE49-F238E27FC236}">
                <a16:creationId xmlns:a16="http://schemas.microsoft.com/office/drawing/2014/main" id="{1FE3411D-549B-D641-B154-417A634F0556}"/>
              </a:ext>
            </a:extLst>
          </p:cNvPr>
          <p:cNvSpPr txBox="1">
            <a:spLocks/>
          </p:cNvSpPr>
          <p:nvPr/>
        </p:nvSpPr>
        <p:spPr>
          <a:xfrm>
            <a:off x="4764088" y="3531333"/>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Reserve a dedicated (War) room for the workshops, ensuring it’s equipped with necessary materials (sticky notes, voting dots, markers, a whiteboard, etc.).</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up the room to facilitate collaboration, making sure there are ample refreshments and water available for participants throughout the day. Don’t forget lunch!</a:t>
            </a:r>
          </a:p>
        </p:txBody>
      </p:sp>
      <p:sp>
        <p:nvSpPr>
          <p:cNvPr id="21" name="Tijdelijke aanduiding voor tekst 44">
            <a:extLst>
              <a:ext uri="{FF2B5EF4-FFF2-40B4-BE49-F238E27FC236}">
                <a16:creationId xmlns:a16="http://schemas.microsoft.com/office/drawing/2014/main" id="{D49D5611-7411-51B4-B09E-10F0B54C2E0D}"/>
              </a:ext>
            </a:extLst>
          </p:cNvPr>
          <p:cNvSpPr txBox="1">
            <a:spLocks/>
          </p:cNvSpPr>
          <p:nvPr/>
        </p:nvSpPr>
        <p:spPr>
          <a:xfrm>
            <a:off x="4764088" y="321541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Finalize Workshop Logistics &amp; Materials</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3" name="Tijdelijke aanduiding voor inhoud 5">
            <a:extLst>
              <a:ext uri="{FF2B5EF4-FFF2-40B4-BE49-F238E27FC236}">
                <a16:creationId xmlns:a16="http://schemas.microsoft.com/office/drawing/2014/main" id="{FF5477D2-52F8-A43F-A43C-B7235C69B12F}"/>
              </a:ext>
            </a:extLst>
          </p:cNvPr>
          <p:cNvSpPr txBox="1">
            <a:spLocks/>
          </p:cNvSpPr>
          <p:nvPr/>
        </p:nvSpPr>
        <p:spPr>
          <a:xfrm>
            <a:off x="4764088" y="5094463"/>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Test any technology that will be used during the workshop, such as projectors, video conferencing tools, or collaborative software.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backup options are available in case of technical issues.</a:t>
            </a:r>
          </a:p>
        </p:txBody>
      </p:sp>
      <p:sp>
        <p:nvSpPr>
          <p:cNvPr id="24" name="Tijdelijke aanduiding voor tekst 44">
            <a:extLst>
              <a:ext uri="{FF2B5EF4-FFF2-40B4-BE49-F238E27FC236}">
                <a16:creationId xmlns:a16="http://schemas.microsoft.com/office/drawing/2014/main" id="{B0695DBA-CDFF-614C-9CCB-3236C4A335B0}"/>
              </a:ext>
            </a:extLst>
          </p:cNvPr>
          <p:cNvSpPr txBox="1">
            <a:spLocks/>
          </p:cNvSpPr>
          <p:nvPr/>
        </p:nvSpPr>
        <p:spPr>
          <a:xfrm>
            <a:off x="4764088" y="4776903"/>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Test Technology</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B6109099-6519-62E6-DBF6-CDDA4DD391F4}"/>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58BC9A31-4895-D099-DC54-0A8D95A40F7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 name="Group 11">
              <a:extLst>
                <a:ext uri="{FF2B5EF4-FFF2-40B4-BE49-F238E27FC236}">
                  <a16:creationId xmlns:a16="http://schemas.microsoft.com/office/drawing/2014/main" id="{5D3E5A6F-8042-05B2-2CB7-EAE051C3BDE4}"/>
                </a:ext>
              </a:extLst>
            </p:cNvPr>
            <p:cNvGrpSpPr/>
            <p:nvPr/>
          </p:nvGrpSpPr>
          <p:grpSpPr>
            <a:xfrm>
              <a:off x="10892274" y="158021"/>
              <a:ext cx="1191080" cy="262128"/>
              <a:chOff x="9614080" y="308749"/>
              <a:chExt cx="1191080" cy="262128"/>
            </a:xfrm>
          </p:grpSpPr>
          <p:sp>
            <p:nvSpPr>
              <p:cNvPr id="13" name="Rectangle 12">
                <a:extLst>
                  <a:ext uri="{FF2B5EF4-FFF2-40B4-BE49-F238E27FC236}">
                    <a16:creationId xmlns:a16="http://schemas.microsoft.com/office/drawing/2014/main" id="{41A10D66-0C03-791D-74ED-656F1666143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4" name="Rectangle 13">
                <a:extLst>
                  <a:ext uri="{FF2B5EF4-FFF2-40B4-BE49-F238E27FC236}">
                    <a16:creationId xmlns:a16="http://schemas.microsoft.com/office/drawing/2014/main" id="{221D6916-3D56-7D74-AED1-57B5B1225C6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2482852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909FE67D-353D-B32A-3CFD-DEB12B06E25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8144D25-756C-6D5F-E75D-6B3A1E1C27B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Google Shape;169;p28">
            <a:extLst>
              <a:ext uri="{FF2B5EF4-FFF2-40B4-BE49-F238E27FC236}">
                <a16:creationId xmlns:a16="http://schemas.microsoft.com/office/drawing/2014/main" id="{320185EF-CBDA-743C-F39E-B1F3F8A8ADA0}"/>
              </a:ext>
            </a:extLst>
          </p:cNvPr>
          <p:cNvSpPr txBox="1">
            <a:spLocks noGrp="1"/>
          </p:cNvSpPr>
          <p:nvPr>
            <p:ph type="title"/>
          </p:nvPr>
        </p:nvSpPr>
        <p:spPr>
          <a:xfrm>
            <a:off x="704850" y="439813"/>
            <a:ext cx="10846448" cy="394692"/>
          </a:xfrm>
          <a:prstGeom prst="rect">
            <a:avLst/>
          </a:prstGeom>
          <a:noFill/>
          <a:ln>
            <a:noFill/>
          </a:ln>
        </p:spPr>
        <p:txBody>
          <a:bodyPr spcFirstLastPara="1" vert="horz" wrap="square" lIns="91425" tIns="45700" rIns="91425" bIns="45700" rtlCol="0" anchor="t" anchorCtr="0">
            <a:noAutofit/>
          </a:bodyPr>
          <a:lstStyle/>
          <a:p>
            <a:pPr>
              <a:spcBef>
                <a:spcPts val="0"/>
              </a:spcBef>
              <a:buClr>
                <a:schemeClr val="accent1"/>
              </a:buClr>
              <a:buSzPts val="2400"/>
              <a:buFont typeface="Century Gothic"/>
            </a:pPr>
            <a:r>
              <a:rPr lang="en-US" sz="2800" dirty="0">
                <a:latin typeface="Arial" panose="020B0604020202020204" pitchFamily="34" charset="0"/>
                <a:cs typeface="Arial" panose="020B0604020202020204" pitchFamily="34" charset="0"/>
              </a:rPr>
              <a:t>Data Governance is </a:t>
            </a:r>
            <a:r>
              <a:rPr lang="en-US" sz="2400" b="1" dirty="0">
                <a:solidFill>
                  <a:srgbClr val="11B5B4"/>
                </a:solidFill>
                <a:latin typeface="Arial" panose="020B0604020202020204" pitchFamily="34" charset="0"/>
                <a:cs typeface="Arial" panose="020B0604020202020204" pitchFamily="34" charset="0"/>
              </a:rPr>
              <a:t>MANAGING</a:t>
            </a:r>
            <a:r>
              <a:rPr lang="en-US" sz="2400" dirty="0">
                <a:solidFill>
                  <a:schemeClr val="accent2"/>
                </a:solidFill>
                <a:latin typeface="Arial" panose="020B0604020202020204" pitchFamily="34" charset="0"/>
                <a:cs typeface="Arial" panose="020B0604020202020204" pitchFamily="34" charset="0"/>
              </a:rPr>
              <a:t> </a:t>
            </a:r>
            <a:r>
              <a:rPr lang="en-US" sz="2800" dirty="0">
                <a:latin typeface="Arial" panose="020B0604020202020204" pitchFamily="34" charset="0"/>
                <a:cs typeface="Arial" panose="020B0604020202020204" pitchFamily="34" charset="0"/>
              </a:rPr>
              <a:t>data as an </a:t>
            </a:r>
            <a:r>
              <a:rPr lang="en-US" sz="2400" b="1" dirty="0">
                <a:solidFill>
                  <a:srgbClr val="11B5B4"/>
                </a:solidFill>
                <a:latin typeface="Arial" panose="020B0604020202020204" pitchFamily="34" charset="0"/>
                <a:cs typeface="Arial" panose="020B0604020202020204" pitchFamily="34" charset="0"/>
              </a:rPr>
              <a:t>ASSET</a:t>
            </a:r>
            <a:endParaRPr sz="2800" b="1" dirty="0">
              <a:solidFill>
                <a:srgbClr val="11B5B4"/>
              </a:solidFill>
              <a:latin typeface="Arial" panose="020B0604020202020204" pitchFamily="34" charset="0"/>
              <a:cs typeface="Arial" panose="020B0604020202020204" pitchFamily="34" charset="0"/>
            </a:endParaRPr>
          </a:p>
        </p:txBody>
      </p:sp>
      <p:sp>
        <p:nvSpPr>
          <p:cNvPr id="7" name="Google Shape;168;p28">
            <a:extLst>
              <a:ext uri="{FF2B5EF4-FFF2-40B4-BE49-F238E27FC236}">
                <a16:creationId xmlns:a16="http://schemas.microsoft.com/office/drawing/2014/main" id="{9569473C-F4F7-1D6E-EAD9-1E0E06471D7D}"/>
              </a:ext>
            </a:extLst>
          </p:cNvPr>
          <p:cNvSpPr txBox="1">
            <a:spLocks noGrp="1"/>
          </p:cNvSpPr>
          <p:nvPr>
            <p:ph type="body" sz="quarter" idx="12"/>
          </p:nvPr>
        </p:nvSpPr>
        <p:spPr>
          <a:xfrm>
            <a:off x="795032" y="2302459"/>
            <a:ext cx="2106184" cy="315915"/>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Clr>
                <a:schemeClr val="dk1"/>
              </a:buClr>
              <a:buSzPts val="1600"/>
            </a:pPr>
            <a:r>
              <a:rPr lang="en-US" sz="1200" b="1" dirty="0">
                <a:latin typeface="Arial" panose="020B0604020202020204" pitchFamily="34" charset="0"/>
                <a:cs typeface="Arial" panose="020B0604020202020204" pitchFamily="34" charset="0"/>
              </a:rPr>
              <a:t>Supply Chain</a:t>
            </a:r>
            <a:endParaRPr lang="en-US" sz="1200" b="1" dirty="0">
              <a:solidFill>
                <a:srgbClr val="204169"/>
              </a:solidFill>
              <a:latin typeface="Arial" panose="020B0604020202020204" pitchFamily="34" charset="0"/>
              <a:cs typeface="Arial" panose="020B0604020202020204" pitchFamily="34" charset="0"/>
            </a:endParaRPr>
          </a:p>
        </p:txBody>
      </p:sp>
      <p:sp>
        <p:nvSpPr>
          <p:cNvPr id="8" name="Rectangle: Rounded Corners 7">
            <a:extLst>
              <a:ext uri="{FF2B5EF4-FFF2-40B4-BE49-F238E27FC236}">
                <a16:creationId xmlns:a16="http://schemas.microsoft.com/office/drawing/2014/main" id="{1F60985E-7C06-CB5F-046E-29954C60DAD2}"/>
              </a:ext>
            </a:extLst>
          </p:cNvPr>
          <p:cNvSpPr/>
          <p:nvPr/>
        </p:nvSpPr>
        <p:spPr>
          <a:xfrm>
            <a:off x="1107869" y="1012819"/>
            <a:ext cx="9954228" cy="657218"/>
          </a:xfrm>
          <a:prstGeom prst="round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Core Business Function</a:t>
            </a:r>
            <a:endParaRPr kumimoji="0" lang="LID4096" sz="24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
        <p:nvSpPr>
          <p:cNvPr id="10" name="Google Shape;168;p28">
            <a:extLst>
              <a:ext uri="{FF2B5EF4-FFF2-40B4-BE49-F238E27FC236}">
                <a16:creationId xmlns:a16="http://schemas.microsoft.com/office/drawing/2014/main" id="{70816ABE-C1CB-78D0-FB75-FD048BC86E41}"/>
              </a:ext>
            </a:extLst>
          </p:cNvPr>
          <p:cNvSpPr txBox="1">
            <a:spLocks/>
          </p:cNvSpPr>
          <p:nvPr/>
        </p:nvSpPr>
        <p:spPr>
          <a:xfrm>
            <a:off x="2885440" y="2292497"/>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Facilities Management</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1" name="Google Shape;168;p28">
            <a:extLst>
              <a:ext uri="{FF2B5EF4-FFF2-40B4-BE49-F238E27FC236}">
                <a16:creationId xmlns:a16="http://schemas.microsoft.com/office/drawing/2014/main" id="{E982758E-7916-2475-09DC-19277A56CE22}"/>
              </a:ext>
            </a:extLst>
          </p:cNvPr>
          <p:cNvSpPr txBox="1">
            <a:spLocks/>
          </p:cNvSpPr>
          <p:nvPr/>
        </p:nvSpPr>
        <p:spPr>
          <a:xfrm>
            <a:off x="4490720" y="2292496"/>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Human Resources</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2" name="Google Shape;168;p28">
            <a:extLst>
              <a:ext uri="{FF2B5EF4-FFF2-40B4-BE49-F238E27FC236}">
                <a16:creationId xmlns:a16="http://schemas.microsoft.com/office/drawing/2014/main" id="{CEF9A8C4-E3DB-91DC-73E9-D9F210073817}"/>
              </a:ext>
            </a:extLst>
          </p:cNvPr>
          <p:cNvSpPr txBox="1">
            <a:spLocks/>
          </p:cNvSpPr>
          <p:nvPr/>
        </p:nvSpPr>
        <p:spPr>
          <a:xfrm>
            <a:off x="6096000" y="2297575"/>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Finance</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3" name="Google Shape;168;p28">
            <a:extLst>
              <a:ext uri="{FF2B5EF4-FFF2-40B4-BE49-F238E27FC236}">
                <a16:creationId xmlns:a16="http://schemas.microsoft.com/office/drawing/2014/main" id="{14911CC4-E197-79FD-512A-82B4773556C0}"/>
              </a:ext>
            </a:extLst>
          </p:cNvPr>
          <p:cNvSpPr txBox="1">
            <a:spLocks/>
          </p:cNvSpPr>
          <p:nvPr/>
        </p:nvSpPr>
        <p:spPr>
          <a:xfrm>
            <a:off x="7699609" y="2292495"/>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Information Technology</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4" name="Google Shape;168;p28">
            <a:extLst>
              <a:ext uri="{FF2B5EF4-FFF2-40B4-BE49-F238E27FC236}">
                <a16:creationId xmlns:a16="http://schemas.microsoft.com/office/drawing/2014/main" id="{C8D975AB-D5C1-DA1D-710F-46430A168A56}"/>
              </a:ext>
            </a:extLst>
          </p:cNvPr>
          <p:cNvSpPr txBox="1">
            <a:spLocks/>
          </p:cNvSpPr>
          <p:nvPr/>
        </p:nvSpPr>
        <p:spPr>
          <a:xfrm>
            <a:off x="9223609" y="2292494"/>
            <a:ext cx="1373674"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Data Governance</a:t>
            </a:r>
            <a:endParaRPr kumimoji="0" lang="en-US" sz="1200" b="1"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5" name="Google Shape;168;p28">
            <a:extLst>
              <a:ext uri="{FF2B5EF4-FFF2-40B4-BE49-F238E27FC236}">
                <a16:creationId xmlns:a16="http://schemas.microsoft.com/office/drawing/2014/main" id="{EDB5D879-94EE-ED2D-32B5-8632FDFD3D05}"/>
              </a:ext>
            </a:extLst>
          </p:cNvPr>
          <p:cNvSpPr txBox="1">
            <a:spLocks/>
          </p:cNvSpPr>
          <p:nvPr/>
        </p:nvSpPr>
        <p:spPr>
          <a:xfrm>
            <a:off x="1110800" y="355160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Medical Equipment &amp; Supplies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6" name="Google Shape;168;p28">
            <a:extLst>
              <a:ext uri="{FF2B5EF4-FFF2-40B4-BE49-F238E27FC236}">
                <a16:creationId xmlns:a16="http://schemas.microsoft.com/office/drawing/2014/main" id="{78199ECC-CAEF-5602-22C6-024E96F1BDAE}"/>
              </a:ext>
            </a:extLst>
          </p:cNvPr>
          <p:cNvSpPr txBox="1">
            <a:spLocks/>
          </p:cNvSpPr>
          <p:nvPr/>
        </p:nvSpPr>
        <p:spPr>
          <a:xfrm>
            <a:off x="2762277" y="355160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Patient Care &amp; </a:t>
            </a:r>
            <a:b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b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Work Locations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7" name="Google Shape;168;p28">
            <a:extLst>
              <a:ext uri="{FF2B5EF4-FFF2-40B4-BE49-F238E27FC236}">
                <a16:creationId xmlns:a16="http://schemas.microsoft.com/office/drawing/2014/main" id="{386F7D4D-5389-5322-1B0C-95B7E62B40AA}"/>
              </a:ext>
            </a:extLst>
          </p:cNvPr>
          <p:cNvSpPr txBox="1">
            <a:spLocks/>
          </p:cNvSpPr>
          <p:nvPr/>
        </p:nvSpPr>
        <p:spPr>
          <a:xfrm>
            <a:off x="4367557" y="3551601"/>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Employees &amp; Contractors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8" name="Google Shape;168;p28">
            <a:extLst>
              <a:ext uri="{FF2B5EF4-FFF2-40B4-BE49-F238E27FC236}">
                <a16:creationId xmlns:a16="http://schemas.microsoft.com/office/drawing/2014/main" id="{CE034146-6F26-73DC-629F-30ED036CE90F}"/>
              </a:ext>
            </a:extLst>
          </p:cNvPr>
          <p:cNvSpPr txBox="1">
            <a:spLocks/>
          </p:cNvSpPr>
          <p:nvPr/>
        </p:nvSpPr>
        <p:spPr>
          <a:xfrm>
            <a:off x="5972837" y="3551600"/>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Capital &amp; Expenses &amp; Revenue</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19" name="Google Shape;168;p28">
            <a:extLst>
              <a:ext uri="{FF2B5EF4-FFF2-40B4-BE49-F238E27FC236}">
                <a16:creationId xmlns:a16="http://schemas.microsoft.com/office/drawing/2014/main" id="{E0EEC16F-7F7F-A3B8-841C-6BA6B54159F6}"/>
              </a:ext>
            </a:extLst>
          </p:cNvPr>
          <p:cNvSpPr txBox="1">
            <a:spLocks/>
          </p:cNvSpPr>
          <p:nvPr/>
        </p:nvSpPr>
        <p:spPr>
          <a:xfrm>
            <a:off x="7578117" y="3551600"/>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Software &amp; Hardware</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sp>
        <p:nvSpPr>
          <p:cNvPr id="20" name="Google Shape;168;p28">
            <a:extLst>
              <a:ext uri="{FF2B5EF4-FFF2-40B4-BE49-F238E27FC236}">
                <a16:creationId xmlns:a16="http://schemas.microsoft.com/office/drawing/2014/main" id="{C5C9E255-E884-960B-1453-1CB841DB1971}"/>
              </a:ext>
            </a:extLst>
          </p:cNvPr>
          <p:cNvSpPr txBox="1">
            <a:spLocks/>
          </p:cNvSpPr>
          <p:nvPr/>
        </p:nvSpPr>
        <p:spPr>
          <a:xfrm>
            <a:off x="9100446" y="3551600"/>
            <a:ext cx="1620000" cy="4456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dk1"/>
              </a:buClr>
              <a:buSzPts val="1600"/>
              <a:buFont typeface="Arial"/>
              <a:buNone/>
              <a:defRPr sz="1600" b="0" i="0" u="none" strike="noStrike" cap="none">
                <a:solidFill>
                  <a:schemeClr val="dk1"/>
                </a:solidFill>
                <a:latin typeface="Century Gothic"/>
                <a:ea typeface="Century Gothic"/>
                <a:cs typeface="Century Gothic"/>
                <a:sym typeface="Century Gothic"/>
              </a:defRPr>
            </a:lvl1pPr>
            <a:lvl2pPr marL="914400" marR="0" lvl="1" indent="-228600" algn="l" rtl="0">
              <a:lnSpc>
                <a:spcPct val="90000"/>
              </a:lnSpc>
              <a:spcBef>
                <a:spcPts val="5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5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entury Gothic"/>
              </a:rPr>
              <a:t>Data &amp; Analytics Solutions</a:t>
            </a:r>
            <a:endParaRPr kumimoji="0" lang="en-US" sz="1200" b="0" i="0" u="none" strike="noStrike" kern="0" cap="none" spc="0" normalizeH="0" baseline="0" noProof="0" dirty="0">
              <a:ln>
                <a:noFill/>
              </a:ln>
              <a:solidFill>
                <a:srgbClr val="204169"/>
              </a:solidFill>
              <a:effectLst/>
              <a:uLnTx/>
              <a:uFillTx/>
              <a:latin typeface="Arial" panose="020B0604020202020204" pitchFamily="34" charset="0"/>
              <a:cs typeface="Arial" panose="020B0604020202020204" pitchFamily="34" charset="0"/>
              <a:sym typeface="Century Gothic"/>
            </a:endParaRPr>
          </a:p>
        </p:txBody>
      </p:sp>
      <p:pic>
        <p:nvPicPr>
          <p:cNvPr id="21" name="Graphic 20" descr="Tools outline">
            <a:extLst>
              <a:ext uri="{FF2B5EF4-FFF2-40B4-BE49-F238E27FC236}">
                <a16:creationId xmlns:a16="http://schemas.microsoft.com/office/drawing/2014/main" id="{3C831BD9-C4AF-5413-B264-EDD4162C4382}"/>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696996" y="1745559"/>
            <a:ext cx="540000" cy="540000"/>
          </a:xfrm>
          <a:prstGeom prst="rect">
            <a:avLst/>
          </a:prstGeom>
        </p:spPr>
      </p:pic>
      <p:pic>
        <p:nvPicPr>
          <p:cNvPr id="22" name="Graphic 21" descr="City outline">
            <a:extLst>
              <a:ext uri="{FF2B5EF4-FFF2-40B4-BE49-F238E27FC236}">
                <a16:creationId xmlns:a16="http://schemas.microsoft.com/office/drawing/2014/main" id="{F9499D19-B45B-A70D-5D38-A6F1EE9AAC8D}"/>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303111" y="1744901"/>
            <a:ext cx="540000" cy="540000"/>
          </a:xfrm>
          <a:prstGeom prst="rect">
            <a:avLst/>
          </a:prstGeom>
        </p:spPr>
      </p:pic>
      <p:pic>
        <p:nvPicPr>
          <p:cNvPr id="23" name="Graphic 22" descr="Users outline">
            <a:extLst>
              <a:ext uri="{FF2B5EF4-FFF2-40B4-BE49-F238E27FC236}">
                <a16:creationId xmlns:a16="http://schemas.microsoft.com/office/drawing/2014/main" id="{6B9B227B-8D3C-C47E-10AC-FD1D93B6EDB1}"/>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4907556" y="1744901"/>
            <a:ext cx="540000" cy="540000"/>
          </a:xfrm>
          <a:prstGeom prst="rect">
            <a:avLst/>
          </a:prstGeom>
        </p:spPr>
      </p:pic>
      <p:pic>
        <p:nvPicPr>
          <p:cNvPr id="24" name="Graphic 23" descr="Money outline">
            <a:extLst>
              <a:ext uri="{FF2B5EF4-FFF2-40B4-BE49-F238E27FC236}">
                <a16:creationId xmlns:a16="http://schemas.microsoft.com/office/drawing/2014/main" id="{8A1F5E0D-BE85-4133-3EBE-11ABF28B06C4}"/>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6512837" y="1748122"/>
            <a:ext cx="540000" cy="540000"/>
          </a:xfrm>
          <a:prstGeom prst="rect">
            <a:avLst/>
          </a:prstGeom>
        </p:spPr>
      </p:pic>
      <p:pic>
        <p:nvPicPr>
          <p:cNvPr id="25" name="Graphic 24" descr="Bar chart outline">
            <a:extLst>
              <a:ext uri="{FF2B5EF4-FFF2-40B4-BE49-F238E27FC236}">
                <a16:creationId xmlns:a16="http://schemas.microsoft.com/office/drawing/2014/main" id="{5F9BE6C0-864B-C6CC-1969-7152BD979BBF}"/>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9640445" y="1744901"/>
            <a:ext cx="540000" cy="540000"/>
          </a:xfrm>
          <a:prstGeom prst="rect">
            <a:avLst/>
          </a:prstGeom>
        </p:spPr>
      </p:pic>
      <p:pic>
        <p:nvPicPr>
          <p:cNvPr id="26" name="Graphic 25" descr="Computer outline">
            <a:extLst>
              <a:ext uri="{FF2B5EF4-FFF2-40B4-BE49-F238E27FC236}">
                <a16:creationId xmlns:a16="http://schemas.microsoft.com/office/drawing/2014/main" id="{DDE34D25-F651-CCAA-F75F-56937CA92492}"/>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8116446" y="1744901"/>
            <a:ext cx="540000" cy="540000"/>
          </a:xfrm>
          <a:prstGeom prst="rect">
            <a:avLst/>
          </a:prstGeom>
        </p:spPr>
      </p:pic>
      <p:sp>
        <p:nvSpPr>
          <p:cNvPr id="33" name="Rectangle: Rounded Corners 32">
            <a:extLst>
              <a:ext uri="{FF2B5EF4-FFF2-40B4-BE49-F238E27FC236}">
                <a16:creationId xmlns:a16="http://schemas.microsoft.com/office/drawing/2014/main" id="{65DC1E68-E0F0-FC92-3B45-25B710131BCB}"/>
              </a:ext>
            </a:extLst>
          </p:cNvPr>
          <p:cNvSpPr/>
          <p:nvPr/>
        </p:nvSpPr>
        <p:spPr>
          <a:xfrm>
            <a:off x="1107869" y="4228158"/>
            <a:ext cx="9954228" cy="521642"/>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Enterprise Capabilities</a:t>
            </a:r>
            <a:endParaRPr kumimoji="0" lang="LID4096" sz="1400" b="0" i="0" u="none" strike="noStrike" kern="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
        <p:nvSpPr>
          <p:cNvPr id="34" name="Rectangle 33">
            <a:extLst>
              <a:ext uri="{FF2B5EF4-FFF2-40B4-BE49-F238E27FC236}">
                <a16:creationId xmlns:a16="http://schemas.microsoft.com/office/drawing/2014/main" id="{2024CE9E-3A57-763F-CB1B-B184C56C363B}"/>
              </a:ext>
            </a:extLst>
          </p:cNvPr>
          <p:cNvSpPr/>
          <p:nvPr/>
        </p:nvSpPr>
        <p:spPr>
          <a:xfrm>
            <a:off x="1170461" y="4980732"/>
            <a:ext cx="1440000" cy="1293068"/>
          </a:xfrm>
          <a:prstGeom prst="rect">
            <a:avLst/>
          </a:prstGeom>
          <a:solidFill>
            <a:srgbClr val="C7F0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Purchasing</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Inventory Mgmt.</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Logistics &amp; Distribution</a:t>
            </a:r>
          </a:p>
          <a:p>
            <a:pPr marL="127000" marR="0" lvl="0" indent="0" algn="l" defTabSz="914400" rtl="0" eaLnBrk="1" fontAlgn="auto" latinLnBrk="0" hangingPunct="1">
              <a:lnSpc>
                <a:spcPct val="150000"/>
              </a:lnSpc>
              <a:spcBef>
                <a:spcPts val="0"/>
              </a:spcBef>
              <a:spcAft>
                <a:spcPts val="0"/>
              </a:spcAft>
              <a:buClr>
                <a:srgbClr val="204169"/>
              </a:buClr>
              <a:buSzPts val="1600"/>
              <a:buFontTx/>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Supplier Mgmt.</a:t>
            </a:r>
          </a:p>
        </p:txBody>
      </p:sp>
      <p:sp>
        <p:nvSpPr>
          <p:cNvPr id="35" name="Rectangle 34">
            <a:extLst>
              <a:ext uri="{FF2B5EF4-FFF2-40B4-BE49-F238E27FC236}">
                <a16:creationId xmlns:a16="http://schemas.microsoft.com/office/drawing/2014/main" id="{47386FD4-36B2-4152-5328-B264D5B9723C}"/>
              </a:ext>
            </a:extLst>
          </p:cNvPr>
          <p:cNvSpPr/>
          <p:nvPr/>
        </p:nvSpPr>
        <p:spPr>
          <a:xfrm>
            <a:off x="2811034" y="4980732"/>
            <a:ext cx="1440000" cy="1293068"/>
          </a:xfrm>
          <a:prstGeom prst="rect">
            <a:avLst/>
          </a:prstGeom>
          <a:solidFill>
            <a:srgbClr val="C7F0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7000" marR="0" lvl="0" indent="0" algn="l" defTabSz="914400" rtl="0" eaLnBrk="1" fontAlgn="auto" latinLnBrk="0" hangingPunct="1">
              <a:lnSpc>
                <a:spcPct val="150000"/>
              </a:lnSpc>
              <a:spcBef>
                <a:spcPts val="0"/>
              </a:spcBef>
              <a:spcAft>
                <a:spcPts val="0"/>
              </a:spcAft>
              <a:buClr>
                <a:srgbClr val="204169"/>
              </a:buClr>
              <a:buSzPts val="1600"/>
              <a:buFontTx/>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Asset Management</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Plumbing</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Electricity</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Construction</a:t>
            </a:r>
            <a:b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b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Waste Mgmt.</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Safety &amp; Compliance</a:t>
            </a:r>
          </a:p>
        </p:txBody>
      </p:sp>
      <p:sp>
        <p:nvSpPr>
          <p:cNvPr id="36" name="Rectangle 35">
            <a:extLst>
              <a:ext uri="{FF2B5EF4-FFF2-40B4-BE49-F238E27FC236}">
                <a16:creationId xmlns:a16="http://schemas.microsoft.com/office/drawing/2014/main" id="{17FB1D64-1D27-5352-58F8-F223CEB14DAE}"/>
              </a:ext>
            </a:extLst>
          </p:cNvPr>
          <p:cNvSpPr/>
          <p:nvPr/>
        </p:nvSpPr>
        <p:spPr>
          <a:xfrm>
            <a:off x="4451607" y="4980732"/>
            <a:ext cx="1440000" cy="1293068"/>
          </a:xfrm>
          <a:prstGeom prst="rect">
            <a:avLst/>
          </a:prstGeom>
          <a:solidFill>
            <a:srgbClr val="C7F0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Talent Acquisition</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Performance Mgmt.</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Benefits</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Payroll</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Time &amp; Attendance</a:t>
            </a:r>
          </a:p>
        </p:txBody>
      </p:sp>
      <p:sp>
        <p:nvSpPr>
          <p:cNvPr id="37" name="Rectangle 36">
            <a:extLst>
              <a:ext uri="{FF2B5EF4-FFF2-40B4-BE49-F238E27FC236}">
                <a16:creationId xmlns:a16="http://schemas.microsoft.com/office/drawing/2014/main" id="{54830DE2-A254-7886-2B0B-C6ABFCDBA3B1}"/>
              </a:ext>
            </a:extLst>
          </p:cNvPr>
          <p:cNvSpPr/>
          <p:nvPr/>
        </p:nvSpPr>
        <p:spPr>
          <a:xfrm>
            <a:off x="6092180" y="4980732"/>
            <a:ext cx="1440000" cy="1293068"/>
          </a:xfrm>
          <a:prstGeom prst="rect">
            <a:avLst/>
          </a:prstGeom>
          <a:solidFill>
            <a:srgbClr val="C7F0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Budgeting</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Forecasting</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Cost Accounting</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Capital Mgmt.</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Audit &amp; Compliance</a:t>
            </a:r>
          </a:p>
        </p:txBody>
      </p:sp>
      <p:sp>
        <p:nvSpPr>
          <p:cNvPr id="38" name="Rectangle 37">
            <a:extLst>
              <a:ext uri="{FF2B5EF4-FFF2-40B4-BE49-F238E27FC236}">
                <a16:creationId xmlns:a16="http://schemas.microsoft.com/office/drawing/2014/main" id="{8C85730E-EB59-DD62-1B25-A10DD8F150B5}"/>
              </a:ext>
            </a:extLst>
          </p:cNvPr>
          <p:cNvSpPr/>
          <p:nvPr/>
        </p:nvSpPr>
        <p:spPr>
          <a:xfrm>
            <a:off x="7732753" y="4980732"/>
            <a:ext cx="1440000" cy="1293068"/>
          </a:xfrm>
          <a:prstGeom prst="rect">
            <a:avLst/>
          </a:prstGeom>
          <a:solidFill>
            <a:srgbClr val="C7F0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Hardware Mgmt.</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Cybersecurity</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Data Communications</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Networking</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Application Support</a:t>
            </a:r>
          </a:p>
          <a:p>
            <a:pPr marL="127000" marR="0" lvl="0" indent="0" algn="l" defTabSz="914400" rtl="0" eaLnBrk="1" fontAlgn="auto" latinLnBrk="0" hangingPunct="1">
              <a:lnSpc>
                <a:spcPct val="150000"/>
              </a:lnSpc>
              <a:spcBef>
                <a:spcPts val="0"/>
              </a:spcBef>
              <a:spcAft>
                <a:spcPts val="0"/>
              </a:spcAft>
              <a:buClr>
                <a:srgbClr val="204169"/>
              </a:buClr>
              <a:buSzPts val="1600"/>
              <a:buFont typeface="Arial"/>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Century Gothic"/>
                <a:cs typeface="Arial" panose="020B0604020202020204" pitchFamily="34" charset="0"/>
                <a:sym typeface="Century Gothic"/>
              </a:rPr>
              <a:t>Software Mgmt.</a:t>
            </a:r>
          </a:p>
        </p:txBody>
      </p:sp>
      <p:sp>
        <p:nvSpPr>
          <p:cNvPr id="39" name="Rectangle 38">
            <a:extLst>
              <a:ext uri="{FF2B5EF4-FFF2-40B4-BE49-F238E27FC236}">
                <a16:creationId xmlns:a16="http://schemas.microsoft.com/office/drawing/2014/main" id="{EBD6CCFE-5274-0538-5768-912674D224BB}"/>
              </a:ext>
            </a:extLst>
          </p:cNvPr>
          <p:cNvSpPr/>
          <p:nvPr/>
        </p:nvSpPr>
        <p:spPr>
          <a:xfrm>
            <a:off x="9373325" y="4980732"/>
            <a:ext cx="1625272" cy="1293068"/>
          </a:xfrm>
          <a:prstGeom prst="rect">
            <a:avLst/>
          </a:prstGeom>
          <a:solidFill>
            <a:srgbClr val="C7F0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7000" marR="0" lvl="0" indent="0" algn="l" defTabSz="914400" rtl="0" eaLnBrk="1" fontAlgn="auto" latinLnBrk="0" hangingPunct="1">
              <a:lnSpc>
                <a:spcPct val="150000"/>
              </a:lnSpc>
              <a:spcBef>
                <a:spcPts val="0"/>
              </a:spcBef>
              <a:spcAft>
                <a:spcPts val="0"/>
              </a:spcAft>
              <a:buClr>
                <a:srgbClr val="204169"/>
              </a:buClr>
              <a:buSzPts val="1600"/>
              <a:buFontTx/>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Data Quality Mgmt.</a:t>
            </a:r>
          </a:p>
          <a:p>
            <a:pPr marL="127000" marR="0" lvl="0" indent="0" algn="l" defTabSz="914400" rtl="0" eaLnBrk="1" fontAlgn="auto" latinLnBrk="0" hangingPunct="1">
              <a:lnSpc>
                <a:spcPct val="150000"/>
              </a:lnSpc>
              <a:spcBef>
                <a:spcPts val="0"/>
              </a:spcBef>
              <a:spcAft>
                <a:spcPts val="0"/>
              </a:spcAft>
              <a:buClr>
                <a:srgbClr val="204169"/>
              </a:buClr>
              <a:buSzPts val="1600"/>
              <a:buFontTx/>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Master &amp; Reference Data</a:t>
            </a:r>
          </a:p>
          <a:p>
            <a:pPr marL="127000" marR="0" lvl="0" indent="0" algn="l" defTabSz="914400" rtl="0" eaLnBrk="1" fontAlgn="auto" latinLnBrk="0" hangingPunct="1">
              <a:lnSpc>
                <a:spcPct val="150000"/>
              </a:lnSpc>
              <a:spcBef>
                <a:spcPts val="0"/>
              </a:spcBef>
              <a:spcAft>
                <a:spcPts val="0"/>
              </a:spcAft>
              <a:buClr>
                <a:srgbClr val="204169"/>
              </a:buClr>
              <a:buSzPts val="1600"/>
              <a:buFontTx/>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Metadata</a:t>
            </a:r>
          </a:p>
          <a:p>
            <a:pPr marL="127000" marR="0" lvl="0" indent="0" algn="l" defTabSz="914400" rtl="0" eaLnBrk="1" fontAlgn="auto" latinLnBrk="0" hangingPunct="1">
              <a:lnSpc>
                <a:spcPct val="150000"/>
              </a:lnSpc>
              <a:spcBef>
                <a:spcPts val="0"/>
              </a:spcBef>
              <a:spcAft>
                <a:spcPts val="0"/>
              </a:spcAft>
              <a:buClr>
                <a:srgbClr val="204169"/>
              </a:buClr>
              <a:buSzPts val="1600"/>
              <a:buFontTx/>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Analytics &amp; BI</a:t>
            </a:r>
          </a:p>
          <a:p>
            <a:pPr marL="127000" marR="0" lvl="0" indent="0" algn="l" defTabSz="914400" rtl="0" eaLnBrk="1" fontAlgn="auto" latinLnBrk="0" hangingPunct="1">
              <a:lnSpc>
                <a:spcPct val="150000"/>
              </a:lnSpc>
              <a:spcBef>
                <a:spcPts val="0"/>
              </a:spcBef>
              <a:spcAft>
                <a:spcPts val="0"/>
              </a:spcAft>
              <a:buClr>
                <a:srgbClr val="204169"/>
              </a:buClr>
              <a:buSzPts val="1600"/>
              <a:buFontTx/>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Century Gothic"/>
              </a:rPr>
              <a:t>Data Stewardship</a:t>
            </a:r>
          </a:p>
        </p:txBody>
      </p:sp>
      <p:sp>
        <p:nvSpPr>
          <p:cNvPr id="40" name="Rectangle: Rounded Corners 39">
            <a:extLst>
              <a:ext uri="{FF2B5EF4-FFF2-40B4-BE49-F238E27FC236}">
                <a16:creationId xmlns:a16="http://schemas.microsoft.com/office/drawing/2014/main" id="{B9E14F77-CA65-F9D4-ABA2-F61D43FCBE4F}"/>
              </a:ext>
            </a:extLst>
          </p:cNvPr>
          <p:cNvSpPr/>
          <p:nvPr/>
        </p:nvSpPr>
        <p:spPr>
          <a:xfrm>
            <a:off x="9298466" y="1723377"/>
            <a:ext cx="1223958" cy="1068082"/>
          </a:xfrm>
          <a:prstGeom prst="roundRect">
            <a:avLst/>
          </a:prstGeom>
          <a:noFill/>
          <a:ln w="3810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LID4096"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nvGrpSpPr>
          <p:cNvPr id="2" name="Group 1">
            <a:extLst>
              <a:ext uri="{FF2B5EF4-FFF2-40B4-BE49-F238E27FC236}">
                <a16:creationId xmlns:a16="http://schemas.microsoft.com/office/drawing/2014/main" id="{17BEC168-F0D1-6061-5FA8-AD9296D345A3}"/>
              </a:ext>
            </a:extLst>
          </p:cNvPr>
          <p:cNvGrpSpPr/>
          <p:nvPr/>
        </p:nvGrpSpPr>
        <p:grpSpPr>
          <a:xfrm>
            <a:off x="1107869" y="2909077"/>
            <a:ext cx="9954228" cy="521642"/>
            <a:chOff x="1002357" y="4104182"/>
            <a:chExt cx="9954228" cy="521642"/>
          </a:xfrm>
          <a:solidFill>
            <a:srgbClr val="0C2B3E"/>
          </a:solidFill>
        </p:grpSpPr>
        <p:sp>
          <p:nvSpPr>
            <p:cNvPr id="3" name="Rectangle: Rounded Corners 13">
              <a:extLst>
                <a:ext uri="{FF2B5EF4-FFF2-40B4-BE49-F238E27FC236}">
                  <a16:creationId xmlns:a16="http://schemas.microsoft.com/office/drawing/2014/main" id="{537E968A-C8EB-85D7-B95F-54DE6AB40B51}"/>
                </a:ext>
              </a:extLst>
            </p:cNvPr>
            <p:cNvSpPr/>
            <p:nvPr/>
          </p:nvSpPr>
          <p:spPr>
            <a:xfrm>
              <a:off x="1002357" y="4104182"/>
              <a:ext cx="9954228" cy="521642"/>
            </a:xfrm>
            <a:prstGeom prst="round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Strategic Assets</a:t>
              </a:r>
              <a:endParaRPr kumimoji="0" lang="LID4096"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41" name="Straight Arrow Connector 40">
              <a:extLst>
                <a:ext uri="{FF2B5EF4-FFF2-40B4-BE49-F238E27FC236}">
                  <a16:creationId xmlns:a16="http://schemas.microsoft.com/office/drawing/2014/main" id="{A0C91AFE-EF43-2126-CE58-3AA32DBE341C}"/>
                </a:ext>
              </a:extLst>
            </p:cNvPr>
            <p:cNvCxnSpPr>
              <a:cxnSpLocks/>
            </p:cNvCxnSpPr>
            <p:nvPr/>
          </p:nvCxnSpPr>
          <p:spPr>
            <a:xfrm>
              <a:off x="183504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50FBD875-5F86-E178-1E1D-B48A203AFF4C}"/>
                </a:ext>
              </a:extLst>
            </p:cNvPr>
            <p:cNvCxnSpPr>
              <a:cxnSpLocks/>
            </p:cNvCxnSpPr>
            <p:nvPr/>
          </p:nvCxnSpPr>
          <p:spPr>
            <a:xfrm>
              <a:off x="3460648" y="422963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74F91C71-2C96-148F-59DF-9E2DAFDC5D31}"/>
                </a:ext>
              </a:extLst>
            </p:cNvPr>
            <p:cNvCxnSpPr>
              <a:cxnSpLocks/>
            </p:cNvCxnSpPr>
            <p:nvPr/>
          </p:nvCxnSpPr>
          <p:spPr>
            <a:xfrm>
              <a:off x="507100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13423AED-6627-ED6E-03B4-138EBD8A7BA3}"/>
                </a:ext>
              </a:extLst>
            </p:cNvPr>
            <p:cNvCxnSpPr>
              <a:cxnSpLocks/>
            </p:cNvCxnSpPr>
            <p:nvPr/>
          </p:nvCxnSpPr>
          <p:spPr>
            <a:xfrm>
              <a:off x="6767728" y="422963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1A56058D-94F7-F79B-2209-6CB862883292}"/>
                </a:ext>
              </a:extLst>
            </p:cNvPr>
            <p:cNvCxnSpPr>
              <a:cxnSpLocks/>
            </p:cNvCxnSpPr>
            <p:nvPr/>
          </p:nvCxnSpPr>
          <p:spPr>
            <a:xfrm>
              <a:off x="829680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FC558918-FC5D-45EF-D2EF-56B8705E91B4}"/>
                </a:ext>
              </a:extLst>
            </p:cNvPr>
            <p:cNvCxnSpPr>
              <a:cxnSpLocks/>
            </p:cNvCxnSpPr>
            <p:nvPr/>
          </p:nvCxnSpPr>
          <p:spPr>
            <a:xfrm>
              <a:off x="9861448" y="4239799"/>
              <a:ext cx="0" cy="279345"/>
            </a:xfrm>
            <a:prstGeom prst="straightConnector1">
              <a:avLst/>
            </a:prstGeom>
            <a:grpFill/>
            <a:ln w="38100">
              <a:solidFill>
                <a:srgbClr val="11B5B4"/>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711480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38" grpId="0" animBg="1"/>
      <p:bldP spid="39" grpId="0" animBg="1"/>
      <p:bldP spid="40"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Laying the Groundwork </a:t>
            </a:r>
            <a:r>
              <a:rPr lang="en-US" sz="2000" dirty="0">
                <a:solidFill>
                  <a:srgbClr val="11B5B4"/>
                </a:solidFill>
              </a:rPr>
              <a:t>| Workshop Set-up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 name="Tijdelijke aanduiding voor afbeelding 19">
            <a:extLst>
              <a:ext uri="{FF2B5EF4-FFF2-40B4-BE49-F238E27FC236}">
                <a16:creationId xmlns:a16="http://schemas.microsoft.com/office/drawing/2014/main" id="{92E9DB1F-5CB4-89EC-84B4-A3C68D4BA972}"/>
              </a:ext>
            </a:extLst>
          </p:cNvPr>
          <p:cNvPicPr>
            <a:picLocks noChangeAspect="1"/>
          </p:cNvPicPr>
          <p:nvPr/>
        </p:nvPicPr>
        <p:blipFill>
          <a:blip r:embed="rId3" cstate="print">
            <a:extLst>
              <a:ext uri="{BEBA8EAE-BF5A-486C-A8C5-ECC9F3942E4B}">
                <a14:imgProps xmlns:a14="http://schemas.microsoft.com/office/drawing/2010/main">
                  <a14:imgLayer r:embed="rId4">
                    <a14:imgEffect>
                      <a14:brightnessContrast contrast="40000"/>
                    </a14:imgEffect>
                  </a14:imgLayer>
                </a14:imgProps>
              </a:ext>
              <a:ext uri="{28A0092B-C50C-407E-A947-70E740481C1C}">
                <a14:useLocalDpi xmlns:a14="http://schemas.microsoft.com/office/drawing/2010/main"/>
              </a:ext>
            </a:extLst>
          </a:blip>
          <a:srcRect/>
          <a:stretch/>
        </p:blipFill>
        <p:spPr>
          <a:xfrm>
            <a:off x="0" y="1265273"/>
            <a:ext cx="12192000" cy="5152915"/>
          </a:xfrm>
          <a:prstGeom prst="rect">
            <a:avLst/>
          </a:prstGeom>
        </p:spPr>
      </p:pic>
      <p:sp>
        <p:nvSpPr>
          <p:cNvPr id="14" name="Text Placeholder 3">
            <a:extLst>
              <a:ext uri="{FF2B5EF4-FFF2-40B4-BE49-F238E27FC236}">
                <a16:creationId xmlns:a16="http://schemas.microsoft.com/office/drawing/2014/main" id="{CE9259C3-885A-05CE-87C2-FCF45C7C91BB}"/>
              </a:ext>
            </a:extLst>
          </p:cNvPr>
          <p:cNvSpPr txBox="1">
            <a:spLocks/>
          </p:cNvSpPr>
          <p:nvPr/>
        </p:nvSpPr>
        <p:spPr>
          <a:xfrm>
            <a:off x="1567543" y="2394405"/>
            <a:ext cx="2500604" cy="2069189"/>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buFont typeface="Arial" panose="020B0604020202020204" pitchFamily="34" charset="0"/>
              <a:buNone/>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Get a (War) room that can be blocked for about 3 weeks</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Whiteboard space</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Natural life</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Snack &amp; drinks</a:t>
            </a:r>
          </a:p>
        </p:txBody>
      </p:sp>
      <p:sp>
        <p:nvSpPr>
          <p:cNvPr id="15" name="Text Placeholder 3">
            <a:extLst>
              <a:ext uri="{FF2B5EF4-FFF2-40B4-BE49-F238E27FC236}">
                <a16:creationId xmlns:a16="http://schemas.microsoft.com/office/drawing/2014/main" id="{AF40EAF1-8647-B4A8-EAA1-AB36EE806099}"/>
              </a:ext>
            </a:extLst>
          </p:cNvPr>
          <p:cNvSpPr txBox="1">
            <a:spLocks/>
          </p:cNvSpPr>
          <p:nvPr/>
        </p:nvSpPr>
        <p:spPr>
          <a:xfrm>
            <a:off x="7893697" y="2276669"/>
            <a:ext cx="2432181" cy="2186923"/>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buFont typeface="Arial" panose="020B0604020202020204" pitchFamily="34" charset="0"/>
              <a:buNone/>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Timer</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Magic Paper</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Camera (for pictures afterwards)</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Bluetooth Speaker</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Spotify playlist</a:t>
            </a:r>
          </a:p>
        </p:txBody>
      </p:sp>
      <p:sp>
        <p:nvSpPr>
          <p:cNvPr id="16" name="Text Placeholder 3">
            <a:extLst>
              <a:ext uri="{FF2B5EF4-FFF2-40B4-BE49-F238E27FC236}">
                <a16:creationId xmlns:a16="http://schemas.microsoft.com/office/drawing/2014/main" id="{0C0B759B-5B97-36C4-04B7-323555A268FE}"/>
              </a:ext>
            </a:extLst>
          </p:cNvPr>
          <p:cNvSpPr txBox="1">
            <a:spLocks/>
          </p:cNvSpPr>
          <p:nvPr/>
        </p:nvSpPr>
        <p:spPr>
          <a:xfrm>
            <a:off x="4764831" y="2276670"/>
            <a:ext cx="2432181" cy="2186924"/>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buFont typeface="Arial" panose="020B0604020202020204" pitchFamily="34" charset="0"/>
              <a:buNone/>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Post-its and voting dots (different sizes and colors)</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Sharpies</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Masking Tape</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Scissors</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Glue sticks</a:t>
            </a:r>
          </a:p>
          <a:p>
            <a:pPr marL="342900" marR="0" lvl="0" indent="-342900" algn="l" defTabSz="914400" rtl="0" eaLnBrk="1" fontAlgn="auto" latinLnBrk="0" hangingPunct="1">
              <a:lnSpc>
                <a:spcPct val="100000"/>
              </a:lnSpc>
              <a:spcBef>
                <a:spcPts val="1000"/>
              </a:spcBef>
              <a:spcAft>
                <a:spcPts val="0"/>
              </a:spcAft>
              <a:buClr>
                <a:srgbClr val="11B5B4"/>
              </a:buClr>
              <a:buSzTx/>
              <a:buFont typeface="Wingdings" panose="05000000000000000000" pitchFamily="2" charset="2"/>
              <a:buChar char="q"/>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White A4 and A5 paper</a:t>
            </a:r>
          </a:p>
        </p:txBody>
      </p:sp>
      <p:grpSp>
        <p:nvGrpSpPr>
          <p:cNvPr id="3" name="Group 2">
            <a:extLst>
              <a:ext uri="{FF2B5EF4-FFF2-40B4-BE49-F238E27FC236}">
                <a16:creationId xmlns:a16="http://schemas.microsoft.com/office/drawing/2014/main" id="{E615457F-9F00-81E9-6415-D2B5B24C9AD3}"/>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A1F8A960-B908-E9B8-635C-D003F210F8B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 name="Group 11">
              <a:extLst>
                <a:ext uri="{FF2B5EF4-FFF2-40B4-BE49-F238E27FC236}">
                  <a16:creationId xmlns:a16="http://schemas.microsoft.com/office/drawing/2014/main" id="{3D0235B8-63DC-B6D1-FF4D-EFFA79C396F6}"/>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16C07293-B79D-3A72-94EB-AEE68FDCE24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8" name="Rectangle 17">
                <a:extLst>
                  <a:ext uri="{FF2B5EF4-FFF2-40B4-BE49-F238E27FC236}">
                    <a16:creationId xmlns:a16="http://schemas.microsoft.com/office/drawing/2014/main" id="{630F57DD-3EF0-4622-FB88-21F64958F2A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43423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EDCA53-2A35-82EC-846C-D69611D96ECC}"/>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0C27E105-76EB-AD35-7DFA-EC52A86CEA11}"/>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F2870C6-88A6-7E39-E3BE-03903367D069}"/>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81</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0C6D5462-27A7-6E96-0884-57B48DC77064}"/>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1</a:t>
            </a:r>
          </a:p>
        </p:txBody>
      </p:sp>
      <p:sp>
        <p:nvSpPr>
          <p:cNvPr id="57" name="Rectangle: Rounded Corners 56">
            <a:extLst>
              <a:ext uri="{FF2B5EF4-FFF2-40B4-BE49-F238E27FC236}">
                <a16:creationId xmlns:a16="http://schemas.microsoft.com/office/drawing/2014/main" id="{89373E90-58D6-460A-5FF5-5CE026A20CBA}"/>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BB5EF21C-7098-FB75-AE10-9D4470BBC4E8}"/>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D21FD416-641C-9373-8AD6-AE78881D9AD8}"/>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781DFC5F-A023-AB08-FD0C-9896A39D6147}"/>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3FF1D5F6-2456-22BC-DC73-522B489F5E68}"/>
              </a:ext>
            </a:extLst>
          </p:cNvPr>
          <p:cNvSpPr/>
          <p:nvPr/>
        </p:nvSpPr>
        <p:spPr>
          <a:xfrm>
            <a:off x="7459923"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CB3A6A90-FB70-1163-078A-BA94D671F28E}"/>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FA8CE1D-6E36-66C4-EB22-F5ED0FB17D94}"/>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BCFD4009-1E2C-AEEF-6686-19D581DB4E18}"/>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4C6A0B43-1C89-1B8C-6B2F-2DF179640D5E}"/>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05DB1411-4FD9-BDC4-644E-96550FF7906A}"/>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E7C916D9-C459-260C-3EA7-542DD69D8AD0}"/>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6D4B3626-D384-1F40-3CBF-08546B64CC18}"/>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5E8BF70C-C321-9B21-233C-8CB8CFA736F0}"/>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923BCF68-2E9C-7FB3-A84F-8FEB7540DC92}"/>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8D4C2EE2-4C74-4A1F-CC95-CF321A38C74A}"/>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EF9F85B4-02BC-935C-F73A-8A6EBF1322BF}"/>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30084655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a:xfrm>
            <a:off x="704850" y="439813"/>
            <a:ext cx="10340378" cy="394692"/>
          </a:xfrm>
        </p:spPr>
        <p:txBody>
          <a:bodyPr/>
          <a:lstStyle/>
          <a:p>
            <a:r>
              <a:rPr lang="en-US" dirty="0">
                <a:solidFill>
                  <a:srgbClr val="0C2B3E"/>
                </a:solidFill>
              </a:rPr>
              <a:t>Data Governance </a:t>
            </a:r>
            <a:r>
              <a:rPr lang="en-US" sz="2400" b="1" dirty="0">
                <a:solidFill>
                  <a:srgbClr val="11B5B4"/>
                </a:solidFill>
              </a:rPr>
              <a:t>SPRINT</a:t>
            </a:r>
            <a:r>
              <a:rPr lang="en-US" baseline="30000" dirty="0">
                <a:solidFill>
                  <a:srgbClr val="0C2B3E"/>
                </a:solidFill>
              </a:rPr>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2752309" y="1239843"/>
            <a:ext cx="557976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Current State Mapping</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are our challenges?</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2752875" y="2005981"/>
            <a:ext cx="557976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Purpose</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What is our goal?</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3" name="Connector: Elbow 12">
            <a:extLst>
              <a:ext uri="{FF2B5EF4-FFF2-40B4-BE49-F238E27FC236}">
                <a16:creationId xmlns:a16="http://schemas.microsoft.com/office/drawing/2014/main" id="{49220748-838B-1106-7A5F-DD8DB07FEFF3}"/>
              </a:ext>
            </a:extLst>
          </p:cNvPr>
          <p:cNvCxnSpPr>
            <a:cxnSpLocks/>
            <a:stCxn id="6" idx="2"/>
            <a:endCxn id="7" idx="0"/>
          </p:cNvCxnSpPr>
          <p:nvPr/>
        </p:nvCxnSpPr>
        <p:spPr>
          <a:xfrm rot="16200000" flipH="1">
            <a:off x="5388765" y="1851987"/>
            <a:ext cx="307421" cy="566"/>
          </a:xfrm>
          <a:prstGeom prst="bentConnector3">
            <a:avLst>
              <a:gd name="adj1" fmla="val 50000"/>
            </a:avLst>
          </a:prstGeom>
          <a:ln w="12700">
            <a:solidFill>
              <a:srgbClr val="0C2B3E"/>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8B0139CE-B02C-55D6-B68F-6C0A89BC13D2}"/>
              </a:ext>
            </a:extLst>
          </p:cNvPr>
          <p:cNvSpPr/>
          <p:nvPr/>
        </p:nvSpPr>
        <p:spPr>
          <a:xfrm rot="5400000" flipH="1">
            <a:off x="7994651" y="2085273"/>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Understanding ‘As Is’ and defining ‘To Be”</a:t>
            </a:r>
            <a:endParaRPr kumimoji="0" lang="en-US" sz="11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
        <p:nvSpPr>
          <p:cNvPr id="20" name="Rectangle 19">
            <a:extLst>
              <a:ext uri="{FF2B5EF4-FFF2-40B4-BE49-F238E27FC236}">
                <a16:creationId xmlns:a16="http://schemas.microsoft.com/office/drawing/2014/main" id="{4A7F6B7D-603F-1F75-30E9-335CAC5677FD}"/>
              </a:ext>
            </a:extLst>
          </p:cNvPr>
          <p:cNvSpPr/>
          <p:nvPr/>
        </p:nvSpPr>
        <p:spPr>
          <a:xfrm>
            <a:off x="2752310" y="2840441"/>
            <a:ext cx="171195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#1</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4" name="Rectangle 23">
            <a:extLst>
              <a:ext uri="{FF2B5EF4-FFF2-40B4-BE49-F238E27FC236}">
                <a16:creationId xmlns:a16="http://schemas.microsoft.com/office/drawing/2014/main" id="{199C8381-7213-A518-BE6F-D7DF8AD3BCF5}"/>
              </a:ext>
            </a:extLst>
          </p:cNvPr>
          <p:cNvSpPr/>
          <p:nvPr/>
        </p:nvSpPr>
        <p:spPr>
          <a:xfrm>
            <a:off x="2752309" y="3767484"/>
            <a:ext cx="557976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Initiatives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Identifying the gaps</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2752308" y="4572196"/>
            <a:ext cx="557976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Prioritization</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27" name="Straight Arrow Connector 26">
            <a:extLst>
              <a:ext uri="{FF2B5EF4-FFF2-40B4-BE49-F238E27FC236}">
                <a16:creationId xmlns:a16="http://schemas.microsoft.com/office/drawing/2014/main" id="{4A3764AD-1C94-353D-C3DF-472837BE30F4}"/>
              </a:ext>
            </a:extLst>
          </p:cNvPr>
          <p:cNvCxnSpPr>
            <a:cxnSpLocks/>
            <a:stCxn id="7" idx="2"/>
            <a:endCxn id="9" idx="0"/>
          </p:cNvCxnSpPr>
          <p:nvPr/>
        </p:nvCxnSpPr>
        <p:spPr>
          <a:xfrm flipH="1">
            <a:off x="5542475" y="2464698"/>
            <a:ext cx="283" cy="375743"/>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40F5BE64-3BE1-D608-A98C-41B721B6E94F}"/>
              </a:ext>
            </a:extLst>
          </p:cNvPr>
          <p:cNvCxnSpPr>
            <a:cxnSpLocks/>
            <a:endCxn id="8" idx="0"/>
          </p:cNvCxnSpPr>
          <p:nvPr/>
        </p:nvCxnSpPr>
        <p:spPr>
          <a:xfrm>
            <a:off x="7476662" y="2344317"/>
            <a:ext cx="1" cy="496124"/>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F9763982-1D11-65CD-BCD3-11392A5AD70D}"/>
              </a:ext>
            </a:extLst>
          </p:cNvPr>
          <p:cNvCxnSpPr>
            <a:cxnSpLocks/>
            <a:stCxn id="8" idx="2"/>
            <a:endCxn id="24" idx="0"/>
          </p:cNvCxnSpPr>
          <p:nvPr/>
        </p:nvCxnSpPr>
        <p:spPr>
          <a:xfrm rot="5400000">
            <a:off x="6275265" y="2566086"/>
            <a:ext cx="468326" cy="1934471"/>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nector: Elbow 29">
            <a:extLst>
              <a:ext uri="{FF2B5EF4-FFF2-40B4-BE49-F238E27FC236}">
                <a16:creationId xmlns:a16="http://schemas.microsoft.com/office/drawing/2014/main" id="{1A08927E-8A56-1AFA-4465-85A99CA62AB8}"/>
              </a:ext>
            </a:extLst>
          </p:cNvPr>
          <p:cNvCxnSpPr>
            <a:cxnSpLocks/>
            <a:stCxn id="20" idx="2"/>
            <a:endCxn id="24" idx="0"/>
          </p:cNvCxnSpPr>
          <p:nvPr/>
        </p:nvCxnSpPr>
        <p:spPr>
          <a:xfrm rot="16200000" flipH="1">
            <a:off x="4341077" y="2566369"/>
            <a:ext cx="468326" cy="1933904"/>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9" idx="2"/>
            <a:endCxn id="24" idx="0"/>
          </p:cNvCxnSpPr>
          <p:nvPr/>
        </p:nvCxnSpPr>
        <p:spPr>
          <a:xfrm flipH="1">
            <a:off x="5542192" y="3299158"/>
            <a:ext cx="283" cy="468326"/>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24" idx="2"/>
            <a:endCxn id="25" idx="0"/>
          </p:cNvCxnSpPr>
          <p:nvPr/>
        </p:nvCxnSpPr>
        <p:spPr>
          <a:xfrm flipH="1">
            <a:off x="5542191" y="4226201"/>
            <a:ext cx="1" cy="345995"/>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EBC0F3DB-CD97-E7B3-282C-A9D4AD648951}"/>
              </a:ext>
            </a:extLst>
          </p:cNvPr>
          <p:cNvSpPr/>
          <p:nvPr/>
        </p:nvSpPr>
        <p:spPr>
          <a:xfrm>
            <a:off x="6620685" y="2840441"/>
            <a:ext cx="171195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#3</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9" name="Rectangle 8">
            <a:extLst>
              <a:ext uri="{FF2B5EF4-FFF2-40B4-BE49-F238E27FC236}">
                <a16:creationId xmlns:a16="http://schemas.microsoft.com/office/drawing/2014/main" id="{80920C0B-B2C5-93AC-DFF1-F5DEA76FE930}"/>
              </a:ext>
            </a:extLst>
          </p:cNvPr>
          <p:cNvSpPr/>
          <p:nvPr/>
        </p:nvSpPr>
        <p:spPr>
          <a:xfrm>
            <a:off x="4686497" y="2840441"/>
            <a:ext cx="1711955" cy="45871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5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Guiding Principle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How we realize purpose</a:t>
            </a:r>
            <a:endParaRPr kumimoji="0" lang="LID4096"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12" name="Straight Arrow Connector 11">
            <a:extLst>
              <a:ext uri="{FF2B5EF4-FFF2-40B4-BE49-F238E27FC236}">
                <a16:creationId xmlns:a16="http://schemas.microsoft.com/office/drawing/2014/main" id="{89E185C1-CE06-AE5B-6542-E203DDE7098D}"/>
              </a:ext>
            </a:extLst>
          </p:cNvPr>
          <p:cNvCxnSpPr>
            <a:cxnSpLocks/>
            <a:endCxn id="20" idx="0"/>
          </p:cNvCxnSpPr>
          <p:nvPr/>
        </p:nvCxnSpPr>
        <p:spPr>
          <a:xfrm>
            <a:off x="3608287" y="2347845"/>
            <a:ext cx="1" cy="492596"/>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B1AF392-1C1A-733D-B60A-25BBF47FAAFD}"/>
              </a:ext>
            </a:extLst>
          </p:cNvPr>
          <p:cNvSpPr/>
          <p:nvPr/>
        </p:nvSpPr>
        <p:spPr>
          <a:xfrm>
            <a:off x="2752308" y="5380921"/>
            <a:ext cx="5579765"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Roadmap</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5542191" y="5030913"/>
            <a:ext cx="0" cy="350008"/>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rot="5400000" flipH="1">
            <a:off x="7994651" y="4578407"/>
            <a:ext cx="2330060"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Workshop #2</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rPr>
              <a:t>Bridge to Governance</a:t>
            </a:r>
            <a:endParaRPr kumimoji="0" lang="en-US" sz="1100" b="0" i="1"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rial"/>
            </a:endParaRPr>
          </a:p>
        </p:txBody>
      </p:sp>
    </p:spTree>
    <p:extLst>
      <p:ext uri="{BB962C8B-B14F-4D97-AF65-F5344CB8AC3E}">
        <p14:creationId xmlns:p14="http://schemas.microsoft.com/office/powerpoint/2010/main" val="29115275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The Fundamentals </a:t>
            </a:r>
            <a:r>
              <a:rPr lang="en-US" sz="2000" dirty="0">
                <a:solidFill>
                  <a:srgbClr val="11B5B4"/>
                </a:solidFill>
              </a:rPr>
              <a:t>| Workshops 1 and 2 of 7</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038350"/>
            <a:ext cx="9544936" cy="2724150"/>
          </a:xfrm>
        </p:spPr>
        <p:txBody>
          <a:bodyPr/>
          <a:lstStyle/>
          <a:p>
            <a:pPr marL="0" indent="0" algn="just">
              <a:lnSpc>
                <a:spcPct val="100000"/>
              </a:lnSpc>
              <a:buNone/>
            </a:pPr>
            <a:r>
              <a:rPr lang="en-US" dirty="0"/>
              <a:t>The Fundamentals workshops are the cornerstone of our Data Governance Sprint</a:t>
            </a:r>
            <a:r>
              <a:rPr lang="en-US" baseline="30000" dirty="0"/>
              <a:t>TM</a:t>
            </a:r>
            <a:r>
              <a:rPr lang="en-US" dirty="0"/>
              <a:t>, where we take a comprehensive look at how your organization currently manages its data assets and chart a clear path toward your desired future state. </a:t>
            </a:r>
          </a:p>
          <a:p>
            <a:pPr marL="0" indent="0" algn="just">
              <a:lnSpc>
                <a:spcPct val="100000"/>
              </a:lnSpc>
              <a:buNone/>
            </a:pPr>
            <a:r>
              <a:rPr lang="en-US" dirty="0"/>
              <a:t>By the end of The Fundamentals workshops, you’ll have a thorough understanding of the </a:t>
            </a:r>
            <a:r>
              <a:rPr lang="en-US" b="1" dirty="0">
                <a:solidFill>
                  <a:srgbClr val="11B5B4"/>
                </a:solidFill>
              </a:rPr>
              <a:t>“As Is”</a:t>
            </a:r>
            <a:r>
              <a:rPr lang="en-US" b="1" dirty="0">
                <a:solidFill>
                  <a:schemeClr val="accent4"/>
                </a:solidFill>
              </a:rPr>
              <a:t> </a:t>
            </a:r>
            <a:r>
              <a:rPr lang="en-US" dirty="0"/>
              <a:t>state, the</a:t>
            </a:r>
            <a:r>
              <a:rPr lang="en-US" dirty="0">
                <a:solidFill>
                  <a:srgbClr val="11B5B4"/>
                </a:solidFill>
              </a:rPr>
              <a:t> </a:t>
            </a:r>
            <a:r>
              <a:rPr lang="en-US" b="1" dirty="0">
                <a:solidFill>
                  <a:srgbClr val="11B5B4"/>
                </a:solidFill>
              </a:rPr>
              <a:t>“To Be”</a:t>
            </a:r>
            <a:r>
              <a:rPr lang="en-US" b="1" dirty="0">
                <a:solidFill>
                  <a:schemeClr val="accent4"/>
                </a:solidFill>
              </a:rPr>
              <a:t> </a:t>
            </a:r>
            <a:r>
              <a:rPr lang="en-US" dirty="0"/>
              <a:t>vision, and </a:t>
            </a:r>
            <a:r>
              <a:rPr lang="en-US" b="1" dirty="0">
                <a:solidFill>
                  <a:srgbClr val="11B5B4"/>
                </a:solidFill>
              </a:rPr>
              <a:t>the gaps </a:t>
            </a:r>
            <a:r>
              <a:rPr lang="en-US" dirty="0"/>
              <a:t>that need to be bridged. This clarity will provide a strong, actionable foundation for the remainder of the DG Sprint</a:t>
            </a:r>
            <a:r>
              <a:rPr lang="en-US" baseline="30000" dirty="0"/>
              <a:t>TM</a:t>
            </a:r>
            <a:r>
              <a:rPr lang="en-US" dirty="0"/>
              <a:t> and beyond, ensuring that your data governance efforts are aligned with your strategic objectives and ready to drive meaningful progress.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5285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The Fundamentals Workshops: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Establishing the Foundation for Data Governance</a:t>
            </a:r>
            <a:endParaRPr kumimoji="0" lang="en-US" sz="2000" b="1" i="0" u="sng" strike="noStrike" kern="1200" cap="none" spc="0" normalizeH="0" baseline="3000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6BE33020-A496-EE1A-83C3-4C72E2306D5B}"/>
              </a:ext>
            </a:extLst>
          </p:cNvPr>
          <p:cNvSpPr txBox="1">
            <a:spLocks/>
          </p:cNvSpPr>
          <p:nvPr/>
        </p:nvSpPr>
        <p:spPr>
          <a:xfrm>
            <a:off x="896939" y="4294799"/>
            <a:ext cx="451326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understanding the current state of data management within your organization.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existing challenges and examine current practices.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Define the “To Be” state, our vision for data governance, aligned with business objectives and strategic goals.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 through four key exercises: The Challenges Map, Challenges Interview, Purpose, and Guiding Principles.</a:t>
            </a:r>
          </a:p>
        </p:txBody>
      </p:sp>
      <p:sp>
        <p:nvSpPr>
          <p:cNvPr id="14" name="Tijdelijke aanduiding voor tekst 44">
            <a:extLst>
              <a:ext uri="{FF2B5EF4-FFF2-40B4-BE49-F238E27FC236}">
                <a16:creationId xmlns:a16="http://schemas.microsoft.com/office/drawing/2014/main" id="{FD475C88-2280-2532-79EF-F5E9B7920C3A}"/>
              </a:ext>
            </a:extLst>
          </p:cNvPr>
          <p:cNvSpPr txBox="1">
            <a:spLocks/>
          </p:cNvSpPr>
          <p:nvPr/>
        </p:nvSpPr>
        <p:spPr>
          <a:xfrm>
            <a:off x="896939" y="3978883"/>
            <a:ext cx="359075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Workshop 1: </a:t>
            </a: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 Full-Day</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6" name="Tijdelijke aanduiding voor inhoud 5">
            <a:extLst>
              <a:ext uri="{FF2B5EF4-FFF2-40B4-BE49-F238E27FC236}">
                <a16:creationId xmlns:a16="http://schemas.microsoft.com/office/drawing/2014/main" id="{DE04304A-CDE6-D2B9-58BF-534891D3DF97}"/>
              </a:ext>
            </a:extLst>
          </p:cNvPr>
          <p:cNvSpPr txBox="1">
            <a:spLocks/>
          </p:cNvSpPr>
          <p:nvPr/>
        </p:nvSpPr>
        <p:spPr>
          <a:xfrm>
            <a:off x="6272531" y="4294799"/>
            <a:ext cx="451326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Highlight the gaps between the current state and the future vision established on Thursday.</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Prioritize the actions needed to bridge these gaps.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improving the quality and understanding of critical data elements.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 through five engaging exercises designed to create a clear roadmap with prioritized use cases.</a:t>
            </a:r>
          </a:p>
        </p:txBody>
      </p:sp>
      <p:sp>
        <p:nvSpPr>
          <p:cNvPr id="17" name="Tijdelijke aanduiding voor tekst 44">
            <a:extLst>
              <a:ext uri="{FF2B5EF4-FFF2-40B4-BE49-F238E27FC236}">
                <a16:creationId xmlns:a16="http://schemas.microsoft.com/office/drawing/2014/main" id="{9CC85D73-8EF1-1DF3-AB11-33A8D613DF9F}"/>
              </a:ext>
            </a:extLst>
          </p:cNvPr>
          <p:cNvSpPr txBox="1">
            <a:spLocks/>
          </p:cNvSpPr>
          <p:nvPr/>
        </p:nvSpPr>
        <p:spPr>
          <a:xfrm>
            <a:off x="6272531" y="3978883"/>
            <a:ext cx="359075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Workshop 2: </a:t>
            </a: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 Full-Day</a:t>
            </a:r>
            <a:endParaRPr kumimoji="0" lang="en-US" sz="12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nvGrpSpPr>
          <p:cNvPr id="18" name="Group 17">
            <a:extLst>
              <a:ext uri="{FF2B5EF4-FFF2-40B4-BE49-F238E27FC236}">
                <a16:creationId xmlns:a16="http://schemas.microsoft.com/office/drawing/2014/main" id="{15A176C4-A8B2-A174-0BED-46C722AFD25C}"/>
              </a:ext>
            </a:extLst>
          </p:cNvPr>
          <p:cNvGrpSpPr/>
          <p:nvPr/>
        </p:nvGrpSpPr>
        <p:grpSpPr>
          <a:xfrm>
            <a:off x="10820400" y="158021"/>
            <a:ext cx="1262954" cy="262128"/>
            <a:chOff x="10892274" y="158021"/>
            <a:chExt cx="1191080" cy="262128"/>
          </a:xfrm>
        </p:grpSpPr>
        <p:sp>
          <p:nvSpPr>
            <p:cNvPr id="19" name="Oval 18">
              <a:extLst>
                <a:ext uri="{FF2B5EF4-FFF2-40B4-BE49-F238E27FC236}">
                  <a16:creationId xmlns:a16="http://schemas.microsoft.com/office/drawing/2014/main" id="{6AC6D38B-1111-3EBA-761F-0E6F9E17C40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20" name="Group 19">
              <a:extLst>
                <a:ext uri="{FF2B5EF4-FFF2-40B4-BE49-F238E27FC236}">
                  <a16:creationId xmlns:a16="http://schemas.microsoft.com/office/drawing/2014/main" id="{0245CBEC-DD62-AE56-3475-47B65D6A70CD}"/>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82ED2F4D-00AD-DDC0-80E6-C9FA284A9FE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1</a:t>
                </a:r>
              </a:p>
            </p:txBody>
          </p:sp>
          <p:sp>
            <p:nvSpPr>
              <p:cNvPr id="22" name="Rectangle 21">
                <a:extLst>
                  <a:ext uri="{FF2B5EF4-FFF2-40B4-BE49-F238E27FC236}">
                    <a16:creationId xmlns:a16="http://schemas.microsoft.com/office/drawing/2014/main" id="{ADABD337-9613-8ED2-E3FD-BC0B82BD494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7159459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314491"/>
            <a:ext cx="8010524" cy="452426"/>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sz="2000" dirty="0">
              <a:solidFill>
                <a:srgbClr val="11B5B4"/>
              </a:solidFill>
            </a:endParaRP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BFCCA5E3-DE5A-6AB0-5DF8-077F3B31D1C3}"/>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C1343108-129F-BE5E-B30F-AAF3B417A8B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8" name="Group 7">
              <a:extLst>
                <a:ext uri="{FF2B5EF4-FFF2-40B4-BE49-F238E27FC236}">
                  <a16:creationId xmlns:a16="http://schemas.microsoft.com/office/drawing/2014/main" id="{B73E617B-A710-2926-F994-3826603259AF}"/>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7B6AEFAF-A56B-6ACD-F31C-66149F5BA3F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0" name="Rectangle 9">
                <a:extLst>
                  <a:ext uri="{FF2B5EF4-FFF2-40B4-BE49-F238E27FC236}">
                    <a16:creationId xmlns:a16="http://schemas.microsoft.com/office/drawing/2014/main" id="{4AF8DCD6-F4C1-8E53-2DB8-0D35C42806D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1" name="Rectangle 10">
            <a:extLst>
              <a:ext uri="{FF2B5EF4-FFF2-40B4-BE49-F238E27FC236}">
                <a16:creationId xmlns:a16="http://schemas.microsoft.com/office/drawing/2014/main" id="{E0A86520-5676-D937-510E-7645A012F43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Template</a:t>
            </a:r>
          </a:p>
        </p:txBody>
      </p:sp>
      <p:sp>
        <p:nvSpPr>
          <p:cNvPr id="16" name="Rectangle 15">
            <a:extLst>
              <a:ext uri="{FF2B5EF4-FFF2-40B4-BE49-F238E27FC236}">
                <a16:creationId xmlns:a16="http://schemas.microsoft.com/office/drawing/2014/main" id="{FAA3DA69-0F0C-4317-4368-E85CD2A22CD1}"/>
              </a:ext>
            </a:extLst>
          </p:cNvPr>
          <p:cNvSpPr/>
          <p:nvPr/>
        </p:nvSpPr>
        <p:spPr>
          <a:xfrm rot="16200000">
            <a:off x="6108067" y="-2452372"/>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FBA9D215-8097-72C8-7839-358C806DC9AF}"/>
              </a:ext>
            </a:extLst>
          </p:cNvPr>
          <p:cNvSpPr txBox="1"/>
          <p:nvPr/>
        </p:nvSpPr>
        <p:spPr>
          <a:xfrm>
            <a:off x="1758626" y="1440419"/>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a:t>
            </a:r>
            <a:endParaRPr kumimoji="0" lang="LID4096"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93A37CC3-DC79-7754-A040-4C9B36B906FA}"/>
              </a:ext>
            </a:extLst>
          </p:cNvPr>
          <p:cNvSpPr txBox="1"/>
          <p:nvPr/>
        </p:nvSpPr>
        <p:spPr>
          <a:xfrm>
            <a:off x="3351370" y="1440419"/>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btain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5094C6FF-8DAE-1587-9C91-967C8D0D7679}"/>
              </a:ext>
            </a:extLst>
          </p:cNvPr>
          <p:cNvSpPr txBox="1"/>
          <p:nvPr/>
        </p:nvSpPr>
        <p:spPr>
          <a:xfrm>
            <a:off x="4944114" y="1440419"/>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tore &amp; Share</a:t>
            </a:r>
          </a:p>
        </p:txBody>
      </p:sp>
      <p:sp>
        <p:nvSpPr>
          <p:cNvPr id="20" name="TextBox 19">
            <a:extLst>
              <a:ext uri="{FF2B5EF4-FFF2-40B4-BE49-F238E27FC236}">
                <a16:creationId xmlns:a16="http://schemas.microsoft.com/office/drawing/2014/main" id="{6D73D293-F5A6-834B-7962-2CA66ECDD971}"/>
              </a:ext>
            </a:extLst>
          </p:cNvPr>
          <p:cNvSpPr txBox="1"/>
          <p:nvPr/>
        </p:nvSpPr>
        <p:spPr>
          <a:xfrm>
            <a:off x="6536858" y="1440419"/>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aintain</a:t>
            </a:r>
          </a:p>
        </p:txBody>
      </p:sp>
      <p:sp>
        <p:nvSpPr>
          <p:cNvPr id="21" name="TextBox 20">
            <a:extLst>
              <a:ext uri="{FF2B5EF4-FFF2-40B4-BE49-F238E27FC236}">
                <a16:creationId xmlns:a16="http://schemas.microsoft.com/office/drawing/2014/main" id="{FED49818-1645-9EB2-F1B9-AC9BE643A9F5}"/>
              </a:ext>
            </a:extLst>
          </p:cNvPr>
          <p:cNvSpPr txBox="1"/>
          <p:nvPr/>
        </p:nvSpPr>
        <p:spPr>
          <a:xfrm>
            <a:off x="9722346" y="1439194"/>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ispose</a:t>
            </a:r>
          </a:p>
        </p:txBody>
      </p:sp>
      <p:sp>
        <p:nvSpPr>
          <p:cNvPr id="22" name="Rectangle 21">
            <a:extLst>
              <a:ext uri="{FF2B5EF4-FFF2-40B4-BE49-F238E27FC236}">
                <a16:creationId xmlns:a16="http://schemas.microsoft.com/office/drawing/2014/main" id="{78D91E46-1754-9F15-F94B-5096D60C5262}"/>
              </a:ext>
            </a:extLst>
          </p:cNvPr>
          <p:cNvSpPr/>
          <p:nvPr/>
        </p:nvSpPr>
        <p:spPr>
          <a:xfrm rot="16200000">
            <a:off x="6108066" y="-1574718"/>
            <a:ext cx="704846" cy="9403720"/>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2A11BAFD-25CC-1BEF-61F4-1B0F559DAAAA}"/>
              </a:ext>
            </a:extLst>
          </p:cNvPr>
          <p:cNvSpPr/>
          <p:nvPr/>
        </p:nvSpPr>
        <p:spPr>
          <a:xfrm rot="16200000">
            <a:off x="6108065" y="-697066"/>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3C2C6544-2C16-43A4-85BF-03F06B79070F}"/>
              </a:ext>
            </a:extLst>
          </p:cNvPr>
          <p:cNvSpPr/>
          <p:nvPr/>
        </p:nvSpPr>
        <p:spPr>
          <a:xfrm rot="16200000">
            <a:off x="6108064" y="180587"/>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1386A63E-3E98-8D6F-9A02-987714D5F675}"/>
              </a:ext>
            </a:extLst>
          </p:cNvPr>
          <p:cNvSpPr/>
          <p:nvPr/>
        </p:nvSpPr>
        <p:spPr>
          <a:xfrm>
            <a:off x="599211" y="1925489"/>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a:t>
            </a:r>
          </a:p>
        </p:txBody>
      </p:sp>
      <p:sp>
        <p:nvSpPr>
          <p:cNvPr id="26" name="Rectangle 25">
            <a:extLst>
              <a:ext uri="{FF2B5EF4-FFF2-40B4-BE49-F238E27FC236}">
                <a16:creationId xmlns:a16="http://schemas.microsoft.com/office/drawing/2014/main" id="{E46ED0C7-F233-ED99-7719-8B8EC6D55F38}"/>
              </a:ext>
            </a:extLst>
          </p:cNvPr>
          <p:cNvSpPr/>
          <p:nvPr/>
        </p:nvSpPr>
        <p:spPr>
          <a:xfrm>
            <a:off x="599211" y="2802175"/>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a:t>
            </a: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7" name="Rectangle 26">
            <a:extLst>
              <a:ext uri="{FF2B5EF4-FFF2-40B4-BE49-F238E27FC236}">
                <a16:creationId xmlns:a16="http://schemas.microsoft.com/office/drawing/2014/main" id="{ACF0DE1A-48CD-1CC3-1A06-12C824C3897C}"/>
              </a:ext>
            </a:extLst>
          </p:cNvPr>
          <p:cNvSpPr/>
          <p:nvPr/>
        </p:nvSpPr>
        <p:spPr>
          <a:xfrm>
            <a:off x="599211" y="3678861"/>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(Who)</a:t>
            </a:r>
          </a:p>
        </p:txBody>
      </p:sp>
      <p:sp>
        <p:nvSpPr>
          <p:cNvPr id="28" name="Rectangle 27">
            <a:extLst>
              <a:ext uri="{FF2B5EF4-FFF2-40B4-BE49-F238E27FC236}">
                <a16:creationId xmlns:a16="http://schemas.microsoft.com/office/drawing/2014/main" id="{735CA49C-E2D4-554D-9E83-0F60F7280BD5}"/>
              </a:ext>
            </a:extLst>
          </p:cNvPr>
          <p:cNvSpPr/>
          <p:nvPr/>
        </p:nvSpPr>
        <p:spPr>
          <a:xfrm>
            <a:off x="598258" y="4555547"/>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9" name="TextBox 28">
            <a:extLst>
              <a:ext uri="{FF2B5EF4-FFF2-40B4-BE49-F238E27FC236}">
                <a16:creationId xmlns:a16="http://schemas.microsoft.com/office/drawing/2014/main" id="{682CD225-507C-09CF-322E-4BEF26A6EDA5}"/>
              </a:ext>
            </a:extLst>
          </p:cNvPr>
          <p:cNvSpPr txBox="1"/>
          <p:nvPr/>
        </p:nvSpPr>
        <p:spPr>
          <a:xfrm>
            <a:off x="8129602" y="1440419"/>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pply</a:t>
            </a:r>
          </a:p>
        </p:txBody>
      </p:sp>
      <p:sp>
        <p:nvSpPr>
          <p:cNvPr id="32" name="Rectangle 31">
            <a:extLst>
              <a:ext uri="{FF2B5EF4-FFF2-40B4-BE49-F238E27FC236}">
                <a16:creationId xmlns:a16="http://schemas.microsoft.com/office/drawing/2014/main" id="{7C691193-269A-6D81-FB8C-5D930D4AC951}"/>
              </a:ext>
            </a:extLst>
          </p:cNvPr>
          <p:cNvSpPr/>
          <p:nvPr/>
        </p:nvSpPr>
        <p:spPr>
          <a:xfrm rot="16200000">
            <a:off x="6314840" y="857398"/>
            <a:ext cx="291294"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Location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and How Long)</a:t>
            </a:r>
            <a:endParaRPr kumimoji="0" lang="LID4096"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D8A316AD-15DB-A2F8-8EDD-0BE11F625044}"/>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Tree>
    <p:extLst>
      <p:ext uri="{BB962C8B-B14F-4D97-AF65-F5344CB8AC3E}">
        <p14:creationId xmlns:p14="http://schemas.microsoft.com/office/powerpoint/2010/main" val="11063117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314491"/>
            <a:ext cx="8010524" cy="452426"/>
          </a:xfrm>
        </p:spPr>
        <p:txBody>
          <a:bodyPr/>
          <a:lstStyle/>
          <a:p>
            <a:r>
              <a:rPr lang="en-US" dirty="0">
                <a:solidFill>
                  <a:srgbClr val="0C2B3E"/>
                </a:solidFill>
              </a:rPr>
              <a:t>Challenges </a:t>
            </a:r>
            <a:r>
              <a:rPr lang="en-US" sz="2400" b="1" dirty="0">
                <a:solidFill>
                  <a:srgbClr val="11B5B4"/>
                </a:solidFill>
              </a:rPr>
              <a:t>INTERVIEW</a:t>
            </a:r>
            <a:endParaRPr lang="en-US" sz="2000" b="1" dirty="0">
              <a:solidFill>
                <a:srgbClr val="11B5B4"/>
              </a:solidFill>
            </a:endParaRP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D8A316AD-15DB-A2F8-8EDD-0BE11F625044}"/>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Broad Impact Components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13" name="TextBox 12">
            <a:extLst>
              <a:ext uri="{FF2B5EF4-FFF2-40B4-BE49-F238E27FC236}">
                <a16:creationId xmlns:a16="http://schemas.microsoft.com/office/drawing/2014/main" id="{5E5EF708-F96B-8943-DD08-02A3B576D7F7}"/>
              </a:ext>
            </a:extLst>
          </p:cNvPr>
          <p:cNvSpPr txBox="1"/>
          <p:nvPr/>
        </p:nvSpPr>
        <p:spPr>
          <a:xfrm>
            <a:off x="893199" y="1896383"/>
            <a:ext cx="2420548" cy="338554"/>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equirements and Constraints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15702E01-FBDF-5AF3-B454-CFB5C03BA999}"/>
              </a:ext>
            </a:extLst>
          </p:cNvPr>
          <p:cNvSpPr/>
          <p:nvPr/>
        </p:nvSpPr>
        <p:spPr>
          <a:xfrm rot="16200000">
            <a:off x="6629545" y="-1419413"/>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AC42AB2C-F777-1001-6AD9-90C8E649B08A}"/>
              </a:ext>
            </a:extLst>
          </p:cNvPr>
          <p:cNvSpPr txBox="1"/>
          <p:nvPr/>
        </p:nvSpPr>
        <p:spPr>
          <a:xfrm>
            <a:off x="893197" y="2343149"/>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esponsibility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BFD00E4D-35D7-29DF-EF60-E08B136C7FAC}"/>
              </a:ext>
            </a:extLst>
          </p:cNvPr>
          <p:cNvSpPr/>
          <p:nvPr/>
        </p:nvSpPr>
        <p:spPr>
          <a:xfrm rot="16200000">
            <a:off x="6629543" y="-972647"/>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E535A09E-C6C6-4B6F-CB43-57A0CA1FBC7A}"/>
              </a:ext>
            </a:extLst>
          </p:cNvPr>
          <p:cNvSpPr txBox="1"/>
          <p:nvPr/>
        </p:nvSpPr>
        <p:spPr>
          <a:xfrm>
            <a:off x="893195" y="2783568"/>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mprovement and Prevention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676F4273-CAC8-AA11-FDF6-DCC9A05C4750}"/>
              </a:ext>
            </a:extLst>
          </p:cNvPr>
          <p:cNvSpPr/>
          <p:nvPr/>
        </p:nvSpPr>
        <p:spPr>
          <a:xfrm rot="16200000">
            <a:off x="6629541" y="-53222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BE7C371F-A825-96BC-F2FD-0084939AB3DE}"/>
              </a:ext>
            </a:extLst>
          </p:cNvPr>
          <p:cNvSpPr txBox="1"/>
          <p:nvPr/>
        </p:nvSpPr>
        <p:spPr>
          <a:xfrm>
            <a:off x="893195" y="3227626"/>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tructure and Meaning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C7289DF7-FF12-8D83-A20C-EB390E8B178D}"/>
              </a:ext>
            </a:extLst>
          </p:cNvPr>
          <p:cNvSpPr/>
          <p:nvPr/>
        </p:nvSpPr>
        <p:spPr>
          <a:xfrm rot="16200000">
            <a:off x="6629541" y="-88170"/>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6B2810FA-32F1-1E0A-D2D8-B72A49AD7599}"/>
              </a:ext>
            </a:extLst>
          </p:cNvPr>
          <p:cNvSpPr txBox="1"/>
          <p:nvPr/>
        </p:nvSpPr>
        <p:spPr>
          <a:xfrm>
            <a:off x="893196" y="3668044"/>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ommunication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CCA70A88-8C87-1C1A-A3D3-7B35C4B9179B}"/>
              </a:ext>
            </a:extLst>
          </p:cNvPr>
          <p:cNvSpPr/>
          <p:nvPr/>
        </p:nvSpPr>
        <p:spPr>
          <a:xfrm rot="16200000">
            <a:off x="6629542" y="352248"/>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55507DAE-3AA5-215B-0772-0A4B85E4C29D}"/>
              </a:ext>
            </a:extLst>
          </p:cNvPr>
          <p:cNvSpPr txBox="1"/>
          <p:nvPr/>
        </p:nvSpPr>
        <p:spPr>
          <a:xfrm>
            <a:off x="893196" y="4108460"/>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hange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2573CF2-24ED-7B27-C653-033DCB0CCC49}"/>
              </a:ext>
            </a:extLst>
          </p:cNvPr>
          <p:cNvSpPr/>
          <p:nvPr/>
        </p:nvSpPr>
        <p:spPr>
          <a:xfrm rot="16200000">
            <a:off x="6629542" y="792664"/>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A1E27E42-EC8E-5F66-426C-C0E2A9836123}"/>
              </a:ext>
            </a:extLst>
          </p:cNvPr>
          <p:cNvSpPr txBox="1"/>
          <p:nvPr/>
        </p:nvSpPr>
        <p:spPr>
          <a:xfrm>
            <a:off x="893194" y="4560991"/>
            <a:ext cx="2420548" cy="338554"/>
          </a:xfrm>
          <a:prstGeom prst="rect">
            <a:avLst/>
          </a:prstGeom>
          <a:noFill/>
          <a:ln w="19050">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thics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33C81271-A540-CCE0-451C-68C46D4F6010}"/>
              </a:ext>
            </a:extLst>
          </p:cNvPr>
          <p:cNvSpPr/>
          <p:nvPr/>
        </p:nvSpPr>
        <p:spPr>
          <a:xfrm rot="16200000">
            <a:off x="6629540" y="1245195"/>
            <a:ext cx="338552" cy="6970145"/>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682AB24E-F631-1439-BD67-DE8180F0856B}"/>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E1CCE6C8-38E8-40BA-57AC-B8EF722489A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6" name="Group 15">
              <a:extLst>
                <a:ext uri="{FF2B5EF4-FFF2-40B4-BE49-F238E27FC236}">
                  <a16:creationId xmlns:a16="http://schemas.microsoft.com/office/drawing/2014/main" id="{475C27C0-26BD-F7DD-01DE-AFF57B8467A3}"/>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34D71760-B6B7-5E5D-2CD0-93FC5C21695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8" name="Rectangle 17">
                <a:extLst>
                  <a:ext uri="{FF2B5EF4-FFF2-40B4-BE49-F238E27FC236}">
                    <a16:creationId xmlns:a16="http://schemas.microsoft.com/office/drawing/2014/main" id="{1D9D03C0-4304-B9B0-0CF9-CA257C2BD9E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9" name="Rectangle 18">
            <a:extLst>
              <a:ext uri="{FF2B5EF4-FFF2-40B4-BE49-F238E27FC236}">
                <a16:creationId xmlns:a16="http://schemas.microsoft.com/office/drawing/2014/main" id="{D214E4D4-F4E2-DC78-9B30-7A8FA2C7BDE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Template</a:t>
            </a:r>
          </a:p>
        </p:txBody>
      </p:sp>
    </p:spTree>
    <p:extLst>
      <p:ext uri="{BB962C8B-B14F-4D97-AF65-F5344CB8AC3E}">
        <p14:creationId xmlns:p14="http://schemas.microsoft.com/office/powerpoint/2010/main" val="30263198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314491"/>
            <a:ext cx="8010524" cy="452426"/>
          </a:xfrm>
        </p:spPr>
        <p:txBody>
          <a:bodyPr/>
          <a:lstStyle/>
          <a:p>
            <a:r>
              <a:rPr lang="en-US" dirty="0">
                <a:solidFill>
                  <a:srgbClr val="0C2B3E"/>
                </a:solidFill>
              </a:rPr>
              <a:t>Business </a:t>
            </a:r>
            <a:r>
              <a:rPr lang="en-US" sz="2400" b="1" dirty="0">
                <a:solidFill>
                  <a:srgbClr val="11B5B4"/>
                </a:solidFill>
              </a:rPr>
              <a:t>NEEDS</a:t>
            </a:r>
            <a:r>
              <a:rPr lang="en-US" b="1" dirty="0">
                <a:solidFill>
                  <a:srgbClr val="0C2B3E"/>
                </a:solidFill>
              </a:rPr>
              <a:t> </a:t>
            </a:r>
            <a:r>
              <a:rPr lang="en-US" dirty="0">
                <a:solidFill>
                  <a:srgbClr val="0C2B3E"/>
                </a:solidFill>
              </a:rPr>
              <a:t>&amp; culture</a:t>
            </a:r>
            <a:endParaRPr lang="en-US" sz="2000" dirty="0">
              <a:solidFill>
                <a:srgbClr val="0C2B3E"/>
              </a:solidFill>
            </a:endParaRP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D8A316AD-15DB-A2F8-8EDD-0BE11F625044}"/>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Business Needs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716CA4B3-26A2-6F40-ABD2-C29D311938C7}"/>
              </a:ext>
            </a:extLst>
          </p:cNvPr>
          <p:cNvSpPr/>
          <p:nvPr/>
        </p:nvSpPr>
        <p:spPr>
          <a:xfrm>
            <a:off x="1428661" y="1649121"/>
            <a:ext cx="1751210" cy="2351326"/>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Customers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633496F9-1145-D53C-A4C2-C0F7E41EE716}"/>
              </a:ext>
            </a:extLst>
          </p:cNvPr>
          <p:cNvSpPr/>
          <p:nvPr/>
        </p:nvSpPr>
        <p:spPr>
          <a:xfrm>
            <a:off x="3179056" y="1649121"/>
            <a:ext cx="1751210" cy="1163318"/>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Products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85DD50BF-28B0-3AD9-CD54-4BAD9EECD60C}"/>
              </a:ext>
            </a:extLst>
          </p:cNvPr>
          <p:cNvSpPr/>
          <p:nvPr/>
        </p:nvSpPr>
        <p:spPr>
          <a:xfrm>
            <a:off x="4929451" y="1649121"/>
            <a:ext cx="1751210" cy="2351326"/>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Goals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A52BACF9-7F29-7398-D54F-07C027ECB039}"/>
              </a:ext>
            </a:extLst>
          </p:cNvPr>
          <p:cNvSpPr/>
          <p:nvPr/>
        </p:nvSpPr>
        <p:spPr>
          <a:xfrm>
            <a:off x="6679031" y="1649121"/>
            <a:ext cx="1751210" cy="1188008"/>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Issues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Rectangle 17">
            <a:extLst>
              <a:ext uri="{FF2B5EF4-FFF2-40B4-BE49-F238E27FC236}">
                <a16:creationId xmlns:a16="http://schemas.microsoft.com/office/drawing/2014/main" id="{B1E57C60-33B4-688E-FFBB-5A5D38D7ED5D}"/>
              </a:ext>
            </a:extLst>
          </p:cNvPr>
          <p:cNvSpPr/>
          <p:nvPr/>
        </p:nvSpPr>
        <p:spPr>
          <a:xfrm>
            <a:off x="8429426" y="1654477"/>
            <a:ext cx="1751210" cy="2340614"/>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Strategies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A4B52EFC-A796-6EF1-D8ED-3EDCFBE2D327}"/>
              </a:ext>
            </a:extLst>
          </p:cNvPr>
          <p:cNvSpPr/>
          <p:nvPr/>
        </p:nvSpPr>
        <p:spPr>
          <a:xfrm>
            <a:off x="1427439" y="3995091"/>
            <a:ext cx="4372622" cy="1163318"/>
          </a:xfrm>
          <a:prstGeom prst="rect">
            <a:avLst/>
          </a:prstGeom>
          <a:solidFill>
            <a:srgbClr val="C7F0F2"/>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Culture</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4F4CC747-5679-F66C-1D94-23C60305DF78}"/>
              </a:ext>
            </a:extLst>
          </p:cNvPr>
          <p:cNvSpPr/>
          <p:nvPr/>
        </p:nvSpPr>
        <p:spPr>
          <a:xfrm>
            <a:off x="5800061" y="3995091"/>
            <a:ext cx="4379760" cy="1163318"/>
          </a:xfrm>
          <a:prstGeom prst="rect">
            <a:avLst/>
          </a:prstGeom>
          <a:solidFill>
            <a:srgbClr val="C7F0F2"/>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E5D8A91E-492A-7176-DBE4-8B5C59FCBFEF}"/>
              </a:ext>
            </a:extLst>
          </p:cNvPr>
          <p:cNvSpPr/>
          <p:nvPr/>
        </p:nvSpPr>
        <p:spPr>
          <a:xfrm>
            <a:off x="3178649" y="2812439"/>
            <a:ext cx="1751210" cy="118265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Services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53FC39E8-A44C-C1A5-248D-9176B93DB758}"/>
              </a:ext>
            </a:extLst>
          </p:cNvPr>
          <p:cNvSpPr/>
          <p:nvPr/>
        </p:nvSpPr>
        <p:spPr>
          <a:xfrm>
            <a:off x="6679031" y="2837128"/>
            <a:ext cx="1751210" cy="115796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Opportunities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8CEB9EE1-3004-C353-C3C0-0092E30CADCE}"/>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58E6304B-BAC7-CBDF-2B3B-BD91EC08A56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94857FEC-035C-1F93-F0B4-F5EB68829496}"/>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322050DB-9C3F-8561-B74C-B0BDE60EEF7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4" name="Rectangle 23">
                <a:extLst>
                  <a:ext uri="{FF2B5EF4-FFF2-40B4-BE49-F238E27FC236}">
                    <a16:creationId xmlns:a16="http://schemas.microsoft.com/office/drawing/2014/main" id="{B376A166-3147-23D4-83EA-B7D678FC90D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C8CA6F90-B507-0A46-FDB7-21B5A10E537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Template</a:t>
            </a:r>
          </a:p>
        </p:txBody>
      </p:sp>
    </p:spTree>
    <p:extLst>
      <p:ext uri="{BB962C8B-B14F-4D97-AF65-F5344CB8AC3E}">
        <p14:creationId xmlns:p14="http://schemas.microsoft.com/office/powerpoint/2010/main" val="42690103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The Fundamentals </a:t>
            </a:r>
            <a:r>
              <a:rPr lang="en-US" sz="2000" dirty="0">
                <a:solidFill>
                  <a:srgbClr val="11B5B4"/>
                </a:solidFill>
              </a:rPr>
              <a:t>| Workshop 1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Challenges Map</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2.</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Challenges Interview</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Purpose</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1" y="3834713"/>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Guiding Principles</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start by capturing the data challenges and pain points on a Challenges Map.</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purpose is to get a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high-level overview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how the key components (data, processes, people, &amp; technology) interact with the information life cycle within the organization.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 helps to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identify root causes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determine improvements</a:t>
            </a:r>
            <a:r>
              <a:rPr kumimoji="0" lang="en-US" sz="1600" b="0"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needed to correct existing problems and prevent them from reappearing. </a:t>
            </a:r>
          </a:p>
        </p:txBody>
      </p:sp>
      <p:grpSp>
        <p:nvGrpSpPr>
          <p:cNvPr id="3" name="Group 2">
            <a:extLst>
              <a:ext uri="{FF2B5EF4-FFF2-40B4-BE49-F238E27FC236}">
                <a16:creationId xmlns:a16="http://schemas.microsoft.com/office/drawing/2014/main" id="{7B554F31-27BE-5373-3C9E-2E0685EF6827}"/>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6A8D8E21-4811-89A3-F283-22D7DC2445A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2" name="Group 11">
              <a:extLst>
                <a:ext uri="{FF2B5EF4-FFF2-40B4-BE49-F238E27FC236}">
                  <a16:creationId xmlns:a16="http://schemas.microsoft.com/office/drawing/2014/main" id="{023683E7-BC2B-1ED5-33C1-2C828D3E35BD}"/>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0058058B-7884-795C-9B3A-BA0FB214050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9" name="Rectangle 18">
                <a:extLst>
                  <a:ext uri="{FF2B5EF4-FFF2-40B4-BE49-F238E27FC236}">
                    <a16:creationId xmlns:a16="http://schemas.microsoft.com/office/drawing/2014/main" id="{93E06FD1-6C22-4CF6-7D90-81EED0779FA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9137226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1 to 2 hours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9EB98DDA-EC36-794E-A0B3-E15BA8FF7085}"/>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E9ECA614-6BDC-19E2-0F03-FCB3BD5F72D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262B0B7D-2279-F706-860C-C1BEB051F543}"/>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6AA4B55D-01D4-A2E7-2E6D-D882EA133C9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0" name="Rectangle 19">
                <a:extLst>
                  <a:ext uri="{FF2B5EF4-FFF2-40B4-BE49-F238E27FC236}">
                    <a16:creationId xmlns:a16="http://schemas.microsoft.com/office/drawing/2014/main" id="{7F4600C2-3D3E-3157-4820-3255442329D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B9D6FAF7-1558-38DA-D96E-055CA078E1A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1316113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 name="Picture 10" descr="A red dot on a white background&#10;&#10;Description automatically generated">
            <a:extLst>
              <a:ext uri="{FF2B5EF4-FFF2-40B4-BE49-F238E27FC236}">
                <a16:creationId xmlns:a16="http://schemas.microsoft.com/office/drawing/2014/main" id="{099BA954-BDF5-9066-6F43-7228D851968D}"/>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239880" y="3725908"/>
            <a:ext cx="195072" cy="225553"/>
          </a:xfrm>
          <a:prstGeom prst="rect">
            <a:avLst/>
          </a:prstGeom>
        </p:spPr>
      </p:pic>
      <p:pic>
        <p:nvPicPr>
          <p:cNvPr id="12" name="Picture 11" descr="A red dot on a white background&#10;&#10;Description automatically generated">
            <a:extLst>
              <a:ext uri="{FF2B5EF4-FFF2-40B4-BE49-F238E27FC236}">
                <a16:creationId xmlns:a16="http://schemas.microsoft.com/office/drawing/2014/main" id="{2CF1504B-7FE8-AED6-A1A5-985416069798}"/>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288038" y="4216594"/>
            <a:ext cx="2293827" cy="1019175"/>
          </a:xfrm>
          <a:prstGeom prst="rect">
            <a:avLst/>
          </a:prstGeom>
        </p:spPr>
      </p:pic>
      <p:sp>
        <p:nvSpPr>
          <p:cNvPr id="18" name="Rectangle 17">
            <a:extLst>
              <a:ext uri="{FF2B5EF4-FFF2-40B4-BE49-F238E27FC236}">
                <a16:creationId xmlns:a16="http://schemas.microsoft.com/office/drawing/2014/main" id="{DD5E3E14-63D2-1E9F-D852-5E0E1A7469FF}"/>
              </a:ext>
            </a:extLst>
          </p:cNvPr>
          <p:cNvSpPr/>
          <p:nvPr/>
        </p:nvSpPr>
        <p:spPr>
          <a:xfrm>
            <a:off x="7101387" y="2302053"/>
            <a:ext cx="8676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9" name="Group 18">
            <a:extLst>
              <a:ext uri="{FF2B5EF4-FFF2-40B4-BE49-F238E27FC236}">
                <a16:creationId xmlns:a16="http://schemas.microsoft.com/office/drawing/2014/main" id="{1B9C1DD4-4D1C-7F87-A1AF-9E6B6C9CB9E0}"/>
              </a:ext>
            </a:extLst>
          </p:cNvPr>
          <p:cNvGrpSpPr/>
          <p:nvPr/>
        </p:nvGrpSpPr>
        <p:grpSpPr>
          <a:xfrm>
            <a:off x="7385947" y="5329504"/>
            <a:ext cx="180000" cy="180000"/>
            <a:chOff x="7966880" y="3935853"/>
            <a:chExt cx="180000" cy="180000"/>
          </a:xfrm>
        </p:grpSpPr>
        <p:sp>
          <p:nvSpPr>
            <p:cNvPr id="20" name="Oval 19">
              <a:extLst>
                <a:ext uri="{FF2B5EF4-FFF2-40B4-BE49-F238E27FC236}">
                  <a16:creationId xmlns:a16="http://schemas.microsoft.com/office/drawing/2014/main" id="{649B6E23-2690-CA90-0A7A-ED6D7BFE5CE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3C4CBF6F-8E01-B588-3D6A-B53F82E0A92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pic>
        <p:nvPicPr>
          <p:cNvPr id="22" name="Picture 21" descr="A red dot on a white background&#10;&#10;Description automatically generated">
            <a:extLst>
              <a:ext uri="{FF2B5EF4-FFF2-40B4-BE49-F238E27FC236}">
                <a16:creationId xmlns:a16="http://schemas.microsoft.com/office/drawing/2014/main" id="{435FE644-70FC-5858-54F4-E6C61A1FA53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239880" y="3944589"/>
            <a:ext cx="195072" cy="225553"/>
          </a:xfrm>
          <a:prstGeom prst="rect">
            <a:avLst/>
          </a:prstGeom>
        </p:spPr>
      </p:pic>
      <p:grpSp>
        <p:nvGrpSpPr>
          <p:cNvPr id="23" name="Group 22">
            <a:extLst>
              <a:ext uri="{FF2B5EF4-FFF2-40B4-BE49-F238E27FC236}">
                <a16:creationId xmlns:a16="http://schemas.microsoft.com/office/drawing/2014/main" id="{ACB1BCDE-E191-7C51-B778-7D6769D74582}"/>
              </a:ext>
            </a:extLst>
          </p:cNvPr>
          <p:cNvGrpSpPr/>
          <p:nvPr/>
        </p:nvGrpSpPr>
        <p:grpSpPr>
          <a:xfrm>
            <a:off x="7654652" y="5315078"/>
            <a:ext cx="180000" cy="180000"/>
            <a:chOff x="7966880" y="3935853"/>
            <a:chExt cx="180000" cy="180000"/>
          </a:xfrm>
        </p:grpSpPr>
        <p:sp>
          <p:nvSpPr>
            <p:cNvPr id="24" name="Oval 23">
              <a:extLst>
                <a:ext uri="{FF2B5EF4-FFF2-40B4-BE49-F238E27FC236}">
                  <a16:creationId xmlns:a16="http://schemas.microsoft.com/office/drawing/2014/main" id="{66D9A7B0-FE5C-74B1-74CE-4512EA026A4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EE1C7D3A-E91A-D17B-59A5-F71EDF1E92A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24FA2471-BE2A-D2E0-FB88-3C00C8BED0EC}"/>
              </a:ext>
            </a:extLst>
          </p:cNvPr>
          <p:cNvGrpSpPr/>
          <p:nvPr/>
        </p:nvGrpSpPr>
        <p:grpSpPr>
          <a:xfrm>
            <a:off x="7535188" y="5562828"/>
            <a:ext cx="180000" cy="180000"/>
            <a:chOff x="7966880" y="3935853"/>
            <a:chExt cx="180000" cy="180000"/>
          </a:xfrm>
        </p:grpSpPr>
        <p:sp>
          <p:nvSpPr>
            <p:cNvPr id="27" name="Oval 26">
              <a:extLst>
                <a:ext uri="{FF2B5EF4-FFF2-40B4-BE49-F238E27FC236}">
                  <a16:creationId xmlns:a16="http://schemas.microsoft.com/office/drawing/2014/main" id="{CA9F0931-9FE8-605A-1B62-99EB1B4107C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B9125445-8F11-5809-B570-9272DC32250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997639" y="3958992"/>
              <a:ext cx="118481" cy="118481"/>
            </a:xfrm>
            <a:prstGeom prst="rect">
              <a:avLst/>
            </a:prstGeom>
          </p:spPr>
        </p:pic>
      </p:grpSp>
      <p:sp>
        <p:nvSpPr>
          <p:cNvPr id="17" name="Oval 16">
            <a:extLst>
              <a:ext uri="{FF2B5EF4-FFF2-40B4-BE49-F238E27FC236}">
                <a16:creationId xmlns:a16="http://schemas.microsoft.com/office/drawing/2014/main" id="{6A4CAEE3-F334-EF77-0B40-DC5D36124A62}"/>
              </a:ext>
            </a:extLst>
          </p:cNvPr>
          <p:cNvSpPr/>
          <p:nvPr/>
        </p:nvSpPr>
        <p:spPr>
          <a:xfrm>
            <a:off x="6730756" y="3674197"/>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pic>
        <p:nvPicPr>
          <p:cNvPr id="34" name="Picture 33" descr="A red dot on a white background&#10;&#10;Description automatically generated">
            <a:extLst>
              <a:ext uri="{FF2B5EF4-FFF2-40B4-BE49-F238E27FC236}">
                <a16:creationId xmlns:a16="http://schemas.microsoft.com/office/drawing/2014/main" id="{D7D797C6-ED13-C6AC-A649-18E42EA3B94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427529" y="3736644"/>
            <a:ext cx="195072" cy="225553"/>
          </a:xfrm>
          <a:prstGeom prst="rect">
            <a:avLst/>
          </a:prstGeom>
        </p:spPr>
      </p:pic>
      <p:pic>
        <p:nvPicPr>
          <p:cNvPr id="35" name="Picture 34" descr="A red dot on a white background&#10;&#10;Description automatically generated">
            <a:extLst>
              <a:ext uri="{FF2B5EF4-FFF2-40B4-BE49-F238E27FC236}">
                <a16:creationId xmlns:a16="http://schemas.microsoft.com/office/drawing/2014/main" id="{E715FEDD-05C5-95E1-9159-2C15CEB46A48}"/>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427529" y="3955325"/>
            <a:ext cx="195072" cy="225553"/>
          </a:xfrm>
          <a:prstGeom prst="rect">
            <a:avLst/>
          </a:prstGeom>
        </p:spPr>
      </p:pic>
      <p:pic>
        <p:nvPicPr>
          <p:cNvPr id="36" name="Picture 35" descr="A red dot on a white background&#10;&#10;Description automatically generated">
            <a:extLst>
              <a:ext uri="{FF2B5EF4-FFF2-40B4-BE49-F238E27FC236}">
                <a16:creationId xmlns:a16="http://schemas.microsoft.com/office/drawing/2014/main" id="{25EFA595-5015-B6C8-1C69-3E1029281EA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637412" y="3719036"/>
            <a:ext cx="195072" cy="225553"/>
          </a:xfrm>
          <a:prstGeom prst="rect">
            <a:avLst/>
          </a:prstGeom>
        </p:spPr>
      </p:pic>
      <p:pic>
        <p:nvPicPr>
          <p:cNvPr id="37" name="Picture 36" descr="A red dot on a white background&#10;&#10;Description automatically generated">
            <a:extLst>
              <a:ext uri="{FF2B5EF4-FFF2-40B4-BE49-F238E27FC236}">
                <a16:creationId xmlns:a16="http://schemas.microsoft.com/office/drawing/2014/main" id="{6D07306A-F362-2BA7-A0A6-B058DEDDB0F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637412" y="3937717"/>
            <a:ext cx="195072" cy="225553"/>
          </a:xfrm>
          <a:prstGeom prst="rect">
            <a:avLst/>
          </a:prstGeom>
        </p:spPr>
      </p:pic>
      <p:pic>
        <p:nvPicPr>
          <p:cNvPr id="38" name="Picture 37" descr="A red dot on a white background&#10;&#10;Description automatically generated">
            <a:extLst>
              <a:ext uri="{FF2B5EF4-FFF2-40B4-BE49-F238E27FC236}">
                <a16:creationId xmlns:a16="http://schemas.microsoft.com/office/drawing/2014/main" id="{95232F1E-9901-8F6D-8B24-DAA084F0994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847295" y="3719036"/>
            <a:ext cx="195072" cy="225553"/>
          </a:xfrm>
          <a:prstGeom prst="rect">
            <a:avLst/>
          </a:prstGeom>
        </p:spPr>
      </p:pic>
      <p:pic>
        <p:nvPicPr>
          <p:cNvPr id="39" name="Picture 38" descr="A red dot on a white background&#10;&#10;Description automatically generated">
            <a:extLst>
              <a:ext uri="{FF2B5EF4-FFF2-40B4-BE49-F238E27FC236}">
                <a16:creationId xmlns:a16="http://schemas.microsoft.com/office/drawing/2014/main" id="{9B905AA7-CE11-183F-322B-CDA912887BF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847295" y="3937717"/>
            <a:ext cx="195072" cy="225553"/>
          </a:xfrm>
          <a:prstGeom prst="rect">
            <a:avLst/>
          </a:prstGeom>
        </p:spPr>
      </p:pic>
      <p:grpSp>
        <p:nvGrpSpPr>
          <p:cNvPr id="13" name="Group 12">
            <a:extLst>
              <a:ext uri="{FF2B5EF4-FFF2-40B4-BE49-F238E27FC236}">
                <a16:creationId xmlns:a16="http://schemas.microsoft.com/office/drawing/2014/main" id="{47639366-4A41-9923-AED2-E32C066B0933}"/>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9FBC354F-28E7-5817-98A0-9A822FD9166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D77536E3-7B51-459B-0EFF-660037245807}"/>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709329B4-7439-ECD1-8FB8-3A3FE34E53B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33" name="Rectangle 32">
                <a:extLst>
                  <a:ext uri="{FF2B5EF4-FFF2-40B4-BE49-F238E27FC236}">
                    <a16:creationId xmlns:a16="http://schemas.microsoft.com/office/drawing/2014/main" id="{6A78A381-D2CD-FBEF-8AF4-BC0128276DA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0" name="Rectangle 39">
            <a:extLst>
              <a:ext uri="{FF2B5EF4-FFF2-40B4-BE49-F238E27FC236}">
                <a16:creationId xmlns:a16="http://schemas.microsoft.com/office/drawing/2014/main" id="{775E536D-C529-399F-8F7E-854917078C0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43" name="Title 1">
            <a:extLst>
              <a:ext uri="{FF2B5EF4-FFF2-40B4-BE49-F238E27FC236}">
                <a16:creationId xmlns:a16="http://schemas.microsoft.com/office/drawing/2014/main" id="{BA3953FB-84BA-E392-86F7-AE4E8EA3FD99}"/>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
        <p:nvSpPr>
          <p:cNvPr id="44" name="Tijdelijke aanduiding voor tekst 44">
            <a:extLst>
              <a:ext uri="{FF2B5EF4-FFF2-40B4-BE49-F238E27FC236}">
                <a16:creationId xmlns:a16="http://schemas.microsoft.com/office/drawing/2014/main" id="{90318601-1235-9205-0ABF-FB48FE84CF66}"/>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45" name="Tijdelijke aanduiding voor tekst 44">
            <a:extLst>
              <a:ext uri="{FF2B5EF4-FFF2-40B4-BE49-F238E27FC236}">
                <a16:creationId xmlns:a16="http://schemas.microsoft.com/office/drawing/2014/main" id="{9358C702-C1A4-63A3-B668-8EB053CB11B7}"/>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46" name="Tijdelijke aanduiding voor tekst 44">
            <a:extLst>
              <a:ext uri="{FF2B5EF4-FFF2-40B4-BE49-F238E27FC236}">
                <a16:creationId xmlns:a16="http://schemas.microsoft.com/office/drawing/2014/main" id="{73B82BDC-396A-EF6C-0724-77B80490527D}"/>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47" name="Tijdelijke aanduiding voor tekst 44">
            <a:extLst>
              <a:ext uri="{FF2B5EF4-FFF2-40B4-BE49-F238E27FC236}">
                <a16:creationId xmlns:a16="http://schemas.microsoft.com/office/drawing/2014/main" id="{7D3483E5-9FF3-473B-DC74-F206B21A7BA6}"/>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33535207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6350" y="-6349"/>
            <a:ext cx="12204700" cy="58419"/>
            <a:chOff x="0" y="0"/>
            <a:chExt cx="24409400" cy="116838"/>
          </a:xfrm>
        </p:grpSpPr>
        <p:sp>
          <p:nvSpPr>
            <p:cNvPr id="3" name="Freeform 3"/>
            <p:cNvSpPr/>
            <p:nvPr/>
          </p:nvSpPr>
          <p:spPr>
            <a:xfrm>
              <a:off x="12700" y="12700"/>
              <a:ext cx="24384000" cy="91440"/>
            </a:xfrm>
            <a:custGeom>
              <a:avLst/>
              <a:gdLst/>
              <a:ahLst/>
              <a:cxnLst/>
              <a:rect l="l" t="t" r="r" b="b"/>
              <a:pathLst>
                <a:path w="24384000" h="91440">
                  <a:moveTo>
                    <a:pt x="0" y="0"/>
                  </a:moveTo>
                  <a:lnTo>
                    <a:pt x="24384000" y="0"/>
                  </a:lnTo>
                  <a:lnTo>
                    <a:pt x="24384000" y="91440"/>
                  </a:lnTo>
                  <a:lnTo>
                    <a:pt x="0" y="91440"/>
                  </a:lnTo>
                  <a:close/>
                </a:path>
              </a:pathLst>
            </a:custGeom>
            <a:solidFill>
              <a:srgbClr val="0B2C3F"/>
            </a:solidFill>
          </p:spPr>
          <p:txBody>
            <a:bodyPr/>
            <a:lstStyle/>
            <a:p>
              <a:pPr defTabSz="609630"/>
              <a:endParaRPr lang="en-US" sz="1200">
                <a:solidFill>
                  <a:prstClr val="black"/>
                </a:solidFill>
                <a:latin typeface="Calibri"/>
              </a:endParaRPr>
            </a:p>
          </p:txBody>
        </p:sp>
      </p:grpSp>
      <p:grpSp>
        <p:nvGrpSpPr>
          <p:cNvPr id="4" name="Group 4"/>
          <p:cNvGrpSpPr/>
          <p:nvPr/>
        </p:nvGrpSpPr>
        <p:grpSpPr>
          <a:xfrm>
            <a:off x="662823" y="198512"/>
            <a:ext cx="11149111" cy="492337"/>
            <a:chOff x="0" y="0"/>
            <a:chExt cx="22298222" cy="984674"/>
          </a:xfrm>
        </p:grpSpPr>
        <p:sp>
          <p:nvSpPr>
            <p:cNvPr id="5" name="Freeform 5"/>
            <p:cNvSpPr/>
            <p:nvPr/>
          </p:nvSpPr>
          <p:spPr>
            <a:xfrm>
              <a:off x="0" y="0"/>
              <a:ext cx="22298222" cy="984674"/>
            </a:xfrm>
            <a:custGeom>
              <a:avLst/>
              <a:gdLst/>
              <a:ahLst/>
              <a:cxnLst/>
              <a:rect l="l" t="t" r="r" b="b"/>
              <a:pathLst>
                <a:path w="22298222" h="984674">
                  <a:moveTo>
                    <a:pt x="0" y="0"/>
                  </a:moveTo>
                  <a:lnTo>
                    <a:pt x="22298222" y="0"/>
                  </a:lnTo>
                  <a:lnTo>
                    <a:pt x="22298222" y="984674"/>
                  </a:lnTo>
                  <a:lnTo>
                    <a:pt x="0" y="984674"/>
                  </a:lnTo>
                  <a:close/>
                </a:path>
              </a:pathLst>
            </a:custGeom>
          </p:spPr>
          <p:txBody>
            <a:bodyPr/>
            <a:lstStyle/>
            <a:p>
              <a:pPr defTabSz="609630"/>
              <a:endParaRPr lang="en-US" sz="1200">
                <a:solidFill>
                  <a:prstClr val="black"/>
                </a:solidFill>
                <a:latin typeface="Calibri"/>
              </a:endParaRPr>
            </a:p>
          </p:txBody>
        </p:sp>
        <p:sp>
          <p:nvSpPr>
            <p:cNvPr id="6" name="TextBox 6"/>
            <p:cNvSpPr txBox="1"/>
            <p:nvPr/>
          </p:nvSpPr>
          <p:spPr>
            <a:xfrm>
              <a:off x="0" y="-9525"/>
              <a:ext cx="22298222" cy="994199"/>
            </a:xfrm>
            <a:prstGeom prst="rect">
              <a:avLst/>
            </a:prstGeom>
          </p:spPr>
          <p:txBody>
            <a:bodyPr lIns="0" tIns="0" rIns="0" bIns="0" rtlCol="0" anchor="ctr"/>
            <a:lstStyle/>
            <a:p>
              <a:pPr defTabSz="609630">
                <a:lnSpc>
                  <a:spcPts val="2667"/>
                </a:lnSpc>
              </a:pPr>
              <a:r>
                <a:rPr lang="en-US" sz="2667" spc="93">
                  <a:solidFill>
                    <a:srgbClr val="0B2C3F"/>
                  </a:solidFill>
                  <a:latin typeface="Arial MT Pro"/>
                  <a:ea typeface="Arial MT Pro"/>
                  <a:cs typeface="Arial MT Pro"/>
                  <a:sym typeface="Arial MT Pro"/>
                </a:rPr>
                <a:t>Mindset Shift: Is AI Governance also </a:t>
              </a:r>
              <a:r>
                <a:rPr lang="en-US" sz="2667" b="1" spc="93">
                  <a:solidFill>
                    <a:srgbClr val="10B5B3"/>
                  </a:solidFill>
                  <a:latin typeface="Arial MT Pro Bold"/>
                  <a:ea typeface="Arial MT Pro Bold"/>
                  <a:cs typeface="Arial MT Pro Bold"/>
                  <a:sym typeface="Arial MT Pro Bold"/>
                </a:rPr>
                <a:t>MANAGING</a:t>
              </a:r>
              <a:r>
                <a:rPr lang="en-US" sz="2667" spc="93">
                  <a:solidFill>
                    <a:srgbClr val="0B2C3F"/>
                  </a:solidFill>
                  <a:latin typeface="Arial MT Pro"/>
                  <a:ea typeface="Arial MT Pro"/>
                  <a:cs typeface="Arial MT Pro"/>
                  <a:sym typeface="Arial MT Pro"/>
                </a:rPr>
                <a:t> AI as an asset?</a:t>
              </a:r>
            </a:p>
          </p:txBody>
        </p:sp>
      </p:grpSp>
      <p:grpSp>
        <p:nvGrpSpPr>
          <p:cNvPr id="7" name="Group 7"/>
          <p:cNvGrpSpPr/>
          <p:nvPr/>
        </p:nvGrpSpPr>
        <p:grpSpPr>
          <a:xfrm>
            <a:off x="-6350" y="6456958"/>
            <a:ext cx="12204700" cy="407393"/>
            <a:chOff x="0" y="0"/>
            <a:chExt cx="24409400" cy="814786"/>
          </a:xfrm>
        </p:grpSpPr>
        <p:grpSp>
          <p:nvGrpSpPr>
            <p:cNvPr id="8" name="Group 8"/>
            <p:cNvGrpSpPr/>
            <p:nvPr/>
          </p:nvGrpSpPr>
          <p:grpSpPr>
            <a:xfrm>
              <a:off x="0" y="0"/>
              <a:ext cx="24409400" cy="814786"/>
              <a:chOff x="0" y="0"/>
              <a:chExt cx="24409400" cy="814786"/>
            </a:xfrm>
          </p:grpSpPr>
          <p:sp>
            <p:nvSpPr>
              <p:cNvPr id="9" name="Freeform 9"/>
              <p:cNvSpPr/>
              <p:nvPr/>
            </p:nvSpPr>
            <p:spPr>
              <a:xfrm>
                <a:off x="12700" y="12700"/>
                <a:ext cx="24384000" cy="789432"/>
              </a:xfrm>
              <a:custGeom>
                <a:avLst/>
                <a:gdLst/>
                <a:ahLst/>
                <a:cxnLst/>
                <a:rect l="l" t="t" r="r" b="b"/>
                <a:pathLst>
                  <a:path w="24384000" h="789432">
                    <a:moveTo>
                      <a:pt x="0" y="0"/>
                    </a:moveTo>
                    <a:lnTo>
                      <a:pt x="24384000" y="0"/>
                    </a:lnTo>
                    <a:lnTo>
                      <a:pt x="24384000" y="789432"/>
                    </a:lnTo>
                    <a:lnTo>
                      <a:pt x="0" y="789432"/>
                    </a:lnTo>
                    <a:close/>
                  </a:path>
                </a:pathLst>
              </a:custGeom>
              <a:solidFill>
                <a:srgbClr val="0B2C3F"/>
              </a:solidFill>
            </p:spPr>
            <p:txBody>
              <a:bodyPr/>
              <a:lstStyle/>
              <a:p>
                <a:pPr defTabSz="609630"/>
                <a:endParaRPr lang="en-US" sz="1200">
                  <a:solidFill>
                    <a:prstClr val="black"/>
                  </a:solidFill>
                  <a:latin typeface="Calibri"/>
                </a:endParaRPr>
              </a:p>
            </p:txBody>
          </p:sp>
        </p:grpSp>
        <p:sp>
          <p:nvSpPr>
            <p:cNvPr id="10" name="Freeform 10"/>
            <p:cNvSpPr/>
            <p:nvPr/>
          </p:nvSpPr>
          <p:spPr>
            <a:xfrm>
              <a:off x="22450336" y="46905"/>
              <a:ext cx="1358762" cy="720976"/>
            </a:xfrm>
            <a:custGeom>
              <a:avLst/>
              <a:gdLst/>
              <a:ahLst/>
              <a:cxnLst/>
              <a:rect l="l" t="t" r="r" b="b"/>
              <a:pathLst>
                <a:path w="1358762" h="720976">
                  <a:moveTo>
                    <a:pt x="0" y="0"/>
                  </a:moveTo>
                  <a:lnTo>
                    <a:pt x="1358762" y="0"/>
                  </a:lnTo>
                  <a:lnTo>
                    <a:pt x="1358762" y="720976"/>
                  </a:lnTo>
                  <a:lnTo>
                    <a:pt x="0" y="720976"/>
                  </a:lnTo>
                  <a:lnTo>
                    <a:pt x="0" y="0"/>
                  </a:lnTo>
                  <a:close/>
                </a:path>
              </a:pathLst>
            </a:custGeom>
            <a:blipFill>
              <a:blip r:embed="rId3"/>
              <a:stretch>
                <a:fillRect/>
              </a:stretch>
            </a:blipFill>
          </p:spPr>
          <p:txBody>
            <a:bodyPr/>
            <a:lstStyle/>
            <a:p>
              <a:pPr defTabSz="609630"/>
              <a:endParaRPr lang="en-US" sz="1200">
                <a:solidFill>
                  <a:prstClr val="black"/>
                </a:solidFill>
                <a:latin typeface="Calibri"/>
              </a:endParaRPr>
            </a:p>
          </p:txBody>
        </p:sp>
      </p:grpSp>
      <p:grpSp>
        <p:nvGrpSpPr>
          <p:cNvPr id="11" name="Group 11"/>
          <p:cNvGrpSpPr/>
          <p:nvPr/>
        </p:nvGrpSpPr>
        <p:grpSpPr>
          <a:xfrm>
            <a:off x="77481" y="2296109"/>
            <a:ext cx="2118886" cy="328616"/>
            <a:chOff x="0" y="0"/>
            <a:chExt cx="4237772" cy="657232"/>
          </a:xfrm>
        </p:grpSpPr>
        <p:sp>
          <p:nvSpPr>
            <p:cNvPr id="12" name="Freeform 12"/>
            <p:cNvSpPr/>
            <p:nvPr/>
          </p:nvSpPr>
          <p:spPr>
            <a:xfrm>
              <a:off x="0" y="0"/>
              <a:ext cx="4237772" cy="657232"/>
            </a:xfrm>
            <a:custGeom>
              <a:avLst/>
              <a:gdLst/>
              <a:ahLst/>
              <a:cxnLst/>
              <a:rect l="l" t="t" r="r" b="b"/>
              <a:pathLst>
                <a:path w="4237772" h="657232">
                  <a:moveTo>
                    <a:pt x="0" y="0"/>
                  </a:moveTo>
                  <a:lnTo>
                    <a:pt x="4237772" y="0"/>
                  </a:lnTo>
                  <a:lnTo>
                    <a:pt x="4237772" y="657232"/>
                  </a:lnTo>
                  <a:lnTo>
                    <a:pt x="0" y="657232"/>
                  </a:lnTo>
                  <a:close/>
                </a:path>
              </a:pathLst>
            </a:custGeom>
          </p:spPr>
          <p:txBody>
            <a:bodyPr/>
            <a:lstStyle/>
            <a:p>
              <a:pPr defTabSz="609630"/>
              <a:endParaRPr lang="en-US" sz="1200">
                <a:solidFill>
                  <a:prstClr val="black"/>
                </a:solidFill>
                <a:latin typeface="Calibri"/>
              </a:endParaRPr>
            </a:p>
          </p:txBody>
        </p:sp>
        <p:sp>
          <p:nvSpPr>
            <p:cNvPr id="13" name="TextBox 13"/>
            <p:cNvSpPr txBox="1"/>
            <p:nvPr/>
          </p:nvSpPr>
          <p:spPr>
            <a:xfrm>
              <a:off x="0" y="-38100"/>
              <a:ext cx="4237772" cy="695332"/>
            </a:xfrm>
            <a:prstGeom prst="rect">
              <a:avLst/>
            </a:prstGeom>
          </p:spPr>
          <p:txBody>
            <a:bodyPr lIns="0" tIns="0" rIns="0" bIns="0" rtlCol="0" anchor="t"/>
            <a:lstStyle/>
            <a:p>
              <a:pPr algn="ctr" defTabSz="609630">
                <a:lnSpc>
                  <a:spcPts val="1440"/>
                </a:lnSpc>
              </a:pPr>
              <a:r>
                <a:rPr lang="en-US" sz="1200" b="1">
                  <a:solidFill>
                    <a:srgbClr val="161616"/>
                  </a:solidFill>
                  <a:latin typeface="Arial MT Pro Bold"/>
                  <a:ea typeface="Arial MT Pro Bold"/>
                  <a:cs typeface="Arial MT Pro Bold"/>
                  <a:sym typeface="Arial MT Pro Bold"/>
                </a:rPr>
                <a:t>Supply Chain</a:t>
              </a:r>
            </a:p>
          </p:txBody>
        </p:sp>
      </p:grpSp>
      <p:grpSp>
        <p:nvGrpSpPr>
          <p:cNvPr id="14" name="Group 14"/>
          <p:cNvGrpSpPr/>
          <p:nvPr/>
        </p:nvGrpSpPr>
        <p:grpSpPr>
          <a:xfrm>
            <a:off x="396670" y="960775"/>
            <a:ext cx="11530743" cy="761307"/>
            <a:chOff x="0" y="0"/>
            <a:chExt cx="23061486" cy="1522614"/>
          </a:xfrm>
        </p:grpSpPr>
        <p:sp>
          <p:nvSpPr>
            <p:cNvPr id="15" name="Freeform 15"/>
            <p:cNvSpPr/>
            <p:nvPr/>
          </p:nvSpPr>
          <p:spPr>
            <a:xfrm>
              <a:off x="0" y="0"/>
              <a:ext cx="23061422" cy="1522603"/>
            </a:xfrm>
            <a:custGeom>
              <a:avLst/>
              <a:gdLst/>
              <a:ahLst/>
              <a:cxnLst/>
              <a:rect l="l" t="t" r="r" b="b"/>
              <a:pathLst>
                <a:path w="23061422" h="1522603">
                  <a:moveTo>
                    <a:pt x="0" y="253746"/>
                  </a:moveTo>
                  <a:cubicBezTo>
                    <a:pt x="0" y="113665"/>
                    <a:pt x="113665" y="0"/>
                    <a:pt x="253746" y="0"/>
                  </a:cubicBezTo>
                  <a:lnTo>
                    <a:pt x="22807676" y="0"/>
                  </a:lnTo>
                  <a:cubicBezTo>
                    <a:pt x="22947885" y="0"/>
                    <a:pt x="23061422" y="113665"/>
                    <a:pt x="23061422" y="253746"/>
                  </a:cubicBezTo>
                  <a:lnTo>
                    <a:pt x="23061422" y="1268857"/>
                  </a:lnTo>
                  <a:cubicBezTo>
                    <a:pt x="23061422" y="1409065"/>
                    <a:pt x="22947757" y="1522603"/>
                    <a:pt x="22807676" y="1522603"/>
                  </a:cubicBezTo>
                  <a:lnTo>
                    <a:pt x="253746" y="1522603"/>
                  </a:lnTo>
                  <a:cubicBezTo>
                    <a:pt x="113665" y="1522603"/>
                    <a:pt x="0" y="1408938"/>
                    <a:pt x="0" y="1268857"/>
                  </a:cubicBezTo>
                  <a:close/>
                </a:path>
              </a:pathLst>
            </a:custGeom>
            <a:solidFill>
              <a:srgbClr val="BCECEE"/>
            </a:solidFill>
          </p:spPr>
          <p:txBody>
            <a:bodyPr/>
            <a:lstStyle/>
            <a:p>
              <a:pPr defTabSz="609630"/>
              <a:endParaRPr lang="en-US" sz="1200">
                <a:solidFill>
                  <a:prstClr val="black"/>
                </a:solidFill>
                <a:latin typeface="Calibri"/>
              </a:endParaRPr>
            </a:p>
          </p:txBody>
        </p:sp>
      </p:grpSp>
      <p:grpSp>
        <p:nvGrpSpPr>
          <p:cNvPr id="16" name="Group 16"/>
          <p:cNvGrpSpPr/>
          <p:nvPr/>
        </p:nvGrpSpPr>
        <p:grpSpPr>
          <a:xfrm>
            <a:off x="486794" y="1088283"/>
            <a:ext cx="11350493" cy="506291"/>
            <a:chOff x="0" y="0"/>
            <a:chExt cx="22700986" cy="1012583"/>
          </a:xfrm>
        </p:grpSpPr>
        <p:sp>
          <p:nvSpPr>
            <p:cNvPr id="17" name="Freeform 17"/>
            <p:cNvSpPr/>
            <p:nvPr/>
          </p:nvSpPr>
          <p:spPr>
            <a:xfrm>
              <a:off x="0" y="0"/>
              <a:ext cx="22700986" cy="1012583"/>
            </a:xfrm>
            <a:custGeom>
              <a:avLst/>
              <a:gdLst/>
              <a:ahLst/>
              <a:cxnLst/>
              <a:rect l="l" t="t" r="r" b="b"/>
              <a:pathLst>
                <a:path w="22700986" h="1012583">
                  <a:moveTo>
                    <a:pt x="0" y="0"/>
                  </a:moveTo>
                  <a:lnTo>
                    <a:pt x="22700986" y="0"/>
                  </a:lnTo>
                  <a:lnTo>
                    <a:pt x="22700986" y="1012583"/>
                  </a:lnTo>
                  <a:lnTo>
                    <a:pt x="0" y="1012583"/>
                  </a:lnTo>
                  <a:close/>
                </a:path>
              </a:pathLst>
            </a:custGeom>
          </p:spPr>
          <p:txBody>
            <a:bodyPr/>
            <a:lstStyle/>
            <a:p>
              <a:pPr defTabSz="609630"/>
              <a:endParaRPr lang="en-US" sz="1200">
                <a:solidFill>
                  <a:prstClr val="black"/>
                </a:solidFill>
                <a:latin typeface="Calibri"/>
              </a:endParaRPr>
            </a:p>
          </p:txBody>
        </p:sp>
        <p:sp>
          <p:nvSpPr>
            <p:cNvPr id="18" name="TextBox 18"/>
            <p:cNvSpPr txBox="1"/>
            <p:nvPr/>
          </p:nvSpPr>
          <p:spPr>
            <a:xfrm>
              <a:off x="0" y="-76200"/>
              <a:ext cx="22700986" cy="1088783"/>
            </a:xfrm>
            <a:prstGeom prst="rect">
              <a:avLst/>
            </a:prstGeom>
          </p:spPr>
          <p:txBody>
            <a:bodyPr lIns="0" tIns="0" rIns="0" bIns="0" rtlCol="0" anchor="ctr"/>
            <a:lstStyle/>
            <a:p>
              <a:pPr algn="ctr" defTabSz="609630">
                <a:lnSpc>
                  <a:spcPts val="2880"/>
                </a:lnSpc>
              </a:pPr>
              <a:r>
                <a:rPr lang="en-US" sz="2400">
                  <a:solidFill>
                    <a:srgbClr val="0B2C3F"/>
                  </a:solidFill>
                  <a:latin typeface="Arial MT Pro"/>
                  <a:ea typeface="Arial MT Pro"/>
                  <a:cs typeface="Arial MT Pro"/>
                  <a:sym typeface="Arial MT Pro"/>
                </a:rPr>
                <a:t>Core Business Function</a:t>
              </a:r>
            </a:p>
          </p:txBody>
        </p:sp>
      </p:grpSp>
      <p:grpSp>
        <p:nvGrpSpPr>
          <p:cNvPr id="19" name="Group 19"/>
          <p:cNvGrpSpPr/>
          <p:nvPr/>
        </p:nvGrpSpPr>
        <p:grpSpPr>
          <a:xfrm>
            <a:off x="2213614" y="2286147"/>
            <a:ext cx="1294925" cy="454715"/>
            <a:chOff x="0" y="0"/>
            <a:chExt cx="2589850" cy="909430"/>
          </a:xfrm>
        </p:grpSpPr>
        <p:sp>
          <p:nvSpPr>
            <p:cNvPr id="20" name="Freeform 20"/>
            <p:cNvSpPr/>
            <p:nvPr/>
          </p:nvSpPr>
          <p:spPr>
            <a:xfrm>
              <a:off x="0" y="0"/>
              <a:ext cx="2589850" cy="909430"/>
            </a:xfrm>
            <a:custGeom>
              <a:avLst/>
              <a:gdLst/>
              <a:ahLst/>
              <a:cxnLst/>
              <a:rect l="l" t="t" r="r" b="b"/>
              <a:pathLst>
                <a:path w="2589850" h="909430">
                  <a:moveTo>
                    <a:pt x="0" y="0"/>
                  </a:moveTo>
                  <a:lnTo>
                    <a:pt x="2589850" y="0"/>
                  </a:lnTo>
                  <a:lnTo>
                    <a:pt x="2589850" y="909430"/>
                  </a:lnTo>
                  <a:lnTo>
                    <a:pt x="0" y="909430"/>
                  </a:lnTo>
                  <a:close/>
                </a:path>
              </a:pathLst>
            </a:custGeom>
          </p:spPr>
          <p:txBody>
            <a:bodyPr/>
            <a:lstStyle/>
            <a:p>
              <a:pPr defTabSz="609630"/>
              <a:endParaRPr lang="en-US" sz="1200">
                <a:solidFill>
                  <a:prstClr val="black"/>
                </a:solidFill>
                <a:latin typeface="Calibri"/>
              </a:endParaRPr>
            </a:p>
          </p:txBody>
        </p:sp>
        <p:sp>
          <p:nvSpPr>
            <p:cNvPr id="21" name="TextBox 21"/>
            <p:cNvSpPr txBox="1"/>
            <p:nvPr/>
          </p:nvSpPr>
          <p:spPr>
            <a:xfrm>
              <a:off x="0" y="-38100"/>
              <a:ext cx="2589850" cy="947530"/>
            </a:xfrm>
            <a:prstGeom prst="rect">
              <a:avLst/>
            </a:prstGeom>
          </p:spPr>
          <p:txBody>
            <a:bodyPr lIns="0" tIns="0" rIns="0" bIns="0" rtlCol="0" anchor="t"/>
            <a:lstStyle/>
            <a:p>
              <a:pPr algn="ctr" defTabSz="609630">
                <a:lnSpc>
                  <a:spcPts val="1440"/>
                </a:lnSpc>
              </a:pPr>
              <a:r>
                <a:rPr lang="en-US" sz="1200" b="1">
                  <a:solidFill>
                    <a:srgbClr val="000000"/>
                  </a:solidFill>
                  <a:latin typeface="Arial MT Pro Bold"/>
                  <a:ea typeface="Arial MT Pro Bold"/>
                  <a:cs typeface="Arial MT Pro Bold"/>
                  <a:sym typeface="Arial MT Pro Bold"/>
                </a:rPr>
                <a:t>Facilities Management</a:t>
              </a:r>
            </a:p>
          </p:txBody>
        </p:sp>
      </p:grpSp>
      <p:grpSp>
        <p:nvGrpSpPr>
          <p:cNvPr id="22" name="Group 22"/>
          <p:cNvGrpSpPr/>
          <p:nvPr/>
        </p:nvGrpSpPr>
        <p:grpSpPr>
          <a:xfrm>
            <a:off x="3818896" y="2286145"/>
            <a:ext cx="1294925" cy="454716"/>
            <a:chOff x="0" y="0"/>
            <a:chExt cx="2589850" cy="909432"/>
          </a:xfrm>
        </p:grpSpPr>
        <p:sp>
          <p:nvSpPr>
            <p:cNvPr id="23" name="Freeform 23"/>
            <p:cNvSpPr/>
            <p:nvPr/>
          </p:nvSpPr>
          <p:spPr>
            <a:xfrm>
              <a:off x="0" y="0"/>
              <a:ext cx="2589850" cy="909432"/>
            </a:xfrm>
            <a:custGeom>
              <a:avLst/>
              <a:gdLst/>
              <a:ahLst/>
              <a:cxnLst/>
              <a:rect l="l" t="t" r="r" b="b"/>
              <a:pathLst>
                <a:path w="2589850" h="909432">
                  <a:moveTo>
                    <a:pt x="0" y="0"/>
                  </a:moveTo>
                  <a:lnTo>
                    <a:pt x="2589850" y="0"/>
                  </a:lnTo>
                  <a:lnTo>
                    <a:pt x="2589850" y="909432"/>
                  </a:lnTo>
                  <a:lnTo>
                    <a:pt x="0" y="909432"/>
                  </a:lnTo>
                  <a:close/>
                </a:path>
              </a:pathLst>
            </a:custGeom>
          </p:spPr>
          <p:txBody>
            <a:bodyPr/>
            <a:lstStyle/>
            <a:p>
              <a:pPr defTabSz="609630"/>
              <a:endParaRPr lang="en-US" sz="1200">
                <a:solidFill>
                  <a:prstClr val="black"/>
                </a:solidFill>
                <a:latin typeface="Calibri"/>
              </a:endParaRPr>
            </a:p>
          </p:txBody>
        </p:sp>
        <p:sp>
          <p:nvSpPr>
            <p:cNvPr id="24" name="TextBox 24"/>
            <p:cNvSpPr txBox="1"/>
            <p:nvPr/>
          </p:nvSpPr>
          <p:spPr>
            <a:xfrm>
              <a:off x="0" y="-38100"/>
              <a:ext cx="2589850" cy="947532"/>
            </a:xfrm>
            <a:prstGeom prst="rect">
              <a:avLst/>
            </a:prstGeom>
          </p:spPr>
          <p:txBody>
            <a:bodyPr lIns="0" tIns="0" rIns="0" bIns="0" rtlCol="0" anchor="t"/>
            <a:lstStyle/>
            <a:p>
              <a:pPr algn="ctr" defTabSz="609630">
                <a:lnSpc>
                  <a:spcPts val="1440"/>
                </a:lnSpc>
              </a:pPr>
              <a:r>
                <a:rPr lang="en-US" sz="1200" b="1">
                  <a:solidFill>
                    <a:srgbClr val="000000"/>
                  </a:solidFill>
                  <a:latin typeface="Arial MT Pro Bold"/>
                  <a:ea typeface="Arial MT Pro Bold"/>
                  <a:cs typeface="Arial MT Pro Bold"/>
                  <a:sym typeface="Arial MT Pro Bold"/>
                </a:rPr>
                <a:t>Human Resources</a:t>
              </a:r>
            </a:p>
          </p:txBody>
        </p:sp>
      </p:grpSp>
      <p:grpSp>
        <p:nvGrpSpPr>
          <p:cNvPr id="25" name="Group 25"/>
          <p:cNvGrpSpPr/>
          <p:nvPr/>
        </p:nvGrpSpPr>
        <p:grpSpPr>
          <a:xfrm>
            <a:off x="5424176" y="2291225"/>
            <a:ext cx="1294925" cy="276915"/>
            <a:chOff x="0" y="0"/>
            <a:chExt cx="2589850" cy="553830"/>
          </a:xfrm>
        </p:grpSpPr>
        <p:sp>
          <p:nvSpPr>
            <p:cNvPr id="26" name="Freeform 26"/>
            <p:cNvSpPr/>
            <p:nvPr/>
          </p:nvSpPr>
          <p:spPr>
            <a:xfrm>
              <a:off x="0" y="0"/>
              <a:ext cx="2589850" cy="553830"/>
            </a:xfrm>
            <a:custGeom>
              <a:avLst/>
              <a:gdLst/>
              <a:ahLst/>
              <a:cxnLst/>
              <a:rect l="l" t="t" r="r" b="b"/>
              <a:pathLst>
                <a:path w="2589850" h="553830">
                  <a:moveTo>
                    <a:pt x="0" y="0"/>
                  </a:moveTo>
                  <a:lnTo>
                    <a:pt x="2589850" y="0"/>
                  </a:lnTo>
                  <a:lnTo>
                    <a:pt x="2589850" y="553830"/>
                  </a:lnTo>
                  <a:lnTo>
                    <a:pt x="0" y="553830"/>
                  </a:lnTo>
                  <a:close/>
                </a:path>
              </a:pathLst>
            </a:custGeom>
          </p:spPr>
          <p:txBody>
            <a:bodyPr/>
            <a:lstStyle/>
            <a:p>
              <a:pPr defTabSz="609630"/>
              <a:endParaRPr lang="en-US" sz="1200">
                <a:solidFill>
                  <a:prstClr val="black"/>
                </a:solidFill>
                <a:latin typeface="Calibri"/>
              </a:endParaRPr>
            </a:p>
          </p:txBody>
        </p:sp>
        <p:sp>
          <p:nvSpPr>
            <p:cNvPr id="27" name="TextBox 27"/>
            <p:cNvSpPr txBox="1"/>
            <p:nvPr/>
          </p:nvSpPr>
          <p:spPr>
            <a:xfrm>
              <a:off x="0" y="-38100"/>
              <a:ext cx="2589850" cy="591930"/>
            </a:xfrm>
            <a:prstGeom prst="rect">
              <a:avLst/>
            </a:prstGeom>
          </p:spPr>
          <p:txBody>
            <a:bodyPr lIns="0" tIns="0" rIns="0" bIns="0" rtlCol="0" anchor="t"/>
            <a:lstStyle/>
            <a:p>
              <a:pPr algn="ctr" defTabSz="609630">
                <a:lnSpc>
                  <a:spcPts val="1440"/>
                </a:lnSpc>
              </a:pPr>
              <a:r>
                <a:rPr lang="en-US" sz="1200" b="1">
                  <a:solidFill>
                    <a:srgbClr val="000000"/>
                  </a:solidFill>
                  <a:latin typeface="Arial MT Pro Bold"/>
                  <a:ea typeface="Arial MT Pro Bold"/>
                  <a:cs typeface="Arial MT Pro Bold"/>
                  <a:sym typeface="Arial MT Pro Bold"/>
                </a:rPr>
                <a:t>Finance</a:t>
              </a:r>
            </a:p>
          </p:txBody>
        </p:sp>
      </p:grpSp>
      <p:grpSp>
        <p:nvGrpSpPr>
          <p:cNvPr id="28" name="Group 28"/>
          <p:cNvGrpSpPr/>
          <p:nvPr/>
        </p:nvGrpSpPr>
        <p:grpSpPr>
          <a:xfrm>
            <a:off x="7027784" y="2286144"/>
            <a:ext cx="1294925" cy="454716"/>
            <a:chOff x="0" y="0"/>
            <a:chExt cx="2589850" cy="909432"/>
          </a:xfrm>
        </p:grpSpPr>
        <p:sp>
          <p:nvSpPr>
            <p:cNvPr id="29" name="Freeform 29"/>
            <p:cNvSpPr/>
            <p:nvPr/>
          </p:nvSpPr>
          <p:spPr>
            <a:xfrm>
              <a:off x="0" y="0"/>
              <a:ext cx="2589850" cy="909432"/>
            </a:xfrm>
            <a:custGeom>
              <a:avLst/>
              <a:gdLst/>
              <a:ahLst/>
              <a:cxnLst/>
              <a:rect l="l" t="t" r="r" b="b"/>
              <a:pathLst>
                <a:path w="2589850" h="909432">
                  <a:moveTo>
                    <a:pt x="0" y="0"/>
                  </a:moveTo>
                  <a:lnTo>
                    <a:pt x="2589850" y="0"/>
                  </a:lnTo>
                  <a:lnTo>
                    <a:pt x="2589850" y="909432"/>
                  </a:lnTo>
                  <a:lnTo>
                    <a:pt x="0" y="909432"/>
                  </a:lnTo>
                  <a:close/>
                </a:path>
              </a:pathLst>
            </a:custGeom>
          </p:spPr>
          <p:txBody>
            <a:bodyPr/>
            <a:lstStyle/>
            <a:p>
              <a:pPr defTabSz="609630"/>
              <a:endParaRPr lang="en-US" sz="1200">
                <a:solidFill>
                  <a:prstClr val="black"/>
                </a:solidFill>
                <a:latin typeface="Calibri"/>
              </a:endParaRPr>
            </a:p>
          </p:txBody>
        </p:sp>
        <p:sp>
          <p:nvSpPr>
            <p:cNvPr id="30" name="TextBox 30"/>
            <p:cNvSpPr txBox="1"/>
            <p:nvPr/>
          </p:nvSpPr>
          <p:spPr>
            <a:xfrm>
              <a:off x="0" y="-38100"/>
              <a:ext cx="2589850" cy="947532"/>
            </a:xfrm>
            <a:prstGeom prst="rect">
              <a:avLst/>
            </a:prstGeom>
          </p:spPr>
          <p:txBody>
            <a:bodyPr lIns="0" tIns="0" rIns="0" bIns="0" rtlCol="0" anchor="t"/>
            <a:lstStyle/>
            <a:p>
              <a:pPr algn="ctr" defTabSz="609630">
                <a:lnSpc>
                  <a:spcPts val="1440"/>
                </a:lnSpc>
              </a:pPr>
              <a:r>
                <a:rPr lang="en-US" sz="1200" b="1">
                  <a:solidFill>
                    <a:srgbClr val="000000"/>
                  </a:solidFill>
                  <a:latin typeface="Arial MT Pro Bold"/>
                  <a:ea typeface="Arial MT Pro Bold"/>
                  <a:cs typeface="Arial MT Pro Bold"/>
                  <a:sym typeface="Arial MT Pro Bold"/>
                </a:rPr>
                <a:t>Information Technology</a:t>
              </a:r>
            </a:p>
          </p:txBody>
        </p:sp>
      </p:grpSp>
      <p:grpSp>
        <p:nvGrpSpPr>
          <p:cNvPr id="31" name="Group 31"/>
          <p:cNvGrpSpPr/>
          <p:nvPr/>
        </p:nvGrpSpPr>
        <p:grpSpPr>
          <a:xfrm>
            <a:off x="8756616" y="2295667"/>
            <a:ext cx="1294925" cy="454715"/>
            <a:chOff x="0" y="0"/>
            <a:chExt cx="2589850" cy="909430"/>
          </a:xfrm>
        </p:grpSpPr>
        <p:sp>
          <p:nvSpPr>
            <p:cNvPr id="32" name="Freeform 32"/>
            <p:cNvSpPr/>
            <p:nvPr/>
          </p:nvSpPr>
          <p:spPr>
            <a:xfrm>
              <a:off x="0" y="0"/>
              <a:ext cx="2589850" cy="909430"/>
            </a:xfrm>
            <a:custGeom>
              <a:avLst/>
              <a:gdLst/>
              <a:ahLst/>
              <a:cxnLst/>
              <a:rect l="l" t="t" r="r" b="b"/>
              <a:pathLst>
                <a:path w="2589850" h="909430">
                  <a:moveTo>
                    <a:pt x="0" y="0"/>
                  </a:moveTo>
                  <a:lnTo>
                    <a:pt x="2589850" y="0"/>
                  </a:lnTo>
                  <a:lnTo>
                    <a:pt x="2589850" y="909430"/>
                  </a:lnTo>
                  <a:lnTo>
                    <a:pt x="0" y="909430"/>
                  </a:lnTo>
                  <a:close/>
                </a:path>
              </a:pathLst>
            </a:custGeom>
          </p:spPr>
          <p:txBody>
            <a:bodyPr/>
            <a:lstStyle/>
            <a:p>
              <a:pPr defTabSz="609630"/>
              <a:endParaRPr lang="en-US" sz="1200">
                <a:solidFill>
                  <a:prstClr val="black"/>
                </a:solidFill>
                <a:latin typeface="Calibri"/>
              </a:endParaRPr>
            </a:p>
          </p:txBody>
        </p:sp>
        <p:sp>
          <p:nvSpPr>
            <p:cNvPr id="33" name="TextBox 33"/>
            <p:cNvSpPr txBox="1"/>
            <p:nvPr/>
          </p:nvSpPr>
          <p:spPr>
            <a:xfrm>
              <a:off x="0" y="-38100"/>
              <a:ext cx="2589850" cy="947530"/>
            </a:xfrm>
            <a:prstGeom prst="rect">
              <a:avLst/>
            </a:prstGeom>
          </p:spPr>
          <p:txBody>
            <a:bodyPr lIns="0" tIns="0" rIns="0" bIns="0" rtlCol="0" anchor="t"/>
            <a:lstStyle/>
            <a:p>
              <a:pPr algn="ctr" defTabSz="609630">
                <a:lnSpc>
                  <a:spcPts val="1440"/>
                </a:lnSpc>
              </a:pPr>
              <a:r>
                <a:rPr lang="en-US" sz="1200" b="1">
                  <a:solidFill>
                    <a:srgbClr val="000000"/>
                  </a:solidFill>
                  <a:latin typeface="Arial MT Pro Bold"/>
                  <a:ea typeface="Arial MT Pro Bold"/>
                  <a:cs typeface="Arial MT Pro Bold"/>
                  <a:sym typeface="Arial MT Pro Bold"/>
                </a:rPr>
                <a:t>Data Governance</a:t>
              </a:r>
            </a:p>
          </p:txBody>
        </p:sp>
      </p:grpSp>
      <p:sp>
        <p:nvSpPr>
          <p:cNvPr id="34" name="Freeform 34" descr="Graphic 2"/>
          <p:cNvSpPr/>
          <p:nvPr/>
        </p:nvSpPr>
        <p:spPr>
          <a:xfrm>
            <a:off x="979446" y="1739208"/>
            <a:ext cx="552701" cy="552701"/>
          </a:xfrm>
          <a:custGeom>
            <a:avLst/>
            <a:gdLst/>
            <a:ahLst/>
            <a:cxnLst/>
            <a:rect l="l" t="t" r="r" b="b"/>
            <a:pathLst>
              <a:path w="829052" h="829051">
                <a:moveTo>
                  <a:pt x="0" y="0"/>
                </a:moveTo>
                <a:lnTo>
                  <a:pt x="829051" y="0"/>
                </a:lnTo>
                <a:lnTo>
                  <a:pt x="829051" y="829051"/>
                </a:lnTo>
                <a:lnTo>
                  <a:pt x="0" y="829051"/>
                </a:lnTo>
                <a:lnTo>
                  <a:pt x="0" y="0"/>
                </a:lnTo>
                <a:close/>
              </a:path>
            </a:pathLst>
          </a:custGeom>
          <a:blipFill>
            <a:blip r:embed="rId4"/>
            <a:stretch>
              <a:fillRect/>
            </a:stretch>
          </a:blipFill>
        </p:spPr>
        <p:txBody>
          <a:bodyPr/>
          <a:lstStyle/>
          <a:p>
            <a:pPr defTabSz="609630"/>
            <a:endParaRPr lang="en-US" sz="1200">
              <a:solidFill>
                <a:prstClr val="black"/>
              </a:solidFill>
              <a:latin typeface="Calibri"/>
            </a:endParaRPr>
          </a:p>
        </p:txBody>
      </p:sp>
      <p:sp>
        <p:nvSpPr>
          <p:cNvPr id="35" name="Freeform 35" descr="Graphic 4"/>
          <p:cNvSpPr/>
          <p:nvPr/>
        </p:nvSpPr>
        <p:spPr>
          <a:xfrm>
            <a:off x="2585561" y="1738551"/>
            <a:ext cx="552701" cy="552701"/>
          </a:xfrm>
          <a:custGeom>
            <a:avLst/>
            <a:gdLst/>
            <a:ahLst/>
            <a:cxnLst/>
            <a:rect l="l" t="t" r="r" b="b"/>
            <a:pathLst>
              <a:path w="829051" h="829052">
                <a:moveTo>
                  <a:pt x="0" y="0"/>
                </a:moveTo>
                <a:lnTo>
                  <a:pt x="829052" y="0"/>
                </a:lnTo>
                <a:lnTo>
                  <a:pt x="829052" y="829052"/>
                </a:lnTo>
                <a:lnTo>
                  <a:pt x="0" y="829052"/>
                </a:lnTo>
                <a:lnTo>
                  <a:pt x="0" y="0"/>
                </a:lnTo>
                <a:close/>
              </a:path>
            </a:pathLst>
          </a:custGeom>
          <a:blipFill>
            <a:blip r:embed="rId5"/>
            <a:stretch>
              <a:fillRect/>
            </a:stretch>
          </a:blipFill>
        </p:spPr>
        <p:txBody>
          <a:bodyPr/>
          <a:lstStyle/>
          <a:p>
            <a:pPr defTabSz="609630"/>
            <a:endParaRPr lang="en-US" sz="1200">
              <a:solidFill>
                <a:prstClr val="black"/>
              </a:solidFill>
              <a:latin typeface="Calibri"/>
            </a:endParaRPr>
          </a:p>
        </p:txBody>
      </p:sp>
      <p:sp>
        <p:nvSpPr>
          <p:cNvPr id="36" name="Freeform 36" descr="Graphic 6"/>
          <p:cNvSpPr/>
          <p:nvPr/>
        </p:nvSpPr>
        <p:spPr>
          <a:xfrm>
            <a:off x="4190006" y="1738551"/>
            <a:ext cx="552701" cy="552701"/>
          </a:xfrm>
          <a:custGeom>
            <a:avLst/>
            <a:gdLst/>
            <a:ahLst/>
            <a:cxnLst/>
            <a:rect l="l" t="t" r="r" b="b"/>
            <a:pathLst>
              <a:path w="829052" h="829052">
                <a:moveTo>
                  <a:pt x="0" y="0"/>
                </a:moveTo>
                <a:lnTo>
                  <a:pt x="829051" y="0"/>
                </a:lnTo>
                <a:lnTo>
                  <a:pt x="829051" y="829052"/>
                </a:lnTo>
                <a:lnTo>
                  <a:pt x="0" y="829052"/>
                </a:lnTo>
                <a:lnTo>
                  <a:pt x="0" y="0"/>
                </a:lnTo>
                <a:close/>
              </a:path>
            </a:pathLst>
          </a:custGeom>
          <a:blipFill>
            <a:blip r:embed="rId6"/>
            <a:stretch>
              <a:fillRect/>
            </a:stretch>
          </a:blipFill>
        </p:spPr>
        <p:txBody>
          <a:bodyPr/>
          <a:lstStyle/>
          <a:p>
            <a:pPr defTabSz="609630"/>
            <a:endParaRPr lang="en-US" sz="1200">
              <a:solidFill>
                <a:prstClr val="black"/>
              </a:solidFill>
              <a:latin typeface="Calibri"/>
            </a:endParaRPr>
          </a:p>
        </p:txBody>
      </p:sp>
      <p:sp>
        <p:nvSpPr>
          <p:cNvPr id="37" name="Freeform 37" descr="Graphic 25"/>
          <p:cNvSpPr/>
          <p:nvPr/>
        </p:nvSpPr>
        <p:spPr>
          <a:xfrm>
            <a:off x="5795287" y="1741771"/>
            <a:ext cx="552701" cy="552701"/>
          </a:xfrm>
          <a:custGeom>
            <a:avLst/>
            <a:gdLst/>
            <a:ahLst/>
            <a:cxnLst/>
            <a:rect l="l" t="t" r="r" b="b"/>
            <a:pathLst>
              <a:path w="829052" h="829052">
                <a:moveTo>
                  <a:pt x="0" y="0"/>
                </a:moveTo>
                <a:lnTo>
                  <a:pt x="829052" y="0"/>
                </a:lnTo>
                <a:lnTo>
                  <a:pt x="829052" y="829052"/>
                </a:lnTo>
                <a:lnTo>
                  <a:pt x="0" y="829052"/>
                </a:lnTo>
                <a:lnTo>
                  <a:pt x="0" y="0"/>
                </a:lnTo>
                <a:close/>
              </a:path>
            </a:pathLst>
          </a:custGeom>
          <a:blipFill>
            <a:blip r:embed="rId7"/>
            <a:stretch>
              <a:fillRect/>
            </a:stretch>
          </a:blipFill>
        </p:spPr>
        <p:txBody>
          <a:bodyPr/>
          <a:lstStyle/>
          <a:p>
            <a:pPr defTabSz="609630"/>
            <a:endParaRPr lang="en-US" sz="1200">
              <a:solidFill>
                <a:prstClr val="black"/>
              </a:solidFill>
              <a:latin typeface="Calibri"/>
            </a:endParaRPr>
          </a:p>
        </p:txBody>
      </p:sp>
      <p:sp>
        <p:nvSpPr>
          <p:cNvPr id="38" name="Freeform 38" descr="Graphic 33"/>
          <p:cNvSpPr/>
          <p:nvPr/>
        </p:nvSpPr>
        <p:spPr>
          <a:xfrm>
            <a:off x="9127727" y="1748074"/>
            <a:ext cx="552701" cy="552701"/>
          </a:xfrm>
          <a:custGeom>
            <a:avLst/>
            <a:gdLst/>
            <a:ahLst/>
            <a:cxnLst/>
            <a:rect l="l" t="t" r="r" b="b"/>
            <a:pathLst>
              <a:path w="829051" h="829051">
                <a:moveTo>
                  <a:pt x="0" y="0"/>
                </a:moveTo>
                <a:lnTo>
                  <a:pt x="829052" y="0"/>
                </a:lnTo>
                <a:lnTo>
                  <a:pt x="829052" y="829051"/>
                </a:lnTo>
                <a:lnTo>
                  <a:pt x="0" y="829051"/>
                </a:lnTo>
                <a:lnTo>
                  <a:pt x="0" y="0"/>
                </a:lnTo>
                <a:close/>
              </a:path>
            </a:pathLst>
          </a:custGeom>
          <a:blipFill>
            <a:blip r:embed="rId8"/>
            <a:stretch>
              <a:fillRect/>
            </a:stretch>
          </a:blipFill>
        </p:spPr>
        <p:txBody>
          <a:bodyPr/>
          <a:lstStyle/>
          <a:p>
            <a:pPr defTabSz="609630"/>
            <a:endParaRPr lang="en-US" sz="1200">
              <a:solidFill>
                <a:prstClr val="black"/>
              </a:solidFill>
              <a:latin typeface="Calibri"/>
            </a:endParaRPr>
          </a:p>
        </p:txBody>
      </p:sp>
      <p:sp>
        <p:nvSpPr>
          <p:cNvPr id="39" name="Freeform 39" descr="Graphic 35"/>
          <p:cNvSpPr/>
          <p:nvPr/>
        </p:nvSpPr>
        <p:spPr>
          <a:xfrm>
            <a:off x="7398895" y="1738551"/>
            <a:ext cx="552701" cy="552701"/>
          </a:xfrm>
          <a:custGeom>
            <a:avLst/>
            <a:gdLst/>
            <a:ahLst/>
            <a:cxnLst/>
            <a:rect l="l" t="t" r="r" b="b"/>
            <a:pathLst>
              <a:path w="829052" h="829052">
                <a:moveTo>
                  <a:pt x="0" y="0"/>
                </a:moveTo>
                <a:lnTo>
                  <a:pt x="829052" y="0"/>
                </a:lnTo>
                <a:lnTo>
                  <a:pt x="829052" y="829052"/>
                </a:lnTo>
                <a:lnTo>
                  <a:pt x="0" y="829052"/>
                </a:lnTo>
                <a:lnTo>
                  <a:pt x="0" y="0"/>
                </a:lnTo>
                <a:close/>
              </a:path>
            </a:pathLst>
          </a:custGeom>
          <a:blipFill>
            <a:blip r:embed="rId9"/>
            <a:stretch>
              <a:fillRect/>
            </a:stretch>
          </a:blipFill>
        </p:spPr>
        <p:txBody>
          <a:bodyPr/>
          <a:lstStyle/>
          <a:p>
            <a:pPr defTabSz="609630"/>
            <a:endParaRPr lang="en-US" sz="1200">
              <a:solidFill>
                <a:prstClr val="black"/>
              </a:solidFill>
              <a:latin typeface="Calibri"/>
            </a:endParaRPr>
          </a:p>
        </p:txBody>
      </p:sp>
      <p:grpSp>
        <p:nvGrpSpPr>
          <p:cNvPr id="40" name="Group 40"/>
          <p:cNvGrpSpPr/>
          <p:nvPr/>
        </p:nvGrpSpPr>
        <p:grpSpPr>
          <a:xfrm>
            <a:off x="396670" y="4186849"/>
            <a:ext cx="11530743" cy="604260"/>
            <a:chOff x="0" y="0"/>
            <a:chExt cx="23061486" cy="1208520"/>
          </a:xfrm>
        </p:grpSpPr>
        <p:sp>
          <p:nvSpPr>
            <p:cNvPr id="41" name="Freeform 41"/>
            <p:cNvSpPr/>
            <p:nvPr/>
          </p:nvSpPr>
          <p:spPr>
            <a:xfrm>
              <a:off x="0" y="0"/>
              <a:ext cx="23061422" cy="1208532"/>
            </a:xfrm>
            <a:custGeom>
              <a:avLst/>
              <a:gdLst/>
              <a:ahLst/>
              <a:cxnLst/>
              <a:rect l="l" t="t" r="r" b="b"/>
              <a:pathLst>
                <a:path w="23061422" h="1208532">
                  <a:moveTo>
                    <a:pt x="0" y="201422"/>
                  </a:moveTo>
                  <a:cubicBezTo>
                    <a:pt x="0" y="90170"/>
                    <a:pt x="90170" y="0"/>
                    <a:pt x="201422" y="0"/>
                  </a:cubicBezTo>
                  <a:lnTo>
                    <a:pt x="22860000" y="0"/>
                  </a:lnTo>
                  <a:cubicBezTo>
                    <a:pt x="22971252" y="0"/>
                    <a:pt x="23061422" y="90170"/>
                    <a:pt x="23061422" y="201422"/>
                  </a:cubicBezTo>
                  <a:lnTo>
                    <a:pt x="23061422" y="1007110"/>
                  </a:lnTo>
                  <a:cubicBezTo>
                    <a:pt x="23061422" y="1118362"/>
                    <a:pt x="22971252" y="1208532"/>
                    <a:pt x="22860000" y="1208532"/>
                  </a:cubicBezTo>
                  <a:lnTo>
                    <a:pt x="201422" y="1208532"/>
                  </a:lnTo>
                  <a:cubicBezTo>
                    <a:pt x="90170" y="1208532"/>
                    <a:pt x="0" y="1118362"/>
                    <a:pt x="0" y="1007110"/>
                  </a:cubicBezTo>
                  <a:close/>
                </a:path>
              </a:pathLst>
            </a:custGeom>
            <a:solidFill>
              <a:srgbClr val="79E6DF"/>
            </a:solidFill>
          </p:spPr>
          <p:txBody>
            <a:bodyPr/>
            <a:lstStyle/>
            <a:p>
              <a:pPr defTabSz="609630"/>
              <a:endParaRPr lang="en-US" sz="1200">
                <a:solidFill>
                  <a:prstClr val="black"/>
                </a:solidFill>
                <a:latin typeface="Calibri"/>
              </a:endParaRPr>
            </a:p>
          </p:txBody>
        </p:sp>
      </p:grpSp>
      <p:grpSp>
        <p:nvGrpSpPr>
          <p:cNvPr id="42" name="Group 42"/>
          <p:cNvGrpSpPr/>
          <p:nvPr/>
        </p:nvGrpSpPr>
        <p:grpSpPr>
          <a:xfrm>
            <a:off x="479126" y="4321695"/>
            <a:ext cx="11365829" cy="334568"/>
            <a:chOff x="0" y="0"/>
            <a:chExt cx="22731658" cy="669136"/>
          </a:xfrm>
        </p:grpSpPr>
        <p:sp>
          <p:nvSpPr>
            <p:cNvPr id="43" name="Freeform 43"/>
            <p:cNvSpPr/>
            <p:nvPr/>
          </p:nvSpPr>
          <p:spPr>
            <a:xfrm>
              <a:off x="0" y="0"/>
              <a:ext cx="22731657" cy="669136"/>
            </a:xfrm>
            <a:custGeom>
              <a:avLst/>
              <a:gdLst/>
              <a:ahLst/>
              <a:cxnLst/>
              <a:rect l="l" t="t" r="r" b="b"/>
              <a:pathLst>
                <a:path w="22731657" h="669136">
                  <a:moveTo>
                    <a:pt x="0" y="0"/>
                  </a:moveTo>
                  <a:lnTo>
                    <a:pt x="22731657" y="0"/>
                  </a:lnTo>
                  <a:lnTo>
                    <a:pt x="22731657" y="669136"/>
                  </a:lnTo>
                  <a:lnTo>
                    <a:pt x="0" y="669136"/>
                  </a:lnTo>
                  <a:close/>
                </a:path>
              </a:pathLst>
            </a:custGeom>
          </p:spPr>
          <p:txBody>
            <a:bodyPr/>
            <a:lstStyle/>
            <a:p>
              <a:pPr defTabSz="609630"/>
              <a:endParaRPr lang="en-US" sz="1200">
                <a:solidFill>
                  <a:prstClr val="black"/>
                </a:solidFill>
                <a:latin typeface="Calibri"/>
              </a:endParaRPr>
            </a:p>
          </p:txBody>
        </p:sp>
        <p:sp>
          <p:nvSpPr>
            <p:cNvPr id="44" name="TextBox 44"/>
            <p:cNvSpPr txBox="1"/>
            <p:nvPr/>
          </p:nvSpPr>
          <p:spPr>
            <a:xfrm>
              <a:off x="0" y="-47625"/>
              <a:ext cx="22731658" cy="716761"/>
            </a:xfrm>
            <a:prstGeom prst="rect">
              <a:avLst/>
            </a:prstGeom>
          </p:spPr>
          <p:txBody>
            <a:bodyPr lIns="0" tIns="0" rIns="0" bIns="0" rtlCol="0" anchor="ctr"/>
            <a:lstStyle/>
            <a:p>
              <a:pPr algn="ctr" defTabSz="609630">
                <a:lnSpc>
                  <a:spcPts val="1680"/>
                </a:lnSpc>
              </a:pPr>
              <a:r>
                <a:rPr lang="en-US" sz="1400">
                  <a:solidFill>
                    <a:srgbClr val="0B2C3F"/>
                  </a:solidFill>
                  <a:latin typeface="Arial MT Pro"/>
                  <a:ea typeface="Arial MT Pro"/>
                  <a:cs typeface="Arial MT Pro"/>
                  <a:sym typeface="Arial MT Pro"/>
                </a:rPr>
                <a:t>Enterprise Capabilities</a:t>
              </a:r>
            </a:p>
          </p:txBody>
        </p:sp>
      </p:grpSp>
      <p:grpSp>
        <p:nvGrpSpPr>
          <p:cNvPr id="45" name="Group 45"/>
          <p:cNvGrpSpPr/>
          <p:nvPr/>
        </p:nvGrpSpPr>
        <p:grpSpPr>
          <a:xfrm>
            <a:off x="459262" y="4980732"/>
            <a:ext cx="1440002" cy="1293070"/>
            <a:chOff x="0" y="0"/>
            <a:chExt cx="2880004" cy="2586140"/>
          </a:xfrm>
        </p:grpSpPr>
        <p:sp>
          <p:nvSpPr>
            <p:cNvPr id="46" name="Freeform 46"/>
            <p:cNvSpPr/>
            <p:nvPr/>
          </p:nvSpPr>
          <p:spPr>
            <a:xfrm>
              <a:off x="0" y="0"/>
              <a:ext cx="2879979" cy="2586101"/>
            </a:xfrm>
            <a:custGeom>
              <a:avLst/>
              <a:gdLst/>
              <a:ahLst/>
              <a:cxnLst/>
              <a:rect l="l" t="t" r="r" b="b"/>
              <a:pathLst>
                <a:path w="2879979" h="2586101">
                  <a:moveTo>
                    <a:pt x="0" y="0"/>
                  </a:moveTo>
                  <a:lnTo>
                    <a:pt x="2879979" y="0"/>
                  </a:lnTo>
                  <a:lnTo>
                    <a:pt x="2879979" y="2586101"/>
                  </a:lnTo>
                  <a:lnTo>
                    <a:pt x="0" y="2586101"/>
                  </a:lnTo>
                  <a:close/>
                </a:path>
              </a:pathLst>
            </a:custGeom>
            <a:solidFill>
              <a:srgbClr val="EAF7FA"/>
            </a:solidFill>
          </p:spPr>
          <p:txBody>
            <a:bodyPr/>
            <a:lstStyle/>
            <a:p>
              <a:pPr defTabSz="609630"/>
              <a:endParaRPr lang="en-US" sz="1200">
                <a:solidFill>
                  <a:prstClr val="black"/>
                </a:solidFill>
                <a:latin typeface="Calibri"/>
              </a:endParaRPr>
            </a:p>
          </p:txBody>
        </p:sp>
      </p:grpSp>
      <p:grpSp>
        <p:nvGrpSpPr>
          <p:cNvPr id="47" name="Group 47"/>
          <p:cNvGrpSpPr/>
          <p:nvPr/>
        </p:nvGrpSpPr>
        <p:grpSpPr>
          <a:xfrm>
            <a:off x="504981" y="4980732"/>
            <a:ext cx="1348563" cy="711782"/>
            <a:chOff x="0" y="0"/>
            <a:chExt cx="2697126" cy="1423564"/>
          </a:xfrm>
        </p:grpSpPr>
        <p:sp>
          <p:nvSpPr>
            <p:cNvPr id="48" name="Freeform 48"/>
            <p:cNvSpPr/>
            <p:nvPr/>
          </p:nvSpPr>
          <p:spPr>
            <a:xfrm>
              <a:off x="0" y="0"/>
              <a:ext cx="2697126" cy="1423564"/>
            </a:xfrm>
            <a:custGeom>
              <a:avLst/>
              <a:gdLst/>
              <a:ahLst/>
              <a:cxnLst/>
              <a:rect l="l" t="t" r="r" b="b"/>
              <a:pathLst>
                <a:path w="2697126" h="1423564">
                  <a:moveTo>
                    <a:pt x="0" y="0"/>
                  </a:moveTo>
                  <a:lnTo>
                    <a:pt x="2697126" y="0"/>
                  </a:lnTo>
                  <a:lnTo>
                    <a:pt x="2697126" y="1423564"/>
                  </a:lnTo>
                  <a:lnTo>
                    <a:pt x="0" y="1423564"/>
                  </a:lnTo>
                  <a:close/>
                </a:path>
              </a:pathLst>
            </a:custGeom>
            <a:solidFill>
              <a:srgbClr val="EAF7FA">
                <a:alpha val="0"/>
              </a:srgbClr>
            </a:solidFill>
          </p:spPr>
          <p:txBody>
            <a:bodyPr/>
            <a:lstStyle/>
            <a:p>
              <a:pPr defTabSz="609630"/>
              <a:endParaRPr lang="en-US" sz="1200">
                <a:solidFill>
                  <a:prstClr val="black"/>
                </a:solidFill>
                <a:latin typeface="Calibri"/>
              </a:endParaRPr>
            </a:p>
          </p:txBody>
        </p:sp>
        <p:sp>
          <p:nvSpPr>
            <p:cNvPr id="49" name="TextBox 49"/>
            <p:cNvSpPr txBox="1"/>
            <p:nvPr/>
          </p:nvSpPr>
          <p:spPr>
            <a:xfrm>
              <a:off x="0" y="-95250"/>
              <a:ext cx="2697126" cy="1518814"/>
            </a:xfrm>
            <a:prstGeom prst="rect">
              <a:avLst/>
            </a:prstGeom>
          </p:spPr>
          <p:txBody>
            <a:bodyPr lIns="0" tIns="0" rIns="0" bIns="0" rtlCol="0" anchor="t"/>
            <a:lstStyle/>
            <a:p>
              <a:pPr defTabSz="609630">
                <a:lnSpc>
                  <a:spcPts val="1440"/>
                </a:lnSpc>
              </a:pPr>
              <a:r>
                <a:rPr lang="en-US" sz="800">
                  <a:solidFill>
                    <a:srgbClr val="000000"/>
                  </a:solidFill>
                  <a:latin typeface="Arial MT Pro"/>
                  <a:ea typeface="Arial MT Pro"/>
                  <a:cs typeface="Arial MT Pro"/>
                  <a:sym typeface="Arial MT Pro"/>
                </a:rPr>
                <a:t>Purchasing</a:t>
              </a:r>
            </a:p>
            <a:p>
              <a:pPr defTabSz="609630">
                <a:lnSpc>
                  <a:spcPts val="1440"/>
                </a:lnSpc>
              </a:pPr>
              <a:r>
                <a:rPr lang="en-US" sz="800">
                  <a:solidFill>
                    <a:srgbClr val="000000"/>
                  </a:solidFill>
                  <a:latin typeface="Arial MT Pro"/>
                  <a:ea typeface="Arial MT Pro"/>
                  <a:cs typeface="Arial MT Pro"/>
                  <a:sym typeface="Arial MT Pro"/>
                </a:rPr>
                <a:t>Inventory Mgmt.</a:t>
              </a:r>
            </a:p>
            <a:p>
              <a:pPr defTabSz="609630">
                <a:lnSpc>
                  <a:spcPts val="1440"/>
                </a:lnSpc>
              </a:pPr>
              <a:r>
                <a:rPr lang="en-US" sz="800">
                  <a:solidFill>
                    <a:srgbClr val="000000"/>
                  </a:solidFill>
                  <a:latin typeface="Arial MT Pro"/>
                  <a:ea typeface="Arial MT Pro"/>
                  <a:cs typeface="Arial MT Pro"/>
                  <a:sym typeface="Arial MT Pro"/>
                </a:rPr>
                <a:t>Logistics &amp; Distribution</a:t>
              </a:r>
            </a:p>
            <a:p>
              <a:pPr defTabSz="609630">
                <a:lnSpc>
                  <a:spcPts val="1440"/>
                </a:lnSpc>
              </a:pPr>
              <a:r>
                <a:rPr lang="en-US" sz="800">
                  <a:solidFill>
                    <a:srgbClr val="000000"/>
                  </a:solidFill>
                  <a:latin typeface="Arial MT Pro"/>
                  <a:ea typeface="Arial MT Pro"/>
                  <a:cs typeface="Arial MT Pro"/>
                  <a:sym typeface="Arial MT Pro"/>
                </a:rPr>
                <a:t>Supplier Mgmt.</a:t>
              </a:r>
            </a:p>
          </p:txBody>
        </p:sp>
      </p:grpSp>
      <p:grpSp>
        <p:nvGrpSpPr>
          <p:cNvPr id="50" name="Group 50"/>
          <p:cNvGrpSpPr/>
          <p:nvPr/>
        </p:nvGrpSpPr>
        <p:grpSpPr>
          <a:xfrm>
            <a:off x="2099834" y="4980732"/>
            <a:ext cx="1440002" cy="1293070"/>
            <a:chOff x="0" y="0"/>
            <a:chExt cx="2880004" cy="2586140"/>
          </a:xfrm>
        </p:grpSpPr>
        <p:sp>
          <p:nvSpPr>
            <p:cNvPr id="51" name="Freeform 51"/>
            <p:cNvSpPr/>
            <p:nvPr/>
          </p:nvSpPr>
          <p:spPr>
            <a:xfrm>
              <a:off x="0" y="0"/>
              <a:ext cx="2879979" cy="2586101"/>
            </a:xfrm>
            <a:custGeom>
              <a:avLst/>
              <a:gdLst/>
              <a:ahLst/>
              <a:cxnLst/>
              <a:rect l="l" t="t" r="r" b="b"/>
              <a:pathLst>
                <a:path w="2879979" h="2586101">
                  <a:moveTo>
                    <a:pt x="0" y="0"/>
                  </a:moveTo>
                  <a:lnTo>
                    <a:pt x="2879979" y="0"/>
                  </a:lnTo>
                  <a:lnTo>
                    <a:pt x="2879979" y="2586101"/>
                  </a:lnTo>
                  <a:lnTo>
                    <a:pt x="0" y="2586101"/>
                  </a:lnTo>
                  <a:close/>
                </a:path>
              </a:pathLst>
            </a:custGeom>
            <a:solidFill>
              <a:srgbClr val="EAF7FA"/>
            </a:solidFill>
          </p:spPr>
          <p:txBody>
            <a:bodyPr/>
            <a:lstStyle/>
            <a:p>
              <a:pPr defTabSz="609630"/>
              <a:endParaRPr lang="en-US" sz="1200">
                <a:solidFill>
                  <a:prstClr val="black"/>
                </a:solidFill>
                <a:latin typeface="Calibri"/>
              </a:endParaRPr>
            </a:p>
          </p:txBody>
        </p:sp>
      </p:grpSp>
      <p:grpSp>
        <p:nvGrpSpPr>
          <p:cNvPr id="52" name="Group 52"/>
          <p:cNvGrpSpPr/>
          <p:nvPr/>
        </p:nvGrpSpPr>
        <p:grpSpPr>
          <a:xfrm>
            <a:off x="2145554" y="4980732"/>
            <a:ext cx="1348563" cy="1051359"/>
            <a:chOff x="0" y="0"/>
            <a:chExt cx="2697126" cy="2102717"/>
          </a:xfrm>
        </p:grpSpPr>
        <p:sp>
          <p:nvSpPr>
            <p:cNvPr id="53" name="Freeform 53"/>
            <p:cNvSpPr/>
            <p:nvPr/>
          </p:nvSpPr>
          <p:spPr>
            <a:xfrm>
              <a:off x="0" y="0"/>
              <a:ext cx="2697126" cy="2102717"/>
            </a:xfrm>
            <a:custGeom>
              <a:avLst/>
              <a:gdLst/>
              <a:ahLst/>
              <a:cxnLst/>
              <a:rect l="l" t="t" r="r" b="b"/>
              <a:pathLst>
                <a:path w="2697126" h="2102717">
                  <a:moveTo>
                    <a:pt x="0" y="0"/>
                  </a:moveTo>
                  <a:lnTo>
                    <a:pt x="2697126" y="0"/>
                  </a:lnTo>
                  <a:lnTo>
                    <a:pt x="2697126" y="2102717"/>
                  </a:lnTo>
                  <a:lnTo>
                    <a:pt x="0" y="2102717"/>
                  </a:lnTo>
                  <a:close/>
                </a:path>
              </a:pathLst>
            </a:custGeom>
            <a:solidFill>
              <a:srgbClr val="EAF7FA">
                <a:alpha val="0"/>
              </a:srgbClr>
            </a:solidFill>
          </p:spPr>
          <p:txBody>
            <a:bodyPr/>
            <a:lstStyle/>
            <a:p>
              <a:pPr defTabSz="609630"/>
              <a:endParaRPr lang="en-US" sz="1200">
                <a:solidFill>
                  <a:prstClr val="black"/>
                </a:solidFill>
                <a:latin typeface="Calibri"/>
              </a:endParaRPr>
            </a:p>
          </p:txBody>
        </p:sp>
        <p:sp>
          <p:nvSpPr>
            <p:cNvPr id="54" name="TextBox 54"/>
            <p:cNvSpPr txBox="1"/>
            <p:nvPr/>
          </p:nvSpPr>
          <p:spPr>
            <a:xfrm>
              <a:off x="0" y="-95250"/>
              <a:ext cx="2697126" cy="2197967"/>
            </a:xfrm>
            <a:prstGeom prst="rect">
              <a:avLst/>
            </a:prstGeom>
          </p:spPr>
          <p:txBody>
            <a:bodyPr lIns="0" tIns="0" rIns="0" bIns="0" rtlCol="0" anchor="t"/>
            <a:lstStyle/>
            <a:p>
              <a:pPr defTabSz="609630">
                <a:lnSpc>
                  <a:spcPts val="1440"/>
                </a:lnSpc>
              </a:pPr>
              <a:r>
                <a:rPr lang="en-US" sz="800">
                  <a:solidFill>
                    <a:srgbClr val="000000"/>
                  </a:solidFill>
                  <a:latin typeface="Arial MT Pro"/>
                  <a:ea typeface="Arial MT Pro"/>
                  <a:cs typeface="Arial MT Pro"/>
                  <a:sym typeface="Arial MT Pro"/>
                </a:rPr>
                <a:t>Asset Management</a:t>
              </a:r>
            </a:p>
            <a:p>
              <a:pPr defTabSz="609630">
                <a:lnSpc>
                  <a:spcPts val="1440"/>
                </a:lnSpc>
              </a:pPr>
              <a:r>
                <a:rPr lang="en-US" sz="800">
                  <a:solidFill>
                    <a:srgbClr val="000000"/>
                  </a:solidFill>
                  <a:latin typeface="Arial MT Pro"/>
                  <a:ea typeface="Arial MT Pro"/>
                  <a:cs typeface="Arial MT Pro"/>
                  <a:sym typeface="Arial MT Pro"/>
                </a:rPr>
                <a:t>Plumbing</a:t>
              </a:r>
            </a:p>
            <a:p>
              <a:pPr defTabSz="609630">
                <a:lnSpc>
                  <a:spcPts val="1440"/>
                </a:lnSpc>
              </a:pPr>
              <a:r>
                <a:rPr lang="en-US" sz="800">
                  <a:solidFill>
                    <a:srgbClr val="000000"/>
                  </a:solidFill>
                  <a:latin typeface="Arial MT Pro"/>
                  <a:ea typeface="Arial MT Pro"/>
                  <a:cs typeface="Arial MT Pro"/>
                  <a:sym typeface="Arial MT Pro"/>
                </a:rPr>
                <a:t>Electricity</a:t>
              </a:r>
            </a:p>
            <a:p>
              <a:pPr defTabSz="609630">
                <a:lnSpc>
                  <a:spcPts val="1440"/>
                </a:lnSpc>
              </a:pPr>
              <a:r>
                <a:rPr lang="en-US" sz="800">
                  <a:solidFill>
                    <a:srgbClr val="000000"/>
                  </a:solidFill>
                  <a:latin typeface="Arial MT Pro"/>
                  <a:ea typeface="Arial MT Pro"/>
                  <a:cs typeface="Arial MT Pro"/>
                  <a:sym typeface="Arial MT Pro"/>
                </a:rPr>
                <a:t>Construction</a:t>
              </a:r>
            </a:p>
            <a:p>
              <a:pPr defTabSz="609630">
                <a:lnSpc>
                  <a:spcPts val="1440"/>
                </a:lnSpc>
              </a:pPr>
              <a:r>
                <a:rPr lang="en-US" sz="800">
                  <a:solidFill>
                    <a:srgbClr val="000000"/>
                  </a:solidFill>
                  <a:latin typeface="Arial MT Pro"/>
                  <a:ea typeface="Arial MT Pro"/>
                  <a:cs typeface="Arial MT Pro"/>
                  <a:sym typeface="Arial MT Pro"/>
                </a:rPr>
                <a:t>Waste Mgmt.</a:t>
              </a:r>
            </a:p>
            <a:p>
              <a:pPr defTabSz="609630">
                <a:lnSpc>
                  <a:spcPts val="1440"/>
                </a:lnSpc>
              </a:pPr>
              <a:r>
                <a:rPr lang="en-US" sz="800">
                  <a:solidFill>
                    <a:srgbClr val="000000"/>
                  </a:solidFill>
                  <a:latin typeface="Arial MT Pro"/>
                  <a:ea typeface="Arial MT Pro"/>
                  <a:cs typeface="Arial MT Pro"/>
                  <a:sym typeface="Arial MT Pro"/>
                </a:rPr>
                <a:t>Safety &amp; Compliance</a:t>
              </a:r>
            </a:p>
          </p:txBody>
        </p:sp>
      </p:grpSp>
      <p:grpSp>
        <p:nvGrpSpPr>
          <p:cNvPr id="55" name="Group 55"/>
          <p:cNvGrpSpPr/>
          <p:nvPr/>
        </p:nvGrpSpPr>
        <p:grpSpPr>
          <a:xfrm>
            <a:off x="3740406" y="4980732"/>
            <a:ext cx="1440002" cy="1293070"/>
            <a:chOff x="0" y="0"/>
            <a:chExt cx="2880004" cy="2586140"/>
          </a:xfrm>
        </p:grpSpPr>
        <p:sp>
          <p:nvSpPr>
            <p:cNvPr id="56" name="Freeform 56"/>
            <p:cNvSpPr/>
            <p:nvPr/>
          </p:nvSpPr>
          <p:spPr>
            <a:xfrm>
              <a:off x="0" y="0"/>
              <a:ext cx="2879979" cy="2586101"/>
            </a:xfrm>
            <a:custGeom>
              <a:avLst/>
              <a:gdLst/>
              <a:ahLst/>
              <a:cxnLst/>
              <a:rect l="l" t="t" r="r" b="b"/>
              <a:pathLst>
                <a:path w="2879979" h="2586101">
                  <a:moveTo>
                    <a:pt x="0" y="0"/>
                  </a:moveTo>
                  <a:lnTo>
                    <a:pt x="2879979" y="0"/>
                  </a:lnTo>
                  <a:lnTo>
                    <a:pt x="2879979" y="2586101"/>
                  </a:lnTo>
                  <a:lnTo>
                    <a:pt x="0" y="2586101"/>
                  </a:lnTo>
                  <a:close/>
                </a:path>
              </a:pathLst>
            </a:custGeom>
            <a:solidFill>
              <a:srgbClr val="EAF7FA"/>
            </a:solidFill>
          </p:spPr>
          <p:txBody>
            <a:bodyPr/>
            <a:lstStyle/>
            <a:p>
              <a:pPr defTabSz="609630"/>
              <a:endParaRPr lang="en-US" sz="1200">
                <a:solidFill>
                  <a:prstClr val="black"/>
                </a:solidFill>
                <a:latin typeface="Calibri"/>
              </a:endParaRPr>
            </a:p>
          </p:txBody>
        </p:sp>
      </p:grpSp>
      <p:grpSp>
        <p:nvGrpSpPr>
          <p:cNvPr id="57" name="Group 57"/>
          <p:cNvGrpSpPr/>
          <p:nvPr/>
        </p:nvGrpSpPr>
        <p:grpSpPr>
          <a:xfrm>
            <a:off x="3786126" y="4980732"/>
            <a:ext cx="1348563" cy="881571"/>
            <a:chOff x="0" y="0"/>
            <a:chExt cx="2697126" cy="1763141"/>
          </a:xfrm>
        </p:grpSpPr>
        <p:sp>
          <p:nvSpPr>
            <p:cNvPr id="58" name="Freeform 58"/>
            <p:cNvSpPr/>
            <p:nvPr/>
          </p:nvSpPr>
          <p:spPr>
            <a:xfrm>
              <a:off x="0" y="0"/>
              <a:ext cx="2697126" cy="1763141"/>
            </a:xfrm>
            <a:custGeom>
              <a:avLst/>
              <a:gdLst/>
              <a:ahLst/>
              <a:cxnLst/>
              <a:rect l="l" t="t" r="r" b="b"/>
              <a:pathLst>
                <a:path w="2697126" h="1763141">
                  <a:moveTo>
                    <a:pt x="0" y="0"/>
                  </a:moveTo>
                  <a:lnTo>
                    <a:pt x="2697126" y="0"/>
                  </a:lnTo>
                  <a:lnTo>
                    <a:pt x="2697126" y="1763141"/>
                  </a:lnTo>
                  <a:lnTo>
                    <a:pt x="0" y="1763141"/>
                  </a:lnTo>
                  <a:close/>
                </a:path>
              </a:pathLst>
            </a:custGeom>
            <a:solidFill>
              <a:srgbClr val="EAF7FA">
                <a:alpha val="0"/>
              </a:srgbClr>
            </a:solidFill>
          </p:spPr>
          <p:txBody>
            <a:bodyPr/>
            <a:lstStyle/>
            <a:p>
              <a:pPr defTabSz="609630"/>
              <a:endParaRPr lang="en-US" sz="1200">
                <a:solidFill>
                  <a:prstClr val="black"/>
                </a:solidFill>
                <a:latin typeface="Calibri"/>
              </a:endParaRPr>
            </a:p>
          </p:txBody>
        </p:sp>
        <p:sp>
          <p:nvSpPr>
            <p:cNvPr id="59" name="TextBox 59"/>
            <p:cNvSpPr txBox="1"/>
            <p:nvPr/>
          </p:nvSpPr>
          <p:spPr>
            <a:xfrm>
              <a:off x="0" y="-95250"/>
              <a:ext cx="2697126" cy="1858391"/>
            </a:xfrm>
            <a:prstGeom prst="rect">
              <a:avLst/>
            </a:prstGeom>
          </p:spPr>
          <p:txBody>
            <a:bodyPr lIns="0" tIns="0" rIns="0" bIns="0" rtlCol="0" anchor="t"/>
            <a:lstStyle/>
            <a:p>
              <a:pPr defTabSz="609630">
                <a:lnSpc>
                  <a:spcPts val="1440"/>
                </a:lnSpc>
              </a:pPr>
              <a:r>
                <a:rPr lang="en-US" sz="800">
                  <a:solidFill>
                    <a:srgbClr val="000000"/>
                  </a:solidFill>
                  <a:latin typeface="Arial MT Pro"/>
                  <a:ea typeface="Arial MT Pro"/>
                  <a:cs typeface="Arial MT Pro"/>
                  <a:sym typeface="Arial MT Pro"/>
                </a:rPr>
                <a:t>Talent Acquisition</a:t>
              </a:r>
            </a:p>
            <a:p>
              <a:pPr defTabSz="609630">
                <a:lnSpc>
                  <a:spcPts val="1440"/>
                </a:lnSpc>
              </a:pPr>
              <a:r>
                <a:rPr lang="en-US" sz="800">
                  <a:solidFill>
                    <a:srgbClr val="000000"/>
                  </a:solidFill>
                  <a:latin typeface="Arial MT Pro"/>
                  <a:ea typeface="Arial MT Pro"/>
                  <a:cs typeface="Arial MT Pro"/>
                  <a:sym typeface="Arial MT Pro"/>
                </a:rPr>
                <a:t>Performance Mgmt.</a:t>
              </a:r>
            </a:p>
            <a:p>
              <a:pPr defTabSz="609630">
                <a:lnSpc>
                  <a:spcPts val="1440"/>
                </a:lnSpc>
              </a:pPr>
              <a:r>
                <a:rPr lang="en-US" sz="800">
                  <a:solidFill>
                    <a:srgbClr val="000000"/>
                  </a:solidFill>
                  <a:latin typeface="Arial MT Pro"/>
                  <a:ea typeface="Arial MT Pro"/>
                  <a:cs typeface="Arial MT Pro"/>
                  <a:sym typeface="Arial MT Pro"/>
                </a:rPr>
                <a:t>Benefits</a:t>
              </a:r>
            </a:p>
            <a:p>
              <a:pPr defTabSz="609630">
                <a:lnSpc>
                  <a:spcPts val="1440"/>
                </a:lnSpc>
              </a:pPr>
              <a:r>
                <a:rPr lang="en-US" sz="800">
                  <a:solidFill>
                    <a:srgbClr val="000000"/>
                  </a:solidFill>
                  <a:latin typeface="Arial MT Pro"/>
                  <a:ea typeface="Arial MT Pro"/>
                  <a:cs typeface="Arial MT Pro"/>
                  <a:sym typeface="Arial MT Pro"/>
                </a:rPr>
                <a:t>Payroll</a:t>
              </a:r>
            </a:p>
            <a:p>
              <a:pPr defTabSz="609630">
                <a:lnSpc>
                  <a:spcPts val="1440"/>
                </a:lnSpc>
              </a:pPr>
              <a:r>
                <a:rPr lang="en-US" sz="800">
                  <a:solidFill>
                    <a:srgbClr val="000000"/>
                  </a:solidFill>
                  <a:latin typeface="Arial MT Pro"/>
                  <a:ea typeface="Arial MT Pro"/>
                  <a:cs typeface="Arial MT Pro"/>
                  <a:sym typeface="Arial MT Pro"/>
                </a:rPr>
                <a:t>Time &amp; Attendance</a:t>
              </a:r>
            </a:p>
          </p:txBody>
        </p:sp>
      </p:grpSp>
      <p:grpSp>
        <p:nvGrpSpPr>
          <p:cNvPr id="60" name="Group 60"/>
          <p:cNvGrpSpPr/>
          <p:nvPr/>
        </p:nvGrpSpPr>
        <p:grpSpPr>
          <a:xfrm>
            <a:off x="5380980" y="4980732"/>
            <a:ext cx="1440002" cy="1293070"/>
            <a:chOff x="0" y="0"/>
            <a:chExt cx="2880004" cy="2586140"/>
          </a:xfrm>
        </p:grpSpPr>
        <p:sp>
          <p:nvSpPr>
            <p:cNvPr id="61" name="Freeform 61"/>
            <p:cNvSpPr/>
            <p:nvPr/>
          </p:nvSpPr>
          <p:spPr>
            <a:xfrm>
              <a:off x="0" y="0"/>
              <a:ext cx="2879979" cy="2586101"/>
            </a:xfrm>
            <a:custGeom>
              <a:avLst/>
              <a:gdLst/>
              <a:ahLst/>
              <a:cxnLst/>
              <a:rect l="l" t="t" r="r" b="b"/>
              <a:pathLst>
                <a:path w="2879979" h="2586101">
                  <a:moveTo>
                    <a:pt x="0" y="0"/>
                  </a:moveTo>
                  <a:lnTo>
                    <a:pt x="2879979" y="0"/>
                  </a:lnTo>
                  <a:lnTo>
                    <a:pt x="2879979" y="2586101"/>
                  </a:lnTo>
                  <a:lnTo>
                    <a:pt x="0" y="2586101"/>
                  </a:lnTo>
                  <a:close/>
                </a:path>
              </a:pathLst>
            </a:custGeom>
            <a:solidFill>
              <a:srgbClr val="EAF7FA"/>
            </a:solidFill>
          </p:spPr>
          <p:txBody>
            <a:bodyPr/>
            <a:lstStyle/>
            <a:p>
              <a:pPr defTabSz="609630"/>
              <a:endParaRPr lang="en-US" sz="1200">
                <a:solidFill>
                  <a:prstClr val="black"/>
                </a:solidFill>
                <a:latin typeface="Calibri"/>
              </a:endParaRPr>
            </a:p>
          </p:txBody>
        </p:sp>
      </p:grpSp>
      <p:grpSp>
        <p:nvGrpSpPr>
          <p:cNvPr id="62" name="Group 62"/>
          <p:cNvGrpSpPr/>
          <p:nvPr/>
        </p:nvGrpSpPr>
        <p:grpSpPr>
          <a:xfrm>
            <a:off x="5426700" y="4980732"/>
            <a:ext cx="1348563" cy="881571"/>
            <a:chOff x="0" y="0"/>
            <a:chExt cx="2697126" cy="1763141"/>
          </a:xfrm>
        </p:grpSpPr>
        <p:sp>
          <p:nvSpPr>
            <p:cNvPr id="63" name="Freeform 63"/>
            <p:cNvSpPr/>
            <p:nvPr/>
          </p:nvSpPr>
          <p:spPr>
            <a:xfrm>
              <a:off x="0" y="0"/>
              <a:ext cx="2697126" cy="1763141"/>
            </a:xfrm>
            <a:custGeom>
              <a:avLst/>
              <a:gdLst/>
              <a:ahLst/>
              <a:cxnLst/>
              <a:rect l="l" t="t" r="r" b="b"/>
              <a:pathLst>
                <a:path w="2697126" h="1763141">
                  <a:moveTo>
                    <a:pt x="0" y="0"/>
                  </a:moveTo>
                  <a:lnTo>
                    <a:pt x="2697126" y="0"/>
                  </a:lnTo>
                  <a:lnTo>
                    <a:pt x="2697126" y="1763141"/>
                  </a:lnTo>
                  <a:lnTo>
                    <a:pt x="0" y="1763141"/>
                  </a:lnTo>
                  <a:close/>
                </a:path>
              </a:pathLst>
            </a:custGeom>
            <a:solidFill>
              <a:srgbClr val="EAF7FA">
                <a:alpha val="0"/>
              </a:srgbClr>
            </a:solidFill>
          </p:spPr>
          <p:txBody>
            <a:bodyPr/>
            <a:lstStyle/>
            <a:p>
              <a:pPr defTabSz="609630"/>
              <a:endParaRPr lang="en-US" sz="1200">
                <a:solidFill>
                  <a:prstClr val="black"/>
                </a:solidFill>
                <a:latin typeface="Calibri"/>
              </a:endParaRPr>
            </a:p>
          </p:txBody>
        </p:sp>
        <p:sp>
          <p:nvSpPr>
            <p:cNvPr id="64" name="TextBox 64"/>
            <p:cNvSpPr txBox="1"/>
            <p:nvPr/>
          </p:nvSpPr>
          <p:spPr>
            <a:xfrm>
              <a:off x="0" y="-95250"/>
              <a:ext cx="2697126" cy="1858391"/>
            </a:xfrm>
            <a:prstGeom prst="rect">
              <a:avLst/>
            </a:prstGeom>
          </p:spPr>
          <p:txBody>
            <a:bodyPr lIns="0" tIns="0" rIns="0" bIns="0" rtlCol="0" anchor="t"/>
            <a:lstStyle/>
            <a:p>
              <a:pPr defTabSz="609630">
                <a:lnSpc>
                  <a:spcPts val="1440"/>
                </a:lnSpc>
              </a:pPr>
              <a:r>
                <a:rPr lang="en-US" sz="800">
                  <a:solidFill>
                    <a:srgbClr val="000000"/>
                  </a:solidFill>
                  <a:latin typeface="Arial MT Pro"/>
                  <a:ea typeface="Arial MT Pro"/>
                  <a:cs typeface="Arial MT Pro"/>
                  <a:sym typeface="Arial MT Pro"/>
                </a:rPr>
                <a:t>Budgeting</a:t>
              </a:r>
            </a:p>
            <a:p>
              <a:pPr defTabSz="609630">
                <a:lnSpc>
                  <a:spcPts val="1440"/>
                </a:lnSpc>
              </a:pPr>
              <a:r>
                <a:rPr lang="en-US" sz="800">
                  <a:solidFill>
                    <a:srgbClr val="000000"/>
                  </a:solidFill>
                  <a:latin typeface="Arial MT Pro"/>
                  <a:ea typeface="Arial MT Pro"/>
                  <a:cs typeface="Arial MT Pro"/>
                  <a:sym typeface="Arial MT Pro"/>
                </a:rPr>
                <a:t>Forecasting</a:t>
              </a:r>
            </a:p>
            <a:p>
              <a:pPr defTabSz="609630">
                <a:lnSpc>
                  <a:spcPts val="1440"/>
                </a:lnSpc>
              </a:pPr>
              <a:r>
                <a:rPr lang="en-US" sz="800">
                  <a:solidFill>
                    <a:srgbClr val="000000"/>
                  </a:solidFill>
                  <a:latin typeface="Arial MT Pro"/>
                  <a:ea typeface="Arial MT Pro"/>
                  <a:cs typeface="Arial MT Pro"/>
                  <a:sym typeface="Arial MT Pro"/>
                </a:rPr>
                <a:t>Cost Accounting</a:t>
              </a:r>
            </a:p>
            <a:p>
              <a:pPr defTabSz="609630">
                <a:lnSpc>
                  <a:spcPts val="1440"/>
                </a:lnSpc>
              </a:pPr>
              <a:r>
                <a:rPr lang="en-US" sz="800">
                  <a:solidFill>
                    <a:srgbClr val="000000"/>
                  </a:solidFill>
                  <a:latin typeface="Arial MT Pro"/>
                  <a:ea typeface="Arial MT Pro"/>
                  <a:cs typeface="Arial MT Pro"/>
                  <a:sym typeface="Arial MT Pro"/>
                </a:rPr>
                <a:t>Capital Mgmt.</a:t>
              </a:r>
            </a:p>
            <a:p>
              <a:pPr defTabSz="609630">
                <a:lnSpc>
                  <a:spcPts val="1440"/>
                </a:lnSpc>
              </a:pPr>
              <a:r>
                <a:rPr lang="en-US" sz="800">
                  <a:solidFill>
                    <a:srgbClr val="000000"/>
                  </a:solidFill>
                  <a:latin typeface="Arial MT Pro"/>
                  <a:ea typeface="Arial MT Pro"/>
                  <a:cs typeface="Arial MT Pro"/>
                  <a:sym typeface="Arial MT Pro"/>
                </a:rPr>
                <a:t>Audit &amp; Compliance</a:t>
              </a:r>
            </a:p>
          </p:txBody>
        </p:sp>
      </p:grpSp>
      <p:grpSp>
        <p:nvGrpSpPr>
          <p:cNvPr id="65" name="Group 65"/>
          <p:cNvGrpSpPr/>
          <p:nvPr/>
        </p:nvGrpSpPr>
        <p:grpSpPr>
          <a:xfrm>
            <a:off x="7021552" y="4980732"/>
            <a:ext cx="1440002" cy="1293070"/>
            <a:chOff x="0" y="0"/>
            <a:chExt cx="2880004" cy="2586140"/>
          </a:xfrm>
        </p:grpSpPr>
        <p:sp>
          <p:nvSpPr>
            <p:cNvPr id="66" name="Freeform 66"/>
            <p:cNvSpPr/>
            <p:nvPr/>
          </p:nvSpPr>
          <p:spPr>
            <a:xfrm>
              <a:off x="0" y="0"/>
              <a:ext cx="2879979" cy="2586101"/>
            </a:xfrm>
            <a:custGeom>
              <a:avLst/>
              <a:gdLst/>
              <a:ahLst/>
              <a:cxnLst/>
              <a:rect l="l" t="t" r="r" b="b"/>
              <a:pathLst>
                <a:path w="2879979" h="2586101">
                  <a:moveTo>
                    <a:pt x="0" y="0"/>
                  </a:moveTo>
                  <a:lnTo>
                    <a:pt x="2879979" y="0"/>
                  </a:lnTo>
                  <a:lnTo>
                    <a:pt x="2879979" y="2586101"/>
                  </a:lnTo>
                  <a:lnTo>
                    <a:pt x="0" y="2586101"/>
                  </a:lnTo>
                  <a:close/>
                </a:path>
              </a:pathLst>
            </a:custGeom>
            <a:solidFill>
              <a:srgbClr val="EAF7FA"/>
            </a:solidFill>
          </p:spPr>
          <p:txBody>
            <a:bodyPr/>
            <a:lstStyle/>
            <a:p>
              <a:pPr defTabSz="609630"/>
              <a:endParaRPr lang="en-US" sz="1200">
                <a:solidFill>
                  <a:prstClr val="black"/>
                </a:solidFill>
                <a:latin typeface="Calibri"/>
              </a:endParaRPr>
            </a:p>
          </p:txBody>
        </p:sp>
      </p:grpSp>
      <p:grpSp>
        <p:nvGrpSpPr>
          <p:cNvPr id="67" name="Group 67"/>
          <p:cNvGrpSpPr/>
          <p:nvPr/>
        </p:nvGrpSpPr>
        <p:grpSpPr>
          <a:xfrm>
            <a:off x="7067272" y="4980732"/>
            <a:ext cx="1348563" cy="1051359"/>
            <a:chOff x="0" y="0"/>
            <a:chExt cx="2697126" cy="2102717"/>
          </a:xfrm>
        </p:grpSpPr>
        <p:sp>
          <p:nvSpPr>
            <p:cNvPr id="68" name="Freeform 68"/>
            <p:cNvSpPr/>
            <p:nvPr/>
          </p:nvSpPr>
          <p:spPr>
            <a:xfrm>
              <a:off x="0" y="0"/>
              <a:ext cx="2697126" cy="2102717"/>
            </a:xfrm>
            <a:custGeom>
              <a:avLst/>
              <a:gdLst/>
              <a:ahLst/>
              <a:cxnLst/>
              <a:rect l="l" t="t" r="r" b="b"/>
              <a:pathLst>
                <a:path w="2697126" h="2102717">
                  <a:moveTo>
                    <a:pt x="0" y="0"/>
                  </a:moveTo>
                  <a:lnTo>
                    <a:pt x="2697126" y="0"/>
                  </a:lnTo>
                  <a:lnTo>
                    <a:pt x="2697126" y="2102717"/>
                  </a:lnTo>
                  <a:lnTo>
                    <a:pt x="0" y="2102717"/>
                  </a:lnTo>
                  <a:close/>
                </a:path>
              </a:pathLst>
            </a:custGeom>
            <a:solidFill>
              <a:srgbClr val="EAF7FA">
                <a:alpha val="0"/>
              </a:srgbClr>
            </a:solidFill>
          </p:spPr>
          <p:txBody>
            <a:bodyPr/>
            <a:lstStyle/>
            <a:p>
              <a:pPr defTabSz="609630"/>
              <a:endParaRPr lang="en-US" sz="1200">
                <a:solidFill>
                  <a:prstClr val="black"/>
                </a:solidFill>
                <a:latin typeface="Calibri"/>
              </a:endParaRPr>
            </a:p>
          </p:txBody>
        </p:sp>
        <p:sp>
          <p:nvSpPr>
            <p:cNvPr id="69" name="TextBox 69"/>
            <p:cNvSpPr txBox="1"/>
            <p:nvPr/>
          </p:nvSpPr>
          <p:spPr>
            <a:xfrm>
              <a:off x="0" y="-95250"/>
              <a:ext cx="2697126" cy="2197967"/>
            </a:xfrm>
            <a:prstGeom prst="rect">
              <a:avLst/>
            </a:prstGeom>
          </p:spPr>
          <p:txBody>
            <a:bodyPr lIns="0" tIns="0" rIns="0" bIns="0" rtlCol="0" anchor="t"/>
            <a:lstStyle/>
            <a:p>
              <a:pPr defTabSz="609630">
                <a:lnSpc>
                  <a:spcPts val="1440"/>
                </a:lnSpc>
              </a:pPr>
              <a:r>
                <a:rPr lang="en-US" sz="800">
                  <a:solidFill>
                    <a:srgbClr val="000000"/>
                  </a:solidFill>
                  <a:latin typeface="Arial MT Pro"/>
                  <a:ea typeface="Arial MT Pro"/>
                  <a:cs typeface="Arial MT Pro"/>
                  <a:sym typeface="Arial MT Pro"/>
                </a:rPr>
                <a:t>Hardware Mgmt.</a:t>
              </a:r>
            </a:p>
            <a:p>
              <a:pPr defTabSz="609630">
                <a:lnSpc>
                  <a:spcPts val="1440"/>
                </a:lnSpc>
              </a:pPr>
              <a:r>
                <a:rPr lang="en-US" sz="800">
                  <a:solidFill>
                    <a:srgbClr val="000000"/>
                  </a:solidFill>
                  <a:latin typeface="Arial MT Pro"/>
                  <a:ea typeface="Arial MT Pro"/>
                  <a:cs typeface="Arial MT Pro"/>
                  <a:sym typeface="Arial MT Pro"/>
                </a:rPr>
                <a:t>Cybersecurity</a:t>
              </a:r>
            </a:p>
            <a:p>
              <a:pPr defTabSz="609630">
                <a:lnSpc>
                  <a:spcPts val="1440"/>
                </a:lnSpc>
              </a:pPr>
              <a:r>
                <a:rPr lang="en-US" sz="800">
                  <a:solidFill>
                    <a:srgbClr val="000000"/>
                  </a:solidFill>
                  <a:latin typeface="Arial MT Pro"/>
                  <a:ea typeface="Arial MT Pro"/>
                  <a:cs typeface="Arial MT Pro"/>
                  <a:sym typeface="Arial MT Pro"/>
                </a:rPr>
                <a:t>Data Communications</a:t>
              </a:r>
            </a:p>
            <a:p>
              <a:pPr defTabSz="609630">
                <a:lnSpc>
                  <a:spcPts val="1440"/>
                </a:lnSpc>
              </a:pPr>
              <a:r>
                <a:rPr lang="en-US" sz="800">
                  <a:solidFill>
                    <a:srgbClr val="000000"/>
                  </a:solidFill>
                  <a:latin typeface="Arial MT Pro"/>
                  <a:ea typeface="Arial MT Pro"/>
                  <a:cs typeface="Arial MT Pro"/>
                  <a:sym typeface="Arial MT Pro"/>
                </a:rPr>
                <a:t>Networking</a:t>
              </a:r>
            </a:p>
            <a:p>
              <a:pPr defTabSz="609630">
                <a:lnSpc>
                  <a:spcPts val="1440"/>
                </a:lnSpc>
              </a:pPr>
              <a:r>
                <a:rPr lang="en-US" sz="800">
                  <a:solidFill>
                    <a:srgbClr val="000000"/>
                  </a:solidFill>
                  <a:latin typeface="Arial MT Pro"/>
                  <a:ea typeface="Arial MT Pro"/>
                  <a:cs typeface="Arial MT Pro"/>
                  <a:sym typeface="Arial MT Pro"/>
                </a:rPr>
                <a:t>Application Support</a:t>
              </a:r>
            </a:p>
            <a:p>
              <a:pPr defTabSz="609630">
                <a:lnSpc>
                  <a:spcPts val="1440"/>
                </a:lnSpc>
              </a:pPr>
              <a:r>
                <a:rPr lang="en-US" sz="800">
                  <a:solidFill>
                    <a:srgbClr val="000000"/>
                  </a:solidFill>
                  <a:latin typeface="Arial MT Pro"/>
                  <a:ea typeface="Arial MT Pro"/>
                  <a:cs typeface="Arial MT Pro"/>
                  <a:sym typeface="Arial MT Pro"/>
                </a:rPr>
                <a:t>Software Mgmt.</a:t>
              </a:r>
            </a:p>
          </p:txBody>
        </p:sp>
      </p:grpSp>
      <p:grpSp>
        <p:nvGrpSpPr>
          <p:cNvPr id="70" name="Group 70"/>
          <p:cNvGrpSpPr/>
          <p:nvPr/>
        </p:nvGrpSpPr>
        <p:grpSpPr>
          <a:xfrm>
            <a:off x="8649425" y="4984628"/>
            <a:ext cx="1615483" cy="1285279"/>
            <a:chOff x="0" y="0"/>
            <a:chExt cx="3230966" cy="2570558"/>
          </a:xfrm>
        </p:grpSpPr>
        <p:sp>
          <p:nvSpPr>
            <p:cNvPr id="71" name="Freeform 71"/>
            <p:cNvSpPr/>
            <p:nvPr/>
          </p:nvSpPr>
          <p:spPr>
            <a:xfrm>
              <a:off x="0" y="0"/>
              <a:ext cx="3231007" cy="2570607"/>
            </a:xfrm>
            <a:custGeom>
              <a:avLst/>
              <a:gdLst/>
              <a:ahLst/>
              <a:cxnLst/>
              <a:rect l="l" t="t" r="r" b="b"/>
              <a:pathLst>
                <a:path w="3231007" h="2570607">
                  <a:moveTo>
                    <a:pt x="0" y="0"/>
                  </a:moveTo>
                  <a:lnTo>
                    <a:pt x="3231007" y="0"/>
                  </a:lnTo>
                  <a:lnTo>
                    <a:pt x="3231007" y="2570607"/>
                  </a:lnTo>
                  <a:lnTo>
                    <a:pt x="0" y="2570607"/>
                  </a:lnTo>
                  <a:close/>
                </a:path>
              </a:pathLst>
            </a:custGeom>
            <a:solidFill>
              <a:srgbClr val="EAF7FA"/>
            </a:solidFill>
          </p:spPr>
          <p:txBody>
            <a:bodyPr/>
            <a:lstStyle/>
            <a:p>
              <a:pPr defTabSz="609630"/>
              <a:endParaRPr lang="en-US" sz="1200">
                <a:solidFill>
                  <a:prstClr val="black"/>
                </a:solidFill>
                <a:latin typeface="Calibri"/>
              </a:endParaRPr>
            </a:p>
          </p:txBody>
        </p:sp>
      </p:grpSp>
      <p:grpSp>
        <p:nvGrpSpPr>
          <p:cNvPr id="72" name="Group 72"/>
          <p:cNvGrpSpPr/>
          <p:nvPr/>
        </p:nvGrpSpPr>
        <p:grpSpPr>
          <a:xfrm>
            <a:off x="8707568" y="4984628"/>
            <a:ext cx="1524594" cy="876258"/>
            <a:chOff x="0" y="0"/>
            <a:chExt cx="3049188" cy="1752515"/>
          </a:xfrm>
        </p:grpSpPr>
        <p:sp>
          <p:nvSpPr>
            <p:cNvPr id="73" name="Freeform 73"/>
            <p:cNvSpPr/>
            <p:nvPr/>
          </p:nvSpPr>
          <p:spPr>
            <a:xfrm>
              <a:off x="0" y="0"/>
              <a:ext cx="3049188" cy="1752515"/>
            </a:xfrm>
            <a:custGeom>
              <a:avLst/>
              <a:gdLst/>
              <a:ahLst/>
              <a:cxnLst/>
              <a:rect l="l" t="t" r="r" b="b"/>
              <a:pathLst>
                <a:path w="3049188" h="1752515">
                  <a:moveTo>
                    <a:pt x="0" y="0"/>
                  </a:moveTo>
                  <a:lnTo>
                    <a:pt x="3049188" y="0"/>
                  </a:lnTo>
                  <a:lnTo>
                    <a:pt x="3049188" y="1752515"/>
                  </a:lnTo>
                  <a:lnTo>
                    <a:pt x="0" y="1752515"/>
                  </a:lnTo>
                  <a:close/>
                </a:path>
              </a:pathLst>
            </a:custGeom>
            <a:solidFill>
              <a:srgbClr val="EAF7FA">
                <a:alpha val="0"/>
              </a:srgbClr>
            </a:solidFill>
          </p:spPr>
          <p:txBody>
            <a:bodyPr/>
            <a:lstStyle/>
            <a:p>
              <a:pPr defTabSz="609630"/>
              <a:endParaRPr lang="en-US" sz="1200">
                <a:solidFill>
                  <a:prstClr val="black"/>
                </a:solidFill>
                <a:latin typeface="Calibri"/>
              </a:endParaRPr>
            </a:p>
          </p:txBody>
        </p:sp>
        <p:sp>
          <p:nvSpPr>
            <p:cNvPr id="74" name="TextBox 74"/>
            <p:cNvSpPr txBox="1"/>
            <p:nvPr/>
          </p:nvSpPr>
          <p:spPr>
            <a:xfrm>
              <a:off x="0" y="-95250"/>
              <a:ext cx="3049188" cy="1847765"/>
            </a:xfrm>
            <a:prstGeom prst="rect">
              <a:avLst/>
            </a:prstGeom>
          </p:spPr>
          <p:txBody>
            <a:bodyPr lIns="0" tIns="0" rIns="0" bIns="0" rtlCol="0" anchor="t"/>
            <a:lstStyle/>
            <a:p>
              <a:pPr defTabSz="609630">
                <a:lnSpc>
                  <a:spcPts val="1440"/>
                </a:lnSpc>
              </a:pPr>
              <a:r>
                <a:rPr lang="en-US" sz="800">
                  <a:solidFill>
                    <a:srgbClr val="000000"/>
                  </a:solidFill>
                  <a:latin typeface="Arial MT Pro"/>
                  <a:ea typeface="Arial MT Pro"/>
                  <a:cs typeface="Arial MT Pro"/>
                  <a:sym typeface="Arial MT Pro"/>
                </a:rPr>
                <a:t>Data Quality Mgmt.</a:t>
              </a:r>
            </a:p>
            <a:p>
              <a:pPr defTabSz="609630">
                <a:lnSpc>
                  <a:spcPts val="1440"/>
                </a:lnSpc>
              </a:pPr>
              <a:r>
                <a:rPr lang="en-US" sz="800">
                  <a:solidFill>
                    <a:srgbClr val="000000"/>
                  </a:solidFill>
                  <a:latin typeface="Arial MT Pro"/>
                  <a:ea typeface="Arial MT Pro"/>
                  <a:cs typeface="Arial MT Pro"/>
                  <a:sym typeface="Arial MT Pro"/>
                </a:rPr>
                <a:t>Master &amp; Reference Data</a:t>
              </a:r>
            </a:p>
            <a:p>
              <a:pPr defTabSz="609630">
                <a:lnSpc>
                  <a:spcPts val="1440"/>
                </a:lnSpc>
              </a:pPr>
              <a:r>
                <a:rPr lang="en-US" sz="800">
                  <a:solidFill>
                    <a:srgbClr val="000000"/>
                  </a:solidFill>
                  <a:latin typeface="Arial MT Pro"/>
                  <a:ea typeface="Arial MT Pro"/>
                  <a:cs typeface="Arial MT Pro"/>
                  <a:sym typeface="Arial MT Pro"/>
                </a:rPr>
                <a:t>Metadata</a:t>
              </a:r>
            </a:p>
            <a:p>
              <a:pPr defTabSz="609630">
                <a:lnSpc>
                  <a:spcPts val="1440"/>
                </a:lnSpc>
              </a:pPr>
              <a:r>
                <a:rPr lang="en-US" sz="800">
                  <a:solidFill>
                    <a:srgbClr val="000000"/>
                  </a:solidFill>
                  <a:latin typeface="Arial MT Pro"/>
                  <a:ea typeface="Arial MT Pro"/>
                  <a:cs typeface="Arial MT Pro"/>
                  <a:sym typeface="Arial MT Pro"/>
                </a:rPr>
                <a:t>Analytics &amp; BI</a:t>
              </a:r>
            </a:p>
            <a:p>
              <a:pPr defTabSz="609630">
                <a:lnSpc>
                  <a:spcPts val="1440"/>
                </a:lnSpc>
              </a:pPr>
              <a:r>
                <a:rPr lang="en-US" sz="800">
                  <a:solidFill>
                    <a:srgbClr val="000000"/>
                  </a:solidFill>
                  <a:latin typeface="Arial MT Pro"/>
                  <a:ea typeface="Arial MT Pro"/>
                  <a:cs typeface="Arial MT Pro"/>
                  <a:sym typeface="Arial MT Pro"/>
                </a:rPr>
                <a:t>Data Stewardship</a:t>
              </a:r>
            </a:p>
          </p:txBody>
        </p:sp>
      </p:grpSp>
      <p:grpSp>
        <p:nvGrpSpPr>
          <p:cNvPr id="75" name="Group 75"/>
          <p:cNvGrpSpPr/>
          <p:nvPr/>
        </p:nvGrpSpPr>
        <p:grpSpPr>
          <a:xfrm>
            <a:off x="10487969" y="4980732"/>
            <a:ext cx="1440002" cy="1293070"/>
            <a:chOff x="0" y="0"/>
            <a:chExt cx="2880004" cy="2586140"/>
          </a:xfrm>
        </p:grpSpPr>
        <p:sp>
          <p:nvSpPr>
            <p:cNvPr id="76" name="Freeform 76"/>
            <p:cNvSpPr/>
            <p:nvPr/>
          </p:nvSpPr>
          <p:spPr>
            <a:xfrm>
              <a:off x="0" y="0"/>
              <a:ext cx="2879979" cy="2586101"/>
            </a:xfrm>
            <a:custGeom>
              <a:avLst/>
              <a:gdLst/>
              <a:ahLst/>
              <a:cxnLst/>
              <a:rect l="l" t="t" r="r" b="b"/>
              <a:pathLst>
                <a:path w="2879979" h="2586101">
                  <a:moveTo>
                    <a:pt x="0" y="0"/>
                  </a:moveTo>
                  <a:lnTo>
                    <a:pt x="2879979" y="0"/>
                  </a:lnTo>
                  <a:lnTo>
                    <a:pt x="2879979" y="2586101"/>
                  </a:lnTo>
                  <a:lnTo>
                    <a:pt x="0" y="2586101"/>
                  </a:lnTo>
                  <a:close/>
                </a:path>
              </a:pathLst>
            </a:custGeom>
            <a:solidFill>
              <a:srgbClr val="EAF7FA"/>
            </a:solidFill>
          </p:spPr>
          <p:txBody>
            <a:bodyPr/>
            <a:lstStyle/>
            <a:p>
              <a:pPr defTabSz="609630"/>
              <a:endParaRPr lang="en-US" sz="1200">
                <a:solidFill>
                  <a:prstClr val="black"/>
                </a:solidFill>
                <a:latin typeface="Calibri"/>
              </a:endParaRPr>
            </a:p>
          </p:txBody>
        </p:sp>
      </p:grpSp>
      <p:grpSp>
        <p:nvGrpSpPr>
          <p:cNvPr id="77" name="Group 77"/>
          <p:cNvGrpSpPr/>
          <p:nvPr/>
        </p:nvGrpSpPr>
        <p:grpSpPr>
          <a:xfrm>
            <a:off x="10533689" y="4980732"/>
            <a:ext cx="1348563" cy="711782"/>
            <a:chOff x="0" y="0"/>
            <a:chExt cx="2697126" cy="1423564"/>
          </a:xfrm>
        </p:grpSpPr>
        <p:sp>
          <p:nvSpPr>
            <p:cNvPr id="78" name="Freeform 78"/>
            <p:cNvSpPr/>
            <p:nvPr/>
          </p:nvSpPr>
          <p:spPr>
            <a:xfrm>
              <a:off x="0" y="0"/>
              <a:ext cx="2697126" cy="1423564"/>
            </a:xfrm>
            <a:custGeom>
              <a:avLst/>
              <a:gdLst/>
              <a:ahLst/>
              <a:cxnLst/>
              <a:rect l="l" t="t" r="r" b="b"/>
              <a:pathLst>
                <a:path w="2697126" h="1423564">
                  <a:moveTo>
                    <a:pt x="0" y="0"/>
                  </a:moveTo>
                  <a:lnTo>
                    <a:pt x="2697126" y="0"/>
                  </a:lnTo>
                  <a:lnTo>
                    <a:pt x="2697126" y="1423564"/>
                  </a:lnTo>
                  <a:lnTo>
                    <a:pt x="0" y="1423564"/>
                  </a:lnTo>
                  <a:close/>
                </a:path>
              </a:pathLst>
            </a:custGeom>
            <a:solidFill>
              <a:srgbClr val="EAF7FA">
                <a:alpha val="0"/>
              </a:srgbClr>
            </a:solidFill>
          </p:spPr>
          <p:txBody>
            <a:bodyPr/>
            <a:lstStyle/>
            <a:p>
              <a:pPr defTabSz="609630"/>
              <a:endParaRPr lang="en-US" sz="1200">
                <a:solidFill>
                  <a:prstClr val="black"/>
                </a:solidFill>
                <a:latin typeface="Calibri"/>
              </a:endParaRPr>
            </a:p>
          </p:txBody>
        </p:sp>
        <p:sp>
          <p:nvSpPr>
            <p:cNvPr id="79" name="TextBox 79"/>
            <p:cNvSpPr txBox="1"/>
            <p:nvPr/>
          </p:nvSpPr>
          <p:spPr>
            <a:xfrm>
              <a:off x="0" y="-95250"/>
              <a:ext cx="2697126" cy="1518814"/>
            </a:xfrm>
            <a:prstGeom prst="rect">
              <a:avLst/>
            </a:prstGeom>
          </p:spPr>
          <p:txBody>
            <a:bodyPr lIns="0" tIns="0" rIns="0" bIns="0" rtlCol="0" anchor="t"/>
            <a:lstStyle/>
            <a:p>
              <a:pPr defTabSz="609630">
                <a:lnSpc>
                  <a:spcPts val="1440"/>
                </a:lnSpc>
              </a:pPr>
              <a:r>
                <a:rPr lang="en-US" sz="800">
                  <a:solidFill>
                    <a:srgbClr val="000000"/>
                  </a:solidFill>
                  <a:latin typeface="Arial MT Pro"/>
                  <a:ea typeface="Arial MT Pro"/>
                  <a:cs typeface="Arial MT Pro"/>
                  <a:sym typeface="Arial MT Pro"/>
                </a:rPr>
                <a:t>Risk assessment</a:t>
              </a:r>
            </a:p>
            <a:p>
              <a:pPr defTabSz="609630">
                <a:lnSpc>
                  <a:spcPts val="1440"/>
                </a:lnSpc>
              </a:pPr>
              <a:r>
                <a:rPr lang="en-US" sz="800">
                  <a:solidFill>
                    <a:srgbClr val="000000"/>
                  </a:solidFill>
                  <a:latin typeface="Arial MT Pro"/>
                  <a:ea typeface="Arial MT Pro"/>
                  <a:cs typeface="Arial MT Pro"/>
                  <a:sym typeface="Arial MT Pro"/>
                </a:rPr>
                <a:t>Control verification </a:t>
              </a:r>
            </a:p>
            <a:p>
              <a:pPr defTabSz="609630">
                <a:lnSpc>
                  <a:spcPts val="1440"/>
                </a:lnSpc>
              </a:pPr>
              <a:r>
                <a:rPr lang="en-US" sz="800">
                  <a:solidFill>
                    <a:srgbClr val="000000"/>
                  </a:solidFill>
                  <a:latin typeface="Arial MT Pro"/>
                  <a:ea typeface="Arial MT Pro"/>
                  <a:cs typeface="Arial MT Pro"/>
                  <a:sym typeface="Arial MT Pro"/>
                </a:rPr>
                <a:t>Risk monitoring</a:t>
              </a:r>
            </a:p>
            <a:p>
              <a:pPr defTabSz="609630">
                <a:lnSpc>
                  <a:spcPts val="1440"/>
                </a:lnSpc>
              </a:pPr>
              <a:r>
                <a:rPr lang="en-US" sz="800">
                  <a:solidFill>
                    <a:srgbClr val="000000"/>
                  </a:solidFill>
                  <a:latin typeface="Arial MT Pro"/>
                  <a:ea typeface="Arial MT Pro"/>
                  <a:cs typeface="Arial MT Pro"/>
                  <a:sym typeface="Arial MT Pro"/>
                </a:rPr>
                <a:t>Responsible AI</a:t>
              </a:r>
            </a:p>
          </p:txBody>
        </p:sp>
      </p:grpSp>
      <p:grpSp>
        <p:nvGrpSpPr>
          <p:cNvPr id="80" name="Group 80"/>
          <p:cNvGrpSpPr/>
          <p:nvPr/>
        </p:nvGrpSpPr>
        <p:grpSpPr>
          <a:xfrm>
            <a:off x="10617020" y="2287659"/>
            <a:ext cx="1294925" cy="454715"/>
            <a:chOff x="0" y="0"/>
            <a:chExt cx="2589850" cy="909430"/>
          </a:xfrm>
        </p:grpSpPr>
        <p:sp>
          <p:nvSpPr>
            <p:cNvPr id="81" name="Freeform 81"/>
            <p:cNvSpPr/>
            <p:nvPr/>
          </p:nvSpPr>
          <p:spPr>
            <a:xfrm>
              <a:off x="0" y="0"/>
              <a:ext cx="2589850" cy="909430"/>
            </a:xfrm>
            <a:custGeom>
              <a:avLst/>
              <a:gdLst/>
              <a:ahLst/>
              <a:cxnLst/>
              <a:rect l="l" t="t" r="r" b="b"/>
              <a:pathLst>
                <a:path w="2589850" h="909430">
                  <a:moveTo>
                    <a:pt x="0" y="0"/>
                  </a:moveTo>
                  <a:lnTo>
                    <a:pt x="2589850" y="0"/>
                  </a:lnTo>
                  <a:lnTo>
                    <a:pt x="2589850" y="909430"/>
                  </a:lnTo>
                  <a:lnTo>
                    <a:pt x="0" y="909430"/>
                  </a:lnTo>
                  <a:close/>
                </a:path>
              </a:pathLst>
            </a:custGeom>
          </p:spPr>
          <p:txBody>
            <a:bodyPr/>
            <a:lstStyle/>
            <a:p>
              <a:pPr defTabSz="609630"/>
              <a:endParaRPr lang="en-US" sz="1200">
                <a:solidFill>
                  <a:prstClr val="black"/>
                </a:solidFill>
                <a:latin typeface="Calibri"/>
              </a:endParaRPr>
            </a:p>
          </p:txBody>
        </p:sp>
        <p:sp>
          <p:nvSpPr>
            <p:cNvPr id="82" name="TextBox 82"/>
            <p:cNvSpPr txBox="1"/>
            <p:nvPr/>
          </p:nvSpPr>
          <p:spPr>
            <a:xfrm>
              <a:off x="0" y="-38100"/>
              <a:ext cx="2589850" cy="947530"/>
            </a:xfrm>
            <a:prstGeom prst="rect">
              <a:avLst/>
            </a:prstGeom>
          </p:spPr>
          <p:txBody>
            <a:bodyPr lIns="0" tIns="0" rIns="0" bIns="0" rtlCol="0" anchor="t"/>
            <a:lstStyle/>
            <a:p>
              <a:pPr algn="ctr" defTabSz="609630">
                <a:lnSpc>
                  <a:spcPts val="1440"/>
                </a:lnSpc>
              </a:pPr>
              <a:r>
                <a:rPr lang="en-US" sz="1200" b="1">
                  <a:solidFill>
                    <a:srgbClr val="000000"/>
                  </a:solidFill>
                  <a:latin typeface="Arial MT Pro Bold"/>
                  <a:ea typeface="Arial MT Pro Bold"/>
                  <a:cs typeface="Arial MT Pro Bold"/>
                  <a:sym typeface="Arial MT Pro Bold"/>
                </a:rPr>
                <a:t>AI </a:t>
              </a:r>
            </a:p>
            <a:p>
              <a:pPr algn="ctr" defTabSz="609630">
                <a:lnSpc>
                  <a:spcPts val="1440"/>
                </a:lnSpc>
              </a:pPr>
              <a:r>
                <a:rPr lang="en-US" sz="1200" b="1">
                  <a:solidFill>
                    <a:srgbClr val="000000"/>
                  </a:solidFill>
                  <a:latin typeface="Arial MT Pro Bold"/>
                  <a:ea typeface="Arial MT Pro Bold"/>
                  <a:cs typeface="Arial MT Pro Bold"/>
                  <a:sym typeface="Arial MT Pro Bold"/>
                </a:rPr>
                <a:t>Governance</a:t>
              </a:r>
            </a:p>
          </p:txBody>
        </p:sp>
      </p:grpSp>
      <p:sp>
        <p:nvSpPr>
          <p:cNvPr id="83" name="Freeform 83"/>
          <p:cNvSpPr/>
          <p:nvPr/>
        </p:nvSpPr>
        <p:spPr>
          <a:xfrm>
            <a:off x="10991553" y="1816766"/>
            <a:ext cx="545861" cy="470893"/>
          </a:xfrm>
          <a:custGeom>
            <a:avLst/>
            <a:gdLst/>
            <a:ahLst/>
            <a:cxnLst/>
            <a:rect l="l" t="t" r="r" b="b"/>
            <a:pathLst>
              <a:path w="818792" h="706339">
                <a:moveTo>
                  <a:pt x="0" y="0"/>
                </a:moveTo>
                <a:lnTo>
                  <a:pt x="818792" y="0"/>
                </a:lnTo>
                <a:lnTo>
                  <a:pt x="818792" y="706339"/>
                </a:lnTo>
                <a:lnTo>
                  <a:pt x="0" y="706339"/>
                </a:lnTo>
                <a:lnTo>
                  <a:pt x="0" y="0"/>
                </a:lnTo>
                <a:close/>
              </a:path>
            </a:pathLst>
          </a:custGeom>
          <a:blipFill>
            <a:blip>
              <a:extLst>
                <a:ext uri="{96DAC541-7B7A-43D3-8B79-37D633B846F1}">
                  <asvg:svgBlip xmlns:asvg="http://schemas.microsoft.com/office/drawing/2016/SVG/main" r:embed="rId10"/>
                </a:ext>
              </a:extLst>
            </a:blip>
            <a:stretch>
              <a:fillRect/>
            </a:stretch>
          </a:blipFill>
        </p:spPr>
        <p:txBody>
          <a:bodyPr/>
          <a:lstStyle/>
          <a:p>
            <a:pPr defTabSz="609630"/>
            <a:endParaRPr lang="en-US" sz="1200">
              <a:solidFill>
                <a:prstClr val="black"/>
              </a:solidFill>
              <a:latin typeface="Calibri"/>
            </a:endParaRPr>
          </a:p>
        </p:txBody>
      </p:sp>
      <p:grpSp>
        <p:nvGrpSpPr>
          <p:cNvPr id="84" name="Group 84"/>
          <p:cNvGrpSpPr/>
          <p:nvPr/>
        </p:nvGrpSpPr>
        <p:grpSpPr>
          <a:xfrm>
            <a:off x="438975" y="3503535"/>
            <a:ext cx="1541251" cy="454715"/>
            <a:chOff x="0" y="0"/>
            <a:chExt cx="3082502" cy="909430"/>
          </a:xfrm>
        </p:grpSpPr>
        <p:sp>
          <p:nvSpPr>
            <p:cNvPr id="85" name="Freeform 85"/>
            <p:cNvSpPr/>
            <p:nvPr/>
          </p:nvSpPr>
          <p:spPr>
            <a:xfrm>
              <a:off x="0" y="0"/>
              <a:ext cx="3082502" cy="909430"/>
            </a:xfrm>
            <a:custGeom>
              <a:avLst/>
              <a:gdLst/>
              <a:ahLst/>
              <a:cxnLst/>
              <a:rect l="l" t="t" r="r" b="b"/>
              <a:pathLst>
                <a:path w="3082502" h="909430">
                  <a:moveTo>
                    <a:pt x="0" y="0"/>
                  </a:moveTo>
                  <a:lnTo>
                    <a:pt x="3082502" y="0"/>
                  </a:lnTo>
                  <a:lnTo>
                    <a:pt x="3082502" y="909430"/>
                  </a:lnTo>
                  <a:lnTo>
                    <a:pt x="0" y="909430"/>
                  </a:lnTo>
                  <a:close/>
                </a:path>
              </a:pathLst>
            </a:custGeom>
          </p:spPr>
          <p:txBody>
            <a:bodyPr/>
            <a:lstStyle/>
            <a:p>
              <a:pPr defTabSz="609630"/>
              <a:endParaRPr lang="en-US" sz="1200">
                <a:solidFill>
                  <a:prstClr val="black"/>
                </a:solidFill>
                <a:latin typeface="Calibri"/>
              </a:endParaRPr>
            </a:p>
          </p:txBody>
        </p:sp>
        <p:sp>
          <p:nvSpPr>
            <p:cNvPr id="86" name="TextBox 86"/>
            <p:cNvSpPr txBox="1"/>
            <p:nvPr/>
          </p:nvSpPr>
          <p:spPr>
            <a:xfrm>
              <a:off x="0" y="-38100"/>
              <a:ext cx="3082502" cy="947530"/>
            </a:xfrm>
            <a:prstGeom prst="rect">
              <a:avLst/>
            </a:prstGeom>
          </p:spPr>
          <p:txBody>
            <a:bodyPr lIns="0" tIns="0" rIns="0" bIns="0" rtlCol="0" anchor="t"/>
            <a:lstStyle/>
            <a:p>
              <a:pPr algn="ctr" defTabSz="609630">
                <a:lnSpc>
                  <a:spcPts val="1440"/>
                </a:lnSpc>
              </a:pPr>
              <a:r>
                <a:rPr lang="en-US" sz="1200">
                  <a:solidFill>
                    <a:srgbClr val="000000"/>
                  </a:solidFill>
                  <a:latin typeface="Arial MT Pro"/>
                  <a:ea typeface="Arial MT Pro"/>
                  <a:cs typeface="Arial MT Pro"/>
                  <a:sym typeface="Arial MT Pro"/>
                </a:rPr>
                <a:t>Medical Equipment &amp; Supplies</a:t>
              </a:r>
            </a:p>
          </p:txBody>
        </p:sp>
      </p:grpSp>
      <p:grpSp>
        <p:nvGrpSpPr>
          <p:cNvPr id="87" name="Group 87"/>
          <p:cNvGrpSpPr/>
          <p:nvPr/>
        </p:nvGrpSpPr>
        <p:grpSpPr>
          <a:xfrm>
            <a:off x="2090451" y="3503535"/>
            <a:ext cx="1541251" cy="454715"/>
            <a:chOff x="0" y="0"/>
            <a:chExt cx="3082502" cy="909430"/>
          </a:xfrm>
        </p:grpSpPr>
        <p:sp>
          <p:nvSpPr>
            <p:cNvPr id="88" name="Freeform 88"/>
            <p:cNvSpPr/>
            <p:nvPr/>
          </p:nvSpPr>
          <p:spPr>
            <a:xfrm>
              <a:off x="0" y="0"/>
              <a:ext cx="3082502" cy="909430"/>
            </a:xfrm>
            <a:custGeom>
              <a:avLst/>
              <a:gdLst/>
              <a:ahLst/>
              <a:cxnLst/>
              <a:rect l="l" t="t" r="r" b="b"/>
              <a:pathLst>
                <a:path w="3082502" h="909430">
                  <a:moveTo>
                    <a:pt x="0" y="0"/>
                  </a:moveTo>
                  <a:lnTo>
                    <a:pt x="3082502" y="0"/>
                  </a:lnTo>
                  <a:lnTo>
                    <a:pt x="3082502" y="909430"/>
                  </a:lnTo>
                  <a:lnTo>
                    <a:pt x="0" y="909430"/>
                  </a:lnTo>
                  <a:close/>
                </a:path>
              </a:pathLst>
            </a:custGeom>
          </p:spPr>
          <p:txBody>
            <a:bodyPr/>
            <a:lstStyle/>
            <a:p>
              <a:pPr defTabSz="609630"/>
              <a:endParaRPr lang="en-US" sz="1200">
                <a:solidFill>
                  <a:prstClr val="black"/>
                </a:solidFill>
                <a:latin typeface="Calibri"/>
              </a:endParaRPr>
            </a:p>
          </p:txBody>
        </p:sp>
        <p:sp>
          <p:nvSpPr>
            <p:cNvPr id="89" name="TextBox 89"/>
            <p:cNvSpPr txBox="1"/>
            <p:nvPr/>
          </p:nvSpPr>
          <p:spPr>
            <a:xfrm>
              <a:off x="0" y="-38100"/>
              <a:ext cx="3082502" cy="947530"/>
            </a:xfrm>
            <a:prstGeom prst="rect">
              <a:avLst/>
            </a:prstGeom>
          </p:spPr>
          <p:txBody>
            <a:bodyPr lIns="0" tIns="0" rIns="0" bIns="0" rtlCol="0" anchor="t"/>
            <a:lstStyle/>
            <a:p>
              <a:pPr algn="ctr" defTabSz="609630">
                <a:lnSpc>
                  <a:spcPts val="1440"/>
                </a:lnSpc>
              </a:pPr>
              <a:r>
                <a:rPr lang="en-US" sz="1200">
                  <a:solidFill>
                    <a:srgbClr val="000000"/>
                  </a:solidFill>
                  <a:latin typeface="Arial MT Pro"/>
                  <a:ea typeface="Arial MT Pro"/>
                  <a:cs typeface="Arial MT Pro"/>
                  <a:sym typeface="Arial MT Pro"/>
                </a:rPr>
                <a:t>Patient Care &amp; </a:t>
              </a:r>
            </a:p>
            <a:p>
              <a:pPr algn="ctr" defTabSz="609630">
                <a:lnSpc>
                  <a:spcPts val="1440"/>
                </a:lnSpc>
              </a:pPr>
              <a:r>
                <a:rPr lang="en-US" sz="1200">
                  <a:solidFill>
                    <a:srgbClr val="000000"/>
                  </a:solidFill>
                  <a:latin typeface="Arial MT Pro"/>
                  <a:ea typeface="Arial MT Pro"/>
                  <a:cs typeface="Arial MT Pro"/>
                  <a:sym typeface="Arial MT Pro"/>
                </a:rPr>
                <a:t>Work Locations</a:t>
              </a:r>
            </a:p>
          </p:txBody>
        </p:sp>
      </p:grpSp>
      <p:grpSp>
        <p:nvGrpSpPr>
          <p:cNvPr id="90" name="Group 90"/>
          <p:cNvGrpSpPr/>
          <p:nvPr/>
        </p:nvGrpSpPr>
        <p:grpSpPr>
          <a:xfrm>
            <a:off x="3695732" y="3503535"/>
            <a:ext cx="1541251" cy="454715"/>
            <a:chOff x="0" y="0"/>
            <a:chExt cx="3082502" cy="909430"/>
          </a:xfrm>
        </p:grpSpPr>
        <p:sp>
          <p:nvSpPr>
            <p:cNvPr id="91" name="Freeform 91"/>
            <p:cNvSpPr/>
            <p:nvPr/>
          </p:nvSpPr>
          <p:spPr>
            <a:xfrm>
              <a:off x="0" y="0"/>
              <a:ext cx="3082502" cy="909430"/>
            </a:xfrm>
            <a:custGeom>
              <a:avLst/>
              <a:gdLst/>
              <a:ahLst/>
              <a:cxnLst/>
              <a:rect l="l" t="t" r="r" b="b"/>
              <a:pathLst>
                <a:path w="3082502" h="909430">
                  <a:moveTo>
                    <a:pt x="0" y="0"/>
                  </a:moveTo>
                  <a:lnTo>
                    <a:pt x="3082502" y="0"/>
                  </a:lnTo>
                  <a:lnTo>
                    <a:pt x="3082502" y="909430"/>
                  </a:lnTo>
                  <a:lnTo>
                    <a:pt x="0" y="909430"/>
                  </a:lnTo>
                  <a:close/>
                </a:path>
              </a:pathLst>
            </a:custGeom>
          </p:spPr>
          <p:txBody>
            <a:bodyPr/>
            <a:lstStyle/>
            <a:p>
              <a:pPr defTabSz="609630"/>
              <a:endParaRPr lang="en-US" sz="1200">
                <a:solidFill>
                  <a:prstClr val="black"/>
                </a:solidFill>
                <a:latin typeface="Calibri"/>
              </a:endParaRPr>
            </a:p>
          </p:txBody>
        </p:sp>
        <p:sp>
          <p:nvSpPr>
            <p:cNvPr id="92" name="TextBox 92"/>
            <p:cNvSpPr txBox="1"/>
            <p:nvPr/>
          </p:nvSpPr>
          <p:spPr>
            <a:xfrm>
              <a:off x="0" y="-38100"/>
              <a:ext cx="3082502" cy="947530"/>
            </a:xfrm>
            <a:prstGeom prst="rect">
              <a:avLst/>
            </a:prstGeom>
          </p:spPr>
          <p:txBody>
            <a:bodyPr lIns="0" tIns="0" rIns="0" bIns="0" rtlCol="0" anchor="t"/>
            <a:lstStyle/>
            <a:p>
              <a:pPr algn="ctr" defTabSz="609630">
                <a:lnSpc>
                  <a:spcPts val="1440"/>
                </a:lnSpc>
              </a:pPr>
              <a:r>
                <a:rPr lang="en-US" sz="1200">
                  <a:solidFill>
                    <a:srgbClr val="000000"/>
                  </a:solidFill>
                  <a:latin typeface="Arial MT Pro"/>
                  <a:ea typeface="Arial MT Pro"/>
                  <a:cs typeface="Arial MT Pro"/>
                  <a:sym typeface="Arial MT Pro"/>
                </a:rPr>
                <a:t>Employees &amp; Contractors</a:t>
              </a:r>
            </a:p>
          </p:txBody>
        </p:sp>
      </p:grpSp>
      <p:grpSp>
        <p:nvGrpSpPr>
          <p:cNvPr id="93" name="Group 93"/>
          <p:cNvGrpSpPr/>
          <p:nvPr/>
        </p:nvGrpSpPr>
        <p:grpSpPr>
          <a:xfrm>
            <a:off x="5301012" y="3503532"/>
            <a:ext cx="1541251" cy="454716"/>
            <a:chOff x="0" y="0"/>
            <a:chExt cx="3082502" cy="909432"/>
          </a:xfrm>
        </p:grpSpPr>
        <p:sp>
          <p:nvSpPr>
            <p:cNvPr id="94" name="Freeform 94"/>
            <p:cNvSpPr/>
            <p:nvPr/>
          </p:nvSpPr>
          <p:spPr>
            <a:xfrm>
              <a:off x="0" y="0"/>
              <a:ext cx="3082502" cy="909432"/>
            </a:xfrm>
            <a:custGeom>
              <a:avLst/>
              <a:gdLst/>
              <a:ahLst/>
              <a:cxnLst/>
              <a:rect l="l" t="t" r="r" b="b"/>
              <a:pathLst>
                <a:path w="3082502" h="909432">
                  <a:moveTo>
                    <a:pt x="0" y="0"/>
                  </a:moveTo>
                  <a:lnTo>
                    <a:pt x="3082502" y="0"/>
                  </a:lnTo>
                  <a:lnTo>
                    <a:pt x="3082502" y="909432"/>
                  </a:lnTo>
                  <a:lnTo>
                    <a:pt x="0" y="909432"/>
                  </a:lnTo>
                  <a:close/>
                </a:path>
              </a:pathLst>
            </a:custGeom>
          </p:spPr>
          <p:txBody>
            <a:bodyPr/>
            <a:lstStyle/>
            <a:p>
              <a:pPr defTabSz="609630"/>
              <a:endParaRPr lang="en-US" sz="1200">
                <a:solidFill>
                  <a:prstClr val="black"/>
                </a:solidFill>
                <a:latin typeface="Calibri"/>
              </a:endParaRPr>
            </a:p>
          </p:txBody>
        </p:sp>
        <p:sp>
          <p:nvSpPr>
            <p:cNvPr id="95" name="TextBox 95"/>
            <p:cNvSpPr txBox="1"/>
            <p:nvPr/>
          </p:nvSpPr>
          <p:spPr>
            <a:xfrm>
              <a:off x="0" y="-38100"/>
              <a:ext cx="3082502" cy="947532"/>
            </a:xfrm>
            <a:prstGeom prst="rect">
              <a:avLst/>
            </a:prstGeom>
          </p:spPr>
          <p:txBody>
            <a:bodyPr lIns="0" tIns="0" rIns="0" bIns="0" rtlCol="0" anchor="t"/>
            <a:lstStyle/>
            <a:p>
              <a:pPr algn="ctr" defTabSz="609630">
                <a:lnSpc>
                  <a:spcPts val="1440"/>
                </a:lnSpc>
              </a:pPr>
              <a:r>
                <a:rPr lang="en-US" sz="1200">
                  <a:solidFill>
                    <a:srgbClr val="000000"/>
                  </a:solidFill>
                  <a:latin typeface="Arial MT Pro"/>
                  <a:ea typeface="Arial MT Pro"/>
                  <a:cs typeface="Arial MT Pro"/>
                  <a:sym typeface="Arial MT Pro"/>
                </a:rPr>
                <a:t>Capital &amp; Expenses &amp; Revenue</a:t>
              </a:r>
            </a:p>
          </p:txBody>
        </p:sp>
      </p:grpSp>
      <p:grpSp>
        <p:nvGrpSpPr>
          <p:cNvPr id="96" name="Group 96"/>
          <p:cNvGrpSpPr/>
          <p:nvPr/>
        </p:nvGrpSpPr>
        <p:grpSpPr>
          <a:xfrm>
            <a:off x="6906293" y="3503532"/>
            <a:ext cx="1541251" cy="454716"/>
            <a:chOff x="0" y="0"/>
            <a:chExt cx="3082502" cy="909432"/>
          </a:xfrm>
        </p:grpSpPr>
        <p:sp>
          <p:nvSpPr>
            <p:cNvPr id="97" name="Freeform 97"/>
            <p:cNvSpPr/>
            <p:nvPr/>
          </p:nvSpPr>
          <p:spPr>
            <a:xfrm>
              <a:off x="0" y="0"/>
              <a:ext cx="3082502" cy="909432"/>
            </a:xfrm>
            <a:custGeom>
              <a:avLst/>
              <a:gdLst/>
              <a:ahLst/>
              <a:cxnLst/>
              <a:rect l="l" t="t" r="r" b="b"/>
              <a:pathLst>
                <a:path w="3082502" h="909432">
                  <a:moveTo>
                    <a:pt x="0" y="0"/>
                  </a:moveTo>
                  <a:lnTo>
                    <a:pt x="3082502" y="0"/>
                  </a:lnTo>
                  <a:lnTo>
                    <a:pt x="3082502" y="909432"/>
                  </a:lnTo>
                  <a:lnTo>
                    <a:pt x="0" y="909432"/>
                  </a:lnTo>
                  <a:close/>
                </a:path>
              </a:pathLst>
            </a:custGeom>
          </p:spPr>
          <p:txBody>
            <a:bodyPr/>
            <a:lstStyle/>
            <a:p>
              <a:pPr defTabSz="609630"/>
              <a:endParaRPr lang="en-US" sz="1200">
                <a:solidFill>
                  <a:prstClr val="black"/>
                </a:solidFill>
                <a:latin typeface="Calibri"/>
              </a:endParaRPr>
            </a:p>
          </p:txBody>
        </p:sp>
        <p:sp>
          <p:nvSpPr>
            <p:cNvPr id="98" name="TextBox 98"/>
            <p:cNvSpPr txBox="1"/>
            <p:nvPr/>
          </p:nvSpPr>
          <p:spPr>
            <a:xfrm>
              <a:off x="0" y="-38100"/>
              <a:ext cx="3082502" cy="947532"/>
            </a:xfrm>
            <a:prstGeom prst="rect">
              <a:avLst/>
            </a:prstGeom>
          </p:spPr>
          <p:txBody>
            <a:bodyPr lIns="0" tIns="0" rIns="0" bIns="0" rtlCol="0" anchor="t"/>
            <a:lstStyle/>
            <a:p>
              <a:pPr algn="ctr" defTabSz="609630">
                <a:lnSpc>
                  <a:spcPts val="1440"/>
                </a:lnSpc>
              </a:pPr>
              <a:r>
                <a:rPr lang="en-US" sz="1200">
                  <a:solidFill>
                    <a:srgbClr val="000000"/>
                  </a:solidFill>
                  <a:latin typeface="Arial MT Pro"/>
                  <a:ea typeface="Arial MT Pro"/>
                  <a:cs typeface="Arial MT Pro"/>
                  <a:sym typeface="Arial MT Pro"/>
                </a:rPr>
                <a:t>Software &amp; Hardware</a:t>
              </a:r>
            </a:p>
          </p:txBody>
        </p:sp>
      </p:grpSp>
      <p:grpSp>
        <p:nvGrpSpPr>
          <p:cNvPr id="99" name="Group 99"/>
          <p:cNvGrpSpPr/>
          <p:nvPr/>
        </p:nvGrpSpPr>
        <p:grpSpPr>
          <a:xfrm>
            <a:off x="8649424" y="3490833"/>
            <a:ext cx="1541251" cy="454716"/>
            <a:chOff x="0" y="0"/>
            <a:chExt cx="3082502" cy="909432"/>
          </a:xfrm>
        </p:grpSpPr>
        <p:sp>
          <p:nvSpPr>
            <p:cNvPr id="100" name="Freeform 100"/>
            <p:cNvSpPr/>
            <p:nvPr/>
          </p:nvSpPr>
          <p:spPr>
            <a:xfrm>
              <a:off x="0" y="0"/>
              <a:ext cx="3082502" cy="909432"/>
            </a:xfrm>
            <a:custGeom>
              <a:avLst/>
              <a:gdLst/>
              <a:ahLst/>
              <a:cxnLst/>
              <a:rect l="l" t="t" r="r" b="b"/>
              <a:pathLst>
                <a:path w="3082502" h="909432">
                  <a:moveTo>
                    <a:pt x="0" y="0"/>
                  </a:moveTo>
                  <a:lnTo>
                    <a:pt x="3082502" y="0"/>
                  </a:lnTo>
                  <a:lnTo>
                    <a:pt x="3082502" y="909432"/>
                  </a:lnTo>
                  <a:lnTo>
                    <a:pt x="0" y="909432"/>
                  </a:lnTo>
                  <a:close/>
                </a:path>
              </a:pathLst>
            </a:custGeom>
          </p:spPr>
          <p:txBody>
            <a:bodyPr/>
            <a:lstStyle/>
            <a:p>
              <a:pPr defTabSz="609630"/>
              <a:endParaRPr lang="en-US" sz="1200">
                <a:solidFill>
                  <a:prstClr val="black"/>
                </a:solidFill>
                <a:latin typeface="Calibri"/>
              </a:endParaRPr>
            </a:p>
          </p:txBody>
        </p:sp>
        <p:sp>
          <p:nvSpPr>
            <p:cNvPr id="101" name="TextBox 101"/>
            <p:cNvSpPr txBox="1"/>
            <p:nvPr/>
          </p:nvSpPr>
          <p:spPr>
            <a:xfrm>
              <a:off x="0" y="-38100"/>
              <a:ext cx="3082502" cy="947532"/>
            </a:xfrm>
            <a:prstGeom prst="rect">
              <a:avLst/>
            </a:prstGeom>
          </p:spPr>
          <p:txBody>
            <a:bodyPr lIns="0" tIns="0" rIns="0" bIns="0" rtlCol="0" anchor="t"/>
            <a:lstStyle/>
            <a:p>
              <a:pPr algn="ctr" defTabSz="609630">
                <a:lnSpc>
                  <a:spcPts val="1440"/>
                </a:lnSpc>
              </a:pPr>
              <a:r>
                <a:rPr lang="en-US" sz="1200">
                  <a:solidFill>
                    <a:srgbClr val="000000"/>
                  </a:solidFill>
                  <a:latin typeface="Arial MT Pro"/>
                  <a:ea typeface="Arial MT Pro"/>
                  <a:cs typeface="Arial MT Pro"/>
                  <a:sym typeface="Arial MT Pro"/>
                </a:rPr>
                <a:t>Data &amp; Analytics Solutions</a:t>
              </a:r>
            </a:p>
          </p:txBody>
        </p:sp>
      </p:grpSp>
      <p:grpSp>
        <p:nvGrpSpPr>
          <p:cNvPr id="102" name="Group 102"/>
          <p:cNvGrpSpPr/>
          <p:nvPr/>
        </p:nvGrpSpPr>
        <p:grpSpPr>
          <a:xfrm>
            <a:off x="10341001" y="3490833"/>
            <a:ext cx="1541251" cy="454716"/>
            <a:chOff x="0" y="0"/>
            <a:chExt cx="3082502" cy="909432"/>
          </a:xfrm>
        </p:grpSpPr>
        <p:sp>
          <p:nvSpPr>
            <p:cNvPr id="103" name="Freeform 103"/>
            <p:cNvSpPr/>
            <p:nvPr/>
          </p:nvSpPr>
          <p:spPr>
            <a:xfrm>
              <a:off x="0" y="0"/>
              <a:ext cx="3082502" cy="909432"/>
            </a:xfrm>
            <a:custGeom>
              <a:avLst/>
              <a:gdLst/>
              <a:ahLst/>
              <a:cxnLst/>
              <a:rect l="l" t="t" r="r" b="b"/>
              <a:pathLst>
                <a:path w="3082502" h="909432">
                  <a:moveTo>
                    <a:pt x="0" y="0"/>
                  </a:moveTo>
                  <a:lnTo>
                    <a:pt x="3082502" y="0"/>
                  </a:lnTo>
                  <a:lnTo>
                    <a:pt x="3082502" y="909432"/>
                  </a:lnTo>
                  <a:lnTo>
                    <a:pt x="0" y="909432"/>
                  </a:lnTo>
                  <a:close/>
                </a:path>
              </a:pathLst>
            </a:custGeom>
          </p:spPr>
          <p:txBody>
            <a:bodyPr/>
            <a:lstStyle/>
            <a:p>
              <a:pPr defTabSz="609630"/>
              <a:endParaRPr lang="en-US" sz="1200">
                <a:solidFill>
                  <a:prstClr val="black"/>
                </a:solidFill>
                <a:latin typeface="Calibri"/>
              </a:endParaRPr>
            </a:p>
          </p:txBody>
        </p:sp>
        <p:sp>
          <p:nvSpPr>
            <p:cNvPr id="104" name="TextBox 104"/>
            <p:cNvSpPr txBox="1"/>
            <p:nvPr/>
          </p:nvSpPr>
          <p:spPr>
            <a:xfrm>
              <a:off x="0" y="-38100"/>
              <a:ext cx="3082502" cy="947532"/>
            </a:xfrm>
            <a:prstGeom prst="rect">
              <a:avLst/>
            </a:prstGeom>
          </p:spPr>
          <p:txBody>
            <a:bodyPr lIns="0" tIns="0" rIns="0" bIns="0" rtlCol="0" anchor="t"/>
            <a:lstStyle/>
            <a:p>
              <a:pPr algn="ctr" defTabSz="609630">
                <a:lnSpc>
                  <a:spcPts val="1440"/>
                </a:lnSpc>
              </a:pPr>
              <a:r>
                <a:rPr lang="en-US" sz="1200">
                  <a:solidFill>
                    <a:srgbClr val="000000"/>
                  </a:solidFill>
                  <a:latin typeface="Arial MT Pro"/>
                  <a:ea typeface="Arial MT Pro"/>
                  <a:cs typeface="Arial MT Pro"/>
                  <a:sym typeface="Arial MT Pro"/>
                </a:rPr>
                <a:t>AI Solutions</a:t>
              </a:r>
            </a:p>
          </p:txBody>
        </p:sp>
      </p:grpSp>
      <p:grpSp>
        <p:nvGrpSpPr>
          <p:cNvPr id="105" name="Group 105"/>
          <p:cNvGrpSpPr/>
          <p:nvPr/>
        </p:nvGrpSpPr>
        <p:grpSpPr>
          <a:xfrm>
            <a:off x="396669" y="2865640"/>
            <a:ext cx="11485583" cy="521645"/>
            <a:chOff x="0" y="0"/>
            <a:chExt cx="22971166" cy="1043290"/>
          </a:xfrm>
        </p:grpSpPr>
        <p:sp>
          <p:nvSpPr>
            <p:cNvPr id="106" name="Freeform 106"/>
            <p:cNvSpPr/>
            <p:nvPr/>
          </p:nvSpPr>
          <p:spPr>
            <a:xfrm>
              <a:off x="0" y="0"/>
              <a:ext cx="22971088" cy="1043305"/>
            </a:xfrm>
            <a:custGeom>
              <a:avLst/>
              <a:gdLst/>
              <a:ahLst/>
              <a:cxnLst/>
              <a:rect l="l" t="t" r="r" b="b"/>
              <a:pathLst>
                <a:path w="22971088" h="1043305">
                  <a:moveTo>
                    <a:pt x="0" y="173863"/>
                  </a:moveTo>
                  <a:cubicBezTo>
                    <a:pt x="0" y="77851"/>
                    <a:pt x="89828" y="0"/>
                    <a:pt x="200610" y="0"/>
                  </a:cubicBezTo>
                  <a:lnTo>
                    <a:pt x="22770477" y="0"/>
                  </a:lnTo>
                  <a:cubicBezTo>
                    <a:pt x="22881261" y="0"/>
                    <a:pt x="22971088" y="77851"/>
                    <a:pt x="22971088" y="173863"/>
                  </a:cubicBezTo>
                  <a:lnTo>
                    <a:pt x="22971088" y="869442"/>
                  </a:lnTo>
                  <a:cubicBezTo>
                    <a:pt x="22971088" y="965454"/>
                    <a:pt x="22881261" y="1043305"/>
                    <a:pt x="22770477" y="1043305"/>
                  </a:cubicBezTo>
                  <a:lnTo>
                    <a:pt x="200610" y="1043305"/>
                  </a:lnTo>
                  <a:cubicBezTo>
                    <a:pt x="89828" y="1043305"/>
                    <a:pt x="0" y="965454"/>
                    <a:pt x="0" y="869442"/>
                  </a:cubicBezTo>
                  <a:close/>
                </a:path>
              </a:pathLst>
            </a:custGeom>
            <a:solidFill>
              <a:srgbClr val="10B5B3"/>
            </a:solidFill>
          </p:spPr>
          <p:txBody>
            <a:bodyPr/>
            <a:lstStyle/>
            <a:p>
              <a:pPr defTabSz="609630"/>
              <a:endParaRPr lang="en-US" sz="1200">
                <a:solidFill>
                  <a:prstClr val="black"/>
                </a:solidFill>
                <a:latin typeface="Calibri"/>
              </a:endParaRPr>
            </a:p>
          </p:txBody>
        </p:sp>
      </p:grpSp>
      <p:grpSp>
        <p:nvGrpSpPr>
          <p:cNvPr id="107" name="Group 107"/>
          <p:cNvGrpSpPr/>
          <p:nvPr/>
        </p:nvGrpSpPr>
        <p:grpSpPr>
          <a:xfrm>
            <a:off x="467852" y="2982050"/>
            <a:ext cx="9811863" cy="288825"/>
            <a:chOff x="0" y="0"/>
            <a:chExt cx="19623726" cy="577651"/>
          </a:xfrm>
        </p:grpSpPr>
        <p:sp>
          <p:nvSpPr>
            <p:cNvPr id="108" name="Freeform 108"/>
            <p:cNvSpPr/>
            <p:nvPr/>
          </p:nvSpPr>
          <p:spPr>
            <a:xfrm>
              <a:off x="0" y="0"/>
              <a:ext cx="19623726" cy="577651"/>
            </a:xfrm>
            <a:custGeom>
              <a:avLst/>
              <a:gdLst/>
              <a:ahLst/>
              <a:cxnLst/>
              <a:rect l="l" t="t" r="r" b="b"/>
              <a:pathLst>
                <a:path w="19623726" h="577651">
                  <a:moveTo>
                    <a:pt x="0" y="0"/>
                  </a:moveTo>
                  <a:lnTo>
                    <a:pt x="19623726" y="0"/>
                  </a:lnTo>
                  <a:lnTo>
                    <a:pt x="19623726" y="577651"/>
                  </a:lnTo>
                  <a:lnTo>
                    <a:pt x="0" y="577651"/>
                  </a:lnTo>
                  <a:close/>
                </a:path>
              </a:pathLst>
            </a:custGeom>
          </p:spPr>
          <p:txBody>
            <a:bodyPr/>
            <a:lstStyle/>
            <a:p>
              <a:pPr defTabSz="609630"/>
              <a:endParaRPr lang="en-US" sz="1200">
                <a:solidFill>
                  <a:prstClr val="black"/>
                </a:solidFill>
                <a:latin typeface="Calibri"/>
              </a:endParaRPr>
            </a:p>
          </p:txBody>
        </p:sp>
        <p:sp>
          <p:nvSpPr>
            <p:cNvPr id="109" name="TextBox 109"/>
            <p:cNvSpPr txBox="1"/>
            <p:nvPr/>
          </p:nvSpPr>
          <p:spPr>
            <a:xfrm>
              <a:off x="0" y="-47625"/>
              <a:ext cx="19623726" cy="625276"/>
            </a:xfrm>
            <a:prstGeom prst="rect">
              <a:avLst/>
            </a:prstGeom>
          </p:spPr>
          <p:txBody>
            <a:bodyPr lIns="0" tIns="0" rIns="0" bIns="0" rtlCol="0" anchor="ctr"/>
            <a:lstStyle/>
            <a:p>
              <a:pPr algn="ctr" defTabSz="609630">
                <a:lnSpc>
                  <a:spcPts val="1680"/>
                </a:lnSpc>
              </a:pPr>
              <a:r>
                <a:rPr lang="en-US" sz="1400">
                  <a:solidFill>
                    <a:srgbClr val="FFFFFF"/>
                  </a:solidFill>
                  <a:latin typeface="Arial MT Pro"/>
                  <a:ea typeface="Arial MT Pro"/>
                  <a:cs typeface="Arial MT Pro"/>
                  <a:sym typeface="Arial MT Pro"/>
                </a:rPr>
                <a:t>Strategic Assets</a:t>
              </a:r>
            </a:p>
          </p:txBody>
        </p:sp>
      </p:grpSp>
      <p:sp>
        <p:nvSpPr>
          <p:cNvPr id="110" name="AutoShape 110"/>
          <p:cNvSpPr/>
          <p:nvPr/>
        </p:nvSpPr>
        <p:spPr>
          <a:xfrm flipH="1">
            <a:off x="7657867" y="2972047"/>
            <a:ext cx="0" cy="329313"/>
          </a:xfrm>
          <a:prstGeom prst="line">
            <a:avLst/>
          </a:prstGeom>
          <a:ln w="57150" cap="flat">
            <a:solidFill>
              <a:srgbClr val="0B2C3F"/>
            </a:solidFill>
            <a:prstDash val="solid"/>
            <a:headEnd type="none" w="sm" len="sm"/>
            <a:tailEnd type="arrow" w="med" len="sm"/>
          </a:ln>
        </p:spPr>
        <p:txBody>
          <a:bodyPr/>
          <a:lstStyle/>
          <a:p>
            <a:pPr defTabSz="609630"/>
            <a:endParaRPr lang="en-US" sz="1200">
              <a:solidFill>
                <a:prstClr val="black"/>
              </a:solidFill>
              <a:latin typeface="Calibri"/>
            </a:endParaRPr>
          </a:p>
        </p:txBody>
      </p:sp>
      <p:sp>
        <p:nvSpPr>
          <p:cNvPr id="111" name="AutoShape 111"/>
          <p:cNvSpPr/>
          <p:nvPr/>
        </p:nvSpPr>
        <p:spPr>
          <a:xfrm flipH="1">
            <a:off x="6157389" y="2972047"/>
            <a:ext cx="0" cy="329313"/>
          </a:xfrm>
          <a:prstGeom prst="line">
            <a:avLst/>
          </a:prstGeom>
          <a:ln w="57150" cap="flat">
            <a:solidFill>
              <a:srgbClr val="0B2C3F"/>
            </a:solidFill>
            <a:prstDash val="solid"/>
            <a:headEnd type="none" w="sm" len="sm"/>
            <a:tailEnd type="arrow" w="med" len="sm"/>
          </a:ln>
        </p:spPr>
        <p:txBody>
          <a:bodyPr/>
          <a:lstStyle/>
          <a:p>
            <a:pPr defTabSz="609630"/>
            <a:endParaRPr lang="en-US" sz="1200">
              <a:solidFill>
                <a:prstClr val="black"/>
              </a:solidFill>
              <a:latin typeface="Calibri"/>
            </a:endParaRPr>
          </a:p>
        </p:txBody>
      </p:sp>
      <p:sp>
        <p:nvSpPr>
          <p:cNvPr id="112" name="AutoShape 112"/>
          <p:cNvSpPr/>
          <p:nvPr/>
        </p:nvSpPr>
        <p:spPr>
          <a:xfrm flipH="1">
            <a:off x="4446270" y="2972047"/>
            <a:ext cx="0" cy="329313"/>
          </a:xfrm>
          <a:prstGeom prst="line">
            <a:avLst/>
          </a:prstGeom>
          <a:ln w="57150" cap="flat">
            <a:solidFill>
              <a:srgbClr val="0B2C3F"/>
            </a:solidFill>
            <a:prstDash val="solid"/>
            <a:headEnd type="none" w="sm" len="sm"/>
            <a:tailEnd type="arrow" w="med" len="sm"/>
          </a:ln>
        </p:spPr>
        <p:txBody>
          <a:bodyPr/>
          <a:lstStyle/>
          <a:p>
            <a:pPr defTabSz="609630"/>
            <a:endParaRPr lang="en-US" sz="1200">
              <a:solidFill>
                <a:prstClr val="black"/>
              </a:solidFill>
              <a:latin typeface="Calibri"/>
            </a:endParaRPr>
          </a:p>
        </p:txBody>
      </p:sp>
      <p:sp>
        <p:nvSpPr>
          <p:cNvPr id="113" name="AutoShape 113"/>
          <p:cNvSpPr/>
          <p:nvPr/>
        </p:nvSpPr>
        <p:spPr>
          <a:xfrm flipH="1">
            <a:off x="2861077" y="2972047"/>
            <a:ext cx="0" cy="329313"/>
          </a:xfrm>
          <a:prstGeom prst="line">
            <a:avLst/>
          </a:prstGeom>
          <a:ln w="57150" cap="flat">
            <a:solidFill>
              <a:srgbClr val="0B2C3F"/>
            </a:solidFill>
            <a:prstDash val="solid"/>
            <a:headEnd type="none" w="sm" len="sm"/>
            <a:tailEnd type="arrow" w="med" len="sm"/>
          </a:ln>
        </p:spPr>
        <p:txBody>
          <a:bodyPr/>
          <a:lstStyle/>
          <a:p>
            <a:pPr defTabSz="609630"/>
            <a:endParaRPr lang="en-US" sz="1200">
              <a:solidFill>
                <a:prstClr val="black"/>
              </a:solidFill>
              <a:latin typeface="Calibri"/>
            </a:endParaRPr>
          </a:p>
        </p:txBody>
      </p:sp>
      <p:sp>
        <p:nvSpPr>
          <p:cNvPr id="114" name="AutoShape 114"/>
          <p:cNvSpPr/>
          <p:nvPr/>
        </p:nvSpPr>
        <p:spPr>
          <a:xfrm flipH="1">
            <a:off x="1208365" y="2972047"/>
            <a:ext cx="0" cy="329313"/>
          </a:xfrm>
          <a:prstGeom prst="line">
            <a:avLst/>
          </a:prstGeom>
          <a:ln w="57150" cap="flat">
            <a:solidFill>
              <a:srgbClr val="0B2C3F"/>
            </a:solidFill>
            <a:prstDash val="solid"/>
            <a:headEnd type="none" w="sm" len="sm"/>
            <a:tailEnd type="arrow" w="med" len="sm"/>
          </a:ln>
        </p:spPr>
        <p:txBody>
          <a:bodyPr/>
          <a:lstStyle/>
          <a:p>
            <a:pPr defTabSz="609630"/>
            <a:endParaRPr lang="en-US" sz="1200">
              <a:solidFill>
                <a:prstClr val="black"/>
              </a:solidFill>
              <a:latin typeface="Calibri"/>
            </a:endParaRPr>
          </a:p>
        </p:txBody>
      </p:sp>
      <p:sp>
        <p:nvSpPr>
          <p:cNvPr id="115" name="AutoShape 115"/>
          <p:cNvSpPr/>
          <p:nvPr/>
        </p:nvSpPr>
        <p:spPr>
          <a:xfrm flipH="1">
            <a:off x="9404079" y="2982050"/>
            <a:ext cx="0" cy="329313"/>
          </a:xfrm>
          <a:prstGeom prst="line">
            <a:avLst/>
          </a:prstGeom>
          <a:ln w="57150" cap="flat">
            <a:solidFill>
              <a:srgbClr val="0B2C3F"/>
            </a:solidFill>
            <a:prstDash val="solid"/>
            <a:headEnd type="none" w="sm" len="sm"/>
            <a:tailEnd type="arrow" w="med" len="sm"/>
          </a:ln>
        </p:spPr>
        <p:txBody>
          <a:bodyPr/>
          <a:lstStyle/>
          <a:p>
            <a:pPr defTabSz="609630"/>
            <a:endParaRPr lang="en-US" sz="1200">
              <a:solidFill>
                <a:prstClr val="black"/>
              </a:solidFill>
              <a:latin typeface="Calibri"/>
            </a:endParaRPr>
          </a:p>
        </p:txBody>
      </p:sp>
      <p:sp>
        <p:nvSpPr>
          <p:cNvPr id="116" name="AutoShape 116"/>
          <p:cNvSpPr/>
          <p:nvPr/>
        </p:nvSpPr>
        <p:spPr>
          <a:xfrm flipH="1">
            <a:off x="11188921" y="2982050"/>
            <a:ext cx="0" cy="329313"/>
          </a:xfrm>
          <a:prstGeom prst="line">
            <a:avLst/>
          </a:prstGeom>
          <a:ln w="57150" cap="flat">
            <a:solidFill>
              <a:srgbClr val="0B2C3F"/>
            </a:solidFill>
            <a:prstDash val="solid"/>
            <a:headEnd type="none" w="sm" len="sm"/>
            <a:tailEnd type="arrow" w="med" len="sm"/>
          </a:ln>
        </p:spPr>
        <p:txBody>
          <a:bodyPr/>
          <a:lstStyle/>
          <a:p>
            <a:pPr defTabSz="609630"/>
            <a:endParaRPr lang="en-US" sz="1200">
              <a:solidFill>
                <a:prstClr val="black"/>
              </a:solidFill>
              <a:latin typeface="Calibri"/>
            </a:endParaRPr>
          </a:p>
        </p:txBody>
      </p:sp>
      <p:grpSp>
        <p:nvGrpSpPr>
          <p:cNvPr id="117" name="Group 117"/>
          <p:cNvGrpSpPr/>
          <p:nvPr/>
        </p:nvGrpSpPr>
        <p:grpSpPr>
          <a:xfrm>
            <a:off x="183828" y="6603938"/>
            <a:ext cx="2691297" cy="139701"/>
            <a:chOff x="0" y="0"/>
            <a:chExt cx="5382594" cy="279402"/>
          </a:xfrm>
        </p:grpSpPr>
        <p:sp>
          <p:nvSpPr>
            <p:cNvPr id="118" name="Freeform 118"/>
            <p:cNvSpPr/>
            <p:nvPr/>
          </p:nvSpPr>
          <p:spPr>
            <a:xfrm>
              <a:off x="0" y="0"/>
              <a:ext cx="5382594" cy="279402"/>
            </a:xfrm>
            <a:custGeom>
              <a:avLst/>
              <a:gdLst/>
              <a:ahLst/>
              <a:cxnLst/>
              <a:rect l="l" t="t" r="r" b="b"/>
              <a:pathLst>
                <a:path w="5382594" h="279402">
                  <a:moveTo>
                    <a:pt x="0" y="0"/>
                  </a:moveTo>
                  <a:lnTo>
                    <a:pt x="5382594" y="0"/>
                  </a:lnTo>
                  <a:lnTo>
                    <a:pt x="5382594" y="279402"/>
                  </a:lnTo>
                  <a:lnTo>
                    <a:pt x="0" y="279402"/>
                  </a:lnTo>
                  <a:close/>
                </a:path>
              </a:pathLst>
            </a:custGeom>
          </p:spPr>
          <p:txBody>
            <a:bodyPr/>
            <a:lstStyle/>
            <a:p>
              <a:pPr defTabSz="609630"/>
              <a:endParaRPr lang="en-US" sz="1200">
                <a:solidFill>
                  <a:prstClr val="black"/>
                </a:solidFill>
                <a:latin typeface="Calibri"/>
              </a:endParaRPr>
            </a:p>
          </p:txBody>
        </p:sp>
        <p:sp>
          <p:nvSpPr>
            <p:cNvPr id="119" name="TextBox 119"/>
            <p:cNvSpPr txBox="1"/>
            <p:nvPr/>
          </p:nvSpPr>
          <p:spPr>
            <a:xfrm>
              <a:off x="0" y="-28575"/>
              <a:ext cx="5382594" cy="307977"/>
            </a:xfrm>
            <a:prstGeom prst="rect">
              <a:avLst/>
            </a:prstGeom>
          </p:spPr>
          <p:txBody>
            <a:bodyPr lIns="0" tIns="0" rIns="0" bIns="0" rtlCol="0" anchor="ctr"/>
            <a:lstStyle/>
            <a:p>
              <a:pPr defTabSz="609630">
                <a:lnSpc>
                  <a:spcPts val="840"/>
                </a:lnSpc>
              </a:pPr>
              <a:r>
                <a:rPr lang="en-US" sz="700">
                  <a:solidFill>
                    <a:srgbClr val="FFFFFF"/>
                  </a:solidFill>
                  <a:latin typeface="Arial MT Pro"/>
                  <a:ea typeface="Arial MT Pro"/>
                  <a:cs typeface="Arial MT Pro"/>
                  <a:sym typeface="Arial MT Pro"/>
                </a:rPr>
                <a:t>© 2026 Data &amp; AI Governance Partners | All Rights Reserved</a:t>
              </a:r>
            </a:p>
          </p:txBody>
        </p:sp>
      </p:grpSp>
    </p:spTree>
  </p:cSld>
  <p:clrMapOvr>
    <a:masterClrMapping/>
  </p:clrMapOvr>
  <p:transition>
    <p:fade/>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191432" y="1966452"/>
            <a:ext cx="6076336" cy="3408188"/>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First, we’ll start to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collect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visualize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all our data challenges on the Challenges Map. The goal is to understand how the key components (data, processes, people, &amp; technology) interact with the information life cycle within an organization.</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key is to get a high-level view of how the company manages its data assets.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Challenges Map is part of the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Framework for Information Quality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(FIQ) designed by Danette </a:t>
            </a:r>
            <a:r>
              <a:rPr kumimoji="0" lang="en-US"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 FIQ can be used as a quick reference and helpful tool for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diagnosis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planning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communication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about the components necessary for high-quality information.</a:t>
            </a:r>
          </a:p>
        </p:txBody>
      </p:sp>
      <p:sp>
        <p:nvSpPr>
          <p:cNvPr id="20" name="TextBox 19">
            <a:extLst>
              <a:ext uri="{FF2B5EF4-FFF2-40B4-BE49-F238E27FC236}">
                <a16:creationId xmlns:a16="http://schemas.microsoft.com/office/drawing/2014/main" id="{72256FB2-890D-B35F-EFF2-AD2A88FB303E}"/>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Executing Data Quality Project. Granite Falls Consulting, Inc. www.gfalls.com</a:t>
            </a:r>
          </a:p>
        </p:txBody>
      </p:sp>
      <p:grpSp>
        <p:nvGrpSpPr>
          <p:cNvPr id="13" name="Group 12">
            <a:extLst>
              <a:ext uri="{FF2B5EF4-FFF2-40B4-BE49-F238E27FC236}">
                <a16:creationId xmlns:a16="http://schemas.microsoft.com/office/drawing/2014/main" id="{F8753EB9-06B9-550C-4771-FF77426526B4}"/>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9ACF7C12-EB8C-5FFD-5575-B04C19212EA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CC7CE012-83CA-5DB9-74A7-6166EE980391}"/>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32180F71-692A-060D-273A-107CF850DC6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1" name="Rectangle 20">
                <a:extLst>
                  <a:ext uri="{FF2B5EF4-FFF2-40B4-BE49-F238E27FC236}">
                    <a16:creationId xmlns:a16="http://schemas.microsoft.com/office/drawing/2014/main" id="{E24E8A3E-4323-1655-B754-2FB4C75B6A4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DC94962B-BF8F-D89A-B075-674F862486C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6" name="Title 1">
            <a:extLst>
              <a:ext uri="{FF2B5EF4-FFF2-40B4-BE49-F238E27FC236}">
                <a16:creationId xmlns:a16="http://schemas.microsoft.com/office/drawing/2014/main" id="{E19B14E2-6081-F2F2-1E1D-D24D311FE8FB}"/>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
        <p:nvSpPr>
          <p:cNvPr id="27" name="Tijdelijke aanduiding voor tekst 44">
            <a:extLst>
              <a:ext uri="{FF2B5EF4-FFF2-40B4-BE49-F238E27FC236}">
                <a16:creationId xmlns:a16="http://schemas.microsoft.com/office/drawing/2014/main" id="{CA385039-F7E2-F5AF-4653-17B9FE9D7466}"/>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8" name="Tijdelijke aanduiding voor tekst 44">
            <a:extLst>
              <a:ext uri="{FF2B5EF4-FFF2-40B4-BE49-F238E27FC236}">
                <a16:creationId xmlns:a16="http://schemas.microsoft.com/office/drawing/2014/main" id="{30964CE2-113F-A421-6F62-5D1B4FBD695D}"/>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9" name="Tijdelijke aanduiding voor tekst 44">
            <a:extLst>
              <a:ext uri="{FF2B5EF4-FFF2-40B4-BE49-F238E27FC236}">
                <a16:creationId xmlns:a16="http://schemas.microsoft.com/office/drawing/2014/main" id="{C73E4B27-E44A-08F3-0E59-0CF5F2D6834E}"/>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0" name="Tijdelijke aanduiding voor tekst 44">
            <a:extLst>
              <a:ext uri="{FF2B5EF4-FFF2-40B4-BE49-F238E27FC236}">
                <a16:creationId xmlns:a16="http://schemas.microsoft.com/office/drawing/2014/main" id="{4C192A6D-D3BB-12AF-9BC4-E03E8FBEFFFF}"/>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35400227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191432" y="1966452"/>
            <a:ext cx="6076336" cy="3408188"/>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streamline the process, consider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pre-filling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 Challenges Map with insights gathered from the Onboarding Interviews. This will significantly enhance the efficiency of the exercise, providing participants with concrete examples to kickstart their thinking and making the session flow much more smoothly.</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exercise will run in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rounds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focusing on different key components one at a time and its impact on the data life cycle.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regards to what information to focus on, think about specific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critical data subject domains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how the data is managed throughout its life cycle.</a:t>
            </a:r>
          </a:p>
        </p:txBody>
      </p:sp>
      <p:grpSp>
        <p:nvGrpSpPr>
          <p:cNvPr id="13" name="Group 12">
            <a:extLst>
              <a:ext uri="{FF2B5EF4-FFF2-40B4-BE49-F238E27FC236}">
                <a16:creationId xmlns:a16="http://schemas.microsoft.com/office/drawing/2014/main" id="{61D1A40F-267D-8794-47E3-B51D661A65A7}"/>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1C5E3559-8CBB-5FAC-4878-4FE084E1EDF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5" name="Group 14">
              <a:extLst>
                <a:ext uri="{FF2B5EF4-FFF2-40B4-BE49-F238E27FC236}">
                  <a16:creationId xmlns:a16="http://schemas.microsoft.com/office/drawing/2014/main" id="{86211F86-2EDD-0BCD-6945-F0F6632ABFF3}"/>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725E45AD-85D4-4581-385B-07960D7C8A0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20" name="Rectangle 19">
                <a:extLst>
                  <a:ext uri="{FF2B5EF4-FFF2-40B4-BE49-F238E27FC236}">
                    <a16:creationId xmlns:a16="http://schemas.microsoft.com/office/drawing/2014/main" id="{A2D74C97-8695-CA07-CB17-91253F12BA0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E56C7AA3-0654-4D28-EB5B-082E3E19D6C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4" name="Title 1">
            <a:extLst>
              <a:ext uri="{FF2B5EF4-FFF2-40B4-BE49-F238E27FC236}">
                <a16:creationId xmlns:a16="http://schemas.microsoft.com/office/drawing/2014/main" id="{6791BF8D-623D-227C-CD70-D385D4578002}"/>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
        <p:nvSpPr>
          <p:cNvPr id="25" name="Tijdelijke aanduiding voor tekst 44">
            <a:extLst>
              <a:ext uri="{FF2B5EF4-FFF2-40B4-BE49-F238E27FC236}">
                <a16:creationId xmlns:a16="http://schemas.microsoft.com/office/drawing/2014/main" id="{F80361C5-56E9-8BAE-890E-4EFF707DB8A5}"/>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6" name="Tijdelijke aanduiding voor tekst 44">
            <a:extLst>
              <a:ext uri="{FF2B5EF4-FFF2-40B4-BE49-F238E27FC236}">
                <a16:creationId xmlns:a16="http://schemas.microsoft.com/office/drawing/2014/main" id="{E2A2BF33-BB9D-01C7-1638-9DCD7AD01994}"/>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7" name="Tijdelijke aanduiding voor tekst 44">
            <a:extLst>
              <a:ext uri="{FF2B5EF4-FFF2-40B4-BE49-F238E27FC236}">
                <a16:creationId xmlns:a16="http://schemas.microsoft.com/office/drawing/2014/main" id="{8187A509-8D06-AEE3-61DE-8EAFADA2A4A9}"/>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8" name="Tijdelijke aanduiding voor tekst 44">
            <a:extLst>
              <a:ext uri="{FF2B5EF4-FFF2-40B4-BE49-F238E27FC236}">
                <a16:creationId xmlns:a16="http://schemas.microsoft.com/office/drawing/2014/main" id="{E439DEF0-2A1D-43E2-264B-5F6BFC977600}"/>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34279286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everyone to silently write as many data challenges and pain points they experience across their information life cycle on individual sticky notes as they can think.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Emphasis that they only need to focus on the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“Data (What)” component</a:t>
            </a:r>
            <a:r>
              <a:rPr kumimoji="0" lang="en-US" sz="1600" b="0"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first and that the be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as granular as possible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challenge per sticky note.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1: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Reflect on </a:t>
            </a:r>
            <a:r>
              <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(What)</a:t>
            </a:r>
          </a:p>
        </p:txBody>
      </p:sp>
      <p:sp>
        <p:nvSpPr>
          <p:cNvPr id="23" name="Rectangle 22">
            <a:extLst>
              <a:ext uri="{FF2B5EF4-FFF2-40B4-BE49-F238E27FC236}">
                <a16:creationId xmlns:a16="http://schemas.microsoft.com/office/drawing/2014/main" id="{DC0CC135-779E-8E26-FBD3-09443842A3F7}"/>
              </a:ext>
            </a:extLst>
          </p:cNvPr>
          <p:cNvSpPr/>
          <p:nvPr/>
        </p:nvSpPr>
        <p:spPr>
          <a:xfrm rot="21310002">
            <a:off x="4623775" y="475575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Inconsistent definitions across departments</a:t>
            </a:r>
          </a:p>
        </p:txBody>
      </p:sp>
      <p:sp>
        <p:nvSpPr>
          <p:cNvPr id="24" name="Rectangle 23">
            <a:extLst>
              <a:ext uri="{FF2B5EF4-FFF2-40B4-BE49-F238E27FC236}">
                <a16:creationId xmlns:a16="http://schemas.microsoft.com/office/drawing/2014/main" id="{0DC90E42-71D3-FE42-76F0-E64F57237CD5}"/>
              </a:ext>
            </a:extLst>
          </p:cNvPr>
          <p:cNvSpPr/>
          <p:nvPr/>
        </p:nvSpPr>
        <p:spPr>
          <a:xfrm>
            <a:off x="6120049" y="4756243"/>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Frequent missing fields in customer data</a:t>
            </a:r>
          </a:p>
        </p:txBody>
      </p:sp>
      <p:sp>
        <p:nvSpPr>
          <p:cNvPr id="25" name="Rectangle 24">
            <a:extLst>
              <a:ext uri="{FF2B5EF4-FFF2-40B4-BE49-F238E27FC236}">
                <a16:creationId xmlns:a16="http://schemas.microsoft.com/office/drawing/2014/main" id="{90A34660-738C-3DD3-2785-54F889C39078}"/>
              </a:ext>
            </a:extLst>
          </p:cNvPr>
          <p:cNvSpPr/>
          <p:nvPr/>
        </p:nvSpPr>
        <p:spPr>
          <a:xfrm>
            <a:off x="7565480" y="4593994"/>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format phone number incompatible across systems</a:t>
            </a:r>
          </a:p>
        </p:txBody>
      </p:sp>
      <p:sp>
        <p:nvSpPr>
          <p:cNvPr id="26" name="Rectangle 25">
            <a:extLst>
              <a:ext uri="{FF2B5EF4-FFF2-40B4-BE49-F238E27FC236}">
                <a16:creationId xmlns:a16="http://schemas.microsoft.com/office/drawing/2014/main" id="{FB3FFBC1-D18A-70D6-BB54-58668B35B0AF}"/>
              </a:ext>
            </a:extLst>
          </p:cNvPr>
          <p:cNvSpPr/>
          <p:nvPr/>
        </p:nvSpPr>
        <p:spPr>
          <a:xfrm rot="265692">
            <a:off x="9057674" y="439423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Outdated records not regularly purged</a:t>
            </a:r>
          </a:p>
        </p:txBody>
      </p:sp>
      <p:sp>
        <p:nvSpPr>
          <p:cNvPr id="27" name="Rectangle 26">
            <a:extLst>
              <a:ext uri="{FF2B5EF4-FFF2-40B4-BE49-F238E27FC236}">
                <a16:creationId xmlns:a16="http://schemas.microsoft.com/office/drawing/2014/main" id="{81EF7383-F0A9-17B4-933D-51C2FDEE2FFE}"/>
              </a:ext>
            </a:extLst>
          </p:cNvPr>
          <p:cNvSpPr/>
          <p:nvPr/>
        </p:nvSpPr>
        <p:spPr>
          <a:xfrm>
            <a:off x="10415451" y="4759834"/>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Reported figures differ from operational data</a:t>
            </a:r>
          </a:p>
        </p:txBody>
      </p:sp>
      <p:grpSp>
        <p:nvGrpSpPr>
          <p:cNvPr id="11" name="Group 10">
            <a:extLst>
              <a:ext uri="{FF2B5EF4-FFF2-40B4-BE49-F238E27FC236}">
                <a16:creationId xmlns:a16="http://schemas.microsoft.com/office/drawing/2014/main" id="{5730FE50-22D2-BF1B-A6FF-86BDD855E866}"/>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CA12C7F9-7034-1A52-D9F2-BC777A81B93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14F2A2E9-9D8A-3154-8D86-3B40E75E740A}"/>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C64AB17D-B934-AA67-221E-6FAF6D08A40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C57BCE6D-9033-7F00-F3F3-D02C28150E1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4973E7A2-8D10-B3D6-8FCD-3D94B675CFD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30" name="Title 1">
            <a:extLst>
              <a:ext uri="{FF2B5EF4-FFF2-40B4-BE49-F238E27FC236}">
                <a16:creationId xmlns:a16="http://schemas.microsoft.com/office/drawing/2014/main" id="{8796AE34-B3F5-574A-214C-54F950D8FF45}"/>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
        <p:nvSpPr>
          <p:cNvPr id="31" name="Tijdelijke aanduiding voor tekst 44">
            <a:extLst>
              <a:ext uri="{FF2B5EF4-FFF2-40B4-BE49-F238E27FC236}">
                <a16:creationId xmlns:a16="http://schemas.microsoft.com/office/drawing/2014/main" id="{25C24393-8333-C63E-5536-047CAC5439A2}"/>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32" name="Tijdelijke aanduiding voor tekst 44">
            <a:extLst>
              <a:ext uri="{FF2B5EF4-FFF2-40B4-BE49-F238E27FC236}">
                <a16:creationId xmlns:a16="http://schemas.microsoft.com/office/drawing/2014/main" id="{935F8883-F745-6186-BA27-9CCC989F0557}"/>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33" name="Tijdelijke aanduiding voor tekst 44">
            <a:extLst>
              <a:ext uri="{FF2B5EF4-FFF2-40B4-BE49-F238E27FC236}">
                <a16:creationId xmlns:a16="http://schemas.microsoft.com/office/drawing/2014/main" id="{733B0955-3E3E-1B74-3FA2-CB9D22A9CD9B}"/>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4" name="Tijdelijke aanduiding voor tekst 44">
            <a:extLst>
              <a:ext uri="{FF2B5EF4-FFF2-40B4-BE49-F238E27FC236}">
                <a16:creationId xmlns:a16="http://schemas.microsoft.com/office/drawing/2014/main" id="{DD76C33B-2243-CC68-07EA-3B496C840BC4}"/>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40116892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Account for Location and Time:</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While thinking about the data challenges, also consider where and when these challenges occur within your organization. Reflect on when specific information needs to be available and for how long it needs to be retained or accessed. For example, think about:</a:t>
            </a:r>
          </a:p>
          <a:p>
            <a:pPr marL="685800" marR="0" lvl="1" indent="-228600" algn="just"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Where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(location) certain tasks related to data occur (e.g., physical location or system location).</a:t>
            </a:r>
          </a:p>
          <a:p>
            <a:pPr marL="685800" marR="0" lvl="1" indent="-228600" algn="just" defTabSz="914400" rtl="0" eaLnBrk="1" fontAlgn="auto" latinLnBrk="0" hangingPunct="1">
              <a:lnSpc>
                <a:spcPct val="90000"/>
              </a:lnSpc>
              <a:spcBef>
                <a:spcPts val="500"/>
              </a:spcBef>
              <a:spcAft>
                <a:spcPts val="0"/>
              </a:spcAft>
              <a:buClr>
                <a:srgbClr val="11B5B4"/>
              </a:buClr>
              <a:buSzTx/>
              <a:buFont typeface="Arial" panose="020B0604020202020204" pitchFamily="34" charset="0"/>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When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(time) specific data needs to be available, how long it should remain accessible, and what dependencies exist around timing (e.g., real-time needs, historical access).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1: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Reflect on </a:t>
            </a:r>
            <a:r>
              <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(What)</a:t>
            </a:r>
          </a:p>
        </p:txBody>
      </p:sp>
      <p:sp>
        <p:nvSpPr>
          <p:cNvPr id="23" name="Rectangle 22">
            <a:extLst>
              <a:ext uri="{FF2B5EF4-FFF2-40B4-BE49-F238E27FC236}">
                <a16:creationId xmlns:a16="http://schemas.microsoft.com/office/drawing/2014/main" id="{DC0CC135-779E-8E26-FBD3-09443842A3F7}"/>
              </a:ext>
            </a:extLst>
          </p:cNvPr>
          <p:cNvSpPr/>
          <p:nvPr/>
        </p:nvSpPr>
        <p:spPr>
          <a:xfrm rot="21310002">
            <a:off x="4623775" y="4913068"/>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Geographical data missing for specific regions</a:t>
            </a:r>
          </a:p>
        </p:txBody>
      </p:sp>
      <p:sp>
        <p:nvSpPr>
          <p:cNvPr id="24" name="Rectangle 23">
            <a:extLst>
              <a:ext uri="{FF2B5EF4-FFF2-40B4-BE49-F238E27FC236}">
                <a16:creationId xmlns:a16="http://schemas.microsoft.com/office/drawing/2014/main" id="{0DC90E42-71D3-FE42-76F0-E64F57237CD5}"/>
              </a:ext>
            </a:extLst>
          </p:cNvPr>
          <p:cNvSpPr/>
          <p:nvPr/>
        </p:nvSpPr>
        <p:spPr>
          <a:xfrm>
            <a:off x="6120049" y="491355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entry errors during peak hours</a:t>
            </a:r>
          </a:p>
        </p:txBody>
      </p:sp>
      <p:sp>
        <p:nvSpPr>
          <p:cNvPr id="25" name="Rectangle 24">
            <a:extLst>
              <a:ext uri="{FF2B5EF4-FFF2-40B4-BE49-F238E27FC236}">
                <a16:creationId xmlns:a16="http://schemas.microsoft.com/office/drawing/2014/main" id="{90A34660-738C-3DD3-2785-54F889C39078}"/>
              </a:ext>
            </a:extLst>
          </p:cNvPr>
          <p:cNvSpPr/>
          <p:nvPr/>
        </p:nvSpPr>
        <p:spPr>
          <a:xfrm>
            <a:off x="7565479" y="5039868"/>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Backups not aligned with global operations</a:t>
            </a:r>
          </a:p>
        </p:txBody>
      </p:sp>
      <p:sp>
        <p:nvSpPr>
          <p:cNvPr id="26" name="Rectangle 25">
            <a:extLst>
              <a:ext uri="{FF2B5EF4-FFF2-40B4-BE49-F238E27FC236}">
                <a16:creationId xmlns:a16="http://schemas.microsoft.com/office/drawing/2014/main" id="{FB3FFBC1-D18A-70D6-BB54-58668B35B0AF}"/>
              </a:ext>
            </a:extLst>
          </p:cNvPr>
          <p:cNvSpPr/>
          <p:nvPr/>
        </p:nvSpPr>
        <p:spPr>
          <a:xfrm rot="265692">
            <a:off x="9057673" y="4917148"/>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Real-time data updates lag during off-hours</a:t>
            </a:r>
          </a:p>
        </p:txBody>
      </p:sp>
      <p:sp>
        <p:nvSpPr>
          <p:cNvPr id="27" name="Rectangle 26">
            <a:extLst>
              <a:ext uri="{FF2B5EF4-FFF2-40B4-BE49-F238E27FC236}">
                <a16:creationId xmlns:a16="http://schemas.microsoft.com/office/drawing/2014/main" id="{81EF7383-F0A9-17B4-933D-51C2FDEE2FFE}"/>
              </a:ext>
            </a:extLst>
          </p:cNvPr>
          <p:cNvSpPr/>
          <p:nvPr/>
        </p:nvSpPr>
        <p:spPr>
          <a:xfrm>
            <a:off x="10415451" y="4917150"/>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access restricted to certain locations</a:t>
            </a:r>
          </a:p>
        </p:txBody>
      </p:sp>
      <p:grpSp>
        <p:nvGrpSpPr>
          <p:cNvPr id="11" name="Group 10">
            <a:extLst>
              <a:ext uri="{FF2B5EF4-FFF2-40B4-BE49-F238E27FC236}">
                <a16:creationId xmlns:a16="http://schemas.microsoft.com/office/drawing/2014/main" id="{65E97F10-794D-423B-F512-E247AEBF27C7}"/>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E39B1126-A45C-3B61-1A08-CBC91CA92AF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C446AC5B-FA85-7984-7678-0AC91FA16E93}"/>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AF5457DD-C1D7-D1C4-E08E-C9387EFAFCE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9418923F-B8BC-FA72-5020-57227E568B0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99CBB165-A889-781B-BAC6-6BCDE8D191D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8" name="Tijdelijke aanduiding voor tekst 44">
            <a:extLst>
              <a:ext uri="{FF2B5EF4-FFF2-40B4-BE49-F238E27FC236}">
                <a16:creationId xmlns:a16="http://schemas.microsoft.com/office/drawing/2014/main" id="{9E4945EB-4C59-B61C-6779-B18B1C9E5D9C}"/>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9" name="Tijdelijke aanduiding voor tekst 44">
            <a:extLst>
              <a:ext uri="{FF2B5EF4-FFF2-40B4-BE49-F238E27FC236}">
                <a16:creationId xmlns:a16="http://schemas.microsoft.com/office/drawing/2014/main" id="{4D32D763-6424-0B45-2503-BBCB0808A7D9}"/>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30" name="Tijdelijke aanduiding voor tekst 44">
            <a:extLst>
              <a:ext uri="{FF2B5EF4-FFF2-40B4-BE49-F238E27FC236}">
                <a16:creationId xmlns:a16="http://schemas.microsoft.com/office/drawing/2014/main" id="{6208F52B-C499-2EBA-BE64-EE128BDC43C1}"/>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1" name="Tijdelijke aanduiding voor tekst 44">
            <a:extLst>
              <a:ext uri="{FF2B5EF4-FFF2-40B4-BE49-F238E27FC236}">
                <a16:creationId xmlns:a16="http://schemas.microsoft.com/office/drawing/2014/main" id="{F35D3A46-C2AC-C51D-F166-3CF8C4FD1D96}"/>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4" name="Title 1">
            <a:extLst>
              <a:ext uri="{FF2B5EF4-FFF2-40B4-BE49-F238E27FC236}">
                <a16:creationId xmlns:a16="http://schemas.microsoft.com/office/drawing/2014/main" id="{38D2154E-5A02-BA83-CEC0-F6B6570AA97B}"/>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31810233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5 - 10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 each participant will approach the Challenges Map and present their challenges to the group.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Simply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read out</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challenges as written on their sticky notes—this is not the time for discussion or debate.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presenting, they place their sticky notes on the Challenges Map in the designated intersection for "Data (What)" within the information life cycle.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there are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duplicates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they could remove or stack them.</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2: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Present</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nvGrpSpPr>
          <p:cNvPr id="11" name="Group 10">
            <a:extLst>
              <a:ext uri="{FF2B5EF4-FFF2-40B4-BE49-F238E27FC236}">
                <a16:creationId xmlns:a16="http://schemas.microsoft.com/office/drawing/2014/main" id="{3C0D5F3E-1181-4CAA-E578-2938B9D2B9DC}"/>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5EDEB50D-45F8-F722-72EC-FE6870203CA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3EFCBE87-90F9-AFE0-2CCE-B0CDB1FA1D8F}"/>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EBD1DFED-64B1-3E5D-7129-645BA63840D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14473457-0233-CD9E-320F-BA221E94DD0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52341C7A-389B-4AF4-AD8D-5CB3B8F2C4D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3" name="Tijdelijke aanduiding voor tekst 44">
            <a:extLst>
              <a:ext uri="{FF2B5EF4-FFF2-40B4-BE49-F238E27FC236}">
                <a16:creationId xmlns:a16="http://schemas.microsoft.com/office/drawing/2014/main" id="{3704200A-1477-4AE7-42AC-C69C3FF08CBF}"/>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4" name="Tijdelijke aanduiding voor tekst 44">
            <a:extLst>
              <a:ext uri="{FF2B5EF4-FFF2-40B4-BE49-F238E27FC236}">
                <a16:creationId xmlns:a16="http://schemas.microsoft.com/office/drawing/2014/main" id="{61CA36CC-C897-D73C-939E-DBFF87616389}"/>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5" name="Tijdelijke aanduiding voor tekst 44">
            <a:extLst>
              <a:ext uri="{FF2B5EF4-FFF2-40B4-BE49-F238E27FC236}">
                <a16:creationId xmlns:a16="http://schemas.microsoft.com/office/drawing/2014/main" id="{08D79C33-2AC7-498C-6FF9-ADA4EDE21B66}"/>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6" name="Tijdelijke aanduiding voor tekst 44">
            <a:extLst>
              <a:ext uri="{FF2B5EF4-FFF2-40B4-BE49-F238E27FC236}">
                <a16:creationId xmlns:a16="http://schemas.microsoft.com/office/drawing/2014/main" id="{D13E3499-AA56-2710-5EA9-1DDF81BBEBE1}"/>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9" name="Title 1">
            <a:extLst>
              <a:ext uri="{FF2B5EF4-FFF2-40B4-BE49-F238E27FC236}">
                <a16:creationId xmlns:a16="http://schemas.microsoft.com/office/drawing/2014/main" id="{44346B36-37ED-056C-4B2A-77982D51848B}"/>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7178724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A0690C-1102-78EB-B472-D679DE037BEE}"/>
              </a:ext>
            </a:extLst>
          </p:cNvPr>
          <p:cNvSpPr>
            <a:spLocks noGrp="1"/>
          </p:cNvSpPr>
          <p:nvPr>
            <p:ph type="title"/>
          </p:nvPr>
        </p:nvSpPr>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
        <p:nvSpPr>
          <p:cNvPr id="4" name="Footer Placeholder 3">
            <a:extLst>
              <a:ext uri="{FF2B5EF4-FFF2-40B4-BE49-F238E27FC236}">
                <a16:creationId xmlns:a16="http://schemas.microsoft.com/office/drawing/2014/main" id="{4C28E0A4-4C00-313F-8346-128FD49B7A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F019F3-976D-924C-8BCB-D82F335A30E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3FFCDA99-AB20-E6DE-B4CB-C78FB63E0128}"/>
              </a:ext>
            </a:extLst>
          </p:cNvPr>
          <p:cNvSpPr/>
          <p:nvPr/>
        </p:nvSpPr>
        <p:spPr>
          <a:xfrm rot="16200000">
            <a:off x="6078570" y="-2572924"/>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AD1B66F-BFF1-1B24-B81D-3714546C8279}"/>
              </a:ext>
            </a:extLst>
          </p:cNvPr>
          <p:cNvSpPr txBox="1"/>
          <p:nvPr/>
        </p:nvSpPr>
        <p:spPr>
          <a:xfrm>
            <a:off x="1729129"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a:t>
            </a:r>
            <a:endParaRPr kumimoji="0" lang="LID4096"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AB6868DC-331D-F30C-8200-D0CC09104CF4}"/>
              </a:ext>
            </a:extLst>
          </p:cNvPr>
          <p:cNvSpPr txBox="1"/>
          <p:nvPr/>
        </p:nvSpPr>
        <p:spPr>
          <a:xfrm>
            <a:off x="3321873"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btain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F8D3BBEF-E3DE-1A02-F904-460F68FF5B11}"/>
              </a:ext>
            </a:extLst>
          </p:cNvPr>
          <p:cNvSpPr txBox="1"/>
          <p:nvPr/>
        </p:nvSpPr>
        <p:spPr>
          <a:xfrm>
            <a:off x="4914617"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tore &amp; Share</a:t>
            </a:r>
          </a:p>
        </p:txBody>
      </p:sp>
      <p:sp>
        <p:nvSpPr>
          <p:cNvPr id="16" name="TextBox 15">
            <a:extLst>
              <a:ext uri="{FF2B5EF4-FFF2-40B4-BE49-F238E27FC236}">
                <a16:creationId xmlns:a16="http://schemas.microsoft.com/office/drawing/2014/main" id="{432333A7-E12D-C05B-62D6-7D1420F448CC}"/>
              </a:ext>
            </a:extLst>
          </p:cNvPr>
          <p:cNvSpPr txBox="1"/>
          <p:nvPr/>
        </p:nvSpPr>
        <p:spPr>
          <a:xfrm>
            <a:off x="6507361"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aintain</a:t>
            </a:r>
          </a:p>
        </p:txBody>
      </p:sp>
      <p:sp>
        <p:nvSpPr>
          <p:cNvPr id="17" name="TextBox 16">
            <a:extLst>
              <a:ext uri="{FF2B5EF4-FFF2-40B4-BE49-F238E27FC236}">
                <a16:creationId xmlns:a16="http://schemas.microsoft.com/office/drawing/2014/main" id="{C5FCC14F-0C9F-988A-FBB5-3C8CBBA03F67}"/>
              </a:ext>
            </a:extLst>
          </p:cNvPr>
          <p:cNvSpPr txBox="1"/>
          <p:nvPr/>
        </p:nvSpPr>
        <p:spPr>
          <a:xfrm>
            <a:off x="9692849" y="1318642"/>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ispose</a:t>
            </a:r>
          </a:p>
        </p:txBody>
      </p:sp>
      <p:sp>
        <p:nvSpPr>
          <p:cNvPr id="18" name="Rectangle 17">
            <a:extLst>
              <a:ext uri="{FF2B5EF4-FFF2-40B4-BE49-F238E27FC236}">
                <a16:creationId xmlns:a16="http://schemas.microsoft.com/office/drawing/2014/main" id="{37AD98BF-95B0-7228-905F-BB727BCFC0E4}"/>
              </a:ext>
            </a:extLst>
          </p:cNvPr>
          <p:cNvSpPr/>
          <p:nvPr/>
        </p:nvSpPr>
        <p:spPr>
          <a:xfrm rot="16200000">
            <a:off x="6078569" y="-1695270"/>
            <a:ext cx="704846" cy="9403720"/>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690AEFDC-4902-FC58-429C-C6BF7445F960}"/>
              </a:ext>
            </a:extLst>
          </p:cNvPr>
          <p:cNvSpPr/>
          <p:nvPr/>
        </p:nvSpPr>
        <p:spPr>
          <a:xfrm rot="16200000">
            <a:off x="6078568" y="-817618"/>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2D1A497C-E1AA-9A6F-66EC-27BE99D138BC}"/>
              </a:ext>
            </a:extLst>
          </p:cNvPr>
          <p:cNvSpPr/>
          <p:nvPr/>
        </p:nvSpPr>
        <p:spPr>
          <a:xfrm rot="16200000">
            <a:off x="6078567" y="60035"/>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938BB9D-3BCE-A2FA-EB6C-CCABC0A6D705}"/>
              </a:ext>
            </a:extLst>
          </p:cNvPr>
          <p:cNvSpPr/>
          <p:nvPr/>
        </p:nvSpPr>
        <p:spPr>
          <a:xfrm>
            <a:off x="569714" y="1804937"/>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a:t>
            </a:r>
          </a:p>
        </p:txBody>
      </p:sp>
      <p:sp>
        <p:nvSpPr>
          <p:cNvPr id="22" name="Rectangle 21">
            <a:extLst>
              <a:ext uri="{FF2B5EF4-FFF2-40B4-BE49-F238E27FC236}">
                <a16:creationId xmlns:a16="http://schemas.microsoft.com/office/drawing/2014/main" id="{2D8532F2-98F5-6775-3FB4-A817895AC5DD}"/>
              </a:ext>
            </a:extLst>
          </p:cNvPr>
          <p:cNvSpPr/>
          <p:nvPr/>
        </p:nvSpPr>
        <p:spPr>
          <a:xfrm>
            <a:off x="569714" y="2681623"/>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a:t>
            </a: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3" name="Rectangle 22">
            <a:extLst>
              <a:ext uri="{FF2B5EF4-FFF2-40B4-BE49-F238E27FC236}">
                <a16:creationId xmlns:a16="http://schemas.microsoft.com/office/drawing/2014/main" id="{C67C9AE4-65B4-F73D-16EC-A30A02A977CB}"/>
              </a:ext>
            </a:extLst>
          </p:cNvPr>
          <p:cNvSpPr/>
          <p:nvPr/>
        </p:nvSpPr>
        <p:spPr>
          <a:xfrm>
            <a:off x="569714" y="3558309"/>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(Who)</a:t>
            </a:r>
          </a:p>
        </p:txBody>
      </p:sp>
      <p:sp>
        <p:nvSpPr>
          <p:cNvPr id="24" name="Rectangle 23">
            <a:extLst>
              <a:ext uri="{FF2B5EF4-FFF2-40B4-BE49-F238E27FC236}">
                <a16:creationId xmlns:a16="http://schemas.microsoft.com/office/drawing/2014/main" id="{B4C5C8B7-E465-FE93-47A9-DCD0E2A8D268}"/>
              </a:ext>
            </a:extLst>
          </p:cNvPr>
          <p:cNvSpPr/>
          <p:nvPr/>
        </p:nvSpPr>
        <p:spPr>
          <a:xfrm>
            <a:off x="568761" y="4434995"/>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5" name="TextBox 24">
            <a:extLst>
              <a:ext uri="{FF2B5EF4-FFF2-40B4-BE49-F238E27FC236}">
                <a16:creationId xmlns:a16="http://schemas.microsoft.com/office/drawing/2014/main" id="{C8A30C1F-D547-F1BB-DCB1-E9A5766DF0D3}"/>
              </a:ext>
            </a:extLst>
          </p:cNvPr>
          <p:cNvSpPr txBox="1"/>
          <p:nvPr/>
        </p:nvSpPr>
        <p:spPr>
          <a:xfrm>
            <a:off x="8100105"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pply</a:t>
            </a:r>
          </a:p>
        </p:txBody>
      </p:sp>
      <p:sp>
        <p:nvSpPr>
          <p:cNvPr id="26" name="Rectangle 25">
            <a:extLst>
              <a:ext uri="{FF2B5EF4-FFF2-40B4-BE49-F238E27FC236}">
                <a16:creationId xmlns:a16="http://schemas.microsoft.com/office/drawing/2014/main" id="{FABC5571-B3D6-0061-5AC3-4A4F3089C458}"/>
              </a:ext>
            </a:extLst>
          </p:cNvPr>
          <p:cNvSpPr/>
          <p:nvPr/>
        </p:nvSpPr>
        <p:spPr>
          <a:xfrm rot="16200000">
            <a:off x="6285343" y="736846"/>
            <a:ext cx="291294"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Location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and How Long)</a:t>
            </a:r>
            <a:endParaRPr kumimoji="0" lang="LID4096"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B185515-8EB1-3E68-6E24-AB2738967804}"/>
              </a:ext>
            </a:extLst>
          </p:cNvPr>
          <p:cNvSpPr/>
          <p:nvPr/>
        </p:nvSpPr>
        <p:spPr>
          <a:xfrm>
            <a:off x="1918260" y="18241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7C151CA-F796-22A5-6F3F-BB9C6C17F04E}"/>
              </a:ext>
            </a:extLst>
          </p:cNvPr>
          <p:cNvSpPr/>
          <p:nvPr/>
        </p:nvSpPr>
        <p:spPr>
          <a:xfrm>
            <a:off x="2290738" y="211054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93D370B-F321-C644-33D2-6806F4DE59E0}"/>
              </a:ext>
            </a:extLst>
          </p:cNvPr>
          <p:cNvSpPr/>
          <p:nvPr/>
        </p:nvSpPr>
        <p:spPr>
          <a:xfrm>
            <a:off x="2876713" y="20063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A55680C-0CD2-480E-FA41-0729896AE724}"/>
              </a:ext>
            </a:extLst>
          </p:cNvPr>
          <p:cNvSpPr/>
          <p:nvPr/>
        </p:nvSpPr>
        <p:spPr>
          <a:xfrm>
            <a:off x="3753880" y="198400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B18A63C4-F35B-9DC1-E01C-EBE4C8ECC073}"/>
              </a:ext>
            </a:extLst>
          </p:cNvPr>
          <p:cNvSpPr/>
          <p:nvPr/>
        </p:nvSpPr>
        <p:spPr>
          <a:xfrm>
            <a:off x="5154078" y="196601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21341189-7F49-D7E6-EFAC-98FA8983C5D9}"/>
              </a:ext>
            </a:extLst>
          </p:cNvPr>
          <p:cNvSpPr/>
          <p:nvPr/>
        </p:nvSpPr>
        <p:spPr>
          <a:xfrm>
            <a:off x="6769078" y="19586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F8FB9E89-C668-C919-E7B3-1EB9B68B025E}"/>
              </a:ext>
            </a:extLst>
          </p:cNvPr>
          <p:cNvSpPr/>
          <p:nvPr/>
        </p:nvSpPr>
        <p:spPr>
          <a:xfrm>
            <a:off x="7456611" y="19502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8523EC77-0483-2427-0384-BC98E48835DE}"/>
              </a:ext>
            </a:extLst>
          </p:cNvPr>
          <p:cNvSpPr/>
          <p:nvPr/>
        </p:nvSpPr>
        <p:spPr>
          <a:xfrm>
            <a:off x="8260390" y="1833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3402CEA6-5C29-B194-F3D8-9EC508011918}"/>
              </a:ext>
            </a:extLst>
          </p:cNvPr>
          <p:cNvSpPr/>
          <p:nvPr/>
        </p:nvSpPr>
        <p:spPr>
          <a:xfrm>
            <a:off x="8783203" y="20441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7B7193F7-2FA1-8730-7F8A-8431D5D502C9}"/>
              </a:ext>
            </a:extLst>
          </p:cNvPr>
          <p:cNvSpPr/>
          <p:nvPr/>
        </p:nvSpPr>
        <p:spPr>
          <a:xfrm>
            <a:off x="9409958" y="19053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412A998-E8C8-F8F3-B3FD-13806E7783C7}"/>
              </a:ext>
            </a:extLst>
          </p:cNvPr>
          <p:cNvSpPr/>
          <p:nvPr/>
        </p:nvSpPr>
        <p:spPr>
          <a:xfrm>
            <a:off x="9201131" y="209314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E418DF5E-FDC6-B00B-680E-C0538D2A21C1}"/>
              </a:ext>
            </a:extLst>
          </p:cNvPr>
          <p:cNvSpPr/>
          <p:nvPr/>
        </p:nvSpPr>
        <p:spPr>
          <a:xfrm>
            <a:off x="10329228" y="1965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08ECB7D9-3217-C457-BC69-90FB30211948}"/>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8BA66C9C-0F95-E312-FAB2-F105B7BB1FE3}"/>
              </a:ext>
            </a:extLst>
          </p:cNvPr>
          <p:cNvSpPr/>
          <p:nvPr/>
        </p:nvSpPr>
        <p:spPr>
          <a:xfrm>
            <a:off x="3781940"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E171BBFD-31E2-E1C5-8515-9981F110965D}"/>
              </a:ext>
            </a:extLst>
          </p:cNvPr>
          <p:cNvSpPr/>
          <p:nvPr/>
        </p:nvSpPr>
        <p:spPr>
          <a:xfrm>
            <a:off x="5385884"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E9E06D39-8ED9-783A-93F2-AB78067E4646}"/>
              </a:ext>
            </a:extLst>
          </p:cNvPr>
          <p:cNvSpPr/>
          <p:nvPr/>
        </p:nvSpPr>
        <p:spPr>
          <a:xfrm>
            <a:off x="7659361" y="52974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FC644262-A2FF-16D0-998E-69A0EC22C46B}"/>
              </a:ext>
            </a:extLst>
          </p:cNvPr>
          <p:cNvSpPr/>
          <p:nvPr/>
        </p:nvSpPr>
        <p:spPr>
          <a:xfrm>
            <a:off x="8571374" y="52609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C11A2D08-849D-7F2F-8796-84F9B3E2B403}"/>
              </a:ext>
            </a:extLst>
          </p:cNvPr>
          <p:cNvSpPr/>
          <p:nvPr/>
        </p:nvSpPr>
        <p:spPr>
          <a:xfrm>
            <a:off x="6737827" y="204988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7" name="Group 26">
            <a:extLst>
              <a:ext uri="{FF2B5EF4-FFF2-40B4-BE49-F238E27FC236}">
                <a16:creationId xmlns:a16="http://schemas.microsoft.com/office/drawing/2014/main" id="{AA665336-630C-5F44-EB1D-EAFD7B4041F7}"/>
              </a:ext>
            </a:extLst>
          </p:cNvPr>
          <p:cNvGrpSpPr/>
          <p:nvPr/>
        </p:nvGrpSpPr>
        <p:grpSpPr>
          <a:xfrm>
            <a:off x="10820400" y="158021"/>
            <a:ext cx="1262954" cy="262128"/>
            <a:chOff x="10892274" y="158021"/>
            <a:chExt cx="1191080" cy="262128"/>
          </a:xfrm>
        </p:grpSpPr>
        <p:sp>
          <p:nvSpPr>
            <p:cNvPr id="40" name="Oval 39">
              <a:extLst>
                <a:ext uri="{FF2B5EF4-FFF2-40B4-BE49-F238E27FC236}">
                  <a16:creationId xmlns:a16="http://schemas.microsoft.com/office/drawing/2014/main" id="{5B98CA4D-8E61-F423-7489-5F832D94B0B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41" name="Group 40">
              <a:extLst>
                <a:ext uri="{FF2B5EF4-FFF2-40B4-BE49-F238E27FC236}">
                  <a16:creationId xmlns:a16="http://schemas.microsoft.com/office/drawing/2014/main" id="{0F7BF9A2-7602-03DE-CEC0-F1171775C71C}"/>
                </a:ext>
              </a:extLst>
            </p:cNvPr>
            <p:cNvGrpSpPr/>
            <p:nvPr/>
          </p:nvGrpSpPr>
          <p:grpSpPr>
            <a:xfrm>
              <a:off x="10892274" y="158021"/>
              <a:ext cx="1191080" cy="262128"/>
              <a:chOff x="9614080" y="308749"/>
              <a:chExt cx="1191080" cy="262128"/>
            </a:xfrm>
          </p:grpSpPr>
          <p:sp>
            <p:nvSpPr>
              <p:cNvPr id="42" name="Rectangle 41">
                <a:extLst>
                  <a:ext uri="{FF2B5EF4-FFF2-40B4-BE49-F238E27FC236}">
                    <a16:creationId xmlns:a16="http://schemas.microsoft.com/office/drawing/2014/main" id="{A3FB5FF3-2945-EF5D-54AA-27E29C34E54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43" name="Rectangle 42">
                <a:extLst>
                  <a:ext uri="{FF2B5EF4-FFF2-40B4-BE49-F238E27FC236}">
                    <a16:creationId xmlns:a16="http://schemas.microsoft.com/office/drawing/2014/main" id="{2F92A558-B39D-7560-3439-D9815A50C87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4" name="Rectangle 43">
            <a:extLst>
              <a:ext uri="{FF2B5EF4-FFF2-40B4-BE49-F238E27FC236}">
                <a16:creationId xmlns:a16="http://schemas.microsoft.com/office/drawing/2014/main" id="{10A11CFB-AA50-5E32-3C93-BF07A851B73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0415565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500"/>
                                        <p:tgtEl>
                                          <p:spTgt spid="3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500"/>
                                        <p:tgtEl>
                                          <p:spTgt spid="3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500"/>
                                        <p:tgtEl>
                                          <p:spTgt spid="3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500"/>
                                        <p:tgtEl>
                                          <p:spTgt spid="3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500"/>
                                        <p:tgtEl>
                                          <p:spTgt spid="3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500"/>
                                        <p:tgtEl>
                                          <p:spTgt spid="3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500"/>
                                        <p:tgtEl>
                                          <p:spTgt spid="10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6"/>
                                        </p:tgtEl>
                                        <p:attrNameLst>
                                          <p:attrName>style.visibility</p:attrName>
                                        </p:attrNameLst>
                                      </p:cBhvr>
                                      <p:to>
                                        <p:strVal val="visible"/>
                                      </p:to>
                                    </p:set>
                                    <p:animEffect transition="in" filter="fade">
                                      <p:cBhvr>
                                        <p:cTn id="49" dur="500"/>
                                        <p:tgtEl>
                                          <p:spTgt spid="10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7"/>
                                        </p:tgtEl>
                                        <p:attrNameLst>
                                          <p:attrName>style.visibility</p:attrName>
                                        </p:attrNameLst>
                                      </p:cBhvr>
                                      <p:to>
                                        <p:strVal val="visible"/>
                                      </p:to>
                                    </p:set>
                                    <p:animEffect transition="in" filter="fade">
                                      <p:cBhvr>
                                        <p:cTn id="52" dur="500"/>
                                        <p:tgtEl>
                                          <p:spTgt spid="107"/>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08"/>
                                        </p:tgtEl>
                                        <p:attrNameLst>
                                          <p:attrName>style.visibility</p:attrName>
                                        </p:attrNameLst>
                                      </p:cBhvr>
                                      <p:to>
                                        <p:strVal val="visible"/>
                                      </p:to>
                                    </p:set>
                                    <p:animEffect transition="in" filter="fade">
                                      <p:cBhvr>
                                        <p:cTn id="55"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3" grpId="0" animBg="1"/>
      <p:bldP spid="104" grpId="0" animBg="1"/>
      <p:bldP spid="106" grpId="0" animBg="1"/>
      <p:bldP spid="107" grpId="0" animBg="1"/>
      <p:bldP spid="108"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Just like step 1, ask everyone to silently write as many data process challenges and pain points they experience across their information life cycle on individual sticky notes.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Emphasis that they now only need to focus on the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“Processes (How)” component</a:t>
            </a:r>
            <a:r>
              <a:rPr kumimoji="0" lang="en-US" sz="1600" b="0"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that the be as granular as possible.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Again, one challenge per sticky note.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3: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Reflect on </a:t>
            </a:r>
            <a:r>
              <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Processes (How)</a:t>
            </a:r>
          </a:p>
        </p:txBody>
      </p:sp>
      <p:sp>
        <p:nvSpPr>
          <p:cNvPr id="23" name="Rectangle 22">
            <a:extLst>
              <a:ext uri="{FF2B5EF4-FFF2-40B4-BE49-F238E27FC236}">
                <a16:creationId xmlns:a16="http://schemas.microsoft.com/office/drawing/2014/main" id="{DC0CC135-779E-8E26-FBD3-09443842A3F7}"/>
              </a:ext>
            </a:extLst>
          </p:cNvPr>
          <p:cNvSpPr/>
          <p:nvPr/>
        </p:nvSpPr>
        <p:spPr>
          <a:xfrm rot="21310002">
            <a:off x="4623775" y="475575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Lack of alignment between data and goals</a:t>
            </a:r>
          </a:p>
        </p:txBody>
      </p:sp>
      <p:sp>
        <p:nvSpPr>
          <p:cNvPr id="24" name="Rectangle 23">
            <a:extLst>
              <a:ext uri="{FF2B5EF4-FFF2-40B4-BE49-F238E27FC236}">
                <a16:creationId xmlns:a16="http://schemas.microsoft.com/office/drawing/2014/main" id="{0DC90E42-71D3-FE42-76F0-E64F57237CD5}"/>
              </a:ext>
            </a:extLst>
          </p:cNvPr>
          <p:cNvSpPr/>
          <p:nvPr/>
        </p:nvSpPr>
        <p:spPr>
          <a:xfrm>
            <a:off x="6120049" y="4756243"/>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Frequent errors in manual data entry</a:t>
            </a:r>
          </a:p>
        </p:txBody>
      </p:sp>
      <p:sp>
        <p:nvSpPr>
          <p:cNvPr id="25" name="Rectangle 24">
            <a:extLst>
              <a:ext uri="{FF2B5EF4-FFF2-40B4-BE49-F238E27FC236}">
                <a16:creationId xmlns:a16="http://schemas.microsoft.com/office/drawing/2014/main" id="{90A34660-738C-3DD3-2785-54F889C39078}"/>
              </a:ext>
            </a:extLst>
          </p:cNvPr>
          <p:cNvSpPr/>
          <p:nvPr/>
        </p:nvSpPr>
        <p:spPr>
          <a:xfrm>
            <a:off x="7565480" y="4593994"/>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sharing restricted by siloed systems</a:t>
            </a:r>
          </a:p>
        </p:txBody>
      </p:sp>
      <p:sp>
        <p:nvSpPr>
          <p:cNvPr id="26" name="Rectangle 25">
            <a:extLst>
              <a:ext uri="{FF2B5EF4-FFF2-40B4-BE49-F238E27FC236}">
                <a16:creationId xmlns:a16="http://schemas.microsoft.com/office/drawing/2014/main" id="{FB3FFBC1-D18A-70D6-BB54-58668B35B0AF}"/>
              </a:ext>
            </a:extLst>
          </p:cNvPr>
          <p:cNvSpPr/>
          <p:nvPr/>
        </p:nvSpPr>
        <p:spPr>
          <a:xfrm rot="265692">
            <a:off x="9057674" y="439423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Users struggle to find relevant data</a:t>
            </a:r>
          </a:p>
        </p:txBody>
      </p:sp>
      <p:sp>
        <p:nvSpPr>
          <p:cNvPr id="27" name="Rectangle 26">
            <a:extLst>
              <a:ext uri="{FF2B5EF4-FFF2-40B4-BE49-F238E27FC236}">
                <a16:creationId xmlns:a16="http://schemas.microsoft.com/office/drawing/2014/main" id="{81EF7383-F0A9-17B4-933D-51C2FDEE2FFE}"/>
              </a:ext>
            </a:extLst>
          </p:cNvPr>
          <p:cNvSpPr/>
          <p:nvPr/>
        </p:nvSpPr>
        <p:spPr>
          <a:xfrm>
            <a:off x="10415451" y="4759834"/>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Retention policies not well-defined</a:t>
            </a:r>
          </a:p>
        </p:txBody>
      </p:sp>
      <p:grpSp>
        <p:nvGrpSpPr>
          <p:cNvPr id="11" name="Group 10">
            <a:extLst>
              <a:ext uri="{FF2B5EF4-FFF2-40B4-BE49-F238E27FC236}">
                <a16:creationId xmlns:a16="http://schemas.microsoft.com/office/drawing/2014/main" id="{A522BDA9-A7C2-D94A-F660-F47CE4A6E8EF}"/>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2E3CBBC7-67AC-334B-F061-EB3992423D2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A6C775E3-63FD-2C51-24C9-F3551688C09C}"/>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44A471EB-CF64-26CE-BB86-FE5AE957777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16CDCBF9-C22D-43C5-65F8-6B9174EBD1F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201F72A2-B53B-2BF4-2866-89FCB74D143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8" name="Tijdelijke aanduiding voor tekst 44">
            <a:extLst>
              <a:ext uri="{FF2B5EF4-FFF2-40B4-BE49-F238E27FC236}">
                <a16:creationId xmlns:a16="http://schemas.microsoft.com/office/drawing/2014/main" id="{6955B34E-F04A-000B-D2C9-CBDBAC60D5D4}"/>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9" name="Tijdelijke aanduiding voor tekst 44">
            <a:extLst>
              <a:ext uri="{FF2B5EF4-FFF2-40B4-BE49-F238E27FC236}">
                <a16:creationId xmlns:a16="http://schemas.microsoft.com/office/drawing/2014/main" id="{6553FC39-08F4-0D6F-BFA0-9C6F00B7C22C}"/>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30" name="Tijdelijke aanduiding voor tekst 44">
            <a:extLst>
              <a:ext uri="{FF2B5EF4-FFF2-40B4-BE49-F238E27FC236}">
                <a16:creationId xmlns:a16="http://schemas.microsoft.com/office/drawing/2014/main" id="{4C053066-F7D5-F9A6-99E7-A28F8B4E96AC}"/>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1" name="Tijdelijke aanduiding voor tekst 44">
            <a:extLst>
              <a:ext uri="{FF2B5EF4-FFF2-40B4-BE49-F238E27FC236}">
                <a16:creationId xmlns:a16="http://schemas.microsoft.com/office/drawing/2014/main" id="{13F55788-3064-96CC-2338-45A8BAFFA4B3}"/>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4" name="Title 1">
            <a:extLst>
              <a:ext uri="{FF2B5EF4-FFF2-40B4-BE49-F238E27FC236}">
                <a16:creationId xmlns:a16="http://schemas.microsoft.com/office/drawing/2014/main" id="{9B957D2A-41BF-6542-6144-52B59AFC394F}"/>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22658923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081823"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5 - 10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Similarly like step 2, each participant will approach the Challenges Map, one by one, and present their challenges to the group.</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Simply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read out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challenges as written on their sticky notes—this is not the time for discussion or debate.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presenting, they place their sticky notes on the Challenges Map in the designated intersection for “Processes (How)" within the information life cycle.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4: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Present</a:t>
            </a:r>
            <a:endPar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grpSp>
        <p:nvGrpSpPr>
          <p:cNvPr id="11" name="Group 10">
            <a:extLst>
              <a:ext uri="{FF2B5EF4-FFF2-40B4-BE49-F238E27FC236}">
                <a16:creationId xmlns:a16="http://schemas.microsoft.com/office/drawing/2014/main" id="{117A6EDA-CA67-2651-41E6-CBDB238EA61C}"/>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F2AF2B4C-F21C-83DF-735B-656404042A4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E3AE4595-8088-4BEF-09EC-834A3CDC77F8}"/>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DC5D4AB1-2552-FBAD-08E4-4FA87FEF40D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DE889C88-4DC8-4C96-82BC-716A36A9A90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0E119E06-F5DB-02F2-7897-93D9BD423B7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3" name="Tijdelijke aanduiding voor tekst 44">
            <a:extLst>
              <a:ext uri="{FF2B5EF4-FFF2-40B4-BE49-F238E27FC236}">
                <a16:creationId xmlns:a16="http://schemas.microsoft.com/office/drawing/2014/main" id="{C73DFDC4-E4E2-2E1B-8C5D-E738B57031AE}"/>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4" name="Tijdelijke aanduiding voor tekst 44">
            <a:extLst>
              <a:ext uri="{FF2B5EF4-FFF2-40B4-BE49-F238E27FC236}">
                <a16:creationId xmlns:a16="http://schemas.microsoft.com/office/drawing/2014/main" id="{E58F9A85-7473-DEFD-8AEE-33AF8CACCF8A}"/>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25" name="Tijdelijke aanduiding voor tekst 44">
            <a:extLst>
              <a:ext uri="{FF2B5EF4-FFF2-40B4-BE49-F238E27FC236}">
                <a16:creationId xmlns:a16="http://schemas.microsoft.com/office/drawing/2014/main" id="{6318BCA2-6085-CCF2-ECC4-4208F18F2AF4}"/>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26" name="Tijdelijke aanduiding voor tekst 44">
            <a:extLst>
              <a:ext uri="{FF2B5EF4-FFF2-40B4-BE49-F238E27FC236}">
                <a16:creationId xmlns:a16="http://schemas.microsoft.com/office/drawing/2014/main" id="{129995E4-9848-CE15-47F3-572097C194E7}"/>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29" name="Title 1">
            <a:extLst>
              <a:ext uri="{FF2B5EF4-FFF2-40B4-BE49-F238E27FC236}">
                <a16:creationId xmlns:a16="http://schemas.microsoft.com/office/drawing/2014/main" id="{46AFFCCF-2C8C-D674-A19F-6C109E21CB1E}"/>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8100422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C28E0A4-4C00-313F-8346-128FD49B7A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1F019F3-976D-924C-8BCB-D82F335A30E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3FFCDA99-AB20-E6DE-B4CB-C78FB63E0128}"/>
              </a:ext>
            </a:extLst>
          </p:cNvPr>
          <p:cNvSpPr/>
          <p:nvPr/>
        </p:nvSpPr>
        <p:spPr>
          <a:xfrm rot="16200000">
            <a:off x="6078570" y="-2572924"/>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AD1B66F-BFF1-1B24-B81D-3714546C8279}"/>
              </a:ext>
            </a:extLst>
          </p:cNvPr>
          <p:cNvSpPr txBox="1"/>
          <p:nvPr/>
        </p:nvSpPr>
        <p:spPr>
          <a:xfrm>
            <a:off x="1729129"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lan</a:t>
            </a:r>
            <a:endParaRPr kumimoji="0" lang="LID4096"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AB6868DC-331D-F30C-8200-D0CC09104CF4}"/>
              </a:ext>
            </a:extLst>
          </p:cNvPr>
          <p:cNvSpPr txBox="1"/>
          <p:nvPr/>
        </p:nvSpPr>
        <p:spPr>
          <a:xfrm>
            <a:off x="3321873"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btain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F8D3BBEF-E3DE-1A02-F904-460F68FF5B11}"/>
              </a:ext>
            </a:extLst>
          </p:cNvPr>
          <p:cNvSpPr txBox="1"/>
          <p:nvPr/>
        </p:nvSpPr>
        <p:spPr>
          <a:xfrm>
            <a:off x="4914617"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tore &amp; Share</a:t>
            </a:r>
          </a:p>
        </p:txBody>
      </p:sp>
      <p:sp>
        <p:nvSpPr>
          <p:cNvPr id="16" name="TextBox 15">
            <a:extLst>
              <a:ext uri="{FF2B5EF4-FFF2-40B4-BE49-F238E27FC236}">
                <a16:creationId xmlns:a16="http://schemas.microsoft.com/office/drawing/2014/main" id="{432333A7-E12D-C05B-62D6-7D1420F448CC}"/>
              </a:ext>
            </a:extLst>
          </p:cNvPr>
          <p:cNvSpPr txBox="1"/>
          <p:nvPr/>
        </p:nvSpPr>
        <p:spPr>
          <a:xfrm>
            <a:off x="6507361"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aintain</a:t>
            </a:r>
          </a:p>
        </p:txBody>
      </p:sp>
      <p:sp>
        <p:nvSpPr>
          <p:cNvPr id="17" name="TextBox 16">
            <a:extLst>
              <a:ext uri="{FF2B5EF4-FFF2-40B4-BE49-F238E27FC236}">
                <a16:creationId xmlns:a16="http://schemas.microsoft.com/office/drawing/2014/main" id="{C5FCC14F-0C9F-988A-FBB5-3C8CBBA03F67}"/>
              </a:ext>
            </a:extLst>
          </p:cNvPr>
          <p:cNvSpPr txBox="1"/>
          <p:nvPr/>
        </p:nvSpPr>
        <p:spPr>
          <a:xfrm>
            <a:off x="9692849" y="1318642"/>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ispose</a:t>
            </a:r>
          </a:p>
        </p:txBody>
      </p:sp>
      <p:sp>
        <p:nvSpPr>
          <p:cNvPr id="18" name="Rectangle 17">
            <a:extLst>
              <a:ext uri="{FF2B5EF4-FFF2-40B4-BE49-F238E27FC236}">
                <a16:creationId xmlns:a16="http://schemas.microsoft.com/office/drawing/2014/main" id="{37AD98BF-95B0-7228-905F-BB727BCFC0E4}"/>
              </a:ext>
            </a:extLst>
          </p:cNvPr>
          <p:cNvSpPr/>
          <p:nvPr/>
        </p:nvSpPr>
        <p:spPr>
          <a:xfrm rot="16200000">
            <a:off x="6078569" y="-1695270"/>
            <a:ext cx="704846" cy="9403720"/>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690AEFDC-4902-FC58-429C-C6BF7445F960}"/>
              </a:ext>
            </a:extLst>
          </p:cNvPr>
          <p:cNvSpPr/>
          <p:nvPr/>
        </p:nvSpPr>
        <p:spPr>
          <a:xfrm rot="16200000">
            <a:off x="6078568" y="-817618"/>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2D1A497C-E1AA-9A6F-66EC-27BE99D138BC}"/>
              </a:ext>
            </a:extLst>
          </p:cNvPr>
          <p:cNvSpPr/>
          <p:nvPr/>
        </p:nvSpPr>
        <p:spPr>
          <a:xfrm rot="16200000">
            <a:off x="6078567" y="60035"/>
            <a:ext cx="704846"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938BB9D-3BCE-A2FA-EB6C-CCABC0A6D705}"/>
              </a:ext>
            </a:extLst>
          </p:cNvPr>
          <p:cNvSpPr/>
          <p:nvPr/>
        </p:nvSpPr>
        <p:spPr>
          <a:xfrm>
            <a:off x="569714" y="1804937"/>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a:t>
            </a:r>
          </a:p>
        </p:txBody>
      </p:sp>
      <p:sp>
        <p:nvSpPr>
          <p:cNvPr id="22" name="Rectangle 21">
            <a:extLst>
              <a:ext uri="{FF2B5EF4-FFF2-40B4-BE49-F238E27FC236}">
                <a16:creationId xmlns:a16="http://schemas.microsoft.com/office/drawing/2014/main" id="{2D8532F2-98F5-6775-3FB4-A817895AC5DD}"/>
              </a:ext>
            </a:extLst>
          </p:cNvPr>
          <p:cNvSpPr/>
          <p:nvPr/>
        </p:nvSpPr>
        <p:spPr>
          <a:xfrm>
            <a:off x="569714" y="2681623"/>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Processes</a:t>
            </a: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3" name="Rectangle 22">
            <a:extLst>
              <a:ext uri="{FF2B5EF4-FFF2-40B4-BE49-F238E27FC236}">
                <a16:creationId xmlns:a16="http://schemas.microsoft.com/office/drawing/2014/main" id="{C67C9AE4-65B4-F73D-16EC-A30A02A977CB}"/>
              </a:ext>
            </a:extLst>
          </p:cNvPr>
          <p:cNvSpPr/>
          <p:nvPr/>
        </p:nvSpPr>
        <p:spPr>
          <a:xfrm>
            <a:off x="569714" y="3558309"/>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(Who)</a:t>
            </a:r>
          </a:p>
        </p:txBody>
      </p:sp>
      <p:sp>
        <p:nvSpPr>
          <p:cNvPr id="24" name="Rectangle 23">
            <a:extLst>
              <a:ext uri="{FF2B5EF4-FFF2-40B4-BE49-F238E27FC236}">
                <a16:creationId xmlns:a16="http://schemas.microsoft.com/office/drawing/2014/main" id="{B4C5C8B7-E465-FE93-47A9-DCD0E2A8D268}"/>
              </a:ext>
            </a:extLst>
          </p:cNvPr>
          <p:cNvSpPr/>
          <p:nvPr/>
        </p:nvSpPr>
        <p:spPr>
          <a:xfrm>
            <a:off x="568761" y="4434995"/>
            <a:ext cx="873801" cy="64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Technology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a:t>
            </a:r>
          </a:p>
        </p:txBody>
      </p:sp>
      <p:sp>
        <p:nvSpPr>
          <p:cNvPr id="25" name="TextBox 24">
            <a:extLst>
              <a:ext uri="{FF2B5EF4-FFF2-40B4-BE49-F238E27FC236}">
                <a16:creationId xmlns:a16="http://schemas.microsoft.com/office/drawing/2014/main" id="{C8A30C1F-D547-F1BB-DCB1-E9A5766DF0D3}"/>
              </a:ext>
            </a:extLst>
          </p:cNvPr>
          <p:cNvSpPr txBox="1"/>
          <p:nvPr/>
        </p:nvSpPr>
        <p:spPr>
          <a:xfrm>
            <a:off x="8100105" y="1319867"/>
            <a:ext cx="1440000" cy="307777"/>
          </a:xfrm>
          <a:prstGeom prst="rect">
            <a:avLst/>
          </a:prstGeom>
          <a:noFill/>
          <a:ln w="19050">
            <a:solidFill>
              <a:schemeClr val="bg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pply</a:t>
            </a:r>
          </a:p>
        </p:txBody>
      </p:sp>
      <p:sp>
        <p:nvSpPr>
          <p:cNvPr id="26" name="Rectangle 25">
            <a:extLst>
              <a:ext uri="{FF2B5EF4-FFF2-40B4-BE49-F238E27FC236}">
                <a16:creationId xmlns:a16="http://schemas.microsoft.com/office/drawing/2014/main" id="{FABC5571-B3D6-0061-5AC3-4A4F3089C458}"/>
              </a:ext>
            </a:extLst>
          </p:cNvPr>
          <p:cNvSpPr/>
          <p:nvPr/>
        </p:nvSpPr>
        <p:spPr>
          <a:xfrm rot="16200000">
            <a:off x="6285343" y="736846"/>
            <a:ext cx="291294" cy="9403721"/>
          </a:xfrm>
          <a:prstGeom prst="rect">
            <a:avLst/>
          </a:prstGeom>
          <a:no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Location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and How Long)</a:t>
            </a:r>
            <a:endParaRPr kumimoji="0" lang="LID4096"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D60FA4C8-5869-11E4-98A4-862EF0315DC8}"/>
              </a:ext>
            </a:extLst>
          </p:cNvPr>
          <p:cNvSpPr/>
          <p:nvPr/>
        </p:nvSpPr>
        <p:spPr>
          <a:xfrm>
            <a:off x="9946767" y="279602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B185515-8EB1-3E68-6E24-AB2738967804}"/>
              </a:ext>
            </a:extLst>
          </p:cNvPr>
          <p:cNvSpPr/>
          <p:nvPr/>
        </p:nvSpPr>
        <p:spPr>
          <a:xfrm>
            <a:off x="1918260" y="182415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07C151CA-F796-22A5-6F3F-BB9C6C17F04E}"/>
              </a:ext>
            </a:extLst>
          </p:cNvPr>
          <p:cNvSpPr/>
          <p:nvPr/>
        </p:nvSpPr>
        <p:spPr>
          <a:xfrm>
            <a:off x="2290738" y="211054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393D370B-F321-C644-33D2-6806F4DE59E0}"/>
              </a:ext>
            </a:extLst>
          </p:cNvPr>
          <p:cNvSpPr/>
          <p:nvPr/>
        </p:nvSpPr>
        <p:spPr>
          <a:xfrm>
            <a:off x="2876713" y="20063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8A55680C-0CD2-480E-FA41-0729896AE724}"/>
              </a:ext>
            </a:extLst>
          </p:cNvPr>
          <p:cNvSpPr/>
          <p:nvPr/>
        </p:nvSpPr>
        <p:spPr>
          <a:xfrm>
            <a:off x="3753880" y="198400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B18A63C4-F35B-9DC1-E01C-EBE4C8ECC073}"/>
              </a:ext>
            </a:extLst>
          </p:cNvPr>
          <p:cNvSpPr/>
          <p:nvPr/>
        </p:nvSpPr>
        <p:spPr>
          <a:xfrm>
            <a:off x="5154078" y="196601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21341189-7F49-D7E6-EFAC-98FA8983C5D9}"/>
              </a:ext>
            </a:extLst>
          </p:cNvPr>
          <p:cNvSpPr/>
          <p:nvPr/>
        </p:nvSpPr>
        <p:spPr>
          <a:xfrm>
            <a:off x="6769078" y="195862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F8FB9E89-C668-C919-E7B3-1EB9B68B025E}"/>
              </a:ext>
            </a:extLst>
          </p:cNvPr>
          <p:cNvSpPr/>
          <p:nvPr/>
        </p:nvSpPr>
        <p:spPr>
          <a:xfrm>
            <a:off x="7456611" y="19502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8523EC77-0483-2427-0384-BC98E48835DE}"/>
              </a:ext>
            </a:extLst>
          </p:cNvPr>
          <p:cNvSpPr/>
          <p:nvPr/>
        </p:nvSpPr>
        <p:spPr>
          <a:xfrm>
            <a:off x="8260390" y="1833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3402CEA6-5C29-B194-F3D8-9EC508011918}"/>
              </a:ext>
            </a:extLst>
          </p:cNvPr>
          <p:cNvSpPr/>
          <p:nvPr/>
        </p:nvSpPr>
        <p:spPr>
          <a:xfrm>
            <a:off x="8783203" y="20441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7B7193F7-2FA1-8730-7F8A-8431D5D502C9}"/>
              </a:ext>
            </a:extLst>
          </p:cNvPr>
          <p:cNvSpPr/>
          <p:nvPr/>
        </p:nvSpPr>
        <p:spPr>
          <a:xfrm>
            <a:off x="9409958" y="19053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0412A998-E8C8-F8F3-B3FD-13806E7783C7}"/>
              </a:ext>
            </a:extLst>
          </p:cNvPr>
          <p:cNvSpPr/>
          <p:nvPr/>
        </p:nvSpPr>
        <p:spPr>
          <a:xfrm>
            <a:off x="9201131" y="209314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E418DF5E-FDC6-B00B-680E-C0538D2A21C1}"/>
              </a:ext>
            </a:extLst>
          </p:cNvPr>
          <p:cNvSpPr/>
          <p:nvPr/>
        </p:nvSpPr>
        <p:spPr>
          <a:xfrm>
            <a:off x="10329228" y="1965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F1137BC-B453-6DFB-1212-34DDE4496FD4}"/>
              </a:ext>
            </a:extLst>
          </p:cNvPr>
          <p:cNvSpPr/>
          <p:nvPr/>
        </p:nvSpPr>
        <p:spPr>
          <a:xfrm>
            <a:off x="10355487" y="2856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31BB6BB6-96D3-0757-7DB1-A94F7E0F6372}"/>
              </a:ext>
            </a:extLst>
          </p:cNvPr>
          <p:cNvSpPr/>
          <p:nvPr/>
        </p:nvSpPr>
        <p:spPr>
          <a:xfrm>
            <a:off x="1995646" y="280412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8F1F7DE8-0E9F-DE3A-866F-6391E33D7732}"/>
              </a:ext>
            </a:extLst>
          </p:cNvPr>
          <p:cNvSpPr/>
          <p:nvPr/>
        </p:nvSpPr>
        <p:spPr>
          <a:xfrm>
            <a:off x="2048722" y="295402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FD8B3104-81A2-2490-5F85-D26CDD99BAF7}"/>
              </a:ext>
            </a:extLst>
          </p:cNvPr>
          <p:cNvSpPr/>
          <p:nvPr/>
        </p:nvSpPr>
        <p:spPr>
          <a:xfrm>
            <a:off x="2636036" y="28269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F2C0AB3D-3572-D266-21E3-CCFA9A1C9B84}"/>
              </a:ext>
            </a:extLst>
          </p:cNvPr>
          <p:cNvSpPr/>
          <p:nvPr/>
        </p:nvSpPr>
        <p:spPr>
          <a:xfrm>
            <a:off x="3428929" y="291978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4AAA8D49-DDE7-CD96-0F9F-1A693C50EC8A}"/>
              </a:ext>
            </a:extLst>
          </p:cNvPr>
          <p:cNvSpPr/>
          <p:nvPr/>
        </p:nvSpPr>
        <p:spPr>
          <a:xfrm>
            <a:off x="3937395"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40BEA62B-645A-B7C9-3F22-B3F669EE6719}"/>
              </a:ext>
            </a:extLst>
          </p:cNvPr>
          <p:cNvSpPr/>
          <p:nvPr/>
        </p:nvSpPr>
        <p:spPr>
          <a:xfrm>
            <a:off x="5129506"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B4052ED3-C23E-F60A-3C7C-864DCA6818C4}"/>
              </a:ext>
            </a:extLst>
          </p:cNvPr>
          <p:cNvSpPr/>
          <p:nvPr/>
        </p:nvSpPr>
        <p:spPr>
          <a:xfrm>
            <a:off x="5590157" y="2903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CA9E2CD6-66ED-681A-8D1D-3C0E6FB5B511}"/>
              </a:ext>
            </a:extLst>
          </p:cNvPr>
          <p:cNvSpPr/>
          <p:nvPr/>
        </p:nvSpPr>
        <p:spPr>
          <a:xfrm>
            <a:off x="6640910" y="295436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C04B27C5-7225-74C5-159A-B863785A472F}"/>
              </a:ext>
            </a:extLst>
          </p:cNvPr>
          <p:cNvSpPr/>
          <p:nvPr/>
        </p:nvSpPr>
        <p:spPr>
          <a:xfrm>
            <a:off x="7030630" y="2759565"/>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C74A2210-29B1-D30D-9B4B-E272797AA377}"/>
              </a:ext>
            </a:extLst>
          </p:cNvPr>
          <p:cNvSpPr/>
          <p:nvPr/>
        </p:nvSpPr>
        <p:spPr>
          <a:xfrm>
            <a:off x="7246630" y="288494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ECEACBA3-A023-66FD-1CC4-FB89CB75C523}"/>
              </a:ext>
            </a:extLst>
          </p:cNvPr>
          <p:cNvSpPr/>
          <p:nvPr/>
        </p:nvSpPr>
        <p:spPr>
          <a:xfrm>
            <a:off x="7496096" y="300061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B122F6D-D734-77BB-55A7-AA2D4706CFB7}"/>
              </a:ext>
            </a:extLst>
          </p:cNvPr>
          <p:cNvSpPr/>
          <p:nvPr/>
        </p:nvSpPr>
        <p:spPr>
          <a:xfrm>
            <a:off x="8625850" y="287094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D547A9AD-8CDA-0F1B-EF51-48E331960BA1}"/>
              </a:ext>
            </a:extLst>
          </p:cNvPr>
          <p:cNvSpPr/>
          <p:nvPr/>
        </p:nvSpPr>
        <p:spPr>
          <a:xfrm>
            <a:off x="9103442" y="305617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08ECB7D9-3217-C457-BC69-90FB30211948}"/>
              </a:ext>
            </a:extLst>
          </p:cNvPr>
          <p:cNvSpPr txBox="1"/>
          <p:nvPr/>
        </p:nvSpPr>
        <p:spPr>
          <a:xfrm>
            <a:off x="1758625" y="6040614"/>
            <a:ext cx="92436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Source: Framework for Information Quality (FIQ) </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2005, 2020 Danette </a:t>
            </a:r>
            <a:r>
              <a:rPr kumimoji="0" lang="en-US" sz="10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McGilvray</a:t>
            </a:r>
            <a:r>
              <a:rPr kumimoji="0" lang="en-US" sz="10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Granite Falls Consulting, Inc. www.gfalls.com</a:t>
            </a:r>
          </a:p>
        </p:txBody>
      </p:sp>
      <p:sp>
        <p:nvSpPr>
          <p:cNvPr id="3" name="Rectangle 2">
            <a:extLst>
              <a:ext uri="{FF2B5EF4-FFF2-40B4-BE49-F238E27FC236}">
                <a16:creationId xmlns:a16="http://schemas.microsoft.com/office/drawing/2014/main" id="{99635345-7B43-9024-C7D4-C58243D652CB}"/>
              </a:ext>
            </a:extLst>
          </p:cNvPr>
          <p:cNvSpPr/>
          <p:nvPr/>
        </p:nvSpPr>
        <p:spPr>
          <a:xfrm>
            <a:off x="3781940"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E55F7902-1C66-A069-680C-662E66D32735}"/>
              </a:ext>
            </a:extLst>
          </p:cNvPr>
          <p:cNvSpPr/>
          <p:nvPr/>
        </p:nvSpPr>
        <p:spPr>
          <a:xfrm>
            <a:off x="5385884" y="529470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ED7289D0-0182-93DE-5830-290577F3DFD8}"/>
              </a:ext>
            </a:extLst>
          </p:cNvPr>
          <p:cNvSpPr/>
          <p:nvPr/>
        </p:nvSpPr>
        <p:spPr>
          <a:xfrm>
            <a:off x="7659361" y="529740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876207B8-5785-FBA1-8432-F7EE1DB24825}"/>
              </a:ext>
            </a:extLst>
          </p:cNvPr>
          <p:cNvSpPr/>
          <p:nvPr/>
        </p:nvSpPr>
        <p:spPr>
          <a:xfrm>
            <a:off x="8571374" y="526099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B9E6630F-3F38-4520-60E3-AC6602457B6C}"/>
              </a:ext>
            </a:extLst>
          </p:cNvPr>
          <p:cNvSpPr/>
          <p:nvPr/>
        </p:nvSpPr>
        <p:spPr>
          <a:xfrm>
            <a:off x="6737827" y="204988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1" name="Group 40">
            <a:extLst>
              <a:ext uri="{FF2B5EF4-FFF2-40B4-BE49-F238E27FC236}">
                <a16:creationId xmlns:a16="http://schemas.microsoft.com/office/drawing/2014/main" id="{4046DD33-DB71-E288-F0CD-2B406A6C3166}"/>
              </a:ext>
            </a:extLst>
          </p:cNvPr>
          <p:cNvGrpSpPr/>
          <p:nvPr/>
        </p:nvGrpSpPr>
        <p:grpSpPr>
          <a:xfrm>
            <a:off x="10820400" y="158021"/>
            <a:ext cx="1262954" cy="262128"/>
            <a:chOff x="10892274" y="158021"/>
            <a:chExt cx="1191080" cy="262128"/>
          </a:xfrm>
        </p:grpSpPr>
        <p:sp>
          <p:nvSpPr>
            <p:cNvPr id="42" name="Oval 41">
              <a:extLst>
                <a:ext uri="{FF2B5EF4-FFF2-40B4-BE49-F238E27FC236}">
                  <a16:creationId xmlns:a16="http://schemas.microsoft.com/office/drawing/2014/main" id="{93CB5015-9B7C-7F35-E643-73724DE31A3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43" name="Group 42">
              <a:extLst>
                <a:ext uri="{FF2B5EF4-FFF2-40B4-BE49-F238E27FC236}">
                  <a16:creationId xmlns:a16="http://schemas.microsoft.com/office/drawing/2014/main" id="{532F2C50-5CD1-B6AF-0B1E-16E21CF9F9A3}"/>
                </a:ext>
              </a:extLst>
            </p:cNvPr>
            <p:cNvGrpSpPr/>
            <p:nvPr/>
          </p:nvGrpSpPr>
          <p:grpSpPr>
            <a:xfrm>
              <a:off x="10892274" y="158021"/>
              <a:ext cx="1191080" cy="262128"/>
              <a:chOff x="9614080" y="308749"/>
              <a:chExt cx="1191080" cy="262128"/>
            </a:xfrm>
          </p:grpSpPr>
          <p:sp>
            <p:nvSpPr>
              <p:cNvPr id="44" name="Rectangle 43">
                <a:extLst>
                  <a:ext uri="{FF2B5EF4-FFF2-40B4-BE49-F238E27FC236}">
                    <a16:creationId xmlns:a16="http://schemas.microsoft.com/office/drawing/2014/main" id="{8D82324B-FC7F-7659-51CF-6DA721CD59E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45" name="Rectangle 44">
                <a:extLst>
                  <a:ext uri="{FF2B5EF4-FFF2-40B4-BE49-F238E27FC236}">
                    <a16:creationId xmlns:a16="http://schemas.microsoft.com/office/drawing/2014/main" id="{4A75557D-088F-864C-D654-D18CC1C34E6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6" name="Rectangle 45">
            <a:extLst>
              <a:ext uri="{FF2B5EF4-FFF2-40B4-BE49-F238E27FC236}">
                <a16:creationId xmlns:a16="http://schemas.microsoft.com/office/drawing/2014/main" id="{75561E35-9603-1F43-B39A-FA4B526AEA0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49" name="Title 1">
            <a:extLst>
              <a:ext uri="{FF2B5EF4-FFF2-40B4-BE49-F238E27FC236}">
                <a16:creationId xmlns:a16="http://schemas.microsoft.com/office/drawing/2014/main" id="{548E164F-C4A3-0DB4-A799-C4AA1175F211}"/>
              </a:ext>
            </a:extLst>
          </p:cNvPr>
          <p:cNvSpPr>
            <a:spLocks noGrp="1"/>
          </p:cNvSpPr>
          <p:nvPr>
            <p:ph type="title"/>
          </p:nvPr>
        </p:nvSpPr>
        <p:spPr>
          <a:xfrm>
            <a:off x="704850" y="439813"/>
            <a:ext cx="8010524" cy="394692"/>
          </a:xfrm>
        </p:spPr>
        <p:txBody>
          <a:bodyPr/>
          <a:lstStyle/>
          <a:p>
            <a:r>
              <a:rPr lang="en-US" dirty="0">
                <a:solidFill>
                  <a:srgbClr val="0C2B3E"/>
                </a:solidFill>
              </a:rPr>
              <a:t>The challenges</a:t>
            </a:r>
            <a:r>
              <a:rPr lang="en-US" b="1" dirty="0">
                <a:solidFill>
                  <a:srgbClr val="0C2B3E"/>
                </a:solidFill>
              </a:rPr>
              <a:t> </a:t>
            </a:r>
            <a:r>
              <a:rPr lang="en-US" sz="2400" b="1" dirty="0">
                <a:solidFill>
                  <a:srgbClr val="11B5B4"/>
                </a:solidFill>
              </a:rPr>
              <a:t>MAP</a:t>
            </a:r>
            <a:endParaRPr lang="en-US" dirty="0">
              <a:solidFill>
                <a:srgbClr val="11B5B4"/>
              </a:solidFill>
            </a:endParaRPr>
          </a:p>
        </p:txBody>
      </p:sp>
    </p:spTree>
    <p:extLst>
      <p:ext uri="{BB962C8B-B14F-4D97-AF65-F5344CB8AC3E}">
        <p14:creationId xmlns:p14="http://schemas.microsoft.com/office/powerpoint/2010/main" val="2049939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fade">
                                      <p:cBhvr>
                                        <p:cTn id="16" dur="500"/>
                                        <p:tgtEl>
                                          <p:spTgt spid="6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Effect transition="in" filter="fade">
                                      <p:cBhvr>
                                        <p:cTn id="19" dur="500"/>
                                        <p:tgtEl>
                                          <p:spTgt spid="6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fade">
                                      <p:cBhvr>
                                        <p:cTn id="22" dur="500"/>
                                        <p:tgtEl>
                                          <p:spTgt spid="6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Effect transition="in" filter="fade">
                                      <p:cBhvr>
                                        <p:cTn id="25" dur="500"/>
                                        <p:tgtEl>
                                          <p:spTgt spid="6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500"/>
                                        <p:tgtEl>
                                          <p:spTgt spid="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0"/>
                                        </p:tgtEl>
                                        <p:attrNameLst>
                                          <p:attrName>style.visibility</p:attrName>
                                        </p:attrNameLst>
                                      </p:cBhvr>
                                      <p:to>
                                        <p:strVal val="visible"/>
                                      </p:to>
                                    </p:set>
                                    <p:animEffect transition="in" filter="fade">
                                      <p:cBhvr>
                                        <p:cTn id="31" dur="500"/>
                                        <p:tgtEl>
                                          <p:spTgt spid="7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1"/>
                                        </p:tgtEl>
                                        <p:attrNameLst>
                                          <p:attrName>style.visibility</p:attrName>
                                        </p:attrNameLst>
                                      </p:cBhvr>
                                      <p:to>
                                        <p:strVal val="visible"/>
                                      </p:to>
                                    </p:set>
                                    <p:animEffect transition="in" filter="fade">
                                      <p:cBhvr>
                                        <p:cTn id="34" dur="500"/>
                                        <p:tgtEl>
                                          <p:spTgt spid="7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fade">
                                      <p:cBhvr>
                                        <p:cTn id="37" dur="500"/>
                                        <p:tgtEl>
                                          <p:spTgt spid="7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3"/>
                                        </p:tgtEl>
                                        <p:attrNameLst>
                                          <p:attrName>style.visibility</p:attrName>
                                        </p:attrNameLst>
                                      </p:cBhvr>
                                      <p:to>
                                        <p:strVal val="visible"/>
                                      </p:to>
                                    </p:set>
                                    <p:animEffect transition="in" filter="fade">
                                      <p:cBhvr>
                                        <p:cTn id="40" dur="500"/>
                                        <p:tgtEl>
                                          <p:spTgt spid="7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4"/>
                                        </p:tgtEl>
                                        <p:attrNameLst>
                                          <p:attrName>style.visibility</p:attrName>
                                        </p:attrNameLst>
                                      </p:cBhvr>
                                      <p:to>
                                        <p:strVal val="visible"/>
                                      </p:to>
                                    </p:set>
                                    <p:animEffect transition="in" filter="fade">
                                      <p:cBhvr>
                                        <p:cTn id="43" dur="500"/>
                                        <p:tgtEl>
                                          <p:spTgt spid="7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5"/>
                                        </p:tgtEl>
                                        <p:attrNameLst>
                                          <p:attrName>style.visibility</p:attrName>
                                        </p:attrNameLst>
                                      </p:cBhvr>
                                      <p:to>
                                        <p:strVal val="visible"/>
                                      </p:to>
                                    </p:set>
                                    <p:animEffect transition="in" filter="fade">
                                      <p:cBhvr>
                                        <p:cTn id="46" dur="500"/>
                                        <p:tgtEl>
                                          <p:spTgt spid="7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6"/>
                                        </p:tgtEl>
                                        <p:attrNameLst>
                                          <p:attrName>style.visibility</p:attrName>
                                        </p:attrNameLst>
                                      </p:cBhvr>
                                      <p:to>
                                        <p:strVal val="visible"/>
                                      </p:to>
                                    </p:set>
                                    <p:animEffect transition="in" filter="fade">
                                      <p:cBhvr>
                                        <p:cTn id="4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40"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880344" y="2368043"/>
            <a:ext cx="6436585" cy="30065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Rinse and repeat. Now ask everyone to silently write as many people and organization challenges and pain points they experience across the information life cycle on individual sticky notes.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Emphasis that they now only need to focus on the </a:t>
            </a: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“People and Organization (Who)” component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that the be as granular as possible.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Again, one challenge per sticky note.</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ijdelijke aanduiding voor tekst 44">
            <a:extLst>
              <a:ext uri="{FF2B5EF4-FFF2-40B4-BE49-F238E27FC236}">
                <a16:creationId xmlns:a16="http://schemas.microsoft.com/office/drawing/2014/main" id="{FAF4E34B-7459-4CD7-CB44-087F381BE34E}"/>
              </a:ext>
            </a:extLst>
          </p:cNvPr>
          <p:cNvSpPr txBox="1">
            <a:spLocks/>
          </p:cNvSpPr>
          <p:nvPr/>
        </p:nvSpPr>
        <p:spPr>
          <a:xfrm>
            <a:off x="4880343" y="1756900"/>
            <a:ext cx="6662727"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 5: </a:t>
            </a:r>
            <a:r>
              <a:rPr kumimoji="0" lang="en-US" sz="2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Reflect on </a:t>
            </a:r>
            <a:r>
              <a:rPr kumimoji="0" lang="en-US" sz="2000" b="1" i="0" u="sng"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People and Organization (Who)</a:t>
            </a:r>
          </a:p>
        </p:txBody>
      </p:sp>
      <p:sp>
        <p:nvSpPr>
          <p:cNvPr id="23" name="Rectangle 22">
            <a:extLst>
              <a:ext uri="{FF2B5EF4-FFF2-40B4-BE49-F238E27FC236}">
                <a16:creationId xmlns:a16="http://schemas.microsoft.com/office/drawing/2014/main" id="{DC0CC135-779E-8E26-FBD3-09443842A3F7}"/>
              </a:ext>
            </a:extLst>
          </p:cNvPr>
          <p:cNvSpPr/>
          <p:nvPr/>
        </p:nvSpPr>
        <p:spPr>
          <a:xfrm rot="21310002">
            <a:off x="4623775" y="4942565"/>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not clearly defined, causing confusion</a:t>
            </a:r>
          </a:p>
        </p:txBody>
      </p:sp>
      <p:sp>
        <p:nvSpPr>
          <p:cNvPr id="24" name="Rectangle 23">
            <a:extLst>
              <a:ext uri="{FF2B5EF4-FFF2-40B4-BE49-F238E27FC236}">
                <a16:creationId xmlns:a16="http://schemas.microsoft.com/office/drawing/2014/main" id="{0DC90E42-71D3-FE42-76F0-E64F57237CD5}"/>
              </a:ext>
            </a:extLst>
          </p:cNvPr>
          <p:cNvSpPr/>
          <p:nvPr/>
        </p:nvSpPr>
        <p:spPr>
          <a:xfrm>
            <a:off x="6120049" y="494305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Overloaded staff causes data input delays</a:t>
            </a:r>
          </a:p>
        </p:txBody>
      </p:sp>
      <p:sp>
        <p:nvSpPr>
          <p:cNvPr id="25" name="Rectangle 24">
            <a:extLst>
              <a:ext uri="{FF2B5EF4-FFF2-40B4-BE49-F238E27FC236}">
                <a16:creationId xmlns:a16="http://schemas.microsoft.com/office/drawing/2014/main" id="{90A34660-738C-3DD3-2785-54F889C39078}"/>
              </a:ext>
            </a:extLst>
          </p:cNvPr>
          <p:cNvSpPr/>
          <p:nvPr/>
        </p:nvSpPr>
        <p:spPr>
          <a:xfrm>
            <a:off x="7565480" y="478080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Inconsistent oversight weakens data security</a:t>
            </a:r>
          </a:p>
        </p:txBody>
      </p:sp>
      <p:sp>
        <p:nvSpPr>
          <p:cNvPr id="26" name="Rectangle 25">
            <a:extLst>
              <a:ext uri="{FF2B5EF4-FFF2-40B4-BE49-F238E27FC236}">
                <a16:creationId xmlns:a16="http://schemas.microsoft.com/office/drawing/2014/main" id="{FB3FFBC1-D18A-70D6-BB54-58668B35B0AF}"/>
              </a:ext>
            </a:extLst>
          </p:cNvPr>
          <p:cNvSpPr/>
          <p:nvPr/>
        </p:nvSpPr>
        <p:spPr>
          <a:xfrm rot="265692">
            <a:off x="9057674" y="458104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Lack of guidance results in poor data usage</a:t>
            </a:r>
          </a:p>
        </p:txBody>
      </p:sp>
      <p:sp>
        <p:nvSpPr>
          <p:cNvPr id="27" name="Rectangle 26">
            <a:extLst>
              <a:ext uri="{FF2B5EF4-FFF2-40B4-BE49-F238E27FC236}">
                <a16:creationId xmlns:a16="http://schemas.microsoft.com/office/drawing/2014/main" id="{81EF7383-F0A9-17B4-933D-51C2FDEE2FFE}"/>
              </a:ext>
            </a:extLst>
          </p:cNvPr>
          <p:cNvSpPr/>
          <p:nvPr/>
        </p:nvSpPr>
        <p:spPr>
          <a:xfrm>
            <a:off x="10415451" y="494664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Misinformation due to poor communication</a:t>
            </a:r>
          </a:p>
        </p:txBody>
      </p:sp>
      <p:grpSp>
        <p:nvGrpSpPr>
          <p:cNvPr id="11" name="Group 10">
            <a:extLst>
              <a:ext uri="{FF2B5EF4-FFF2-40B4-BE49-F238E27FC236}">
                <a16:creationId xmlns:a16="http://schemas.microsoft.com/office/drawing/2014/main" id="{D687C22D-A0A5-ABB6-980F-4E4AA308E31E}"/>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B9F14B28-0F14-51A0-5F01-DC9B729F9EE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pSp>
          <p:nvGrpSpPr>
            <p:cNvPr id="13" name="Group 12">
              <a:extLst>
                <a:ext uri="{FF2B5EF4-FFF2-40B4-BE49-F238E27FC236}">
                  <a16:creationId xmlns:a16="http://schemas.microsoft.com/office/drawing/2014/main" id="{BF902774-446C-148D-A2DC-331C99F3CACC}"/>
                </a:ext>
              </a:extLst>
            </p:cNvPr>
            <p:cNvGrpSpPr/>
            <p:nvPr/>
          </p:nvGrpSpPr>
          <p:grpSpPr>
            <a:xfrm>
              <a:off x="10892274" y="158021"/>
              <a:ext cx="1191080" cy="262128"/>
              <a:chOff x="9614080" y="308749"/>
              <a:chExt cx="1191080" cy="262128"/>
            </a:xfrm>
          </p:grpSpPr>
          <p:sp>
            <p:nvSpPr>
              <p:cNvPr id="14" name="Rectangle 13">
                <a:extLst>
                  <a:ext uri="{FF2B5EF4-FFF2-40B4-BE49-F238E27FC236}">
                    <a16:creationId xmlns:a16="http://schemas.microsoft.com/office/drawing/2014/main" id="{091AFD3E-7B09-8DB4-ED53-BE7AF85DDC8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1</a:t>
                </a:r>
              </a:p>
            </p:txBody>
          </p:sp>
          <p:sp>
            <p:nvSpPr>
              <p:cNvPr id="15" name="Rectangle 14">
                <a:extLst>
                  <a:ext uri="{FF2B5EF4-FFF2-40B4-BE49-F238E27FC236}">
                    <a16:creationId xmlns:a16="http://schemas.microsoft.com/office/drawing/2014/main" id="{10CDE3DE-12A2-E00C-2BCE-B391008A8F1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Rectangle 15">
            <a:extLst>
              <a:ext uri="{FF2B5EF4-FFF2-40B4-BE49-F238E27FC236}">
                <a16:creationId xmlns:a16="http://schemas.microsoft.com/office/drawing/2014/main" id="{3331A5FC-08A3-7FCD-07AE-1413DCA044C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8" name="Tijdelijke aanduiding voor tekst 44">
            <a:extLst>
              <a:ext uri="{FF2B5EF4-FFF2-40B4-BE49-F238E27FC236}">
                <a16:creationId xmlns:a16="http://schemas.microsoft.com/office/drawing/2014/main" id="{7EDA0336-7D3E-C16E-837D-E1D4EAE495AF}"/>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1.</a:t>
            </a:r>
            <a:r>
              <a:rPr kumimoji="0" lang="en-US" sz="1600" b="1"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29" name="Tijdelijke aanduiding voor tekst 44">
            <a:extLst>
              <a:ext uri="{FF2B5EF4-FFF2-40B4-BE49-F238E27FC236}">
                <a16:creationId xmlns:a16="http://schemas.microsoft.com/office/drawing/2014/main" id="{BBDF3BA3-1B95-4223-1297-A012531352F0}"/>
              </a:ext>
            </a:extLst>
          </p:cNvPr>
          <p:cNvSpPr txBox="1">
            <a:spLocks/>
          </p:cNvSpPr>
          <p:nvPr/>
        </p:nvSpPr>
        <p:spPr>
          <a:xfrm>
            <a:off x="704851" y="2884379"/>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30" name="Tijdelijke aanduiding voor tekst 44">
            <a:extLst>
              <a:ext uri="{FF2B5EF4-FFF2-40B4-BE49-F238E27FC236}">
                <a16:creationId xmlns:a16="http://schemas.microsoft.com/office/drawing/2014/main" id="{7196BF65-277B-F946-7ACD-0F8CB115FBD3}"/>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31" name="Tijdelijke aanduiding voor tekst 44">
            <a:extLst>
              <a:ext uri="{FF2B5EF4-FFF2-40B4-BE49-F238E27FC236}">
                <a16:creationId xmlns:a16="http://schemas.microsoft.com/office/drawing/2014/main" id="{CBC6FE3C-5227-0486-0941-E4C31F440600}"/>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4" name="Title 1">
            <a:extLst>
              <a:ext uri="{FF2B5EF4-FFF2-40B4-BE49-F238E27FC236}">
                <a16:creationId xmlns:a16="http://schemas.microsoft.com/office/drawing/2014/main" id="{83940065-0C8D-4BBF-21C3-B189F91B07C4}"/>
              </a:ext>
            </a:extLst>
          </p:cNvPr>
          <p:cNvSpPr>
            <a:spLocks noGrp="1"/>
          </p:cNvSpPr>
          <p:nvPr>
            <p:ph type="title"/>
          </p:nvPr>
        </p:nvSpPr>
        <p:spPr>
          <a:xfrm>
            <a:off x="704850" y="439812"/>
            <a:ext cx="8010524" cy="659783"/>
          </a:xfrm>
        </p:spPr>
        <p:txBody>
          <a:bodyPr/>
          <a:lstStyle/>
          <a:p>
            <a:r>
              <a:rPr lang="en-US" b="1" dirty="0">
                <a:solidFill>
                  <a:srgbClr val="0C2B3E"/>
                </a:solidFill>
              </a:rPr>
              <a:t>WEEK 1 </a:t>
            </a:r>
            <a:r>
              <a:rPr lang="en-US" b="1" dirty="0">
                <a:solidFill>
                  <a:srgbClr val="11B5B4"/>
                </a:solidFill>
              </a:rPr>
              <a:t>of 5</a:t>
            </a:r>
            <a:br>
              <a:rPr lang="en-US" dirty="0">
                <a:solidFill>
                  <a:srgbClr val="0C2B3E"/>
                </a:solidFill>
              </a:rPr>
            </a:br>
            <a:r>
              <a:rPr lang="en-US" sz="2000" dirty="0">
                <a:solidFill>
                  <a:srgbClr val="0C2B3E"/>
                </a:solidFill>
              </a:rPr>
              <a:t>Workshop 1 of 7 </a:t>
            </a:r>
            <a:r>
              <a:rPr lang="en-US" sz="2000" dirty="0">
                <a:solidFill>
                  <a:srgbClr val="11B5B4"/>
                </a:solidFill>
              </a:rPr>
              <a:t>| The Challenges Map</a:t>
            </a:r>
          </a:p>
        </p:txBody>
      </p:sp>
    </p:spTree>
    <p:extLst>
      <p:ext uri="{BB962C8B-B14F-4D97-AF65-F5344CB8AC3E}">
        <p14:creationId xmlns:p14="http://schemas.microsoft.com/office/powerpoint/2010/main" val="29663009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Data Vantage Consulting">
  <a:themeElements>
    <a:clrScheme name="Data Vantage Consulting">
      <a:dk1>
        <a:srgbClr val="000000"/>
      </a:dk1>
      <a:lt1>
        <a:srgbClr val="FFFFFF"/>
      </a:lt1>
      <a:dk2>
        <a:srgbClr val="E4E4E4"/>
      </a:dk2>
      <a:lt2>
        <a:srgbClr val="161616"/>
      </a:lt2>
      <a:accent1>
        <a:srgbClr val="CAE8FF"/>
      </a:accent1>
      <a:accent2>
        <a:srgbClr val="5CB6F9"/>
      </a:accent2>
      <a:accent3>
        <a:srgbClr val="0256FF"/>
      </a:accent3>
      <a:accent4>
        <a:srgbClr val="12229D"/>
      </a:accent4>
      <a:accent5>
        <a:srgbClr val="0B166D"/>
      </a:accent5>
      <a:accent6>
        <a:srgbClr val="050A30"/>
      </a:accent6>
      <a:hlink>
        <a:srgbClr val="233DFF"/>
      </a:hlink>
      <a:folHlink>
        <a:srgbClr val="233DFF"/>
      </a:folHlink>
    </a:clrScheme>
    <a:fontScheme name="Custom 175">
      <a:majorFont>
        <a:latin typeface="Franklin Gothic Demi"/>
        <a:ea typeface=""/>
        <a:cs typeface=""/>
      </a:majorFont>
      <a:minorFont>
        <a:latin typeface="Franklin Gothic Book"/>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defRPr dirty="0">
            <a:solidFill>
              <a:schemeClr val="bg1"/>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Office_49129328_TF78853419_Win32" id="{DDD3E008-2388-4947-AC99-A18077BDD7B3}" vid="{644DBD45-836C-44F5-9B69-408D937DB762}"/>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298</TotalTime>
  <Words>36153</Words>
  <Application>Microsoft Macintosh PowerPoint</Application>
  <PresentationFormat>Widescreen</PresentationFormat>
  <Paragraphs>5567</Paragraphs>
  <Slides>357</Slides>
  <Notes>101</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357</vt:i4>
      </vt:variant>
    </vt:vector>
  </HeadingPairs>
  <TitlesOfParts>
    <vt:vector size="373" baseType="lpstr">
      <vt:lpstr>Aptos</vt:lpstr>
      <vt:lpstr>Aptos Narrow</vt:lpstr>
      <vt:lpstr>Arial</vt:lpstr>
      <vt:lpstr>Arial MT Pro</vt:lpstr>
      <vt:lpstr>Arial MT Pro Bold</vt:lpstr>
      <vt:lpstr>Arial MT Pro Italics</vt:lpstr>
      <vt:lpstr>Calibri</vt:lpstr>
      <vt:lpstr>Century</vt:lpstr>
      <vt:lpstr>Century Gothic</vt:lpstr>
      <vt:lpstr>Comic Sans MS</vt:lpstr>
      <vt:lpstr>Franklin Gothic Book</vt:lpstr>
      <vt:lpstr>Inter</vt:lpstr>
      <vt:lpstr>Wingdings</vt:lpstr>
      <vt:lpstr>Wingdings 2</vt:lpstr>
      <vt:lpstr>1_Office Theme</vt:lpstr>
      <vt:lpstr>Data Vantage Consulting</vt:lpstr>
      <vt:lpstr>PowerPoint Presentation</vt:lpstr>
      <vt:lpstr>PowerPoint Presentation</vt:lpstr>
      <vt:lpstr>Training AGENDA</vt:lpstr>
      <vt:lpstr>PowerPoint Presentation</vt:lpstr>
      <vt:lpstr>Data is a strategic ASSET</vt:lpstr>
      <vt:lpstr>Data is a strategic ASSET</vt:lpstr>
      <vt:lpstr>Data Governance is MANAGING data as an ASSET</vt:lpstr>
      <vt:lpstr>Data Governance is MANAGING data as an ASSET</vt:lpstr>
      <vt:lpstr>PowerPoint Presentation</vt:lpstr>
      <vt:lpstr>Choosing the right FRAMEWORK for you</vt:lpstr>
      <vt:lpstr>What is DATA GOVERNANCE?</vt:lpstr>
      <vt:lpstr>PowerPoint Presentation</vt:lpstr>
      <vt:lpstr>PowerPoint Presentation</vt:lpstr>
      <vt:lpstr>MOST Data Governance programs fail!</vt:lpstr>
      <vt:lpstr>The SPEED PROBLEM in data governance</vt:lpstr>
      <vt:lpstr>PowerPoint Presentation</vt:lpstr>
      <vt:lpstr>How effective are your MEETINGS?</vt:lpstr>
      <vt:lpstr>Why workshops are BETTER than meetings? </vt:lpstr>
      <vt:lpstr>PowerPoint Presentation</vt:lpstr>
      <vt:lpstr>The magical number 7 (plus or minus 2)</vt:lpstr>
      <vt:lpstr>A TYPICAL meeting</vt:lpstr>
      <vt:lpstr>The BRAIN stuff</vt:lpstr>
      <vt:lpstr>A workshop is a POWERHOUSE!</vt:lpstr>
      <vt:lpstr>The importance of a workshop FACILITATOR</vt:lpstr>
      <vt:lpstr>PowerPoint Presentation</vt:lpstr>
      <vt:lpstr>The ANATOMY of a proper workshop</vt:lpstr>
      <vt:lpstr>The ANATOMY of a proper workshop</vt:lpstr>
      <vt:lpstr>PRINCIPLES</vt:lpstr>
      <vt:lpstr>4 Principles</vt:lpstr>
      <vt:lpstr>4 Principles</vt:lpstr>
      <vt:lpstr>4 Principles</vt:lpstr>
      <vt:lpstr>4 Principles</vt:lpstr>
      <vt:lpstr>4 Principles</vt:lpstr>
      <vt:lpstr>The ANATOMY of a proper workshop</vt:lpstr>
      <vt:lpstr>FRAMEWORK</vt:lpstr>
      <vt:lpstr>4 C’s framework</vt:lpstr>
      <vt:lpstr>4 C’s framework</vt:lpstr>
      <vt:lpstr>4 C’s framework</vt:lpstr>
      <vt:lpstr>4 C’s framework</vt:lpstr>
      <vt:lpstr>4 C’s framework</vt:lpstr>
      <vt:lpstr>The ANATOMY of a proper workshop</vt:lpstr>
      <vt:lpstr>MECHANICS</vt:lpstr>
      <vt:lpstr>3 mechanics</vt:lpstr>
      <vt:lpstr>3 mechanics</vt:lpstr>
      <vt:lpstr>3 mechanics</vt:lpstr>
      <vt:lpstr>3 mechanics</vt:lpstr>
      <vt:lpstr>3 mechanics</vt:lpstr>
      <vt:lpstr>3 mechanics</vt:lpstr>
      <vt:lpstr>3 mechanics</vt:lpstr>
      <vt:lpstr>The ANATOMY of a proper workshop</vt:lpstr>
      <vt:lpstr>EXERCISES</vt:lpstr>
      <vt:lpstr>10 CORE exercises</vt:lpstr>
      <vt:lpstr>PowerPoint Presentation</vt:lpstr>
      <vt:lpstr>History of the DESIGN SPRINT</vt:lpstr>
      <vt:lpstr>History of the DESIGN SPRINT</vt:lpstr>
      <vt:lpstr>Get data about an idea FAST!</vt:lpstr>
      <vt:lpstr>The STANDARD design sprint</vt:lpstr>
      <vt:lpstr>What is a design SPRINT?</vt:lpstr>
      <vt:lpstr>What is a STRATEGY sprint?</vt:lpstr>
      <vt:lpstr>How did this turn into a DATA GOVERNANCE SprintTM?</vt:lpstr>
      <vt:lpstr>Now what is a DATA GOVERNANCE SPRINTTM?</vt:lpstr>
      <vt:lpstr>Data Governance SPRINTTM to the rescue</vt:lpstr>
      <vt:lpstr>Data Governance SPRINTTM</vt:lpstr>
      <vt:lpstr>Data Governance SPRINTTM</vt:lpstr>
      <vt:lpstr>What PROBLEMS should you solve in a sprint?</vt:lpstr>
      <vt:lpstr>Choose the right PEOPLE for the sprint team</vt:lpstr>
      <vt:lpstr>Choosing a DECIDER</vt:lpstr>
      <vt:lpstr>Key SUCCESS Factors! …but also PITFALLS</vt:lpstr>
      <vt:lpstr>PowerPoint Presentation</vt:lpstr>
      <vt:lpstr>WEEK 1 of 5 Laying the Groundwork | The Fundamentals</vt:lpstr>
      <vt:lpstr>PowerPoint Presentation</vt:lpstr>
      <vt:lpstr>PowerPoint Presentation</vt:lpstr>
      <vt:lpstr>WEEK 1 of 5 Laying the Groundwork | Set-up and Onboarding</vt:lpstr>
      <vt:lpstr>WEEK 1 of 5 Laying the Groundwork | Awareness Session</vt:lpstr>
      <vt:lpstr>PowerPoint Presentation</vt:lpstr>
      <vt:lpstr>WEEK 1 of 5 Laying the Groundwork | The Onboarding Interviews</vt:lpstr>
      <vt:lpstr>PowerPoint Presentation</vt:lpstr>
      <vt:lpstr>WEEK 1 of 5 Laying the Groundwork | Internal Research</vt:lpstr>
      <vt:lpstr>WEEK 1 of 5 Laying the Groundwork | Workshop Set-up</vt:lpstr>
      <vt:lpstr>WEEK 1 of 5 Laying the Groundwork | Workshop Set-up</vt:lpstr>
      <vt:lpstr>PowerPoint Presentation</vt:lpstr>
      <vt:lpstr>Data Governance SPRINTTM</vt:lpstr>
      <vt:lpstr>WEEK 1 of 5 The Fundamentals | Workshops 1 and 2 of 7</vt:lpstr>
      <vt:lpstr>The challenges MAP</vt:lpstr>
      <vt:lpstr>Challenges INTERVIEW</vt:lpstr>
      <vt:lpstr>Business NEEDS &amp; culture</vt:lpstr>
      <vt:lpstr>WEEK 1 of 5 The Fundamentals | Workshop 1 of 7</vt:lpstr>
      <vt:lpstr>WEEK 1 of 5 Workshop 1 of 7 | The Challenges Map</vt:lpstr>
      <vt:lpstr>WEEK 1 of 5 Workshop 1 of 7 | The Challenges Map</vt:lpstr>
      <vt:lpstr>WEEK 1 of 5 Workshop 1 of 7 | The Challenges Map</vt:lpstr>
      <vt:lpstr>WEEK 1 of 5 Workshop 1 of 7 | The Challenges Map</vt:lpstr>
      <vt:lpstr>WEEK 1 of 5 Workshop 1 of 7 | The Challenges Map</vt:lpstr>
      <vt:lpstr>WEEK 1 of 5 Workshop 1 of 7 | The Challenges Map</vt:lpstr>
      <vt:lpstr>WEEK 1 of 5 Workshop 1 of 7 | The Challenges Map</vt:lpstr>
      <vt:lpstr>The challenges MAP</vt:lpstr>
      <vt:lpstr>WEEK 1 of 5 Workshop 1 of 7 | The Challenges Map</vt:lpstr>
      <vt:lpstr>WEEK 1 of 5 Workshop 1 of 7 | The Challenges Map</vt:lpstr>
      <vt:lpstr>The challenges MAP</vt:lpstr>
      <vt:lpstr>WEEK 1 of 5 Workshop 1 of 7 | The Challenges Map</vt:lpstr>
      <vt:lpstr>WEEK 1 of 5 Workshop 1 of 7 | The Challenges Map</vt:lpstr>
      <vt:lpstr>The challenges MAP</vt:lpstr>
      <vt:lpstr>WEEK 1 of 5 Workshop 1 of 7 | The Challenges Map</vt:lpstr>
      <vt:lpstr>WEEK 1 of 5 Workshop 1 of 7 | The Challenges Map</vt:lpstr>
      <vt:lpstr>The challenges MAP</vt:lpstr>
      <vt:lpstr>The challenges MAP</vt:lpstr>
      <vt:lpstr>WEEK 1 of 5 Workshop 1 of 7 | The Challenges Map</vt:lpstr>
      <vt:lpstr>The challenges MAP</vt:lpstr>
      <vt:lpstr>The challenges MAP</vt:lpstr>
      <vt:lpstr>WEEK 1 of 5 Workshop 1 of 7 | The Challenges Map</vt:lpstr>
      <vt:lpstr>The challenges MAP</vt:lpstr>
      <vt:lpstr>The challenges MAP</vt:lpstr>
      <vt:lpstr>WEEK 1 of 5 Workshop 1 of 7 | The Challenges Map</vt:lpstr>
      <vt:lpstr>WEEK 1 of 5 Workshop 1 of 7 | The Challenges Map</vt:lpstr>
      <vt:lpstr>The challenges MAP</vt:lpstr>
      <vt:lpstr>WEEK 1 of 5 The Fundamentals | Workshop 1 of 7</vt:lpstr>
      <vt:lpstr>WEEK 1 of 5 Workshop 1 of 7 | Challenges Interview</vt:lpstr>
      <vt:lpstr>WEEK 1 of 5 Workshop 1 of 7 | Challenges Interview</vt:lpstr>
      <vt:lpstr>WEEK 1 of 5 Workshop 1 of 7 | Challenges Interview</vt:lpstr>
      <vt:lpstr>WEEK 1 of 5 Workshop 1 of 7 | Challenges Interview</vt:lpstr>
      <vt:lpstr>WEEK 1 of 5 Workshop 1 of 7 | Challenges Interview</vt:lpstr>
      <vt:lpstr>WEEK 1 of 5 Workshop 1 of 7 | Challenges Interview</vt:lpstr>
      <vt:lpstr>Challenges INTERVIEW</vt:lpstr>
      <vt:lpstr>WEEK 1 of 5 Workshop 1 of 7 | Challenges Interview</vt:lpstr>
      <vt:lpstr>WEEK 1 of 5 Workshop 1 of 7 | Challenges Interview</vt:lpstr>
      <vt:lpstr>Challenges INTERVIEW</vt:lpstr>
      <vt:lpstr>Challenges INTERVIEW</vt:lpstr>
      <vt:lpstr>WEEK 1 of 5 Workshop 1 of 7 | Challenges Interview</vt:lpstr>
      <vt:lpstr>Challenges INTERVIEW</vt:lpstr>
      <vt:lpstr>WEEK 1 of 5 Workshop 1 of 7 | Challenges Interview</vt:lpstr>
      <vt:lpstr>Challenges INTERVIEW</vt:lpstr>
      <vt:lpstr>WEEK 1 of 5 Workshop 1 of 7 | Challenges Interview</vt:lpstr>
      <vt:lpstr>WEEK 1 of 5 Workshop 1 of 7 | Challenges Interview</vt:lpstr>
      <vt:lpstr>The challenges MAP</vt:lpstr>
      <vt:lpstr>The challenges MAP</vt:lpstr>
      <vt:lpstr>The challenges MAP</vt:lpstr>
      <vt:lpstr>PowerPoint Presentation</vt:lpstr>
      <vt:lpstr>Data Governance SPRINTTM to the rescue</vt:lpstr>
      <vt:lpstr>Data Governance SPRINTTM</vt:lpstr>
      <vt:lpstr>Data Governance SPRINTTM</vt:lpstr>
      <vt:lpstr>WEEK 1 of 5 Laying the Groundwork | The Fundamentals</vt:lpstr>
      <vt:lpstr>Data Governance SPRINTTM</vt:lpstr>
      <vt:lpstr>The challenges MAP</vt:lpstr>
      <vt:lpstr>The challenges MAP</vt:lpstr>
      <vt:lpstr>WEEK 1 of 5 The Fundamentals | Workshop 1 of 7</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Business NEEDS &amp; culture</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WEEK 1 of 5 Workshop 1 of 7 | Purpose Mapping</vt:lpstr>
      <vt:lpstr>WEEK 1 of 5 The Fundamentals | Workshop 1 of 7</vt:lpstr>
      <vt:lpstr>WEEK 1 of 5 Workshop 1 of 7 | Guiding Principles</vt:lpstr>
      <vt:lpstr>WEEK 1 of 5 Workshop 1 of 7 | Guiding Principles</vt:lpstr>
      <vt:lpstr>WEEK 1 of 5 Workshop 1 of 7 | Guiding Principles</vt:lpstr>
      <vt:lpstr>WEEK 1 of 5 Workshop 1 of 7 | Guiding Principles</vt:lpstr>
      <vt:lpstr>WEEK 1 of 5 Workshop 1 of 7 | Guiding Principles</vt:lpstr>
      <vt:lpstr>WEEK 1 of 5 Workshop 1 of 7 | Guiding Principles</vt:lpstr>
      <vt:lpstr>WEEK 1 of 5 Workshop 1 of 7 | Guiding Principles</vt:lpstr>
      <vt:lpstr>WEEK 1 of 5 Workshop 1 of 7 | Guiding Principles</vt:lpstr>
      <vt:lpstr>WEEK 1 of 5 Workshop 1 of 7 | Guiding Principles</vt:lpstr>
      <vt:lpstr>WEEK 1 of 5 Workshop 1 of 7 | Guiding Principles</vt:lpstr>
      <vt:lpstr>WEEK 1 of 5 Workshop 1 of 7 | Guiding Principles</vt:lpstr>
      <vt:lpstr>WEEK 1 of 5 Workshop 1 of 7 | Guiding Principles</vt:lpstr>
      <vt:lpstr>WEEK 1 of 5 The Fundamentals | Workshop 1 of 7</vt:lpstr>
      <vt:lpstr>PowerPoint Presentation</vt:lpstr>
      <vt:lpstr>Data Governance SPRINTTM</vt:lpstr>
      <vt:lpstr>WEEK 1 of 5 The Fundamentals | Workshop 2 of 7</vt:lpstr>
      <vt:lpstr>WEEK 1 of 5 Workshop 2 of 7 | 10 for 10 Brainstorm</vt:lpstr>
      <vt:lpstr>WEEK 1 of 5 Workshop 2 of 7 | 10 for 10 Brainstorm</vt:lpstr>
      <vt:lpstr>WEEK 1 of 5 Workshop 2 of 7 | 10 for 10 Brainstorm</vt:lpstr>
      <vt:lpstr>WEEK 1 of 5 Workshop 2 of 7 | 10 for 10 Brainstorm</vt:lpstr>
      <vt:lpstr>WEEK 1 of 5 Workshop 2 of 7 | 10 for 10 Brainstorm</vt:lpstr>
      <vt:lpstr>WEEK 1 of 5 Workshop 2 of 7 | 10 for 10 Brainstorm</vt:lpstr>
      <vt:lpstr>WEEK 1 of 5 Workshop 2 of 7 | 10 for 10 Brainstorm</vt:lpstr>
      <vt:lpstr>WEEK 1 of 5 Workshop 2 of 7 | 10 for 10 Brainstorm</vt:lpstr>
      <vt:lpstr>WEEK 1 of 5 Workshop 2 of 7 | 10 for 10 Brainstorm</vt:lpstr>
      <vt:lpstr>WEEK 1 of 5 Workshop 2 of 7 | 10 for 10 Brainstorm</vt:lpstr>
      <vt:lpstr>WEEK 1 of 5 The Fundamentals | Workshop 2 of 7</vt:lpstr>
      <vt:lpstr>WEEK 1 of 5 Workshop 2 of 7 | Action Board</vt:lpstr>
      <vt:lpstr>WEEK 1 of 5 Workshop 2 of 7 | Action Board</vt:lpstr>
      <vt:lpstr>WEEK 1 of 5 Workshop 2 of 7 | Action Board</vt:lpstr>
      <vt:lpstr>WEEK 1 of 5 Workshop 2 of 7 | Action Board</vt:lpstr>
      <vt:lpstr>WEEK 1 of 5 Workshop 2 of 7 | Action Board</vt:lpstr>
      <vt:lpstr>WEEK 1 of 5 Workshop 2 of 7 | Action Board</vt:lpstr>
      <vt:lpstr>WEEK 1 of 5 Workshop 2 of 7 | Action Board</vt:lpstr>
      <vt:lpstr>WEEK 1 of 5 Workshop 2 of 7 | Action Board</vt:lpstr>
      <vt:lpstr>WEEK 1 of 5 Workshop 2 of 7 | Action Board</vt:lpstr>
      <vt:lpstr>WEEK 1 of 5 Workshop 2 of 7 | Action Board</vt:lpstr>
      <vt:lpstr>WEEK 1 of 5 Workshop 2 of 7 | Action Board</vt:lpstr>
      <vt:lpstr>WEEK 1 of 5 The Fundamentals | Workshop 2 of 7</vt:lpstr>
      <vt:lpstr>WEEK 1 of 5 Workshop 2 of 7 | Action Steps</vt:lpstr>
      <vt:lpstr>WEEK 1 of 5 Workshop 2 of 7 | Action Steps</vt:lpstr>
      <vt:lpstr>WEEK 1 of 5 Workshop 2 of 7 | Action Steps</vt:lpstr>
      <vt:lpstr>WEEK 1 of 5 Workshop 2 of 7 | Action Steps</vt:lpstr>
      <vt:lpstr>WEEK 1 of 5 Workshop 2 of 7 | Action Steps</vt:lpstr>
      <vt:lpstr>WEEK 1 of 5 Workshop 2 of 7 | Action Steps</vt:lpstr>
      <vt:lpstr>WEEK 1 of 5 Workshop 2 of 7 | Action Steps</vt:lpstr>
      <vt:lpstr>WEEK 1 of 5 Workshop 2 of 7 | Action Steps</vt:lpstr>
      <vt:lpstr>WEEK 1 of 5 Workshop 2 of 7 | Action Steps</vt:lpstr>
      <vt:lpstr>WEEK 1 of 5 Workshop 2 of 7 | Action Steps</vt:lpstr>
      <vt:lpstr>WEEK 1 of 5 Workshop 2 of 7 | Action Steps</vt:lpstr>
      <vt:lpstr>WEEK 1 of 5 Workshop 2 of 7 | Action Steps</vt:lpstr>
      <vt:lpstr>WEEK 1 of 5 Workshop 2 of 7 | Action Steps</vt:lpstr>
      <vt:lpstr>WEEK 1 of 5 The Fundamentals | Workshop 2 of 7</vt:lpstr>
      <vt:lpstr>WEEK 1 of 5 Workshop 2 of 7 | Roadmap</vt:lpstr>
      <vt:lpstr>WEEK 1 of 5 Workshop 2 of 7 | Roadmap</vt:lpstr>
      <vt:lpstr>WEEK 1 of 5 Workshop 2 of 7 | Roadmap</vt:lpstr>
      <vt:lpstr>WEEK 1 of 5 Workshop 2 of 7 | Roadmap</vt:lpstr>
      <vt:lpstr>WEEK 1 of 5 Workshop 2 of 7 | Roadmap</vt:lpstr>
      <vt:lpstr>WEEK 1 of 5 Workshop 2 of 7 | Roadmap</vt:lpstr>
      <vt:lpstr>WEEK 1 of 5 Workshop 2 of 7 | Roadmap</vt:lpstr>
      <vt:lpstr>WEEK 1 of 5 Workshop 2 of 7 | Roadmap</vt:lpstr>
      <vt:lpstr>WEEK 1 of 5 Workshop 2 of 7 | Roadmap</vt:lpstr>
      <vt:lpstr>WEEK 1 of 5 Workshop 2 of 7 | Roadmap</vt:lpstr>
      <vt:lpstr>WEEK 1 of 5 Workshop 2 of 7 | Roadmap</vt:lpstr>
      <vt:lpstr>WEEK 1 of 5 The Fundamentals | Workshop 2 of 7</vt:lpstr>
      <vt:lpstr>WEEK 1 of 5 Workshop 2 of 7 | CDE Shortlist</vt:lpstr>
      <vt:lpstr>WEEK 1 of 5 Workshop 2 of 7 | CDE Shortlist</vt:lpstr>
      <vt:lpstr>WEEK 1 of 5 Workshop 2 of 7 | CDE Shortlist</vt:lpstr>
      <vt:lpstr>WEEK 1 of 5 Workshop 2 of 7 | CDE Shortlist</vt:lpstr>
      <vt:lpstr>WEEK 1 of 5 Workshop 2 of 7 | CDE Shortlist</vt:lpstr>
      <vt:lpstr>WEEK 1 of 5 Workshop 2 of 7 | CDE Shortlist</vt:lpstr>
      <vt:lpstr>WEEK 1 of 5 Workshop 2 of 7 | CDE Shortlist</vt:lpstr>
      <vt:lpstr>WEEK 1 of 5 Workshop 2 of 7 | CDE Shortlist</vt:lpstr>
      <vt:lpstr>WEEK 1 of 5 Workshop 2 of 7 | CDE Shortlist</vt:lpstr>
      <vt:lpstr>PowerPoint Presentation</vt:lpstr>
      <vt:lpstr>WEEK 2 of 5 The Data Players | The Rules of the Game</vt:lpstr>
      <vt:lpstr>WEEK 2 of 5 The Data Players | The Rules of the Game</vt:lpstr>
      <vt:lpstr>PowerPoint Presentation</vt:lpstr>
      <vt:lpstr>WEEK 2 of 5 The Fundamentals | Documentation</vt:lpstr>
      <vt:lpstr>WEEK 2 of 5 The Data Players | Workshop Set-up</vt:lpstr>
      <vt:lpstr>PowerPoint Presentation</vt:lpstr>
      <vt:lpstr>Data Governance SPRINTTM</vt:lpstr>
      <vt:lpstr>WEEK 2 of 5 The Data Players | Workshop 3 of 7 </vt:lpstr>
      <vt:lpstr>WEEK 2 of 5 The Data Players | Workshop 3 of 7</vt:lpstr>
      <vt:lpstr>WEEK 2 of 5 Workshop 3 of 7 | Responsibility Mapping</vt:lpstr>
      <vt:lpstr>WEEK 2 of 5 Workshop 3 of 7 | Responsibility Mapping</vt:lpstr>
      <vt:lpstr>WEEK 2 of 5 Workshop 3 of 7 | Responsibility Mapping</vt:lpstr>
      <vt:lpstr>WEEK 2 of 5 Workshop 3 of 7 | Responsibility Mapping</vt:lpstr>
      <vt:lpstr>WEEK 2 of 5 Workshop 3 of 7 | Responsibility Mapping</vt:lpstr>
      <vt:lpstr>WEEK 2 of 5 Workshop 3 of 7 | Responsibility Mapping</vt:lpstr>
      <vt:lpstr>WEEK 2 of 5 Workshop 3 of 7 | Responsibility Mapping</vt:lpstr>
      <vt:lpstr>WEEK 2 of 5 Workshop 3 of 7 | Responsibility Mapping</vt:lpstr>
      <vt:lpstr>WEEK 2 of 5 Workshop 3 of 7 | Responsibility Mapping</vt:lpstr>
      <vt:lpstr>PowerPoint Presentation</vt:lpstr>
      <vt:lpstr>PowerPoint Presentation</vt:lpstr>
      <vt:lpstr>PowerPoint Presentation</vt:lpstr>
      <vt:lpstr>WEEK 2 of 5 Workshop 3 of 7 | Responsibility Mapping</vt:lpstr>
      <vt:lpstr>WEEK 2 of 5 Workshop 3 of 7 | Responsibility Mapping</vt:lpstr>
      <vt:lpstr>WEEK 2 of 5 Workshop 3 of 7 | Responsibility Mapping</vt:lpstr>
      <vt:lpstr>WEEK 2 of 5 Workshop 3 of 7 | Responsibility Mapping</vt:lpstr>
      <vt:lpstr>WEEK 2 of 5 Workshop 3 of 7 | Responsibility Mapping</vt:lpstr>
      <vt:lpstr>WEEK 2 of 5 Workshop 3 of 7 | Responsibility Mapping</vt:lpstr>
      <vt:lpstr>PowerPoint Presentation</vt:lpstr>
      <vt:lpstr>WEEK 2 of 5 Workshop 3 of 7 | Responsibility Mapping</vt:lpstr>
      <vt:lpstr>WEEK 2 of 5 Workshop 3 of 7 | Responsibility Mapping</vt:lpstr>
      <vt:lpstr>WEEK 2 of 5 Workshop 3 of 7 | Responsibility Mapping</vt:lpstr>
      <vt:lpstr>WEEK 2 of 5 The Data Players | Workshop 3 of 7</vt:lpstr>
      <vt:lpstr>WEEK 2 of 5 Workshop 3 of 7 | Lightning Demos</vt:lpstr>
      <vt:lpstr>WEEK 2 of 5 Workshop 3 of 7 | Lightning Demos</vt:lpstr>
      <vt:lpstr>WEEK 2 of 5 Workshop 3 of 7 | Lightning Demos</vt:lpstr>
      <vt:lpstr>WEEK 2 of 5 Workshop 3 of 7 | Lightning Demos</vt:lpstr>
      <vt:lpstr>WEEK 2 of 5 Workshop 3 of 7 | Lightning Demos</vt:lpstr>
      <vt:lpstr>WEEK 2 of 5 Workshop 3 of 7 | Lightning Demos</vt:lpstr>
      <vt:lpstr>WEEK 2 of 5 Workshop 3 of 7 | Lightning Demos</vt:lpstr>
      <vt:lpstr>WEEK 2 of 5 The Data Players | Workshop 3 of 7</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Workshop 3 of 7 | Concept Creation</vt:lpstr>
      <vt:lpstr>WEEK 2 of 5 The Data Players | Workshop 3 of 7</vt:lpstr>
      <vt:lpstr>WEEK 2 of 5 Workshop 3 of 7 | Roles Roster</vt:lpstr>
      <vt:lpstr>WEEK 2 of 5 Workshop 3 of 7 | Roles Roster</vt:lpstr>
      <vt:lpstr>WEEK 2 of 5 Workshop 3 of 7 | Roles Roster</vt:lpstr>
      <vt:lpstr>WEEK 2 of 5 Workshop 3 of 7 | Roles Roster</vt:lpstr>
      <vt:lpstr>WEEK 2 of 5 Workshop 3 of 7 | Roles Roster</vt:lpstr>
      <vt:lpstr>WEEK 2 of 5 Workshop 3 of 7 | Roles Roster</vt:lpstr>
      <vt:lpstr>WEEK 2 of 5 Workshop 3 of 7 | Roles Roster</vt:lpstr>
      <vt:lpstr>WEEK 2 of 5 Workshop 3 of 7 | Roles Roster</vt:lpstr>
      <vt:lpstr>WEEK 2 of 5 Workshop 3 of 7 | Roles Roster</vt:lpstr>
      <vt:lpstr>WEEK 2 of 5 Workshop 3 of 7 | Roles Roster</vt:lpstr>
      <vt:lpstr>TARGET Operating Model</vt:lpstr>
      <vt:lpstr>MINIMUM SUSTAINABLE Operating Model</vt:lpstr>
      <vt:lpstr>PowerPoint Presentation</vt:lpstr>
      <vt:lpstr>WEEK 2 of 5 The Data Players | Documentation</vt:lpstr>
      <vt:lpstr>PowerPoint Presentation</vt:lpstr>
      <vt:lpstr>Data Governance SPRINTTM</vt:lpstr>
      <vt:lpstr>WEEK 2 of 5 The Rules of the Game | Workshop 4 of 7 </vt:lpstr>
      <vt:lpstr>WEEK 2 of 5 The Rules of the Game | Workshop 4 of 7</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Workshop 4 of 7 | Applied Users Story Mapping</vt:lpstr>
      <vt:lpstr>WEEK 2 of 5 The Rules of the Game | Workshop 4 of 7</vt:lpstr>
      <vt:lpstr>WEEK 2 of 5 Workshop 4 of 7 | The Process Map</vt:lpstr>
      <vt:lpstr>WEEK 2 of 5 Workshop 4 of 7 | The Process Map</vt:lpstr>
      <vt:lpstr>WEEK 2 of 5 Workshop 4 of 7 | The Process Map</vt:lpstr>
      <vt:lpstr>WEEK 2 of 5 Workshop 4 of 7 | The Process Map</vt:lpstr>
      <vt:lpstr>WEEK 2 of 5 Workshop 4 of 7 | The Process Map</vt:lpstr>
      <vt:lpstr>WEEK 2 of 5 Workshop 4 of 7 | The Process Map</vt:lpstr>
      <vt:lpstr>WEEK 2 of 5 Workshop 4 of 7 | The Process Map</vt:lpstr>
      <vt:lpstr>WEEK 2 of 5 Workshop 4 of 7 | The Process Map</vt:lpstr>
      <vt:lpstr>WEEK 2 of 5 Workshop 4 of 7 | The Process Map</vt:lpstr>
      <vt:lpstr>WEEK 2 of 5 The Rules of the Game | Workshop 4 of 7</vt:lpstr>
      <vt:lpstr>WEEK 2 of 5 Workshop 4 of 7 | Applied Users Story Mapping</vt:lpstr>
      <vt:lpstr>WEEK 2 of 5 Workshop 4 of 7 | The Process Map</vt:lpstr>
      <vt:lpstr>PowerPoint Presentation</vt:lpstr>
      <vt:lpstr>WEEK 2 of 5 The Rules of the Game | Documentation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Mathias Vercauteren</dc:creator>
  <cp:lastModifiedBy>Mathias Vercauteren</cp:lastModifiedBy>
  <cp:revision>26</cp:revision>
  <dcterms:created xsi:type="dcterms:W3CDTF">2026-03-30T06:38:19Z</dcterms:created>
  <dcterms:modified xsi:type="dcterms:W3CDTF">2026-04-24T07:28:21Z</dcterms:modified>
</cp:coreProperties>
</file>