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2" r:id="rId2"/>
  </p:sldMasterIdLst>
  <p:notesMasterIdLst>
    <p:notesMasterId r:id="rId323"/>
  </p:notesMasterIdLst>
  <p:sldIdLst>
    <p:sldId id="257" r:id="rId3"/>
    <p:sldId id="2147471117" r:id="rId4"/>
    <p:sldId id="2147471234" r:id="rId5"/>
    <p:sldId id="2147470679" r:id="rId6"/>
    <p:sldId id="2147471196" r:id="rId7"/>
    <p:sldId id="2147470682" r:id="rId8"/>
    <p:sldId id="2147470680" r:id="rId9"/>
    <p:sldId id="2147470683" r:id="rId10"/>
    <p:sldId id="2147470681" r:id="rId11"/>
    <p:sldId id="2147470687" r:id="rId12"/>
    <p:sldId id="2147470692" r:id="rId13"/>
    <p:sldId id="2147470693" r:id="rId14"/>
    <p:sldId id="2147470694" r:id="rId15"/>
    <p:sldId id="2147470695" r:id="rId16"/>
    <p:sldId id="2147470738" r:id="rId17"/>
    <p:sldId id="2147470739" r:id="rId18"/>
    <p:sldId id="2147470740" r:id="rId19"/>
    <p:sldId id="2147470741" r:id="rId20"/>
    <p:sldId id="2147470742" r:id="rId21"/>
    <p:sldId id="2147470743" r:id="rId22"/>
    <p:sldId id="2147470744" r:id="rId23"/>
    <p:sldId id="2147470745" r:id="rId24"/>
    <p:sldId id="2147470746" r:id="rId25"/>
    <p:sldId id="2147470747" r:id="rId26"/>
    <p:sldId id="2147470748" r:id="rId27"/>
    <p:sldId id="2147470749" r:id="rId28"/>
    <p:sldId id="2147470751" r:id="rId29"/>
    <p:sldId id="2147470750" r:id="rId30"/>
    <p:sldId id="2147470752" r:id="rId31"/>
    <p:sldId id="2147470753" r:id="rId32"/>
    <p:sldId id="2147470754" r:id="rId33"/>
    <p:sldId id="2147470755" r:id="rId34"/>
    <p:sldId id="2147470756" r:id="rId35"/>
    <p:sldId id="2147470757" r:id="rId36"/>
    <p:sldId id="2147470833" r:id="rId37"/>
    <p:sldId id="2147470758" r:id="rId38"/>
    <p:sldId id="2147470759" r:id="rId39"/>
    <p:sldId id="2147470760" r:id="rId40"/>
    <p:sldId id="2147470761" r:id="rId41"/>
    <p:sldId id="2147470762" r:id="rId42"/>
    <p:sldId id="2147470764" r:id="rId43"/>
    <p:sldId id="2147470815" r:id="rId44"/>
    <p:sldId id="2147470816" r:id="rId45"/>
    <p:sldId id="2147470817" r:id="rId46"/>
    <p:sldId id="2147470836" r:id="rId47"/>
    <p:sldId id="2147470767" r:id="rId48"/>
    <p:sldId id="2147470772" r:id="rId49"/>
    <p:sldId id="2147470814" r:id="rId50"/>
    <p:sldId id="2147470796" r:id="rId51"/>
    <p:sldId id="2147470768" r:id="rId52"/>
    <p:sldId id="2147470797" r:id="rId53"/>
    <p:sldId id="2147470798" r:id="rId54"/>
    <p:sldId id="2147470799" r:id="rId55"/>
    <p:sldId id="2147470800" r:id="rId56"/>
    <p:sldId id="2147470801" r:id="rId57"/>
    <p:sldId id="2147470802" r:id="rId58"/>
    <p:sldId id="2147470803" r:id="rId59"/>
    <p:sldId id="2147470804" r:id="rId60"/>
    <p:sldId id="2147470812" r:id="rId61"/>
    <p:sldId id="2147470856" r:id="rId62"/>
    <p:sldId id="2147471197" r:id="rId63"/>
    <p:sldId id="2147470819" r:id="rId64"/>
    <p:sldId id="2147471198" r:id="rId65"/>
    <p:sldId id="2147470684" r:id="rId66"/>
    <p:sldId id="2147471235" r:id="rId67"/>
    <p:sldId id="2147471236" r:id="rId68"/>
    <p:sldId id="2147471237" r:id="rId69"/>
    <p:sldId id="2147471238" r:id="rId70"/>
    <p:sldId id="2147471239" r:id="rId71"/>
    <p:sldId id="2147471240" r:id="rId72"/>
    <p:sldId id="2147471241" r:id="rId73"/>
    <p:sldId id="2147470822" r:id="rId74"/>
    <p:sldId id="2147470825" r:id="rId75"/>
    <p:sldId id="2147471242" r:id="rId76"/>
    <p:sldId id="2147470827" r:id="rId77"/>
    <p:sldId id="2147470828" r:id="rId78"/>
    <p:sldId id="2147470830" r:id="rId79"/>
    <p:sldId id="2147471243" r:id="rId80"/>
    <p:sldId id="2147471244" r:id="rId81"/>
    <p:sldId id="2147471245" r:id="rId82"/>
    <p:sldId id="2147470840" r:id="rId83"/>
    <p:sldId id="2147470832" r:id="rId84"/>
    <p:sldId id="2147470841" r:id="rId85"/>
    <p:sldId id="2147471246" r:id="rId86"/>
    <p:sldId id="2147470844" r:id="rId87"/>
    <p:sldId id="2147471247" r:id="rId88"/>
    <p:sldId id="2147471248" r:id="rId89"/>
    <p:sldId id="2147471249" r:id="rId90"/>
    <p:sldId id="2147470826" r:id="rId91"/>
    <p:sldId id="2147471228" r:id="rId92"/>
    <p:sldId id="2147471250" r:id="rId93"/>
    <p:sldId id="2147470859" r:id="rId94"/>
    <p:sldId id="2147471251" r:id="rId95"/>
    <p:sldId id="2147471252" r:id="rId96"/>
    <p:sldId id="2147471253" r:id="rId97"/>
    <p:sldId id="2147471199" r:id="rId98"/>
    <p:sldId id="2147470846" r:id="rId99"/>
    <p:sldId id="2147470847" r:id="rId100"/>
    <p:sldId id="2147471254" r:id="rId101"/>
    <p:sldId id="2147471255" r:id="rId102"/>
    <p:sldId id="2147471256" r:id="rId103"/>
    <p:sldId id="2147471257" r:id="rId104"/>
    <p:sldId id="2147471258" r:id="rId105"/>
    <p:sldId id="2147470848" r:id="rId106"/>
    <p:sldId id="2147470849" r:id="rId107"/>
    <p:sldId id="2147471259" r:id="rId108"/>
    <p:sldId id="2147470851" r:id="rId109"/>
    <p:sldId id="2147471260" r:id="rId110"/>
    <p:sldId id="2147471261" r:id="rId111"/>
    <p:sldId id="2147471262" r:id="rId112"/>
    <p:sldId id="2147471263" r:id="rId113"/>
    <p:sldId id="2147471213" r:id="rId114"/>
    <p:sldId id="2147470864" r:id="rId115"/>
    <p:sldId id="2147471264" r:id="rId116"/>
    <p:sldId id="2147470867" r:id="rId117"/>
    <p:sldId id="2147470868" r:id="rId118"/>
    <p:sldId id="2147470869" r:id="rId119"/>
    <p:sldId id="2147471265" r:id="rId120"/>
    <p:sldId id="2147470870" r:id="rId121"/>
    <p:sldId id="2147471266" r:id="rId122"/>
    <p:sldId id="2147471267" r:id="rId123"/>
    <p:sldId id="2147471268" r:id="rId124"/>
    <p:sldId id="2147471269" r:id="rId125"/>
    <p:sldId id="2147470880" r:id="rId126"/>
    <p:sldId id="2147470881" r:id="rId127"/>
    <p:sldId id="2147471200" r:id="rId128"/>
    <p:sldId id="2147470918" r:id="rId129"/>
    <p:sldId id="2147470882" r:id="rId130"/>
    <p:sldId id="2147471270" r:id="rId131"/>
    <p:sldId id="2147471271" r:id="rId132"/>
    <p:sldId id="2147471272" r:id="rId133"/>
    <p:sldId id="2147471273" r:id="rId134"/>
    <p:sldId id="2147470883" r:id="rId135"/>
    <p:sldId id="2147471118" r:id="rId136"/>
    <p:sldId id="2147471274" r:id="rId137"/>
    <p:sldId id="2147470884" r:id="rId138"/>
    <p:sldId id="2147470886" r:id="rId139"/>
    <p:sldId id="2147471201" r:id="rId140"/>
    <p:sldId id="2147470888" r:id="rId141"/>
    <p:sldId id="2147471202" r:id="rId142"/>
    <p:sldId id="2147470885" r:id="rId143"/>
    <p:sldId id="2147471284" r:id="rId144"/>
    <p:sldId id="2147471285" r:id="rId145"/>
    <p:sldId id="2147471286" r:id="rId146"/>
    <p:sldId id="2147471287" r:id="rId147"/>
    <p:sldId id="2147471288" r:id="rId148"/>
    <p:sldId id="2147471289" r:id="rId149"/>
    <p:sldId id="2147471290" r:id="rId150"/>
    <p:sldId id="2147471291" r:id="rId151"/>
    <p:sldId id="2147471292" r:id="rId152"/>
    <p:sldId id="2147471293" r:id="rId153"/>
    <p:sldId id="2147471294" r:id="rId154"/>
    <p:sldId id="2147471295" r:id="rId155"/>
    <p:sldId id="2147471296" r:id="rId156"/>
    <p:sldId id="2147471297" r:id="rId157"/>
    <p:sldId id="2147471298" r:id="rId158"/>
    <p:sldId id="2147471299" r:id="rId159"/>
    <p:sldId id="2147471300" r:id="rId160"/>
    <p:sldId id="2147471301" r:id="rId161"/>
    <p:sldId id="2147471302" r:id="rId162"/>
    <p:sldId id="2147471282" r:id="rId163"/>
    <p:sldId id="2147471303" r:id="rId164"/>
    <p:sldId id="2147471304" r:id="rId165"/>
    <p:sldId id="2147471305" r:id="rId166"/>
    <p:sldId id="2147471306" r:id="rId167"/>
    <p:sldId id="2147471275" r:id="rId168"/>
    <p:sldId id="2147471278" r:id="rId169"/>
    <p:sldId id="2147471279" r:id="rId170"/>
    <p:sldId id="2147471203" r:id="rId171"/>
    <p:sldId id="2147470889" r:id="rId172"/>
    <p:sldId id="2147470891" r:id="rId173"/>
    <p:sldId id="2147471204" r:id="rId174"/>
    <p:sldId id="2147470892" r:id="rId175"/>
    <p:sldId id="2147470893" r:id="rId176"/>
    <p:sldId id="2147471119" r:id="rId177"/>
    <p:sldId id="2147470344" r:id="rId178"/>
    <p:sldId id="2147470894" r:id="rId179"/>
    <p:sldId id="2147470895" r:id="rId180"/>
    <p:sldId id="2147471205" r:id="rId181"/>
    <p:sldId id="2147470896" r:id="rId182"/>
    <p:sldId id="2147470897" r:id="rId183"/>
    <p:sldId id="2147470901" r:id="rId184"/>
    <p:sldId id="2147470902" r:id="rId185"/>
    <p:sldId id="2147470903" r:id="rId186"/>
    <p:sldId id="2147470904" r:id="rId187"/>
    <p:sldId id="2147470905" r:id="rId188"/>
    <p:sldId id="2147470906" r:id="rId189"/>
    <p:sldId id="2147470907" r:id="rId190"/>
    <p:sldId id="2147470908" r:id="rId191"/>
    <p:sldId id="2147470909" r:id="rId192"/>
    <p:sldId id="2147470910" r:id="rId193"/>
    <p:sldId id="2147470911" r:id="rId194"/>
    <p:sldId id="2147470912" r:id="rId195"/>
    <p:sldId id="2147470913" r:id="rId196"/>
    <p:sldId id="2147471214" r:id="rId197"/>
    <p:sldId id="2147470914" r:id="rId198"/>
    <p:sldId id="2147470915" r:id="rId199"/>
    <p:sldId id="2147471215" r:id="rId200"/>
    <p:sldId id="2147470916" r:id="rId201"/>
    <p:sldId id="2147470917" r:id="rId202"/>
    <p:sldId id="2147470927" r:id="rId203"/>
    <p:sldId id="2147470928" r:id="rId204"/>
    <p:sldId id="2147470929" r:id="rId205"/>
    <p:sldId id="2147470930" r:id="rId206"/>
    <p:sldId id="2147470931" r:id="rId207"/>
    <p:sldId id="2147470932" r:id="rId208"/>
    <p:sldId id="2147470919" r:id="rId209"/>
    <p:sldId id="2147470923" r:id="rId210"/>
    <p:sldId id="2147470924" r:id="rId211"/>
    <p:sldId id="2147470925" r:id="rId212"/>
    <p:sldId id="2147470926" r:id="rId213"/>
    <p:sldId id="2147470933" r:id="rId214"/>
    <p:sldId id="2147470934" r:id="rId215"/>
    <p:sldId id="2147470935" r:id="rId216"/>
    <p:sldId id="2147470936" r:id="rId217"/>
    <p:sldId id="2147470937" r:id="rId218"/>
    <p:sldId id="2147470938" r:id="rId219"/>
    <p:sldId id="2147470941" r:id="rId220"/>
    <p:sldId id="2147470942" r:id="rId221"/>
    <p:sldId id="2147470943" r:id="rId222"/>
    <p:sldId id="2147470920" r:id="rId223"/>
    <p:sldId id="2147470944" r:id="rId224"/>
    <p:sldId id="2147470945" r:id="rId225"/>
    <p:sldId id="2147470946" r:id="rId226"/>
    <p:sldId id="2147470947" r:id="rId227"/>
    <p:sldId id="2147470948" r:id="rId228"/>
    <p:sldId id="2147470949" r:id="rId229"/>
    <p:sldId id="2147470950" r:id="rId230"/>
    <p:sldId id="2147470951" r:id="rId231"/>
    <p:sldId id="2147470952" r:id="rId232"/>
    <p:sldId id="2147470921" r:id="rId233"/>
    <p:sldId id="2147470922" r:id="rId234"/>
    <p:sldId id="2147471216" r:id="rId235"/>
    <p:sldId id="2147470953" r:id="rId236"/>
    <p:sldId id="2147470954" r:id="rId237"/>
    <p:sldId id="2147471217" r:id="rId238"/>
    <p:sldId id="2147470955" r:id="rId239"/>
    <p:sldId id="2147471120" r:id="rId240"/>
    <p:sldId id="2147470956" r:id="rId241"/>
    <p:sldId id="2147471229" r:id="rId242"/>
    <p:sldId id="2147471230" r:id="rId243"/>
    <p:sldId id="2147471231" r:id="rId244"/>
    <p:sldId id="2147471232" r:id="rId245"/>
    <p:sldId id="2147471233" r:id="rId246"/>
    <p:sldId id="2147470957" r:id="rId247"/>
    <p:sldId id="2147470958" r:id="rId248"/>
    <p:sldId id="2147470959" r:id="rId249"/>
    <p:sldId id="2147470960" r:id="rId250"/>
    <p:sldId id="2147470961" r:id="rId251"/>
    <p:sldId id="2147470962" r:id="rId252"/>
    <p:sldId id="2147470963" r:id="rId253"/>
    <p:sldId id="2147471121" r:id="rId254"/>
    <p:sldId id="2147470966" r:id="rId255"/>
    <p:sldId id="2147471218" r:id="rId256"/>
    <p:sldId id="2147470968" r:id="rId257"/>
    <p:sldId id="2147470970" r:id="rId258"/>
    <p:sldId id="2147470971" r:id="rId259"/>
    <p:sldId id="2147470972" r:id="rId260"/>
    <p:sldId id="2147470973" r:id="rId261"/>
    <p:sldId id="2147470974" r:id="rId262"/>
    <p:sldId id="2147471219" r:id="rId263"/>
    <p:sldId id="2147470978" r:id="rId264"/>
    <p:sldId id="2147470977" r:id="rId265"/>
    <p:sldId id="2147470979" r:id="rId266"/>
    <p:sldId id="2147470980" r:id="rId267"/>
    <p:sldId id="2147470981" r:id="rId268"/>
    <p:sldId id="2147470982" r:id="rId269"/>
    <p:sldId id="2147470983" r:id="rId270"/>
    <p:sldId id="2147470984" r:id="rId271"/>
    <p:sldId id="2147470985" r:id="rId272"/>
    <p:sldId id="2147471220" r:id="rId273"/>
    <p:sldId id="2147470986" r:id="rId274"/>
    <p:sldId id="2147470988" r:id="rId275"/>
    <p:sldId id="2147470989" r:id="rId276"/>
    <p:sldId id="2147470990" r:id="rId277"/>
    <p:sldId id="2147470991" r:id="rId278"/>
    <p:sldId id="2147470992" r:id="rId279"/>
    <p:sldId id="2147470993" r:id="rId280"/>
    <p:sldId id="2147470994" r:id="rId281"/>
    <p:sldId id="2147471221" r:id="rId282"/>
    <p:sldId id="2147470996" r:id="rId283"/>
    <p:sldId id="2147470997" r:id="rId284"/>
    <p:sldId id="2147470998" r:id="rId285"/>
    <p:sldId id="2147470999" r:id="rId286"/>
    <p:sldId id="2147471000" r:id="rId287"/>
    <p:sldId id="2147471001" r:id="rId288"/>
    <p:sldId id="2147471003" r:id="rId289"/>
    <p:sldId id="2147471004" r:id="rId290"/>
    <p:sldId id="2147471005" r:id="rId291"/>
    <p:sldId id="2147471006" r:id="rId292"/>
    <p:sldId id="2147471222" r:id="rId293"/>
    <p:sldId id="2147471007" r:id="rId294"/>
    <p:sldId id="2147471008" r:id="rId295"/>
    <p:sldId id="2147471009" r:id="rId296"/>
    <p:sldId id="2147471010" r:id="rId297"/>
    <p:sldId id="2147471011" r:id="rId298"/>
    <p:sldId id="2147471012" r:id="rId299"/>
    <p:sldId id="2147471015" r:id="rId300"/>
    <p:sldId id="2147471013" r:id="rId301"/>
    <p:sldId id="2147471016" r:id="rId302"/>
    <p:sldId id="2147471017" r:id="rId303"/>
    <p:sldId id="2147471014" r:id="rId304"/>
    <p:sldId id="2147471018" r:id="rId305"/>
    <p:sldId id="2147471019" r:id="rId306"/>
    <p:sldId id="2147471020" r:id="rId307"/>
    <p:sldId id="2147471021" r:id="rId308"/>
    <p:sldId id="2147471022" r:id="rId309"/>
    <p:sldId id="2147471023" r:id="rId310"/>
    <p:sldId id="2147471024" r:id="rId311"/>
    <p:sldId id="2147471025" r:id="rId312"/>
    <p:sldId id="2147471026" r:id="rId313"/>
    <p:sldId id="2147471188" r:id="rId314"/>
    <p:sldId id="2147471223" r:id="rId315"/>
    <p:sldId id="2147471224" r:id="rId316"/>
    <p:sldId id="2147471075" r:id="rId317"/>
    <p:sldId id="2147471225" r:id="rId318"/>
    <p:sldId id="2147471076" r:id="rId319"/>
    <p:sldId id="2147471226" r:id="rId320"/>
    <p:sldId id="2147471227" r:id="rId321"/>
    <p:sldId id="2147471189" r:id="rId3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43"/>
    <p:restoredTop sz="94640"/>
  </p:normalViewPr>
  <p:slideViewPr>
    <p:cSldViewPr snapToGrid="0">
      <p:cViewPr varScale="1">
        <p:scale>
          <a:sx n="111" d="100"/>
          <a:sy n="111" d="100"/>
        </p:scale>
        <p:origin x="816" y="208"/>
      </p:cViewPr>
      <p:guideLst/>
    </p:cSldViewPr>
  </p:slideViewPr>
  <p:notesTextViewPr>
    <p:cViewPr>
      <p:scale>
        <a:sx n="1" d="1"/>
        <a:sy n="1" d="1"/>
      </p:scale>
      <p:origin x="0" y="0"/>
    </p:cViewPr>
  </p:notesTextViewPr>
  <p:sorterViewPr>
    <p:cViewPr>
      <p:scale>
        <a:sx n="80" d="100"/>
        <a:sy n="8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99" Type="http://schemas.openxmlformats.org/officeDocument/2006/relationships/slide" Target="slides/slide297.xml"/><Relationship Id="rId21" Type="http://schemas.openxmlformats.org/officeDocument/2006/relationships/slide" Target="slides/slide19.xml"/><Relationship Id="rId63" Type="http://schemas.openxmlformats.org/officeDocument/2006/relationships/slide" Target="slides/slide61.xml"/><Relationship Id="rId159" Type="http://schemas.openxmlformats.org/officeDocument/2006/relationships/slide" Target="slides/slide157.xml"/><Relationship Id="rId324" Type="http://schemas.openxmlformats.org/officeDocument/2006/relationships/presProps" Target="presProps.xml"/><Relationship Id="rId170" Type="http://schemas.openxmlformats.org/officeDocument/2006/relationships/slide" Target="slides/slide168.xml"/><Relationship Id="rId226" Type="http://schemas.openxmlformats.org/officeDocument/2006/relationships/slide" Target="slides/slide224.xml"/><Relationship Id="rId268" Type="http://schemas.openxmlformats.org/officeDocument/2006/relationships/slide" Target="slides/slide266.xml"/><Relationship Id="rId32" Type="http://schemas.openxmlformats.org/officeDocument/2006/relationships/slide" Target="slides/slide30.xml"/><Relationship Id="rId74" Type="http://schemas.openxmlformats.org/officeDocument/2006/relationships/slide" Target="slides/slide72.xml"/><Relationship Id="rId128" Type="http://schemas.openxmlformats.org/officeDocument/2006/relationships/slide" Target="slides/slide126.xml"/><Relationship Id="rId5" Type="http://schemas.openxmlformats.org/officeDocument/2006/relationships/slide" Target="slides/slide3.xml"/><Relationship Id="rId181" Type="http://schemas.openxmlformats.org/officeDocument/2006/relationships/slide" Target="slides/slide179.xml"/><Relationship Id="rId237" Type="http://schemas.openxmlformats.org/officeDocument/2006/relationships/slide" Target="slides/slide235.xml"/><Relationship Id="rId279" Type="http://schemas.openxmlformats.org/officeDocument/2006/relationships/slide" Target="slides/slide277.xml"/><Relationship Id="rId43" Type="http://schemas.openxmlformats.org/officeDocument/2006/relationships/slide" Target="slides/slide41.xml"/><Relationship Id="rId139" Type="http://schemas.openxmlformats.org/officeDocument/2006/relationships/slide" Target="slides/slide137.xml"/><Relationship Id="rId290" Type="http://schemas.openxmlformats.org/officeDocument/2006/relationships/slide" Target="slides/slide288.xml"/><Relationship Id="rId304" Type="http://schemas.openxmlformats.org/officeDocument/2006/relationships/slide" Target="slides/slide302.xml"/><Relationship Id="rId85" Type="http://schemas.openxmlformats.org/officeDocument/2006/relationships/slide" Target="slides/slide83.xml"/><Relationship Id="rId150" Type="http://schemas.openxmlformats.org/officeDocument/2006/relationships/slide" Target="slides/slide148.xml"/><Relationship Id="rId192" Type="http://schemas.openxmlformats.org/officeDocument/2006/relationships/slide" Target="slides/slide190.xml"/><Relationship Id="rId206" Type="http://schemas.openxmlformats.org/officeDocument/2006/relationships/slide" Target="slides/slide204.xml"/><Relationship Id="rId248" Type="http://schemas.openxmlformats.org/officeDocument/2006/relationships/slide" Target="slides/slide246.xml"/><Relationship Id="rId12" Type="http://schemas.openxmlformats.org/officeDocument/2006/relationships/slide" Target="slides/slide10.xml"/><Relationship Id="rId108" Type="http://schemas.openxmlformats.org/officeDocument/2006/relationships/slide" Target="slides/slide106.xml"/><Relationship Id="rId315" Type="http://schemas.openxmlformats.org/officeDocument/2006/relationships/slide" Target="slides/slide313.xml"/><Relationship Id="rId54" Type="http://schemas.openxmlformats.org/officeDocument/2006/relationships/slide" Target="slides/slide52.xml"/><Relationship Id="rId96" Type="http://schemas.openxmlformats.org/officeDocument/2006/relationships/slide" Target="slides/slide94.xml"/><Relationship Id="rId161" Type="http://schemas.openxmlformats.org/officeDocument/2006/relationships/slide" Target="slides/slide159.xml"/><Relationship Id="rId217" Type="http://schemas.openxmlformats.org/officeDocument/2006/relationships/slide" Target="slides/slide215.xml"/><Relationship Id="rId259" Type="http://schemas.openxmlformats.org/officeDocument/2006/relationships/slide" Target="slides/slide257.xml"/><Relationship Id="rId23" Type="http://schemas.openxmlformats.org/officeDocument/2006/relationships/slide" Target="slides/slide21.xml"/><Relationship Id="rId119" Type="http://schemas.openxmlformats.org/officeDocument/2006/relationships/slide" Target="slides/slide117.xml"/><Relationship Id="rId270" Type="http://schemas.openxmlformats.org/officeDocument/2006/relationships/slide" Target="slides/slide268.xml"/><Relationship Id="rId326" Type="http://schemas.openxmlformats.org/officeDocument/2006/relationships/theme" Target="theme/theme1.xml"/><Relationship Id="rId65" Type="http://schemas.openxmlformats.org/officeDocument/2006/relationships/slide" Target="slides/slide63.xml"/><Relationship Id="rId130" Type="http://schemas.openxmlformats.org/officeDocument/2006/relationships/slide" Target="slides/slide128.xml"/><Relationship Id="rId172" Type="http://schemas.openxmlformats.org/officeDocument/2006/relationships/slide" Target="slides/slide170.xml"/><Relationship Id="rId228" Type="http://schemas.openxmlformats.org/officeDocument/2006/relationships/slide" Target="slides/slide226.xml"/><Relationship Id="rId281" Type="http://schemas.openxmlformats.org/officeDocument/2006/relationships/slide" Target="slides/slide279.xml"/><Relationship Id="rId34" Type="http://schemas.openxmlformats.org/officeDocument/2006/relationships/slide" Target="slides/slide32.xml"/><Relationship Id="rId76" Type="http://schemas.openxmlformats.org/officeDocument/2006/relationships/slide" Target="slides/slide74.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slide" Target="slides/slide216.xml"/><Relationship Id="rId239" Type="http://schemas.openxmlformats.org/officeDocument/2006/relationships/slide" Target="slides/slide237.xml"/><Relationship Id="rId250" Type="http://schemas.openxmlformats.org/officeDocument/2006/relationships/slide" Target="slides/slide248.xml"/><Relationship Id="rId271" Type="http://schemas.openxmlformats.org/officeDocument/2006/relationships/slide" Target="slides/slide269.xml"/><Relationship Id="rId292" Type="http://schemas.openxmlformats.org/officeDocument/2006/relationships/slide" Target="slides/slide290.xml"/><Relationship Id="rId306" Type="http://schemas.openxmlformats.org/officeDocument/2006/relationships/slide" Target="slides/slide304.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327" Type="http://schemas.openxmlformats.org/officeDocument/2006/relationships/tableStyles" Target="tableStyles.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229" Type="http://schemas.openxmlformats.org/officeDocument/2006/relationships/slide" Target="slides/slide227.xml"/><Relationship Id="rId240" Type="http://schemas.openxmlformats.org/officeDocument/2006/relationships/slide" Target="slides/slide238.xml"/><Relationship Id="rId261" Type="http://schemas.openxmlformats.org/officeDocument/2006/relationships/slide" Target="slides/slide259.xml"/><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slide" Target="slides/slide280.xml"/><Relationship Id="rId317" Type="http://schemas.openxmlformats.org/officeDocument/2006/relationships/slide" Target="slides/slide315.xml"/><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slide" Target="slides/slide217.xml"/><Relationship Id="rId230" Type="http://schemas.openxmlformats.org/officeDocument/2006/relationships/slide" Target="slides/slide228.xml"/><Relationship Id="rId251" Type="http://schemas.openxmlformats.org/officeDocument/2006/relationships/slide" Target="slides/slide249.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72" Type="http://schemas.openxmlformats.org/officeDocument/2006/relationships/slide" Target="slides/slide270.xml"/><Relationship Id="rId293" Type="http://schemas.openxmlformats.org/officeDocument/2006/relationships/slide" Target="slides/slide291.xml"/><Relationship Id="rId307" Type="http://schemas.openxmlformats.org/officeDocument/2006/relationships/slide" Target="slides/slide305.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95" Type="http://schemas.openxmlformats.org/officeDocument/2006/relationships/slide" Target="slides/slide193.xml"/><Relationship Id="rId209" Type="http://schemas.openxmlformats.org/officeDocument/2006/relationships/slide" Target="slides/slide207.xml"/><Relationship Id="rId220" Type="http://schemas.openxmlformats.org/officeDocument/2006/relationships/slide" Target="slides/slide218.xml"/><Relationship Id="rId241" Type="http://schemas.openxmlformats.org/officeDocument/2006/relationships/slide" Target="slides/slide23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262" Type="http://schemas.openxmlformats.org/officeDocument/2006/relationships/slide" Target="slides/slide260.xml"/><Relationship Id="rId283" Type="http://schemas.openxmlformats.org/officeDocument/2006/relationships/slide" Target="slides/slide281.xml"/><Relationship Id="rId318" Type="http://schemas.openxmlformats.org/officeDocument/2006/relationships/slide" Target="slides/slide316.xml"/><Relationship Id="rId78" Type="http://schemas.openxmlformats.org/officeDocument/2006/relationships/slide" Target="slides/slide76.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64" Type="http://schemas.openxmlformats.org/officeDocument/2006/relationships/slide" Target="slides/slide162.xml"/><Relationship Id="rId185" Type="http://schemas.openxmlformats.org/officeDocument/2006/relationships/slide" Target="slides/slide183.xml"/><Relationship Id="rId9" Type="http://schemas.openxmlformats.org/officeDocument/2006/relationships/slide" Target="slides/slide7.xml"/><Relationship Id="rId210" Type="http://schemas.openxmlformats.org/officeDocument/2006/relationships/slide" Target="slides/slide208.xml"/><Relationship Id="rId26" Type="http://schemas.openxmlformats.org/officeDocument/2006/relationships/slide" Target="slides/slide24.xml"/><Relationship Id="rId231" Type="http://schemas.openxmlformats.org/officeDocument/2006/relationships/slide" Target="slides/slide229.xml"/><Relationship Id="rId252" Type="http://schemas.openxmlformats.org/officeDocument/2006/relationships/slide" Target="slides/slide250.xml"/><Relationship Id="rId273" Type="http://schemas.openxmlformats.org/officeDocument/2006/relationships/slide" Target="slides/slide271.xml"/><Relationship Id="rId294" Type="http://schemas.openxmlformats.org/officeDocument/2006/relationships/slide" Target="slides/slide292.xml"/><Relationship Id="rId308" Type="http://schemas.openxmlformats.org/officeDocument/2006/relationships/slide" Target="slides/slide306.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242" Type="http://schemas.openxmlformats.org/officeDocument/2006/relationships/slide" Target="slides/slide240.xml"/><Relationship Id="rId263" Type="http://schemas.openxmlformats.org/officeDocument/2006/relationships/slide" Target="slides/slide261.xml"/><Relationship Id="rId284" Type="http://schemas.openxmlformats.org/officeDocument/2006/relationships/slide" Target="slides/slide282.xml"/><Relationship Id="rId319" Type="http://schemas.openxmlformats.org/officeDocument/2006/relationships/slide" Target="slides/slide317.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32" Type="http://schemas.openxmlformats.org/officeDocument/2006/relationships/slide" Target="slides/slide230.xml"/><Relationship Id="rId253" Type="http://schemas.openxmlformats.org/officeDocument/2006/relationships/slide" Target="slides/slide251.xml"/><Relationship Id="rId274" Type="http://schemas.openxmlformats.org/officeDocument/2006/relationships/slide" Target="slides/slide272.xml"/><Relationship Id="rId295" Type="http://schemas.openxmlformats.org/officeDocument/2006/relationships/slide" Target="slides/slide293.xml"/><Relationship Id="rId309" Type="http://schemas.openxmlformats.org/officeDocument/2006/relationships/slide" Target="slides/slide307.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320" Type="http://schemas.openxmlformats.org/officeDocument/2006/relationships/slide" Target="slides/slide318.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222" Type="http://schemas.openxmlformats.org/officeDocument/2006/relationships/slide" Target="slides/slide220.xml"/><Relationship Id="rId243" Type="http://schemas.openxmlformats.org/officeDocument/2006/relationships/slide" Target="slides/slide241.xml"/><Relationship Id="rId264" Type="http://schemas.openxmlformats.org/officeDocument/2006/relationships/slide" Target="slides/slide262.xml"/><Relationship Id="rId285" Type="http://schemas.openxmlformats.org/officeDocument/2006/relationships/slide" Target="slides/slide283.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310" Type="http://schemas.openxmlformats.org/officeDocument/2006/relationships/slide" Target="slides/slide308.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slide" Target="slides/slide252.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275" Type="http://schemas.openxmlformats.org/officeDocument/2006/relationships/slide" Target="slides/slide273.xml"/><Relationship Id="rId296" Type="http://schemas.openxmlformats.org/officeDocument/2006/relationships/slide" Target="slides/slide294.xml"/><Relationship Id="rId300" Type="http://schemas.openxmlformats.org/officeDocument/2006/relationships/slide" Target="slides/slide298.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321" Type="http://schemas.openxmlformats.org/officeDocument/2006/relationships/slide" Target="slides/slide319.xml"/><Relationship Id="rId202" Type="http://schemas.openxmlformats.org/officeDocument/2006/relationships/slide" Target="slides/slide200.xml"/><Relationship Id="rId223" Type="http://schemas.openxmlformats.org/officeDocument/2006/relationships/slide" Target="slides/slide221.xml"/><Relationship Id="rId244" Type="http://schemas.openxmlformats.org/officeDocument/2006/relationships/slide" Target="slides/slide242.xml"/><Relationship Id="rId18" Type="http://schemas.openxmlformats.org/officeDocument/2006/relationships/slide" Target="slides/slide16.xml"/><Relationship Id="rId39" Type="http://schemas.openxmlformats.org/officeDocument/2006/relationships/slide" Target="slides/slide37.xml"/><Relationship Id="rId265" Type="http://schemas.openxmlformats.org/officeDocument/2006/relationships/slide" Target="slides/slide263.xml"/><Relationship Id="rId286" Type="http://schemas.openxmlformats.org/officeDocument/2006/relationships/slide" Target="slides/slide284.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311" Type="http://schemas.openxmlformats.org/officeDocument/2006/relationships/slide" Target="slides/slide309.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openxmlformats.org/officeDocument/2006/relationships/slide" Target="slides/slide253.xml"/><Relationship Id="rId276" Type="http://schemas.openxmlformats.org/officeDocument/2006/relationships/slide" Target="slides/slide274.xml"/><Relationship Id="rId297" Type="http://schemas.openxmlformats.org/officeDocument/2006/relationships/slide" Target="slides/slide295.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301" Type="http://schemas.openxmlformats.org/officeDocument/2006/relationships/slide" Target="slides/slide299.xml"/><Relationship Id="rId322" Type="http://schemas.openxmlformats.org/officeDocument/2006/relationships/slide" Target="slides/slide320.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266" Type="http://schemas.openxmlformats.org/officeDocument/2006/relationships/slide" Target="slides/slide264.xml"/><Relationship Id="rId287" Type="http://schemas.openxmlformats.org/officeDocument/2006/relationships/slide" Target="slides/slide285.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312" Type="http://schemas.openxmlformats.org/officeDocument/2006/relationships/slide" Target="slides/slide310.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256" Type="http://schemas.openxmlformats.org/officeDocument/2006/relationships/slide" Target="slides/slide254.xml"/><Relationship Id="rId277" Type="http://schemas.openxmlformats.org/officeDocument/2006/relationships/slide" Target="slides/slide275.xml"/><Relationship Id="rId298" Type="http://schemas.openxmlformats.org/officeDocument/2006/relationships/slide" Target="slides/slide296.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302" Type="http://schemas.openxmlformats.org/officeDocument/2006/relationships/slide" Target="slides/slide300.xml"/><Relationship Id="rId323"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267" Type="http://schemas.openxmlformats.org/officeDocument/2006/relationships/slide" Target="slides/slide265.xml"/><Relationship Id="rId288" Type="http://schemas.openxmlformats.org/officeDocument/2006/relationships/slide" Target="slides/slide286.xml"/><Relationship Id="rId106" Type="http://schemas.openxmlformats.org/officeDocument/2006/relationships/slide" Target="slides/slide104.xml"/><Relationship Id="rId127" Type="http://schemas.openxmlformats.org/officeDocument/2006/relationships/slide" Target="slides/slide125.xml"/><Relationship Id="rId313" Type="http://schemas.openxmlformats.org/officeDocument/2006/relationships/slide" Target="slides/slide311.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94" Type="http://schemas.openxmlformats.org/officeDocument/2006/relationships/slide" Target="slides/slide92.xml"/><Relationship Id="rId148" Type="http://schemas.openxmlformats.org/officeDocument/2006/relationships/slide" Target="slides/slide146.xml"/><Relationship Id="rId169" Type="http://schemas.openxmlformats.org/officeDocument/2006/relationships/slide" Target="slides/slide167.xml"/><Relationship Id="rId4" Type="http://schemas.openxmlformats.org/officeDocument/2006/relationships/slide" Target="slides/slide2.xml"/><Relationship Id="rId180" Type="http://schemas.openxmlformats.org/officeDocument/2006/relationships/slide" Target="slides/slide17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slide" Target="slides/slide255.xml"/><Relationship Id="rId278" Type="http://schemas.openxmlformats.org/officeDocument/2006/relationships/slide" Target="slides/slide276.xml"/><Relationship Id="rId303" Type="http://schemas.openxmlformats.org/officeDocument/2006/relationships/slide" Target="slides/slide301.xml"/><Relationship Id="rId42" Type="http://schemas.openxmlformats.org/officeDocument/2006/relationships/slide" Target="slides/slide40.xml"/><Relationship Id="rId84" Type="http://schemas.openxmlformats.org/officeDocument/2006/relationships/slide" Target="slides/slide82.xml"/><Relationship Id="rId138" Type="http://schemas.openxmlformats.org/officeDocument/2006/relationships/slide" Target="slides/slide136.xml"/><Relationship Id="rId191" Type="http://schemas.openxmlformats.org/officeDocument/2006/relationships/slide" Target="slides/slide189.xml"/><Relationship Id="rId205" Type="http://schemas.openxmlformats.org/officeDocument/2006/relationships/slide" Target="slides/slide203.xml"/><Relationship Id="rId247" Type="http://schemas.openxmlformats.org/officeDocument/2006/relationships/slide" Target="slides/slide245.xml"/><Relationship Id="rId107" Type="http://schemas.openxmlformats.org/officeDocument/2006/relationships/slide" Target="slides/slide105.xml"/><Relationship Id="rId289" Type="http://schemas.openxmlformats.org/officeDocument/2006/relationships/slide" Target="slides/slide287.xml"/><Relationship Id="rId11" Type="http://schemas.openxmlformats.org/officeDocument/2006/relationships/slide" Target="slides/slide9.xml"/><Relationship Id="rId53" Type="http://schemas.openxmlformats.org/officeDocument/2006/relationships/slide" Target="slides/slide51.xml"/><Relationship Id="rId149" Type="http://schemas.openxmlformats.org/officeDocument/2006/relationships/slide" Target="slides/slide147.xml"/><Relationship Id="rId314" Type="http://schemas.openxmlformats.org/officeDocument/2006/relationships/slide" Target="slides/slide312.xml"/><Relationship Id="rId95" Type="http://schemas.openxmlformats.org/officeDocument/2006/relationships/slide" Target="slides/slide93.xml"/><Relationship Id="rId160" Type="http://schemas.openxmlformats.org/officeDocument/2006/relationships/slide" Target="slides/slide158.xml"/><Relationship Id="rId216" Type="http://schemas.openxmlformats.org/officeDocument/2006/relationships/slide" Target="slides/slide214.xml"/><Relationship Id="rId258" Type="http://schemas.openxmlformats.org/officeDocument/2006/relationships/slide" Target="slides/slide256.xml"/><Relationship Id="rId22" Type="http://schemas.openxmlformats.org/officeDocument/2006/relationships/slide" Target="slides/slide20.xml"/><Relationship Id="rId64" Type="http://schemas.openxmlformats.org/officeDocument/2006/relationships/slide" Target="slides/slide62.xml"/><Relationship Id="rId118" Type="http://schemas.openxmlformats.org/officeDocument/2006/relationships/slide" Target="slides/slide116.xml"/><Relationship Id="rId325" Type="http://schemas.openxmlformats.org/officeDocument/2006/relationships/viewProps" Target="viewProps.xml"/><Relationship Id="rId171" Type="http://schemas.openxmlformats.org/officeDocument/2006/relationships/slide" Target="slides/slide169.xml"/><Relationship Id="rId227" Type="http://schemas.openxmlformats.org/officeDocument/2006/relationships/slide" Target="slides/slide225.xml"/><Relationship Id="rId269" Type="http://schemas.openxmlformats.org/officeDocument/2006/relationships/slide" Target="slides/slide267.xml"/><Relationship Id="rId33" Type="http://schemas.openxmlformats.org/officeDocument/2006/relationships/slide" Target="slides/slide31.xml"/><Relationship Id="rId129" Type="http://schemas.openxmlformats.org/officeDocument/2006/relationships/slide" Target="slides/slide127.xml"/><Relationship Id="rId280" Type="http://schemas.openxmlformats.org/officeDocument/2006/relationships/slide" Target="slides/slide278.xml"/><Relationship Id="rId75" Type="http://schemas.openxmlformats.org/officeDocument/2006/relationships/slide" Target="slides/slide73.xml"/><Relationship Id="rId140" Type="http://schemas.openxmlformats.org/officeDocument/2006/relationships/slide" Target="slides/slide138.xml"/><Relationship Id="rId182" Type="http://schemas.openxmlformats.org/officeDocument/2006/relationships/slide" Target="slides/slide180.xml"/><Relationship Id="rId6" Type="http://schemas.openxmlformats.org/officeDocument/2006/relationships/slide" Target="slides/slide4.xml"/><Relationship Id="rId238" Type="http://schemas.openxmlformats.org/officeDocument/2006/relationships/slide" Target="slides/slide236.xml"/><Relationship Id="rId291" Type="http://schemas.openxmlformats.org/officeDocument/2006/relationships/slide" Target="slides/slide289.xml"/><Relationship Id="rId305" Type="http://schemas.openxmlformats.org/officeDocument/2006/relationships/slide" Target="slides/slide303.xml"/><Relationship Id="rId44" Type="http://schemas.openxmlformats.org/officeDocument/2006/relationships/slide" Target="slides/slide42.xml"/><Relationship Id="rId86" Type="http://schemas.openxmlformats.org/officeDocument/2006/relationships/slide" Target="slides/slide84.xml"/><Relationship Id="rId151" Type="http://schemas.openxmlformats.org/officeDocument/2006/relationships/slide" Target="slides/slide149.xml"/><Relationship Id="rId193" Type="http://schemas.openxmlformats.org/officeDocument/2006/relationships/slide" Target="slides/slide191.xml"/><Relationship Id="rId207" Type="http://schemas.openxmlformats.org/officeDocument/2006/relationships/slide" Target="slides/slide205.xml"/><Relationship Id="rId249" Type="http://schemas.openxmlformats.org/officeDocument/2006/relationships/slide" Target="slides/slide247.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316" Type="http://schemas.openxmlformats.org/officeDocument/2006/relationships/slide" Target="slides/slide314.xml"/><Relationship Id="rId55" Type="http://schemas.openxmlformats.org/officeDocument/2006/relationships/slide" Target="slides/slide53.xml"/><Relationship Id="rId97" Type="http://schemas.openxmlformats.org/officeDocument/2006/relationships/slide" Target="slides/slide95.xml"/><Relationship Id="rId120" Type="http://schemas.openxmlformats.org/officeDocument/2006/relationships/slide" Target="slides/slide11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0B5E5FA-C48C-4040-8461-D41DE349005D}" type="datetimeFigureOut">
              <a:rPr lang="en-US" smtClean="0"/>
              <a:t>4/24/26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4F74D3B-E867-1E47-A584-BAB1F0E0C64B}" type="slidenum">
              <a:rPr lang="en-US" smtClean="0"/>
              <a:t>‹#›</a:t>
            </a:fld>
            <a:endParaRPr lang="en-US"/>
          </a:p>
        </p:txBody>
      </p:sp>
    </p:spTree>
    <p:extLst>
      <p:ext uri="{BB962C8B-B14F-4D97-AF65-F5344CB8AC3E}">
        <p14:creationId xmlns:p14="http://schemas.microsoft.com/office/powerpoint/2010/main" val="16098008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502C26-3639-B31F-2CA0-19933D95D0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35E1AEE-DC2D-60A9-0B9C-B3FC05FD7BA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06E5876-641D-DD8D-B6E0-AB2B736E0C5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A743F90-C8D2-1FB9-63D8-49AC2FD3C40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22403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85605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1EA77E-762B-A6AD-402F-F5A78CECA9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FE751C1-702F-1683-AC77-4ECD9285BF9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27E2E76-AAC5-CA2B-7DE5-158672B4A2F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015A761-2FA4-1F44-E50B-58D479938B9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353991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225136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C07B58-E1D0-17A1-EB48-19A430CC9F6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11BB3A1-A10B-D034-7C14-1E8C136BA6D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868D4A4-7DF4-685B-3D04-8AAF6106A7C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A5243FF-8E32-88F2-588E-63F11673C29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009764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17D874-C0F3-2BDC-A58E-39325710AB2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45B6AAE-3129-4C6D-AE43-52CB62B7B39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214D5E-DFDA-0155-ED31-17EF6952794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2A412E2-5EFA-DA0B-F9BF-FFF1407FBE3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85346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417801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709922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090739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74536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106841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86427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59057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10C16-1C38-0506-A60B-6FBB0D28FE3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21B6BA6-ED52-3722-6931-1756439DEDA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4D609B-C2A8-FD35-D4EB-B8F9D4C6258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FF9AC8C-BDD9-4E82-2A56-35824FE515A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488525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AB9A58-031A-04C6-E6DB-364995DC9C3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468FEC-89CF-A634-9C34-27B787FC414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18E2F76-FC87-E69F-F7DC-04309F516E3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72E9AE1-2557-150F-D99F-5858C4C025F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993166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4DDF75-F11D-3D4C-26CC-CD3C8579B7D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6EC4B59-4672-4C9A-33D9-CF9BE7AF0FB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044F152-5D85-8625-5262-3ABB6F2455A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37F4B35-B717-8078-16DD-3E459B19CD4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930142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815362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06399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546173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88336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69792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214476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49F282-A260-1168-7D93-BBDA986D256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747017A-CF87-74FF-51D9-8653A3DB6C3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3530926-4FE6-44C3-DEE1-A8044F9BB70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36D53E5-1D8F-FC44-B1FD-CBA8C10079E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731797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10549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091EC7-3345-D3A0-230C-30243B4CDD4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BC8E5C-853F-58ED-90CB-CA08B082027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5D07716-1405-ED80-AED5-C7ED7B176BF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8CB31B6-35FE-4B11-7E11-B568A525FF8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254</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00231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434F29-2CE3-B95A-B651-C1A90CE48BC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78E3110-75DF-6968-20E1-B7DB45AF47C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0D9DF32-DEBC-8A40-FC74-C5D77271251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5F2AF76-CFD2-57FA-03F9-34C0801FBF8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7985617"/>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655DF8-1B84-6DD4-70D0-AAB09A69ACB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F87C067-7057-D376-CD2D-8F556EDF693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AA8D1DC-D7D9-AAF0-4CC7-4C06A6ACE8E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DE83923-7F87-C048-91EB-FAB7260A1EA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704315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FAC035-5E5F-A907-B854-68AEF7064B3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D85A47C-0B4E-CA6C-85DE-D9DADFC5FA8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778D937-2FBD-1CAA-2D4E-4811231CA1C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EE53B7C-A45B-2D86-560A-4FB5859B087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468898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73E31C-DA05-1660-8FA4-9BE61E0373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1B9A8A5-BD6E-4351-1C1C-F0F7329A90B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68F41E8-AB7F-BC0A-BEF3-D66B3472FB9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C73A400-063E-74A8-8CB2-2720ADEE03A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28889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A0463B-9EFD-F275-882F-4399AE434AC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F9B1522-D356-45E2-44D1-C2D8E5AB27E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9FDB784-C229-6D82-5048-3D909B75D53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9C95297-E52F-45C0-9DD9-3402B51D147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05656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342514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72180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71A4CF-464E-AF8C-21BE-8AEE7BD4B92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AA4D2B9-9046-2EE4-0748-5CD645475E6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0002CE1-D168-5CC6-1B2D-532E18A65AB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4D4CE5A-048F-FBD0-F2BE-F7F00F0A665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75144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006517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8FBE5D-3174-A5EF-256C-CE0E934A62B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6894240-6F75-3724-E3AA-7CD2B99D171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3C591EE-21DC-C6CD-1924-FD5BC778E31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AE40D19-F904-BC3F-519A-7213A44C0BD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2141868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754536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31B95E-468A-37B4-71FF-B6F0D0B850E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A77BDDB-1D69-6FB5-C025-C889400C7F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84CC642-F9CB-6A04-DBE8-ED06E0296F3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C5266F7-C5C1-6E88-6373-00526E6954E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261315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DEAEBB-359D-BF91-48B8-5EEA3551227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EC25B3-69EF-0D7E-86E1-3DCCC119912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41CF58D-1F16-9F42-92D7-C76B50AF80F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B2A8B99-BA88-3CC5-16EF-284DF0216AE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60338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7A9E7B-C8C9-2EAD-3815-AD9E9746D35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E838FDE-7FF3-FA3B-9FB9-7F9A6B59AD8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4C0F5C-A020-ABFD-B99F-D91D8234BC25}"/>
              </a:ext>
            </a:extLst>
          </p:cNvPr>
          <p:cNvSpPr>
            <a:spLocks noGrp="1"/>
          </p:cNvSpPr>
          <p:nvPr>
            <p:ph type="body" idx="1"/>
          </p:nvPr>
        </p:nvSpPr>
        <p:spPr/>
        <p:txBody>
          <a:bodyPr/>
          <a:lstStyle/>
          <a:p>
            <a:r>
              <a:rPr lang="en-US" dirty="0"/>
              <a:t>The goal for both sessions is to gather a wide range of ideas on initiatives, events, and artifacts related to communication and training. By the end of each session, we will have prioritized and fleshed out the top ideas and placed them on a roadmap for execution.</a:t>
            </a:r>
          </a:p>
        </p:txBody>
      </p:sp>
      <p:sp>
        <p:nvSpPr>
          <p:cNvPr id="4" name="Slide Number Placeholder 3">
            <a:extLst>
              <a:ext uri="{FF2B5EF4-FFF2-40B4-BE49-F238E27FC236}">
                <a16:creationId xmlns:a16="http://schemas.microsoft.com/office/drawing/2014/main" id="{7C697C3A-FAC7-2A6F-BE12-A6C297E42BE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20708279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E57E33-16EA-2A2C-449D-23FA1F2D053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9C221AF-0802-0E9E-ADB3-25132CEB76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0DC04F1-7C1E-7FA3-554D-B458500236C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BC76EC8-1A79-64D1-13A8-B60BD1F0ABA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951881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BCC0CD-3CC5-CDB3-E87A-63815E331D2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5F24560-E75C-AB05-90D5-DFC7099A4C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DA7613E-6838-CD4B-4A6B-EBC79207F01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CF3BEAC-A73B-5369-0E01-3459FC3B31B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227783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A20611-19E5-42E7-1875-875C08270A8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C574121-23CA-49FC-ED82-139225234D0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C93D7A-005D-BB13-85DE-850DC7B252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93C387C-2033-6BE0-63B3-9E82D10E149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1404209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1526691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1364486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3CF289-9E26-A4BC-8E02-218F3702A6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23D39BE-5805-8153-B9BA-4946CAFDD18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1BDCDEB-923D-274D-BCB8-2CFDE267866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5DCDB95-3F5B-FF7F-CA31-39801DD40CB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105895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199983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48183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206312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37420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BAD05B-F95E-5566-6221-AA6A47B63CA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E9A7270-9D4A-F656-11CD-F4F3C29A489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01C54C4-3B1A-C368-B840-876D1C7DC43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9455FAE-11FC-01B5-425A-83D59E55049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74018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328A78-AD50-E1AD-60A1-69EFB3967EA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47F6B3-0D00-B669-F283-9BD097F3816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4336BC4-96CA-FEA3-FB52-821D9FEA2C0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D1E3393-658B-2DF9-7B23-F02907C1E32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6365977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3DA9D2-1F0E-ABC7-3735-502ACE4201A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8E577A-4D08-2852-8F45-C23AAF3C616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0CA9072-3D0E-7E12-5181-757DA322AE4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0B756FF-31CE-FC35-C50A-DA16C3C76B3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8984844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005694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159722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6822960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4D546B-211B-B5EF-7D58-132EAC0A7C7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E445E34-91FF-005A-F4F5-8467F27324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5B8534C-6309-B067-D2A3-BFDFAC8D31A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9AFF7BC-AFD3-173C-C181-CFBD8170B32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0938947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503138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E268B6-54FA-D871-AF44-17E85546EC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53FD287-034E-EF00-4A51-B474F7AD391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9082034-2C1B-7E93-2B78-C45D64AC230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D5D8F54-2BAB-D20F-5AB2-9F33258CC34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06319530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3E1736-EDC1-5AFA-B645-14C8640FC70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7E066C0-F504-780F-61FE-8F5F8A2F708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D522C9A-0354-6AFE-DCFD-7E76A94EEC7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447FDDA-A66E-3737-8F44-BC60EC849F8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414455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2214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2B60C0-E310-C210-AACF-6A5AA267DE9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3DED856-6433-A7F2-C804-56CDC045AD4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27CEF46-8ED5-0756-A7AB-1E4F8A76844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636CB39-0881-2041-592A-CE26A5427B1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433130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1519886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DB8110-1DBE-4E2A-BC40-634B42A698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3D2EE2-A636-7DC2-E595-B674F86D672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6EA71CB-74C9-6326-1DB5-93F945683A9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106247B-0A66-7585-F361-EE21D5CE077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3574141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E638F7-F076-9A67-287A-AB2E98D11A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35267BC-0BC9-527B-BBD0-EC19A0127E8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F9F728A-AB70-E714-B0FE-68E049854BB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6033A17-521B-4394-06CC-315FAB81796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3260891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4854121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E218C4-5C99-FBCE-221D-ED9549B40E3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AB15BE2-A0A4-265C-F19F-B5D3E104C58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50B9296-35C3-0C72-6335-6D64EA1F828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576B5AB-B77E-C450-8703-6745A1B01CE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4231069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B1CEF0-E666-F535-6F61-79D1798DAD9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8C6B241-36F4-7851-7706-33FE24A101D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49E6FBD-A157-B2F3-D54D-4A670EE168B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055ED41-1ECC-D0CB-8094-794A7E1903F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4919412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88ACCB-A8FA-D901-F407-EB36778318C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032076-92B7-D4FE-BA81-9816D3226BE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B21CE6-3CE9-13A6-F90C-4DE5D0C3601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48BEDDF-E5D7-A471-9AB6-AB68144C6CE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257532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580AB4-E815-E042-DD04-F9FE629FE5F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9045BFB-611E-719B-E6FE-923BB3AD760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EFF8CBA-1BF0-8533-AFD4-C637A924C23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896AD43-3412-24FA-ED6A-4A5CFCE3267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8227146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780237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27796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FF290C-FC92-2E6D-5C5A-739373D4AA0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7473BED-B1D9-F459-1371-3504DB9B30B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7912949-6CFA-C255-6F90-CFF2AE4C743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2B1F78F-471D-74C6-5C52-1F6BBAFA84E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2944944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413689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38A210-6BBD-6896-F2C3-3FD00287EE7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FD6DA66-216D-753F-3124-4F2118AC3AA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F7F0F90-85F4-84E9-6A78-9C069B05D9B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9C3A2C6-696E-DB26-EB9A-FEB01F52AC9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8022632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7337047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7527095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6AF197-028C-AD81-B853-17F298ACBA9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EA47A51-C163-FC44-34F1-A0686B879D9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5E5AA9E-B1C7-6F0B-DF1D-08EDA287E6E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13015AB-446A-61A7-E4C3-3FD0D6D67DA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0585098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7730041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7059715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D5A48D-2501-A95D-03EB-7C8ECE086D3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077A656-16A3-0E4A-1562-69FA4B16827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9ED6EE8-9F87-0CDA-088A-CE1BDBCEF597}"/>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7C5DE578-07DA-E229-3EA9-7FBE5928FAF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6798486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BFFC50-5124-AC92-C257-99615918571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F28B300-08FF-528C-1779-5B5F845BD61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6BC3E12-2FFC-A3C4-BC96-AA2DD23ECFDB}"/>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5299A3D4-9480-B365-C26F-6E730E3B3CA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31440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777854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1C1940-3B57-88F4-24C4-86FE8E10596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D26E2AB-742A-8052-F662-A673897BA13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067256B-769A-3A58-3717-7F7B13BF0262}"/>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5A67C166-B32B-E85F-C5ED-1135F1015B1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2846176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DECF8B-BB2F-73EF-A13D-4D7BD6D50EE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7374738-A76A-F2F0-2113-5E2AAB01600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60E499A-F6A7-E5C6-C152-FCA63CDEECA5}"/>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AE27A3ED-6921-9EFC-8272-2AFE6BE17AA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3033969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1447847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12FE79-A608-B055-EF3E-B8B7D19199B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2B10F06-6D2A-09F7-4FA2-A8C221DF548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01DC6BE-E336-DE18-CA84-FFF92B35E53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9279E5E-6096-036B-1538-2237C9DE98C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4895899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2C8271-2469-EEE3-98C7-D169BA96B8A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46E8B40-7077-4860-B7E3-9DE3785CC2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381AC5B-04D2-1C62-F3BA-E8FDADEC899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19A1EAB-BB7D-83F2-B482-3EE80A43C0B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5370483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795526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23C378-FACD-F1C4-6381-89472A16083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74E17AC-A6FB-A554-1557-11145788B9D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7B32B6B-A909-10B1-B4AE-F4F80820631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48616C4-5C8E-6B72-C9D9-3CB0C177F4D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29309756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783043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512E3F-C156-4428-E189-26788CF48EF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B5F1CED-723F-CD57-54D8-B0CC31F0B47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CA71DF6-CBBD-344B-D75A-F03107914623}"/>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CE03943B-45AF-33B0-20B0-9D815DB3EC6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3897921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C29E0A-7D58-6CD5-A284-20A626A6A7F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99DCFB3-CB97-E6AB-D852-D4ADAC52763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AA49C29-B510-4E96-D15F-B2BF8D14D532}"/>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7F54AD3F-3956-6B29-2F08-DFC25D0E5D0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204605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850021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909252-4267-88E2-CCCC-4EE2BA0F579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AFC1D3-DC45-4C7B-3BBD-6DFE9D48213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74F6FA5-3B36-3379-A459-8B52B7BAC184}"/>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30D9F4C1-C4B7-FB2E-F63F-59FCD04ECF9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7967424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50FCC5-E062-D1D6-7CDE-D5DB7AF8627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D60B102-55EF-D712-B880-741F1842571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F367006-4B37-1B27-E66F-1FF119D96F29}"/>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8C2EBFA0-0D36-BFDB-53C8-E9FA32BDD61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58594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E3BAF7-2549-2AF2-F138-71188B4FC4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BDE4791-7398-9AC9-ADB2-7D9AA09FFD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926A66-1847-30C0-FC8F-92C17F49179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E7D8D00-E42D-3C1B-D8F7-F7AF26F2AB6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5611838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17370B-75FB-8B3E-105D-1C93E16D3E6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FCD4E13-E01E-2DE3-E2B7-2C4B7E0F26A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47B1EBB-1068-F2D0-CDF8-F9AFA0BB61CF}"/>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9513F7E5-4A44-9C56-F32A-57A483CC762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98142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8AD777-3C86-DAB1-FD83-BC98B908BD2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60B092F-A597-7270-1D7F-EBDE2775ED7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F44563-65CF-6FC3-5962-3810F8F72B7A}"/>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315BCBC2-C602-CAFC-3A64-BCA33F747B9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200708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2BE14E-D4E4-82EC-0BCA-D2130F599B6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82313E7-E1A6-91AF-02B0-D88A9EF9429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123B21C-6C17-2F68-B1AC-DBB9DF993942}"/>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250A819D-34A1-19DB-E897-CD4F01A523C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9911782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C189E8-5BAF-6604-C8D5-D0F7D90AA0F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E157DF-925B-CC30-DD2A-1B3F88E6DC4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A9E8B87-7B9A-A6D4-4C79-A1222F055D19}"/>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E3820CF3-EBCD-A3CD-C7E8-1CBD56B13FD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7644648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8AC4D2-841C-89C9-F61B-2206DEF6D57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76C6DA1-E9E9-E360-315D-18AF551F1B6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E9741C4-4FC7-1CBB-7580-472104B37A32}"/>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4C29E519-2210-1207-C992-D70400871C6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5917510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4ADBCD-347F-D917-23C0-CE2573DD8C2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99BC9D0-5C94-232C-195E-0C7B131C315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640DEF0-FFE8-4D54-C913-C01CDBB86414}"/>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DF79F446-7D47-DD5F-B106-7BB6834EDA2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3534955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1FC2E3-7805-B169-47B8-3D8A03A5CEF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C403B1-F546-4709-1B35-15CCC2E4C9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0E287B5-9089-22A0-B796-C79FA85E284A}"/>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BEB5DA21-348C-61B5-2319-E9177BCB5EB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3030790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360663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08974E-1E6B-636B-0EC2-A85E989F10F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EC646BD-AF76-D61C-1C55-08614692824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176EC8-C670-5FD6-A042-D88E865929E3}"/>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91273952-8A45-D017-E79A-8C65392A60D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2899443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A546E2-DE27-A2EB-A7FB-1B53D3A694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05BB3B8-8E19-EA74-5192-3EAF8926762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0D74E0-1438-3731-66D3-7CF74E83BD6E}"/>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5AD69A28-48B2-A1BE-C914-A07E1744B8D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7134824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325435-7C81-97F4-4501-C3955B0E33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F428DC0-87A2-7C1C-9599-830DB216C1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FD8D2DD-687B-734C-659E-EEC52523FF60}"/>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E2ADFEF7-6710-B6F1-2BFF-B8B491B1E24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7420020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85CD43-453D-3025-65CE-227869D915F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9E2730-6D05-08AA-DB30-5ED77605187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AF0A1EB-163E-A1C6-ACD3-95B446D9AEEC}"/>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7A8D63D8-5D35-E261-DC4D-86CBE0DE8D0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4193278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EF01B6-A87F-D070-8586-F4578A11DF1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9FC301-5B9C-FD5A-A310-ACA0207F8A9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6FDEE97-AEF1-268A-236A-CEE38ED96B9E}"/>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491C49BC-4648-316F-6B86-33BD7F5846B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8478613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A89EBA-D0EB-9A52-9B66-AFE8AC2BC4F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4066E3B-0E29-6050-3FAD-36BBFABF5F0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F448DFF-724B-5634-B186-824DC6EFA053}"/>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47918E0F-2F43-4FA7-6948-765A67B0343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216760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E1F732-252E-684A-963F-5AD9F3EFC00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EC5D32-2A66-4C33-00ED-7052116949A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923FF91-D7C4-D8CB-E429-7429B7759981}"/>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C96CBF5E-455B-A8AF-B252-A44F07050B9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1544826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C0F3A9-00FC-E00E-372B-4A1EFD2586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0C76F7-EA22-E6A8-79D7-68303450AD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510FBDB-9B06-5FEE-B362-A267265ED255}"/>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99AEE7AE-088D-7949-BB8F-927546B2ED0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7911306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F7C608-86FD-9943-E6FF-C340CEF4451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2744463-75F9-6765-5E6F-657D0824EA6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AAD63A4-DE17-B239-C09B-D1EBF7694AAA}"/>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31394162-40A6-F874-E884-37C55C2759A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0125024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C3E9C4-6048-C113-EAF4-025023DA92B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F15CDBB-2E36-B0BA-D761-5CFD3248C41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BC62854-2E0B-8013-BB05-28760010F621}"/>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CC016E4A-8F94-3700-C91D-39839682B27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263947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4380512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3546DA-8E08-4D12-9B73-C6AF2FDB29C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F209FD-409E-C6C1-4A2F-0D3CB797C45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F3A8941-2996-B5A3-3BED-D65491632F2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948E59B-C3D7-AAC4-B2A2-1C8D9595905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7215946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59C570-5E0D-5437-42E3-4EE4A5611F0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82AFC1-063D-4FDA-A5EE-D6F3A15F8C7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D74A4D2-67B1-5E5E-FE41-32B48F42F4DB}"/>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A799E090-1AD1-438D-5274-B755DEEBF85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165</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1275455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975D4F-3F70-C26A-3A49-B238A205F7E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6F8C874-D10F-9B7C-041E-90F9E802D37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16539B8-9656-943A-6DD5-F3C78E12DCFE}"/>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E9CE3F95-00C7-DC51-5B4E-F921D69308B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166</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568866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A8487D-4C2B-1850-41E5-5F3D30FFB3F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7198405-160C-706A-2BA6-9750FE79EC6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AB799CC-C8C8-CF99-B4E8-B06622312B71}"/>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1FBB9240-D475-FAE2-5D7B-FBB0C388972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8659734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C47C09-2BA3-C21B-D2D2-5CA07D7CC07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7023969-B6B4-A527-835B-0F7B198724C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F9DD967-7AA4-C533-EE24-4084CC0839B2}"/>
              </a:ext>
            </a:extLst>
          </p:cNvPr>
          <p:cNvSpPr>
            <a:spLocks noGrp="1"/>
          </p:cNvSpPr>
          <p:nvPr>
            <p:ph type="body" idx="1"/>
          </p:nvPr>
        </p:nvSpPr>
        <p:spPr/>
        <p:txBody>
          <a:bodyPr/>
          <a:lstStyle/>
          <a:p>
            <a:pPr algn="just">
              <a:buClr>
                <a:schemeClr val="accent2"/>
              </a:buClr>
            </a:pPr>
            <a:endParaRPr lang="en-US" dirty="0"/>
          </a:p>
        </p:txBody>
      </p:sp>
      <p:sp>
        <p:nvSpPr>
          <p:cNvPr id="4" name="Slide Number Placeholder 3">
            <a:extLst>
              <a:ext uri="{FF2B5EF4-FFF2-40B4-BE49-F238E27FC236}">
                <a16:creationId xmlns:a16="http://schemas.microsoft.com/office/drawing/2014/main" id="{D6888868-A68E-0B59-0DE3-D2C3D47C056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07075514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175397-532B-26D7-0D03-6157974DE45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8F0084C-3FD9-81A9-6B54-B4FA6D394DB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F9953C3-D3D6-73F3-C7D0-C093E87B6F4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0B96F49-D4A7-D43B-DA63-E42B1987A3A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2412391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037E03-996E-CC12-87EC-D65B73E159E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6F21F55-8F28-FCFD-930F-7D7A6C030FF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21912B5-3051-6A3B-64D7-ECF58C7558A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5DE2F5B-CAAD-44DA-EF64-7B0622C3E72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172</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4962782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0640806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buClr>
                <a:schemeClr val="accent2"/>
              </a:buCl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0" lang="nl-NL"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435688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B817E1-30B9-AC78-6487-A97435EF8CD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A069365-4DF4-0DAB-1E82-296E069EC3F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CE5879-FB98-E9AB-76B1-BDA88E8B8B8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4A129FE-8D99-450F-DFC6-6276313A45D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9C7E07-3C67-C64C-8DA0-0404F6303970}" type="slidenum">
              <a:rPr kumimoji="0" lang="nl-N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0" lang="nl-N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7204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53361331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5931221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745562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el">
    <p:bg>
      <p:bgPr>
        <a:solidFill>
          <a:srgbClr val="0C2B3E"/>
        </a:solidFill>
        <a:effectLst/>
      </p:bgPr>
    </p:bg>
    <p:spTree>
      <p:nvGrpSpPr>
        <p:cNvPr id="1" name=""/>
        <p:cNvGrpSpPr/>
        <p:nvPr/>
      </p:nvGrpSpPr>
      <p:grpSpPr>
        <a:xfrm>
          <a:off x="0" y="0"/>
          <a:ext cx="0" cy="0"/>
          <a:chOff x="0" y="0"/>
          <a:chExt cx="0" cy="0"/>
        </a:xfrm>
      </p:grpSpPr>
      <p:sp>
        <p:nvSpPr>
          <p:cNvPr id="32" name="Titel 1">
            <a:extLst>
              <a:ext uri="{FF2B5EF4-FFF2-40B4-BE49-F238E27FC236}">
                <a16:creationId xmlns:a16="http://schemas.microsoft.com/office/drawing/2014/main" id="{467E05B6-B7CB-1E4F-96BA-4B8CFE8B63D9}"/>
              </a:ext>
            </a:extLst>
          </p:cNvPr>
          <p:cNvSpPr>
            <a:spLocks noGrp="1"/>
          </p:cNvSpPr>
          <p:nvPr>
            <p:ph type="title" hasCustomPrompt="1"/>
          </p:nvPr>
        </p:nvSpPr>
        <p:spPr>
          <a:xfrm>
            <a:off x="1692500" y="4082819"/>
            <a:ext cx="8760615" cy="953155"/>
          </a:xfrm>
          <a:prstGeom prst="rect">
            <a:avLst/>
          </a:prstGeom>
        </p:spPr>
        <p:txBody>
          <a:bodyPr lIns="0" tIns="0" rIns="0" bIns="0" rtlCol="0" anchor="ctr" anchorCtr="0">
            <a:noAutofit/>
          </a:bodyPr>
          <a:lstStyle>
            <a:lvl1pPr algn="ctr">
              <a:defRPr sz="2800" b="0" i="0">
                <a:solidFill>
                  <a:schemeClr val="tx1"/>
                </a:solidFill>
                <a:latin typeface="Arial" panose="020B0604020202020204" pitchFamily="34" charset="0"/>
                <a:cs typeface="Arial" panose="020B0604020202020204" pitchFamily="34" charset="0"/>
              </a:defRPr>
            </a:lvl1pPr>
          </a:lstStyle>
          <a:p>
            <a:pPr rtl="0"/>
            <a:r>
              <a:rPr lang="en-US" noProof="0"/>
              <a:t>Klik</a:t>
            </a:r>
            <a:r>
              <a:rPr lang="en-US" noProof="0" dirty="0"/>
              <a:t> om </a:t>
            </a:r>
            <a:r>
              <a:rPr lang="en-US" noProof="0" dirty="0" err="1"/>
              <a:t>stijl</a:t>
            </a:r>
            <a:r>
              <a:rPr lang="en-US" noProof="0" dirty="0"/>
              <a:t> </a:t>
            </a:r>
            <a:r>
              <a:rPr lang="en-US" noProof="0" dirty="0" err="1"/>
              <a:t>te</a:t>
            </a:r>
            <a:r>
              <a:rPr lang="en-US" noProof="0" dirty="0"/>
              <a:t> </a:t>
            </a:r>
            <a:r>
              <a:rPr lang="en-US" noProof="0" dirty="0" err="1"/>
              <a:t>bewerken</a:t>
            </a:r>
            <a:endParaRPr lang="en-US" noProof="0" dirty="0"/>
          </a:p>
        </p:txBody>
      </p:sp>
      <p:sp>
        <p:nvSpPr>
          <p:cNvPr id="4" name="Tijdelijke aanduiding voor tekst 3">
            <a:extLst>
              <a:ext uri="{FF2B5EF4-FFF2-40B4-BE49-F238E27FC236}">
                <a16:creationId xmlns:a16="http://schemas.microsoft.com/office/drawing/2014/main" id="{FF85D552-3AFC-4D21-A944-9D41E128A96E}"/>
              </a:ext>
            </a:extLst>
          </p:cNvPr>
          <p:cNvSpPr>
            <a:spLocks noGrp="1"/>
          </p:cNvSpPr>
          <p:nvPr>
            <p:ph type="body" sz="quarter" idx="12" hasCustomPrompt="1"/>
          </p:nvPr>
        </p:nvSpPr>
        <p:spPr>
          <a:xfrm>
            <a:off x="3653457" y="5601324"/>
            <a:ext cx="4838700" cy="315915"/>
          </a:xfrm>
        </p:spPr>
        <p:txBody>
          <a:bodyPr rtlCol="0">
            <a:noAutofit/>
          </a:bodyPr>
          <a:lstStyle>
            <a:lvl1pPr>
              <a:buNone/>
              <a:defRPr sz="1400" b="0" spc="0" baseline="0">
                <a:solidFill>
                  <a:schemeClr val="tx1"/>
                </a:solidFill>
                <a:latin typeface="Arial" panose="020B0604020202020204" pitchFamily="34" charset="0"/>
                <a:cs typeface="Arial" panose="020B0604020202020204" pitchFamily="34" charset="0"/>
              </a:defRPr>
            </a:lvl1pPr>
            <a:lvl2pPr>
              <a:buNone/>
              <a:defRPr/>
            </a:lvl2pPr>
            <a:lvl3pPr>
              <a:buNone/>
              <a:defRPr/>
            </a:lvl3pPr>
            <a:lvl4pPr>
              <a:buNone/>
              <a:defRPr/>
            </a:lvl4pPr>
            <a:lvl5pPr>
              <a:buNone/>
              <a:defRPr/>
            </a:lvl5pPr>
          </a:lstStyle>
          <a:p>
            <a:pPr lvl="0" rtl="0"/>
            <a:r>
              <a:rPr lang="en-US" noProof="0" dirty="0" err="1"/>
              <a:t>Klikken</a:t>
            </a:r>
            <a:r>
              <a:rPr lang="en-US" noProof="0" dirty="0"/>
              <a:t> om de </a:t>
            </a:r>
            <a:r>
              <a:rPr lang="en-US" noProof="0" dirty="0" err="1"/>
              <a:t>tekststijl</a:t>
            </a:r>
            <a:r>
              <a:rPr lang="en-US" noProof="0" dirty="0"/>
              <a:t> van het model </a:t>
            </a:r>
            <a:r>
              <a:rPr lang="en-US" noProof="0" dirty="0" err="1"/>
              <a:t>te</a:t>
            </a:r>
            <a:r>
              <a:rPr lang="en-US" noProof="0" dirty="0"/>
              <a:t> </a:t>
            </a:r>
            <a:r>
              <a:rPr lang="en-US" noProof="0" dirty="0" err="1"/>
              <a:t>bewerken</a:t>
            </a:r>
            <a:endParaRPr lang="en-US" noProof="0" dirty="0"/>
          </a:p>
        </p:txBody>
      </p:sp>
      <p:sp>
        <p:nvSpPr>
          <p:cNvPr id="10" name="Rectangle 9">
            <a:extLst>
              <a:ext uri="{FF2B5EF4-FFF2-40B4-BE49-F238E27FC236}">
                <a16:creationId xmlns:a16="http://schemas.microsoft.com/office/drawing/2014/main" id="{BC755885-BB23-1D7A-E57A-675859AB3B80}"/>
              </a:ext>
            </a:extLst>
          </p:cNvPr>
          <p:cNvSpPr/>
          <p:nvPr userDrawn="1"/>
        </p:nvSpPr>
        <p:spPr>
          <a:xfrm>
            <a:off x="-1" y="1"/>
            <a:ext cx="12238383" cy="45719"/>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 name="Tijdelijke aanduiding voor voettekst 2">
            <a:extLst>
              <a:ext uri="{FF2B5EF4-FFF2-40B4-BE49-F238E27FC236}">
                <a16:creationId xmlns:a16="http://schemas.microsoft.com/office/drawing/2014/main" id="{EDACFCFF-B757-3CE7-98E2-2E40424D0E10}"/>
              </a:ext>
            </a:extLst>
          </p:cNvPr>
          <p:cNvSpPr txBox="1">
            <a:spLocks/>
          </p:cNvSpPr>
          <p:nvPr userDrawn="1"/>
        </p:nvSpPr>
        <p:spPr>
          <a:xfrm>
            <a:off x="291945" y="6482589"/>
            <a:ext cx="2136140" cy="247651"/>
          </a:xfrm>
          <a:prstGeom prst="rect">
            <a:avLst/>
          </a:prstGeom>
        </p:spPr>
        <p:txBody>
          <a:bodyPr vert="horz" lIns="0" tIns="0" rIns="0" bIns="0" rtlCol="0" anchor="t" anchorCtr="0"/>
          <a:lstStyle>
            <a:defPPr rtl="0">
              <a:defRPr lang="nl-nl"/>
            </a:defPPr>
            <a:lvl1pPr marL="0" algn="r" defTabSz="914400" rtl="0" eaLnBrk="1" latinLnBrk="0" hangingPunct="1">
              <a:defRPr sz="700" b="0" i="0"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dirty="0">
                <a:solidFill>
                  <a:schemeClr val="tx1"/>
                </a:solidFill>
              </a:rPr>
              <a:t>© 2026 Data &amp; AI Governance Partners</a:t>
            </a:r>
          </a:p>
          <a:p>
            <a:pPr algn="l"/>
            <a:r>
              <a:rPr lang="en-US" dirty="0">
                <a:solidFill>
                  <a:schemeClr val="tx1"/>
                </a:solidFill>
              </a:rPr>
              <a:t>Reproduction without permission is prohibited.</a:t>
            </a:r>
            <a:endParaRPr lang="nl-NL" dirty="0">
              <a:solidFill>
                <a:schemeClr val="tx1"/>
              </a:solidFill>
            </a:endParaRPr>
          </a:p>
        </p:txBody>
      </p:sp>
      <p:sp>
        <p:nvSpPr>
          <p:cNvPr id="5" name="Rectangle 4">
            <a:extLst>
              <a:ext uri="{FF2B5EF4-FFF2-40B4-BE49-F238E27FC236}">
                <a16:creationId xmlns:a16="http://schemas.microsoft.com/office/drawing/2014/main" id="{0D0E9864-2924-7C7E-F23B-AE3C81085634}"/>
              </a:ext>
            </a:extLst>
          </p:cNvPr>
          <p:cNvSpPr/>
          <p:nvPr userDrawn="1"/>
        </p:nvSpPr>
        <p:spPr>
          <a:xfrm>
            <a:off x="-46383" y="45720"/>
            <a:ext cx="12238383" cy="3543641"/>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close-up of a logo&#10;&#10;AI-generated content may be incorrect.">
            <a:extLst>
              <a:ext uri="{FF2B5EF4-FFF2-40B4-BE49-F238E27FC236}">
                <a16:creationId xmlns:a16="http://schemas.microsoft.com/office/drawing/2014/main" id="{268880CD-EFCA-5C8B-B433-24E60740E07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353753" y="58487"/>
            <a:ext cx="3530874" cy="3530874"/>
          </a:xfrm>
          <a:prstGeom prst="rect">
            <a:avLst/>
          </a:prstGeom>
        </p:spPr>
      </p:pic>
    </p:spTree>
    <p:extLst>
      <p:ext uri="{BB962C8B-B14F-4D97-AF65-F5344CB8AC3E}">
        <p14:creationId xmlns:p14="http://schemas.microsoft.com/office/powerpoint/2010/main" val="3482044081"/>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pos="600">
          <p15:clr>
            <a:srgbClr val="FBAE40"/>
          </p15:clr>
        </p15:guide>
        <p15:guide id="2" pos="7080">
          <p15:clr>
            <a:srgbClr val="FBAE40"/>
          </p15:clr>
        </p15:guide>
        <p15:guide id="3" pos="2304">
          <p15:clr>
            <a:srgbClr val="FBAE40"/>
          </p15:clr>
        </p15:guide>
        <p15:guide id="4" pos="5736">
          <p15:clr>
            <a:srgbClr val="FBAE40"/>
          </p15:clr>
        </p15:guide>
        <p15:guide id="5" pos="1944">
          <p15:clr>
            <a:srgbClr val="FBAE40"/>
          </p15:clr>
        </p15:guide>
        <p15:guide id="6" pos="4008">
          <p15:clr>
            <a:srgbClr val="FBAE40"/>
          </p15:clr>
        </p15:guide>
        <p15:guide id="7" orient="horz" pos="1224">
          <p15:clr>
            <a:srgbClr val="FBAE40"/>
          </p15:clr>
        </p15:guide>
        <p15:guide id="8" orient="horz" pos="1440">
          <p15:clr>
            <a:srgbClr val="FBAE40"/>
          </p15:clr>
        </p15:guide>
        <p15:guide id="9" orient="horz" pos="552">
          <p15:clr>
            <a:srgbClr val="FBAE40"/>
          </p15:clr>
        </p15:guide>
        <p15:guide id="10" pos="5352">
          <p15:clr>
            <a:srgbClr val="FBAE40"/>
          </p15:clr>
        </p15:guide>
        <p15:guide id="11" pos="3648">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Main Slide">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0E757A8-C756-82DF-1DC1-1299061F5008}"/>
              </a:ext>
            </a:extLst>
          </p:cNvPr>
          <p:cNvSpPr/>
          <p:nvPr userDrawn="1"/>
        </p:nvSpPr>
        <p:spPr>
          <a:xfrm>
            <a:off x="0" y="6463307"/>
            <a:ext cx="12192000" cy="39469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Titel 1">
            <a:extLst>
              <a:ext uri="{FF2B5EF4-FFF2-40B4-BE49-F238E27FC236}">
                <a16:creationId xmlns:a16="http://schemas.microsoft.com/office/drawing/2014/main" id="{467E05B6-B7CB-1E4F-96BA-4B8CFE8B63D9}"/>
              </a:ext>
            </a:extLst>
          </p:cNvPr>
          <p:cNvSpPr>
            <a:spLocks noGrp="1"/>
          </p:cNvSpPr>
          <p:nvPr>
            <p:ph type="title" hasCustomPrompt="1"/>
          </p:nvPr>
        </p:nvSpPr>
        <p:spPr>
          <a:xfrm>
            <a:off x="704850" y="439813"/>
            <a:ext cx="8010524" cy="394692"/>
          </a:xfrm>
          <a:prstGeom prst="rect">
            <a:avLst/>
          </a:prstGeom>
        </p:spPr>
        <p:txBody>
          <a:bodyPr lIns="0" tIns="0" rIns="0" bIns="0" rtlCol="0" anchor="b" anchorCtr="0">
            <a:noAutofit/>
          </a:bodyPr>
          <a:lstStyle>
            <a:lvl1pPr>
              <a:defRPr sz="2800" b="0" i="0">
                <a:latin typeface="Arial" panose="020B0604020202020204" pitchFamily="34" charset="0"/>
                <a:cs typeface="Arial" panose="020B0604020202020204" pitchFamily="34" charset="0"/>
              </a:defRPr>
            </a:lvl1pPr>
          </a:lstStyle>
          <a:p>
            <a:pPr rtl="0"/>
            <a:r>
              <a:rPr lang="en-US" noProof="0" dirty="0" err="1"/>
              <a:t>Klik</a:t>
            </a:r>
            <a:r>
              <a:rPr lang="en-US" noProof="0" dirty="0"/>
              <a:t> om </a:t>
            </a:r>
            <a:r>
              <a:rPr lang="en-US" noProof="0" dirty="0" err="1"/>
              <a:t>stijl</a:t>
            </a:r>
            <a:r>
              <a:rPr lang="en-US" noProof="0" dirty="0"/>
              <a:t> </a:t>
            </a:r>
            <a:r>
              <a:rPr lang="en-US" noProof="0" dirty="0" err="1"/>
              <a:t>te</a:t>
            </a:r>
            <a:r>
              <a:rPr lang="en-US" noProof="0" dirty="0"/>
              <a:t> </a:t>
            </a:r>
            <a:r>
              <a:rPr lang="en-US" noProof="0" dirty="0" err="1"/>
              <a:t>bewerken</a:t>
            </a:r>
            <a:endParaRPr lang="en-US" noProof="0" dirty="0"/>
          </a:p>
        </p:txBody>
      </p:sp>
      <p:sp>
        <p:nvSpPr>
          <p:cNvPr id="4" name="Tijdelijke aanduiding voor tekst 3">
            <a:extLst>
              <a:ext uri="{FF2B5EF4-FFF2-40B4-BE49-F238E27FC236}">
                <a16:creationId xmlns:a16="http://schemas.microsoft.com/office/drawing/2014/main" id="{FF85D552-3AFC-4D21-A944-9D41E128A96E}"/>
              </a:ext>
            </a:extLst>
          </p:cNvPr>
          <p:cNvSpPr>
            <a:spLocks noGrp="1"/>
          </p:cNvSpPr>
          <p:nvPr>
            <p:ph type="body" sz="quarter" idx="12" hasCustomPrompt="1"/>
          </p:nvPr>
        </p:nvSpPr>
        <p:spPr>
          <a:xfrm>
            <a:off x="704850" y="1724025"/>
            <a:ext cx="4838700" cy="315915"/>
          </a:xfrm>
        </p:spPr>
        <p:txBody>
          <a:bodyPr rtlCol="0">
            <a:noAutofit/>
          </a:bodyPr>
          <a:lstStyle>
            <a:lvl1pPr marL="0" indent="0">
              <a:buNone/>
              <a:defRPr sz="1400" b="0" spc="0" baseline="0">
                <a:solidFill>
                  <a:schemeClr val="tx2"/>
                </a:solidFill>
                <a:latin typeface="Arial" panose="020B0604020202020204" pitchFamily="34" charset="0"/>
                <a:cs typeface="Arial" panose="020B0604020202020204" pitchFamily="34" charset="0"/>
              </a:defRPr>
            </a:lvl1pPr>
            <a:lvl2pPr>
              <a:buNone/>
              <a:defRPr/>
            </a:lvl2pPr>
            <a:lvl3pPr>
              <a:buNone/>
              <a:defRPr/>
            </a:lvl3pPr>
            <a:lvl4pPr>
              <a:buNone/>
              <a:defRPr/>
            </a:lvl4pPr>
            <a:lvl5pPr>
              <a:buNone/>
              <a:defRPr/>
            </a:lvl5pPr>
          </a:lstStyle>
          <a:p>
            <a:pPr lvl="0" rtl="0"/>
            <a:r>
              <a:rPr lang="en-US" noProof="0" dirty="0" err="1"/>
              <a:t>Klikken</a:t>
            </a:r>
            <a:r>
              <a:rPr lang="en-US" noProof="0" dirty="0"/>
              <a:t> om de </a:t>
            </a:r>
            <a:r>
              <a:rPr lang="en-US" noProof="0" dirty="0" err="1"/>
              <a:t>tekststijl</a:t>
            </a:r>
            <a:r>
              <a:rPr lang="en-US" noProof="0" dirty="0"/>
              <a:t> van het model </a:t>
            </a:r>
            <a:r>
              <a:rPr lang="en-US" noProof="0" dirty="0" err="1"/>
              <a:t>te</a:t>
            </a:r>
            <a:r>
              <a:rPr lang="en-US" noProof="0" dirty="0"/>
              <a:t> </a:t>
            </a:r>
            <a:r>
              <a:rPr lang="en-US" noProof="0" dirty="0" err="1"/>
              <a:t>bewerken</a:t>
            </a:r>
            <a:endParaRPr lang="en-US" noProof="0" dirty="0"/>
          </a:p>
        </p:txBody>
      </p:sp>
      <p:sp>
        <p:nvSpPr>
          <p:cNvPr id="5" name="Tijdelijke aanduiding voor voettekst 4">
            <a:extLst>
              <a:ext uri="{FF2B5EF4-FFF2-40B4-BE49-F238E27FC236}">
                <a16:creationId xmlns:a16="http://schemas.microsoft.com/office/drawing/2014/main" id="{14225273-038D-4F51-A093-83D80104F21A}"/>
              </a:ext>
            </a:extLst>
          </p:cNvPr>
          <p:cNvSpPr>
            <a:spLocks noGrp="1"/>
          </p:cNvSpPr>
          <p:nvPr>
            <p:ph type="ftr" sz="quarter" idx="22"/>
          </p:nvPr>
        </p:nvSpPr>
        <p:spPr>
          <a:xfrm>
            <a:off x="190178" y="6549963"/>
            <a:ext cx="2678597" cy="247651"/>
          </a:xfrm>
        </p:spPr>
        <p:txBody>
          <a:bodyPr rtlCol="0" anchor="ctr"/>
          <a:lstStyle>
            <a:lvl1pPr algn="l">
              <a:defRPr>
                <a:solidFill>
                  <a:schemeClr val="tx1"/>
                </a:solidFill>
                <a:latin typeface="Arial" panose="020B0604020202020204" pitchFamily="34" charset="0"/>
                <a:cs typeface="Arial" panose="020B0604020202020204" pitchFamily="34" charset="0"/>
              </a:defRPr>
            </a:lvl1pPr>
          </a:lstStyle>
          <a:p>
            <a:pPr>
              <a:defRPr/>
            </a:pPr>
            <a:r>
              <a:rPr lang="en-US" dirty="0"/>
              <a:t>© 2026 Data &amp; AI Governance Partners | All Rights Reserved</a:t>
            </a:r>
            <a:endParaRPr lang="nl-NL" dirty="0"/>
          </a:p>
        </p:txBody>
      </p:sp>
      <p:sp>
        <p:nvSpPr>
          <p:cNvPr id="6" name="Tijdelijke aanduiding voor dianummer 5">
            <a:extLst>
              <a:ext uri="{FF2B5EF4-FFF2-40B4-BE49-F238E27FC236}">
                <a16:creationId xmlns:a16="http://schemas.microsoft.com/office/drawing/2014/main" id="{C7F24E14-E0E0-44FA-A4AA-FA63A858730C}"/>
              </a:ext>
            </a:extLst>
          </p:cNvPr>
          <p:cNvSpPr>
            <a:spLocks noGrp="1"/>
          </p:cNvSpPr>
          <p:nvPr>
            <p:ph type="sldNum" sz="quarter" idx="23"/>
          </p:nvPr>
        </p:nvSpPr>
        <p:spPr>
          <a:xfrm>
            <a:off x="6272531" y="6536826"/>
            <a:ext cx="523240" cy="247651"/>
          </a:xfrm>
        </p:spPr>
        <p:txBody>
          <a:bodyPr rtlCol="0" anchor="ctr"/>
          <a:lstStyle>
            <a:lvl1pPr>
              <a:defRPr sz="800">
                <a:solidFill>
                  <a:schemeClr val="tx1"/>
                </a:solidFill>
                <a:latin typeface="Arial" panose="020B0604020202020204" pitchFamily="34" charset="0"/>
                <a:cs typeface="Arial" panose="020B0604020202020204" pitchFamily="34" charset="0"/>
              </a:defRPr>
            </a:lvl1pPr>
          </a:lstStyle>
          <a:p>
            <a:fld id="{294A09A9-5501-47C1-A89A-A340965A2BE2}" type="slidenum">
              <a:rPr lang="nl-NL" smtClean="0"/>
              <a:pPr/>
              <a:t>‹#›</a:t>
            </a:fld>
            <a:endParaRPr lang="nl-NL" dirty="0"/>
          </a:p>
        </p:txBody>
      </p:sp>
      <p:sp>
        <p:nvSpPr>
          <p:cNvPr id="10" name="Rectangle 9">
            <a:extLst>
              <a:ext uri="{FF2B5EF4-FFF2-40B4-BE49-F238E27FC236}">
                <a16:creationId xmlns:a16="http://schemas.microsoft.com/office/drawing/2014/main" id="{BC755885-BB23-1D7A-E57A-675859AB3B80}"/>
              </a:ext>
            </a:extLst>
          </p:cNvPr>
          <p:cNvSpPr/>
          <p:nvPr userDrawn="1"/>
        </p:nvSpPr>
        <p:spPr>
          <a:xfrm>
            <a:off x="0" y="1"/>
            <a:ext cx="12192000" cy="45719"/>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pic>
        <p:nvPicPr>
          <p:cNvPr id="3" name="Picture 2" descr="A black and white logo&#10;&#10;AI-generated content may be incorrect.">
            <a:extLst>
              <a:ext uri="{FF2B5EF4-FFF2-40B4-BE49-F238E27FC236}">
                <a16:creationId xmlns:a16="http://schemas.microsoft.com/office/drawing/2014/main" id="{224678D7-ACB8-0D14-3306-1A430576FBC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286717" y="6493496"/>
            <a:ext cx="630044" cy="334309"/>
          </a:xfrm>
          <a:prstGeom prst="rect">
            <a:avLst/>
          </a:prstGeom>
        </p:spPr>
      </p:pic>
    </p:spTree>
    <p:extLst>
      <p:ext uri="{BB962C8B-B14F-4D97-AF65-F5344CB8AC3E}">
        <p14:creationId xmlns:p14="http://schemas.microsoft.com/office/powerpoint/2010/main" val="248613681"/>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pos="600">
          <p15:clr>
            <a:srgbClr val="FBAE40"/>
          </p15:clr>
        </p15:guide>
        <p15:guide id="2" pos="7080">
          <p15:clr>
            <a:srgbClr val="FBAE40"/>
          </p15:clr>
        </p15:guide>
        <p15:guide id="3" pos="2304">
          <p15:clr>
            <a:srgbClr val="FBAE40"/>
          </p15:clr>
        </p15:guide>
        <p15:guide id="4" pos="5736">
          <p15:clr>
            <a:srgbClr val="FBAE40"/>
          </p15:clr>
        </p15:guide>
        <p15:guide id="5" pos="1944">
          <p15:clr>
            <a:srgbClr val="FBAE40"/>
          </p15:clr>
        </p15:guide>
        <p15:guide id="6" pos="4008">
          <p15:clr>
            <a:srgbClr val="FBAE40"/>
          </p15:clr>
        </p15:guide>
        <p15:guide id="7" orient="horz" pos="1224">
          <p15:clr>
            <a:srgbClr val="FBAE40"/>
          </p15:clr>
        </p15:guide>
        <p15:guide id="8" orient="horz" pos="1440">
          <p15:clr>
            <a:srgbClr val="FBAE40"/>
          </p15:clr>
        </p15:guide>
        <p15:guide id="9" orient="horz" pos="552">
          <p15:clr>
            <a:srgbClr val="FBAE40"/>
          </p15:clr>
        </p15:guide>
        <p15:guide id="10" pos="5352">
          <p15:clr>
            <a:srgbClr val="FBAE40"/>
          </p15:clr>
        </p15:guide>
        <p15:guide id="11" pos="3648">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0C3DA8A3-F167-7E2B-3FD8-ED522BFA52AA}"/>
              </a:ext>
            </a:extLst>
          </p:cNvPr>
          <p:cNvSpPr txBox="1"/>
          <p:nvPr/>
        </p:nvSpPr>
        <p:spPr>
          <a:xfrm>
            <a:off x="5521325" y="530691"/>
            <a:ext cx="4606925" cy="584775"/>
          </a:xfrm>
          <a:prstGeom prst="rect">
            <a:avLst/>
          </a:prstGeom>
          <a:noFill/>
        </p:spPr>
        <p:txBody>
          <a:bodyPr wrap="square" rtlCol="0">
            <a:spAutoFit/>
          </a:bodyPr>
          <a:lstStyle/>
          <a:p>
            <a:r>
              <a:rPr lang="en-US" sz="3200" dirty="0">
                <a:ln>
                  <a:solidFill>
                    <a:srgbClr val="0B2C3F"/>
                  </a:solidFill>
                </a:ln>
                <a:solidFill>
                  <a:srgbClr val="0B2C3F"/>
                </a:solidFill>
                <a:latin typeface="+mj-lt"/>
              </a:rPr>
              <a:t>Day 1 - Agenda</a:t>
            </a:r>
          </a:p>
        </p:txBody>
      </p:sp>
      <p:sp>
        <p:nvSpPr>
          <p:cNvPr id="6" name="Rectangle 5">
            <a:extLst>
              <a:ext uri="{FF2B5EF4-FFF2-40B4-BE49-F238E27FC236}">
                <a16:creationId xmlns:a16="http://schemas.microsoft.com/office/drawing/2014/main" id="{1C4D7707-42E2-9B42-1BBA-DCA1C51B9E16}"/>
              </a:ext>
            </a:extLst>
          </p:cNvPr>
          <p:cNvSpPr/>
          <p:nvPr/>
        </p:nvSpPr>
        <p:spPr>
          <a:xfrm>
            <a:off x="0" y="0"/>
            <a:ext cx="1358900" cy="6858000"/>
          </a:xfrm>
          <a:prstGeom prst="rect">
            <a:avLst/>
          </a:prstGeom>
          <a:solidFill>
            <a:srgbClr val="0B2C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TextBox 6">
            <a:extLst>
              <a:ext uri="{FF2B5EF4-FFF2-40B4-BE49-F238E27FC236}">
                <a16:creationId xmlns:a16="http://schemas.microsoft.com/office/drawing/2014/main" id="{B77A66DE-0A62-0685-F509-E971D3BAD305}"/>
              </a:ext>
            </a:extLst>
          </p:cNvPr>
          <p:cNvSpPr txBox="1"/>
          <p:nvPr/>
        </p:nvSpPr>
        <p:spPr>
          <a:xfrm rot="16200000">
            <a:off x="-2221706" y="3235101"/>
            <a:ext cx="5802313" cy="387798"/>
          </a:xfrm>
          <a:prstGeom prst="rect">
            <a:avLst/>
          </a:prstGeom>
          <a:noFill/>
        </p:spPr>
        <p:txBody>
          <a:bodyPr wrap="square" rtlCol="0">
            <a:spAutoFit/>
          </a:bodyPr>
          <a:lstStyle/>
          <a:p>
            <a:pPr>
              <a:lnSpc>
                <a:spcPct val="80357"/>
              </a:lnSpc>
            </a:pPr>
            <a:r>
              <a:rPr lang="en-US" sz="2400" dirty="0">
                <a:solidFill>
                  <a:schemeClr val="bg1"/>
                </a:solidFill>
                <a:latin typeface="Inter" panose="020B0502030000000004" pitchFamily="34" charset="0"/>
              </a:rPr>
              <a:t>TODAY’s AGENDA (Pacific Time/PT)</a:t>
            </a:r>
            <a:endParaRPr lang="en-ID" sz="2400" dirty="0">
              <a:solidFill>
                <a:schemeClr val="bg1"/>
              </a:solidFill>
              <a:latin typeface="Inter" panose="020B0502030000000004" pitchFamily="34" charset="0"/>
            </a:endParaRPr>
          </a:p>
        </p:txBody>
      </p:sp>
      <p:sp>
        <p:nvSpPr>
          <p:cNvPr id="9" name="Picture Placeholder 25">
            <a:extLst>
              <a:ext uri="{FF2B5EF4-FFF2-40B4-BE49-F238E27FC236}">
                <a16:creationId xmlns:a16="http://schemas.microsoft.com/office/drawing/2014/main" id="{F8AED5E1-D605-39EE-4173-D6CD200DD410}"/>
              </a:ext>
            </a:extLst>
          </p:cNvPr>
          <p:cNvSpPr>
            <a:spLocks noGrp="1"/>
          </p:cNvSpPr>
          <p:nvPr>
            <p:ph type="pic" sz="quarter" idx="10"/>
          </p:nvPr>
        </p:nvSpPr>
        <p:spPr>
          <a:xfrm>
            <a:off x="1358900" y="0"/>
            <a:ext cx="3705225" cy="6858000"/>
          </a:xfrm>
          <a:prstGeom prst="rect">
            <a:avLst/>
          </a:prstGeom>
        </p:spPr>
        <p:txBody>
          <a:bodyPr/>
          <a:lstStyle>
            <a:lvl1pPr>
              <a:buClr>
                <a:srgbClr val="0B2C3F"/>
              </a:buClr>
              <a:defRPr/>
            </a:lvl1pPr>
          </a:lstStyle>
          <a:p>
            <a:r>
              <a:rPr lang="en-GB" dirty="0"/>
              <a:t>Click icon to add picture</a:t>
            </a:r>
            <a:endParaRPr lang="en-US" dirty="0"/>
          </a:p>
        </p:txBody>
      </p:sp>
      <p:sp>
        <p:nvSpPr>
          <p:cNvPr id="2" name="KACELL Business Company">
            <a:extLst>
              <a:ext uri="{FF2B5EF4-FFF2-40B4-BE49-F238E27FC236}">
                <a16:creationId xmlns:a16="http://schemas.microsoft.com/office/drawing/2014/main" id="{588D42C3-A2D2-C2D0-3C47-5462F0021247}"/>
              </a:ext>
            </a:extLst>
          </p:cNvPr>
          <p:cNvSpPr txBox="1"/>
          <p:nvPr/>
        </p:nvSpPr>
        <p:spPr>
          <a:xfrm>
            <a:off x="1844450" y="6519102"/>
            <a:ext cx="2518917" cy="123111"/>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nchor="ctr">
            <a:spAutoFit/>
          </a:bodyPr>
          <a:lstStyle/>
          <a:p>
            <a:r>
              <a:rPr lang="en-US" sz="800" dirty="0">
                <a:solidFill>
                  <a:srgbClr val="0B2C3F"/>
                </a:solidFill>
                <a:latin typeface="Calibri" panose="020F0502020204030204" pitchFamily="34" charset="0"/>
                <a:ea typeface="Calibri" panose="020F0502020204030204" pitchFamily="34" charset="0"/>
                <a:cs typeface="Calibri" panose="020F0502020204030204" pitchFamily="34" charset="0"/>
              </a:rPr>
              <a:t>© Data &amp; AI Governance Partners | All Rights Reserved</a:t>
            </a:r>
          </a:p>
        </p:txBody>
      </p:sp>
    </p:spTree>
    <p:extLst>
      <p:ext uri="{BB962C8B-B14F-4D97-AF65-F5344CB8AC3E}">
        <p14:creationId xmlns:p14="http://schemas.microsoft.com/office/powerpoint/2010/main" val="31843936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C4D7707-42E2-9B42-1BBA-DCA1C51B9E16}"/>
              </a:ext>
            </a:extLst>
          </p:cNvPr>
          <p:cNvSpPr/>
          <p:nvPr/>
        </p:nvSpPr>
        <p:spPr>
          <a:xfrm>
            <a:off x="0" y="0"/>
            <a:ext cx="1358900" cy="6858000"/>
          </a:xfrm>
          <a:prstGeom prst="rect">
            <a:avLst/>
          </a:prstGeom>
          <a:solidFill>
            <a:srgbClr val="0B2C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 name="Picture Placeholder 25">
            <a:extLst>
              <a:ext uri="{FF2B5EF4-FFF2-40B4-BE49-F238E27FC236}">
                <a16:creationId xmlns:a16="http://schemas.microsoft.com/office/drawing/2014/main" id="{F8AED5E1-D605-39EE-4173-D6CD200DD410}"/>
              </a:ext>
            </a:extLst>
          </p:cNvPr>
          <p:cNvSpPr>
            <a:spLocks noGrp="1"/>
          </p:cNvSpPr>
          <p:nvPr>
            <p:ph type="pic" sz="quarter" idx="10"/>
          </p:nvPr>
        </p:nvSpPr>
        <p:spPr>
          <a:xfrm>
            <a:off x="1358900" y="0"/>
            <a:ext cx="3705225" cy="6858000"/>
          </a:xfrm>
          <a:prstGeom prst="rect">
            <a:avLst/>
          </a:prstGeom>
        </p:spPr>
        <p:txBody>
          <a:bodyPr/>
          <a:lstStyle>
            <a:lvl1pPr>
              <a:buClr>
                <a:srgbClr val="0B2C3F"/>
              </a:buClr>
              <a:defRPr/>
            </a:lvl1pPr>
          </a:lstStyle>
          <a:p>
            <a:r>
              <a:rPr lang="en-GB" dirty="0"/>
              <a:t>Click icon to add picture</a:t>
            </a:r>
            <a:endParaRPr lang="en-US" dirty="0"/>
          </a:p>
        </p:txBody>
      </p:sp>
      <p:sp>
        <p:nvSpPr>
          <p:cNvPr id="2" name="KACELL Business Company">
            <a:extLst>
              <a:ext uri="{FF2B5EF4-FFF2-40B4-BE49-F238E27FC236}">
                <a16:creationId xmlns:a16="http://schemas.microsoft.com/office/drawing/2014/main" id="{588D42C3-A2D2-C2D0-3C47-5462F0021247}"/>
              </a:ext>
            </a:extLst>
          </p:cNvPr>
          <p:cNvSpPr txBox="1"/>
          <p:nvPr/>
        </p:nvSpPr>
        <p:spPr>
          <a:xfrm>
            <a:off x="1844450" y="6519102"/>
            <a:ext cx="2518917" cy="123111"/>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nchor="ctr">
            <a:spAutoFit/>
          </a:bodyPr>
          <a:lstStyle/>
          <a:p>
            <a:r>
              <a:rPr lang="en-US" sz="800" dirty="0">
                <a:solidFill>
                  <a:srgbClr val="0B2C3F"/>
                </a:solidFill>
                <a:latin typeface="Calibri" panose="020F0502020204030204" pitchFamily="34" charset="0"/>
                <a:ea typeface="Calibri" panose="020F0502020204030204" pitchFamily="34" charset="0"/>
                <a:cs typeface="Calibri" panose="020F0502020204030204" pitchFamily="34" charset="0"/>
              </a:rPr>
              <a:t>© Data &amp; AI Governance Partners | All Rights Reserved</a:t>
            </a:r>
          </a:p>
        </p:txBody>
      </p:sp>
      <p:sp>
        <p:nvSpPr>
          <p:cNvPr id="4" name="Text Placeholder 3">
            <a:extLst>
              <a:ext uri="{FF2B5EF4-FFF2-40B4-BE49-F238E27FC236}">
                <a16:creationId xmlns:a16="http://schemas.microsoft.com/office/drawing/2014/main" id="{2CC12709-FDA1-1B84-2AFC-B1D7D689AC01}"/>
              </a:ext>
            </a:extLst>
          </p:cNvPr>
          <p:cNvSpPr>
            <a:spLocks noGrp="1"/>
          </p:cNvSpPr>
          <p:nvPr>
            <p:ph type="body" sz="quarter" idx="11" hasCustomPrompt="1"/>
          </p:nvPr>
        </p:nvSpPr>
        <p:spPr>
          <a:xfrm>
            <a:off x="5549675" y="592597"/>
            <a:ext cx="3802062" cy="1169987"/>
          </a:xfrm>
          <a:prstGeom prst="rect">
            <a:avLst/>
          </a:prstGeom>
        </p:spPr>
        <p:txBody>
          <a:bodyPr/>
          <a:lstStyle>
            <a:lvl1pPr marL="0" indent="0">
              <a:buNone/>
              <a:defRPr sz="3200">
                <a:solidFill>
                  <a:srgbClr val="0B2C3F"/>
                </a:solidFill>
              </a:defRPr>
            </a:lvl1pPr>
          </a:lstStyle>
          <a:p>
            <a:pPr marL="0" marR="0" lvl="0" indent="0" algn="l" defTabSz="457200" rtl="0" eaLnBrk="1" fontAlgn="auto" latinLnBrk="0" hangingPunct="1">
              <a:lnSpc>
                <a:spcPct val="100000"/>
              </a:lnSpc>
              <a:spcBef>
                <a:spcPct val="20000"/>
              </a:spcBef>
              <a:spcAft>
                <a:spcPts val="600"/>
              </a:spcAft>
              <a:buClr>
                <a:schemeClr val="accent2"/>
              </a:buClr>
              <a:buSzPct val="92000"/>
              <a:buFont typeface="Wingdings 2" panose="05020102010507070707" pitchFamily="18" charset="2"/>
              <a:buNone/>
              <a:tabLst/>
              <a:defRPr/>
            </a:pPr>
            <a:r>
              <a:rPr lang="en-US" sz="1800" dirty="0">
                <a:solidFill>
                  <a:schemeClr val="accent1"/>
                </a:solidFill>
                <a:latin typeface="+mj-lt"/>
              </a:rPr>
              <a:t>Day 1 - Agenda</a:t>
            </a:r>
          </a:p>
          <a:p>
            <a:pPr lvl="0"/>
            <a:endParaRPr lang="en-FR" dirty="0"/>
          </a:p>
        </p:txBody>
      </p:sp>
      <p:sp>
        <p:nvSpPr>
          <p:cNvPr id="10" name="Vertical Text Placeholder 9">
            <a:extLst>
              <a:ext uri="{FF2B5EF4-FFF2-40B4-BE49-F238E27FC236}">
                <a16:creationId xmlns:a16="http://schemas.microsoft.com/office/drawing/2014/main" id="{36E1E284-A911-0F1D-FAE0-A5FB37BAA407}"/>
              </a:ext>
            </a:extLst>
          </p:cNvPr>
          <p:cNvSpPr>
            <a:spLocks noGrp="1"/>
          </p:cNvSpPr>
          <p:nvPr>
            <p:ph type="body" orient="vert" sz="quarter" idx="12" hasCustomPrompt="1"/>
          </p:nvPr>
        </p:nvSpPr>
        <p:spPr>
          <a:xfrm>
            <a:off x="48877" y="449263"/>
            <a:ext cx="1073486" cy="6070600"/>
          </a:xfrm>
          <a:prstGeom prst="rect">
            <a:avLst/>
          </a:prstGeom>
        </p:spPr>
        <p:txBody>
          <a:bodyPr vert="eaVert"/>
          <a:lstStyle>
            <a:lvl1pPr>
              <a:buClr>
                <a:srgbClr val="10B5B3"/>
              </a:buClr>
              <a:defRPr/>
            </a:lvl1pPr>
          </a:lstStyle>
          <a:p>
            <a:pPr marL="306000" marR="0" lvl="0" indent="-306000" algn="l" defTabSz="457200" rtl="0" eaLnBrk="1" fontAlgn="auto" latinLnBrk="0" hangingPunct="1">
              <a:lnSpc>
                <a:spcPct val="100000"/>
              </a:lnSpc>
              <a:spcBef>
                <a:spcPct val="20000"/>
              </a:spcBef>
              <a:spcAft>
                <a:spcPts val="600"/>
              </a:spcAft>
              <a:buClr>
                <a:schemeClr val="accent2"/>
              </a:buClr>
              <a:buSzPct val="92000"/>
              <a:buFont typeface="Wingdings 2" panose="05020102010507070707" pitchFamily="18" charset="2"/>
              <a:buChar char=""/>
              <a:tabLst/>
              <a:defRPr/>
            </a:pPr>
            <a:r>
              <a:rPr lang="en-US" sz="1800" dirty="0">
                <a:solidFill>
                  <a:schemeClr val="bg1"/>
                </a:solidFill>
                <a:latin typeface="Inter" panose="020B0502030000000004" pitchFamily="34" charset="0"/>
              </a:rPr>
              <a:t>TODAY’s AGENDA (Pacific Time/PT)</a:t>
            </a:r>
            <a:endParaRPr lang="en-ID" sz="1800" dirty="0">
              <a:solidFill>
                <a:schemeClr val="bg1"/>
              </a:solidFill>
              <a:latin typeface="Inter" panose="020B0502030000000004" pitchFamily="34" charset="0"/>
            </a:endParaRPr>
          </a:p>
          <a:p>
            <a:pPr lvl="0"/>
            <a:endParaRPr lang="en-FR" dirty="0"/>
          </a:p>
        </p:txBody>
      </p:sp>
    </p:spTree>
    <p:extLst>
      <p:ext uri="{BB962C8B-B14F-4D97-AF65-F5344CB8AC3E}">
        <p14:creationId xmlns:p14="http://schemas.microsoft.com/office/powerpoint/2010/main" val="40796191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7846937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9553896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6734269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4/24/26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919768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4/24/26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0256559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4/24/26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143242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374955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787726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5" Type="http://schemas.openxmlformats.org/officeDocument/2006/relationships/theme" Target="../theme/theme2.xml"/><Relationship Id="rId4"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4/24/26</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101257353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ijdelijke aanduiding voor tekst 2">
            <a:extLst>
              <a:ext uri="{FF2B5EF4-FFF2-40B4-BE49-F238E27FC236}">
                <a16:creationId xmlns:a16="http://schemas.microsoft.com/office/drawing/2014/main" id="{8EED84C6-50E6-6C43-8031-AFF6268E0C06}"/>
              </a:ext>
            </a:extLst>
          </p:cNvPr>
          <p:cNvSpPr>
            <a:spLocks noGrp="1"/>
          </p:cNvSpPr>
          <p:nvPr>
            <p:ph type="body" idx="1"/>
          </p:nvPr>
        </p:nvSpPr>
        <p:spPr>
          <a:xfrm>
            <a:off x="971550" y="1825625"/>
            <a:ext cx="10382250" cy="4351338"/>
          </a:xfrm>
          <a:prstGeom prst="rect">
            <a:avLst/>
          </a:prstGeom>
        </p:spPr>
        <p:txBody>
          <a:bodyPr vert="horz" lIns="91440" tIns="45720" rIns="91440" bIns="45720" rtlCol="0">
            <a:normAutofit/>
          </a:bodyPr>
          <a:lstStyle/>
          <a:p>
            <a:pPr lvl="0" rtl="0"/>
            <a:r>
              <a:rPr lang="en-US" noProof="0"/>
              <a:t>Klik</a:t>
            </a:r>
            <a:r>
              <a:rPr lang="en-US" noProof="0" dirty="0"/>
              <a:t> om de </a:t>
            </a:r>
            <a:r>
              <a:rPr lang="en-US" noProof="0" dirty="0" err="1"/>
              <a:t>tekststijlen</a:t>
            </a:r>
            <a:r>
              <a:rPr lang="en-US" noProof="0" dirty="0"/>
              <a:t> van het model </a:t>
            </a:r>
            <a:r>
              <a:rPr lang="en-US" noProof="0" dirty="0" err="1"/>
              <a:t>te</a:t>
            </a:r>
            <a:r>
              <a:rPr lang="en-US" noProof="0" dirty="0"/>
              <a:t> </a:t>
            </a:r>
            <a:r>
              <a:rPr lang="en-US" noProof="0" dirty="0" err="1"/>
              <a:t>bewerken</a:t>
            </a:r>
            <a:endParaRPr lang="en-US" noProof="0" dirty="0"/>
          </a:p>
          <a:p>
            <a:pPr lvl="1" rtl="0"/>
            <a:r>
              <a:rPr lang="en-US" noProof="0" dirty="0"/>
              <a:t>Tweede </a:t>
            </a:r>
            <a:r>
              <a:rPr lang="en-US" noProof="0" dirty="0" err="1"/>
              <a:t>niveau</a:t>
            </a:r>
            <a:endParaRPr lang="en-US" noProof="0" dirty="0"/>
          </a:p>
          <a:p>
            <a:pPr lvl="2" rtl="0"/>
            <a:r>
              <a:rPr lang="en-US" noProof="0" dirty="0" err="1"/>
              <a:t>Derde</a:t>
            </a:r>
            <a:r>
              <a:rPr lang="en-US" noProof="0" dirty="0"/>
              <a:t> </a:t>
            </a:r>
            <a:r>
              <a:rPr lang="en-US" noProof="0" dirty="0" err="1"/>
              <a:t>niveau</a:t>
            </a:r>
            <a:endParaRPr lang="en-US" noProof="0" dirty="0"/>
          </a:p>
          <a:p>
            <a:pPr lvl="3" rtl="0"/>
            <a:r>
              <a:rPr lang="en-US" noProof="0" dirty="0" err="1"/>
              <a:t>Vierde</a:t>
            </a:r>
            <a:r>
              <a:rPr lang="en-US" noProof="0" dirty="0"/>
              <a:t> </a:t>
            </a:r>
            <a:r>
              <a:rPr lang="en-US" noProof="0" dirty="0" err="1"/>
              <a:t>niveau</a:t>
            </a:r>
            <a:endParaRPr lang="en-US" noProof="0" dirty="0"/>
          </a:p>
          <a:p>
            <a:pPr lvl="4" rtl="0"/>
            <a:r>
              <a:rPr lang="en-US" noProof="0" dirty="0" err="1"/>
              <a:t>Vijfde</a:t>
            </a:r>
            <a:r>
              <a:rPr lang="en-US" noProof="0" dirty="0"/>
              <a:t> </a:t>
            </a:r>
            <a:r>
              <a:rPr lang="en-US" noProof="0" dirty="0" err="1"/>
              <a:t>niveau</a:t>
            </a:r>
            <a:endParaRPr lang="en-US" noProof="0" dirty="0"/>
          </a:p>
        </p:txBody>
      </p:sp>
      <p:sp>
        <p:nvSpPr>
          <p:cNvPr id="12" name="Tijdelijke aanduiding voor titel 11">
            <a:extLst>
              <a:ext uri="{FF2B5EF4-FFF2-40B4-BE49-F238E27FC236}">
                <a16:creationId xmlns:a16="http://schemas.microsoft.com/office/drawing/2014/main" id="{D41FC0AE-253D-D242-9C88-017078F8A23A}"/>
              </a:ext>
            </a:extLst>
          </p:cNvPr>
          <p:cNvSpPr>
            <a:spLocks noGrp="1"/>
          </p:cNvSpPr>
          <p:nvPr>
            <p:ph type="title"/>
          </p:nvPr>
        </p:nvSpPr>
        <p:spPr>
          <a:xfrm>
            <a:off x="952500" y="365125"/>
            <a:ext cx="10401300" cy="1325563"/>
          </a:xfrm>
          <a:prstGeom prst="rect">
            <a:avLst/>
          </a:prstGeom>
        </p:spPr>
        <p:txBody>
          <a:bodyPr vert="horz" lIns="91440" tIns="45720" rIns="91440" bIns="45720" rtlCol="0" anchor="ctr">
            <a:normAutofit/>
          </a:bodyPr>
          <a:lstStyle/>
          <a:p>
            <a:pPr rtl="0"/>
            <a:r>
              <a:rPr lang="en-US" noProof="0"/>
              <a:t>Klik</a:t>
            </a:r>
            <a:r>
              <a:rPr lang="en-US" noProof="0" dirty="0"/>
              <a:t> om de </a:t>
            </a:r>
            <a:r>
              <a:rPr lang="en-US" noProof="0" dirty="0" err="1"/>
              <a:t>titelstijl</a:t>
            </a:r>
            <a:r>
              <a:rPr lang="en-US" noProof="0" dirty="0"/>
              <a:t> van het model </a:t>
            </a:r>
            <a:r>
              <a:rPr lang="en-US" noProof="0" dirty="0" err="1"/>
              <a:t>te</a:t>
            </a:r>
            <a:r>
              <a:rPr lang="en-US" noProof="0" dirty="0"/>
              <a:t> </a:t>
            </a:r>
            <a:r>
              <a:rPr lang="en-US" noProof="0" dirty="0" err="1"/>
              <a:t>bewerken</a:t>
            </a:r>
            <a:endParaRPr lang="en-US" noProof="0" dirty="0"/>
          </a:p>
        </p:txBody>
      </p:sp>
      <p:sp>
        <p:nvSpPr>
          <p:cNvPr id="31" name="Tijdelijke aanduiding voor voettekst 4">
            <a:extLst>
              <a:ext uri="{FF2B5EF4-FFF2-40B4-BE49-F238E27FC236}">
                <a16:creationId xmlns:a16="http://schemas.microsoft.com/office/drawing/2014/main" id="{C9955F1C-C0B1-BA44-8905-6991FA0D1EF3}"/>
              </a:ext>
            </a:extLst>
          </p:cNvPr>
          <p:cNvSpPr>
            <a:spLocks noGrp="1"/>
          </p:cNvSpPr>
          <p:nvPr>
            <p:ph type="ftr" sz="quarter" idx="3"/>
          </p:nvPr>
        </p:nvSpPr>
        <p:spPr>
          <a:xfrm>
            <a:off x="8591909" y="6444362"/>
            <a:ext cx="2678597" cy="247651"/>
          </a:xfrm>
          <a:prstGeom prst="rect">
            <a:avLst/>
          </a:prstGeom>
        </p:spPr>
        <p:txBody>
          <a:bodyPr vert="horz" lIns="0" tIns="0" rIns="0" bIns="0" rtlCol="0" anchor="t" anchorCtr="0"/>
          <a:lstStyle>
            <a:lvl1pPr algn="r">
              <a:defRPr sz="700" b="0" i="0">
                <a:solidFill>
                  <a:schemeClr val="bg1"/>
                </a:solidFill>
                <a:latin typeface="Arial" panose="020B0604020202020204" pitchFamily="34" charset="0"/>
                <a:cs typeface="Arial" panose="020B0604020202020204" pitchFamily="34" charset="0"/>
              </a:defRPr>
            </a:lvl1pPr>
          </a:lstStyle>
          <a:p>
            <a:pPr>
              <a:defRPr/>
            </a:pPr>
            <a:r>
              <a:rPr lang="en-US" dirty="0">
                <a:solidFill>
                  <a:srgbClr val="000000"/>
                </a:solidFill>
              </a:rPr>
              <a:t>© 2026 Data &amp; AI Governance Partners | All Rights Reserved</a:t>
            </a:r>
            <a:endParaRPr lang="nl-NL" dirty="0">
              <a:solidFill>
                <a:srgbClr val="000000"/>
              </a:solidFill>
            </a:endParaRPr>
          </a:p>
        </p:txBody>
      </p:sp>
      <p:sp>
        <p:nvSpPr>
          <p:cNvPr id="32" name="Tijdelijke aanduiding voor dianummer 5">
            <a:extLst>
              <a:ext uri="{FF2B5EF4-FFF2-40B4-BE49-F238E27FC236}">
                <a16:creationId xmlns:a16="http://schemas.microsoft.com/office/drawing/2014/main" id="{C8ADA0DF-3751-9A48-8A21-59F01C782D7C}"/>
              </a:ext>
            </a:extLst>
          </p:cNvPr>
          <p:cNvSpPr>
            <a:spLocks noGrp="1"/>
          </p:cNvSpPr>
          <p:nvPr>
            <p:ph type="sldNum" sz="quarter" idx="4"/>
          </p:nvPr>
        </p:nvSpPr>
        <p:spPr>
          <a:xfrm>
            <a:off x="11270507" y="6444362"/>
            <a:ext cx="523240" cy="247651"/>
          </a:xfrm>
          <a:prstGeom prst="rect">
            <a:avLst/>
          </a:prstGeom>
        </p:spPr>
        <p:txBody>
          <a:bodyPr vert="horz" lIns="0" tIns="0" rIns="0" bIns="0" rtlCol="0" anchor="t" anchorCtr="0"/>
          <a:lstStyle>
            <a:lvl1pPr algn="ctr">
              <a:defRPr sz="700" b="0" i="0">
                <a:solidFill>
                  <a:schemeClr val="bg1"/>
                </a:solidFill>
                <a:latin typeface="Arial" panose="020B0604020202020204" pitchFamily="34" charset="0"/>
                <a:cs typeface="Arial" panose="020B0604020202020204" pitchFamily="34" charset="0"/>
              </a:defRPr>
            </a:lvl1pPr>
          </a:lstStyle>
          <a:p>
            <a:fld id="{294A09A9-5501-47C1-A89A-A340965A2BE2}" type="slidenum">
              <a:rPr lang="nl-NL" smtClean="0"/>
              <a:pPr/>
              <a:t>‹#›</a:t>
            </a:fld>
            <a:endParaRPr lang="nl-NL"/>
          </a:p>
        </p:txBody>
      </p:sp>
    </p:spTree>
    <p:extLst>
      <p:ext uri="{BB962C8B-B14F-4D97-AF65-F5344CB8AC3E}">
        <p14:creationId xmlns:p14="http://schemas.microsoft.com/office/powerpoint/2010/main" val="4242347319"/>
      </p:ext>
    </p:extLst>
  </p:cSld>
  <p:clrMap bg1="dk1" tx1="lt1" bg2="dk2" tx2="lt2" accent1="accent1" accent2="accent2" accent3="accent3" accent4="accent4" accent5="accent5" accent6="accent6" hlink="hlink" folHlink="folHlink"/>
  <p:sldLayoutIdLst>
    <p:sldLayoutId id="2147483673" r:id="rId1"/>
    <p:sldLayoutId id="2147483674" r:id="rId2"/>
    <p:sldLayoutId id="2147483676" r:id="rId3"/>
    <p:sldLayoutId id="2147483677" r:id="rId4"/>
  </p:sldLayoutIdLst>
  <p:hf hdr="0"/>
  <p:txStyles>
    <p:titleStyle>
      <a:lvl1pPr algn="l" defTabSz="914400" rtl="0" eaLnBrk="1" latinLnBrk="0" hangingPunct="1">
        <a:lnSpc>
          <a:spcPct val="90000"/>
        </a:lnSpc>
        <a:spcBef>
          <a:spcPct val="0"/>
        </a:spcBef>
        <a:buNone/>
        <a:defRPr sz="4400" b="1" i="0" kern="1200" spc="100" baseline="0">
          <a:solidFill>
            <a:schemeClr val="bg1"/>
          </a:solidFill>
          <a:latin typeface="Arial" panose="020B0604020202020204" pitchFamily="34" charset="0"/>
          <a:ea typeface="+mj-ea"/>
          <a:cs typeface="Arial" panose="020B0604020202020204" pitchFamily="34"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A4A3A4"/>
          </p15:clr>
        </p15:guide>
        <p15:guide id="2" pos="3840">
          <p15:clr>
            <a:srgbClr val="A4A3A4"/>
          </p15:clr>
        </p15:guide>
        <p15:guide id="3" pos="240">
          <p15:clr>
            <a:srgbClr val="547EBF"/>
          </p15:clr>
        </p15:guide>
        <p15:guide id="4" orient="horz" pos="240">
          <p15:clr>
            <a:srgbClr val="547EBF"/>
          </p15:clr>
        </p15:guide>
        <p15:guide id="5" pos="7440">
          <p15:clr>
            <a:srgbClr val="547EBF"/>
          </p15:clr>
        </p15:guide>
        <p15:guide id="6" orient="horz" pos="4080">
          <p15:clr>
            <a:srgbClr val="547EBF"/>
          </p15:clr>
        </p15:guide>
        <p15:guide id="7" pos="600">
          <p15:clr>
            <a:srgbClr val="547EBF"/>
          </p15:clr>
        </p15:guide>
        <p15:guide id="8" pos="3720">
          <p15:clr>
            <a:srgbClr val="547EBF"/>
          </p15:clr>
        </p15:guide>
        <p15:guide id="9" pos="2112">
          <p15:clr>
            <a:srgbClr val="547EBF"/>
          </p15:clr>
        </p15:guide>
        <p15:guide id="10" pos="1848">
          <p15:clr>
            <a:srgbClr val="547EBF"/>
          </p15:clr>
        </p15:guide>
        <p15:guide id="11" pos="5568">
          <p15:clr>
            <a:srgbClr val="547EBF"/>
          </p15:clr>
        </p15:guide>
        <p15:guide id="12" pos="5832">
          <p15:clr>
            <a:srgbClr val="547EBF"/>
          </p15:clr>
        </p15:guide>
        <p15:guide id="13" pos="4968">
          <p15:clr>
            <a:srgbClr val="9FCC3B"/>
          </p15:clr>
        </p15:guide>
        <p15:guide id="14" pos="5208">
          <p15:clr>
            <a:srgbClr val="9FCC3B"/>
          </p15:clr>
        </p15:guide>
        <p15:guide id="15" pos="2712">
          <p15:clr>
            <a:srgbClr val="9FCC3B"/>
          </p15:clr>
        </p15:guide>
        <p15:guide id="16" pos="2472">
          <p15:clr>
            <a:srgbClr val="9FCC3B"/>
          </p15:clr>
        </p15:guide>
        <p15:guide id="17" pos="3940">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Layout" Target="../slideLayouts/slideLayout13.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svg"/><Relationship Id="rId9" Type="http://schemas.openxmlformats.org/officeDocument/2006/relationships/image" Target="../media/image11.sv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2" Type="http://schemas.openxmlformats.org/officeDocument/2006/relationships/image" Target="../media/image68.jpg"/><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png"/><Relationship Id="rId1" Type="http://schemas.openxmlformats.org/officeDocument/2006/relationships/slideLayout" Target="../slideLayouts/slideLayout13.xml"/><Relationship Id="rId6" Type="http://schemas.openxmlformats.org/officeDocument/2006/relationships/image" Target="../media/image6.svg"/><Relationship Id="rId5" Type="http://schemas.openxmlformats.org/officeDocument/2006/relationships/image" Target="../media/image72.svg"/><Relationship Id="rId4" Type="http://schemas.openxmlformats.org/officeDocument/2006/relationships/image" Target="../media/image71.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63.xml"/><Relationship Id="rId1" Type="http://schemas.openxmlformats.org/officeDocument/2006/relationships/slideLayout" Target="../slideLayouts/slideLayout1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64.xml"/><Relationship Id="rId1" Type="http://schemas.openxmlformats.org/officeDocument/2006/relationships/slideLayout" Target="../slideLayouts/slideLayout1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png"/><Relationship Id="rId2" Type="http://schemas.openxmlformats.org/officeDocument/2006/relationships/image" Target="../media/image12.png"/><Relationship Id="rId1" Type="http://schemas.openxmlformats.org/officeDocument/2006/relationships/slideLayout" Target="../slideLayouts/slideLayout13.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0" Type="http://schemas.openxmlformats.org/officeDocument/2006/relationships/image" Target="../media/image20.png"/><Relationship Id="rId4" Type="http://schemas.openxmlformats.org/officeDocument/2006/relationships/image" Target="../media/image14.png"/><Relationship Id="rId9" Type="http://schemas.openxmlformats.org/officeDocument/2006/relationships/image" Target="../media/image19.png"/></Relationships>
</file>

<file path=ppt/slides/_rels/slide14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66.xml"/><Relationship Id="rId1" Type="http://schemas.openxmlformats.org/officeDocument/2006/relationships/slideLayout" Target="../slideLayouts/slideLayout1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5.xml"/><Relationship Id="rId1" Type="http://schemas.openxmlformats.org/officeDocument/2006/relationships/slideLayout" Target="../slideLayouts/slideLayout13.xml"/><Relationship Id="rId5" Type="http://schemas.openxmlformats.org/officeDocument/2006/relationships/image" Target="../media/image75.png"/><Relationship Id="rId4" Type="http://schemas.openxmlformats.org/officeDocument/2006/relationships/hyperlink" Target="https://federale.sharepoint.com/sites/TD/DMO/Lists/Business%20Terms/AllItems.aspx" TargetMode="External"/></Relationships>
</file>

<file path=ppt/slides/_rels/slide15.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3" Type="http://schemas.openxmlformats.org/officeDocument/2006/relationships/image" Target="../media/image25.png"/><Relationship Id="rId7" Type="http://schemas.openxmlformats.org/officeDocument/2006/relationships/image" Target="../media/image29.png"/><Relationship Id="rId12" Type="http://schemas.openxmlformats.org/officeDocument/2006/relationships/image" Target="../media/image34.png"/><Relationship Id="rId2" Type="http://schemas.openxmlformats.org/officeDocument/2006/relationships/image" Target="../media/image24.png"/><Relationship Id="rId1" Type="http://schemas.openxmlformats.org/officeDocument/2006/relationships/slideLayout" Target="../slideLayouts/slideLayout13.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77.xml"/><Relationship Id="rId1" Type="http://schemas.openxmlformats.org/officeDocument/2006/relationships/slideLayout" Target="../slideLayouts/slideLayout13.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79.xml"/><Relationship Id="rId1" Type="http://schemas.openxmlformats.org/officeDocument/2006/relationships/slideLayout" Target="../slideLayouts/slideLayout13.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3.xml"/></Relationships>
</file>

<file path=ppt/slides/_rels/slide15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81.xml"/><Relationship Id="rId1" Type="http://schemas.openxmlformats.org/officeDocument/2006/relationships/slideLayout" Target="../slideLayouts/slideLayout13.xml"/><Relationship Id="rId4" Type="http://schemas.openxmlformats.org/officeDocument/2006/relationships/image" Target="../media/image82.png"/></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3.xml"/></Relationships>
</file>

<file path=ppt/slides/_rels/slide15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3.xml"/><Relationship Id="rId1" Type="http://schemas.openxmlformats.org/officeDocument/2006/relationships/slideLayout" Target="../slideLayouts/slideLayout13.xml"/><Relationship Id="rId5" Type="http://schemas.openxmlformats.org/officeDocument/2006/relationships/image" Target="../media/image85.png"/><Relationship Id="rId4" Type="http://schemas.openxmlformats.org/officeDocument/2006/relationships/image" Target="../media/image84.png"/></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3.xml"/></Relationships>
</file>

<file path=ppt/slides/_rels/slide15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85.xml"/><Relationship Id="rId1" Type="http://schemas.openxmlformats.org/officeDocument/2006/relationships/slideLayout" Target="../slideLayouts/slideLayout13.xml"/><Relationship Id="rId5" Type="http://schemas.openxmlformats.org/officeDocument/2006/relationships/image" Target="../media/image88.png"/><Relationship Id="rId4" Type="http://schemas.openxmlformats.org/officeDocument/2006/relationships/image" Target="../media/image87.png"/></Relationships>
</file>

<file path=ppt/slides/_rels/slide16.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3" Type="http://schemas.openxmlformats.org/officeDocument/2006/relationships/image" Target="../media/image25.png"/><Relationship Id="rId7" Type="http://schemas.openxmlformats.org/officeDocument/2006/relationships/image" Target="../media/image29.png"/><Relationship Id="rId12" Type="http://schemas.openxmlformats.org/officeDocument/2006/relationships/image" Target="../media/image34.png"/><Relationship Id="rId2" Type="http://schemas.openxmlformats.org/officeDocument/2006/relationships/image" Target="../media/image24.png"/><Relationship Id="rId1" Type="http://schemas.openxmlformats.org/officeDocument/2006/relationships/slideLayout" Target="../slideLayouts/slideLayout13.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87.xml"/><Relationship Id="rId1" Type="http://schemas.openxmlformats.org/officeDocument/2006/relationships/slideLayout" Target="../slideLayouts/slideLayout13.xml"/><Relationship Id="rId4" Type="http://schemas.openxmlformats.org/officeDocument/2006/relationships/image" Target="../media/image90.png"/></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3.xml"/></Relationships>
</file>

<file path=ppt/slides/_rels/slide16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89.xml"/><Relationship Id="rId1" Type="http://schemas.openxmlformats.org/officeDocument/2006/relationships/slideLayout" Target="../slideLayouts/slideLayout13.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3.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3.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3.xml"/></Relationships>
</file>

<file path=ppt/slides/_rels/slide16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95.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1.png"/><Relationship Id="rId18" Type="http://schemas.openxmlformats.org/officeDocument/2006/relationships/image" Target="../media/image24.png"/><Relationship Id="rId3" Type="http://schemas.openxmlformats.org/officeDocument/2006/relationships/image" Target="../media/image37.png"/><Relationship Id="rId21" Type="http://schemas.openxmlformats.org/officeDocument/2006/relationships/image" Target="../media/image35.png"/><Relationship Id="rId7" Type="http://schemas.openxmlformats.org/officeDocument/2006/relationships/image" Target="../media/image28.png"/><Relationship Id="rId12" Type="http://schemas.openxmlformats.org/officeDocument/2006/relationships/image" Target="../media/image43.png"/><Relationship Id="rId17" Type="http://schemas.openxmlformats.org/officeDocument/2006/relationships/image" Target="../media/image44.png"/><Relationship Id="rId2" Type="http://schemas.openxmlformats.org/officeDocument/2006/relationships/image" Target="../media/image36.png"/><Relationship Id="rId16" Type="http://schemas.openxmlformats.org/officeDocument/2006/relationships/image" Target="../media/image34.png"/><Relationship Id="rId20" Type="http://schemas.openxmlformats.org/officeDocument/2006/relationships/image" Target="../media/image27.png"/><Relationship Id="rId1" Type="http://schemas.openxmlformats.org/officeDocument/2006/relationships/slideLayout" Target="../slideLayouts/slideLayout13.xml"/><Relationship Id="rId6" Type="http://schemas.openxmlformats.org/officeDocument/2006/relationships/image" Target="../media/image40.png"/><Relationship Id="rId11" Type="http://schemas.openxmlformats.org/officeDocument/2006/relationships/image" Target="../media/image30.png"/><Relationship Id="rId24" Type="http://schemas.openxmlformats.org/officeDocument/2006/relationships/image" Target="../media/image46.png"/><Relationship Id="rId5" Type="http://schemas.openxmlformats.org/officeDocument/2006/relationships/image" Target="../media/image39.png"/><Relationship Id="rId15" Type="http://schemas.openxmlformats.org/officeDocument/2006/relationships/image" Target="../media/image33.png"/><Relationship Id="rId23" Type="http://schemas.openxmlformats.org/officeDocument/2006/relationships/image" Target="../media/image26.png"/><Relationship Id="rId10" Type="http://schemas.openxmlformats.org/officeDocument/2006/relationships/image" Target="../media/image42.png"/><Relationship Id="rId19" Type="http://schemas.openxmlformats.org/officeDocument/2006/relationships/image" Target="../media/image25.png"/><Relationship Id="rId4" Type="http://schemas.openxmlformats.org/officeDocument/2006/relationships/image" Target="../media/image38.png"/><Relationship Id="rId9" Type="http://schemas.openxmlformats.org/officeDocument/2006/relationships/image" Target="../media/image41.png"/><Relationship Id="rId14" Type="http://schemas.openxmlformats.org/officeDocument/2006/relationships/image" Target="../media/image32.png"/><Relationship Id="rId22" Type="http://schemas.openxmlformats.org/officeDocument/2006/relationships/image" Target="../media/image45.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96.xml"/><Relationship Id="rId1" Type="http://schemas.openxmlformats.org/officeDocument/2006/relationships/slideLayout" Target="../slideLayouts/slideLayout1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3.xml"/></Relationships>
</file>

<file path=ppt/slides/_rels/slide17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99.xml"/><Relationship Id="rId1" Type="http://schemas.openxmlformats.org/officeDocument/2006/relationships/slideLayout" Target="../slideLayouts/slideLayout1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00.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1.png"/><Relationship Id="rId18" Type="http://schemas.openxmlformats.org/officeDocument/2006/relationships/image" Target="../media/image24.png"/><Relationship Id="rId3" Type="http://schemas.openxmlformats.org/officeDocument/2006/relationships/image" Target="../media/image37.png"/><Relationship Id="rId21" Type="http://schemas.openxmlformats.org/officeDocument/2006/relationships/image" Target="../media/image35.png"/><Relationship Id="rId7" Type="http://schemas.openxmlformats.org/officeDocument/2006/relationships/image" Target="../media/image28.png"/><Relationship Id="rId12" Type="http://schemas.openxmlformats.org/officeDocument/2006/relationships/image" Target="../media/image43.png"/><Relationship Id="rId17" Type="http://schemas.openxmlformats.org/officeDocument/2006/relationships/image" Target="../media/image44.png"/><Relationship Id="rId2" Type="http://schemas.openxmlformats.org/officeDocument/2006/relationships/image" Target="../media/image36.png"/><Relationship Id="rId16" Type="http://schemas.openxmlformats.org/officeDocument/2006/relationships/image" Target="../media/image34.png"/><Relationship Id="rId20" Type="http://schemas.openxmlformats.org/officeDocument/2006/relationships/image" Target="../media/image27.png"/><Relationship Id="rId1" Type="http://schemas.openxmlformats.org/officeDocument/2006/relationships/slideLayout" Target="../slideLayouts/slideLayout13.xml"/><Relationship Id="rId6" Type="http://schemas.openxmlformats.org/officeDocument/2006/relationships/image" Target="../media/image40.png"/><Relationship Id="rId11" Type="http://schemas.openxmlformats.org/officeDocument/2006/relationships/image" Target="../media/image30.png"/><Relationship Id="rId24" Type="http://schemas.openxmlformats.org/officeDocument/2006/relationships/image" Target="../media/image46.png"/><Relationship Id="rId5" Type="http://schemas.openxmlformats.org/officeDocument/2006/relationships/image" Target="../media/image39.png"/><Relationship Id="rId15" Type="http://schemas.openxmlformats.org/officeDocument/2006/relationships/image" Target="../media/image33.png"/><Relationship Id="rId23" Type="http://schemas.openxmlformats.org/officeDocument/2006/relationships/image" Target="../media/image26.png"/><Relationship Id="rId10" Type="http://schemas.openxmlformats.org/officeDocument/2006/relationships/image" Target="../media/image42.png"/><Relationship Id="rId19" Type="http://schemas.openxmlformats.org/officeDocument/2006/relationships/image" Target="../media/image25.png"/><Relationship Id="rId4" Type="http://schemas.openxmlformats.org/officeDocument/2006/relationships/image" Target="../media/image38.png"/><Relationship Id="rId9" Type="http://schemas.openxmlformats.org/officeDocument/2006/relationships/image" Target="../media/image41.png"/><Relationship Id="rId14" Type="http://schemas.openxmlformats.org/officeDocument/2006/relationships/image" Target="../media/image32.png"/><Relationship Id="rId22" Type="http://schemas.openxmlformats.org/officeDocument/2006/relationships/image" Target="../media/image45.pn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02.xml"/><Relationship Id="rId1" Type="http://schemas.openxmlformats.org/officeDocument/2006/relationships/slideLayout" Target="../slideLayouts/slideLayout1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03.xml"/><Relationship Id="rId1" Type="http://schemas.openxmlformats.org/officeDocument/2006/relationships/slideLayout" Target="../slideLayouts/slideLayout1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1.png"/><Relationship Id="rId18" Type="http://schemas.openxmlformats.org/officeDocument/2006/relationships/image" Target="../media/image24.png"/><Relationship Id="rId3" Type="http://schemas.openxmlformats.org/officeDocument/2006/relationships/image" Target="../media/image37.png"/><Relationship Id="rId21" Type="http://schemas.openxmlformats.org/officeDocument/2006/relationships/image" Target="../media/image35.png"/><Relationship Id="rId7" Type="http://schemas.openxmlformats.org/officeDocument/2006/relationships/image" Target="../media/image28.png"/><Relationship Id="rId12" Type="http://schemas.openxmlformats.org/officeDocument/2006/relationships/image" Target="../media/image43.png"/><Relationship Id="rId17" Type="http://schemas.openxmlformats.org/officeDocument/2006/relationships/image" Target="../media/image44.png"/><Relationship Id="rId2" Type="http://schemas.openxmlformats.org/officeDocument/2006/relationships/image" Target="../media/image36.png"/><Relationship Id="rId16" Type="http://schemas.openxmlformats.org/officeDocument/2006/relationships/image" Target="../media/image34.png"/><Relationship Id="rId20" Type="http://schemas.openxmlformats.org/officeDocument/2006/relationships/image" Target="../media/image27.png"/><Relationship Id="rId1" Type="http://schemas.openxmlformats.org/officeDocument/2006/relationships/slideLayout" Target="../slideLayouts/slideLayout13.xml"/><Relationship Id="rId6" Type="http://schemas.openxmlformats.org/officeDocument/2006/relationships/image" Target="../media/image40.png"/><Relationship Id="rId11" Type="http://schemas.openxmlformats.org/officeDocument/2006/relationships/image" Target="../media/image30.png"/><Relationship Id="rId24" Type="http://schemas.openxmlformats.org/officeDocument/2006/relationships/image" Target="../media/image46.png"/><Relationship Id="rId5" Type="http://schemas.openxmlformats.org/officeDocument/2006/relationships/image" Target="../media/image39.png"/><Relationship Id="rId15" Type="http://schemas.openxmlformats.org/officeDocument/2006/relationships/image" Target="../media/image33.png"/><Relationship Id="rId23" Type="http://schemas.openxmlformats.org/officeDocument/2006/relationships/image" Target="../media/image26.png"/><Relationship Id="rId10" Type="http://schemas.openxmlformats.org/officeDocument/2006/relationships/image" Target="../media/image42.png"/><Relationship Id="rId19" Type="http://schemas.openxmlformats.org/officeDocument/2006/relationships/image" Target="../media/image25.png"/><Relationship Id="rId4" Type="http://schemas.openxmlformats.org/officeDocument/2006/relationships/image" Target="../media/image38.png"/><Relationship Id="rId9" Type="http://schemas.openxmlformats.org/officeDocument/2006/relationships/image" Target="../media/image41.png"/><Relationship Id="rId14" Type="http://schemas.openxmlformats.org/officeDocument/2006/relationships/image" Target="../media/image32.png"/><Relationship Id="rId22" Type="http://schemas.openxmlformats.org/officeDocument/2006/relationships/image" Target="../media/image45.png"/></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3.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2.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3.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4.png"/><Relationship Id="rId1" Type="http://schemas.openxmlformats.org/officeDocument/2006/relationships/slideLayout" Target="../slideLayouts/slideLayout13.xml"/><Relationship Id="rId4" Type="http://schemas.openxmlformats.org/officeDocument/2006/relationships/image" Target="../media/image6.svg"/></Relationships>
</file>

<file path=ppt/slides/_rels/slide21.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43.png"/><Relationship Id="rId18" Type="http://schemas.openxmlformats.org/officeDocument/2006/relationships/image" Target="../media/image44.png"/><Relationship Id="rId26" Type="http://schemas.openxmlformats.org/officeDocument/2006/relationships/image" Target="../media/image6.svg"/><Relationship Id="rId3" Type="http://schemas.openxmlformats.org/officeDocument/2006/relationships/image" Target="../media/image36.png"/><Relationship Id="rId21" Type="http://schemas.openxmlformats.org/officeDocument/2006/relationships/image" Target="../media/image27.png"/><Relationship Id="rId7" Type="http://schemas.openxmlformats.org/officeDocument/2006/relationships/image" Target="../media/image40.png"/><Relationship Id="rId12" Type="http://schemas.openxmlformats.org/officeDocument/2006/relationships/image" Target="../media/image30.png"/><Relationship Id="rId17" Type="http://schemas.openxmlformats.org/officeDocument/2006/relationships/image" Target="../media/image34.png"/><Relationship Id="rId25" Type="http://schemas.openxmlformats.org/officeDocument/2006/relationships/image" Target="../media/image46.png"/><Relationship Id="rId2" Type="http://schemas.openxmlformats.org/officeDocument/2006/relationships/notesSlide" Target="../notesSlides/notesSlide5.xml"/><Relationship Id="rId16" Type="http://schemas.openxmlformats.org/officeDocument/2006/relationships/image" Target="../media/image33.png"/><Relationship Id="rId20" Type="http://schemas.openxmlformats.org/officeDocument/2006/relationships/image" Target="../media/image25.png"/><Relationship Id="rId1" Type="http://schemas.openxmlformats.org/officeDocument/2006/relationships/slideLayout" Target="../slideLayouts/slideLayout13.xml"/><Relationship Id="rId6" Type="http://schemas.openxmlformats.org/officeDocument/2006/relationships/image" Target="../media/image39.png"/><Relationship Id="rId11" Type="http://schemas.openxmlformats.org/officeDocument/2006/relationships/image" Target="../media/image42.png"/><Relationship Id="rId24" Type="http://schemas.openxmlformats.org/officeDocument/2006/relationships/image" Target="../media/image26.png"/><Relationship Id="rId5" Type="http://schemas.openxmlformats.org/officeDocument/2006/relationships/image" Target="../media/image38.png"/><Relationship Id="rId15" Type="http://schemas.openxmlformats.org/officeDocument/2006/relationships/image" Target="../media/image32.png"/><Relationship Id="rId23" Type="http://schemas.openxmlformats.org/officeDocument/2006/relationships/image" Target="../media/image45.png"/><Relationship Id="rId10" Type="http://schemas.openxmlformats.org/officeDocument/2006/relationships/image" Target="../media/image41.png"/><Relationship Id="rId19" Type="http://schemas.openxmlformats.org/officeDocument/2006/relationships/image" Target="../media/image24.png"/><Relationship Id="rId4" Type="http://schemas.openxmlformats.org/officeDocument/2006/relationships/image" Target="../media/image37.png"/><Relationship Id="rId9" Type="http://schemas.openxmlformats.org/officeDocument/2006/relationships/image" Target="../media/image29.png"/><Relationship Id="rId14" Type="http://schemas.openxmlformats.org/officeDocument/2006/relationships/image" Target="../media/image31.png"/><Relationship Id="rId22" Type="http://schemas.openxmlformats.org/officeDocument/2006/relationships/image" Target="../media/image35.png"/></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3.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3.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3.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3.xml"/></Relationships>
</file>

<file path=ppt/slides/_rels/slide21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3.xml"/></Relationships>
</file>

<file path=ppt/slides/_rels/slide21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94.png"/><Relationship Id="rId1" Type="http://schemas.openxmlformats.org/officeDocument/2006/relationships/slideLayout" Target="../slideLayouts/slideLayout13.xml"/></Relationships>
</file>

<file path=ppt/slides/_rels/slide21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94.png"/><Relationship Id="rId1" Type="http://schemas.openxmlformats.org/officeDocument/2006/relationships/slideLayout" Target="../slideLayouts/slideLayout13.xml"/></Relationships>
</file>

<file path=ppt/slides/_rels/slide219.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35.png"/><Relationship Id="rId2" Type="http://schemas.openxmlformats.org/officeDocument/2006/relationships/image" Target="../media/image36.png"/><Relationship Id="rId1" Type="http://schemas.openxmlformats.org/officeDocument/2006/relationships/slideLayout" Target="../slideLayouts/slideLayout13.xml"/><Relationship Id="rId6" Type="http://schemas.openxmlformats.org/officeDocument/2006/relationships/image" Target="../media/image25.png"/><Relationship Id="rId5" Type="http://schemas.openxmlformats.org/officeDocument/2006/relationships/image" Target="../media/image41.png"/><Relationship Id="rId4" Type="http://schemas.openxmlformats.org/officeDocument/2006/relationships/image" Target="../media/image28.png"/><Relationship Id="rId9" Type="http://schemas.openxmlformats.org/officeDocument/2006/relationships/image" Target="../media/image6.svg"/></Relationships>
</file>

<file path=ppt/slides/_rels/slide220.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3.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3.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93.png"/><Relationship Id="rId1" Type="http://schemas.openxmlformats.org/officeDocument/2006/relationships/slideLayout" Target="../slideLayouts/slideLayout13.xml"/><Relationship Id="rId4" Type="http://schemas.openxmlformats.org/officeDocument/2006/relationships/image" Target="../media/image6.svg"/></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3.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9.xml.rels><?xml version="1.0" encoding="UTF-8" standalone="yes"?>
<Relationships xmlns="http://schemas.openxmlformats.org/package/2006/relationships"><Relationship Id="rId2" Type="http://schemas.openxmlformats.org/officeDocument/2006/relationships/image" Target="../media/image6.sv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230.xml.rels><?xml version="1.0" encoding="UTF-8" standalone="yes"?>
<Relationships xmlns="http://schemas.openxmlformats.org/package/2006/relationships"><Relationship Id="rId2" Type="http://schemas.openxmlformats.org/officeDocument/2006/relationships/image" Target="../media/image6.svg"/><Relationship Id="rId1" Type="http://schemas.openxmlformats.org/officeDocument/2006/relationships/slideLayout" Target="../slideLayouts/slideLayout13.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3.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3.xml"/></Relationships>
</file>

<file path=ppt/slides/_rels/slide23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10.xml"/><Relationship Id="rId1" Type="http://schemas.openxmlformats.org/officeDocument/2006/relationships/slideLayout" Target="../slideLayouts/slideLayout1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11.xml"/><Relationship Id="rId1" Type="http://schemas.openxmlformats.org/officeDocument/2006/relationships/slideLayout" Target="../slideLayouts/slideLayout1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12.xml"/><Relationship Id="rId1" Type="http://schemas.openxmlformats.org/officeDocument/2006/relationships/slideLayout" Target="../slideLayouts/slideLayout1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3.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3.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3.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3.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3.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19.xml"/><Relationship Id="rId1" Type="http://schemas.openxmlformats.org/officeDocument/2006/relationships/slideLayout" Target="../slideLayouts/slideLayout1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20.xml"/><Relationship Id="rId1" Type="http://schemas.openxmlformats.org/officeDocument/2006/relationships/slideLayout" Target="../slideLayouts/slideLayout1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8.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13.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21.xml"/><Relationship Id="rId1" Type="http://schemas.openxmlformats.org/officeDocument/2006/relationships/slideLayout" Target="../slideLayouts/slideLayout12.xml"/></Relationships>
</file>

<file path=ppt/slides/_rels/slide26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13.xml"/><Relationship Id="rId5" Type="http://schemas.openxmlformats.org/officeDocument/2006/relationships/image" Target="../media/image101.jpeg"/><Relationship Id="rId4" Type="http://schemas.openxmlformats.org/officeDocument/2006/relationships/image" Target="../media/image100.jpeg"/></Relationships>
</file>

<file path=ppt/slides/_rels/slide26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3.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5.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3.xml"/></Relationships>
</file>

<file path=ppt/slides/_rels/slide266.xml.rels><?xml version="1.0" encoding="UTF-8" standalone="yes"?>
<Relationships xmlns="http://schemas.openxmlformats.org/package/2006/relationships"><Relationship Id="rId2" Type="http://schemas.openxmlformats.org/officeDocument/2006/relationships/image" Target="../media/image104.svg"/><Relationship Id="rId1" Type="http://schemas.openxmlformats.org/officeDocument/2006/relationships/slideLayout" Target="../slideLayouts/slideLayout13.xml"/></Relationships>
</file>

<file path=ppt/slides/_rels/slide267.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13.xml"/></Relationships>
</file>

<file path=ppt/slides/_rels/slide268.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13.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13.xml"/><Relationship Id="rId4" Type="http://schemas.openxmlformats.org/officeDocument/2006/relationships/image" Target="../media/image50.png"/></Relationships>
</file>

<file path=ppt/slides/_rels/slide27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3.xml"/></Relationships>
</file>

<file path=ppt/slides/_rels/slide27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22.xml"/><Relationship Id="rId1" Type="http://schemas.openxmlformats.org/officeDocument/2006/relationships/slideLayout" Target="../slideLayouts/slideLayout12.xml"/></Relationships>
</file>

<file path=ppt/slides/_rels/slide272.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3.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23.xml"/><Relationship Id="rId1" Type="http://schemas.openxmlformats.org/officeDocument/2006/relationships/slideLayout" Target="../slideLayouts/slideLayout12.xml"/></Relationships>
</file>

<file path=ppt/slides/_rels/slide281.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13.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4.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3.xml"/></Relationships>
</file>

<file path=ppt/slides/_rels/slide28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7.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3.xml"/></Relationships>
</file>

<file path=ppt/slides/_rels/slide288.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13.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0.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13.xml"/></Relationships>
</file>

<file path=ppt/slides/_rels/slide29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24.xml"/><Relationship Id="rId1" Type="http://schemas.openxmlformats.org/officeDocument/2006/relationships/slideLayout" Target="../slideLayouts/slideLayout12.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9.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25.xml"/><Relationship Id="rId1" Type="http://schemas.openxmlformats.org/officeDocument/2006/relationships/slideLayout" Target="../slideLayouts/slideLayout12.xml"/></Relationships>
</file>

<file path=ppt/slides/_rels/slide313.xml.rels><?xml version="1.0" encoding="UTF-8" standalone="yes"?>
<Relationships xmlns="http://schemas.openxmlformats.org/package/2006/relationships"><Relationship Id="rId3" Type="http://schemas.openxmlformats.org/officeDocument/2006/relationships/image" Target="../media/image117.jpeg"/><Relationship Id="rId7" Type="http://schemas.openxmlformats.org/officeDocument/2006/relationships/image" Target="../media/image121.jpeg"/><Relationship Id="rId2" Type="http://schemas.openxmlformats.org/officeDocument/2006/relationships/image" Target="../media/image116.jpeg"/><Relationship Id="rId1" Type="http://schemas.openxmlformats.org/officeDocument/2006/relationships/slideLayout" Target="../slideLayouts/slideLayout13.xml"/><Relationship Id="rId6" Type="http://schemas.openxmlformats.org/officeDocument/2006/relationships/image" Target="../media/image120.jpeg"/><Relationship Id="rId5" Type="http://schemas.openxmlformats.org/officeDocument/2006/relationships/image" Target="../media/image119.jpeg"/><Relationship Id="rId4" Type="http://schemas.openxmlformats.org/officeDocument/2006/relationships/image" Target="../media/image118.jpeg"/></Relationships>
</file>

<file path=ppt/slides/_rels/slide314.xml.rels><?xml version="1.0" encoding="UTF-8" standalone="yes"?>
<Relationships xmlns="http://schemas.openxmlformats.org/package/2006/relationships"><Relationship Id="rId3" Type="http://schemas.openxmlformats.org/officeDocument/2006/relationships/hyperlink" Target="https://federale.sharepoint.com/sites/TD/DMO/Lists/Business%20Terms/AllItems.aspx" TargetMode="External"/><Relationship Id="rId7" Type="http://schemas.openxmlformats.org/officeDocument/2006/relationships/image" Target="../media/image126.png"/><Relationship Id="rId2" Type="http://schemas.openxmlformats.org/officeDocument/2006/relationships/image" Target="../media/image122.svg"/><Relationship Id="rId1" Type="http://schemas.openxmlformats.org/officeDocument/2006/relationships/slideLayout" Target="../slideLayouts/slideLayout13.xml"/><Relationship Id="rId6" Type="http://schemas.openxmlformats.org/officeDocument/2006/relationships/image" Target="../media/image125.emf"/><Relationship Id="rId5" Type="http://schemas.openxmlformats.org/officeDocument/2006/relationships/image" Target="../media/image124.png"/><Relationship Id="rId4" Type="http://schemas.openxmlformats.org/officeDocument/2006/relationships/image" Target="../media/image123.png"/></Relationships>
</file>

<file path=ppt/slides/_rels/slide315.xml.rels><?xml version="1.0" encoding="UTF-8" standalone="yes"?>
<Relationships xmlns="http://schemas.openxmlformats.org/package/2006/relationships"><Relationship Id="rId3" Type="http://schemas.openxmlformats.org/officeDocument/2006/relationships/image" Target="../media/image128.png"/><Relationship Id="rId7" Type="http://schemas.openxmlformats.org/officeDocument/2006/relationships/image" Target="../media/image132.svg"/><Relationship Id="rId2" Type="http://schemas.openxmlformats.org/officeDocument/2006/relationships/image" Target="../media/image127.png"/><Relationship Id="rId1" Type="http://schemas.openxmlformats.org/officeDocument/2006/relationships/slideLayout" Target="../slideLayouts/slideLayout13.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129.png"/></Relationships>
</file>

<file path=ppt/slides/_rels/slide316.xml.rels><?xml version="1.0" encoding="UTF-8" standalone="yes"?>
<Relationships xmlns="http://schemas.openxmlformats.org/package/2006/relationships"><Relationship Id="rId3" Type="http://schemas.openxmlformats.org/officeDocument/2006/relationships/image" Target="../media/image134.png"/><Relationship Id="rId7" Type="http://schemas.openxmlformats.org/officeDocument/2006/relationships/image" Target="../media/image132.svg"/><Relationship Id="rId2" Type="http://schemas.openxmlformats.org/officeDocument/2006/relationships/image" Target="../media/image133.png"/><Relationship Id="rId1" Type="http://schemas.openxmlformats.org/officeDocument/2006/relationships/slideLayout" Target="../slideLayouts/slideLayout13.xml"/><Relationship Id="rId6" Type="http://schemas.openxmlformats.org/officeDocument/2006/relationships/image" Target="../media/image137.emf"/><Relationship Id="rId5" Type="http://schemas.openxmlformats.org/officeDocument/2006/relationships/image" Target="../media/image136.png"/><Relationship Id="rId4" Type="http://schemas.openxmlformats.org/officeDocument/2006/relationships/image" Target="../media/image135.png"/></Relationships>
</file>

<file path=ppt/slides/_rels/slide317.xml.rels><?xml version="1.0" encoding="UTF-8" standalone="yes"?>
<Relationships xmlns="http://schemas.openxmlformats.org/package/2006/relationships"><Relationship Id="rId3" Type="http://schemas.openxmlformats.org/officeDocument/2006/relationships/image" Target="../media/image132.svg"/><Relationship Id="rId2" Type="http://schemas.openxmlformats.org/officeDocument/2006/relationships/image" Target="../media/image88.png"/><Relationship Id="rId1" Type="http://schemas.openxmlformats.org/officeDocument/2006/relationships/slideLayout" Target="../slideLayouts/slideLayout13.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13.xml"/><Relationship Id="rId4" Type="http://schemas.openxmlformats.org/officeDocument/2006/relationships/image" Target="../media/image6.svg"/></Relationships>
</file>

<file path=ppt/slides/_rels/slide3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1.png"/><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1.pn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jpe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jpe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jpe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1.pn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6.svg"/><Relationship Id="rId1" Type="http://schemas.openxmlformats.org/officeDocument/2006/relationships/slideLayout" Target="../slideLayouts/slideLayout13.xml"/><Relationship Id="rId4" Type="http://schemas.openxmlformats.org/officeDocument/2006/relationships/image" Target="../media/image54.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0.xml"/><Relationship Id="rId1" Type="http://schemas.openxmlformats.org/officeDocument/2006/relationships/slideLayout" Target="../slideLayouts/slideLayout13.xml"/><Relationship Id="rId6" Type="http://schemas.openxmlformats.org/officeDocument/2006/relationships/image" Target="../media/image60.png"/><Relationship Id="rId5" Type="http://schemas.openxmlformats.org/officeDocument/2006/relationships/image" Target="../media/image59.emf"/><Relationship Id="rId4" Type="http://schemas.openxmlformats.org/officeDocument/2006/relationships/image" Target="../media/image58.emf"/></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3.xml"/><Relationship Id="rId4" Type="http://schemas.openxmlformats.org/officeDocument/2006/relationships/image" Target="../media/image6.sv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6.sv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6.sv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4.xml"/><Relationship Id="rId1" Type="http://schemas.openxmlformats.org/officeDocument/2006/relationships/slideLayout" Target="../slideLayouts/slideLayout13.xml"/><Relationship Id="rId4" Type="http://schemas.openxmlformats.org/officeDocument/2006/relationships/image" Target="../media/image61.png"/></Relationships>
</file>

<file path=ppt/slides/_rels/slide6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5.xml"/><Relationship Id="rId1" Type="http://schemas.openxmlformats.org/officeDocument/2006/relationships/slideLayout" Target="../slideLayouts/slideLayout13.xml"/><Relationship Id="rId5" Type="http://schemas.openxmlformats.org/officeDocument/2006/relationships/image" Target="../media/image64.jpeg"/><Relationship Id="rId4" Type="http://schemas.openxmlformats.org/officeDocument/2006/relationships/image" Target="../media/image63.png"/></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1.xml"/><Relationship Id="rId1" Type="http://schemas.openxmlformats.org/officeDocument/2006/relationships/slideLayout" Target="../slideLayouts/slideLayout13.xml"/><Relationship Id="rId5" Type="http://schemas.openxmlformats.org/officeDocument/2006/relationships/image" Target="../media/image67.png"/><Relationship Id="rId4" Type="http://schemas.openxmlformats.org/officeDocument/2006/relationships/image" Target="../media/image66.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B2C3F"/>
        </a:solidFill>
        <a:effectLst/>
      </p:bgPr>
    </p:bg>
    <p:spTree>
      <p:nvGrpSpPr>
        <p:cNvPr id="1" name=""/>
        <p:cNvGrpSpPr/>
        <p:nvPr/>
      </p:nvGrpSpPr>
      <p:grpSpPr>
        <a:xfrm>
          <a:off x="0" y="0"/>
          <a:ext cx="0" cy="0"/>
          <a:chOff x="0" y="0"/>
          <a:chExt cx="0" cy="0"/>
        </a:xfrm>
      </p:grpSpPr>
      <p:grpSp>
        <p:nvGrpSpPr>
          <p:cNvPr id="2" name="Group 2"/>
          <p:cNvGrpSpPr/>
          <p:nvPr/>
        </p:nvGrpSpPr>
        <p:grpSpPr>
          <a:xfrm>
            <a:off x="285595" y="6476239"/>
            <a:ext cx="2148840" cy="252769"/>
            <a:chOff x="0" y="0"/>
            <a:chExt cx="4297680" cy="505537"/>
          </a:xfrm>
        </p:grpSpPr>
        <p:sp>
          <p:nvSpPr>
            <p:cNvPr id="3" name="Freeform 3"/>
            <p:cNvSpPr/>
            <p:nvPr/>
          </p:nvSpPr>
          <p:spPr>
            <a:xfrm>
              <a:off x="0" y="0"/>
              <a:ext cx="4297680" cy="505537"/>
            </a:xfrm>
            <a:custGeom>
              <a:avLst/>
              <a:gdLst/>
              <a:ahLst/>
              <a:cxnLst/>
              <a:rect l="l" t="t" r="r" b="b"/>
              <a:pathLst>
                <a:path w="4297680" h="505537">
                  <a:moveTo>
                    <a:pt x="0" y="0"/>
                  </a:moveTo>
                  <a:lnTo>
                    <a:pt x="4297680" y="0"/>
                  </a:lnTo>
                  <a:lnTo>
                    <a:pt x="4297680" y="505537"/>
                  </a:lnTo>
                  <a:lnTo>
                    <a:pt x="0" y="50553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4"/>
            <p:cNvSpPr txBox="1"/>
            <p:nvPr/>
          </p:nvSpPr>
          <p:spPr>
            <a:xfrm>
              <a:off x="0" y="-28575"/>
              <a:ext cx="4297680" cy="534112"/>
            </a:xfrm>
            <a:prstGeom prst="rect">
              <a:avLst/>
            </a:prstGeom>
          </p:spPr>
          <p:txBody>
            <a:bodyPr lIns="0" tIns="0" rIns="0" bIns="0" rtlCol="0" anchor="t"/>
            <a:lstStyle/>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 2026 Data &amp; AI Governance Partners</a:t>
              </a:r>
            </a:p>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Reproduction without permission is prohibited.</a:t>
              </a:r>
            </a:p>
          </p:txBody>
        </p:sp>
      </p:grpSp>
      <p:grpSp>
        <p:nvGrpSpPr>
          <p:cNvPr id="5" name="Group 5"/>
          <p:cNvGrpSpPr/>
          <p:nvPr/>
        </p:nvGrpSpPr>
        <p:grpSpPr>
          <a:xfrm>
            <a:off x="457542" y="4260463"/>
            <a:ext cx="11276917" cy="899329"/>
            <a:chOff x="0" y="0"/>
            <a:chExt cx="22553833" cy="1798657"/>
          </a:xfrm>
        </p:grpSpPr>
        <p:sp>
          <p:nvSpPr>
            <p:cNvPr id="6" name="Freeform 6"/>
            <p:cNvSpPr/>
            <p:nvPr/>
          </p:nvSpPr>
          <p:spPr>
            <a:xfrm>
              <a:off x="0" y="0"/>
              <a:ext cx="22553833" cy="1798657"/>
            </a:xfrm>
            <a:custGeom>
              <a:avLst/>
              <a:gdLst/>
              <a:ahLst/>
              <a:cxnLst/>
              <a:rect l="l" t="t" r="r" b="b"/>
              <a:pathLst>
                <a:path w="22553833" h="1798657">
                  <a:moveTo>
                    <a:pt x="0" y="0"/>
                  </a:moveTo>
                  <a:lnTo>
                    <a:pt x="22553833" y="0"/>
                  </a:lnTo>
                  <a:lnTo>
                    <a:pt x="22553833" y="1798657"/>
                  </a:lnTo>
                  <a:lnTo>
                    <a:pt x="0" y="179865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7"/>
            <p:cNvSpPr txBox="1"/>
            <p:nvPr/>
          </p:nvSpPr>
          <p:spPr>
            <a:xfrm>
              <a:off x="0" y="-57150"/>
              <a:ext cx="22553833" cy="1855807"/>
            </a:xfrm>
            <a:prstGeom prst="rect">
              <a:avLst/>
            </a:prstGeom>
          </p:spPr>
          <p:txBody>
            <a:bodyPr lIns="0" tIns="0" rIns="0" bIns="0" rtlCol="0" anchor="t"/>
            <a:lstStyle/>
            <a:p>
              <a:pPr marL="0" marR="0" lvl="0" indent="0" algn="ctr" defTabSz="609630" rtl="0" eaLnBrk="1" fontAlgn="auto" latinLnBrk="0" hangingPunct="1">
                <a:lnSpc>
                  <a:spcPts val="5040"/>
                </a:lnSpc>
                <a:spcBef>
                  <a:spcPts val="0"/>
                </a:spcBef>
                <a:spcAft>
                  <a:spcPts val="0"/>
                </a:spcAft>
                <a:buClrTx/>
                <a:buSzTx/>
                <a:buFontTx/>
                <a:buNone/>
                <a:tabLst/>
                <a:defRPr/>
              </a:pPr>
              <a:r>
                <a:rPr kumimoji="0" lang="en-US" sz="4666" b="1" i="0" u="none" strike="noStrike" kern="1200" cap="none" spc="106" normalizeH="0" baseline="0" noProof="0" dirty="0">
                  <a:ln>
                    <a:noFill/>
                  </a:ln>
                  <a:solidFill>
                    <a:srgbClr val="F4F6FC"/>
                  </a:solidFill>
                  <a:effectLst/>
                  <a:uLnTx/>
                  <a:uFillTx/>
                  <a:latin typeface="Arial MT Pro Bold"/>
                  <a:ea typeface="Arial MT Pro Bold"/>
                  <a:cs typeface="Arial MT Pro Bold"/>
                  <a:sym typeface="Arial MT Pro Bold"/>
                </a:rPr>
                <a:t>Data Governance </a:t>
              </a:r>
              <a:r>
                <a:rPr kumimoji="0" lang="en-US" sz="4666" b="1" i="0" u="none" strike="noStrike" kern="1200" cap="none" spc="106" normalizeH="0" baseline="0" noProof="0" dirty="0" err="1">
                  <a:ln>
                    <a:noFill/>
                  </a:ln>
                  <a:solidFill>
                    <a:srgbClr val="F4F6FC"/>
                  </a:solidFill>
                  <a:effectLst/>
                  <a:uLnTx/>
                  <a:uFillTx/>
                  <a:latin typeface="Arial MT Pro Bold"/>
                  <a:ea typeface="Arial MT Pro Bold"/>
                  <a:cs typeface="Arial MT Pro Bold"/>
                  <a:sym typeface="Arial MT Pro Bold"/>
                </a:rPr>
                <a:t>Sprint</a:t>
              </a:r>
              <a:r>
                <a:rPr kumimoji="0" lang="en-US" sz="4666" b="1" i="0" u="none" strike="noStrike" kern="1200" cap="none" spc="106" normalizeH="0" baseline="30000" noProof="0" dirty="0" err="1">
                  <a:ln>
                    <a:noFill/>
                  </a:ln>
                  <a:solidFill>
                    <a:srgbClr val="F4F6FC"/>
                  </a:solidFill>
                  <a:effectLst/>
                  <a:uLnTx/>
                  <a:uFillTx/>
                  <a:latin typeface="Arial MT Pro Bold"/>
                  <a:ea typeface="Arial MT Pro Bold"/>
                  <a:cs typeface="Arial MT Pro Bold"/>
                  <a:sym typeface="Arial MT Pro Bold"/>
                </a:rPr>
                <a:t>TM</a:t>
              </a:r>
              <a:endParaRPr kumimoji="0" lang="en-US" sz="4666" b="1" i="0" u="none" strike="noStrike" kern="1200" cap="none" spc="106" normalizeH="0" baseline="30000" noProof="0" dirty="0">
                <a:ln>
                  <a:noFill/>
                </a:ln>
                <a:solidFill>
                  <a:srgbClr val="F4F6FC"/>
                </a:solidFill>
                <a:effectLst/>
                <a:uLnTx/>
                <a:uFillTx/>
                <a:latin typeface="Arial MT Pro Bold"/>
                <a:ea typeface="Arial MT Pro Bold"/>
                <a:cs typeface="Arial MT Pro Bold"/>
                <a:sym typeface="Arial MT Pro Bold"/>
              </a:endParaRPr>
            </a:p>
          </p:txBody>
        </p:sp>
      </p:grpSp>
      <p:grpSp>
        <p:nvGrpSpPr>
          <p:cNvPr id="8" name="Group 8"/>
          <p:cNvGrpSpPr/>
          <p:nvPr/>
        </p:nvGrpSpPr>
        <p:grpSpPr>
          <a:xfrm>
            <a:off x="3635349" y="5821136"/>
            <a:ext cx="4899788" cy="642620"/>
            <a:chOff x="0" y="0"/>
            <a:chExt cx="9799576" cy="1285240"/>
          </a:xfrm>
        </p:grpSpPr>
        <p:sp>
          <p:nvSpPr>
            <p:cNvPr id="9" name="Freeform 9"/>
            <p:cNvSpPr/>
            <p:nvPr/>
          </p:nvSpPr>
          <p:spPr>
            <a:xfrm>
              <a:off x="0" y="0"/>
              <a:ext cx="9799576" cy="1285240"/>
            </a:xfrm>
            <a:custGeom>
              <a:avLst/>
              <a:gdLst/>
              <a:ahLst/>
              <a:cxnLst/>
              <a:rect l="l" t="t" r="r" b="b"/>
              <a:pathLst>
                <a:path w="9799576" h="1285240">
                  <a:moveTo>
                    <a:pt x="0" y="0"/>
                  </a:moveTo>
                  <a:lnTo>
                    <a:pt x="9799576" y="0"/>
                  </a:lnTo>
                  <a:lnTo>
                    <a:pt x="9799576" y="1285240"/>
                  </a:lnTo>
                  <a:lnTo>
                    <a:pt x="0" y="1285240"/>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 name="TextBox 10"/>
            <p:cNvSpPr txBox="1"/>
            <p:nvPr/>
          </p:nvSpPr>
          <p:spPr>
            <a:xfrm>
              <a:off x="0" y="-28575"/>
              <a:ext cx="9799576" cy="1313815"/>
            </a:xfrm>
            <a:prstGeom prst="rect">
              <a:avLst/>
            </a:prstGeom>
          </p:spPr>
          <p:txBody>
            <a:bodyPr lIns="0" tIns="0" rIns="0" bIns="0" rtlCol="0" anchor="t"/>
            <a:lstStyle/>
            <a:p>
              <a:pPr lvl="0" algn="ctr" defTabSz="609630">
                <a:lnSpc>
                  <a:spcPts val="2160"/>
                </a:lnSpc>
                <a:defRPr/>
              </a:pPr>
              <a:r>
                <a:rPr lang="en-US" sz="2000" b="1" dirty="0">
                  <a:solidFill>
                    <a:srgbClr val="10B5B3"/>
                  </a:solidFill>
                  <a:latin typeface="Arial MT Pro Bold"/>
                  <a:ea typeface="Arial MT Pro Bold"/>
                  <a:cs typeface="Arial MT Pro Bold"/>
                  <a:sym typeface="Arial MT Pro Bold"/>
                </a:rPr>
                <a:t>2 DAY TRAINING – DAY 2</a:t>
              </a:r>
              <a:endParaRPr kumimoji="0" lang="en-US" sz="2000" b="1" i="0" u="none" strike="noStrike" kern="1200" cap="none" spc="0" normalizeH="0" baseline="0" noProof="0" dirty="0">
                <a:ln>
                  <a:noFill/>
                </a:ln>
                <a:solidFill>
                  <a:srgbClr val="10B5B3"/>
                </a:solidFill>
                <a:effectLst/>
                <a:uLnTx/>
                <a:uFillTx/>
                <a:latin typeface="Arial MT Pro Bold"/>
                <a:ea typeface="Arial MT Pro Bold"/>
                <a:cs typeface="Arial MT Pro Bold"/>
                <a:sym typeface="Arial MT Pro Bold"/>
              </a:endParaRPr>
            </a:p>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April 23, 2026</a:t>
              </a:r>
            </a:p>
          </p:txBody>
        </p:sp>
      </p:grpSp>
      <p:grpSp>
        <p:nvGrpSpPr>
          <p:cNvPr id="11" name="Group 11"/>
          <p:cNvGrpSpPr/>
          <p:nvPr/>
        </p:nvGrpSpPr>
        <p:grpSpPr>
          <a:xfrm>
            <a:off x="-6350" y="0"/>
            <a:ext cx="12198350" cy="3429000"/>
            <a:chOff x="0" y="0"/>
            <a:chExt cx="4819101" cy="1354667"/>
          </a:xfrm>
        </p:grpSpPr>
        <p:sp>
          <p:nvSpPr>
            <p:cNvPr id="12" name="Freeform 12"/>
            <p:cNvSpPr/>
            <p:nvPr/>
          </p:nvSpPr>
          <p:spPr>
            <a:xfrm>
              <a:off x="0" y="0"/>
              <a:ext cx="4819101" cy="1354667"/>
            </a:xfrm>
            <a:custGeom>
              <a:avLst/>
              <a:gdLst/>
              <a:ahLst/>
              <a:cxnLst/>
              <a:rect l="l" t="t" r="r" b="b"/>
              <a:pathLst>
                <a:path w="4819101" h="1354667">
                  <a:moveTo>
                    <a:pt x="0" y="0"/>
                  </a:moveTo>
                  <a:lnTo>
                    <a:pt x="4819101" y="0"/>
                  </a:lnTo>
                  <a:lnTo>
                    <a:pt x="4819101" y="1354667"/>
                  </a:lnTo>
                  <a:lnTo>
                    <a:pt x="0" y="1354667"/>
                  </a:lnTo>
                  <a:close/>
                </a:path>
              </a:pathLst>
            </a:custGeom>
            <a:solidFill>
              <a:srgbClr val="F7FAFC"/>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 name="TextBox 13"/>
            <p:cNvSpPr txBox="1"/>
            <p:nvPr/>
          </p:nvSpPr>
          <p:spPr>
            <a:xfrm>
              <a:off x="0" y="-19050"/>
              <a:ext cx="4819101" cy="1373717"/>
            </a:xfrm>
            <a:prstGeom prst="rect">
              <a:avLst/>
            </a:prstGeom>
          </p:spPr>
          <p:txBody>
            <a:bodyPr lIns="33867" tIns="33867" rIns="33867" bIns="33867" rtlCol="0" anchor="ctr"/>
            <a:lstStyle/>
            <a:p>
              <a:pPr marL="0" marR="0" lvl="0" indent="0" algn="ctr" defTabSz="609630" rtl="0" eaLnBrk="1" fontAlgn="auto" latinLnBrk="0" hangingPunct="1">
                <a:lnSpc>
                  <a:spcPts val="108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4"/>
          <p:cNvGrpSpPr/>
          <p:nvPr/>
        </p:nvGrpSpPr>
        <p:grpSpPr>
          <a:xfrm>
            <a:off x="-6350" y="-6349"/>
            <a:ext cx="12204700" cy="58419"/>
            <a:chOff x="0" y="0"/>
            <a:chExt cx="24409400" cy="116838"/>
          </a:xfrm>
        </p:grpSpPr>
        <p:sp>
          <p:nvSpPr>
            <p:cNvPr id="15" name="Freeform 15"/>
            <p:cNvSpPr/>
            <p:nvPr/>
          </p:nvSpPr>
          <p:spPr>
            <a:xfrm>
              <a:off x="12700" y="12700"/>
              <a:ext cx="24384000" cy="91440"/>
            </a:xfrm>
            <a:custGeom>
              <a:avLst/>
              <a:gdLst/>
              <a:ahLst/>
              <a:cxnLst/>
              <a:rect l="l" t="t" r="r" b="b"/>
              <a:pathLst>
                <a:path w="24384000" h="91440">
                  <a:moveTo>
                    <a:pt x="0" y="0"/>
                  </a:moveTo>
                  <a:lnTo>
                    <a:pt x="24384000" y="0"/>
                  </a:lnTo>
                  <a:lnTo>
                    <a:pt x="24384000" y="91440"/>
                  </a:lnTo>
                  <a:lnTo>
                    <a:pt x="0" y="91440"/>
                  </a:lnTo>
                  <a:close/>
                </a:path>
              </a:pathLst>
            </a:custGeom>
            <a:solidFill>
              <a:srgbClr val="10B5B3"/>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16" name="Freeform 16"/>
          <p:cNvSpPr/>
          <p:nvPr/>
        </p:nvSpPr>
        <p:spPr>
          <a:xfrm>
            <a:off x="3622812" y="407904"/>
            <a:ext cx="4924863" cy="2613193"/>
          </a:xfrm>
          <a:custGeom>
            <a:avLst/>
            <a:gdLst/>
            <a:ahLst/>
            <a:cxnLst/>
            <a:rect l="l" t="t" r="r" b="b"/>
            <a:pathLst>
              <a:path w="7387295" h="3919789">
                <a:moveTo>
                  <a:pt x="0" y="0"/>
                </a:moveTo>
                <a:lnTo>
                  <a:pt x="7387295" y="0"/>
                </a:lnTo>
                <a:lnTo>
                  <a:pt x="7387295" y="3919790"/>
                </a:lnTo>
                <a:lnTo>
                  <a:pt x="0" y="3919790"/>
                </a:lnTo>
                <a:lnTo>
                  <a:pt x="0" y="0"/>
                </a:lnTo>
                <a:close/>
              </a:path>
            </a:pathLst>
          </a:custGeom>
          <a:blipFill>
            <a:blip r:embed="rId2"/>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1B5B4"/>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6CEF3A24-D0A4-7855-EA04-260D69FCFD0B}"/>
              </a:ext>
            </a:extLst>
          </p:cNvPr>
          <p:cNvSpPr txBox="1"/>
          <p:nvPr/>
        </p:nvSpPr>
        <p:spPr>
          <a:xfrm>
            <a:off x="3037898" y="4975126"/>
            <a:ext cx="610985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Establish Data Governance in Weeks instead of Months</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1 to 2 hours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BFD77B22-0796-9AFA-A27F-13C9EB825AE2}"/>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7D014403-B7EF-BDBD-9672-52F0C5EC8AC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060DC315-3EA2-5252-9968-97C2AF15578D}"/>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27059FD1-E92B-73CF-8C4F-6B7E21B61B2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0" name="Rectangle 19">
                <a:extLst>
                  <a:ext uri="{FF2B5EF4-FFF2-40B4-BE49-F238E27FC236}">
                    <a16:creationId xmlns:a16="http://schemas.microsoft.com/office/drawing/2014/main" id="{B1190C97-357C-798A-853C-0C747D52492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E57CF466-F529-A934-5D50-4336A36A9CF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1249505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C826AE-1A38-73A9-C461-44D504E737A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3A113B3-DEB3-598D-C08D-C51622F925DF}"/>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Prototype Preparation | Bringing Everything Together</a:t>
            </a:r>
          </a:p>
        </p:txBody>
      </p:sp>
      <p:sp>
        <p:nvSpPr>
          <p:cNvPr id="4" name="Footer Placeholder 3">
            <a:extLst>
              <a:ext uri="{FF2B5EF4-FFF2-40B4-BE49-F238E27FC236}">
                <a16:creationId xmlns:a16="http://schemas.microsoft.com/office/drawing/2014/main" id="{7D4944F6-DCBB-1CB7-0E83-47B1B4EEC550}"/>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7DB7A68-374D-3501-7942-07815E98A87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7C4AB4AE-26D2-35F2-2BF4-51E4CAD78901}"/>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7C2EA8FA-4898-60DA-C494-DE5C0E5F091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F3330B68-2E0A-B4C7-0246-DB741E3D5334}"/>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14A9BF14-E8DC-283B-7C02-2A21C42CD06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0" name="Rectangle 9">
                <a:extLst>
                  <a:ext uri="{FF2B5EF4-FFF2-40B4-BE49-F238E27FC236}">
                    <a16:creationId xmlns:a16="http://schemas.microsoft.com/office/drawing/2014/main" id="{A0D2224E-5463-7878-B8EC-C3018D1D411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1" name="Text 13">
            <a:extLst>
              <a:ext uri="{FF2B5EF4-FFF2-40B4-BE49-F238E27FC236}">
                <a16:creationId xmlns:a16="http://schemas.microsoft.com/office/drawing/2014/main" id="{01DF2D14-0418-CDB7-32DA-BAC61C5C00DE}"/>
              </a:ext>
            </a:extLst>
          </p:cNvPr>
          <p:cNvSpPr/>
          <p:nvPr/>
        </p:nvSpPr>
        <p:spPr>
          <a:xfrm>
            <a:off x="502920" y="1610037"/>
            <a:ext cx="1115568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Prototype Prep is the first workshop where all prior workshop outputs come together. Nothing is generated from scratch — everything is transformed.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14">
            <a:extLst>
              <a:ext uri="{FF2B5EF4-FFF2-40B4-BE49-F238E27FC236}">
                <a16:creationId xmlns:a16="http://schemas.microsoft.com/office/drawing/2014/main" id="{8A530F0E-D442-44F0-817A-657BCB310D65}"/>
              </a:ext>
            </a:extLst>
          </p:cNvPr>
          <p:cNvSpPr/>
          <p:nvPr/>
        </p:nvSpPr>
        <p:spPr>
          <a:xfrm>
            <a:off x="502920" y="2468880"/>
            <a:ext cx="4389120" cy="347472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15">
            <a:extLst>
              <a:ext uri="{FF2B5EF4-FFF2-40B4-BE49-F238E27FC236}">
                <a16:creationId xmlns:a16="http://schemas.microsoft.com/office/drawing/2014/main" id="{AF38EE28-A2EF-0771-136D-C5814C4EAA00}"/>
              </a:ext>
            </a:extLst>
          </p:cNvPr>
          <p:cNvSpPr/>
          <p:nvPr/>
        </p:nvSpPr>
        <p:spPr>
          <a:xfrm>
            <a:off x="640080" y="2560320"/>
            <a:ext cx="41148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INPUTS  —  from prior workshops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Shape 16">
            <a:extLst>
              <a:ext uri="{FF2B5EF4-FFF2-40B4-BE49-F238E27FC236}">
                <a16:creationId xmlns:a16="http://schemas.microsoft.com/office/drawing/2014/main" id="{131D79CE-C2A9-5906-F458-94D6A5CA349A}"/>
              </a:ext>
            </a:extLst>
          </p:cNvPr>
          <p:cNvSpPr/>
          <p:nvPr/>
        </p:nvSpPr>
        <p:spPr>
          <a:xfrm>
            <a:off x="685800" y="2971800"/>
            <a:ext cx="50292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17">
            <a:extLst>
              <a:ext uri="{FF2B5EF4-FFF2-40B4-BE49-F238E27FC236}">
                <a16:creationId xmlns:a16="http://schemas.microsoft.com/office/drawing/2014/main" id="{43ED206B-292D-CE77-BAB2-287783E2C432}"/>
              </a:ext>
            </a:extLst>
          </p:cNvPr>
          <p:cNvSpPr/>
          <p:nvPr/>
        </p:nvSpPr>
        <p:spPr>
          <a:xfrm>
            <a:off x="685800" y="2971800"/>
            <a:ext cx="50292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W1</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Text 18">
            <a:extLst>
              <a:ext uri="{FF2B5EF4-FFF2-40B4-BE49-F238E27FC236}">
                <a16:creationId xmlns:a16="http://schemas.microsoft.com/office/drawing/2014/main" id="{77C21C17-F31B-E480-CB73-2A5FEFE94C3B}"/>
              </a:ext>
            </a:extLst>
          </p:cNvPr>
          <p:cNvSpPr/>
          <p:nvPr/>
        </p:nvSpPr>
        <p:spPr>
          <a:xfrm>
            <a:off x="1280160" y="2971800"/>
            <a:ext cx="35204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Pain Points + Purpose &amp; Guiding Principles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19">
            <a:extLst>
              <a:ext uri="{FF2B5EF4-FFF2-40B4-BE49-F238E27FC236}">
                <a16:creationId xmlns:a16="http://schemas.microsoft.com/office/drawing/2014/main" id="{A13DE202-942A-C4B0-E245-6B9E53BC00D0}"/>
              </a:ext>
            </a:extLst>
          </p:cNvPr>
          <p:cNvSpPr/>
          <p:nvPr/>
        </p:nvSpPr>
        <p:spPr>
          <a:xfrm>
            <a:off x="685800" y="3447288"/>
            <a:ext cx="50292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20">
            <a:extLst>
              <a:ext uri="{FF2B5EF4-FFF2-40B4-BE49-F238E27FC236}">
                <a16:creationId xmlns:a16="http://schemas.microsoft.com/office/drawing/2014/main" id="{0D4B0D21-D15D-94DE-9DAE-ED2D34A3031A}"/>
              </a:ext>
            </a:extLst>
          </p:cNvPr>
          <p:cNvSpPr/>
          <p:nvPr/>
        </p:nvSpPr>
        <p:spPr>
          <a:xfrm>
            <a:off x="685800" y="3447288"/>
            <a:ext cx="50292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W2</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21">
            <a:extLst>
              <a:ext uri="{FF2B5EF4-FFF2-40B4-BE49-F238E27FC236}">
                <a16:creationId xmlns:a16="http://schemas.microsoft.com/office/drawing/2014/main" id="{77559208-217C-9025-2EE8-DDB926328DE7}"/>
              </a:ext>
            </a:extLst>
          </p:cNvPr>
          <p:cNvSpPr/>
          <p:nvPr/>
        </p:nvSpPr>
        <p:spPr>
          <a:xfrm>
            <a:off x="1280160" y="3447288"/>
            <a:ext cx="35204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Business Priorities + Roadmap</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22">
            <a:extLst>
              <a:ext uri="{FF2B5EF4-FFF2-40B4-BE49-F238E27FC236}">
                <a16:creationId xmlns:a16="http://schemas.microsoft.com/office/drawing/2014/main" id="{C67DA816-2544-9F42-C445-E785F6CC6CF9}"/>
              </a:ext>
            </a:extLst>
          </p:cNvPr>
          <p:cNvSpPr/>
          <p:nvPr/>
        </p:nvSpPr>
        <p:spPr>
          <a:xfrm>
            <a:off x="685800" y="3922776"/>
            <a:ext cx="50292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23">
            <a:extLst>
              <a:ext uri="{FF2B5EF4-FFF2-40B4-BE49-F238E27FC236}">
                <a16:creationId xmlns:a16="http://schemas.microsoft.com/office/drawing/2014/main" id="{8181224B-0FE2-2E4C-0504-7EB523D47D81}"/>
              </a:ext>
            </a:extLst>
          </p:cNvPr>
          <p:cNvSpPr/>
          <p:nvPr/>
        </p:nvSpPr>
        <p:spPr>
          <a:xfrm>
            <a:off x="685800" y="3922776"/>
            <a:ext cx="50292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W3</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24">
            <a:extLst>
              <a:ext uri="{FF2B5EF4-FFF2-40B4-BE49-F238E27FC236}">
                <a16:creationId xmlns:a16="http://schemas.microsoft.com/office/drawing/2014/main" id="{0D9C2455-82D0-3E5E-A97D-E34972C2A505}"/>
              </a:ext>
            </a:extLst>
          </p:cNvPr>
          <p:cNvSpPr/>
          <p:nvPr/>
        </p:nvSpPr>
        <p:spPr>
          <a:xfrm>
            <a:off x="1280160" y="3922776"/>
            <a:ext cx="35204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Role Roster + Operating Model</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25">
            <a:extLst>
              <a:ext uri="{FF2B5EF4-FFF2-40B4-BE49-F238E27FC236}">
                <a16:creationId xmlns:a16="http://schemas.microsoft.com/office/drawing/2014/main" id="{AE515631-3D1F-00ED-FC39-2633B990119B}"/>
              </a:ext>
            </a:extLst>
          </p:cNvPr>
          <p:cNvSpPr/>
          <p:nvPr/>
        </p:nvSpPr>
        <p:spPr>
          <a:xfrm>
            <a:off x="685800" y="4398264"/>
            <a:ext cx="50292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26">
            <a:extLst>
              <a:ext uri="{FF2B5EF4-FFF2-40B4-BE49-F238E27FC236}">
                <a16:creationId xmlns:a16="http://schemas.microsoft.com/office/drawing/2014/main" id="{D4BED983-10B9-1614-3698-4561D080C8D7}"/>
              </a:ext>
            </a:extLst>
          </p:cNvPr>
          <p:cNvSpPr/>
          <p:nvPr/>
        </p:nvSpPr>
        <p:spPr>
          <a:xfrm>
            <a:off x="685800" y="4398264"/>
            <a:ext cx="50292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W4</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27">
            <a:extLst>
              <a:ext uri="{FF2B5EF4-FFF2-40B4-BE49-F238E27FC236}">
                <a16:creationId xmlns:a16="http://schemas.microsoft.com/office/drawing/2014/main" id="{318539DA-2043-6AB8-DD7C-F7DE58DF159B}"/>
              </a:ext>
            </a:extLst>
          </p:cNvPr>
          <p:cNvSpPr/>
          <p:nvPr/>
        </p:nvSpPr>
        <p:spPr>
          <a:xfrm>
            <a:off x="1280160" y="4398264"/>
            <a:ext cx="35204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Unified Process Maps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28">
            <a:extLst>
              <a:ext uri="{FF2B5EF4-FFF2-40B4-BE49-F238E27FC236}">
                <a16:creationId xmlns:a16="http://schemas.microsoft.com/office/drawing/2014/main" id="{91336440-6772-0F07-A741-ED9F900977AD}"/>
              </a:ext>
            </a:extLst>
          </p:cNvPr>
          <p:cNvSpPr/>
          <p:nvPr/>
        </p:nvSpPr>
        <p:spPr>
          <a:xfrm>
            <a:off x="685800" y="4873752"/>
            <a:ext cx="50292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29">
            <a:extLst>
              <a:ext uri="{FF2B5EF4-FFF2-40B4-BE49-F238E27FC236}">
                <a16:creationId xmlns:a16="http://schemas.microsoft.com/office/drawing/2014/main" id="{87B68500-3DD2-1459-CEAE-3BF8388CF940}"/>
              </a:ext>
            </a:extLst>
          </p:cNvPr>
          <p:cNvSpPr/>
          <p:nvPr/>
        </p:nvSpPr>
        <p:spPr>
          <a:xfrm>
            <a:off x="685800" y="4873752"/>
            <a:ext cx="50292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W5</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30">
            <a:extLst>
              <a:ext uri="{FF2B5EF4-FFF2-40B4-BE49-F238E27FC236}">
                <a16:creationId xmlns:a16="http://schemas.microsoft.com/office/drawing/2014/main" id="{71789EBF-F1CD-8B7E-C118-F03801DA99DB}"/>
              </a:ext>
            </a:extLst>
          </p:cNvPr>
          <p:cNvSpPr/>
          <p:nvPr/>
        </p:nvSpPr>
        <p:spPr>
          <a:xfrm>
            <a:off x="1280160" y="4873752"/>
            <a:ext cx="35204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Measurement Dashboard + Glossary draft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31">
            <a:extLst>
              <a:ext uri="{FF2B5EF4-FFF2-40B4-BE49-F238E27FC236}">
                <a16:creationId xmlns:a16="http://schemas.microsoft.com/office/drawing/2014/main" id="{FFB0C665-67A7-0416-674F-7E49FCECB9F8}"/>
              </a:ext>
            </a:extLst>
          </p:cNvPr>
          <p:cNvSpPr/>
          <p:nvPr/>
        </p:nvSpPr>
        <p:spPr>
          <a:xfrm>
            <a:off x="685800" y="5349240"/>
            <a:ext cx="50292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32">
            <a:extLst>
              <a:ext uri="{FF2B5EF4-FFF2-40B4-BE49-F238E27FC236}">
                <a16:creationId xmlns:a16="http://schemas.microsoft.com/office/drawing/2014/main" id="{A4C3DDB8-0211-6251-04AE-C977D03264F7}"/>
              </a:ext>
            </a:extLst>
          </p:cNvPr>
          <p:cNvSpPr/>
          <p:nvPr/>
        </p:nvSpPr>
        <p:spPr>
          <a:xfrm>
            <a:off x="685800" y="5349240"/>
            <a:ext cx="50292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W6</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33">
            <a:extLst>
              <a:ext uri="{FF2B5EF4-FFF2-40B4-BE49-F238E27FC236}">
                <a16:creationId xmlns:a16="http://schemas.microsoft.com/office/drawing/2014/main" id="{ACEAE879-7EA5-8A14-505F-FCE533A15DCD}"/>
              </a:ext>
            </a:extLst>
          </p:cNvPr>
          <p:cNvSpPr/>
          <p:nvPr/>
        </p:nvSpPr>
        <p:spPr>
          <a:xfrm>
            <a:off x="1280160" y="5349240"/>
            <a:ext cx="35204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Top Communication &amp; Training Concepts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Text 35">
            <a:extLst>
              <a:ext uri="{FF2B5EF4-FFF2-40B4-BE49-F238E27FC236}">
                <a16:creationId xmlns:a16="http://schemas.microsoft.com/office/drawing/2014/main" id="{E461C040-B639-3583-AB00-9F9850CB1BFB}"/>
              </a:ext>
            </a:extLst>
          </p:cNvPr>
          <p:cNvSpPr/>
          <p:nvPr/>
        </p:nvSpPr>
        <p:spPr>
          <a:xfrm>
            <a:off x="4937760" y="3291840"/>
            <a:ext cx="109728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WORKSHOP 7</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Shape 36">
            <a:extLst>
              <a:ext uri="{FF2B5EF4-FFF2-40B4-BE49-F238E27FC236}">
                <a16:creationId xmlns:a16="http://schemas.microsoft.com/office/drawing/2014/main" id="{6591E043-84AE-CCCD-527E-19630BCF263B}"/>
              </a:ext>
            </a:extLst>
          </p:cNvPr>
          <p:cNvSpPr/>
          <p:nvPr/>
        </p:nvSpPr>
        <p:spPr>
          <a:xfrm>
            <a:off x="6080760" y="2468880"/>
            <a:ext cx="5623560" cy="3474720"/>
          </a:xfrm>
          <a:prstGeom prst="rect">
            <a:avLst/>
          </a:prstGeom>
          <a:solidFill>
            <a:srgbClr val="FFFFFF"/>
          </a:solid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37">
            <a:extLst>
              <a:ext uri="{FF2B5EF4-FFF2-40B4-BE49-F238E27FC236}">
                <a16:creationId xmlns:a16="http://schemas.microsoft.com/office/drawing/2014/main" id="{13BA6C1C-6F1D-A5FF-1F4D-847D4DDC5B9F}"/>
              </a:ext>
            </a:extLst>
          </p:cNvPr>
          <p:cNvSpPr/>
          <p:nvPr/>
        </p:nvSpPr>
        <p:spPr>
          <a:xfrm>
            <a:off x="6080760" y="2468880"/>
            <a:ext cx="5623560" cy="5029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38">
            <a:extLst>
              <a:ext uri="{FF2B5EF4-FFF2-40B4-BE49-F238E27FC236}">
                <a16:creationId xmlns:a16="http://schemas.microsoft.com/office/drawing/2014/main" id="{BAC17EF0-FD1E-AE0F-000A-04291708BA08}"/>
              </a:ext>
            </a:extLst>
          </p:cNvPr>
          <p:cNvSpPr/>
          <p:nvPr/>
        </p:nvSpPr>
        <p:spPr>
          <a:xfrm>
            <a:off x="6263640" y="2468880"/>
            <a:ext cx="539496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TWO EXERCISES  —  two deliverables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39">
            <a:extLst>
              <a:ext uri="{FF2B5EF4-FFF2-40B4-BE49-F238E27FC236}">
                <a16:creationId xmlns:a16="http://schemas.microsoft.com/office/drawing/2014/main" id="{DBF6DB2B-A61D-7562-54B5-03A95E28A5A7}"/>
              </a:ext>
            </a:extLst>
          </p:cNvPr>
          <p:cNvSpPr/>
          <p:nvPr/>
        </p:nvSpPr>
        <p:spPr>
          <a:xfrm>
            <a:off x="6263640" y="3154680"/>
            <a:ext cx="5257800" cy="1280160"/>
          </a:xfrm>
          <a:prstGeom prst="rect">
            <a:avLst/>
          </a:prstGeom>
          <a:solidFill>
            <a:srgbClr val="D4F1F0"/>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Text 40">
            <a:extLst>
              <a:ext uri="{FF2B5EF4-FFF2-40B4-BE49-F238E27FC236}">
                <a16:creationId xmlns:a16="http://schemas.microsoft.com/office/drawing/2014/main" id="{E4857DE6-5DEE-5765-191B-791D9C53AF00}"/>
              </a:ext>
            </a:extLst>
          </p:cNvPr>
          <p:cNvSpPr/>
          <p:nvPr/>
        </p:nvSpPr>
        <p:spPr>
          <a:xfrm>
            <a:off x="6400800" y="3246120"/>
            <a:ext cx="50292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1. Users Test Flow</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Text 41">
            <a:extLst>
              <a:ext uri="{FF2B5EF4-FFF2-40B4-BE49-F238E27FC236}">
                <a16:creationId xmlns:a16="http://schemas.microsoft.com/office/drawing/2014/main" id="{6C8ACD21-25E4-EA3F-52E3-B23CBE354B8F}"/>
              </a:ext>
            </a:extLst>
          </p:cNvPr>
          <p:cNvSpPr/>
          <p:nvPr/>
        </p:nvSpPr>
        <p:spPr>
          <a:xfrm>
            <a:off x="6400800" y="3566160"/>
            <a:ext cx="5029200" cy="8229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Map the sticky-note sequence of how a specific role actually runs the process. Outputs a prioritized flow on the wall.</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Shape 42">
            <a:extLst>
              <a:ext uri="{FF2B5EF4-FFF2-40B4-BE49-F238E27FC236}">
                <a16:creationId xmlns:a16="http://schemas.microsoft.com/office/drawing/2014/main" id="{8387E4C3-8B2D-6B91-CC16-4C6DE575EFD6}"/>
              </a:ext>
            </a:extLst>
          </p:cNvPr>
          <p:cNvSpPr/>
          <p:nvPr/>
        </p:nvSpPr>
        <p:spPr>
          <a:xfrm>
            <a:off x="6263640" y="4526280"/>
            <a:ext cx="5257800" cy="1280160"/>
          </a:xfrm>
          <a:prstGeom prst="rect">
            <a:avLst/>
          </a:prstGeom>
          <a:solidFill>
            <a:srgbClr val="D4F1F0"/>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 43">
            <a:extLst>
              <a:ext uri="{FF2B5EF4-FFF2-40B4-BE49-F238E27FC236}">
                <a16:creationId xmlns:a16="http://schemas.microsoft.com/office/drawing/2014/main" id="{1BF53E5D-21F8-34C7-01EB-ACAD10F8DE0A}"/>
              </a:ext>
            </a:extLst>
          </p:cNvPr>
          <p:cNvSpPr/>
          <p:nvPr/>
        </p:nvSpPr>
        <p:spPr>
          <a:xfrm>
            <a:off x="6400800" y="4617720"/>
            <a:ext cx="50292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2. Storyboard</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Text 44">
            <a:extLst>
              <a:ext uri="{FF2B5EF4-FFF2-40B4-BE49-F238E27FC236}">
                <a16:creationId xmlns:a16="http://schemas.microsoft.com/office/drawing/2014/main" id="{42EC9DC2-E489-723C-2085-08FCB486C469}"/>
              </a:ext>
            </a:extLst>
          </p:cNvPr>
          <p:cNvSpPr/>
          <p:nvPr/>
        </p:nvSpPr>
        <p:spPr>
          <a:xfrm>
            <a:off x="6400800" y="4937760"/>
            <a:ext cx="5029200" cy="8229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Turn the winning flow into a frame-by-frame storyboard of the user experience. The prototyping brief without words.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Triangle 61">
            <a:extLst>
              <a:ext uri="{FF2B5EF4-FFF2-40B4-BE49-F238E27FC236}">
                <a16:creationId xmlns:a16="http://schemas.microsoft.com/office/drawing/2014/main" id="{CDB1D4F7-B88B-BF4A-D52C-E5F8DB927B76}"/>
              </a:ext>
            </a:extLst>
          </p:cNvPr>
          <p:cNvSpPr/>
          <p:nvPr/>
        </p:nvSpPr>
        <p:spPr>
          <a:xfrm rot="5400000">
            <a:off x="5189220" y="4011091"/>
            <a:ext cx="731520" cy="640080"/>
          </a:xfrm>
          <a:prstGeom prst="triangl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Tree>
    <p:extLst>
      <p:ext uri="{BB962C8B-B14F-4D97-AF65-F5344CB8AC3E}">
        <p14:creationId xmlns:p14="http://schemas.microsoft.com/office/powerpoint/2010/main" val="2380204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DA585D-324D-C2A0-240E-3389C57FE20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AEADA05-DDF9-EFF7-C35C-2B2FAED97E00}"/>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Prototype Preparation | What You Leave With</a:t>
            </a:r>
          </a:p>
        </p:txBody>
      </p:sp>
      <p:sp>
        <p:nvSpPr>
          <p:cNvPr id="4" name="Footer Placeholder 3">
            <a:extLst>
              <a:ext uri="{FF2B5EF4-FFF2-40B4-BE49-F238E27FC236}">
                <a16:creationId xmlns:a16="http://schemas.microsoft.com/office/drawing/2014/main" id="{15824844-719C-FDCB-0A5B-E86A0204898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77F8E7C-F21B-04E9-817A-F24038F797C9}"/>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73F702A6-741F-4FC1-AF7B-6810D11E48CB}"/>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E4994F8D-02EC-25B7-42DB-4848C1ACCFE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8C0BD7A0-822C-C046-5241-0036630122F5}"/>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6FC31FBD-EEAD-D778-127F-0D561D9E6B0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0" name="Rectangle 9">
                <a:extLst>
                  <a:ext uri="{FF2B5EF4-FFF2-40B4-BE49-F238E27FC236}">
                    <a16:creationId xmlns:a16="http://schemas.microsoft.com/office/drawing/2014/main" id="{9EBFB196-6E54-1220-ED60-52AB070A081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3">
            <a:extLst>
              <a:ext uri="{FF2B5EF4-FFF2-40B4-BE49-F238E27FC236}">
                <a16:creationId xmlns:a16="http://schemas.microsoft.com/office/drawing/2014/main" id="{837BE961-05F8-F712-31A2-5C70766837A0}"/>
              </a:ext>
            </a:extLst>
          </p:cNvPr>
          <p:cNvSpPr/>
          <p:nvPr/>
        </p:nvSpPr>
        <p:spPr>
          <a:xfrm>
            <a:off x="462119" y="1508760"/>
            <a:ext cx="111556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Two concrete artifacts per top concept from Workshop 6. Ready to walk into Friday prototyping.</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Shape 14">
            <a:extLst>
              <a:ext uri="{FF2B5EF4-FFF2-40B4-BE49-F238E27FC236}">
                <a16:creationId xmlns:a16="http://schemas.microsoft.com/office/drawing/2014/main" id="{DAFD2533-334D-F069-31F4-BE8871EE9F91}"/>
              </a:ext>
            </a:extLst>
          </p:cNvPr>
          <p:cNvSpPr/>
          <p:nvPr/>
        </p:nvSpPr>
        <p:spPr>
          <a:xfrm>
            <a:off x="502920" y="2194560"/>
            <a:ext cx="5486400" cy="3931920"/>
          </a:xfrm>
          <a:prstGeom prst="rect">
            <a:avLst/>
          </a:prstGeom>
          <a:solidFill>
            <a:srgbClr val="FFFFFF"/>
          </a:solidFill>
          <a:ln w="9525">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Shape 15">
            <a:extLst>
              <a:ext uri="{FF2B5EF4-FFF2-40B4-BE49-F238E27FC236}">
                <a16:creationId xmlns:a16="http://schemas.microsoft.com/office/drawing/2014/main" id="{BE7AEBD3-6FCA-8CB9-037A-D16C645ECCB4}"/>
              </a:ext>
            </a:extLst>
          </p:cNvPr>
          <p:cNvSpPr/>
          <p:nvPr/>
        </p:nvSpPr>
        <p:spPr>
          <a:xfrm>
            <a:off x="502920" y="2194560"/>
            <a:ext cx="109728" cy="39319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Shape 16">
            <a:extLst>
              <a:ext uri="{FF2B5EF4-FFF2-40B4-BE49-F238E27FC236}">
                <a16:creationId xmlns:a16="http://schemas.microsoft.com/office/drawing/2014/main" id="{6918980E-65EE-D32B-805B-9CA2F2C39611}"/>
              </a:ext>
            </a:extLst>
          </p:cNvPr>
          <p:cNvSpPr/>
          <p:nvPr/>
        </p:nvSpPr>
        <p:spPr>
          <a:xfrm>
            <a:off x="777240" y="2468880"/>
            <a:ext cx="640080" cy="64008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17">
            <a:extLst>
              <a:ext uri="{FF2B5EF4-FFF2-40B4-BE49-F238E27FC236}">
                <a16:creationId xmlns:a16="http://schemas.microsoft.com/office/drawing/2014/main" id="{233B683C-A11F-9313-F054-184F4BBB3F86}"/>
              </a:ext>
            </a:extLst>
          </p:cNvPr>
          <p:cNvSpPr/>
          <p:nvPr/>
        </p:nvSpPr>
        <p:spPr>
          <a:xfrm>
            <a:off x="777240" y="2468880"/>
            <a:ext cx="640080" cy="6400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1</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18">
            <a:extLst>
              <a:ext uri="{FF2B5EF4-FFF2-40B4-BE49-F238E27FC236}">
                <a16:creationId xmlns:a16="http://schemas.microsoft.com/office/drawing/2014/main" id="{7D5A1ACF-1687-1C95-D6BE-A9CFA01E165E}"/>
              </a:ext>
            </a:extLst>
          </p:cNvPr>
          <p:cNvSpPr/>
          <p:nvPr/>
        </p:nvSpPr>
        <p:spPr>
          <a:xfrm>
            <a:off x="1554480" y="2514600"/>
            <a:ext cx="429768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Users Test Flow</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19">
            <a:extLst>
              <a:ext uri="{FF2B5EF4-FFF2-40B4-BE49-F238E27FC236}">
                <a16:creationId xmlns:a16="http://schemas.microsoft.com/office/drawing/2014/main" id="{87D0BF2F-ACCF-0290-CC52-5AA6EC8A5168}"/>
              </a:ext>
            </a:extLst>
          </p:cNvPr>
          <p:cNvSpPr/>
          <p:nvPr/>
        </p:nvSpPr>
        <p:spPr>
          <a:xfrm>
            <a:off x="777240" y="3291840"/>
            <a:ext cx="5029200" cy="2743200"/>
          </a:xfrm>
          <a:prstGeom prst="rect">
            <a:avLst/>
          </a:prstGeom>
          <a:noFill/>
          <a:ln/>
        </p:spPr>
        <p:txBody>
          <a:bodyPr wrap="square" lIns="0" tIns="0" rIns="0" bIns="0"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single long strip of stickies on the wall showing the </a:t>
            </a:r>
            <a:r>
              <a:rPr kumimoji="0" lang="en-US" sz="14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step-by-step journey</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a specific role takes through the process — from a trigger event to a desired end state.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Shape 20">
            <a:extLst>
              <a:ext uri="{FF2B5EF4-FFF2-40B4-BE49-F238E27FC236}">
                <a16:creationId xmlns:a16="http://schemas.microsoft.com/office/drawing/2014/main" id="{915DAD5C-E3FF-E724-5D81-B1A76E79D971}"/>
              </a:ext>
            </a:extLst>
          </p:cNvPr>
          <p:cNvSpPr/>
          <p:nvPr/>
        </p:nvSpPr>
        <p:spPr>
          <a:xfrm>
            <a:off x="822960" y="5166360"/>
            <a:ext cx="739140" cy="64008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1">
            <a:extLst>
              <a:ext uri="{FF2B5EF4-FFF2-40B4-BE49-F238E27FC236}">
                <a16:creationId xmlns:a16="http://schemas.microsoft.com/office/drawing/2014/main" id="{3CB6BF4F-A3A0-04BA-E474-05C4A22F522F}"/>
              </a:ext>
            </a:extLst>
          </p:cNvPr>
          <p:cNvSpPr/>
          <p:nvPr/>
        </p:nvSpPr>
        <p:spPr>
          <a:xfrm>
            <a:off x="868680" y="5193792"/>
            <a:ext cx="647700" cy="5852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step 1</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22">
            <a:extLst>
              <a:ext uri="{FF2B5EF4-FFF2-40B4-BE49-F238E27FC236}">
                <a16:creationId xmlns:a16="http://schemas.microsoft.com/office/drawing/2014/main" id="{D894535F-F69D-BAFF-24CF-27A97D4DA54B}"/>
              </a:ext>
            </a:extLst>
          </p:cNvPr>
          <p:cNvSpPr/>
          <p:nvPr/>
        </p:nvSpPr>
        <p:spPr>
          <a:xfrm>
            <a:off x="1653540" y="5166360"/>
            <a:ext cx="739140" cy="64008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23">
            <a:extLst>
              <a:ext uri="{FF2B5EF4-FFF2-40B4-BE49-F238E27FC236}">
                <a16:creationId xmlns:a16="http://schemas.microsoft.com/office/drawing/2014/main" id="{7CC43F62-4BB7-2C6E-82D0-38E4F51892C4}"/>
              </a:ext>
            </a:extLst>
          </p:cNvPr>
          <p:cNvSpPr/>
          <p:nvPr/>
        </p:nvSpPr>
        <p:spPr>
          <a:xfrm>
            <a:off x="1699260" y="5193792"/>
            <a:ext cx="647700" cy="5852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step 2</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Shape 24">
            <a:extLst>
              <a:ext uri="{FF2B5EF4-FFF2-40B4-BE49-F238E27FC236}">
                <a16:creationId xmlns:a16="http://schemas.microsoft.com/office/drawing/2014/main" id="{5A344A9C-1523-DA4B-E694-A17244589BFE}"/>
              </a:ext>
            </a:extLst>
          </p:cNvPr>
          <p:cNvSpPr/>
          <p:nvPr/>
        </p:nvSpPr>
        <p:spPr>
          <a:xfrm>
            <a:off x="2484120" y="5166360"/>
            <a:ext cx="739140" cy="64008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25">
            <a:extLst>
              <a:ext uri="{FF2B5EF4-FFF2-40B4-BE49-F238E27FC236}">
                <a16:creationId xmlns:a16="http://schemas.microsoft.com/office/drawing/2014/main" id="{4AD323C7-C1C4-4B02-7F29-340AD4EA07B9}"/>
              </a:ext>
            </a:extLst>
          </p:cNvPr>
          <p:cNvSpPr/>
          <p:nvPr/>
        </p:nvSpPr>
        <p:spPr>
          <a:xfrm>
            <a:off x="2529840" y="5193792"/>
            <a:ext cx="647700" cy="5852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step 3</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26">
            <a:extLst>
              <a:ext uri="{FF2B5EF4-FFF2-40B4-BE49-F238E27FC236}">
                <a16:creationId xmlns:a16="http://schemas.microsoft.com/office/drawing/2014/main" id="{9EA9C590-13C5-5007-E7B2-414E2BF1D0C2}"/>
              </a:ext>
            </a:extLst>
          </p:cNvPr>
          <p:cNvSpPr/>
          <p:nvPr/>
        </p:nvSpPr>
        <p:spPr>
          <a:xfrm>
            <a:off x="3314700" y="5166360"/>
            <a:ext cx="739140" cy="640080"/>
          </a:xfrm>
          <a:prstGeom prst="rect">
            <a:avLst/>
          </a:prstGeom>
          <a:solidFill>
            <a:srgbClr val="FFCC8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27">
            <a:extLst>
              <a:ext uri="{FF2B5EF4-FFF2-40B4-BE49-F238E27FC236}">
                <a16:creationId xmlns:a16="http://schemas.microsoft.com/office/drawing/2014/main" id="{B595FF8A-F80E-AA10-D796-D84F6C2CB507}"/>
              </a:ext>
            </a:extLst>
          </p:cNvPr>
          <p:cNvSpPr/>
          <p:nvPr/>
        </p:nvSpPr>
        <p:spPr>
          <a:xfrm>
            <a:off x="3360420" y="5193792"/>
            <a:ext cx="647700" cy="5852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step 4</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28">
            <a:extLst>
              <a:ext uri="{FF2B5EF4-FFF2-40B4-BE49-F238E27FC236}">
                <a16:creationId xmlns:a16="http://schemas.microsoft.com/office/drawing/2014/main" id="{6810247B-C355-A8F0-B9A3-D51FA5DE16FC}"/>
              </a:ext>
            </a:extLst>
          </p:cNvPr>
          <p:cNvSpPr/>
          <p:nvPr/>
        </p:nvSpPr>
        <p:spPr>
          <a:xfrm>
            <a:off x="4145280" y="5166360"/>
            <a:ext cx="739140" cy="640080"/>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29">
            <a:extLst>
              <a:ext uri="{FF2B5EF4-FFF2-40B4-BE49-F238E27FC236}">
                <a16:creationId xmlns:a16="http://schemas.microsoft.com/office/drawing/2014/main" id="{73B501E8-2019-55E1-F752-3395DAA2F1EA}"/>
              </a:ext>
            </a:extLst>
          </p:cNvPr>
          <p:cNvSpPr/>
          <p:nvPr/>
        </p:nvSpPr>
        <p:spPr>
          <a:xfrm>
            <a:off x="4191000" y="5193792"/>
            <a:ext cx="647700" cy="5852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step 5</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0">
            <a:extLst>
              <a:ext uri="{FF2B5EF4-FFF2-40B4-BE49-F238E27FC236}">
                <a16:creationId xmlns:a16="http://schemas.microsoft.com/office/drawing/2014/main" id="{83568B5E-1B25-750F-FD5F-1DF821D86B22}"/>
              </a:ext>
            </a:extLst>
          </p:cNvPr>
          <p:cNvSpPr/>
          <p:nvPr/>
        </p:nvSpPr>
        <p:spPr>
          <a:xfrm>
            <a:off x="4975860" y="5166360"/>
            <a:ext cx="739140" cy="64008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1">
            <a:extLst>
              <a:ext uri="{FF2B5EF4-FFF2-40B4-BE49-F238E27FC236}">
                <a16:creationId xmlns:a16="http://schemas.microsoft.com/office/drawing/2014/main" id="{E90C19EA-3E26-8005-9A8F-6A8E86D48E17}"/>
              </a:ext>
            </a:extLst>
          </p:cNvPr>
          <p:cNvSpPr/>
          <p:nvPr/>
        </p:nvSpPr>
        <p:spPr>
          <a:xfrm>
            <a:off x="5021580" y="5193792"/>
            <a:ext cx="647700" cy="5852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step 6</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32">
            <a:extLst>
              <a:ext uri="{FF2B5EF4-FFF2-40B4-BE49-F238E27FC236}">
                <a16:creationId xmlns:a16="http://schemas.microsoft.com/office/drawing/2014/main" id="{6E3F163D-EC38-7EB9-1CDA-DB14BA55D7C0}"/>
              </a:ext>
            </a:extLst>
          </p:cNvPr>
          <p:cNvSpPr/>
          <p:nvPr/>
        </p:nvSpPr>
        <p:spPr>
          <a:xfrm>
            <a:off x="6217920" y="2194560"/>
            <a:ext cx="5486400" cy="3931920"/>
          </a:xfrm>
          <a:prstGeom prst="rect">
            <a:avLst/>
          </a:prstGeom>
          <a:solidFill>
            <a:srgbClr val="FFFFFF"/>
          </a:solidFill>
          <a:ln w="9525">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33">
            <a:extLst>
              <a:ext uri="{FF2B5EF4-FFF2-40B4-BE49-F238E27FC236}">
                <a16:creationId xmlns:a16="http://schemas.microsoft.com/office/drawing/2014/main" id="{BBE8A11F-1C79-A357-4211-F680AAD6BCAD}"/>
              </a:ext>
            </a:extLst>
          </p:cNvPr>
          <p:cNvSpPr/>
          <p:nvPr/>
        </p:nvSpPr>
        <p:spPr>
          <a:xfrm>
            <a:off x="6217920" y="2194560"/>
            <a:ext cx="109728" cy="39319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Shape 34">
            <a:extLst>
              <a:ext uri="{FF2B5EF4-FFF2-40B4-BE49-F238E27FC236}">
                <a16:creationId xmlns:a16="http://schemas.microsoft.com/office/drawing/2014/main" id="{68DF3E42-B03B-B3F8-25F5-35D154D10B51}"/>
              </a:ext>
            </a:extLst>
          </p:cNvPr>
          <p:cNvSpPr/>
          <p:nvPr/>
        </p:nvSpPr>
        <p:spPr>
          <a:xfrm>
            <a:off x="6492240" y="2468880"/>
            <a:ext cx="640080" cy="64008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Text 35">
            <a:extLst>
              <a:ext uri="{FF2B5EF4-FFF2-40B4-BE49-F238E27FC236}">
                <a16:creationId xmlns:a16="http://schemas.microsoft.com/office/drawing/2014/main" id="{8E4AB28F-200D-BDA7-B59C-DEB24397538A}"/>
              </a:ext>
            </a:extLst>
          </p:cNvPr>
          <p:cNvSpPr/>
          <p:nvPr/>
        </p:nvSpPr>
        <p:spPr>
          <a:xfrm>
            <a:off x="6492240" y="2468880"/>
            <a:ext cx="640080" cy="6400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2</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Text 36">
            <a:extLst>
              <a:ext uri="{FF2B5EF4-FFF2-40B4-BE49-F238E27FC236}">
                <a16:creationId xmlns:a16="http://schemas.microsoft.com/office/drawing/2014/main" id="{EC376A21-A1C6-0B19-06E2-D47B689F375D}"/>
              </a:ext>
            </a:extLst>
          </p:cNvPr>
          <p:cNvSpPr/>
          <p:nvPr/>
        </p:nvSpPr>
        <p:spPr>
          <a:xfrm>
            <a:off x="7269480" y="2514600"/>
            <a:ext cx="429768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Storyboard</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Text 37">
            <a:extLst>
              <a:ext uri="{FF2B5EF4-FFF2-40B4-BE49-F238E27FC236}">
                <a16:creationId xmlns:a16="http://schemas.microsoft.com/office/drawing/2014/main" id="{1BC8979E-26CD-EC8C-1C80-436F9A4FDAD5}"/>
              </a:ext>
            </a:extLst>
          </p:cNvPr>
          <p:cNvSpPr/>
          <p:nvPr/>
        </p:nvSpPr>
        <p:spPr>
          <a:xfrm>
            <a:off x="6492240" y="3291840"/>
            <a:ext cx="5029200" cy="2743200"/>
          </a:xfrm>
          <a:prstGeom prst="rect">
            <a:avLst/>
          </a:prstGeom>
          <a:noFill/>
          <a:ln/>
        </p:spPr>
        <p:txBody>
          <a:bodyPr wrap="square" lIns="0" tIns="0" rIns="0" bIns="0"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10–20 frame </a:t>
            </a:r>
            <a:r>
              <a:rPr kumimoji="0" lang="en-US" sz="14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visualization of the user experience</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Each frame represents one screen, one conversation, one interaction, or one moment. It is the source of truth the prototyper will render in higher fidelity on Friday.</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Shape 38">
            <a:extLst>
              <a:ext uri="{FF2B5EF4-FFF2-40B4-BE49-F238E27FC236}">
                <a16:creationId xmlns:a16="http://schemas.microsoft.com/office/drawing/2014/main" id="{110750FE-F31F-C080-A5EB-60345DDFE493}"/>
              </a:ext>
            </a:extLst>
          </p:cNvPr>
          <p:cNvSpPr/>
          <p:nvPr/>
        </p:nvSpPr>
        <p:spPr>
          <a:xfrm>
            <a:off x="6537960" y="5166360"/>
            <a:ext cx="1140714" cy="64008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39">
            <a:extLst>
              <a:ext uri="{FF2B5EF4-FFF2-40B4-BE49-F238E27FC236}">
                <a16:creationId xmlns:a16="http://schemas.microsoft.com/office/drawing/2014/main" id="{496422EF-7B0F-C4D6-6DB3-16EF9FDDF5B0}"/>
              </a:ext>
            </a:extLst>
          </p:cNvPr>
          <p:cNvSpPr/>
          <p:nvPr/>
        </p:nvSpPr>
        <p:spPr>
          <a:xfrm>
            <a:off x="6629400" y="5303520"/>
            <a:ext cx="957834" cy="0"/>
          </a:xfrm>
          <a:prstGeom prst="line">
            <a:avLst/>
          </a:prstGeom>
          <a:noFill/>
          <a:ln w="9525">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Shape 40">
            <a:extLst>
              <a:ext uri="{FF2B5EF4-FFF2-40B4-BE49-F238E27FC236}">
                <a16:creationId xmlns:a16="http://schemas.microsoft.com/office/drawing/2014/main" id="{CEBD9A37-26C0-F3F8-90C1-259F5B21CE04}"/>
              </a:ext>
            </a:extLst>
          </p:cNvPr>
          <p:cNvSpPr/>
          <p:nvPr/>
        </p:nvSpPr>
        <p:spPr>
          <a:xfrm>
            <a:off x="6629400" y="5440680"/>
            <a:ext cx="774954"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Shape 41">
            <a:extLst>
              <a:ext uri="{FF2B5EF4-FFF2-40B4-BE49-F238E27FC236}">
                <a16:creationId xmlns:a16="http://schemas.microsoft.com/office/drawing/2014/main" id="{EF3A83CC-0125-7E02-E82D-EF63DA5F7063}"/>
              </a:ext>
            </a:extLst>
          </p:cNvPr>
          <p:cNvSpPr/>
          <p:nvPr/>
        </p:nvSpPr>
        <p:spPr>
          <a:xfrm>
            <a:off x="6629400" y="5550408"/>
            <a:ext cx="574700" cy="1828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Text 42">
            <a:extLst>
              <a:ext uri="{FF2B5EF4-FFF2-40B4-BE49-F238E27FC236}">
                <a16:creationId xmlns:a16="http://schemas.microsoft.com/office/drawing/2014/main" id="{597A8A5B-8D68-5FAA-CF18-BB4FF9A64EA7}"/>
              </a:ext>
            </a:extLst>
          </p:cNvPr>
          <p:cNvSpPr/>
          <p:nvPr/>
        </p:nvSpPr>
        <p:spPr>
          <a:xfrm>
            <a:off x="6537960" y="5788152"/>
            <a:ext cx="1140714" cy="1371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frame 1</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Shape 43">
            <a:extLst>
              <a:ext uri="{FF2B5EF4-FFF2-40B4-BE49-F238E27FC236}">
                <a16:creationId xmlns:a16="http://schemas.microsoft.com/office/drawing/2014/main" id="{7403C853-3910-3B4F-B236-405373C148D0}"/>
              </a:ext>
            </a:extLst>
          </p:cNvPr>
          <p:cNvSpPr/>
          <p:nvPr/>
        </p:nvSpPr>
        <p:spPr>
          <a:xfrm>
            <a:off x="7788402" y="5166360"/>
            <a:ext cx="1140714" cy="64008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Shape 44">
            <a:extLst>
              <a:ext uri="{FF2B5EF4-FFF2-40B4-BE49-F238E27FC236}">
                <a16:creationId xmlns:a16="http://schemas.microsoft.com/office/drawing/2014/main" id="{4AC464D2-437D-5B8F-4A08-37EC7094E560}"/>
              </a:ext>
            </a:extLst>
          </p:cNvPr>
          <p:cNvSpPr/>
          <p:nvPr/>
        </p:nvSpPr>
        <p:spPr>
          <a:xfrm>
            <a:off x="7879842" y="5303520"/>
            <a:ext cx="957834" cy="0"/>
          </a:xfrm>
          <a:prstGeom prst="line">
            <a:avLst/>
          </a:prstGeom>
          <a:noFill/>
          <a:ln w="9525">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Shape 45">
            <a:extLst>
              <a:ext uri="{FF2B5EF4-FFF2-40B4-BE49-F238E27FC236}">
                <a16:creationId xmlns:a16="http://schemas.microsoft.com/office/drawing/2014/main" id="{27DD21CB-BCE4-F559-211F-68C42C6332BA}"/>
              </a:ext>
            </a:extLst>
          </p:cNvPr>
          <p:cNvSpPr/>
          <p:nvPr/>
        </p:nvSpPr>
        <p:spPr>
          <a:xfrm>
            <a:off x="7879842" y="5440680"/>
            <a:ext cx="774954"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Shape 46">
            <a:extLst>
              <a:ext uri="{FF2B5EF4-FFF2-40B4-BE49-F238E27FC236}">
                <a16:creationId xmlns:a16="http://schemas.microsoft.com/office/drawing/2014/main" id="{0FA01347-D990-B6EB-54BE-32451FA07723}"/>
              </a:ext>
            </a:extLst>
          </p:cNvPr>
          <p:cNvSpPr/>
          <p:nvPr/>
        </p:nvSpPr>
        <p:spPr>
          <a:xfrm>
            <a:off x="7879842" y="5550408"/>
            <a:ext cx="574700" cy="1828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Text 47">
            <a:extLst>
              <a:ext uri="{FF2B5EF4-FFF2-40B4-BE49-F238E27FC236}">
                <a16:creationId xmlns:a16="http://schemas.microsoft.com/office/drawing/2014/main" id="{66D8F1D0-8D49-AD24-2416-588203886E7D}"/>
              </a:ext>
            </a:extLst>
          </p:cNvPr>
          <p:cNvSpPr/>
          <p:nvPr/>
        </p:nvSpPr>
        <p:spPr>
          <a:xfrm>
            <a:off x="7788402" y="5788152"/>
            <a:ext cx="1140714" cy="1371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frame 2</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Shape 48">
            <a:extLst>
              <a:ext uri="{FF2B5EF4-FFF2-40B4-BE49-F238E27FC236}">
                <a16:creationId xmlns:a16="http://schemas.microsoft.com/office/drawing/2014/main" id="{EF0D39D0-EAED-BD0C-4B1A-0803D8EFA087}"/>
              </a:ext>
            </a:extLst>
          </p:cNvPr>
          <p:cNvSpPr/>
          <p:nvPr/>
        </p:nvSpPr>
        <p:spPr>
          <a:xfrm>
            <a:off x="9038844" y="5166360"/>
            <a:ext cx="1140714" cy="64008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Shape 49">
            <a:extLst>
              <a:ext uri="{FF2B5EF4-FFF2-40B4-BE49-F238E27FC236}">
                <a16:creationId xmlns:a16="http://schemas.microsoft.com/office/drawing/2014/main" id="{D2F7A0EF-F441-D2B4-0024-3A0A15C3CB5D}"/>
              </a:ext>
            </a:extLst>
          </p:cNvPr>
          <p:cNvSpPr/>
          <p:nvPr/>
        </p:nvSpPr>
        <p:spPr>
          <a:xfrm>
            <a:off x="9130284" y="5303520"/>
            <a:ext cx="957834" cy="0"/>
          </a:xfrm>
          <a:prstGeom prst="line">
            <a:avLst/>
          </a:prstGeom>
          <a:noFill/>
          <a:ln w="9525">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Shape 50">
            <a:extLst>
              <a:ext uri="{FF2B5EF4-FFF2-40B4-BE49-F238E27FC236}">
                <a16:creationId xmlns:a16="http://schemas.microsoft.com/office/drawing/2014/main" id="{8ED8AFD0-020C-8752-D499-B9484629EC19}"/>
              </a:ext>
            </a:extLst>
          </p:cNvPr>
          <p:cNvSpPr/>
          <p:nvPr/>
        </p:nvSpPr>
        <p:spPr>
          <a:xfrm>
            <a:off x="9130284" y="5440680"/>
            <a:ext cx="774954"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Shape 51">
            <a:extLst>
              <a:ext uri="{FF2B5EF4-FFF2-40B4-BE49-F238E27FC236}">
                <a16:creationId xmlns:a16="http://schemas.microsoft.com/office/drawing/2014/main" id="{2DCD19CE-CC46-0618-AD6E-BAD84F29A85C}"/>
              </a:ext>
            </a:extLst>
          </p:cNvPr>
          <p:cNvSpPr/>
          <p:nvPr/>
        </p:nvSpPr>
        <p:spPr>
          <a:xfrm>
            <a:off x="9130284" y="5550408"/>
            <a:ext cx="574700" cy="1828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Text 52">
            <a:extLst>
              <a:ext uri="{FF2B5EF4-FFF2-40B4-BE49-F238E27FC236}">
                <a16:creationId xmlns:a16="http://schemas.microsoft.com/office/drawing/2014/main" id="{2B9DC422-1D1E-87F9-B98E-1D8AD999C89F}"/>
              </a:ext>
            </a:extLst>
          </p:cNvPr>
          <p:cNvSpPr/>
          <p:nvPr/>
        </p:nvSpPr>
        <p:spPr>
          <a:xfrm>
            <a:off x="9038844" y="5788152"/>
            <a:ext cx="1140714" cy="1371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frame 3</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Shape 53">
            <a:extLst>
              <a:ext uri="{FF2B5EF4-FFF2-40B4-BE49-F238E27FC236}">
                <a16:creationId xmlns:a16="http://schemas.microsoft.com/office/drawing/2014/main" id="{26AE71FC-64F9-2343-BF2D-FF2B07CF3D09}"/>
              </a:ext>
            </a:extLst>
          </p:cNvPr>
          <p:cNvSpPr/>
          <p:nvPr/>
        </p:nvSpPr>
        <p:spPr>
          <a:xfrm>
            <a:off x="10289286" y="5166360"/>
            <a:ext cx="1140714" cy="64008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Shape 54">
            <a:extLst>
              <a:ext uri="{FF2B5EF4-FFF2-40B4-BE49-F238E27FC236}">
                <a16:creationId xmlns:a16="http://schemas.microsoft.com/office/drawing/2014/main" id="{B9827620-1F53-6AB6-BA96-356DF9A22ACC}"/>
              </a:ext>
            </a:extLst>
          </p:cNvPr>
          <p:cNvSpPr/>
          <p:nvPr/>
        </p:nvSpPr>
        <p:spPr>
          <a:xfrm>
            <a:off x="10380726" y="5303520"/>
            <a:ext cx="957834" cy="0"/>
          </a:xfrm>
          <a:prstGeom prst="line">
            <a:avLst/>
          </a:prstGeom>
          <a:noFill/>
          <a:ln w="9525">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Shape 55">
            <a:extLst>
              <a:ext uri="{FF2B5EF4-FFF2-40B4-BE49-F238E27FC236}">
                <a16:creationId xmlns:a16="http://schemas.microsoft.com/office/drawing/2014/main" id="{EE9B3320-BF4F-946F-4406-BB06CAF13F3A}"/>
              </a:ext>
            </a:extLst>
          </p:cNvPr>
          <p:cNvSpPr/>
          <p:nvPr/>
        </p:nvSpPr>
        <p:spPr>
          <a:xfrm>
            <a:off x="10380726" y="5440680"/>
            <a:ext cx="774954"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Shape 56">
            <a:extLst>
              <a:ext uri="{FF2B5EF4-FFF2-40B4-BE49-F238E27FC236}">
                <a16:creationId xmlns:a16="http://schemas.microsoft.com/office/drawing/2014/main" id="{A1DF386C-81AC-7D49-3E45-A117D0C6A007}"/>
              </a:ext>
            </a:extLst>
          </p:cNvPr>
          <p:cNvSpPr/>
          <p:nvPr/>
        </p:nvSpPr>
        <p:spPr>
          <a:xfrm>
            <a:off x="10380726" y="5550408"/>
            <a:ext cx="574700" cy="1828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Text 57">
            <a:extLst>
              <a:ext uri="{FF2B5EF4-FFF2-40B4-BE49-F238E27FC236}">
                <a16:creationId xmlns:a16="http://schemas.microsoft.com/office/drawing/2014/main" id="{004459CB-0340-DEDF-BF1D-F8A5D885CC0B}"/>
              </a:ext>
            </a:extLst>
          </p:cNvPr>
          <p:cNvSpPr/>
          <p:nvPr/>
        </p:nvSpPr>
        <p:spPr>
          <a:xfrm>
            <a:off x="10289286" y="5788152"/>
            <a:ext cx="1140714" cy="1371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frame 4</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71952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226C0A-C229-3231-D5E0-5D9C4A390C7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6A4EB38-6859-8878-A8A2-F6B5E48B014B}"/>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Prototype Preparation | Principles | Scoping to Testable</a:t>
            </a:r>
          </a:p>
        </p:txBody>
      </p:sp>
      <p:sp>
        <p:nvSpPr>
          <p:cNvPr id="4" name="Footer Placeholder 3">
            <a:extLst>
              <a:ext uri="{FF2B5EF4-FFF2-40B4-BE49-F238E27FC236}">
                <a16:creationId xmlns:a16="http://schemas.microsoft.com/office/drawing/2014/main" id="{E77C75FE-CB41-128B-9912-449DF48FB15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81F1462-3ED4-1DB8-E21F-9480DB233B8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16DCA92E-7A67-0B95-FD35-059D0DC93FDE}"/>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E971ECAF-A3D7-CA95-3B32-2AC819BCBBC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950C7F57-4A76-E88E-47D9-C57F4DA4406F}"/>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F4714081-7E48-AD36-BC66-3226920218A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0" name="Rectangle 9">
                <a:extLst>
                  <a:ext uri="{FF2B5EF4-FFF2-40B4-BE49-F238E27FC236}">
                    <a16:creationId xmlns:a16="http://schemas.microsoft.com/office/drawing/2014/main" id="{CA3357DF-A583-90FE-B989-3259B9F6BD5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1" name="Text 13">
            <a:extLst>
              <a:ext uri="{FF2B5EF4-FFF2-40B4-BE49-F238E27FC236}">
                <a16:creationId xmlns:a16="http://schemas.microsoft.com/office/drawing/2014/main" id="{B96F136A-7F9B-FCD6-5DF6-4BD959C16B6E}"/>
              </a:ext>
            </a:extLst>
          </p:cNvPr>
          <p:cNvSpPr/>
          <p:nvPr/>
        </p:nvSpPr>
        <p:spPr>
          <a:xfrm>
            <a:off x="518160" y="1515919"/>
            <a:ext cx="111556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Prototype Prep fails when the scope is too ambitious. These principles are what keep it small enough to ship on Friday.</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Shape 14">
            <a:extLst>
              <a:ext uri="{FF2B5EF4-FFF2-40B4-BE49-F238E27FC236}">
                <a16:creationId xmlns:a16="http://schemas.microsoft.com/office/drawing/2014/main" id="{AD358CAA-D063-E442-14AF-25E783FC4B06}"/>
              </a:ext>
            </a:extLst>
          </p:cNvPr>
          <p:cNvSpPr/>
          <p:nvPr/>
        </p:nvSpPr>
        <p:spPr>
          <a:xfrm>
            <a:off x="518160" y="2155999"/>
            <a:ext cx="5486400" cy="12344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Shape 15">
            <a:extLst>
              <a:ext uri="{FF2B5EF4-FFF2-40B4-BE49-F238E27FC236}">
                <a16:creationId xmlns:a16="http://schemas.microsoft.com/office/drawing/2014/main" id="{85A0AF34-C7CB-8B2F-2B21-BA7151BDFEC4}"/>
              </a:ext>
            </a:extLst>
          </p:cNvPr>
          <p:cNvSpPr/>
          <p:nvPr/>
        </p:nvSpPr>
        <p:spPr>
          <a:xfrm>
            <a:off x="518160" y="2155999"/>
            <a:ext cx="109728" cy="12344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 16">
            <a:extLst>
              <a:ext uri="{FF2B5EF4-FFF2-40B4-BE49-F238E27FC236}">
                <a16:creationId xmlns:a16="http://schemas.microsoft.com/office/drawing/2014/main" id="{7BAD39AC-7B51-A14C-1C33-F8A3055FAAAD}"/>
              </a:ext>
            </a:extLst>
          </p:cNvPr>
          <p:cNvSpPr/>
          <p:nvPr/>
        </p:nvSpPr>
        <p:spPr>
          <a:xfrm>
            <a:off x="746760" y="2293159"/>
            <a:ext cx="51206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One role at a time</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 17">
            <a:extLst>
              <a:ext uri="{FF2B5EF4-FFF2-40B4-BE49-F238E27FC236}">
                <a16:creationId xmlns:a16="http://schemas.microsoft.com/office/drawing/2014/main" id="{5E39D44F-64CF-A45E-6AC4-F52535E8E0FA}"/>
              </a:ext>
            </a:extLst>
          </p:cNvPr>
          <p:cNvSpPr/>
          <p:nvPr/>
        </p:nvSpPr>
        <p:spPr>
          <a:xfrm>
            <a:off x="746760" y="2658919"/>
            <a:ext cx="51206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The flow is told from the eyes of one role. Multi-role storyboards always become diagrams — and diagrams are not testable.</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Shape 18">
            <a:extLst>
              <a:ext uri="{FF2B5EF4-FFF2-40B4-BE49-F238E27FC236}">
                <a16:creationId xmlns:a16="http://schemas.microsoft.com/office/drawing/2014/main" id="{65903394-853F-A1FC-798C-E273171D736B}"/>
              </a:ext>
            </a:extLst>
          </p:cNvPr>
          <p:cNvSpPr/>
          <p:nvPr/>
        </p:nvSpPr>
        <p:spPr>
          <a:xfrm>
            <a:off x="6187440" y="2155999"/>
            <a:ext cx="5486400" cy="12344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Shape 19">
            <a:extLst>
              <a:ext uri="{FF2B5EF4-FFF2-40B4-BE49-F238E27FC236}">
                <a16:creationId xmlns:a16="http://schemas.microsoft.com/office/drawing/2014/main" id="{9937E9BF-FE23-8FB9-A26B-7B72E5D7D00A}"/>
              </a:ext>
            </a:extLst>
          </p:cNvPr>
          <p:cNvSpPr/>
          <p:nvPr/>
        </p:nvSpPr>
        <p:spPr>
          <a:xfrm>
            <a:off x="6187440" y="2155999"/>
            <a:ext cx="109728" cy="12344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 20">
            <a:extLst>
              <a:ext uri="{FF2B5EF4-FFF2-40B4-BE49-F238E27FC236}">
                <a16:creationId xmlns:a16="http://schemas.microsoft.com/office/drawing/2014/main" id="{8F70F9C3-D7CF-73B4-C808-0423D30D2C10}"/>
              </a:ext>
            </a:extLst>
          </p:cNvPr>
          <p:cNvSpPr/>
          <p:nvPr/>
        </p:nvSpPr>
        <p:spPr>
          <a:xfrm>
            <a:off x="6416040" y="2293159"/>
            <a:ext cx="51206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One trigger to one goal</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Text 21">
            <a:extLst>
              <a:ext uri="{FF2B5EF4-FFF2-40B4-BE49-F238E27FC236}">
                <a16:creationId xmlns:a16="http://schemas.microsoft.com/office/drawing/2014/main" id="{299A49DF-CD7D-C3DF-F79C-3B1BD32F8BE4}"/>
              </a:ext>
            </a:extLst>
          </p:cNvPr>
          <p:cNvSpPr/>
          <p:nvPr/>
        </p:nvSpPr>
        <p:spPr>
          <a:xfrm>
            <a:off x="6416040" y="2658919"/>
            <a:ext cx="51206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A testable flow has a clear start (the trigger event) and a clear end (the success state). No branching, no 'maybes'.</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Shape 22">
            <a:extLst>
              <a:ext uri="{FF2B5EF4-FFF2-40B4-BE49-F238E27FC236}">
                <a16:creationId xmlns:a16="http://schemas.microsoft.com/office/drawing/2014/main" id="{F20D11DF-6954-8239-CBB5-016D969A63CC}"/>
              </a:ext>
            </a:extLst>
          </p:cNvPr>
          <p:cNvSpPr/>
          <p:nvPr/>
        </p:nvSpPr>
        <p:spPr>
          <a:xfrm>
            <a:off x="518160" y="3527599"/>
            <a:ext cx="5486400" cy="12344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Shape 23">
            <a:extLst>
              <a:ext uri="{FF2B5EF4-FFF2-40B4-BE49-F238E27FC236}">
                <a16:creationId xmlns:a16="http://schemas.microsoft.com/office/drawing/2014/main" id="{10B530FF-22F0-0867-F8C3-A278A46A35E9}"/>
              </a:ext>
            </a:extLst>
          </p:cNvPr>
          <p:cNvSpPr/>
          <p:nvPr/>
        </p:nvSpPr>
        <p:spPr>
          <a:xfrm>
            <a:off x="518160" y="3527599"/>
            <a:ext cx="109728" cy="12344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 24">
            <a:extLst>
              <a:ext uri="{FF2B5EF4-FFF2-40B4-BE49-F238E27FC236}">
                <a16:creationId xmlns:a16="http://schemas.microsoft.com/office/drawing/2014/main" id="{0DDB68E8-9B9C-FCB1-F8D5-91FD6CA72676}"/>
              </a:ext>
            </a:extLst>
          </p:cNvPr>
          <p:cNvSpPr/>
          <p:nvPr/>
        </p:nvSpPr>
        <p:spPr>
          <a:xfrm>
            <a:off x="746760" y="3664759"/>
            <a:ext cx="51206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One process per concept</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Text 25">
            <a:extLst>
              <a:ext uri="{FF2B5EF4-FFF2-40B4-BE49-F238E27FC236}">
                <a16:creationId xmlns:a16="http://schemas.microsoft.com/office/drawing/2014/main" id="{1929D92D-91D3-A4E1-872E-E9E0B23F8FF9}"/>
              </a:ext>
            </a:extLst>
          </p:cNvPr>
          <p:cNvSpPr/>
          <p:nvPr/>
        </p:nvSpPr>
        <p:spPr>
          <a:xfrm>
            <a:off x="746760" y="4030519"/>
            <a:ext cx="51206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Each workshop 5 and 6 concept gets its own flow. Don't merge them even if they feel related.</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Shape 26">
            <a:extLst>
              <a:ext uri="{FF2B5EF4-FFF2-40B4-BE49-F238E27FC236}">
                <a16:creationId xmlns:a16="http://schemas.microsoft.com/office/drawing/2014/main" id="{6D732CD1-4517-723E-A9E9-D6637EC57322}"/>
              </a:ext>
            </a:extLst>
          </p:cNvPr>
          <p:cNvSpPr/>
          <p:nvPr/>
        </p:nvSpPr>
        <p:spPr>
          <a:xfrm>
            <a:off x="6187440" y="3527599"/>
            <a:ext cx="5486400" cy="12344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Shape 27">
            <a:extLst>
              <a:ext uri="{FF2B5EF4-FFF2-40B4-BE49-F238E27FC236}">
                <a16:creationId xmlns:a16="http://schemas.microsoft.com/office/drawing/2014/main" id="{E62242AF-7B5F-F5E1-8D03-E5B691C0F3AF}"/>
              </a:ext>
            </a:extLst>
          </p:cNvPr>
          <p:cNvSpPr/>
          <p:nvPr/>
        </p:nvSpPr>
        <p:spPr>
          <a:xfrm>
            <a:off x="6187440" y="3527599"/>
            <a:ext cx="109728" cy="12344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Text 28">
            <a:extLst>
              <a:ext uri="{FF2B5EF4-FFF2-40B4-BE49-F238E27FC236}">
                <a16:creationId xmlns:a16="http://schemas.microsoft.com/office/drawing/2014/main" id="{237DD8E0-6E6A-44F7-9FFD-9220DC34D5A3}"/>
              </a:ext>
            </a:extLst>
          </p:cNvPr>
          <p:cNvSpPr/>
          <p:nvPr/>
        </p:nvSpPr>
        <p:spPr>
          <a:xfrm>
            <a:off x="6416040" y="3664759"/>
            <a:ext cx="51206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Show the moment of decision</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Text 29">
            <a:extLst>
              <a:ext uri="{FF2B5EF4-FFF2-40B4-BE49-F238E27FC236}">
                <a16:creationId xmlns:a16="http://schemas.microsoft.com/office/drawing/2014/main" id="{23CE357D-966E-0C76-4631-C17C7D2C4C63}"/>
              </a:ext>
            </a:extLst>
          </p:cNvPr>
          <p:cNvSpPr/>
          <p:nvPr/>
        </p:nvSpPr>
        <p:spPr>
          <a:xfrm>
            <a:off x="6416040" y="4030519"/>
            <a:ext cx="51206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Where does the user stop and choose? Those frames reveal whether the concept will actually change behavior.</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Shape 30">
            <a:extLst>
              <a:ext uri="{FF2B5EF4-FFF2-40B4-BE49-F238E27FC236}">
                <a16:creationId xmlns:a16="http://schemas.microsoft.com/office/drawing/2014/main" id="{D12D9160-2737-868B-D321-08C2DF32044E}"/>
              </a:ext>
            </a:extLst>
          </p:cNvPr>
          <p:cNvSpPr/>
          <p:nvPr/>
        </p:nvSpPr>
        <p:spPr>
          <a:xfrm>
            <a:off x="518160" y="4899199"/>
            <a:ext cx="5486400" cy="12344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Shape 31">
            <a:extLst>
              <a:ext uri="{FF2B5EF4-FFF2-40B4-BE49-F238E27FC236}">
                <a16:creationId xmlns:a16="http://schemas.microsoft.com/office/drawing/2014/main" id="{B19121F1-7381-D868-3D87-06161D7C0CA1}"/>
              </a:ext>
            </a:extLst>
          </p:cNvPr>
          <p:cNvSpPr/>
          <p:nvPr/>
        </p:nvSpPr>
        <p:spPr>
          <a:xfrm>
            <a:off x="518160" y="4899199"/>
            <a:ext cx="109728" cy="12344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Text 32">
            <a:extLst>
              <a:ext uri="{FF2B5EF4-FFF2-40B4-BE49-F238E27FC236}">
                <a16:creationId xmlns:a16="http://schemas.microsoft.com/office/drawing/2014/main" id="{9BC73AB4-0E5D-8AE5-DDBE-0EE52C807DC7}"/>
              </a:ext>
            </a:extLst>
          </p:cNvPr>
          <p:cNvSpPr/>
          <p:nvPr/>
        </p:nvSpPr>
        <p:spPr>
          <a:xfrm>
            <a:off x="746760" y="5036359"/>
            <a:ext cx="51206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Cast controls explicitly</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Text 33">
            <a:extLst>
              <a:ext uri="{FF2B5EF4-FFF2-40B4-BE49-F238E27FC236}">
                <a16:creationId xmlns:a16="http://schemas.microsoft.com/office/drawing/2014/main" id="{29936F5A-91C4-570E-B24D-2A7DB8BC6557}"/>
              </a:ext>
            </a:extLst>
          </p:cNvPr>
          <p:cNvSpPr/>
          <p:nvPr/>
        </p:nvSpPr>
        <p:spPr>
          <a:xfrm>
            <a:off x="746760" y="5402119"/>
            <a:ext cx="51206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Any governance control, review, or approval must appear as a visible frame on the wall. No invisible enforcement.</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Shape 34">
            <a:extLst>
              <a:ext uri="{FF2B5EF4-FFF2-40B4-BE49-F238E27FC236}">
                <a16:creationId xmlns:a16="http://schemas.microsoft.com/office/drawing/2014/main" id="{6EA7BBC0-2066-EA50-DBE8-56F9031AC8BE}"/>
              </a:ext>
            </a:extLst>
          </p:cNvPr>
          <p:cNvSpPr/>
          <p:nvPr/>
        </p:nvSpPr>
        <p:spPr>
          <a:xfrm>
            <a:off x="6187440" y="4899199"/>
            <a:ext cx="5486400" cy="12344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Shape 35">
            <a:extLst>
              <a:ext uri="{FF2B5EF4-FFF2-40B4-BE49-F238E27FC236}">
                <a16:creationId xmlns:a16="http://schemas.microsoft.com/office/drawing/2014/main" id="{A5330567-CA17-7BA5-12AD-016AE8560D9A}"/>
              </a:ext>
            </a:extLst>
          </p:cNvPr>
          <p:cNvSpPr/>
          <p:nvPr/>
        </p:nvSpPr>
        <p:spPr>
          <a:xfrm>
            <a:off x="6187440" y="4899199"/>
            <a:ext cx="109728" cy="12344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Text 36">
            <a:extLst>
              <a:ext uri="{FF2B5EF4-FFF2-40B4-BE49-F238E27FC236}">
                <a16:creationId xmlns:a16="http://schemas.microsoft.com/office/drawing/2014/main" id="{81A0108A-963F-AF19-8327-7575CE2435FE}"/>
              </a:ext>
            </a:extLst>
          </p:cNvPr>
          <p:cNvSpPr/>
          <p:nvPr/>
        </p:nvSpPr>
        <p:spPr>
          <a:xfrm>
            <a:off x="6416040" y="5036359"/>
            <a:ext cx="51206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Leave gaps for the test</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Text 37">
            <a:extLst>
              <a:ext uri="{FF2B5EF4-FFF2-40B4-BE49-F238E27FC236}">
                <a16:creationId xmlns:a16="http://schemas.microsoft.com/office/drawing/2014/main" id="{9B7AF67D-91AD-5989-9CFD-4E88F0B32E5E}"/>
              </a:ext>
            </a:extLst>
          </p:cNvPr>
          <p:cNvSpPr/>
          <p:nvPr/>
        </p:nvSpPr>
        <p:spPr>
          <a:xfrm>
            <a:off x="6416040" y="5402119"/>
            <a:ext cx="51206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A good flow includes one or two deliberately sketchy frames — that's where you expect to learn the most from users.</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833751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A00A7D-2E42-322E-4B73-239E3BF707C0}"/>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B03ED0DE-985A-41F2-330B-092C23E5B515}"/>
              </a:ext>
            </a:extLst>
          </p:cNvPr>
          <p:cNvSpPr/>
          <p:nvPr/>
        </p:nvSpPr>
        <p:spPr>
          <a:xfrm>
            <a:off x="-1524" y="0"/>
            <a:ext cx="12192000" cy="645512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2C0A18E-F1D5-27DC-0300-E35B66299AAD}"/>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103</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 name="Text 2">
            <a:extLst>
              <a:ext uri="{FF2B5EF4-FFF2-40B4-BE49-F238E27FC236}">
                <a16:creationId xmlns:a16="http://schemas.microsoft.com/office/drawing/2014/main" id="{DCEF25F2-94BA-18E0-C316-6787D304FD51}"/>
              </a:ext>
            </a:extLst>
          </p:cNvPr>
          <p:cNvSpPr/>
          <p:nvPr/>
        </p:nvSpPr>
        <p:spPr>
          <a:xfrm>
            <a:off x="457200" y="2194560"/>
            <a:ext cx="11274552"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80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EXERCISE 1</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Text 3">
            <a:extLst>
              <a:ext uri="{FF2B5EF4-FFF2-40B4-BE49-F238E27FC236}">
                <a16:creationId xmlns:a16="http://schemas.microsoft.com/office/drawing/2014/main" id="{684DBFF3-AFF4-7590-8CFE-D540C19A7D58}"/>
              </a:ext>
            </a:extLst>
          </p:cNvPr>
          <p:cNvSpPr/>
          <p:nvPr/>
        </p:nvSpPr>
        <p:spPr>
          <a:xfrm>
            <a:off x="457200" y="2743200"/>
            <a:ext cx="11274552" cy="10972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Users Test Flow</a:t>
            </a:r>
            <a:endParaRPr kumimoji="0" lang="en-US" sz="6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 name="Shape 4">
            <a:extLst>
              <a:ext uri="{FF2B5EF4-FFF2-40B4-BE49-F238E27FC236}">
                <a16:creationId xmlns:a16="http://schemas.microsoft.com/office/drawing/2014/main" id="{6C2AA7FA-45BA-FD87-AD56-B1590B863227}"/>
              </a:ext>
            </a:extLst>
          </p:cNvPr>
          <p:cNvSpPr/>
          <p:nvPr/>
        </p:nvSpPr>
        <p:spPr>
          <a:xfrm>
            <a:off x="4265676" y="3977640"/>
            <a:ext cx="3657600" cy="0"/>
          </a:xfrm>
          <a:prstGeom prst="line">
            <a:avLst/>
          </a:prstGeom>
          <a:noFill/>
          <a:ln w="254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 5">
            <a:extLst>
              <a:ext uri="{FF2B5EF4-FFF2-40B4-BE49-F238E27FC236}">
                <a16:creationId xmlns:a16="http://schemas.microsoft.com/office/drawing/2014/main" id="{D42E0A9E-7F63-E40B-DC94-BB7EE7A27E95}"/>
              </a:ext>
            </a:extLst>
          </p:cNvPr>
          <p:cNvSpPr/>
          <p:nvPr/>
        </p:nvSpPr>
        <p:spPr>
          <a:xfrm>
            <a:off x="457200" y="4160520"/>
            <a:ext cx="1127455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srgbClr val="BDD6DE"/>
                </a:solidFill>
                <a:effectLst/>
                <a:uLnTx/>
                <a:uFillTx/>
                <a:latin typeface="Arial" panose="020B0604020202020204" pitchFamily="34" charset="0"/>
                <a:ea typeface="Calibri" pitchFamily="34" charset="-122"/>
                <a:cs typeface="Arial" panose="020B0604020202020204" pitchFamily="34" charset="0"/>
              </a:rPr>
              <a:t>Map the user's step-by-step journey through the concept.</a:t>
            </a:r>
            <a:endParaRPr kumimoji="0" lang="en-US" sz="2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6">
            <a:extLst>
              <a:ext uri="{FF2B5EF4-FFF2-40B4-BE49-F238E27FC236}">
                <a16:creationId xmlns:a16="http://schemas.microsoft.com/office/drawing/2014/main" id="{BD733847-B1DD-CE6D-B828-8D5D0774A952}"/>
              </a:ext>
            </a:extLst>
          </p:cNvPr>
          <p:cNvSpPr/>
          <p:nvPr/>
        </p:nvSpPr>
        <p:spPr>
          <a:xfrm>
            <a:off x="4722876" y="5029200"/>
            <a:ext cx="2743200" cy="548640"/>
          </a:xfrm>
          <a:prstGeom prst="roundRect">
            <a:avLst>
              <a:gd name="adj" fmla="val 50000"/>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7">
            <a:extLst>
              <a:ext uri="{FF2B5EF4-FFF2-40B4-BE49-F238E27FC236}">
                <a16:creationId xmlns:a16="http://schemas.microsoft.com/office/drawing/2014/main" id="{63E9018D-90A3-8353-705E-76BADDFB9410}"/>
              </a:ext>
            </a:extLst>
          </p:cNvPr>
          <p:cNvSpPr/>
          <p:nvPr/>
        </p:nvSpPr>
        <p:spPr>
          <a:xfrm>
            <a:off x="4722876" y="5029200"/>
            <a:ext cx="2743200"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45 — 60 MINUTES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9" name="Group 8">
            <a:extLst>
              <a:ext uri="{FF2B5EF4-FFF2-40B4-BE49-F238E27FC236}">
                <a16:creationId xmlns:a16="http://schemas.microsoft.com/office/drawing/2014/main" id="{9259E1B1-6564-35D5-16BA-771B639082FB}"/>
              </a:ext>
            </a:extLst>
          </p:cNvPr>
          <p:cNvGrpSpPr/>
          <p:nvPr/>
        </p:nvGrpSpPr>
        <p:grpSpPr>
          <a:xfrm>
            <a:off x="10820400" y="158021"/>
            <a:ext cx="1262954" cy="262128"/>
            <a:chOff x="10892274" y="158021"/>
            <a:chExt cx="1191080" cy="262128"/>
          </a:xfrm>
        </p:grpSpPr>
        <p:sp>
          <p:nvSpPr>
            <p:cNvPr id="10" name="Oval 9">
              <a:extLst>
                <a:ext uri="{FF2B5EF4-FFF2-40B4-BE49-F238E27FC236}">
                  <a16:creationId xmlns:a16="http://schemas.microsoft.com/office/drawing/2014/main" id="{C528B213-9425-BF5B-6BBD-2E0CF831BF6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1" name="Group 10">
              <a:extLst>
                <a:ext uri="{FF2B5EF4-FFF2-40B4-BE49-F238E27FC236}">
                  <a16:creationId xmlns:a16="http://schemas.microsoft.com/office/drawing/2014/main" id="{38A70CE5-F1FF-0B48-CF18-3A211A79259B}"/>
                </a:ext>
              </a:extLst>
            </p:cNvPr>
            <p:cNvGrpSpPr/>
            <p:nvPr/>
          </p:nvGrpSpPr>
          <p:grpSpPr>
            <a:xfrm>
              <a:off x="10892274" y="158021"/>
              <a:ext cx="1191080" cy="262128"/>
              <a:chOff x="9614080" y="308749"/>
              <a:chExt cx="1191080" cy="262128"/>
            </a:xfrm>
          </p:grpSpPr>
          <p:sp>
            <p:nvSpPr>
              <p:cNvPr id="12" name="Rectangle 11">
                <a:extLst>
                  <a:ext uri="{FF2B5EF4-FFF2-40B4-BE49-F238E27FC236}">
                    <a16:creationId xmlns:a16="http://schemas.microsoft.com/office/drawing/2014/main" id="{68EA019B-65EE-F667-B27C-86239330CB7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3" name="Rectangle 12">
                <a:extLst>
                  <a:ext uri="{FF2B5EF4-FFF2-40B4-BE49-F238E27FC236}">
                    <a16:creationId xmlns:a16="http://schemas.microsoft.com/office/drawing/2014/main" id="{D0FB4E20-DFD1-EA08-C7E6-40255A60FB9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2637859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Prototype Preparation | Workshop 7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7920"/>
            <a:ext cx="4050029"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Users Test Flow</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84379"/>
            <a:ext cx="4050029"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Storyboard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90928"/>
            <a:ext cx="5833602" cy="376645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exercise, we’ll focus on creating detailed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user flows for the key data governance roles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steward, data owner, and data custodian—specifically in the context of managing data quality and metadata. The goal is to map out how these roles will interact with the processes we’ve defined, ensuring that the workflows are practical and efficient for our upcoming prototype testing phase.</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We'll explore how each of these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will engage with the Critical Data Elements (CDEs)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manage their responsibilities. This will help us identify pain points, optimize the flow, and ensure that each role’s actions align with the overall governance objectives. The end result will be a clear map of how these roles operate in practice, giving us a solid foundation for testing and validation in the next phase.</a:t>
            </a:r>
          </a:p>
        </p:txBody>
      </p:sp>
      <p:grpSp>
        <p:nvGrpSpPr>
          <p:cNvPr id="6" name="Group 5">
            <a:extLst>
              <a:ext uri="{FF2B5EF4-FFF2-40B4-BE49-F238E27FC236}">
                <a16:creationId xmlns:a16="http://schemas.microsoft.com/office/drawing/2014/main" id="{F755F421-2EC9-C33A-83BC-3DFED4224168}"/>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A8D4921C-D197-FFA5-8015-BDA381A2467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C856412F-EC7A-00A1-E076-3C6E8235DA8D}"/>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D233289C-F9CB-FFA8-9660-23BEDCBD673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0" name="Rectangle 9">
                <a:extLst>
                  <a:ext uri="{FF2B5EF4-FFF2-40B4-BE49-F238E27FC236}">
                    <a16:creationId xmlns:a16="http://schemas.microsoft.com/office/drawing/2014/main" id="{E4DC1117-5C40-39DE-BE09-AACF3D35449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7261019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Users Test Flow</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C458F7D1-ABBE-4DCD-D2D0-1F1201F58470}"/>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D62D3DE1-8B9A-8FDC-5AC3-BD0E2CDC082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FD063847-F937-4158-F5AF-7CCF0C0C6AF6}"/>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17E44DE4-F7A9-E4AC-A52C-38B36E166F1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0DC2B5CA-98B3-D238-2A22-32F13477C94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CAB06ACC-57A6-4B34-59A4-6525BE75C29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3" name="Text 25">
            <a:extLst>
              <a:ext uri="{FF2B5EF4-FFF2-40B4-BE49-F238E27FC236}">
                <a16:creationId xmlns:a16="http://schemas.microsoft.com/office/drawing/2014/main" id="{4E96DB00-B7E9-D494-4E52-849BCF104980}"/>
              </a:ext>
            </a:extLst>
          </p:cNvPr>
          <p:cNvSpPr/>
          <p:nvPr/>
        </p:nvSpPr>
        <p:spPr>
          <a:xfrm>
            <a:off x="4206240" y="1783080"/>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A3D"/>
                </a:solidFill>
                <a:effectLst/>
                <a:uLnTx/>
                <a:uFillTx/>
                <a:latin typeface="Arial" panose="020B0604020202020204" pitchFamily="34" charset="0"/>
                <a:ea typeface="Georgia" pitchFamily="34" charset="-122"/>
                <a:cs typeface="Arial" panose="020B0604020202020204" pitchFamily="34" charset="0"/>
              </a:rPr>
              <a:t>Pace of the exercise</a:t>
            </a:r>
            <a:endParaRPr kumimoji="0" lang="en-US" sz="1800" b="0" i="0" u="none" strike="noStrike" kern="1200" cap="none" spc="0" normalizeH="0" baseline="0" noProof="0" dirty="0">
              <a:ln>
                <a:noFill/>
              </a:ln>
              <a:solidFill>
                <a:srgbClr val="0C2A3D"/>
              </a:solidFill>
              <a:effectLst/>
              <a:uLnTx/>
              <a:uFillTx/>
              <a:latin typeface="Arial" panose="020B0604020202020204" pitchFamily="34" charset="0"/>
              <a:ea typeface="+mn-ea"/>
              <a:cs typeface="Arial" panose="020B0604020202020204" pitchFamily="34" charset="0"/>
            </a:endParaRPr>
          </a:p>
        </p:txBody>
      </p:sp>
      <p:sp>
        <p:nvSpPr>
          <p:cNvPr id="6" name="Shape 26">
            <a:extLst>
              <a:ext uri="{FF2B5EF4-FFF2-40B4-BE49-F238E27FC236}">
                <a16:creationId xmlns:a16="http://schemas.microsoft.com/office/drawing/2014/main" id="{B48CCB4B-99B8-59BE-FE84-BAE1EF648D5F}"/>
              </a:ext>
            </a:extLst>
          </p:cNvPr>
          <p:cNvSpPr/>
          <p:nvPr/>
        </p:nvSpPr>
        <p:spPr>
          <a:xfrm>
            <a:off x="4206240" y="2468880"/>
            <a:ext cx="7498080" cy="457200"/>
          </a:xfrm>
          <a:prstGeom prst="rect">
            <a:avLst/>
          </a:prstGeom>
          <a:solidFill>
            <a:srgbClr val="F1FAFA"/>
          </a:solidFill>
          <a:ln w="1270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27">
            <a:extLst>
              <a:ext uri="{FF2B5EF4-FFF2-40B4-BE49-F238E27FC236}">
                <a16:creationId xmlns:a16="http://schemas.microsoft.com/office/drawing/2014/main" id="{D6DE4EFB-54B5-C51F-3263-CD07DAD039EC}"/>
              </a:ext>
            </a:extLst>
          </p:cNvPr>
          <p:cNvSpPr/>
          <p:nvPr/>
        </p:nvSpPr>
        <p:spPr>
          <a:xfrm>
            <a:off x="4206240" y="2468880"/>
            <a:ext cx="749808" cy="45720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28">
            <a:extLst>
              <a:ext uri="{FF2B5EF4-FFF2-40B4-BE49-F238E27FC236}">
                <a16:creationId xmlns:a16="http://schemas.microsoft.com/office/drawing/2014/main" id="{56F05802-CEB8-74AD-1097-C87CE90005EF}"/>
              </a:ext>
            </a:extLst>
          </p:cNvPr>
          <p:cNvSpPr/>
          <p:nvPr/>
        </p:nvSpPr>
        <p:spPr>
          <a:xfrm>
            <a:off x="4206240" y="2468880"/>
            <a:ext cx="749808"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Frame</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29">
            <a:extLst>
              <a:ext uri="{FF2B5EF4-FFF2-40B4-BE49-F238E27FC236}">
                <a16:creationId xmlns:a16="http://schemas.microsoft.com/office/drawing/2014/main" id="{1CD58243-580C-DFD8-0FE2-2B7DD60491DB}"/>
              </a:ext>
            </a:extLst>
          </p:cNvPr>
          <p:cNvSpPr/>
          <p:nvPr/>
        </p:nvSpPr>
        <p:spPr>
          <a:xfrm>
            <a:off x="4956048" y="2468880"/>
            <a:ext cx="1124712"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30">
            <a:extLst>
              <a:ext uri="{FF2B5EF4-FFF2-40B4-BE49-F238E27FC236}">
                <a16:creationId xmlns:a16="http://schemas.microsoft.com/office/drawing/2014/main" id="{C6CFECA5-2CFA-6746-745E-BF4AB97FA02E}"/>
              </a:ext>
            </a:extLst>
          </p:cNvPr>
          <p:cNvSpPr/>
          <p:nvPr/>
        </p:nvSpPr>
        <p:spPr>
          <a:xfrm>
            <a:off x="4956048" y="2468880"/>
            <a:ext cx="112471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Entry / End</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Shape 31">
            <a:extLst>
              <a:ext uri="{FF2B5EF4-FFF2-40B4-BE49-F238E27FC236}">
                <a16:creationId xmlns:a16="http://schemas.microsoft.com/office/drawing/2014/main" id="{B501F4C6-E98D-3D8D-B0DC-CCF8912D0921}"/>
              </a:ext>
            </a:extLst>
          </p:cNvPr>
          <p:cNvSpPr/>
          <p:nvPr/>
        </p:nvSpPr>
        <p:spPr>
          <a:xfrm>
            <a:off x="6080760" y="2468880"/>
            <a:ext cx="2249424" cy="4572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32">
            <a:extLst>
              <a:ext uri="{FF2B5EF4-FFF2-40B4-BE49-F238E27FC236}">
                <a16:creationId xmlns:a16="http://schemas.microsoft.com/office/drawing/2014/main" id="{43941C4D-7A60-8EFC-C36C-D5111197198C}"/>
              </a:ext>
            </a:extLst>
          </p:cNvPr>
          <p:cNvSpPr/>
          <p:nvPr/>
        </p:nvSpPr>
        <p:spPr>
          <a:xfrm>
            <a:off x="6080760" y="2468880"/>
            <a:ext cx="2249424"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Fill middle</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Shape 33">
            <a:extLst>
              <a:ext uri="{FF2B5EF4-FFF2-40B4-BE49-F238E27FC236}">
                <a16:creationId xmlns:a16="http://schemas.microsoft.com/office/drawing/2014/main" id="{B91E2015-6C75-9461-025C-6057E0F62721}"/>
              </a:ext>
            </a:extLst>
          </p:cNvPr>
          <p:cNvSpPr/>
          <p:nvPr/>
        </p:nvSpPr>
        <p:spPr>
          <a:xfrm>
            <a:off x="8330184" y="2468880"/>
            <a:ext cx="1124712"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34">
            <a:extLst>
              <a:ext uri="{FF2B5EF4-FFF2-40B4-BE49-F238E27FC236}">
                <a16:creationId xmlns:a16="http://schemas.microsoft.com/office/drawing/2014/main" id="{791AAC6B-3C0B-C116-5E8E-B293D7682B24}"/>
              </a:ext>
            </a:extLst>
          </p:cNvPr>
          <p:cNvSpPr/>
          <p:nvPr/>
        </p:nvSpPr>
        <p:spPr>
          <a:xfrm>
            <a:off x="8330184" y="2468880"/>
            <a:ext cx="112471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Read out</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35">
            <a:extLst>
              <a:ext uri="{FF2B5EF4-FFF2-40B4-BE49-F238E27FC236}">
                <a16:creationId xmlns:a16="http://schemas.microsoft.com/office/drawing/2014/main" id="{5D65FFE8-2EBD-4561-4668-17CCC9A4DE90}"/>
              </a:ext>
            </a:extLst>
          </p:cNvPr>
          <p:cNvSpPr/>
          <p:nvPr/>
        </p:nvSpPr>
        <p:spPr>
          <a:xfrm>
            <a:off x="9454896" y="2468880"/>
            <a:ext cx="1124712" cy="4572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6">
            <a:extLst>
              <a:ext uri="{FF2B5EF4-FFF2-40B4-BE49-F238E27FC236}">
                <a16:creationId xmlns:a16="http://schemas.microsoft.com/office/drawing/2014/main" id="{B23034D3-28C3-A564-9742-B0CD9C682BB2}"/>
              </a:ext>
            </a:extLst>
          </p:cNvPr>
          <p:cNvSpPr/>
          <p:nvPr/>
        </p:nvSpPr>
        <p:spPr>
          <a:xfrm>
            <a:off x="9454896" y="2468880"/>
            <a:ext cx="112471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Heatmap vote</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7">
            <a:extLst>
              <a:ext uri="{FF2B5EF4-FFF2-40B4-BE49-F238E27FC236}">
                <a16:creationId xmlns:a16="http://schemas.microsoft.com/office/drawing/2014/main" id="{1FB81A79-CE4B-CB35-F534-E04DF9165652}"/>
              </a:ext>
            </a:extLst>
          </p:cNvPr>
          <p:cNvSpPr/>
          <p:nvPr/>
        </p:nvSpPr>
        <p:spPr>
          <a:xfrm>
            <a:off x="10579608" y="2468880"/>
            <a:ext cx="1124712" cy="4572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8">
            <a:extLst>
              <a:ext uri="{FF2B5EF4-FFF2-40B4-BE49-F238E27FC236}">
                <a16:creationId xmlns:a16="http://schemas.microsoft.com/office/drawing/2014/main" id="{2514C309-51CB-FD01-D6B4-CFE53B35EBF6}"/>
              </a:ext>
            </a:extLst>
          </p:cNvPr>
          <p:cNvSpPr/>
          <p:nvPr/>
        </p:nvSpPr>
        <p:spPr>
          <a:xfrm>
            <a:off x="10579608" y="2468880"/>
            <a:ext cx="112471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Decider vote</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9">
            <a:extLst>
              <a:ext uri="{FF2B5EF4-FFF2-40B4-BE49-F238E27FC236}">
                <a16:creationId xmlns:a16="http://schemas.microsoft.com/office/drawing/2014/main" id="{44B67E8F-03BD-9DEE-B9E8-234DA32CF190}"/>
              </a:ext>
            </a:extLst>
          </p:cNvPr>
          <p:cNvSpPr/>
          <p:nvPr/>
        </p:nvSpPr>
        <p:spPr>
          <a:xfrm>
            <a:off x="4251960" y="331927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40">
            <a:extLst>
              <a:ext uri="{FF2B5EF4-FFF2-40B4-BE49-F238E27FC236}">
                <a16:creationId xmlns:a16="http://schemas.microsoft.com/office/drawing/2014/main" id="{D7D85C8B-0C77-F3AB-F705-A2B8F0ED8123}"/>
              </a:ext>
            </a:extLst>
          </p:cNvPr>
          <p:cNvSpPr/>
          <p:nvPr/>
        </p:nvSpPr>
        <p:spPr>
          <a:xfrm>
            <a:off x="4251960" y="331927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41">
            <a:extLst>
              <a:ext uri="{FF2B5EF4-FFF2-40B4-BE49-F238E27FC236}">
                <a16:creationId xmlns:a16="http://schemas.microsoft.com/office/drawing/2014/main" id="{184C6F47-0E9E-44A0-6523-22E7D64D6D54}"/>
              </a:ext>
            </a:extLst>
          </p:cNvPr>
          <p:cNvSpPr/>
          <p:nvPr/>
        </p:nvSpPr>
        <p:spPr>
          <a:xfrm>
            <a:off x="4709160" y="3246120"/>
            <a:ext cx="699516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Frame the exercise</a:t>
            </a:r>
            <a:r>
              <a:rPr kumimoji="0" lang="en-US" sz="11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5 min — the facilitator re-reads the selected concept and the target role.</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42">
            <a:extLst>
              <a:ext uri="{FF2B5EF4-FFF2-40B4-BE49-F238E27FC236}">
                <a16:creationId xmlns:a16="http://schemas.microsoft.com/office/drawing/2014/main" id="{E186C3A8-76FC-08DC-B9FE-E8A9B52509C4}"/>
              </a:ext>
            </a:extLst>
          </p:cNvPr>
          <p:cNvSpPr/>
          <p:nvPr/>
        </p:nvSpPr>
        <p:spPr>
          <a:xfrm>
            <a:off x="4251960" y="382219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43">
            <a:extLst>
              <a:ext uri="{FF2B5EF4-FFF2-40B4-BE49-F238E27FC236}">
                <a16:creationId xmlns:a16="http://schemas.microsoft.com/office/drawing/2014/main" id="{E5CD5F99-D5A6-D9AE-EE8C-5D630C773AAB}"/>
              </a:ext>
            </a:extLst>
          </p:cNvPr>
          <p:cNvSpPr/>
          <p:nvPr/>
        </p:nvSpPr>
        <p:spPr>
          <a:xfrm>
            <a:off x="4251960" y="382219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44">
            <a:extLst>
              <a:ext uri="{FF2B5EF4-FFF2-40B4-BE49-F238E27FC236}">
                <a16:creationId xmlns:a16="http://schemas.microsoft.com/office/drawing/2014/main" id="{305C02FA-613B-C7BC-65E6-022BF31474DF}"/>
              </a:ext>
            </a:extLst>
          </p:cNvPr>
          <p:cNvSpPr/>
          <p:nvPr/>
        </p:nvSpPr>
        <p:spPr>
          <a:xfrm>
            <a:off x="4709160" y="3749040"/>
            <a:ext cx="699516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Entry + End points</a:t>
            </a:r>
            <a:r>
              <a:rPr kumimoji="0" lang="en-US" sz="11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5–10 min — collectively agree: what starts the flow? what does success look like?</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45">
            <a:extLst>
              <a:ext uri="{FF2B5EF4-FFF2-40B4-BE49-F238E27FC236}">
                <a16:creationId xmlns:a16="http://schemas.microsoft.com/office/drawing/2014/main" id="{DD8E8690-524C-246F-B56B-EA6D2A204ED7}"/>
              </a:ext>
            </a:extLst>
          </p:cNvPr>
          <p:cNvSpPr/>
          <p:nvPr/>
        </p:nvSpPr>
        <p:spPr>
          <a:xfrm>
            <a:off x="4251960" y="432511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6">
            <a:extLst>
              <a:ext uri="{FF2B5EF4-FFF2-40B4-BE49-F238E27FC236}">
                <a16:creationId xmlns:a16="http://schemas.microsoft.com/office/drawing/2014/main" id="{E02519DA-AE33-9AB4-FF5A-BD527D8859FA}"/>
              </a:ext>
            </a:extLst>
          </p:cNvPr>
          <p:cNvSpPr/>
          <p:nvPr/>
        </p:nvSpPr>
        <p:spPr>
          <a:xfrm>
            <a:off x="4251960" y="432511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47">
            <a:extLst>
              <a:ext uri="{FF2B5EF4-FFF2-40B4-BE49-F238E27FC236}">
                <a16:creationId xmlns:a16="http://schemas.microsoft.com/office/drawing/2014/main" id="{2F8A64D0-E779-7AD3-A9FA-A682BB11C75D}"/>
              </a:ext>
            </a:extLst>
          </p:cNvPr>
          <p:cNvSpPr/>
          <p:nvPr/>
        </p:nvSpPr>
        <p:spPr>
          <a:xfrm>
            <a:off x="4709160" y="4251960"/>
            <a:ext cx="699516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Fill the middle (silent)</a:t>
            </a:r>
            <a:r>
              <a:rPr kumimoji="0" lang="en-US" sz="11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20 min — silent sticky generation per role, typically 3–6 steps per role per flow.</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48">
            <a:extLst>
              <a:ext uri="{FF2B5EF4-FFF2-40B4-BE49-F238E27FC236}">
                <a16:creationId xmlns:a16="http://schemas.microsoft.com/office/drawing/2014/main" id="{7B15F53F-5337-291A-06BD-E369C781585D}"/>
              </a:ext>
            </a:extLst>
          </p:cNvPr>
          <p:cNvSpPr/>
          <p:nvPr/>
        </p:nvSpPr>
        <p:spPr>
          <a:xfrm>
            <a:off x="4251960" y="482803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9">
            <a:extLst>
              <a:ext uri="{FF2B5EF4-FFF2-40B4-BE49-F238E27FC236}">
                <a16:creationId xmlns:a16="http://schemas.microsoft.com/office/drawing/2014/main" id="{15EA4280-D409-2AC0-C5F4-67543B1EAF06}"/>
              </a:ext>
            </a:extLst>
          </p:cNvPr>
          <p:cNvSpPr/>
          <p:nvPr/>
        </p:nvSpPr>
        <p:spPr>
          <a:xfrm>
            <a:off x="4251960" y="482803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50">
            <a:extLst>
              <a:ext uri="{FF2B5EF4-FFF2-40B4-BE49-F238E27FC236}">
                <a16:creationId xmlns:a16="http://schemas.microsoft.com/office/drawing/2014/main" id="{3290CD16-E8D3-59C1-20F9-C479617885C7}"/>
              </a:ext>
            </a:extLst>
          </p:cNvPr>
          <p:cNvSpPr/>
          <p:nvPr/>
        </p:nvSpPr>
        <p:spPr>
          <a:xfrm>
            <a:off x="4709160" y="4754880"/>
            <a:ext cx="699516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Read-out &amp; stick up</a:t>
            </a:r>
            <a:r>
              <a:rPr kumimoji="0" lang="en-US" sz="11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10 min — each participant in turn, 30 sec per sticky, places it on a single horizontal axis on the wall.</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51">
            <a:extLst>
              <a:ext uri="{FF2B5EF4-FFF2-40B4-BE49-F238E27FC236}">
                <a16:creationId xmlns:a16="http://schemas.microsoft.com/office/drawing/2014/main" id="{7753AAF7-969B-13DB-CFE6-24E470E27D65}"/>
              </a:ext>
            </a:extLst>
          </p:cNvPr>
          <p:cNvSpPr/>
          <p:nvPr/>
        </p:nvSpPr>
        <p:spPr>
          <a:xfrm>
            <a:off x="4251960" y="533095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52">
            <a:extLst>
              <a:ext uri="{FF2B5EF4-FFF2-40B4-BE49-F238E27FC236}">
                <a16:creationId xmlns:a16="http://schemas.microsoft.com/office/drawing/2014/main" id="{C4D33C8A-7630-5577-3EA9-A78364626B2A}"/>
              </a:ext>
            </a:extLst>
          </p:cNvPr>
          <p:cNvSpPr/>
          <p:nvPr/>
        </p:nvSpPr>
        <p:spPr>
          <a:xfrm>
            <a:off x="4251960" y="533095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5</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53">
            <a:extLst>
              <a:ext uri="{FF2B5EF4-FFF2-40B4-BE49-F238E27FC236}">
                <a16:creationId xmlns:a16="http://schemas.microsoft.com/office/drawing/2014/main" id="{DF44921E-FBF0-58A6-813D-C20359BA9551}"/>
              </a:ext>
            </a:extLst>
          </p:cNvPr>
          <p:cNvSpPr/>
          <p:nvPr/>
        </p:nvSpPr>
        <p:spPr>
          <a:xfrm>
            <a:off x="4709160" y="5257800"/>
            <a:ext cx="699516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Heatmap vote</a:t>
            </a:r>
            <a:r>
              <a:rPr kumimoji="0" lang="en-US" sz="11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5 min — everyone places 3 dots on the steps they think matter most.</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54">
            <a:extLst>
              <a:ext uri="{FF2B5EF4-FFF2-40B4-BE49-F238E27FC236}">
                <a16:creationId xmlns:a16="http://schemas.microsoft.com/office/drawing/2014/main" id="{438FB2B9-8616-82F9-4797-13B8171683C2}"/>
              </a:ext>
            </a:extLst>
          </p:cNvPr>
          <p:cNvSpPr/>
          <p:nvPr/>
        </p:nvSpPr>
        <p:spPr>
          <a:xfrm>
            <a:off x="4251960" y="583387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55">
            <a:extLst>
              <a:ext uri="{FF2B5EF4-FFF2-40B4-BE49-F238E27FC236}">
                <a16:creationId xmlns:a16="http://schemas.microsoft.com/office/drawing/2014/main" id="{DAB068AF-5680-2B25-BA05-DCA89A8FE6AA}"/>
              </a:ext>
            </a:extLst>
          </p:cNvPr>
          <p:cNvSpPr/>
          <p:nvPr/>
        </p:nvSpPr>
        <p:spPr>
          <a:xfrm>
            <a:off x="4251960" y="583387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6</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56">
            <a:extLst>
              <a:ext uri="{FF2B5EF4-FFF2-40B4-BE49-F238E27FC236}">
                <a16:creationId xmlns:a16="http://schemas.microsoft.com/office/drawing/2014/main" id="{7F917FE6-CCC1-14FA-B71D-DF6579CC9319}"/>
              </a:ext>
            </a:extLst>
          </p:cNvPr>
          <p:cNvSpPr/>
          <p:nvPr/>
        </p:nvSpPr>
        <p:spPr>
          <a:xfrm>
            <a:off x="4709160" y="5760720"/>
            <a:ext cx="699516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Decider vote</a:t>
            </a:r>
            <a:r>
              <a:rPr kumimoji="0" lang="en-US" sz="11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5 min — the Decider makes the final call on the single flow that goes to storyboard.</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458567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5F3E56-08C5-DAA3-3AC0-4B3826BD085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71C0AEF-A99F-FDDE-C482-F583D47710F9}"/>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Users Test Flow</a:t>
            </a:r>
          </a:p>
        </p:txBody>
      </p:sp>
      <p:sp>
        <p:nvSpPr>
          <p:cNvPr id="4" name="Footer Placeholder 3">
            <a:extLst>
              <a:ext uri="{FF2B5EF4-FFF2-40B4-BE49-F238E27FC236}">
                <a16:creationId xmlns:a16="http://schemas.microsoft.com/office/drawing/2014/main" id="{28CAADB0-A6A9-313B-F8FA-7867FAA304EB}"/>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D51C8F5-E447-8FE8-A2C1-BD665C73BD4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7A948F7C-ED2F-9BCD-4A3D-8C4E4CE24113}"/>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D974351C-E79B-601F-98A6-E11F21F470DD}"/>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24530EF0-810D-D19A-4D3A-26638C0366CA}"/>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EE43D32-38FD-B681-A199-7C09456802BF}"/>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Oval 12">
            <a:extLst>
              <a:ext uri="{FF2B5EF4-FFF2-40B4-BE49-F238E27FC236}">
                <a16:creationId xmlns:a16="http://schemas.microsoft.com/office/drawing/2014/main" id="{C270B314-A839-327D-C5A2-896E55E6CFD6}"/>
              </a:ext>
            </a:extLst>
          </p:cNvPr>
          <p:cNvSpPr/>
          <p:nvPr/>
        </p:nvSpPr>
        <p:spPr>
          <a:xfrm>
            <a:off x="5682603" y="391259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4" name="Picture 13" descr="A red dot on a white background&#10;&#10;Description automatically generated">
            <a:extLst>
              <a:ext uri="{FF2B5EF4-FFF2-40B4-BE49-F238E27FC236}">
                <a16:creationId xmlns:a16="http://schemas.microsoft.com/office/drawing/2014/main" id="{1E5F346B-9834-AB72-896E-0266A3F83478}"/>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571689" y="4015720"/>
            <a:ext cx="2293827" cy="1019175"/>
          </a:xfrm>
          <a:prstGeom prst="rect">
            <a:avLst/>
          </a:prstGeom>
        </p:spPr>
      </p:pic>
      <p:sp>
        <p:nvSpPr>
          <p:cNvPr id="15" name="Rectangle 14">
            <a:extLst>
              <a:ext uri="{FF2B5EF4-FFF2-40B4-BE49-F238E27FC236}">
                <a16:creationId xmlns:a16="http://schemas.microsoft.com/office/drawing/2014/main" id="{4CEE711C-12D7-C80F-85AD-6FDC3D169BB7}"/>
              </a:ext>
            </a:extLst>
          </p:cNvPr>
          <p:cNvSpPr/>
          <p:nvPr/>
        </p:nvSpPr>
        <p:spPr>
          <a:xfrm>
            <a:off x="5320803" y="2554002"/>
            <a:ext cx="8676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ACC9DB90-8FBA-066E-A08E-14B83A33CA1C}"/>
              </a:ext>
            </a:extLst>
          </p:cNvPr>
          <p:cNvGrpSpPr/>
          <p:nvPr/>
        </p:nvGrpSpPr>
        <p:grpSpPr>
          <a:xfrm>
            <a:off x="6008403" y="3874464"/>
            <a:ext cx="180000" cy="180000"/>
            <a:chOff x="7966880" y="3935853"/>
            <a:chExt cx="180000" cy="180000"/>
          </a:xfrm>
        </p:grpSpPr>
        <p:sp>
          <p:nvSpPr>
            <p:cNvPr id="20" name="Oval 19">
              <a:extLst>
                <a:ext uri="{FF2B5EF4-FFF2-40B4-BE49-F238E27FC236}">
                  <a16:creationId xmlns:a16="http://schemas.microsoft.com/office/drawing/2014/main" id="{7ED10130-EC21-C181-FC2D-2E431AFBB46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2E291D22-0C03-420B-A736-EA7DA0B0C47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43" name="Group 42">
            <a:extLst>
              <a:ext uri="{FF2B5EF4-FFF2-40B4-BE49-F238E27FC236}">
                <a16:creationId xmlns:a16="http://schemas.microsoft.com/office/drawing/2014/main" id="{28C70D67-F41C-0F61-DE72-A4B17222CA80}"/>
              </a:ext>
            </a:extLst>
          </p:cNvPr>
          <p:cNvGrpSpPr/>
          <p:nvPr/>
        </p:nvGrpSpPr>
        <p:grpSpPr>
          <a:xfrm>
            <a:off x="10820400" y="158021"/>
            <a:ext cx="1262954" cy="262128"/>
            <a:chOff x="10892274" y="158021"/>
            <a:chExt cx="1191080" cy="262128"/>
          </a:xfrm>
        </p:grpSpPr>
        <p:sp>
          <p:nvSpPr>
            <p:cNvPr id="44" name="Oval 43">
              <a:extLst>
                <a:ext uri="{FF2B5EF4-FFF2-40B4-BE49-F238E27FC236}">
                  <a16:creationId xmlns:a16="http://schemas.microsoft.com/office/drawing/2014/main" id="{98F99A91-D77B-D041-6B8F-3B22912AA9E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45" name="Group 44">
              <a:extLst>
                <a:ext uri="{FF2B5EF4-FFF2-40B4-BE49-F238E27FC236}">
                  <a16:creationId xmlns:a16="http://schemas.microsoft.com/office/drawing/2014/main" id="{083BB0A7-D1DF-1DB0-DE17-4D168E3F67F6}"/>
                </a:ext>
              </a:extLst>
            </p:cNvPr>
            <p:cNvGrpSpPr/>
            <p:nvPr/>
          </p:nvGrpSpPr>
          <p:grpSpPr>
            <a:xfrm>
              <a:off x="10892274" y="158021"/>
              <a:ext cx="1191080" cy="262128"/>
              <a:chOff x="9614080" y="308749"/>
              <a:chExt cx="1191080" cy="262128"/>
            </a:xfrm>
          </p:grpSpPr>
          <p:sp>
            <p:nvSpPr>
              <p:cNvPr id="46" name="Rectangle 45">
                <a:extLst>
                  <a:ext uri="{FF2B5EF4-FFF2-40B4-BE49-F238E27FC236}">
                    <a16:creationId xmlns:a16="http://schemas.microsoft.com/office/drawing/2014/main" id="{A8C83559-D43C-BC4F-36C1-9A8E3B65EC8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47" name="Rectangle 46">
                <a:extLst>
                  <a:ext uri="{FF2B5EF4-FFF2-40B4-BE49-F238E27FC236}">
                    <a16:creationId xmlns:a16="http://schemas.microsoft.com/office/drawing/2014/main" id="{EEA9052A-3BF3-9943-2717-E444BC5851B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8" name="Rectangle 47">
            <a:extLst>
              <a:ext uri="{FF2B5EF4-FFF2-40B4-BE49-F238E27FC236}">
                <a16:creationId xmlns:a16="http://schemas.microsoft.com/office/drawing/2014/main" id="{B83ED25B-1A5B-9134-C4C6-0D549601704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3" name="Shape 28">
            <a:extLst>
              <a:ext uri="{FF2B5EF4-FFF2-40B4-BE49-F238E27FC236}">
                <a16:creationId xmlns:a16="http://schemas.microsoft.com/office/drawing/2014/main" id="{8500B681-F13D-FAA7-B8DB-F223C4B74A04}"/>
              </a:ext>
            </a:extLst>
          </p:cNvPr>
          <p:cNvSpPr/>
          <p:nvPr/>
        </p:nvSpPr>
        <p:spPr>
          <a:xfrm>
            <a:off x="7875269" y="1515919"/>
            <a:ext cx="3749040" cy="461772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 29">
            <a:extLst>
              <a:ext uri="{FF2B5EF4-FFF2-40B4-BE49-F238E27FC236}">
                <a16:creationId xmlns:a16="http://schemas.microsoft.com/office/drawing/2014/main" id="{D9B6AF29-7603-9F78-2A26-A1022FAED030}"/>
              </a:ext>
            </a:extLst>
          </p:cNvPr>
          <p:cNvSpPr/>
          <p:nvPr/>
        </p:nvSpPr>
        <p:spPr>
          <a:xfrm>
            <a:off x="8012429" y="1653079"/>
            <a:ext cx="347472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INPUTS FROM PRIOR WORKSHOPS</a:t>
            </a:r>
            <a:endParaRPr kumimoji="0" lang="en-US" sz="1300" b="0"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endParaRPr>
          </a:p>
        </p:txBody>
      </p:sp>
      <p:sp>
        <p:nvSpPr>
          <p:cNvPr id="7" name="Shape 30">
            <a:extLst>
              <a:ext uri="{FF2B5EF4-FFF2-40B4-BE49-F238E27FC236}">
                <a16:creationId xmlns:a16="http://schemas.microsoft.com/office/drawing/2014/main" id="{5BDF05D0-0211-19D6-B22D-0F10C479170B}"/>
              </a:ext>
            </a:extLst>
          </p:cNvPr>
          <p:cNvSpPr/>
          <p:nvPr/>
        </p:nvSpPr>
        <p:spPr>
          <a:xfrm>
            <a:off x="8058149" y="5200952"/>
            <a:ext cx="91440" cy="6400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31">
            <a:extLst>
              <a:ext uri="{FF2B5EF4-FFF2-40B4-BE49-F238E27FC236}">
                <a16:creationId xmlns:a16="http://schemas.microsoft.com/office/drawing/2014/main" id="{58311ED6-10B9-03D9-DF0B-85428702B4D3}"/>
              </a:ext>
            </a:extLst>
          </p:cNvPr>
          <p:cNvSpPr/>
          <p:nvPr/>
        </p:nvSpPr>
        <p:spPr>
          <a:xfrm>
            <a:off x="8241029" y="5200952"/>
            <a:ext cx="32461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Concept sketch (W6)</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32">
            <a:extLst>
              <a:ext uri="{FF2B5EF4-FFF2-40B4-BE49-F238E27FC236}">
                <a16:creationId xmlns:a16="http://schemas.microsoft.com/office/drawing/2014/main" id="{A0188F68-144B-9809-6EE3-65E2A0D62D7C}"/>
              </a:ext>
            </a:extLst>
          </p:cNvPr>
          <p:cNvSpPr/>
          <p:nvPr/>
        </p:nvSpPr>
        <p:spPr>
          <a:xfrm>
            <a:off x="8241029" y="5475272"/>
            <a:ext cx="3246120" cy="4114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specific top-voted concept being translated into a flow.</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Shape 33">
            <a:extLst>
              <a:ext uri="{FF2B5EF4-FFF2-40B4-BE49-F238E27FC236}">
                <a16:creationId xmlns:a16="http://schemas.microsoft.com/office/drawing/2014/main" id="{6712327B-EDD6-1A05-5397-50BBA5E293B0}"/>
              </a:ext>
            </a:extLst>
          </p:cNvPr>
          <p:cNvSpPr/>
          <p:nvPr/>
        </p:nvSpPr>
        <p:spPr>
          <a:xfrm>
            <a:off x="8058149" y="2348024"/>
            <a:ext cx="91440" cy="6400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34">
            <a:extLst>
              <a:ext uri="{FF2B5EF4-FFF2-40B4-BE49-F238E27FC236}">
                <a16:creationId xmlns:a16="http://schemas.microsoft.com/office/drawing/2014/main" id="{23A2AF17-3797-E727-F4BF-1DC02FEAD993}"/>
              </a:ext>
            </a:extLst>
          </p:cNvPr>
          <p:cNvSpPr/>
          <p:nvPr/>
        </p:nvSpPr>
        <p:spPr>
          <a:xfrm>
            <a:off x="8241029" y="2348024"/>
            <a:ext cx="32461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Target role (W3)</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35">
            <a:extLst>
              <a:ext uri="{FF2B5EF4-FFF2-40B4-BE49-F238E27FC236}">
                <a16:creationId xmlns:a16="http://schemas.microsoft.com/office/drawing/2014/main" id="{03EFB406-E4D3-4C13-4AE9-1B7A0E417026}"/>
              </a:ext>
            </a:extLst>
          </p:cNvPr>
          <p:cNvSpPr/>
          <p:nvPr/>
        </p:nvSpPr>
        <p:spPr>
          <a:xfrm>
            <a:off x="8241029" y="2622344"/>
            <a:ext cx="3246120" cy="4114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role only — steward, owner, custodian, or AI-accountable.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36">
            <a:extLst>
              <a:ext uri="{FF2B5EF4-FFF2-40B4-BE49-F238E27FC236}">
                <a16:creationId xmlns:a16="http://schemas.microsoft.com/office/drawing/2014/main" id="{42571A6E-F233-FC70-54A2-204AB94241FF}"/>
              </a:ext>
            </a:extLst>
          </p:cNvPr>
          <p:cNvSpPr/>
          <p:nvPr/>
        </p:nvSpPr>
        <p:spPr>
          <a:xfrm>
            <a:off x="8058149" y="3061256"/>
            <a:ext cx="91440" cy="6400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Text 37">
            <a:extLst>
              <a:ext uri="{FF2B5EF4-FFF2-40B4-BE49-F238E27FC236}">
                <a16:creationId xmlns:a16="http://schemas.microsoft.com/office/drawing/2014/main" id="{C54EABF0-E627-4C3A-22B1-E550C113F102}"/>
              </a:ext>
            </a:extLst>
          </p:cNvPr>
          <p:cNvSpPr/>
          <p:nvPr/>
        </p:nvSpPr>
        <p:spPr>
          <a:xfrm>
            <a:off x="8241029" y="3061256"/>
            <a:ext cx="32461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Unified Process Map (W4)</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38">
            <a:extLst>
              <a:ext uri="{FF2B5EF4-FFF2-40B4-BE49-F238E27FC236}">
                <a16:creationId xmlns:a16="http://schemas.microsoft.com/office/drawing/2014/main" id="{F97727FB-A73E-DFFB-9444-C3B49818F8B5}"/>
              </a:ext>
            </a:extLst>
          </p:cNvPr>
          <p:cNvSpPr/>
          <p:nvPr/>
        </p:nvSpPr>
        <p:spPr>
          <a:xfrm>
            <a:off x="8241029" y="3335576"/>
            <a:ext cx="3246120" cy="4114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underlying process the flow is anchored to.</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39">
            <a:extLst>
              <a:ext uri="{FF2B5EF4-FFF2-40B4-BE49-F238E27FC236}">
                <a16:creationId xmlns:a16="http://schemas.microsoft.com/office/drawing/2014/main" id="{AF0C0071-B2F7-38BB-7A74-A479BC3F3CA2}"/>
              </a:ext>
            </a:extLst>
          </p:cNvPr>
          <p:cNvSpPr/>
          <p:nvPr/>
        </p:nvSpPr>
        <p:spPr>
          <a:xfrm>
            <a:off x="8058149" y="3774488"/>
            <a:ext cx="91440" cy="6400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40">
            <a:extLst>
              <a:ext uri="{FF2B5EF4-FFF2-40B4-BE49-F238E27FC236}">
                <a16:creationId xmlns:a16="http://schemas.microsoft.com/office/drawing/2014/main" id="{65D96B95-F081-C833-FE07-3ACEB22FA2EE}"/>
              </a:ext>
            </a:extLst>
          </p:cNvPr>
          <p:cNvSpPr/>
          <p:nvPr/>
        </p:nvSpPr>
        <p:spPr>
          <a:xfrm>
            <a:off x="8241029" y="3774488"/>
            <a:ext cx="32461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Business Glossary draft (W5)</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Text 41">
            <a:extLst>
              <a:ext uri="{FF2B5EF4-FFF2-40B4-BE49-F238E27FC236}">
                <a16:creationId xmlns:a16="http://schemas.microsoft.com/office/drawing/2014/main" id="{E5F8FF9C-01A9-F7E8-CA02-0CF1942A4409}"/>
              </a:ext>
            </a:extLst>
          </p:cNvPr>
          <p:cNvSpPr/>
          <p:nvPr/>
        </p:nvSpPr>
        <p:spPr>
          <a:xfrm>
            <a:off x="8241029" y="4048808"/>
            <a:ext cx="3246120" cy="4114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So that data elements named in the flow use the agreed terms.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Shape 42">
            <a:extLst>
              <a:ext uri="{FF2B5EF4-FFF2-40B4-BE49-F238E27FC236}">
                <a16:creationId xmlns:a16="http://schemas.microsoft.com/office/drawing/2014/main" id="{9960D6CD-C776-DC51-1048-68FCC378A84C}"/>
              </a:ext>
            </a:extLst>
          </p:cNvPr>
          <p:cNvSpPr/>
          <p:nvPr/>
        </p:nvSpPr>
        <p:spPr>
          <a:xfrm>
            <a:off x="8058149" y="4487720"/>
            <a:ext cx="91440" cy="6400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Text 43">
            <a:extLst>
              <a:ext uri="{FF2B5EF4-FFF2-40B4-BE49-F238E27FC236}">
                <a16:creationId xmlns:a16="http://schemas.microsoft.com/office/drawing/2014/main" id="{DC0CC83E-1837-2F8D-75FB-EF1A12C5D0DF}"/>
              </a:ext>
            </a:extLst>
          </p:cNvPr>
          <p:cNvSpPr/>
          <p:nvPr/>
        </p:nvSpPr>
        <p:spPr>
          <a:xfrm>
            <a:off x="8241029" y="4487720"/>
            <a:ext cx="32461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Control Points Register (W4–W5)</a:t>
            </a:r>
            <a:endParaRPr kumimoji="0" lang="en-US" sz="11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Text 44">
            <a:extLst>
              <a:ext uri="{FF2B5EF4-FFF2-40B4-BE49-F238E27FC236}">
                <a16:creationId xmlns:a16="http://schemas.microsoft.com/office/drawing/2014/main" id="{0C4C9B08-61CC-8905-625D-F692336B549B}"/>
              </a:ext>
            </a:extLst>
          </p:cNvPr>
          <p:cNvSpPr/>
          <p:nvPr/>
        </p:nvSpPr>
        <p:spPr>
          <a:xfrm>
            <a:off x="8241029" y="4762040"/>
            <a:ext cx="3246120" cy="4114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So any control step references a known control ID, not a hand-wave.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721023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Users Test Flow</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19E762BE-1A6E-7A1A-38BA-6FEDA834EC3A}"/>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50D118EF-C602-008B-A472-B5701337365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5B869BAD-4FEA-95E3-9B4E-8339C625F056}"/>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A5264578-E2B7-D457-5DE9-96D06A2CF84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06D295DB-8764-7C0F-3EC9-CAD6208DAE4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3DEC6B51-B576-51B1-D9B4-3656150F10F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3" name="Shape 25">
            <a:extLst>
              <a:ext uri="{FF2B5EF4-FFF2-40B4-BE49-F238E27FC236}">
                <a16:creationId xmlns:a16="http://schemas.microsoft.com/office/drawing/2014/main" id="{A67EAFF7-925F-20E3-CAFF-EB1FD9065B70}"/>
              </a:ext>
            </a:extLst>
          </p:cNvPr>
          <p:cNvSpPr/>
          <p:nvPr/>
        </p:nvSpPr>
        <p:spPr>
          <a:xfrm>
            <a:off x="4160520" y="1620803"/>
            <a:ext cx="7498080" cy="21031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 26">
            <a:extLst>
              <a:ext uri="{FF2B5EF4-FFF2-40B4-BE49-F238E27FC236}">
                <a16:creationId xmlns:a16="http://schemas.microsoft.com/office/drawing/2014/main" id="{0245CF0B-EC7E-000C-4F65-2E27266674BA}"/>
              </a:ext>
            </a:extLst>
          </p:cNvPr>
          <p:cNvSpPr/>
          <p:nvPr/>
        </p:nvSpPr>
        <p:spPr>
          <a:xfrm>
            <a:off x="4297680" y="1757963"/>
            <a:ext cx="72237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30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FACILITATOR SCRIPT  —  SAY ALOUD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 27">
            <a:extLst>
              <a:ext uri="{FF2B5EF4-FFF2-40B4-BE49-F238E27FC236}">
                <a16:creationId xmlns:a16="http://schemas.microsoft.com/office/drawing/2014/main" id="{00EB6FBE-F1A0-2300-DE7F-C87D2E980FDF}"/>
              </a:ext>
            </a:extLst>
          </p:cNvPr>
          <p:cNvSpPr/>
          <p:nvPr/>
        </p:nvSpPr>
        <p:spPr>
          <a:xfrm>
            <a:off x="4389120" y="2123723"/>
            <a:ext cx="7132320" cy="14630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2000" b="0" i="1" u="none" strike="noStrike" kern="1200" cap="none" spc="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a:t>
            </a:r>
            <a:r>
              <a:rPr kumimoji="0" lang="en-US" sz="1200" b="0" i="1"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We are going to tell a story. Not a flowchart, not a diagram — a story. One role, one process, one goal.</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200" b="0" i="1"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We start at the moment something triggers them to act, and we end at the moment they know they are done. Everything in between gets written on one sticky at a time. One action per sticky. </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200" b="0" i="1"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When it is full, we will read it out loud, vote on the important steps, and commit to the version we will storyboard next.”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28">
            <a:extLst>
              <a:ext uri="{FF2B5EF4-FFF2-40B4-BE49-F238E27FC236}">
                <a16:creationId xmlns:a16="http://schemas.microsoft.com/office/drawing/2014/main" id="{53EB3BE5-D986-BDDE-9E81-3F0DA1A8D1E7}"/>
              </a:ext>
            </a:extLst>
          </p:cNvPr>
          <p:cNvSpPr/>
          <p:nvPr/>
        </p:nvSpPr>
        <p:spPr>
          <a:xfrm>
            <a:off x="4206240" y="4069080"/>
            <a:ext cx="749808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The wall  —  what it looks like when you start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29">
            <a:extLst>
              <a:ext uri="{FF2B5EF4-FFF2-40B4-BE49-F238E27FC236}">
                <a16:creationId xmlns:a16="http://schemas.microsoft.com/office/drawing/2014/main" id="{A8B48381-2085-E03F-9384-4A4F7A9C9821}"/>
              </a:ext>
            </a:extLst>
          </p:cNvPr>
          <p:cNvSpPr/>
          <p:nvPr/>
        </p:nvSpPr>
        <p:spPr>
          <a:xfrm>
            <a:off x="4206240" y="4526280"/>
            <a:ext cx="7498080" cy="1737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Shape 30">
            <a:extLst>
              <a:ext uri="{FF2B5EF4-FFF2-40B4-BE49-F238E27FC236}">
                <a16:creationId xmlns:a16="http://schemas.microsoft.com/office/drawing/2014/main" id="{9C5304CF-A47D-63FE-90BC-B438B6DDC0CE}"/>
              </a:ext>
            </a:extLst>
          </p:cNvPr>
          <p:cNvSpPr/>
          <p:nvPr/>
        </p:nvSpPr>
        <p:spPr>
          <a:xfrm>
            <a:off x="4389120" y="5394960"/>
            <a:ext cx="7132320" cy="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Shape 31">
            <a:extLst>
              <a:ext uri="{FF2B5EF4-FFF2-40B4-BE49-F238E27FC236}">
                <a16:creationId xmlns:a16="http://schemas.microsoft.com/office/drawing/2014/main" id="{7CCDE9B9-E458-6533-A7F5-91D081F35C89}"/>
              </a:ext>
            </a:extLst>
          </p:cNvPr>
          <p:cNvSpPr/>
          <p:nvPr/>
        </p:nvSpPr>
        <p:spPr>
          <a:xfrm rot="5400000">
            <a:off x="11384280" y="5386566"/>
            <a:ext cx="182880" cy="182880"/>
          </a:xfrm>
          <a:prstGeom prst="rtTriangl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Shape 32">
            <a:extLst>
              <a:ext uri="{FF2B5EF4-FFF2-40B4-BE49-F238E27FC236}">
                <a16:creationId xmlns:a16="http://schemas.microsoft.com/office/drawing/2014/main" id="{E7A84E12-BE38-3749-1C08-737E38F08B41}"/>
              </a:ext>
            </a:extLst>
          </p:cNvPr>
          <p:cNvSpPr/>
          <p:nvPr/>
        </p:nvSpPr>
        <p:spPr>
          <a:xfrm>
            <a:off x="4389120" y="4707423"/>
            <a:ext cx="1280160" cy="594360"/>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33">
            <a:extLst>
              <a:ext uri="{FF2B5EF4-FFF2-40B4-BE49-F238E27FC236}">
                <a16:creationId xmlns:a16="http://schemas.microsoft.com/office/drawing/2014/main" id="{C0866F93-5231-778C-AB05-EB75A8FFCE2F}"/>
              </a:ext>
            </a:extLst>
          </p:cNvPr>
          <p:cNvSpPr/>
          <p:nvPr/>
        </p:nvSpPr>
        <p:spPr>
          <a:xfrm>
            <a:off x="4434840" y="4734855"/>
            <a:ext cx="1188720" cy="5394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steward spots DQ issue</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34">
            <a:extLst>
              <a:ext uri="{FF2B5EF4-FFF2-40B4-BE49-F238E27FC236}">
                <a16:creationId xmlns:a16="http://schemas.microsoft.com/office/drawing/2014/main" id="{5E8B80FE-2DC4-9E93-254E-BC65D38D4819}"/>
              </a:ext>
            </a:extLst>
          </p:cNvPr>
          <p:cNvSpPr/>
          <p:nvPr/>
        </p:nvSpPr>
        <p:spPr>
          <a:xfrm>
            <a:off x="4389120" y="5486400"/>
            <a:ext cx="128016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TRIGGER</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7">
            <a:extLst>
              <a:ext uri="{FF2B5EF4-FFF2-40B4-BE49-F238E27FC236}">
                <a16:creationId xmlns:a16="http://schemas.microsoft.com/office/drawing/2014/main" id="{75A7E083-F1F8-FAD5-8613-A71A86231295}"/>
              </a:ext>
            </a:extLst>
          </p:cNvPr>
          <p:cNvSpPr/>
          <p:nvPr/>
        </p:nvSpPr>
        <p:spPr>
          <a:xfrm>
            <a:off x="10287000" y="5486400"/>
            <a:ext cx="128016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GOAL</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8">
            <a:extLst>
              <a:ext uri="{FF2B5EF4-FFF2-40B4-BE49-F238E27FC236}">
                <a16:creationId xmlns:a16="http://schemas.microsoft.com/office/drawing/2014/main" id="{FC2D21B1-8C46-176F-497C-06DE594CDB9F}"/>
              </a:ext>
            </a:extLst>
          </p:cNvPr>
          <p:cNvSpPr/>
          <p:nvPr/>
        </p:nvSpPr>
        <p:spPr>
          <a:xfrm>
            <a:off x="5852160" y="5669280"/>
            <a:ext cx="434340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 middle 3–6 steps filled during silent generation —</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1">
            <a:extLst>
              <a:ext uri="{FF2B5EF4-FFF2-40B4-BE49-F238E27FC236}">
                <a16:creationId xmlns:a16="http://schemas.microsoft.com/office/drawing/2014/main" id="{086F258C-9A93-3BC0-35BA-A1020C4BF075}"/>
              </a:ext>
            </a:extLst>
          </p:cNvPr>
          <p:cNvSpPr/>
          <p:nvPr/>
        </p:nvSpPr>
        <p:spPr>
          <a:xfrm>
            <a:off x="11384280" y="5203686"/>
            <a:ext cx="182880" cy="182880"/>
          </a:xfrm>
          <a:prstGeom prst="rtTriangl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35">
            <a:extLst>
              <a:ext uri="{FF2B5EF4-FFF2-40B4-BE49-F238E27FC236}">
                <a16:creationId xmlns:a16="http://schemas.microsoft.com/office/drawing/2014/main" id="{90E14433-5FB9-8488-1C59-8680DD7A30B2}"/>
              </a:ext>
            </a:extLst>
          </p:cNvPr>
          <p:cNvSpPr/>
          <p:nvPr/>
        </p:nvSpPr>
        <p:spPr>
          <a:xfrm>
            <a:off x="10287000" y="4707423"/>
            <a:ext cx="1280160" cy="59436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6">
            <a:extLst>
              <a:ext uri="{FF2B5EF4-FFF2-40B4-BE49-F238E27FC236}">
                <a16:creationId xmlns:a16="http://schemas.microsoft.com/office/drawing/2014/main" id="{966B79AC-32AC-CD2C-F685-0BBC639A976C}"/>
              </a:ext>
            </a:extLst>
          </p:cNvPr>
          <p:cNvSpPr/>
          <p:nvPr/>
        </p:nvSpPr>
        <p:spPr>
          <a:xfrm>
            <a:off x="10332720" y="4734855"/>
            <a:ext cx="1188720" cy="5394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Issue resolved</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or escalated</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423645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484FDA-CD4F-7722-A595-F0939B86AA7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6BDC09B-BBCC-E8C0-3D18-3EF58293AB0C}"/>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Users Test Flow</a:t>
            </a:r>
          </a:p>
        </p:txBody>
      </p:sp>
      <p:sp>
        <p:nvSpPr>
          <p:cNvPr id="4" name="Footer Placeholder 3">
            <a:extLst>
              <a:ext uri="{FF2B5EF4-FFF2-40B4-BE49-F238E27FC236}">
                <a16:creationId xmlns:a16="http://schemas.microsoft.com/office/drawing/2014/main" id="{D4EC3705-7D03-BBF7-35D3-57A58B9B11C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2D637C9-FE7D-FD0E-ADAA-4F9C52BAE4B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92793840-F0FE-D783-59D2-1FA109CE6B73}"/>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16C39F48-8625-CD11-18AB-CBA58364987E}"/>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52165149-56FD-05EB-89C5-1D6C1F55BBB1}"/>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C88FEBC4-AFD2-C08A-0971-8998AAD6BB19}"/>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5" name="Group 14">
            <a:extLst>
              <a:ext uri="{FF2B5EF4-FFF2-40B4-BE49-F238E27FC236}">
                <a16:creationId xmlns:a16="http://schemas.microsoft.com/office/drawing/2014/main" id="{BCC282A3-7B77-AF3C-9BEE-A52FC30BBB92}"/>
              </a:ext>
            </a:extLst>
          </p:cNvPr>
          <p:cNvGrpSpPr/>
          <p:nvPr/>
        </p:nvGrpSpPr>
        <p:grpSpPr>
          <a:xfrm>
            <a:off x="10820400" y="158021"/>
            <a:ext cx="1262954" cy="262128"/>
            <a:chOff x="10892274" y="158021"/>
            <a:chExt cx="1191080" cy="262128"/>
          </a:xfrm>
        </p:grpSpPr>
        <p:sp>
          <p:nvSpPr>
            <p:cNvPr id="20" name="Oval 19">
              <a:extLst>
                <a:ext uri="{FF2B5EF4-FFF2-40B4-BE49-F238E27FC236}">
                  <a16:creationId xmlns:a16="http://schemas.microsoft.com/office/drawing/2014/main" id="{6A134F24-B540-1C5F-FD6A-8A7FC5E81A0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1" name="Group 20">
              <a:extLst>
                <a:ext uri="{FF2B5EF4-FFF2-40B4-BE49-F238E27FC236}">
                  <a16:creationId xmlns:a16="http://schemas.microsoft.com/office/drawing/2014/main" id="{BD1B370E-8734-D478-E01A-E0F45F53D09F}"/>
                </a:ext>
              </a:extLst>
            </p:cNvPr>
            <p:cNvGrpSpPr/>
            <p:nvPr/>
          </p:nvGrpSpPr>
          <p:grpSpPr>
            <a:xfrm>
              <a:off x="10892274" y="158021"/>
              <a:ext cx="1191080" cy="262128"/>
              <a:chOff x="9614080" y="308749"/>
              <a:chExt cx="1191080" cy="262128"/>
            </a:xfrm>
          </p:grpSpPr>
          <p:sp>
            <p:nvSpPr>
              <p:cNvPr id="24" name="Rectangle 23">
                <a:extLst>
                  <a:ext uri="{FF2B5EF4-FFF2-40B4-BE49-F238E27FC236}">
                    <a16:creationId xmlns:a16="http://schemas.microsoft.com/office/drawing/2014/main" id="{E1C4FAF7-BEE4-9964-5602-5C16B46518D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5" name="Rectangle 24">
                <a:extLst>
                  <a:ext uri="{FF2B5EF4-FFF2-40B4-BE49-F238E27FC236}">
                    <a16:creationId xmlns:a16="http://schemas.microsoft.com/office/drawing/2014/main" id="{0F3F7966-1D74-9F54-7E97-CD2331C250E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2" name="Rectangle 41">
            <a:extLst>
              <a:ext uri="{FF2B5EF4-FFF2-40B4-BE49-F238E27FC236}">
                <a16:creationId xmlns:a16="http://schemas.microsoft.com/office/drawing/2014/main" id="{78552407-B0E7-4EEB-3993-2C24C7DBC23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3" name="Text 25">
            <a:extLst>
              <a:ext uri="{FF2B5EF4-FFF2-40B4-BE49-F238E27FC236}">
                <a16:creationId xmlns:a16="http://schemas.microsoft.com/office/drawing/2014/main" id="{51C53474-4A02-5486-13E0-5F014D2D680E}"/>
              </a:ext>
            </a:extLst>
          </p:cNvPr>
          <p:cNvSpPr/>
          <p:nvPr/>
        </p:nvSpPr>
        <p:spPr>
          <a:xfrm>
            <a:off x="4206240" y="1737360"/>
            <a:ext cx="7498080" cy="365760"/>
          </a:xfrm>
          <a:prstGeom prst="rect">
            <a:avLst/>
          </a:prstGeom>
          <a:noFill/>
        </p:spPr>
        <p:txBody>
          <a:bodyPr vert="horz" lIns="91440" tIns="45720" rIns="91440" bIns="45720" rtlCol="0">
            <a:noAutofit/>
          </a:bodyPr>
          <a:lstStyle/>
          <a:p>
            <a:pPr marL="228600" marR="0" lvl="0" indent="-228600" algn="l" defTabSz="914400" rtl="0" eaLnBrk="1" fontAlgn="auto" latinLnBrk="0" hangingPunct="1">
              <a:lnSpc>
                <a:spcPct val="90000"/>
              </a:lnSpc>
              <a:spcBef>
                <a:spcPts val="100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Set the boundaries of the story before anyone writes a single sticky.</a:t>
            </a:r>
          </a:p>
        </p:txBody>
      </p:sp>
      <p:sp>
        <p:nvSpPr>
          <p:cNvPr id="6" name="Shape 26">
            <a:extLst>
              <a:ext uri="{FF2B5EF4-FFF2-40B4-BE49-F238E27FC236}">
                <a16:creationId xmlns:a16="http://schemas.microsoft.com/office/drawing/2014/main" id="{5E166139-B12B-E3FD-0104-482D88F2C174}"/>
              </a:ext>
            </a:extLst>
          </p:cNvPr>
          <p:cNvSpPr/>
          <p:nvPr/>
        </p:nvSpPr>
        <p:spPr>
          <a:xfrm>
            <a:off x="4206240" y="2286000"/>
            <a:ext cx="7498080" cy="192024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27">
            <a:extLst>
              <a:ext uri="{FF2B5EF4-FFF2-40B4-BE49-F238E27FC236}">
                <a16:creationId xmlns:a16="http://schemas.microsoft.com/office/drawing/2014/main" id="{31DB0C74-8B60-87F5-91D7-2ED49FA848AE}"/>
              </a:ext>
            </a:extLst>
          </p:cNvPr>
          <p:cNvSpPr/>
          <p:nvPr/>
        </p:nvSpPr>
        <p:spPr>
          <a:xfrm>
            <a:off x="4343400" y="2468880"/>
            <a:ext cx="502920" cy="5029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28">
            <a:extLst>
              <a:ext uri="{FF2B5EF4-FFF2-40B4-BE49-F238E27FC236}">
                <a16:creationId xmlns:a16="http://schemas.microsoft.com/office/drawing/2014/main" id="{B182665D-37C6-EDBF-71CE-EB490774E99D}"/>
              </a:ext>
            </a:extLst>
          </p:cNvPr>
          <p:cNvSpPr/>
          <p:nvPr/>
        </p:nvSpPr>
        <p:spPr>
          <a:xfrm>
            <a:off x="4343400" y="2468880"/>
            <a:ext cx="502920" cy="5029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1</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29">
            <a:extLst>
              <a:ext uri="{FF2B5EF4-FFF2-40B4-BE49-F238E27FC236}">
                <a16:creationId xmlns:a16="http://schemas.microsoft.com/office/drawing/2014/main" id="{A2361EA0-55A6-9642-6938-41C292A6D36F}"/>
              </a:ext>
            </a:extLst>
          </p:cNvPr>
          <p:cNvSpPr/>
          <p:nvPr/>
        </p:nvSpPr>
        <p:spPr>
          <a:xfrm>
            <a:off x="5029200" y="2468880"/>
            <a:ext cx="649224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Pick the Role and the Process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30">
            <a:extLst>
              <a:ext uri="{FF2B5EF4-FFF2-40B4-BE49-F238E27FC236}">
                <a16:creationId xmlns:a16="http://schemas.microsoft.com/office/drawing/2014/main" id="{DCA9C250-FDC3-3A8C-A858-907ABDE1CD43}"/>
              </a:ext>
            </a:extLst>
          </p:cNvPr>
          <p:cNvSpPr/>
          <p:nvPr/>
        </p:nvSpPr>
        <p:spPr>
          <a:xfrm>
            <a:off x="5029200" y="2926080"/>
            <a:ext cx="649224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As a group, confirm which Workshop 4 process you're flowing, and which role's eyes the flow will be told from. Example:  Process = ‘Data Quality Issue reporting'.  Role = 'Data Steward'.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31">
            <a:extLst>
              <a:ext uri="{FF2B5EF4-FFF2-40B4-BE49-F238E27FC236}">
                <a16:creationId xmlns:a16="http://schemas.microsoft.com/office/drawing/2014/main" id="{DC75C794-F207-90F0-9116-2054A9427BF9}"/>
              </a:ext>
            </a:extLst>
          </p:cNvPr>
          <p:cNvSpPr/>
          <p:nvPr/>
        </p:nvSpPr>
        <p:spPr>
          <a:xfrm>
            <a:off x="5029200" y="3493008"/>
            <a:ext cx="1540764" cy="54864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32">
            <a:extLst>
              <a:ext uri="{FF2B5EF4-FFF2-40B4-BE49-F238E27FC236}">
                <a16:creationId xmlns:a16="http://schemas.microsoft.com/office/drawing/2014/main" id="{F05C6308-4C37-E773-048E-025EF85AB2BD}"/>
              </a:ext>
            </a:extLst>
          </p:cNvPr>
          <p:cNvSpPr/>
          <p:nvPr/>
        </p:nvSpPr>
        <p:spPr>
          <a:xfrm>
            <a:off x="5074920" y="3520440"/>
            <a:ext cx="1449324"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Steward</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33">
            <a:extLst>
              <a:ext uri="{FF2B5EF4-FFF2-40B4-BE49-F238E27FC236}">
                <a16:creationId xmlns:a16="http://schemas.microsoft.com/office/drawing/2014/main" id="{AA3373E1-86DF-8F3D-71FB-0AE65A2AA527}"/>
              </a:ext>
            </a:extLst>
          </p:cNvPr>
          <p:cNvSpPr/>
          <p:nvPr/>
        </p:nvSpPr>
        <p:spPr>
          <a:xfrm>
            <a:off x="6679692" y="3493008"/>
            <a:ext cx="1540764" cy="54864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34">
            <a:extLst>
              <a:ext uri="{FF2B5EF4-FFF2-40B4-BE49-F238E27FC236}">
                <a16:creationId xmlns:a16="http://schemas.microsoft.com/office/drawing/2014/main" id="{66FC55F1-198E-3596-8D70-22AB55555651}"/>
              </a:ext>
            </a:extLst>
          </p:cNvPr>
          <p:cNvSpPr/>
          <p:nvPr/>
        </p:nvSpPr>
        <p:spPr>
          <a:xfrm>
            <a:off x="6725412" y="3520440"/>
            <a:ext cx="1449324"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User Role</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35">
            <a:extLst>
              <a:ext uri="{FF2B5EF4-FFF2-40B4-BE49-F238E27FC236}">
                <a16:creationId xmlns:a16="http://schemas.microsoft.com/office/drawing/2014/main" id="{E7F4AB2C-C7F0-CF75-F5F8-559DD9CDD106}"/>
              </a:ext>
            </a:extLst>
          </p:cNvPr>
          <p:cNvSpPr/>
          <p:nvPr/>
        </p:nvSpPr>
        <p:spPr>
          <a:xfrm>
            <a:off x="8330184" y="3493008"/>
            <a:ext cx="1540764" cy="54864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36">
            <a:extLst>
              <a:ext uri="{FF2B5EF4-FFF2-40B4-BE49-F238E27FC236}">
                <a16:creationId xmlns:a16="http://schemas.microsoft.com/office/drawing/2014/main" id="{83616458-2F84-8660-C180-38FC4ECA3DBE}"/>
              </a:ext>
            </a:extLst>
          </p:cNvPr>
          <p:cNvSpPr/>
          <p:nvPr/>
        </p:nvSpPr>
        <p:spPr>
          <a:xfrm>
            <a:off x="8375904" y="3520440"/>
            <a:ext cx="1449324"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Owner</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Shape 37">
            <a:extLst>
              <a:ext uri="{FF2B5EF4-FFF2-40B4-BE49-F238E27FC236}">
                <a16:creationId xmlns:a16="http://schemas.microsoft.com/office/drawing/2014/main" id="{6F7A2379-AE8D-2251-CCBF-9062AE15FF1F}"/>
              </a:ext>
            </a:extLst>
          </p:cNvPr>
          <p:cNvSpPr/>
          <p:nvPr/>
        </p:nvSpPr>
        <p:spPr>
          <a:xfrm>
            <a:off x="9980676" y="3493008"/>
            <a:ext cx="1540764" cy="548640"/>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38">
            <a:extLst>
              <a:ext uri="{FF2B5EF4-FFF2-40B4-BE49-F238E27FC236}">
                <a16:creationId xmlns:a16="http://schemas.microsoft.com/office/drawing/2014/main" id="{A3DAE632-A197-FE3B-C7C3-E73A0720329B}"/>
              </a:ext>
            </a:extLst>
          </p:cNvPr>
          <p:cNvSpPr/>
          <p:nvPr/>
        </p:nvSpPr>
        <p:spPr>
          <a:xfrm>
            <a:off x="10026396" y="3520440"/>
            <a:ext cx="1449324"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Custodian</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39">
            <a:extLst>
              <a:ext uri="{FF2B5EF4-FFF2-40B4-BE49-F238E27FC236}">
                <a16:creationId xmlns:a16="http://schemas.microsoft.com/office/drawing/2014/main" id="{6615CB16-2AE9-14AD-799B-F0395AF386A1}"/>
              </a:ext>
            </a:extLst>
          </p:cNvPr>
          <p:cNvSpPr/>
          <p:nvPr/>
        </p:nvSpPr>
        <p:spPr>
          <a:xfrm>
            <a:off x="4206240" y="4389120"/>
            <a:ext cx="7498080" cy="192024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40">
            <a:extLst>
              <a:ext uri="{FF2B5EF4-FFF2-40B4-BE49-F238E27FC236}">
                <a16:creationId xmlns:a16="http://schemas.microsoft.com/office/drawing/2014/main" id="{D8E09AE6-F94E-68BC-82A1-FDCE958D49A2}"/>
              </a:ext>
            </a:extLst>
          </p:cNvPr>
          <p:cNvSpPr/>
          <p:nvPr/>
        </p:nvSpPr>
        <p:spPr>
          <a:xfrm>
            <a:off x="4343400" y="4572000"/>
            <a:ext cx="502920" cy="5029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41">
            <a:extLst>
              <a:ext uri="{FF2B5EF4-FFF2-40B4-BE49-F238E27FC236}">
                <a16:creationId xmlns:a16="http://schemas.microsoft.com/office/drawing/2014/main" id="{43CA4B08-2F2A-A200-7DE4-24344B0E9510}"/>
              </a:ext>
            </a:extLst>
          </p:cNvPr>
          <p:cNvSpPr/>
          <p:nvPr/>
        </p:nvSpPr>
        <p:spPr>
          <a:xfrm>
            <a:off x="4343400" y="4572000"/>
            <a:ext cx="502920" cy="5029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2</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Text 42">
            <a:extLst>
              <a:ext uri="{FF2B5EF4-FFF2-40B4-BE49-F238E27FC236}">
                <a16:creationId xmlns:a16="http://schemas.microsoft.com/office/drawing/2014/main" id="{21D13630-1180-2C28-F22D-CB52F0ACDDA9}"/>
              </a:ext>
            </a:extLst>
          </p:cNvPr>
          <p:cNvSpPr/>
          <p:nvPr/>
        </p:nvSpPr>
        <p:spPr>
          <a:xfrm>
            <a:off x="5029200" y="4572000"/>
            <a:ext cx="649224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Nail the Trigger  ·  Nail the Goal</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43">
            <a:extLst>
              <a:ext uri="{FF2B5EF4-FFF2-40B4-BE49-F238E27FC236}">
                <a16:creationId xmlns:a16="http://schemas.microsoft.com/office/drawing/2014/main" id="{EB132BB4-A476-5DC7-AF78-BE44B263F0F7}"/>
              </a:ext>
            </a:extLst>
          </p:cNvPr>
          <p:cNvSpPr/>
          <p:nvPr/>
        </p:nvSpPr>
        <p:spPr>
          <a:xfrm>
            <a:off x="5029200" y="5029200"/>
            <a:ext cx="649224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Write the entry point on one sticky at the far left of the wall. Write the desired end state on one sticky at the far right. These two stickies are the ceiling — the flow can't escape them.</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44">
            <a:extLst>
              <a:ext uri="{FF2B5EF4-FFF2-40B4-BE49-F238E27FC236}">
                <a16:creationId xmlns:a16="http://schemas.microsoft.com/office/drawing/2014/main" id="{5EACB4CC-6A76-F531-575F-667CF65DFC4A}"/>
              </a:ext>
            </a:extLst>
          </p:cNvPr>
          <p:cNvSpPr/>
          <p:nvPr/>
        </p:nvSpPr>
        <p:spPr>
          <a:xfrm>
            <a:off x="5029200" y="5596128"/>
            <a:ext cx="1540764" cy="548640"/>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Text 45">
            <a:extLst>
              <a:ext uri="{FF2B5EF4-FFF2-40B4-BE49-F238E27FC236}">
                <a16:creationId xmlns:a16="http://schemas.microsoft.com/office/drawing/2014/main" id="{6FCBB286-0D35-A07B-F1C0-8D940FE091B0}"/>
              </a:ext>
            </a:extLst>
          </p:cNvPr>
          <p:cNvSpPr/>
          <p:nvPr/>
        </p:nvSpPr>
        <p:spPr>
          <a:xfrm>
            <a:off x="5074920" y="5623560"/>
            <a:ext cx="1449324"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TRIGGER</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sees DQ Issue</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Shape 46">
            <a:extLst>
              <a:ext uri="{FF2B5EF4-FFF2-40B4-BE49-F238E27FC236}">
                <a16:creationId xmlns:a16="http://schemas.microsoft.com/office/drawing/2014/main" id="{C4BEBF7D-DB98-2C31-8F28-06C7E9E76F98}"/>
              </a:ext>
            </a:extLst>
          </p:cNvPr>
          <p:cNvSpPr/>
          <p:nvPr/>
        </p:nvSpPr>
        <p:spPr>
          <a:xfrm>
            <a:off x="6679692" y="5596128"/>
            <a:ext cx="1540764" cy="548640"/>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Text 47">
            <a:extLst>
              <a:ext uri="{FF2B5EF4-FFF2-40B4-BE49-F238E27FC236}">
                <a16:creationId xmlns:a16="http://schemas.microsoft.com/office/drawing/2014/main" id="{FE1CE6AD-C3B7-E02A-39A3-2A55DF4AD6AC}"/>
              </a:ext>
            </a:extLst>
          </p:cNvPr>
          <p:cNvSpPr/>
          <p:nvPr/>
        </p:nvSpPr>
        <p:spPr>
          <a:xfrm>
            <a:off x="6725412" y="5623560"/>
            <a:ext cx="1449324"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TRIGGER</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New CDE needs stewarding</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Shape 48">
            <a:extLst>
              <a:ext uri="{FF2B5EF4-FFF2-40B4-BE49-F238E27FC236}">
                <a16:creationId xmlns:a16="http://schemas.microsoft.com/office/drawing/2014/main" id="{2AEE24AD-C1CA-86E9-A46B-6EACCE9E8E50}"/>
              </a:ext>
            </a:extLst>
          </p:cNvPr>
          <p:cNvSpPr/>
          <p:nvPr/>
        </p:nvSpPr>
        <p:spPr>
          <a:xfrm>
            <a:off x="8330184" y="5596128"/>
            <a:ext cx="1540764" cy="54864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Text 49">
            <a:extLst>
              <a:ext uri="{FF2B5EF4-FFF2-40B4-BE49-F238E27FC236}">
                <a16:creationId xmlns:a16="http://schemas.microsoft.com/office/drawing/2014/main" id="{60023266-86CF-1C69-D5A8-F057877645B8}"/>
              </a:ext>
            </a:extLst>
          </p:cNvPr>
          <p:cNvSpPr/>
          <p:nvPr/>
        </p:nvSpPr>
        <p:spPr>
          <a:xfrm>
            <a:off x="8375904" y="5623560"/>
            <a:ext cx="1449324"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GOAL</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Issue resolved + logged</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Shape 50">
            <a:extLst>
              <a:ext uri="{FF2B5EF4-FFF2-40B4-BE49-F238E27FC236}">
                <a16:creationId xmlns:a16="http://schemas.microsoft.com/office/drawing/2014/main" id="{D266CD6D-BDCE-DD6F-91DC-ED8B5F333EC3}"/>
              </a:ext>
            </a:extLst>
          </p:cNvPr>
          <p:cNvSpPr/>
          <p:nvPr/>
        </p:nvSpPr>
        <p:spPr>
          <a:xfrm>
            <a:off x="9980676" y="5596128"/>
            <a:ext cx="1540764" cy="54864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Text 51">
            <a:extLst>
              <a:ext uri="{FF2B5EF4-FFF2-40B4-BE49-F238E27FC236}">
                <a16:creationId xmlns:a16="http://schemas.microsoft.com/office/drawing/2014/main" id="{A5064046-8993-567F-9468-FD8D09FD8D69}"/>
              </a:ext>
            </a:extLst>
          </p:cNvPr>
          <p:cNvSpPr/>
          <p:nvPr/>
        </p:nvSpPr>
        <p:spPr>
          <a:xfrm>
            <a:off x="10026396" y="5623560"/>
            <a:ext cx="1449324"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GOAL</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CDE published to glossary</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511293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2743C1-5735-F94C-819E-3BCC61B3CDE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279F07B-13B6-C56A-9CE3-43FBF87D030C}"/>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Users Test Flow</a:t>
            </a:r>
          </a:p>
        </p:txBody>
      </p:sp>
      <p:sp>
        <p:nvSpPr>
          <p:cNvPr id="4" name="Footer Placeholder 3">
            <a:extLst>
              <a:ext uri="{FF2B5EF4-FFF2-40B4-BE49-F238E27FC236}">
                <a16:creationId xmlns:a16="http://schemas.microsoft.com/office/drawing/2014/main" id="{7BCE6A96-6CE2-364A-4C3A-738E343B669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FCA0365-FB71-FCB7-AA39-FAF0BA8EB133}"/>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DAADDA6B-1A0E-C7F7-F125-3591F14E34B1}"/>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9D26E6C5-A5B3-7836-4D6C-E18CD834CF0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5BFD9511-587B-AA65-F9D0-A47CBF3B8A70}"/>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86AD1F78-6580-F5BA-4956-DF5CBDB9BA0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21A38AA9-B05E-6C21-BD26-04EF1BD9938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0213BF05-1E3F-B0A9-57AF-2072442B7C0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3" name="Text 25">
            <a:extLst>
              <a:ext uri="{FF2B5EF4-FFF2-40B4-BE49-F238E27FC236}">
                <a16:creationId xmlns:a16="http://schemas.microsoft.com/office/drawing/2014/main" id="{63D6B680-CB7D-95C2-8C05-35A2380F56BC}"/>
              </a:ext>
            </a:extLst>
          </p:cNvPr>
          <p:cNvSpPr/>
          <p:nvPr/>
        </p:nvSpPr>
        <p:spPr>
          <a:xfrm>
            <a:off x="4206240" y="1737360"/>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Step 3: Fill the middle of the wall.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Silently. One action per sticky. Tag control points explicitly.</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Shape 26">
            <a:extLst>
              <a:ext uri="{FF2B5EF4-FFF2-40B4-BE49-F238E27FC236}">
                <a16:creationId xmlns:a16="http://schemas.microsoft.com/office/drawing/2014/main" id="{5B4D3BAC-6661-F57C-5600-E411D64A6E3C}"/>
              </a:ext>
            </a:extLst>
          </p:cNvPr>
          <p:cNvSpPr/>
          <p:nvPr/>
        </p:nvSpPr>
        <p:spPr>
          <a:xfrm>
            <a:off x="4206240" y="2240280"/>
            <a:ext cx="320040" cy="274320"/>
          </a:xfrm>
          <a:prstGeom prst="rect">
            <a:avLst/>
          </a:prstGeom>
          <a:solidFill>
            <a:srgbClr val="FFF59D"/>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 27">
            <a:extLst>
              <a:ext uri="{FF2B5EF4-FFF2-40B4-BE49-F238E27FC236}">
                <a16:creationId xmlns:a16="http://schemas.microsoft.com/office/drawing/2014/main" id="{086D16E4-1C03-49FA-A6B0-BF3EFD39A59B}"/>
              </a:ext>
            </a:extLst>
          </p:cNvPr>
          <p:cNvSpPr/>
          <p:nvPr/>
        </p:nvSpPr>
        <p:spPr>
          <a:xfrm>
            <a:off x="4572000" y="2240280"/>
            <a:ext cx="15544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Role action</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Shape 28">
            <a:extLst>
              <a:ext uri="{FF2B5EF4-FFF2-40B4-BE49-F238E27FC236}">
                <a16:creationId xmlns:a16="http://schemas.microsoft.com/office/drawing/2014/main" id="{27BF8CF2-CE46-2A05-B078-5203111FBE95}"/>
              </a:ext>
            </a:extLst>
          </p:cNvPr>
          <p:cNvSpPr/>
          <p:nvPr/>
        </p:nvSpPr>
        <p:spPr>
          <a:xfrm>
            <a:off x="6126480" y="2240280"/>
            <a:ext cx="320040" cy="274320"/>
          </a:xfrm>
          <a:prstGeom prst="rect">
            <a:avLst/>
          </a:prstGeom>
          <a:solidFill>
            <a:srgbClr val="BBDEFB"/>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29">
            <a:extLst>
              <a:ext uri="{FF2B5EF4-FFF2-40B4-BE49-F238E27FC236}">
                <a16:creationId xmlns:a16="http://schemas.microsoft.com/office/drawing/2014/main" id="{DB92FB50-DADD-1BEB-2FB1-6F1139BE4C6A}"/>
              </a:ext>
            </a:extLst>
          </p:cNvPr>
          <p:cNvSpPr/>
          <p:nvPr/>
        </p:nvSpPr>
        <p:spPr>
          <a:xfrm>
            <a:off x="6492240" y="2240280"/>
            <a:ext cx="15544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System action</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Shape 30">
            <a:extLst>
              <a:ext uri="{FF2B5EF4-FFF2-40B4-BE49-F238E27FC236}">
                <a16:creationId xmlns:a16="http://schemas.microsoft.com/office/drawing/2014/main" id="{7C9F4AAC-8F84-54DF-7327-9287A929D0EA}"/>
              </a:ext>
            </a:extLst>
          </p:cNvPr>
          <p:cNvSpPr/>
          <p:nvPr/>
        </p:nvSpPr>
        <p:spPr>
          <a:xfrm>
            <a:off x="8046720" y="2240280"/>
            <a:ext cx="320040" cy="274320"/>
          </a:xfrm>
          <a:prstGeom prst="rect">
            <a:avLst/>
          </a:prstGeom>
          <a:solidFill>
            <a:srgbClr val="C5E1A5"/>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31">
            <a:extLst>
              <a:ext uri="{FF2B5EF4-FFF2-40B4-BE49-F238E27FC236}">
                <a16:creationId xmlns:a16="http://schemas.microsoft.com/office/drawing/2014/main" id="{1F903932-45C3-D8CA-CBD4-95A3F32320A0}"/>
              </a:ext>
            </a:extLst>
          </p:cNvPr>
          <p:cNvSpPr/>
          <p:nvPr/>
        </p:nvSpPr>
        <p:spPr>
          <a:xfrm>
            <a:off x="8412480" y="2240280"/>
            <a:ext cx="15544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Decision / Control</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Shape 32">
            <a:extLst>
              <a:ext uri="{FF2B5EF4-FFF2-40B4-BE49-F238E27FC236}">
                <a16:creationId xmlns:a16="http://schemas.microsoft.com/office/drawing/2014/main" id="{EADD6A67-9834-DFC1-8E21-8375E6D8CC20}"/>
              </a:ext>
            </a:extLst>
          </p:cNvPr>
          <p:cNvSpPr/>
          <p:nvPr/>
        </p:nvSpPr>
        <p:spPr>
          <a:xfrm>
            <a:off x="9966960" y="2240280"/>
            <a:ext cx="320040" cy="274320"/>
          </a:xfrm>
          <a:prstGeom prst="rect">
            <a:avLst/>
          </a:prstGeom>
          <a:solidFill>
            <a:srgbClr val="F8BBD0"/>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33">
            <a:extLst>
              <a:ext uri="{FF2B5EF4-FFF2-40B4-BE49-F238E27FC236}">
                <a16:creationId xmlns:a16="http://schemas.microsoft.com/office/drawing/2014/main" id="{9E3CEC31-24FA-75F6-7F44-10A66F389DEB}"/>
              </a:ext>
            </a:extLst>
          </p:cNvPr>
          <p:cNvSpPr/>
          <p:nvPr/>
        </p:nvSpPr>
        <p:spPr>
          <a:xfrm>
            <a:off x="10332720" y="2240280"/>
            <a:ext cx="15544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Risk / blocker</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4">
            <a:extLst>
              <a:ext uri="{FF2B5EF4-FFF2-40B4-BE49-F238E27FC236}">
                <a16:creationId xmlns:a16="http://schemas.microsoft.com/office/drawing/2014/main" id="{4FFBF956-0F3C-5B8F-847F-83041B7B8DC6}"/>
              </a:ext>
            </a:extLst>
          </p:cNvPr>
          <p:cNvSpPr/>
          <p:nvPr/>
        </p:nvSpPr>
        <p:spPr>
          <a:xfrm>
            <a:off x="4206240" y="2697480"/>
            <a:ext cx="7498080" cy="2932853"/>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7">
            <a:extLst>
              <a:ext uri="{FF2B5EF4-FFF2-40B4-BE49-F238E27FC236}">
                <a16:creationId xmlns:a16="http://schemas.microsoft.com/office/drawing/2014/main" id="{21646BDA-34BC-A031-EBF2-67DED9748881}"/>
              </a:ext>
            </a:extLst>
          </p:cNvPr>
          <p:cNvSpPr/>
          <p:nvPr/>
        </p:nvSpPr>
        <p:spPr>
          <a:xfrm>
            <a:off x="4389120" y="3063240"/>
            <a:ext cx="711200" cy="1051560"/>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8">
            <a:extLst>
              <a:ext uri="{FF2B5EF4-FFF2-40B4-BE49-F238E27FC236}">
                <a16:creationId xmlns:a16="http://schemas.microsoft.com/office/drawing/2014/main" id="{A7E7BFB2-B0EF-9845-4773-EAED79B1151B}"/>
              </a:ext>
            </a:extLst>
          </p:cNvPr>
          <p:cNvSpPr/>
          <p:nvPr/>
        </p:nvSpPr>
        <p:spPr>
          <a:xfrm>
            <a:off x="4434840" y="3090672"/>
            <a:ext cx="619760" cy="9966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sees DQ issues in report</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9">
            <a:extLst>
              <a:ext uri="{FF2B5EF4-FFF2-40B4-BE49-F238E27FC236}">
                <a16:creationId xmlns:a16="http://schemas.microsoft.com/office/drawing/2014/main" id="{3FBBD7D5-4A28-4337-78CB-5C5BFBCF06F1}"/>
              </a:ext>
            </a:extLst>
          </p:cNvPr>
          <p:cNvSpPr/>
          <p:nvPr/>
        </p:nvSpPr>
        <p:spPr>
          <a:xfrm>
            <a:off x="4389120" y="4160520"/>
            <a:ext cx="7112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TRIGGER</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40">
            <a:extLst>
              <a:ext uri="{FF2B5EF4-FFF2-40B4-BE49-F238E27FC236}">
                <a16:creationId xmlns:a16="http://schemas.microsoft.com/office/drawing/2014/main" id="{5988AFB4-8E0B-B991-3557-AEB78272EF17}"/>
              </a:ext>
            </a:extLst>
          </p:cNvPr>
          <p:cNvSpPr/>
          <p:nvPr/>
        </p:nvSpPr>
        <p:spPr>
          <a:xfrm>
            <a:off x="4634992" y="5217498"/>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41">
            <a:extLst>
              <a:ext uri="{FF2B5EF4-FFF2-40B4-BE49-F238E27FC236}">
                <a16:creationId xmlns:a16="http://schemas.microsoft.com/office/drawing/2014/main" id="{4288BD1E-8CCB-1C27-5967-8A8A5F4B9792}"/>
              </a:ext>
            </a:extLst>
          </p:cNvPr>
          <p:cNvSpPr/>
          <p:nvPr/>
        </p:nvSpPr>
        <p:spPr>
          <a:xfrm>
            <a:off x="4634992" y="5217498"/>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42">
            <a:extLst>
              <a:ext uri="{FF2B5EF4-FFF2-40B4-BE49-F238E27FC236}">
                <a16:creationId xmlns:a16="http://schemas.microsoft.com/office/drawing/2014/main" id="{B48C7301-1B9F-5B11-0D59-E5A7CA1A0E1B}"/>
              </a:ext>
            </a:extLst>
          </p:cNvPr>
          <p:cNvSpPr/>
          <p:nvPr/>
        </p:nvSpPr>
        <p:spPr>
          <a:xfrm>
            <a:off x="5191760" y="3063240"/>
            <a:ext cx="711200" cy="105156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43">
            <a:extLst>
              <a:ext uri="{FF2B5EF4-FFF2-40B4-BE49-F238E27FC236}">
                <a16:creationId xmlns:a16="http://schemas.microsoft.com/office/drawing/2014/main" id="{97CC2CAC-9C01-613A-1218-61EA4E8B6E88}"/>
              </a:ext>
            </a:extLst>
          </p:cNvPr>
          <p:cNvSpPr/>
          <p:nvPr/>
        </p:nvSpPr>
        <p:spPr>
          <a:xfrm>
            <a:off x="5237480" y="3090672"/>
            <a:ext cx="619760" cy="9966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reviews issue details</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44">
            <a:extLst>
              <a:ext uri="{FF2B5EF4-FFF2-40B4-BE49-F238E27FC236}">
                <a16:creationId xmlns:a16="http://schemas.microsoft.com/office/drawing/2014/main" id="{D2F6ECC0-8006-46B3-8EEA-BDDEBE9B1498}"/>
              </a:ext>
            </a:extLst>
          </p:cNvPr>
          <p:cNvSpPr/>
          <p:nvPr/>
        </p:nvSpPr>
        <p:spPr>
          <a:xfrm>
            <a:off x="5437632" y="5217498"/>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5">
            <a:extLst>
              <a:ext uri="{FF2B5EF4-FFF2-40B4-BE49-F238E27FC236}">
                <a16:creationId xmlns:a16="http://schemas.microsoft.com/office/drawing/2014/main" id="{19D0429F-FF7D-F722-5EB7-4ED238C9BED7}"/>
              </a:ext>
            </a:extLst>
          </p:cNvPr>
          <p:cNvSpPr/>
          <p:nvPr/>
        </p:nvSpPr>
        <p:spPr>
          <a:xfrm>
            <a:off x="5437632" y="5217498"/>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Shape 46">
            <a:extLst>
              <a:ext uri="{FF2B5EF4-FFF2-40B4-BE49-F238E27FC236}">
                <a16:creationId xmlns:a16="http://schemas.microsoft.com/office/drawing/2014/main" id="{22CFEADE-589E-0E69-1FDD-9203BD6025B8}"/>
              </a:ext>
            </a:extLst>
          </p:cNvPr>
          <p:cNvSpPr/>
          <p:nvPr/>
        </p:nvSpPr>
        <p:spPr>
          <a:xfrm>
            <a:off x="5994400" y="3063240"/>
            <a:ext cx="711200" cy="105156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47">
            <a:extLst>
              <a:ext uri="{FF2B5EF4-FFF2-40B4-BE49-F238E27FC236}">
                <a16:creationId xmlns:a16="http://schemas.microsoft.com/office/drawing/2014/main" id="{A6387345-DB51-F5ED-A702-D86B0D4BF545}"/>
              </a:ext>
            </a:extLst>
          </p:cNvPr>
          <p:cNvSpPr/>
          <p:nvPr/>
        </p:nvSpPr>
        <p:spPr>
          <a:xfrm>
            <a:off x="6040120" y="3090672"/>
            <a:ext cx="619760" cy="9966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Profiling tool surfaces affected records</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48">
            <a:extLst>
              <a:ext uri="{FF2B5EF4-FFF2-40B4-BE49-F238E27FC236}">
                <a16:creationId xmlns:a16="http://schemas.microsoft.com/office/drawing/2014/main" id="{A8107A29-9B96-2126-C9E6-E2C53E5BD874}"/>
              </a:ext>
            </a:extLst>
          </p:cNvPr>
          <p:cNvSpPr/>
          <p:nvPr/>
        </p:nvSpPr>
        <p:spPr>
          <a:xfrm>
            <a:off x="6240272" y="5217498"/>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9">
            <a:extLst>
              <a:ext uri="{FF2B5EF4-FFF2-40B4-BE49-F238E27FC236}">
                <a16:creationId xmlns:a16="http://schemas.microsoft.com/office/drawing/2014/main" id="{6D44A945-461F-C794-41FA-D81171DCC431}"/>
              </a:ext>
            </a:extLst>
          </p:cNvPr>
          <p:cNvSpPr/>
          <p:nvPr/>
        </p:nvSpPr>
        <p:spPr>
          <a:xfrm>
            <a:off x="6240272" y="5217498"/>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50">
            <a:extLst>
              <a:ext uri="{FF2B5EF4-FFF2-40B4-BE49-F238E27FC236}">
                <a16:creationId xmlns:a16="http://schemas.microsoft.com/office/drawing/2014/main" id="{04823509-2E5E-713E-C5C8-259C1375F5AD}"/>
              </a:ext>
            </a:extLst>
          </p:cNvPr>
          <p:cNvSpPr/>
          <p:nvPr/>
        </p:nvSpPr>
        <p:spPr>
          <a:xfrm>
            <a:off x="6797040" y="3063240"/>
            <a:ext cx="711200" cy="105156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51">
            <a:extLst>
              <a:ext uri="{FF2B5EF4-FFF2-40B4-BE49-F238E27FC236}">
                <a16:creationId xmlns:a16="http://schemas.microsoft.com/office/drawing/2014/main" id="{E1F32E3F-30BA-76D0-66FE-63DB58F98863}"/>
              </a:ext>
            </a:extLst>
          </p:cNvPr>
          <p:cNvSpPr/>
          <p:nvPr/>
        </p:nvSpPr>
        <p:spPr>
          <a:xfrm>
            <a:off x="6842760" y="3090672"/>
            <a:ext cx="619760" cy="9966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compares to glossary definition</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52">
            <a:extLst>
              <a:ext uri="{FF2B5EF4-FFF2-40B4-BE49-F238E27FC236}">
                <a16:creationId xmlns:a16="http://schemas.microsoft.com/office/drawing/2014/main" id="{258F5674-5675-6A63-CE52-7E473E0EACA0}"/>
              </a:ext>
            </a:extLst>
          </p:cNvPr>
          <p:cNvSpPr/>
          <p:nvPr/>
        </p:nvSpPr>
        <p:spPr>
          <a:xfrm>
            <a:off x="7042912" y="5217498"/>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53">
            <a:extLst>
              <a:ext uri="{FF2B5EF4-FFF2-40B4-BE49-F238E27FC236}">
                <a16:creationId xmlns:a16="http://schemas.microsoft.com/office/drawing/2014/main" id="{4D5D0D90-81A5-7960-8421-CFA8AB36B9B0}"/>
              </a:ext>
            </a:extLst>
          </p:cNvPr>
          <p:cNvSpPr/>
          <p:nvPr/>
        </p:nvSpPr>
        <p:spPr>
          <a:xfrm>
            <a:off x="7042912" y="5217498"/>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54">
            <a:extLst>
              <a:ext uri="{FF2B5EF4-FFF2-40B4-BE49-F238E27FC236}">
                <a16:creationId xmlns:a16="http://schemas.microsoft.com/office/drawing/2014/main" id="{1C36781C-99B1-1610-9351-090BFDB886E7}"/>
              </a:ext>
            </a:extLst>
          </p:cNvPr>
          <p:cNvSpPr/>
          <p:nvPr/>
        </p:nvSpPr>
        <p:spPr>
          <a:xfrm>
            <a:off x="7599680" y="3063240"/>
            <a:ext cx="711200" cy="105156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55">
            <a:extLst>
              <a:ext uri="{FF2B5EF4-FFF2-40B4-BE49-F238E27FC236}">
                <a16:creationId xmlns:a16="http://schemas.microsoft.com/office/drawing/2014/main" id="{166B4DB4-428B-7594-5685-AEBB5254F46A}"/>
              </a:ext>
            </a:extLst>
          </p:cNvPr>
          <p:cNvSpPr/>
          <p:nvPr/>
        </p:nvSpPr>
        <p:spPr>
          <a:xfrm>
            <a:off x="7645400" y="3090672"/>
            <a:ext cx="619760" cy="9966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Is this truly a violation?</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56">
            <a:extLst>
              <a:ext uri="{FF2B5EF4-FFF2-40B4-BE49-F238E27FC236}">
                <a16:creationId xmlns:a16="http://schemas.microsoft.com/office/drawing/2014/main" id="{9933429C-9437-1209-024D-206B3ECCADC2}"/>
              </a:ext>
            </a:extLst>
          </p:cNvPr>
          <p:cNvSpPr/>
          <p:nvPr/>
        </p:nvSpPr>
        <p:spPr>
          <a:xfrm>
            <a:off x="7845552" y="5217498"/>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57">
            <a:extLst>
              <a:ext uri="{FF2B5EF4-FFF2-40B4-BE49-F238E27FC236}">
                <a16:creationId xmlns:a16="http://schemas.microsoft.com/office/drawing/2014/main" id="{16F03266-6C23-F33E-9A21-5E1AB83F69AE}"/>
              </a:ext>
            </a:extLst>
          </p:cNvPr>
          <p:cNvSpPr/>
          <p:nvPr/>
        </p:nvSpPr>
        <p:spPr>
          <a:xfrm>
            <a:off x="7845552" y="5217498"/>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5</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Shape 58">
            <a:extLst>
              <a:ext uri="{FF2B5EF4-FFF2-40B4-BE49-F238E27FC236}">
                <a16:creationId xmlns:a16="http://schemas.microsoft.com/office/drawing/2014/main" id="{18B0E98B-997C-09FF-AA11-5CE51085E36F}"/>
              </a:ext>
            </a:extLst>
          </p:cNvPr>
          <p:cNvSpPr/>
          <p:nvPr/>
        </p:nvSpPr>
        <p:spPr>
          <a:xfrm>
            <a:off x="8402320" y="3063240"/>
            <a:ext cx="711200" cy="105156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59">
            <a:extLst>
              <a:ext uri="{FF2B5EF4-FFF2-40B4-BE49-F238E27FC236}">
                <a16:creationId xmlns:a16="http://schemas.microsoft.com/office/drawing/2014/main" id="{EE369AB9-BFB9-54DD-DAD4-3E1DA68147C7}"/>
              </a:ext>
            </a:extLst>
          </p:cNvPr>
          <p:cNvSpPr/>
          <p:nvPr/>
        </p:nvSpPr>
        <p:spPr>
          <a:xfrm>
            <a:off x="8448040" y="3090672"/>
            <a:ext cx="619760" cy="9966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logs issue + assigns</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60">
            <a:extLst>
              <a:ext uri="{FF2B5EF4-FFF2-40B4-BE49-F238E27FC236}">
                <a16:creationId xmlns:a16="http://schemas.microsoft.com/office/drawing/2014/main" id="{33D7D289-4EBB-3DA6-04FC-20E3A80E2C8F}"/>
              </a:ext>
            </a:extLst>
          </p:cNvPr>
          <p:cNvSpPr/>
          <p:nvPr/>
        </p:nvSpPr>
        <p:spPr>
          <a:xfrm>
            <a:off x="8648192" y="5217498"/>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Text 61">
            <a:extLst>
              <a:ext uri="{FF2B5EF4-FFF2-40B4-BE49-F238E27FC236}">
                <a16:creationId xmlns:a16="http://schemas.microsoft.com/office/drawing/2014/main" id="{2BDDFEEA-B9E2-9999-C739-01503497EA74}"/>
              </a:ext>
            </a:extLst>
          </p:cNvPr>
          <p:cNvSpPr/>
          <p:nvPr/>
        </p:nvSpPr>
        <p:spPr>
          <a:xfrm>
            <a:off x="8648192" y="5217498"/>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6</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Shape 62">
            <a:extLst>
              <a:ext uri="{FF2B5EF4-FFF2-40B4-BE49-F238E27FC236}">
                <a16:creationId xmlns:a16="http://schemas.microsoft.com/office/drawing/2014/main" id="{4290461D-A0C2-F908-689C-30B0CBAE18CF}"/>
              </a:ext>
            </a:extLst>
          </p:cNvPr>
          <p:cNvSpPr/>
          <p:nvPr/>
        </p:nvSpPr>
        <p:spPr>
          <a:xfrm>
            <a:off x="9204960" y="3063240"/>
            <a:ext cx="711200" cy="105156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Text 63">
            <a:extLst>
              <a:ext uri="{FF2B5EF4-FFF2-40B4-BE49-F238E27FC236}">
                <a16:creationId xmlns:a16="http://schemas.microsoft.com/office/drawing/2014/main" id="{4DFACED2-E0ED-50A2-FE78-FDE7D12B6BC4}"/>
              </a:ext>
            </a:extLst>
          </p:cNvPr>
          <p:cNvSpPr/>
          <p:nvPr/>
        </p:nvSpPr>
        <p:spPr>
          <a:xfrm>
            <a:off x="9250680" y="3090672"/>
            <a:ext cx="619760" cy="9966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System routes to data owner</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Shape 64">
            <a:extLst>
              <a:ext uri="{FF2B5EF4-FFF2-40B4-BE49-F238E27FC236}">
                <a16:creationId xmlns:a16="http://schemas.microsoft.com/office/drawing/2014/main" id="{CF7529CE-C231-700D-095B-0EF02CA79AE6}"/>
              </a:ext>
            </a:extLst>
          </p:cNvPr>
          <p:cNvSpPr/>
          <p:nvPr/>
        </p:nvSpPr>
        <p:spPr>
          <a:xfrm>
            <a:off x="9450832" y="5217498"/>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Text 65">
            <a:extLst>
              <a:ext uri="{FF2B5EF4-FFF2-40B4-BE49-F238E27FC236}">
                <a16:creationId xmlns:a16="http://schemas.microsoft.com/office/drawing/2014/main" id="{565F66F3-BAFE-8738-8A16-B0429B50CC1A}"/>
              </a:ext>
            </a:extLst>
          </p:cNvPr>
          <p:cNvSpPr/>
          <p:nvPr/>
        </p:nvSpPr>
        <p:spPr>
          <a:xfrm>
            <a:off x="9450832" y="5217498"/>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7</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Shape 66">
            <a:extLst>
              <a:ext uri="{FF2B5EF4-FFF2-40B4-BE49-F238E27FC236}">
                <a16:creationId xmlns:a16="http://schemas.microsoft.com/office/drawing/2014/main" id="{228F3A3F-BC39-155F-E5EA-C43B13BD610D}"/>
              </a:ext>
            </a:extLst>
          </p:cNvPr>
          <p:cNvSpPr/>
          <p:nvPr/>
        </p:nvSpPr>
        <p:spPr>
          <a:xfrm>
            <a:off x="10007600" y="3063240"/>
            <a:ext cx="711200" cy="105156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Text 67">
            <a:extLst>
              <a:ext uri="{FF2B5EF4-FFF2-40B4-BE49-F238E27FC236}">
                <a16:creationId xmlns:a16="http://schemas.microsoft.com/office/drawing/2014/main" id="{94A5CA0B-D958-FBAF-0897-C06E515751EF}"/>
              </a:ext>
            </a:extLst>
          </p:cNvPr>
          <p:cNvSpPr/>
          <p:nvPr/>
        </p:nvSpPr>
        <p:spPr>
          <a:xfrm>
            <a:off x="10053320" y="3090672"/>
            <a:ext cx="619760" cy="9966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Owner confirms fix</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Shape 68">
            <a:extLst>
              <a:ext uri="{FF2B5EF4-FFF2-40B4-BE49-F238E27FC236}">
                <a16:creationId xmlns:a16="http://schemas.microsoft.com/office/drawing/2014/main" id="{7AC4A6DA-CEB8-2AB4-F306-279E561D4D03}"/>
              </a:ext>
            </a:extLst>
          </p:cNvPr>
          <p:cNvSpPr/>
          <p:nvPr/>
        </p:nvSpPr>
        <p:spPr>
          <a:xfrm>
            <a:off x="10253472" y="5217498"/>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 69">
            <a:extLst>
              <a:ext uri="{FF2B5EF4-FFF2-40B4-BE49-F238E27FC236}">
                <a16:creationId xmlns:a16="http://schemas.microsoft.com/office/drawing/2014/main" id="{957C43D7-CBC8-5F53-D5D4-E25CDE9CB359}"/>
              </a:ext>
            </a:extLst>
          </p:cNvPr>
          <p:cNvSpPr/>
          <p:nvPr/>
        </p:nvSpPr>
        <p:spPr>
          <a:xfrm>
            <a:off x="10253472" y="5217498"/>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8</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Shape 70">
            <a:extLst>
              <a:ext uri="{FF2B5EF4-FFF2-40B4-BE49-F238E27FC236}">
                <a16:creationId xmlns:a16="http://schemas.microsoft.com/office/drawing/2014/main" id="{6230140D-31B9-335D-9DE9-5AA34DE3BCAC}"/>
              </a:ext>
            </a:extLst>
          </p:cNvPr>
          <p:cNvSpPr/>
          <p:nvPr/>
        </p:nvSpPr>
        <p:spPr>
          <a:xfrm>
            <a:off x="10810240" y="3063240"/>
            <a:ext cx="711200" cy="105156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Text 71">
            <a:extLst>
              <a:ext uri="{FF2B5EF4-FFF2-40B4-BE49-F238E27FC236}">
                <a16:creationId xmlns:a16="http://schemas.microsoft.com/office/drawing/2014/main" id="{9521844E-8743-CFA5-5F44-846981284448}"/>
              </a:ext>
            </a:extLst>
          </p:cNvPr>
          <p:cNvSpPr/>
          <p:nvPr/>
        </p:nvSpPr>
        <p:spPr>
          <a:xfrm>
            <a:off x="10855960" y="3090672"/>
            <a:ext cx="619760" cy="9966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Issue resolved + logged</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Text 72">
            <a:extLst>
              <a:ext uri="{FF2B5EF4-FFF2-40B4-BE49-F238E27FC236}">
                <a16:creationId xmlns:a16="http://schemas.microsoft.com/office/drawing/2014/main" id="{59D1C080-74EA-4440-00AF-E28C106061F9}"/>
              </a:ext>
            </a:extLst>
          </p:cNvPr>
          <p:cNvSpPr/>
          <p:nvPr/>
        </p:nvSpPr>
        <p:spPr>
          <a:xfrm>
            <a:off x="10810240" y="4160520"/>
            <a:ext cx="7112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GOAL</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Shape 73">
            <a:extLst>
              <a:ext uri="{FF2B5EF4-FFF2-40B4-BE49-F238E27FC236}">
                <a16:creationId xmlns:a16="http://schemas.microsoft.com/office/drawing/2014/main" id="{6D1124C1-231A-F6C1-2298-8B5BE6EE13BD}"/>
              </a:ext>
            </a:extLst>
          </p:cNvPr>
          <p:cNvSpPr/>
          <p:nvPr/>
        </p:nvSpPr>
        <p:spPr>
          <a:xfrm>
            <a:off x="11056112" y="5217498"/>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Text 74">
            <a:extLst>
              <a:ext uri="{FF2B5EF4-FFF2-40B4-BE49-F238E27FC236}">
                <a16:creationId xmlns:a16="http://schemas.microsoft.com/office/drawing/2014/main" id="{2BCBD370-20A1-BCE1-6AE0-7BB7010F3E69}"/>
              </a:ext>
            </a:extLst>
          </p:cNvPr>
          <p:cNvSpPr/>
          <p:nvPr/>
        </p:nvSpPr>
        <p:spPr>
          <a:xfrm>
            <a:off x="11056112" y="5217498"/>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9</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Text 75">
            <a:extLst>
              <a:ext uri="{FF2B5EF4-FFF2-40B4-BE49-F238E27FC236}">
                <a16:creationId xmlns:a16="http://schemas.microsoft.com/office/drawing/2014/main" id="{42B0BD99-717E-5BDD-CF36-A91B0FBB4D5B}"/>
              </a:ext>
            </a:extLst>
          </p:cNvPr>
          <p:cNvSpPr/>
          <p:nvPr/>
        </p:nvSpPr>
        <p:spPr>
          <a:xfrm>
            <a:off x="4379976" y="4480560"/>
            <a:ext cx="71323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Example flow  ·  Data Steward  ·  Concept: DQ report + profiling-tool DQ alerts</a:t>
            </a:r>
            <a:endPar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68" name="Straight Arrow Connector 67">
            <a:extLst>
              <a:ext uri="{FF2B5EF4-FFF2-40B4-BE49-F238E27FC236}">
                <a16:creationId xmlns:a16="http://schemas.microsoft.com/office/drawing/2014/main" id="{F3940104-C078-C321-48A5-7AEE4354D945}"/>
              </a:ext>
            </a:extLst>
          </p:cNvPr>
          <p:cNvCxnSpPr/>
          <p:nvPr/>
        </p:nvCxnSpPr>
        <p:spPr>
          <a:xfrm>
            <a:off x="4343400" y="5147733"/>
            <a:ext cx="7178040" cy="0"/>
          </a:xfrm>
          <a:prstGeom prst="straightConnector1">
            <a:avLst/>
          </a:prstGeom>
          <a:ln w="19050" cap="flat" cmpd="sng" algn="ctr">
            <a:solidFill>
              <a:srgbClr val="0C2A3D"/>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69" name="Tijdelijke aanduiding voor tekst 44">
            <a:extLst>
              <a:ext uri="{FF2B5EF4-FFF2-40B4-BE49-F238E27FC236}">
                <a16:creationId xmlns:a16="http://schemas.microsoft.com/office/drawing/2014/main" id="{7B52B916-5441-8192-C1A8-99213C3585DE}"/>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70" name="Tijdelijke aanduiding voor tekst 44">
            <a:extLst>
              <a:ext uri="{FF2B5EF4-FFF2-40B4-BE49-F238E27FC236}">
                <a16:creationId xmlns:a16="http://schemas.microsoft.com/office/drawing/2014/main" id="{C247340A-8A81-5628-31C6-9B3F5BFDADF3}"/>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1" name="Tijdelijke aanduiding voor tekst 44">
            <a:extLst>
              <a:ext uri="{FF2B5EF4-FFF2-40B4-BE49-F238E27FC236}">
                <a16:creationId xmlns:a16="http://schemas.microsoft.com/office/drawing/2014/main" id="{F640024F-4475-9C39-8D8C-A01DB395360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72" name="Tijdelijke aanduiding voor tekst 44">
            <a:extLst>
              <a:ext uri="{FF2B5EF4-FFF2-40B4-BE49-F238E27FC236}">
                <a16:creationId xmlns:a16="http://schemas.microsoft.com/office/drawing/2014/main" id="{3785C456-36FE-176F-280C-AA57DF185813}"/>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73" name="Shape 40">
            <a:extLst>
              <a:ext uri="{FF2B5EF4-FFF2-40B4-BE49-F238E27FC236}">
                <a16:creationId xmlns:a16="http://schemas.microsoft.com/office/drawing/2014/main" id="{980CA81D-EAB3-EC50-8143-63BA32FFB05F}"/>
              </a:ext>
            </a:extLst>
          </p:cNvPr>
          <p:cNvSpPr/>
          <p:nvPr/>
        </p:nvSpPr>
        <p:spPr>
          <a:xfrm>
            <a:off x="3533959" y="1634885"/>
            <a:ext cx="502920" cy="5029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Text 41">
            <a:extLst>
              <a:ext uri="{FF2B5EF4-FFF2-40B4-BE49-F238E27FC236}">
                <a16:creationId xmlns:a16="http://schemas.microsoft.com/office/drawing/2014/main" id="{BFEBB1F5-9240-2076-53D0-BD95522638E2}"/>
              </a:ext>
            </a:extLst>
          </p:cNvPr>
          <p:cNvSpPr/>
          <p:nvPr/>
        </p:nvSpPr>
        <p:spPr>
          <a:xfrm>
            <a:off x="3533959" y="1634885"/>
            <a:ext cx="502920" cy="5029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3</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309455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6EDEDFE9-699D-2A71-88F5-B14BC58E6624}"/>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278547" y="4189091"/>
            <a:ext cx="2293827" cy="1019175"/>
          </a:xfrm>
          <a:prstGeom prst="rect">
            <a:avLst/>
          </a:prstGeom>
        </p:spPr>
      </p:pic>
      <p:sp>
        <p:nvSpPr>
          <p:cNvPr id="14" name="Rectangle 13">
            <a:extLst>
              <a:ext uri="{FF2B5EF4-FFF2-40B4-BE49-F238E27FC236}">
                <a16:creationId xmlns:a16="http://schemas.microsoft.com/office/drawing/2014/main" id="{4E1EC578-B8F4-74B7-A1D7-128E8234B8E2}"/>
              </a:ext>
            </a:extLst>
          </p:cNvPr>
          <p:cNvSpPr/>
          <p:nvPr/>
        </p:nvSpPr>
        <p:spPr>
          <a:xfrm>
            <a:off x="5957460" y="1957133"/>
            <a:ext cx="9360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red dots on a white background&#10;&#10;Description automatically generated">
            <a:extLst>
              <a:ext uri="{FF2B5EF4-FFF2-40B4-BE49-F238E27FC236}">
                <a16:creationId xmlns:a16="http://schemas.microsoft.com/office/drawing/2014/main" id="{EBCE1EDE-0A1A-B292-CA39-CE8057EAE64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776421" y="3070682"/>
            <a:ext cx="1298077" cy="1111250"/>
          </a:xfrm>
          <a:prstGeom prst="rect">
            <a:avLst/>
          </a:prstGeom>
        </p:spPr>
      </p:pic>
      <p:grpSp>
        <p:nvGrpSpPr>
          <p:cNvPr id="16" name="Group 15">
            <a:extLst>
              <a:ext uri="{FF2B5EF4-FFF2-40B4-BE49-F238E27FC236}">
                <a16:creationId xmlns:a16="http://schemas.microsoft.com/office/drawing/2014/main" id="{6698BE0B-311A-4254-DC1C-8B3C587D3780}"/>
              </a:ext>
            </a:extLst>
          </p:cNvPr>
          <p:cNvGrpSpPr/>
          <p:nvPr/>
        </p:nvGrpSpPr>
        <p:grpSpPr>
          <a:xfrm>
            <a:off x="6234483" y="5208266"/>
            <a:ext cx="180000" cy="180000"/>
            <a:chOff x="7966880" y="3935853"/>
            <a:chExt cx="180000" cy="180000"/>
          </a:xfrm>
        </p:grpSpPr>
        <p:sp>
          <p:nvSpPr>
            <p:cNvPr id="20" name="Oval 19">
              <a:extLst>
                <a:ext uri="{FF2B5EF4-FFF2-40B4-BE49-F238E27FC236}">
                  <a16:creationId xmlns:a16="http://schemas.microsoft.com/office/drawing/2014/main" id="{C46700DA-49C6-F6A4-7302-3D5350B39CC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68906EA7-E57A-D90B-AC0B-0A8D51F0A01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2" name="Group 21">
            <a:extLst>
              <a:ext uri="{FF2B5EF4-FFF2-40B4-BE49-F238E27FC236}">
                <a16:creationId xmlns:a16="http://schemas.microsoft.com/office/drawing/2014/main" id="{2D9E0B24-6CBA-775E-5795-CB2C3576108A}"/>
              </a:ext>
            </a:extLst>
          </p:cNvPr>
          <p:cNvGrpSpPr/>
          <p:nvPr/>
        </p:nvGrpSpPr>
        <p:grpSpPr>
          <a:xfrm>
            <a:off x="6242103" y="5499287"/>
            <a:ext cx="180000" cy="180000"/>
            <a:chOff x="7966880" y="3935853"/>
            <a:chExt cx="180000" cy="180000"/>
          </a:xfrm>
        </p:grpSpPr>
        <p:sp>
          <p:nvSpPr>
            <p:cNvPr id="23" name="Oval 22">
              <a:extLst>
                <a:ext uri="{FF2B5EF4-FFF2-40B4-BE49-F238E27FC236}">
                  <a16:creationId xmlns:a16="http://schemas.microsoft.com/office/drawing/2014/main" id="{326D98A4-3CA7-0B39-21CC-A7A76C4667C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4D0242DA-85DD-3A84-8BFF-7C8E050050B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9255B279-CB28-A986-3446-CFCAB9FF7778}"/>
              </a:ext>
            </a:extLst>
          </p:cNvPr>
          <p:cNvGrpSpPr/>
          <p:nvPr/>
        </p:nvGrpSpPr>
        <p:grpSpPr>
          <a:xfrm>
            <a:off x="6516423" y="5345710"/>
            <a:ext cx="180000" cy="180000"/>
            <a:chOff x="7966880" y="3935853"/>
            <a:chExt cx="180000" cy="180000"/>
          </a:xfrm>
        </p:grpSpPr>
        <p:sp>
          <p:nvSpPr>
            <p:cNvPr id="26" name="Oval 25">
              <a:extLst>
                <a:ext uri="{FF2B5EF4-FFF2-40B4-BE49-F238E27FC236}">
                  <a16:creationId xmlns:a16="http://schemas.microsoft.com/office/drawing/2014/main" id="{758C0178-FD48-5F0E-DA61-30825917AB6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0AFF9E52-94CF-A841-C71F-C80FDE18BDC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sp>
        <p:nvSpPr>
          <p:cNvPr id="34" name="Tijdelijke aanduiding voor inhoud 5">
            <a:extLst>
              <a:ext uri="{FF2B5EF4-FFF2-40B4-BE49-F238E27FC236}">
                <a16:creationId xmlns:a16="http://schemas.microsoft.com/office/drawing/2014/main" id="{9B8999FA-F619-942E-9EC0-5B8CFFC08F89}"/>
              </a:ext>
            </a:extLst>
          </p:cNvPr>
          <p:cNvSpPr txBox="1">
            <a:spLocks/>
          </p:cNvSpPr>
          <p:nvPr/>
        </p:nvSpPr>
        <p:spPr>
          <a:xfrm>
            <a:off x="10262916" y="1292665"/>
            <a:ext cx="1560368"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Metrics Cards© or print-out alternatives</a:t>
            </a:r>
          </a:p>
        </p:txBody>
      </p:sp>
      <p:grpSp>
        <p:nvGrpSpPr>
          <p:cNvPr id="53" name="Group 52">
            <a:extLst>
              <a:ext uri="{FF2B5EF4-FFF2-40B4-BE49-F238E27FC236}">
                <a16:creationId xmlns:a16="http://schemas.microsoft.com/office/drawing/2014/main" id="{D8B5721A-BDA1-7516-F72D-C9ED87DEE470}"/>
              </a:ext>
            </a:extLst>
          </p:cNvPr>
          <p:cNvGrpSpPr/>
          <p:nvPr/>
        </p:nvGrpSpPr>
        <p:grpSpPr>
          <a:xfrm>
            <a:off x="7308894" y="869802"/>
            <a:ext cx="2364559" cy="1821361"/>
            <a:chOff x="7891154" y="2913352"/>
            <a:chExt cx="2364559" cy="1821361"/>
          </a:xfrm>
        </p:grpSpPr>
        <p:pic>
          <p:nvPicPr>
            <p:cNvPr id="50" name="Picture 49" descr="A blue text on a blue background&#10;&#10;Description automatically generated">
              <a:extLst>
                <a:ext uri="{FF2B5EF4-FFF2-40B4-BE49-F238E27FC236}">
                  <a16:creationId xmlns:a16="http://schemas.microsoft.com/office/drawing/2014/main" id="{A470E578-181B-22A3-8FE5-15E2F38CCF3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891154" y="2913352"/>
              <a:ext cx="1268710" cy="900000"/>
            </a:xfrm>
            <a:prstGeom prst="rect">
              <a:avLst/>
            </a:prstGeom>
          </p:spPr>
        </p:pic>
        <p:pic>
          <p:nvPicPr>
            <p:cNvPr id="44" name="Picture 43" descr="A blue text on a blue background&#10;&#10;Description automatically generated">
              <a:extLst>
                <a:ext uri="{FF2B5EF4-FFF2-40B4-BE49-F238E27FC236}">
                  <a16:creationId xmlns:a16="http://schemas.microsoft.com/office/drawing/2014/main" id="{CB729397-959D-BE55-119A-F45AAD497BD7}"/>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8269597" y="3140980"/>
              <a:ext cx="1268710" cy="900000"/>
            </a:xfrm>
            <a:prstGeom prst="rect">
              <a:avLst/>
            </a:prstGeom>
          </p:spPr>
        </p:pic>
        <p:pic>
          <p:nvPicPr>
            <p:cNvPr id="48" name="Picture 47" descr="A yellow background with blue text&#10;&#10;Description automatically generated">
              <a:extLst>
                <a:ext uri="{FF2B5EF4-FFF2-40B4-BE49-F238E27FC236}">
                  <a16:creationId xmlns:a16="http://schemas.microsoft.com/office/drawing/2014/main" id="{6E3C816C-9464-8A12-3C69-B053CD5FBA5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8553611" y="3460785"/>
              <a:ext cx="1268710" cy="900000"/>
            </a:xfrm>
            <a:prstGeom prst="rect">
              <a:avLst/>
            </a:prstGeom>
          </p:spPr>
        </p:pic>
        <p:pic>
          <p:nvPicPr>
            <p:cNvPr id="46" name="Picture 45" descr="A yellow background with blue text&#10;&#10;Description automatically generated">
              <a:extLst>
                <a:ext uri="{FF2B5EF4-FFF2-40B4-BE49-F238E27FC236}">
                  <a16:creationId xmlns:a16="http://schemas.microsoft.com/office/drawing/2014/main" id="{37507F02-B12C-5BE7-B00A-5D3B89EC3592}"/>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8987003" y="3834713"/>
              <a:ext cx="1268710" cy="900000"/>
            </a:xfrm>
            <a:prstGeom prst="rect">
              <a:avLst/>
            </a:prstGeom>
          </p:spPr>
        </p:pic>
      </p:grpSp>
      <p:pic>
        <p:nvPicPr>
          <p:cNvPr id="54" name="Graphic 53" descr="Line arrow: Clockwise curve with solid fill">
            <a:extLst>
              <a:ext uri="{FF2B5EF4-FFF2-40B4-BE49-F238E27FC236}">
                <a16:creationId xmlns:a16="http://schemas.microsoft.com/office/drawing/2014/main" id="{D4765105-68C9-DA70-61C7-3F86D2E29A5D}"/>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rot="7520236">
            <a:off x="9216253" y="427909"/>
            <a:ext cx="914400" cy="1264448"/>
          </a:xfrm>
          <a:prstGeom prst="rect">
            <a:avLst/>
          </a:prstGeom>
        </p:spPr>
      </p:pic>
      <p:grpSp>
        <p:nvGrpSpPr>
          <p:cNvPr id="17" name="Group 16">
            <a:extLst>
              <a:ext uri="{FF2B5EF4-FFF2-40B4-BE49-F238E27FC236}">
                <a16:creationId xmlns:a16="http://schemas.microsoft.com/office/drawing/2014/main" id="{CBC7D0AC-5182-681C-76A7-0C6A10507830}"/>
              </a:ext>
            </a:extLst>
          </p:cNvPr>
          <p:cNvGrpSpPr/>
          <p:nvPr/>
        </p:nvGrpSpPr>
        <p:grpSpPr>
          <a:xfrm>
            <a:off x="10820400" y="158021"/>
            <a:ext cx="1262954" cy="262128"/>
            <a:chOff x="10892274" y="158021"/>
            <a:chExt cx="1191080" cy="262128"/>
          </a:xfrm>
        </p:grpSpPr>
        <p:sp>
          <p:nvSpPr>
            <p:cNvPr id="28" name="Oval 27">
              <a:extLst>
                <a:ext uri="{FF2B5EF4-FFF2-40B4-BE49-F238E27FC236}">
                  <a16:creationId xmlns:a16="http://schemas.microsoft.com/office/drawing/2014/main" id="{FE02739C-D127-86BD-CE13-ACFE9A6CE7C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9" name="Group 28">
              <a:extLst>
                <a:ext uri="{FF2B5EF4-FFF2-40B4-BE49-F238E27FC236}">
                  <a16:creationId xmlns:a16="http://schemas.microsoft.com/office/drawing/2014/main" id="{108FDEE8-349B-F37A-F697-CECBD6B1FF45}"/>
                </a:ext>
              </a:extLst>
            </p:cNvPr>
            <p:cNvGrpSpPr/>
            <p:nvPr/>
          </p:nvGrpSpPr>
          <p:grpSpPr>
            <a:xfrm>
              <a:off x="10892274" y="158021"/>
              <a:ext cx="1191080" cy="262128"/>
              <a:chOff x="9614080" y="308749"/>
              <a:chExt cx="1191080" cy="262128"/>
            </a:xfrm>
          </p:grpSpPr>
          <p:sp>
            <p:nvSpPr>
              <p:cNvPr id="30" name="Rectangle 29">
                <a:extLst>
                  <a:ext uri="{FF2B5EF4-FFF2-40B4-BE49-F238E27FC236}">
                    <a16:creationId xmlns:a16="http://schemas.microsoft.com/office/drawing/2014/main" id="{66D7CB15-F3F6-75F8-E78E-894825E3A3D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31" name="Rectangle 30">
                <a:extLst>
                  <a:ext uri="{FF2B5EF4-FFF2-40B4-BE49-F238E27FC236}">
                    <a16:creationId xmlns:a16="http://schemas.microsoft.com/office/drawing/2014/main" id="{985A6149-DB47-EB58-087C-3AF4B78B4BD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2" name="Rectangle 31">
            <a:extLst>
              <a:ext uri="{FF2B5EF4-FFF2-40B4-BE49-F238E27FC236}">
                <a16:creationId xmlns:a16="http://schemas.microsoft.com/office/drawing/2014/main" id="{5D79455E-ADDD-B73B-2AE8-8498E1D4BBD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3337622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930721-1F01-E427-9B4C-241E49542AD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CD0EDF-94FE-10E9-9E1E-A70ADFEE8D99}"/>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Users Test Flow</a:t>
            </a:r>
          </a:p>
        </p:txBody>
      </p:sp>
      <p:sp>
        <p:nvSpPr>
          <p:cNvPr id="4" name="Footer Placeholder 3">
            <a:extLst>
              <a:ext uri="{FF2B5EF4-FFF2-40B4-BE49-F238E27FC236}">
                <a16:creationId xmlns:a16="http://schemas.microsoft.com/office/drawing/2014/main" id="{A69AA6F8-7625-8A56-C2A5-AA0D97ED563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D515A6D-8ADF-E0CD-3ACB-AE4CF562E5E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AC82D6F7-11DB-25A1-848C-F827E0D3DAB5}"/>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1F2DDE92-0377-70DE-1753-2F8357F838B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8A64F3D7-80B3-5336-2A24-FFBE3FED09E9}"/>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4F6425D6-7FA4-1990-ABEA-ED1D868EED0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E8D304D9-5669-386C-2495-B21D78E1C86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F810FC39-C316-8083-1E88-E8763F508C7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69" name="Tijdelijke aanduiding voor tekst 44">
            <a:extLst>
              <a:ext uri="{FF2B5EF4-FFF2-40B4-BE49-F238E27FC236}">
                <a16:creationId xmlns:a16="http://schemas.microsoft.com/office/drawing/2014/main" id="{D6016FEC-84C6-8B8B-F4F2-BA1C8EBB0BA7}"/>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70" name="Tijdelijke aanduiding voor tekst 44">
            <a:extLst>
              <a:ext uri="{FF2B5EF4-FFF2-40B4-BE49-F238E27FC236}">
                <a16:creationId xmlns:a16="http://schemas.microsoft.com/office/drawing/2014/main" id="{32E22341-3352-032B-3CCD-2BF12A2A9D35}"/>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1" name="Tijdelijke aanduiding voor tekst 44">
            <a:extLst>
              <a:ext uri="{FF2B5EF4-FFF2-40B4-BE49-F238E27FC236}">
                <a16:creationId xmlns:a16="http://schemas.microsoft.com/office/drawing/2014/main" id="{4B828E81-09E0-65FE-A4C0-8208916ED23B}"/>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72" name="Tijdelijke aanduiding voor tekst 44">
            <a:extLst>
              <a:ext uri="{FF2B5EF4-FFF2-40B4-BE49-F238E27FC236}">
                <a16:creationId xmlns:a16="http://schemas.microsoft.com/office/drawing/2014/main" id="{269ED11D-072C-CD70-249B-EC19B3234C8A}"/>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 name="Text 25">
            <a:extLst>
              <a:ext uri="{FF2B5EF4-FFF2-40B4-BE49-F238E27FC236}">
                <a16:creationId xmlns:a16="http://schemas.microsoft.com/office/drawing/2014/main" id="{29A45DB1-34D9-5F45-551F-9506AE7B0471}"/>
              </a:ext>
            </a:extLst>
          </p:cNvPr>
          <p:cNvSpPr/>
          <p:nvPr/>
        </p:nvSpPr>
        <p:spPr>
          <a:xfrm>
            <a:off x="4206240" y="1737360"/>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Once the wall is full, we converge.</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Shape 26">
            <a:extLst>
              <a:ext uri="{FF2B5EF4-FFF2-40B4-BE49-F238E27FC236}">
                <a16:creationId xmlns:a16="http://schemas.microsoft.com/office/drawing/2014/main" id="{14B3EEB3-D846-16CF-82A9-6396ABF01603}"/>
              </a:ext>
            </a:extLst>
          </p:cNvPr>
          <p:cNvSpPr/>
          <p:nvPr/>
        </p:nvSpPr>
        <p:spPr>
          <a:xfrm>
            <a:off x="4206240" y="2240280"/>
            <a:ext cx="7498080" cy="12344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27">
            <a:extLst>
              <a:ext uri="{FF2B5EF4-FFF2-40B4-BE49-F238E27FC236}">
                <a16:creationId xmlns:a16="http://schemas.microsoft.com/office/drawing/2014/main" id="{A435712E-A2D6-F398-4CA3-69912675C385}"/>
              </a:ext>
            </a:extLst>
          </p:cNvPr>
          <p:cNvSpPr/>
          <p:nvPr/>
        </p:nvSpPr>
        <p:spPr>
          <a:xfrm>
            <a:off x="4343400" y="2514600"/>
            <a:ext cx="594360" cy="59436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28">
            <a:extLst>
              <a:ext uri="{FF2B5EF4-FFF2-40B4-BE49-F238E27FC236}">
                <a16:creationId xmlns:a16="http://schemas.microsoft.com/office/drawing/2014/main" id="{1380F5DB-BBE9-8C3D-6824-83BFA1F7BDFE}"/>
              </a:ext>
            </a:extLst>
          </p:cNvPr>
          <p:cNvSpPr/>
          <p:nvPr/>
        </p:nvSpPr>
        <p:spPr>
          <a:xfrm>
            <a:off x="4343400" y="2514600"/>
            <a:ext cx="594360"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29">
            <a:extLst>
              <a:ext uri="{FF2B5EF4-FFF2-40B4-BE49-F238E27FC236}">
                <a16:creationId xmlns:a16="http://schemas.microsoft.com/office/drawing/2014/main" id="{7D3A8803-5B98-D674-7189-A8A43C923A3B}"/>
              </a:ext>
            </a:extLst>
          </p:cNvPr>
          <p:cNvSpPr/>
          <p:nvPr/>
        </p:nvSpPr>
        <p:spPr>
          <a:xfrm>
            <a:off x="5074920" y="2404872"/>
            <a:ext cx="64922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Read out &amp; stick up</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30">
            <a:extLst>
              <a:ext uri="{FF2B5EF4-FFF2-40B4-BE49-F238E27FC236}">
                <a16:creationId xmlns:a16="http://schemas.microsoft.com/office/drawing/2014/main" id="{14BCAD02-738D-367C-BAF1-7720DB1E0055}"/>
              </a:ext>
            </a:extLst>
          </p:cNvPr>
          <p:cNvSpPr/>
          <p:nvPr/>
        </p:nvSpPr>
        <p:spPr>
          <a:xfrm>
            <a:off x="5074920" y="2788920"/>
            <a:ext cx="64922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Each participant in turn reads their stickies aloud and places them on the wall in the order they believe they happen. No debate — the wall will have duplicates and conflicts. That's fine.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Shape 31">
            <a:extLst>
              <a:ext uri="{FF2B5EF4-FFF2-40B4-BE49-F238E27FC236}">
                <a16:creationId xmlns:a16="http://schemas.microsoft.com/office/drawing/2014/main" id="{37AAD7A1-1788-0D9F-C8BC-42ED23C8DD1A}"/>
              </a:ext>
            </a:extLst>
          </p:cNvPr>
          <p:cNvSpPr/>
          <p:nvPr/>
        </p:nvSpPr>
        <p:spPr>
          <a:xfrm>
            <a:off x="4206240" y="3611880"/>
            <a:ext cx="7498080" cy="12344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32">
            <a:extLst>
              <a:ext uri="{FF2B5EF4-FFF2-40B4-BE49-F238E27FC236}">
                <a16:creationId xmlns:a16="http://schemas.microsoft.com/office/drawing/2014/main" id="{D89B59B6-622A-FE1E-7EDD-C94B5C549436}"/>
              </a:ext>
            </a:extLst>
          </p:cNvPr>
          <p:cNvSpPr/>
          <p:nvPr/>
        </p:nvSpPr>
        <p:spPr>
          <a:xfrm>
            <a:off x="4343400" y="3886200"/>
            <a:ext cx="594360" cy="59436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ext 33">
            <a:extLst>
              <a:ext uri="{FF2B5EF4-FFF2-40B4-BE49-F238E27FC236}">
                <a16:creationId xmlns:a16="http://schemas.microsoft.com/office/drawing/2014/main" id="{E436B582-A494-2566-8AEF-76C916E45F9D}"/>
              </a:ext>
            </a:extLst>
          </p:cNvPr>
          <p:cNvSpPr/>
          <p:nvPr/>
        </p:nvSpPr>
        <p:spPr>
          <a:xfrm>
            <a:off x="4343400" y="3886200"/>
            <a:ext cx="594360"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5</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34">
            <a:extLst>
              <a:ext uri="{FF2B5EF4-FFF2-40B4-BE49-F238E27FC236}">
                <a16:creationId xmlns:a16="http://schemas.microsoft.com/office/drawing/2014/main" id="{3ACD0773-0446-4E7F-C0ED-3A399464460A}"/>
              </a:ext>
            </a:extLst>
          </p:cNvPr>
          <p:cNvSpPr/>
          <p:nvPr/>
        </p:nvSpPr>
        <p:spPr>
          <a:xfrm>
            <a:off x="5074920" y="3776472"/>
            <a:ext cx="64922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Heatmap vote</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35">
            <a:extLst>
              <a:ext uri="{FF2B5EF4-FFF2-40B4-BE49-F238E27FC236}">
                <a16:creationId xmlns:a16="http://schemas.microsoft.com/office/drawing/2014/main" id="{2C2ACAA1-ACFB-763A-5286-48F6364AF4E9}"/>
              </a:ext>
            </a:extLst>
          </p:cNvPr>
          <p:cNvSpPr/>
          <p:nvPr/>
        </p:nvSpPr>
        <p:spPr>
          <a:xfrm>
            <a:off x="5074920" y="4160520"/>
            <a:ext cx="64922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Each participant places 3 dots on the steps they think matter most — the steps where the user will either succeed or get stuck. Dots cluster. That's the point.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Shape 36">
            <a:extLst>
              <a:ext uri="{FF2B5EF4-FFF2-40B4-BE49-F238E27FC236}">
                <a16:creationId xmlns:a16="http://schemas.microsoft.com/office/drawing/2014/main" id="{8EEFDBA9-EFB4-8677-F9ED-EDB2063EED1A}"/>
              </a:ext>
            </a:extLst>
          </p:cNvPr>
          <p:cNvSpPr/>
          <p:nvPr/>
        </p:nvSpPr>
        <p:spPr>
          <a:xfrm>
            <a:off x="4206240" y="4983480"/>
            <a:ext cx="7498080" cy="12344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Shape 37">
            <a:extLst>
              <a:ext uri="{FF2B5EF4-FFF2-40B4-BE49-F238E27FC236}">
                <a16:creationId xmlns:a16="http://schemas.microsoft.com/office/drawing/2014/main" id="{48D3EAD1-FCF3-8227-5150-AA51BCEE41D7}"/>
              </a:ext>
            </a:extLst>
          </p:cNvPr>
          <p:cNvSpPr/>
          <p:nvPr/>
        </p:nvSpPr>
        <p:spPr>
          <a:xfrm>
            <a:off x="4343400" y="5257800"/>
            <a:ext cx="594360" cy="59436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38">
            <a:extLst>
              <a:ext uri="{FF2B5EF4-FFF2-40B4-BE49-F238E27FC236}">
                <a16:creationId xmlns:a16="http://schemas.microsoft.com/office/drawing/2014/main" id="{E4EB897D-59FB-0DB6-FC34-3F5E0B9E2888}"/>
              </a:ext>
            </a:extLst>
          </p:cNvPr>
          <p:cNvSpPr/>
          <p:nvPr/>
        </p:nvSpPr>
        <p:spPr>
          <a:xfrm>
            <a:off x="4343400" y="5257800"/>
            <a:ext cx="594360"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39">
            <a:extLst>
              <a:ext uri="{FF2B5EF4-FFF2-40B4-BE49-F238E27FC236}">
                <a16:creationId xmlns:a16="http://schemas.microsoft.com/office/drawing/2014/main" id="{445127AA-A3B5-3125-9B6C-714139106B13}"/>
              </a:ext>
            </a:extLst>
          </p:cNvPr>
          <p:cNvSpPr/>
          <p:nvPr/>
        </p:nvSpPr>
        <p:spPr>
          <a:xfrm>
            <a:off x="5074920" y="5148072"/>
            <a:ext cx="64922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Decider vote</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40">
            <a:extLst>
              <a:ext uri="{FF2B5EF4-FFF2-40B4-BE49-F238E27FC236}">
                <a16:creationId xmlns:a16="http://schemas.microsoft.com/office/drawing/2014/main" id="{E3FDEA64-C276-F6F2-665F-FD9BD219A785}"/>
              </a:ext>
            </a:extLst>
          </p:cNvPr>
          <p:cNvSpPr/>
          <p:nvPr/>
        </p:nvSpPr>
        <p:spPr>
          <a:xfrm>
            <a:off x="5074920" y="5532120"/>
            <a:ext cx="64922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Decider places 2 special-color dots. Picks the version of the flow we commit to storyboarding. Must explain each choice in one sentence.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47BD581E-AC0B-2287-FF49-B15FC0C60485}"/>
              </a:ext>
            </a:extLst>
          </p:cNvPr>
          <p:cNvSpPr/>
          <p:nvPr/>
        </p:nvSpPr>
        <p:spPr>
          <a:xfrm>
            <a:off x="7243287" y="40259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6971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FBA79E-B0B0-9423-FE4E-230066CEF0E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57FEE04-059A-2298-75DC-3CCB3DB86D3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Users Test Flow</a:t>
            </a:r>
          </a:p>
        </p:txBody>
      </p:sp>
      <p:sp>
        <p:nvSpPr>
          <p:cNvPr id="4" name="Footer Placeholder 3">
            <a:extLst>
              <a:ext uri="{FF2B5EF4-FFF2-40B4-BE49-F238E27FC236}">
                <a16:creationId xmlns:a16="http://schemas.microsoft.com/office/drawing/2014/main" id="{9051C1CA-E3BB-079C-4080-9CA03A6942D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6FA8544-520D-ADD3-8041-30ACEA66DC59}"/>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ACFCB0D3-6F20-A4D4-8123-8CFA6561DA27}"/>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F8554DBF-E350-F673-56AF-21DC8F0F684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B56F3076-6F73-BA35-80B3-61A27A1176E7}"/>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1DF8C658-DF15-8DF1-02BB-9DD7208FBC3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1" name="Rectangle 20">
                <a:extLst>
                  <a:ext uri="{FF2B5EF4-FFF2-40B4-BE49-F238E27FC236}">
                    <a16:creationId xmlns:a16="http://schemas.microsoft.com/office/drawing/2014/main" id="{327AA782-C0E0-7266-EF84-F3242FC7241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4376E432-25E1-BBB3-6E2A-6EECAFA591A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6" name="Text 15">
            <a:extLst>
              <a:ext uri="{FF2B5EF4-FFF2-40B4-BE49-F238E27FC236}">
                <a16:creationId xmlns:a16="http://schemas.microsoft.com/office/drawing/2014/main" id="{7C9F789E-F2E3-A2D2-6C95-2E4969593F26}"/>
              </a:ext>
            </a:extLst>
          </p:cNvPr>
          <p:cNvSpPr/>
          <p:nvPr/>
        </p:nvSpPr>
        <p:spPr>
          <a:xfrm>
            <a:off x="502920" y="1737360"/>
            <a:ext cx="111556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completed flow looks like this on the wall  —  horizontal, one role, tagged, voted, committed.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16">
            <a:extLst>
              <a:ext uri="{FF2B5EF4-FFF2-40B4-BE49-F238E27FC236}">
                <a16:creationId xmlns:a16="http://schemas.microsoft.com/office/drawing/2014/main" id="{9C2E8A34-FFDF-90E3-3EBD-BA138C4D3D33}"/>
              </a:ext>
            </a:extLst>
          </p:cNvPr>
          <p:cNvSpPr/>
          <p:nvPr/>
        </p:nvSpPr>
        <p:spPr>
          <a:xfrm>
            <a:off x="502920" y="2468880"/>
            <a:ext cx="11201400" cy="2634748"/>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Shape 19">
            <a:extLst>
              <a:ext uri="{FF2B5EF4-FFF2-40B4-BE49-F238E27FC236}">
                <a16:creationId xmlns:a16="http://schemas.microsoft.com/office/drawing/2014/main" id="{09D21982-C65C-A317-D610-ECC98DBE9FDD}"/>
              </a:ext>
            </a:extLst>
          </p:cNvPr>
          <p:cNvSpPr/>
          <p:nvPr/>
        </p:nvSpPr>
        <p:spPr>
          <a:xfrm>
            <a:off x="685800" y="2834640"/>
            <a:ext cx="1122680" cy="1097280"/>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20">
            <a:extLst>
              <a:ext uri="{FF2B5EF4-FFF2-40B4-BE49-F238E27FC236}">
                <a16:creationId xmlns:a16="http://schemas.microsoft.com/office/drawing/2014/main" id="{58EB896E-24DA-429B-5AD7-74EE73C08D7C}"/>
              </a:ext>
            </a:extLst>
          </p:cNvPr>
          <p:cNvSpPr/>
          <p:nvPr/>
        </p:nvSpPr>
        <p:spPr>
          <a:xfrm>
            <a:off x="731520" y="2862072"/>
            <a:ext cx="1031240" cy="104241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sees DQ issues report</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21">
            <a:extLst>
              <a:ext uri="{FF2B5EF4-FFF2-40B4-BE49-F238E27FC236}">
                <a16:creationId xmlns:a16="http://schemas.microsoft.com/office/drawing/2014/main" id="{1B148133-0549-AE7E-545E-0BEA53C2DB9A}"/>
              </a:ext>
            </a:extLst>
          </p:cNvPr>
          <p:cNvSpPr/>
          <p:nvPr/>
        </p:nvSpPr>
        <p:spPr>
          <a:xfrm>
            <a:off x="1137412" y="4577526"/>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22">
            <a:extLst>
              <a:ext uri="{FF2B5EF4-FFF2-40B4-BE49-F238E27FC236}">
                <a16:creationId xmlns:a16="http://schemas.microsoft.com/office/drawing/2014/main" id="{DCC9115F-81F1-4C4D-A6AB-FD2A80129AB2}"/>
              </a:ext>
            </a:extLst>
          </p:cNvPr>
          <p:cNvSpPr/>
          <p:nvPr/>
        </p:nvSpPr>
        <p:spPr>
          <a:xfrm>
            <a:off x="1137412" y="4577526"/>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Shape 23">
            <a:extLst>
              <a:ext uri="{FF2B5EF4-FFF2-40B4-BE49-F238E27FC236}">
                <a16:creationId xmlns:a16="http://schemas.microsoft.com/office/drawing/2014/main" id="{F724B15C-2676-D002-847B-247BC2275DE4}"/>
              </a:ext>
            </a:extLst>
          </p:cNvPr>
          <p:cNvSpPr/>
          <p:nvPr/>
        </p:nvSpPr>
        <p:spPr>
          <a:xfrm>
            <a:off x="1899920" y="2834640"/>
            <a:ext cx="1122680" cy="109728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4">
            <a:extLst>
              <a:ext uri="{FF2B5EF4-FFF2-40B4-BE49-F238E27FC236}">
                <a16:creationId xmlns:a16="http://schemas.microsoft.com/office/drawing/2014/main" id="{9C17DA3E-949D-47CC-1A5F-A1188C84FC34}"/>
              </a:ext>
            </a:extLst>
          </p:cNvPr>
          <p:cNvSpPr/>
          <p:nvPr/>
        </p:nvSpPr>
        <p:spPr>
          <a:xfrm>
            <a:off x="1945640" y="2862072"/>
            <a:ext cx="1031240" cy="104241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reviews issues</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Shape 25">
            <a:extLst>
              <a:ext uri="{FF2B5EF4-FFF2-40B4-BE49-F238E27FC236}">
                <a16:creationId xmlns:a16="http://schemas.microsoft.com/office/drawing/2014/main" id="{B835F0A4-D687-64D0-D476-4B3CAADA227B}"/>
              </a:ext>
            </a:extLst>
          </p:cNvPr>
          <p:cNvSpPr/>
          <p:nvPr/>
        </p:nvSpPr>
        <p:spPr>
          <a:xfrm>
            <a:off x="1991360"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Shape 26">
            <a:extLst>
              <a:ext uri="{FF2B5EF4-FFF2-40B4-BE49-F238E27FC236}">
                <a16:creationId xmlns:a16="http://schemas.microsoft.com/office/drawing/2014/main" id="{EAA0989C-9448-CAB8-D0C5-D5866CE58936}"/>
              </a:ext>
            </a:extLst>
          </p:cNvPr>
          <p:cNvSpPr/>
          <p:nvPr/>
        </p:nvSpPr>
        <p:spPr>
          <a:xfrm>
            <a:off x="2351532" y="4577526"/>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7">
            <a:extLst>
              <a:ext uri="{FF2B5EF4-FFF2-40B4-BE49-F238E27FC236}">
                <a16:creationId xmlns:a16="http://schemas.microsoft.com/office/drawing/2014/main" id="{A8991E7E-7E30-0A86-794F-BBC4824FB82C}"/>
              </a:ext>
            </a:extLst>
          </p:cNvPr>
          <p:cNvSpPr/>
          <p:nvPr/>
        </p:nvSpPr>
        <p:spPr>
          <a:xfrm>
            <a:off x="2351532" y="4577526"/>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28">
            <a:extLst>
              <a:ext uri="{FF2B5EF4-FFF2-40B4-BE49-F238E27FC236}">
                <a16:creationId xmlns:a16="http://schemas.microsoft.com/office/drawing/2014/main" id="{65CD398A-E63F-742B-A184-06632AADAB75}"/>
              </a:ext>
            </a:extLst>
          </p:cNvPr>
          <p:cNvSpPr/>
          <p:nvPr/>
        </p:nvSpPr>
        <p:spPr>
          <a:xfrm>
            <a:off x="3114040" y="2834640"/>
            <a:ext cx="1122680" cy="109728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29">
            <a:extLst>
              <a:ext uri="{FF2B5EF4-FFF2-40B4-BE49-F238E27FC236}">
                <a16:creationId xmlns:a16="http://schemas.microsoft.com/office/drawing/2014/main" id="{43F76F49-0188-0043-899F-0F644521B313}"/>
              </a:ext>
            </a:extLst>
          </p:cNvPr>
          <p:cNvSpPr/>
          <p:nvPr/>
        </p:nvSpPr>
        <p:spPr>
          <a:xfrm>
            <a:off x="3159760" y="2862072"/>
            <a:ext cx="1031240" cy="104241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Tool surfaces affected records</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Shape 30">
            <a:extLst>
              <a:ext uri="{FF2B5EF4-FFF2-40B4-BE49-F238E27FC236}">
                <a16:creationId xmlns:a16="http://schemas.microsoft.com/office/drawing/2014/main" id="{9DAA1375-74DD-F909-80B2-B542D6475BB1}"/>
              </a:ext>
            </a:extLst>
          </p:cNvPr>
          <p:cNvSpPr/>
          <p:nvPr/>
        </p:nvSpPr>
        <p:spPr>
          <a:xfrm>
            <a:off x="3205480"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1">
            <a:extLst>
              <a:ext uri="{FF2B5EF4-FFF2-40B4-BE49-F238E27FC236}">
                <a16:creationId xmlns:a16="http://schemas.microsoft.com/office/drawing/2014/main" id="{6B1FF955-A81B-0D21-6C6A-B2537D0A917B}"/>
              </a:ext>
            </a:extLst>
          </p:cNvPr>
          <p:cNvSpPr/>
          <p:nvPr/>
        </p:nvSpPr>
        <p:spPr>
          <a:xfrm>
            <a:off x="3351784"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32">
            <a:extLst>
              <a:ext uri="{FF2B5EF4-FFF2-40B4-BE49-F238E27FC236}">
                <a16:creationId xmlns:a16="http://schemas.microsoft.com/office/drawing/2014/main" id="{CEF4D15E-AD37-2118-91BA-128592385934}"/>
              </a:ext>
            </a:extLst>
          </p:cNvPr>
          <p:cNvSpPr/>
          <p:nvPr/>
        </p:nvSpPr>
        <p:spPr>
          <a:xfrm>
            <a:off x="3498088"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3">
            <a:extLst>
              <a:ext uri="{FF2B5EF4-FFF2-40B4-BE49-F238E27FC236}">
                <a16:creationId xmlns:a16="http://schemas.microsoft.com/office/drawing/2014/main" id="{022B91C2-FA2E-6A69-A3D7-33E5FEBC5F4D}"/>
              </a:ext>
            </a:extLst>
          </p:cNvPr>
          <p:cNvSpPr/>
          <p:nvPr/>
        </p:nvSpPr>
        <p:spPr>
          <a:xfrm>
            <a:off x="3898392" y="3776472"/>
            <a:ext cx="256032" cy="256032"/>
          </a:xfrm>
          <a:prstGeom prst="star5">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4">
            <a:extLst>
              <a:ext uri="{FF2B5EF4-FFF2-40B4-BE49-F238E27FC236}">
                <a16:creationId xmlns:a16="http://schemas.microsoft.com/office/drawing/2014/main" id="{BFE06F7F-ADEC-E7C2-8F92-C022BA6871F1}"/>
              </a:ext>
            </a:extLst>
          </p:cNvPr>
          <p:cNvSpPr/>
          <p:nvPr/>
        </p:nvSpPr>
        <p:spPr>
          <a:xfrm>
            <a:off x="3565652" y="4577526"/>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5">
            <a:extLst>
              <a:ext uri="{FF2B5EF4-FFF2-40B4-BE49-F238E27FC236}">
                <a16:creationId xmlns:a16="http://schemas.microsoft.com/office/drawing/2014/main" id="{35948C38-0719-77CE-8C28-AE7A4436BA3B}"/>
              </a:ext>
            </a:extLst>
          </p:cNvPr>
          <p:cNvSpPr/>
          <p:nvPr/>
        </p:nvSpPr>
        <p:spPr>
          <a:xfrm>
            <a:off x="3565652" y="4577526"/>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6">
            <a:extLst>
              <a:ext uri="{FF2B5EF4-FFF2-40B4-BE49-F238E27FC236}">
                <a16:creationId xmlns:a16="http://schemas.microsoft.com/office/drawing/2014/main" id="{4013A2CC-2DFD-C7F3-226A-C0CA5B8B1C2D}"/>
              </a:ext>
            </a:extLst>
          </p:cNvPr>
          <p:cNvSpPr/>
          <p:nvPr/>
        </p:nvSpPr>
        <p:spPr>
          <a:xfrm>
            <a:off x="4328160" y="2834640"/>
            <a:ext cx="1122680" cy="109728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7">
            <a:extLst>
              <a:ext uri="{FF2B5EF4-FFF2-40B4-BE49-F238E27FC236}">
                <a16:creationId xmlns:a16="http://schemas.microsoft.com/office/drawing/2014/main" id="{3696F7CC-88DF-F20C-191C-C23DB363CFC4}"/>
              </a:ext>
            </a:extLst>
          </p:cNvPr>
          <p:cNvSpPr/>
          <p:nvPr/>
        </p:nvSpPr>
        <p:spPr>
          <a:xfrm>
            <a:off x="4373880" y="2862072"/>
            <a:ext cx="1031240" cy="104241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Check against glossary</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38">
            <a:extLst>
              <a:ext uri="{FF2B5EF4-FFF2-40B4-BE49-F238E27FC236}">
                <a16:creationId xmlns:a16="http://schemas.microsoft.com/office/drawing/2014/main" id="{FCAC68DF-651C-EBBF-8BE2-0E289F56F864}"/>
              </a:ext>
            </a:extLst>
          </p:cNvPr>
          <p:cNvSpPr/>
          <p:nvPr/>
        </p:nvSpPr>
        <p:spPr>
          <a:xfrm>
            <a:off x="4419600"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39">
            <a:extLst>
              <a:ext uri="{FF2B5EF4-FFF2-40B4-BE49-F238E27FC236}">
                <a16:creationId xmlns:a16="http://schemas.microsoft.com/office/drawing/2014/main" id="{F6A2CF8D-B0C1-2B3A-04E2-8F20F5C35B74}"/>
              </a:ext>
            </a:extLst>
          </p:cNvPr>
          <p:cNvSpPr/>
          <p:nvPr/>
        </p:nvSpPr>
        <p:spPr>
          <a:xfrm>
            <a:off x="4565904"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Shape 40">
            <a:extLst>
              <a:ext uri="{FF2B5EF4-FFF2-40B4-BE49-F238E27FC236}">
                <a16:creationId xmlns:a16="http://schemas.microsoft.com/office/drawing/2014/main" id="{A8070FA0-2494-4C99-BE08-A1B3E4D45FA0}"/>
              </a:ext>
            </a:extLst>
          </p:cNvPr>
          <p:cNvSpPr/>
          <p:nvPr/>
        </p:nvSpPr>
        <p:spPr>
          <a:xfrm>
            <a:off x="4779772" y="4577526"/>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41">
            <a:extLst>
              <a:ext uri="{FF2B5EF4-FFF2-40B4-BE49-F238E27FC236}">
                <a16:creationId xmlns:a16="http://schemas.microsoft.com/office/drawing/2014/main" id="{0093F7C1-891B-B122-22FF-B5DA0E4712DA}"/>
              </a:ext>
            </a:extLst>
          </p:cNvPr>
          <p:cNvSpPr/>
          <p:nvPr/>
        </p:nvSpPr>
        <p:spPr>
          <a:xfrm>
            <a:off x="4779772" y="4577526"/>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42">
            <a:extLst>
              <a:ext uri="{FF2B5EF4-FFF2-40B4-BE49-F238E27FC236}">
                <a16:creationId xmlns:a16="http://schemas.microsoft.com/office/drawing/2014/main" id="{2FCE2920-3C8A-B1B4-DAD8-99031CAEFA03}"/>
              </a:ext>
            </a:extLst>
          </p:cNvPr>
          <p:cNvSpPr/>
          <p:nvPr/>
        </p:nvSpPr>
        <p:spPr>
          <a:xfrm>
            <a:off x="5542280" y="2834640"/>
            <a:ext cx="1122680" cy="109728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3">
            <a:extLst>
              <a:ext uri="{FF2B5EF4-FFF2-40B4-BE49-F238E27FC236}">
                <a16:creationId xmlns:a16="http://schemas.microsoft.com/office/drawing/2014/main" id="{46D06296-07DA-E629-2D2B-98D6544872EE}"/>
              </a:ext>
            </a:extLst>
          </p:cNvPr>
          <p:cNvSpPr/>
          <p:nvPr/>
        </p:nvSpPr>
        <p:spPr>
          <a:xfrm>
            <a:off x="5588000" y="2862072"/>
            <a:ext cx="1031240" cy="104241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Is this a violation?</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44">
            <a:extLst>
              <a:ext uri="{FF2B5EF4-FFF2-40B4-BE49-F238E27FC236}">
                <a16:creationId xmlns:a16="http://schemas.microsoft.com/office/drawing/2014/main" id="{8EEAF074-2DC6-FC2C-E934-9C9C4A65D9E1}"/>
              </a:ext>
            </a:extLst>
          </p:cNvPr>
          <p:cNvSpPr/>
          <p:nvPr/>
        </p:nvSpPr>
        <p:spPr>
          <a:xfrm>
            <a:off x="5633720"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5">
            <a:extLst>
              <a:ext uri="{FF2B5EF4-FFF2-40B4-BE49-F238E27FC236}">
                <a16:creationId xmlns:a16="http://schemas.microsoft.com/office/drawing/2014/main" id="{3CAA840C-1C16-C898-1701-09EF45970A47}"/>
              </a:ext>
            </a:extLst>
          </p:cNvPr>
          <p:cNvSpPr/>
          <p:nvPr/>
        </p:nvSpPr>
        <p:spPr>
          <a:xfrm>
            <a:off x="5780024"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46">
            <a:extLst>
              <a:ext uri="{FF2B5EF4-FFF2-40B4-BE49-F238E27FC236}">
                <a16:creationId xmlns:a16="http://schemas.microsoft.com/office/drawing/2014/main" id="{7B90DBF5-37DA-1998-EA32-DEBB0480EB1E}"/>
              </a:ext>
            </a:extLst>
          </p:cNvPr>
          <p:cNvSpPr/>
          <p:nvPr/>
        </p:nvSpPr>
        <p:spPr>
          <a:xfrm>
            <a:off x="5993892" y="4577526"/>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47">
            <a:extLst>
              <a:ext uri="{FF2B5EF4-FFF2-40B4-BE49-F238E27FC236}">
                <a16:creationId xmlns:a16="http://schemas.microsoft.com/office/drawing/2014/main" id="{70DCC3AB-779C-C545-31DB-7349096005D5}"/>
              </a:ext>
            </a:extLst>
          </p:cNvPr>
          <p:cNvSpPr/>
          <p:nvPr/>
        </p:nvSpPr>
        <p:spPr>
          <a:xfrm>
            <a:off x="5993892" y="4577526"/>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5</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48">
            <a:extLst>
              <a:ext uri="{FF2B5EF4-FFF2-40B4-BE49-F238E27FC236}">
                <a16:creationId xmlns:a16="http://schemas.microsoft.com/office/drawing/2014/main" id="{7F4918A7-B102-6649-6324-511C48FC9846}"/>
              </a:ext>
            </a:extLst>
          </p:cNvPr>
          <p:cNvSpPr/>
          <p:nvPr/>
        </p:nvSpPr>
        <p:spPr>
          <a:xfrm>
            <a:off x="6756400" y="2834640"/>
            <a:ext cx="1122680" cy="109728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49">
            <a:extLst>
              <a:ext uri="{FF2B5EF4-FFF2-40B4-BE49-F238E27FC236}">
                <a16:creationId xmlns:a16="http://schemas.microsoft.com/office/drawing/2014/main" id="{135D33E8-3B60-599D-7BFE-07E4F1FEE764}"/>
              </a:ext>
            </a:extLst>
          </p:cNvPr>
          <p:cNvSpPr/>
          <p:nvPr/>
        </p:nvSpPr>
        <p:spPr>
          <a:xfrm>
            <a:off x="6802120" y="2862072"/>
            <a:ext cx="1031240" cy="104241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logs + assigns</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50">
            <a:extLst>
              <a:ext uri="{FF2B5EF4-FFF2-40B4-BE49-F238E27FC236}">
                <a16:creationId xmlns:a16="http://schemas.microsoft.com/office/drawing/2014/main" id="{E36C312E-BA20-02B6-73F1-3DDB52DEC2D7}"/>
              </a:ext>
            </a:extLst>
          </p:cNvPr>
          <p:cNvSpPr/>
          <p:nvPr/>
        </p:nvSpPr>
        <p:spPr>
          <a:xfrm>
            <a:off x="6847840"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51">
            <a:extLst>
              <a:ext uri="{FF2B5EF4-FFF2-40B4-BE49-F238E27FC236}">
                <a16:creationId xmlns:a16="http://schemas.microsoft.com/office/drawing/2014/main" id="{C4671895-F38C-94C3-1E36-CB8ADDC07319}"/>
              </a:ext>
            </a:extLst>
          </p:cNvPr>
          <p:cNvSpPr/>
          <p:nvPr/>
        </p:nvSpPr>
        <p:spPr>
          <a:xfrm>
            <a:off x="7208012" y="4577526"/>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52">
            <a:extLst>
              <a:ext uri="{FF2B5EF4-FFF2-40B4-BE49-F238E27FC236}">
                <a16:creationId xmlns:a16="http://schemas.microsoft.com/office/drawing/2014/main" id="{57B8C8EC-EA19-83B8-ED88-AEED77437AA1}"/>
              </a:ext>
            </a:extLst>
          </p:cNvPr>
          <p:cNvSpPr/>
          <p:nvPr/>
        </p:nvSpPr>
        <p:spPr>
          <a:xfrm>
            <a:off x="7208012" y="4577526"/>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6</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53">
            <a:extLst>
              <a:ext uri="{FF2B5EF4-FFF2-40B4-BE49-F238E27FC236}">
                <a16:creationId xmlns:a16="http://schemas.microsoft.com/office/drawing/2014/main" id="{9820FBA1-D3CB-A016-070B-48027031EC27}"/>
              </a:ext>
            </a:extLst>
          </p:cNvPr>
          <p:cNvSpPr/>
          <p:nvPr/>
        </p:nvSpPr>
        <p:spPr>
          <a:xfrm>
            <a:off x="7970520" y="2834640"/>
            <a:ext cx="1122680" cy="109728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54">
            <a:extLst>
              <a:ext uri="{FF2B5EF4-FFF2-40B4-BE49-F238E27FC236}">
                <a16:creationId xmlns:a16="http://schemas.microsoft.com/office/drawing/2014/main" id="{F6A040E6-F183-44EB-683C-02D3CA61DBCF}"/>
              </a:ext>
            </a:extLst>
          </p:cNvPr>
          <p:cNvSpPr/>
          <p:nvPr/>
        </p:nvSpPr>
        <p:spPr>
          <a:xfrm>
            <a:off x="8016240" y="2862072"/>
            <a:ext cx="1031240" cy="104241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System routes to owner</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55">
            <a:extLst>
              <a:ext uri="{FF2B5EF4-FFF2-40B4-BE49-F238E27FC236}">
                <a16:creationId xmlns:a16="http://schemas.microsoft.com/office/drawing/2014/main" id="{B31F003E-FCEB-5C0C-5936-504F8F6FA226}"/>
              </a:ext>
            </a:extLst>
          </p:cNvPr>
          <p:cNvSpPr/>
          <p:nvPr/>
        </p:nvSpPr>
        <p:spPr>
          <a:xfrm>
            <a:off x="8422132" y="4577526"/>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56">
            <a:extLst>
              <a:ext uri="{FF2B5EF4-FFF2-40B4-BE49-F238E27FC236}">
                <a16:creationId xmlns:a16="http://schemas.microsoft.com/office/drawing/2014/main" id="{A3F159A5-46EC-3A87-4279-6C5CC0B4BF67}"/>
              </a:ext>
            </a:extLst>
          </p:cNvPr>
          <p:cNvSpPr/>
          <p:nvPr/>
        </p:nvSpPr>
        <p:spPr>
          <a:xfrm>
            <a:off x="8422132" y="4577526"/>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7</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57">
            <a:extLst>
              <a:ext uri="{FF2B5EF4-FFF2-40B4-BE49-F238E27FC236}">
                <a16:creationId xmlns:a16="http://schemas.microsoft.com/office/drawing/2014/main" id="{B71BC5A8-1E60-EC9D-890D-C67DE917F3E8}"/>
              </a:ext>
            </a:extLst>
          </p:cNvPr>
          <p:cNvSpPr/>
          <p:nvPr/>
        </p:nvSpPr>
        <p:spPr>
          <a:xfrm>
            <a:off x="9184640" y="2834640"/>
            <a:ext cx="1122680" cy="109728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58">
            <a:extLst>
              <a:ext uri="{FF2B5EF4-FFF2-40B4-BE49-F238E27FC236}">
                <a16:creationId xmlns:a16="http://schemas.microsoft.com/office/drawing/2014/main" id="{2D12CD51-011E-684A-D6C6-2512B886704F}"/>
              </a:ext>
            </a:extLst>
          </p:cNvPr>
          <p:cNvSpPr/>
          <p:nvPr/>
        </p:nvSpPr>
        <p:spPr>
          <a:xfrm>
            <a:off x="9230360" y="2862072"/>
            <a:ext cx="1031240" cy="104241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Owner confirms fix</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59">
            <a:extLst>
              <a:ext uri="{FF2B5EF4-FFF2-40B4-BE49-F238E27FC236}">
                <a16:creationId xmlns:a16="http://schemas.microsoft.com/office/drawing/2014/main" id="{9FE6B67B-28CC-1445-E8A0-807D593C1239}"/>
              </a:ext>
            </a:extLst>
          </p:cNvPr>
          <p:cNvSpPr/>
          <p:nvPr/>
        </p:nvSpPr>
        <p:spPr>
          <a:xfrm>
            <a:off x="9276080" y="4023360"/>
            <a:ext cx="109728" cy="109728"/>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Shape 60">
            <a:extLst>
              <a:ext uri="{FF2B5EF4-FFF2-40B4-BE49-F238E27FC236}">
                <a16:creationId xmlns:a16="http://schemas.microsoft.com/office/drawing/2014/main" id="{D144C641-B174-41C7-ABFA-7D9917C214AD}"/>
              </a:ext>
            </a:extLst>
          </p:cNvPr>
          <p:cNvSpPr/>
          <p:nvPr/>
        </p:nvSpPr>
        <p:spPr>
          <a:xfrm>
            <a:off x="9636252" y="4577526"/>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Text 61">
            <a:extLst>
              <a:ext uri="{FF2B5EF4-FFF2-40B4-BE49-F238E27FC236}">
                <a16:creationId xmlns:a16="http://schemas.microsoft.com/office/drawing/2014/main" id="{ADD81497-A848-E11E-C136-CFAE7E7ABF01}"/>
              </a:ext>
            </a:extLst>
          </p:cNvPr>
          <p:cNvSpPr/>
          <p:nvPr/>
        </p:nvSpPr>
        <p:spPr>
          <a:xfrm>
            <a:off x="9636252" y="4577526"/>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8</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Shape 62">
            <a:extLst>
              <a:ext uri="{FF2B5EF4-FFF2-40B4-BE49-F238E27FC236}">
                <a16:creationId xmlns:a16="http://schemas.microsoft.com/office/drawing/2014/main" id="{5992B5D1-823A-A717-A20A-3448D22DF133}"/>
              </a:ext>
            </a:extLst>
          </p:cNvPr>
          <p:cNvSpPr/>
          <p:nvPr/>
        </p:nvSpPr>
        <p:spPr>
          <a:xfrm>
            <a:off x="10398760" y="2834640"/>
            <a:ext cx="1122680" cy="109728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 63">
            <a:extLst>
              <a:ext uri="{FF2B5EF4-FFF2-40B4-BE49-F238E27FC236}">
                <a16:creationId xmlns:a16="http://schemas.microsoft.com/office/drawing/2014/main" id="{9209E4C2-D602-4346-2A0D-4F1D81B3D9BB}"/>
              </a:ext>
            </a:extLst>
          </p:cNvPr>
          <p:cNvSpPr/>
          <p:nvPr/>
        </p:nvSpPr>
        <p:spPr>
          <a:xfrm>
            <a:off x="10444480" y="2862072"/>
            <a:ext cx="1031240" cy="104241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Issue resolved + logged</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Shape 64">
            <a:extLst>
              <a:ext uri="{FF2B5EF4-FFF2-40B4-BE49-F238E27FC236}">
                <a16:creationId xmlns:a16="http://schemas.microsoft.com/office/drawing/2014/main" id="{0A4725C2-80A4-3683-A7F4-D6D1A772DF28}"/>
              </a:ext>
            </a:extLst>
          </p:cNvPr>
          <p:cNvSpPr/>
          <p:nvPr/>
        </p:nvSpPr>
        <p:spPr>
          <a:xfrm>
            <a:off x="10850372" y="4577526"/>
            <a:ext cx="219456" cy="219456"/>
          </a:xfrm>
          <a:prstGeom prst="ellipse">
            <a:avLst/>
          </a:prstGeom>
          <a:solidFill>
            <a:srgbClr val="0C2B3E"/>
          </a:solidFill>
          <a:ln w="127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Text 65">
            <a:extLst>
              <a:ext uri="{FF2B5EF4-FFF2-40B4-BE49-F238E27FC236}">
                <a16:creationId xmlns:a16="http://schemas.microsoft.com/office/drawing/2014/main" id="{B2854BD5-E950-4052-BEB0-851B2F1F90D0}"/>
              </a:ext>
            </a:extLst>
          </p:cNvPr>
          <p:cNvSpPr/>
          <p:nvPr/>
        </p:nvSpPr>
        <p:spPr>
          <a:xfrm>
            <a:off x="10850372" y="4577526"/>
            <a:ext cx="219456" cy="2194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9</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Shape 66">
            <a:extLst>
              <a:ext uri="{FF2B5EF4-FFF2-40B4-BE49-F238E27FC236}">
                <a16:creationId xmlns:a16="http://schemas.microsoft.com/office/drawing/2014/main" id="{C9C28964-5F79-9F93-AC80-E062DA6C64E6}"/>
              </a:ext>
            </a:extLst>
          </p:cNvPr>
          <p:cNvSpPr/>
          <p:nvPr/>
        </p:nvSpPr>
        <p:spPr>
          <a:xfrm>
            <a:off x="517640" y="5482443"/>
            <a:ext cx="11201400" cy="68580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Text 67">
            <a:extLst>
              <a:ext uri="{FF2B5EF4-FFF2-40B4-BE49-F238E27FC236}">
                <a16:creationId xmlns:a16="http://schemas.microsoft.com/office/drawing/2014/main" id="{2B11DD17-B062-BBB8-0E7E-EA82A1BB2800}"/>
              </a:ext>
            </a:extLst>
          </p:cNvPr>
          <p:cNvSpPr/>
          <p:nvPr/>
        </p:nvSpPr>
        <p:spPr>
          <a:xfrm>
            <a:off x="700520" y="5482443"/>
            <a:ext cx="10835640" cy="6858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DONE  =  </a:t>
            </a: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one horizontal strip · one role · one trigger · one goal · 5–9 middle steps · control points tagged where relevant · heatmap dots placed · decider vote committed.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65" name="Straight Arrow Connector 64">
            <a:extLst>
              <a:ext uri="{FF2B5EF4-FFF2-40B4-BE49-F238E27FC236}">
                <a16:creationId xmlns:a16="http://schemas.microsoft.com/office/drawing/2014/main" id="{616C8EFE-2639-AE19-14CB-32D68BF1AEBA}"/>
              </a:ext>
            </a:extLst>
          </p:cNvPr>
          <p:cNvCxnSpPr>
            <a:cxnSpLocks/>
          </p:cNvCxnSpPr>
          <p:nvPr/>
        </p:nvCxnSpPr>
        <p:spPr>
          <a:xfrm>
            <a:off x="685800" y="4403451"/>
            <a:ext cx="10835640" cy="0"/>
          </a:xfrm>
          <a:prstGeom prst="straightConnector1">
            <a:avLst/>
          </a:prstGeom>
          <a:ln w="19050" cap="flat" cmpd="sng" algn="ctr">
            <a:solidFill>
              <a:srgbClr val="0C2A3D"/>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Tree>
    <p:extLst>
      <p:ext uri="{BB962C8B-B14F-4D97-AF65-F5344CB8AC3E}">
        <p14:creationId xmlns:p14="http://schemas.microsoft.com/office/powerpoint/2010/main" val="215094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98BA04-A3F4-DF98-CC82-A65CC0C95A8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DA54A62-8A05-0B88-0070-A56C28D41526}"/>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Users Test Flow</a:t>
            </a:r>
          </a:p>
        </p:txBody>
      </p:sp>
      <p:sp>
        <p:nvSpPr>
          <p:cNvPr id="4" name="Footer Placeholder 3">
            <a:extLst>
              <a:ext uri="{FF2B5EF4-FFF2-40B4-BE49-F238E27FC236}">
                <a16:creationId xmlns:a16="http://schemas.microsoft.com/office/drawing/2014/main" id="{9A131F0A-4D3F-E03F-4CFB-C4DEE0393AB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63E415A-A189-E7F1-1322-FC6214D2279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979D5397-03A3-C3EF-0830-FB49DDDA1B9E}"/>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4A6672FC-E505-227E-39AB-139759E7849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D6E4F886-D141-5AD7-140D-EB1C7A42E038}"/>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F7822DB6-976E-38A8-D2D2-DCB1E6C1D79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1" name="Rectangle 20">
                <a:extLst>
                  <a:ext uri="{FF2B5EF4-FFF2-40B4-BE49-F238E27FC236}">
                    <a16:creationId xmlns:a16="http://schemas.microsoft.com/office/drawing/2014/main" id="{2226BB9C-4FE7-C4BF-6C05-1DBC5B173BF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AB02DB34-6479-E8D0-E3D9-387BA499C1A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pic>
        <p:nvPicPr>
          <p:cNvPr id="3" name="Picture 2" descr="A white board with many sticky notes&#10;&#10;AI-generated content may be incorrect.">
            <a:extLst>
              <a:ext uri="{FF2B5EF4-FFF2-40B4-BE49-F238E27FC236}">
                <a16:creationId xmlns:a16="http://schemas.microsoft.com/office/drawing/2014/main" id="{081F0936-51C1-2D5E-7A38-30FE5475493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18388" y="1285002"/>
            <a:ext cx="6755223" cy="5066417"/>
          </a:xfrm>
          <a:prstGeom prst="rect">
            <a:avLst/>
          </a:prstGeom>
        </p:spPr>
      </p:pic>
    </p:spTree>
    <p:extLst>
      <p:ext uri="{BB962C8B-B14F-4D97-AF65-F5344CB8AC3E}">
        <p14:creationId xmlns:p14="http://schemas.microsoft.com/office/powerpoint/2010/main" val="14982725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Users Test Flow</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665328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Optional Support with Step 4</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BEC824E2-5127-1417-1AE3-B132EBCA8ED9}"/>
              </a:ext>
            </a:extLst>
          </p:cNvPr>
          <p:cNvSpPr/>
          <p:nvPr/>
        </p:nvSpPr>
        <p:spPr>
          <a:xfrm>
            <a:off x="4600181" y="2842459"/>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a:t>
            </a:r>
          </a:p>
        </p:txBody>
      </p:sp>
      <p:sp>
        <p:nvSpPr>
          <p:cNvPr id="16" name="Rectangle 15">
            <a:extLst>
              <a:ext uri="{FF2B5EF4-FFF2-40B4-BE49-F238E27FC236}">
                <a16:creationId xmlns:a16="http://schemas.microsoft.com/office/drawing/2014/main" id="{4FE03E97-F375-1824-E18A-C4D7E6E29CA7}"/>
              </a:ext>
            </a:extLst>
          </p:cNvPr>
          <p:cNvSpPr/>
          <p:nvPr/>
        </p:nvSpPr>
        <p:spPr>
          <a:xfrm>
            <a:off x="5473181" y="2842459"/>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A91C0D2A-DC6F-926B-AB1B-338DF248ED59}"/>
              </a:ext>
            </a:extLst>
          </p:cNvPr>
          <p:cNvSpPr/>
          <p:nvPr/>
        </p:nvSpPr>
        <p:spPr>
          <a:xfrm>
            <a:off x="6204701" y="2842459"/>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0ACA7A7E-36FF-3A44-3209-EF221CD64935}"/>
              </a:ext>
            </a:extLst>
          </p:cNvPr>
          <p:cNvSpPr/>
          <p:nvPr/>
        </p:nvSpPr>
        <p:spPr>
          <a:xfrm>
            <a:off x="6936221" y="2842459"/>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B80064C9-11C5-34CC-B6DB-08D134BD7D6A}"/>
              </a:ext>
            </a:extLst>
          </p:cNvPr>
          <p:cNvSpPr/>
          <p:nvPr/>
        </p:nvSpPr>
        <p:spPr>
          <a:xfrm>
            <a:off x="4600181" y="3556401"/>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a:t>
            </a:r>
          </a:p>
        </p:txBody>
      </p:sp>
      <p:sp>
        <p:nvSpPr>
          <p:cNvPr id="22" name="Rectangle 21">
            <a:extLst>
              <a:ext uri="{FF2B5EF4-FFF2-40B4-BE49-F238E27FC236}">
                <a16:creationId xmlns:a16="http://schemas.microsoft.com/office/drawing/2014/main" id="{2BC4C0F3-6DB8-7679-1334-F5ADB865375B}"/>
              </a:ext>
            </a:extLst>
          </p:cNvPr>
          <p:cNvSpPr/>
          <p:nvPr/>
        </p:nvSpPr>
        <p:spPr>
          <a:xfrm>
            <a:off x="4600181" y="4270343"/>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a:t>
            </a:r>
          </a:p>
        </p:txBody>
      </p:sp>
      <p:sp>
        <p:nvSpPr>
          <p:cNvPr id="23" name="Rectangle 22">
            <a:extLst>
              <a:ext uri="{FF2B5EF4-FFF2-40B4-BE49-F238E27FC236}">
                <a16:creationId xmlns:a16="http://schemas.microsoft.com/office/drawing/2014/main" id="{19E3491A-D1EB-FB94-C38C-C73D3E6BA5C9}"/>
              </a:ext>
            </a:extLst>
          </p:cNvPr>
          <p:cNvSpPr/>
          <p:nvPr/>
        </p:nvSpPr>
        <p:spPr>
          <a:xfrm>
            <a:off x="4600181" y="4984285"/>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a:t>
            </a:r>
          </a:p>
        </p:txBody>
      </p:sp>
      <p:sp>
        <p:nvSpPr>
          <p:cNvPr id="24" name="Rectangle 23">
            <a:extLst>
              <a:ext uri="{FF2B5EF4-FFF2-40B4-BE49-F238E27FC236}">
                <a16:creationId xmlns:a16="http://schemas.microsoft.com/office/drawing/2014/main" id="{9FF09714-51D3-2AE7-F9EC-A24D0199BE9B}"/>
              </a:ext>
            </a:extLst>
          </p:cNvPr>
          <p:cNvSpPr/>
          <p:nvPr/>
        </p:nvSpPr>
        <p:spPr>
          <a:xfrm>
            <a:off x="4600181" y="5698227"/>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25" name="Rectangle 24">
            <a:extLst>
              <a:ext uri="{FF2B5EF4-FFF2-40B4-BE49-F238E27FC236}">
                <a16:creationId xmlns:a16="http://schemas.microsoft.com/office/drawing/2014/main" id="{6E863539-D0C0-A973-7800-81B7D9E9F8DE}"/>
              </a:ext>
            </a:extLst>
          </p:cNvPr>
          <p:cNvSpPr/>
          <p:nvPr/>
        </p:nvSpPr>
        <p:spPr>
          <a:xfrm>
            <a:off x="5473181" y="2235296"/>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a:t>
            </a:r>
          </a:p>
        </p:txBody>
      </p:sp>
      <p:sp>
        <p:nvSpPr>
          <p:cNvPr id="26" name="Rectangle 25">
            <a:extLst>
              <a:ext uri="{FF2B5EF4-FFF2-40B4-BE49-F238E27FC236}">
                <a16:creationId xmlns:a16="http://schemas.microsoft.com/office/drawing/2014/main" id="{E7C1370A-3778-0FE8-EC41-668A1D31F237}"/>
              </a:ext>
            </a:extLst>
          </p:cNvPr>
          <p:cNvSpPr/>
          <p:nvPr/>
        </p:nvSpPr>
        <p:spPr>
          <a:xfrm>
            <a:off x="6204701" y="2235296"/>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a:t>
            </a:r>
          </a:p>
        </p:txBody>
      </p:sp>
      <p:sp>
        <p:nvSpPr>
          <p:cNvPr id="27" name="Rectangle 26">
            <a:extLst>
              <a:ext uri="{FF2B5EF4-FFF2-40B4-BE49-F238E27FC236}">
                <a16:creationId xmlns:a16="http://schemas.microsoft.com/office/drawing/2014/main" id="{921A5518-E140-6007-A07B-2B0C7C25BD3C}"/>
              </a:ext>
            </a:extLst>
          </p:cNvPr>
          <p:cNvSpPr/>
          <p:nvPr/>
        </p:nvSpPr>
        <p:spPr>
          <a:xfrm>
            <a:off x="6936221" y="2235296"/>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a:t>
            </a:r>
          </a:p>
        </p:txBody>
      </p:sp>
      <p:sp>
        <p:nvSpPr>
          <p:cNvPr id="28" name="Rectangle 27">
            <a:extLst>
              <a:ext uri="{FF2B5EF4-FFF2-40B4-BE49-F238E27FC236}">
                <a16:creationId xmlns:a16="http://schemas.microsoft.com/office/drawing/2014/main" id="{E2CF3149-AF34-ED90-82E0-DD27C3F06748}"/>
              </a:ext>
            </a:extLst>
          </p:cNvPr>
          <p:cNvSpPr/>
          <p:nvPr/>
        </p:nvSpPr>
        <p:spPr>
          <a:xfrm>
            <a:off x="7663925" y="2235296"/>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a:t>
            </a:r>
          </a:p>
        </p:txBody>
      </p:sp>
      <p:sp>
        <p:nvSpPr>
          <p:cNvPr id="29" name="Rectangle 28">
            <a:extLst>
              <a:ext uri="{FF2B5EF4-FFF2-40B4-BE49-F238E27FC236}">
                <a16:creationId xmlns:a16="http://schemas.microsoft.com/office/drawing/2014/main" id="{4CB4CAD7-B663-A62A-424D-AD1DAF20F60A}"/>
              </a:ext>
            </a:extLst>
          </p:cNvPr>
          <p:cNvSpPr/>
          <p:nvPr/>
        </p:nvSpPr>
        <p:spPr>
          <a:xfrm>
            <a:off x="8391629" y="2235296"/>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a:t>
            </a:r>
          </a:p>
        </p:txBody>
      </p:sp>
      <p:sp>
        <p:nvSpPr>
          <p:cNvPr id="30" name="Rectangle 29">
            <a:extLst>
              <a:ext uri="{FF2B5EF4-FFF2-40B4-BE49-F238E27FC236}">
                <a16:creationId xmlns:a16="http://schemas.microsoft.com/office/drawing/2014/main" id="{E96E9AC3-068B-41B4-39A7-DEACAD4D18BA}"/>
              </a:ext>
            </a:extLst>
          </p:cNvPr>
          <p:cNvSpPr/>
          <p:nvPr/>
        </p:nvSpPr>
        <p:spPr>
          <a:xfrm>
            <a:off x="9119333" y="2235296"/>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a:t>
            </a:r>
          </a:p>
        </p:txBody>
      </p:sp>
      <p:sp>
        <p:nvSpPr>
          <p:cNvPr id="31" name="TextBox 30">
            <a:extLst>
              <a:ext uri="{FF2B5EF4-FFF2-40B4-BE49-F238E27FC236}">
                <a16:creationId xmlns:a16="http://schemas.microsoft.com/office/drawing/2014/main" id="{D06BECEA-5BD2-9CBD-A260-A07CC22BC1A5}"/>
              </a:ext>
            </a:extLst>
          </p:cNvPr>
          <p:cNvSpPr txBox="1"/>
          <p:nvPr/>
        </p:nvSpPr>
        <p:spPr>
          <a:xfrm>
            <a:off x="9452564" y="1401633"/>
            <a:ext cx="1573830" cy="369332"/>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Guiding</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axes</a:t>
            </a:r>
            <a:endParaRPr kumimoji="0" lang="en-US" sz="14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Arc 31">
            <a:extLst>
              <a:ext uri="{FF2B5EF4-FFF2-40B4-BE49-F238E27FC236}">
                <a16:creationId xmlns:a16="http://schemas.microsoft.com/office/drawing/2014/main" id="{66A01540-DEF2-22BD-50D1-08E85F0AC14B}"/>
              </a:ext>
            </a:extLst>
          </p:cNvPr>
          <p:cNvSpPr/>
          <p:nvPr/>
        </p:nvSpPr>
        <p:spPr>
          <a:xfrm rot="18844688">
            <a:off x="8834777" y="1669533"/>
            <a:ext cx="750570" cy="397477"/>
          </a:xfrm>
          <a:prstGeom prst="arc">
            <a:avLst>
              <a:gd name="adj1" fmla="val 12164524"/>
              <a:gd name="adj2" fmla="val 11808"/>
            </a:avLst>
          </a:prstGeom>
          <a:ln w="19050">
            <a:solidFill>
              <a:schemeClr val="accent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49029F61-F4E2-1942-C1F0-C4B5A390ED8F}"/>
              </a:ext>
            </a:extLst>
          </p:cNvPr>
          <p:cNvSpPr/>
          <p:nvPr/>
        </p:nvSpPr>
        <p:spPr>
          <a:xfrm>
            <a:off x="7663925" y="2842459"/>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C2A6FA5A-ED42-D530-8DE6-2BD033B6EA72}"/>
              </a:ext>
            </a:extLst>
          </p:cNvPr>
          <p:cNvSpPr/>
          <p:nvPr/>
        </p:nvSpPr>
        <p:spPr>
          <a:xfrm>
            <a:off x="8391629" y="2842459"/>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BFCBB5A1-DA3E-8C96-DBDD-35FDC0ADD7C5}"/>
              </a:ext>
            </a:extLst>
          </p:cNvPr>
          <p:cNvSpPr/>
          <p:nvPr/>
        </p:nvSpPr>
        <p:spPr>
          <a:xfrm>
            <a:off x="9119333" y="2842459"/>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5E0887E7-283D-13C3-2880-EEE51CB8EEDC}"/>
              </a:ext>
            </a:extLst>
          </p:cNvPr>
          <p:cNvSpPr/>
          <p:nvPr/>
        </p:nvSpPr>
        <p:spPr>
          <a:xfrm>
            <a:off x="5473181" y="355017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212ED6D9-ECF1-070B-2C30-1F0ED838AAA3}"/>
              </a:ext>
            </a:extLst>
          </p:cNvPr>
          <p:cNvSpPr/>
          <p:nvPr/>
        </p:nvSpPr>
        <p:spPr>
          <a:xfrm>
            <a:off x="6204701" y="355017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D2BFB7DA-210B-3D10-DC9A-FCE3BDC1C599}"/>
              </a:ext>
            </a:extLst>
          </p:cNvPr>
          <p:cNvSpPr/>
          <p:nvPr/>
        </p:nvSpPr>
        <p:spPr>
          <a:xfrm>
            <a:off x="6936221" y="355017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0B934197-7017-8366-DB05-D200ACE2B189}"/>
              </a:ext>
            </a:extLst>
          </p:cNvPr>
          <p:cNvSpPr/>
          <p:nvPr/>
        </p:nvSpPr>
        <p:spPr>
          <a:xfrm>
            <a:off x="7663925" y="355017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64A532E2-1FD6-0551-A674-074BEFAFD8E5}"/>
              </a:ext>
            </a:extLst>
          </p:cNvPr>
          <p:cNvSpPr/>
          <p:nvPr/>
        </p:nvSpPr>
        <p:spPr>
          <a:xfrm>
            <a:off x="8391629" y="355017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A8D8226F-B296-CBF8-A1AB-FF02CEEFDDD9}"/>
              </a:ext>
            </a:extLst>
          </p:cNvPr>
          <p:cNvSpPr/>
          <p:nvPr/>
        </p:nvSpPr>
        <p:spPr>
          <a:xfrm>
            <a:off x="9119333" y="355017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26CB47BB-33CE-3AD8-4B30-884F12654B96}"/>
              </a:ext>
            </a:extLst>
          </p:cNvPr>
          <p:cNvSpPr/>
          <p:nvPr/>
        </p:nvSpPr>
        <p:spPr>
          <a:xfrm>
            <a:off x="5473181" y="427034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B9D90251-6FB8-4177-4121-E1A1081E0CC7}"/>
              </a:ext>
            </a:extLst>
          </p:cNvPr>
          <p:cNvSpPr/>
          <p:nvPr/>
        </p:nvSpPr>
        <p:spPr>
          <a:xfrm>
            <a:off x="6204701" y="427034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E04D9258-27E1-1818-B6CA-E104F97EF6A1}"/>
              </a:ext>
            </a:extLst>
          </p:cNvPr>
          <p:cNvSpPr/>
          <p:nvPr/>
        </p:nvSpPr>
        <p:spPr>
          <a:xfrm>
            <a:off x="6936221" y="427034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FB81A05D-0F03-548E-5C32-F9311EFEB716}"/>
              </a:ext>
            </a:extLst>
          </p:cNvPr>
          <p:cNvSpPr/>
          <p:nvPr/>
        </p:nvSpPr>
        <p:spPr>
          <a:xfrm>
            <a:off x="7663925" y="427034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467D8800-2259-2063-0C87-A28A794E97C6}"/>
              </a:ext>
            </a:extLst>
          </p:cNvPr>
          <p:cNvSpPr/>
          <p:nvPr/>
        </p:nvSpPr>
        <p:spPr>
          <a:xfrm>
            <a:off x="8391629" y="427034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7C850F36-3D82-436B-6753-4EE82E3A35ED}"/>
              </a:ext>
            </a:extLst>
          </p:cNvPr>
          <p:cNvSpPr/>
          <p:nvPr/>
        </p:nvSpPr>
        <p:spPr>
          <a:xfrm>
            <a:off x="9119333" y="4270343"/>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44885999-C733-D575-A73E-7E2D6C0DD80A}"/>
              </a:ext>
            </a:extLst>
          </p:cNvPr>
          <p:cNvSpPr/>
          <p:nvPr/>
        </p:nvSpPr>
        <p:spPr>
          <a:xfrm>
            <a:off x="5473181" y="498428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D9D197A9-FAFE-E143-2783-91DFBC72D500}"/>
              </a:ext>
            </a:extLst>
          </p:cNvPr>
          <p:cNvSpPr/>
          <p:nvPr/>
        </p:nvSpPr>
        <p:spPr>
          <a:xfrm>
            <a:off x="6204701" y="498428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0614FFA8-0FAC-F5A2-BACE-156F692A5B91}"/>
              </a:ext>
            </a:extLst>
          </p:cNvPr>
          <p:cNvSpPr/>
          <p:nvPr/>
        </p:nvSpPr>
        <p:spPr>
          <a:xfrm>
            <a:off x="6936221" y="498428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090477D0-AD2D-0F30-1628-D01990082139}"/>
              </a:ext>
            </a:extLst>
          </p:cNvPr>
          <p:cNvSpPr/>
          <p:nvPr/>
        </p:nvSpPr>
        <p:spPr>
          <a:xfrm>
            <a:off x="7663925" y="498428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018F33F4-BA9C-4708-72A3-CF27C86543D0}"/>
              </a:ext>
            </a:extLst>
          </p:cNvPr>
          <p:cNvSpPr/>
          <p:nvPr/>
        </p:nvSpPr>
        <p:spPr>
          <a:xfrm>
            <a:off x="8391629" y="498428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E9906A90-BE28-0F18-3ACE-760DD4E5E95C}"/>
              </a:ext>
            </a:extLst>
          </p:cNvPr>
          <p:cNvSpPr/>
          <p:nvPr/>
        </p:nvSpPr>
        <p:spPr>
          <a:xfrm>
            <a:off x="9119333" y="498428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5A866910-7159-3D3A-96AE-3080C89A11FF}"/>
              </a:ext>
            </a:extLst>
          </p:cNvPr>
          <p:cNvSpPr/>
          <p:nvPr/>
        </p:nvSpPr>
        <p:spPr>
          <a:xfrm>
            <a:off x="5473181" y="570792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0BCE2AFD-C6B6-F08B-807F-5C5BB0FCDA2F}"/>
              </a:ext>
            </a:extLst>
          </p:cNvPr>
          <p:cNvSpPr/>
          <p:nvPr/>
        </p:nvSpPr>
        <p:spPr>
          <a:xfrm>
            <a:off x="6204701" y="570792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4807E4B-CB06-BE2F-A366-4A3C3CC6894B}"/>
              </a:ext>
            </a:extLst>
          </p:cNvPr>
          <p:cNvSpPr/>
          <p:nvPr/>
        </p:nvSpPr>
        <p:spPr>
          <a:xfrm>
            <a:off x="6936221" y="570792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B2DD1AC3-CAE3-A22A-D956-7FA0FDFFA3F4}"/>
              </a:ext>
            </a:extLst>
          </p:cNvPr>
          <p:cNvSpPr/>
          <p:nvPr/>
        </p:nvSpPr>
        <p:spPr>
          <a:xfrm>
            <a:off x="7663925" y="570792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5A3DDAE4-1A3D-21EC-3D28-4D0F3F948255}"/>
              </a:ext>
            </a:extLst>
          </p:cNvPr>
          <p:cNvSpPr/>
          <p:nvPr/>
        </p:nvSpPr>
        <p:spPr>
          <a:xfrm>
            <a:off x="8391629" y="570792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DACB5B0A-B825-0AFE-7ABE-C0C9CF9761FD}"/>
              </a:ext>
            </a:extLst>
          </p:cNvPr>
          <p:cNvSpPr/>
          <p:nvPr/>
        </p:nvSpPr>
        <p:spPr>
          <a:xfrm>
            <a:off x="9119333" y="570792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B0959F90-DBBD-13BE-41DB-207AC147C101}"/>
              </a:ext>
            </a:extLst>
          </p:cNvPr>
          <p:cNvSpPr/>
          <p:nvPr/>
        </p:nvSpPr>
        <p:spPr>
          <a:xfrm>
            <a:off x="9822696" y="2233868"/>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a:t>
            </a:r>
          </a:p>
        </p:txBody>
      </p:sp>
      <p:sp>
        <p:nvSpPr>
          <p:cNvPr id="61" name="Rectangle 60">
            <a:extLst>
              <a:ext uri="{FF2B5EF4-FFF2-40B4-BE49-F238E27FC236}">
                <a16:creationId xmlns:a16="http://schemas.microsoft.com/office/drawing/2014/main" id="{505809B3-AD54-20FA-201A-DF9B4632AD5A}"/>
              </a:ext>
            </a:extLst>
          </p:cNvPr>
          <p:cNvSpPr/>
          <p:nvPr/>
        </p:nvSpPr>
        <p:spPr>
          <a:xfrm>
            <a:off x="10550400" y="2233868"/>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a:t>
            </a:r>
          </a:p>
        </p:txBody>
      </p:sp>
      <p:sp>
        <p:nvSpPr>
          <p:cNvPr id="62" name="Rectangle 61">
            <a:extLst>
              <a:ext uri="{FF2B5EF4-FFF2-40B4-BE49-F238E27FC236}">
                <a16:creationId xmlns:a16="http://schemas.microsoft.com/office/drawing/2014/main" id="{AFA25E48-228A-DE7D-61D3-5E69D5CEC242}"/>
              </a:ext>
            </a:extLst>
          </p:cNvPr>
          <p:cNvSpPr/>
          <p:nvPr/>
        </p:nvSpPr>
        <p:spPr>
          <a:xfrm>
            <a:off x="11278104" y="2233868"/>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0760EDC1-6794-44DF-A5C1-E65BC55C0717}"/>
              </a:ext>
            </a:extLst>
          </p:cNvPr>
          <p:cNvSpPr/>
          <p:nvPr/>
        </p:nvSpPr>
        <p:spPr>
          <a:xfrm>
            <a:off x="9822696" y="2841031"/>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834DD87D-89AD-108D-25C1-E360E3DA4C1D}"/>
              </a:ext>
            </a:extLst>
          </p:cNvPr>
          <p:cNvSpPr/>
          <p:nvPr/>
        </p:nvSpPr>
        <p:spPr>
          <a:xfrm>
            <a:off x="10550400" y="2841031"/>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30AB66A9-2455-7B67-85E3-38E0A28A1122}"/>
              </a:ext>
            </a:extLst>
          </p:cNvPr>
          <p:cNvSpPr/>
          <p:nvPr/>
        </p:nvSpPr>
        <p:spPr>
          <a:xfrm>
            <a:off x="11278104" y="2841031"/>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F0D6B711-7DCA-ED1A-5790-703E90491654}"/>
              </a:ext>
            </a:extLst>
          </p:cNvPr>
          <p:cNvSpPr/>
          <p:nvPr/>
        </p:nvSpPr>
        <p:spPr>
          <a:xfrm>
            <a:off x="9822696" y="354874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962E83C6-9CDC-25CD-A49C-B1FF6DE2A9B9}"/>
              </a:ext>
            </a:extLst>
          </p:cNvPr>
          <p:cNvSpPr/>
          <p:nvPr/>
        </p:nvSpPr>
        <p:spPr>
          <a:xfrm>
            <a:off x="10550400" y="354874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EC2CD14F-FD9F-65D1-6912-1C85FC93210C}"/>
              </a:ext>
            </a:extLst>
          </p:cNvPr>
          <p:cNvSpPr/>
          <p:nvPr/>
        </p:nvSpPr>
        <p:spPr>
          <a:xfrm>
            <a:off x="11278104" y="354874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0C6F1EAC-E1D9-FAD7-06B9-0EC9763B6B6A}"/>
              </a:ext>
            </a:extLst>
          </p:cNvPr>
          <p:cNvSpPr/>
          <p:nvPr/>
        </p:nvSpPr>
        <p:spPr>
          <a:xfrm>
            <a:off x="9822696" y="426891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6CAC5B28-66B0-70B5-E032-731A9C982AD6}"/>
              </a:ext>
            </a:extLst>
          </p:cNvPr>
          <p:cNvSpPr/>
          <p:nvPr/>
        </p:nvSpPr>
        <p:spPr>
          <a:xfrm>
            <a:off x="10550400" y="426891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E69C1FC9-0EAF-2DF5-C90D-8BCEAA51DE45}"/>
              </a:ext>
            </a:extLst>
          </p:cNvPr>
          <p:cNvSpPr/>
          <p:nvPr/>
        </p:nvSpPr>
        <p:spPr>
          <a:xfrm>
            <a:off x="11278104" y="4268915"/>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31F328D6-F5D2-9457-A18E-F00CA8F4F006}"/>
              </a:ext>
            </a:extLst>
          </p:cNvPr>
          <p:cNvSpPr/>
          <p:nvPr/>
        </p:nvSpPr>
        <p:spPr>
          <a:xfrm>
            <a:off x="9822696" y="4982857"/>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A8054A4D-DFDC-9281-B064-32A9573882CE}"/>
              </a:ext>
            </a:extLst>
          </p:cNvPr>
          <p:cNvSpPr/>
          <p:nvPr/>
        </p:nvSpPr>
        <p:spPr>
          <a:xfrm>
            <a:off x="10550400" y="4982857"/>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38C09B32-229E-E078-E68B-824762C2F027}"/>
              </a:ext>
            </a:extLst>
          </p:cNvPr>
          <p:cNvSpPr/>
          <p:nvPr/>
        </p:nvSpPr>
        <p:spPr>
          <a:xfrm>
            <a:off x="11278104" y="4982857"/>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BDEA8567-1FF4-A60F-F2DB-614F9E24AE62}"/>
              </a:ext>
            </a:extLst>
          </p:cNvPr>
          <p:cNvSpPr/>
          <p:nvPr/>
        </p:nvSpPr>
        <p:spPr>
          <a:xfrm>
            <a:off x="9822696" y="5706497"/>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4D343605-33F7-37F7-08FF-F6E3EC45306F}"/>
              </a:ext>
            </a:extLst>
          </p:cNvPr>
          <p:cNvSpPr/>
          <p:nvPr/>
        </p:nvSpPr>
        <p:spPr>
          <a:xfrm>
            <a:off x="10550400" y="5706497"/>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Rectangle 76">
            <a:extLst>
              <a:ext uri="{FF2B5EF4-FFF2-40B4-BE49-F238E27FC236}">
                <a16:creationId xmlns:a16="http://schemas.microsoft.com/office/drawing/2014/main" id="{E56DEC0A-EC08-4582-7758-0ADEF9C64E8B}"/>
              </a:ext>
            </a:extLst>
          </p:cNvPr>
          <p:cNvSpPr/>
          <p:nvPr/>
        </p:nvSpPr>
        <p:spPr>
          <a:xfrm>
            <a:off x="11278104" y="5706497"/>
            <a:ext cx="540000" cy="54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98ADFFE0-293F-5345-4296-9DF5EEA26631}"/>
              </a:ext>
            </a:extLst>
          </p:cNvPr>
          <p:cNvGrpSpPr/>
          <p:nvPr/>
        </p:nvGrpSpPr>
        <p:grpSpPr>
          <a:xfrm>
            <a:off x="10820400" y="158021"/>
            <a:ext cx="1262954" cy="262128"/>
            <a:chOff x="10892274" y="158021"/>
            <a:chExt cx="1191080" cy="262128"/>
          </a:xfrm>
        </p:grpSpPr>
        <p:sp>
          <p:nvSpPr>
            <p:cNvPr id="78" name="Oval 77">
              <a:extLst>
                <a:ext uri="{FF2B5EF4-FFF2-40B4-BE49-F238E27FC236}">
                  <a16:creationId xmlns:a16="http://schemas.microsoft.com/office/drawing/2014/main" id="{AD1F7F1F-CA76-FCEB-A481-BCAAC20D071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79" name="Group 78">
              <a:extLst>
                <a:ext uri="{FF2B5EF4-FFF2-40B4-BE49-F238E27FC236}">
                  <a16:creationId xmlns:a16="http://schemas.microsoft.com/office/drawing/2014/main" id="{6A8F8E7F-68DA-A9FE-F8A3-CFA1990B3B9A}"/>
                </a:ext>
              </a:extLst>
            </p:cNvPr>
            <p:cNvGrpSpPr/>
            <p:nvPr/>
          </p:nvGrpSpPr>
          <p:grpSpPr>
            <a:xfrm>
              <a:off x="10892274" y="158021"/>
              <a:ext cx="1191080" cy="262128"/>
              <a:chOff x="9614080" y="308749"/>
              <a:chExt cx="1191080" cy="262128"/>
            </a:xfrm>
          </p:grpSpPr>
          <p:sp>
            <p:nvSpPr>
              <p:cNvPr id="80" name="Rectangle 79">
                <a:extLst>
                  <a:ext uri="{FF2B5EF4-FFF2-40B4-BE49-F238E27FC236}">
                    <a16:creationId xmlns:a16="http://schemas.microsoft.com/office/drawing/2014/main" id="{A794E39D-8759-9337-73C6-263E2075A4C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81" name="Rectangle 80">
                <a:extLst>
                  <a:ext uri="{FF2B5EF4-FFF2-40B4-BE49-F238E27FC236}">
                    <a16:creationId xmlns:a16="http://schemas.microsoft.com/office/drawing/2014/main" id="{F56FFD08-D48C-BBC4-AAC3-8BAEFE88B49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2" name="Rectangle 81">
            <a:extLst>
              <a:ext uri="{FF2B5EF4-FFF2-40B4-BE49-F238E27FC236}">
                <a16:creationId xmlns:a16="http://schemas.microsoft.com/office/drawing/2014/main" id="{0EDB5E05-ABAF-9AAC-0DC0-81D50F82810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5775238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500"/>
                                        <p:tgtEl>
                                          <p:spTgt spid="3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500"/>
                                        <p:tgtEl>
                                          <p:spTgt spid="3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500"/>
                                        <p:tgtEl>
                                          <p:spTgt spid="6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5"/>
                                        </p:tgtEl>
                                        <p:attrNameLst>
                                          <p:attrName>style.visibility</p:attrName>
                                        </p:attrNameLst>
                                      </p:cBhvr>
                                      <p:to>
                                        <p:strVal val="visible"/>
                                      </p:to>
                                    </p:set>
                                    <p:animEffect transition="in" filter="fade">
                                      <p:cBhvr>
                                        <p:cTn id="31" dur="500"/>
                                        <p:tgtEl>
                                          <p:spTgt spid="65"/>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500"/>
                                        <p:tgtEl>
                                          <p:spTgt spid="3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500"/>
                                        <p:tgtEl>
                                          <p:spTgt spid="4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500"/>
                                        <p:tgtEl>
                                          <p:spTgt spid="4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66"/>
                                        </p:tgtEl>
                                        <p:attrNameLst>
                                          <p:attrName>style.visibility</p:attrName>
                                        </p:attrNameLst>
                                      </p:cBhvr>
                                      <p:to>
                                        <p:strVal val="visible"/>
                                      </p:to>
                                    </p:set>
                                    <p:animEffect transition="in" filter="fade">
                                      <p:cBhvr>
                                        <p:cTn id="54" dur="500"/>
                                        <p:tgtEl>
                                          <p:spTgt spid="6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7"/>
                                        </p:tgtEl>
                                        <p:attrNameLst>
                                          <p:attrName>style.visibility</p:attrName>
                                        </p:attrNameLst>
                                      </p:cBhvr>
                                      <p:to>
                                        <p:strVal val="visible"/>
                                      </p:to>
                                    </p:set>
                                    <p:animEffect transition="in" filter="fade">
                                      <p:cBhvr>
                                        <p:cTn id="57" dur="500"/>
                                        <p:tgtEl>
                                          <p:spTgt spid="6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fade">
                                      <p:cBhvr>
                                        <p:cTn id="65" dur="500"/>
                                        <p:tgtEl>
                                          <p:spTgt spid="4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500"/>
                                        <p:tgtEl>
                                          <p:spTgt spid="4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6"/>
                                        </p:tgtEl>
                                        <p:attrNameLst>
                                          <p:attrName>style.visibility</p:attrName>
                                        </p:attrNameLst>
                                      </p:cBhvr>
                                      <p:to>
                                        <p:strVal val="visible"/>
                                      </p:to>
                                    </p:set>
                                    <p:animEffect transition="in" filter="fade">
                                      <p:cBhvr>
                                        <p:cTn id="77" dur="500"/>
                                        <p:tgtEl>
                                          <p:spTgt spid="4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0"/>
                                        </p:tgtEl>
                                        <p:attrNameLst>
                                          <p:attrName>style.visibility</p:attrName>
                                        </p:attrNameLst>
                                      </p:cBhvr>
                                      <p:to>
                                        <p:strVal val="visible"/>
                                      </p:to>
                                    </p:set>
                                    <p:animEffect transition="in" filter="fade">
                                      <p:cBhvr>
                                        <p:cTn id="89" dur="500"/>
                                        <p:tgtEl>
                                          <p:spTgt spid="50"/>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2"/>
                                        </p:tgtEl>
                                        <p:attrNameLst>
                                          <p:attrName>style.visibility</p:attrName>
                                        </p:attrNameLst>
                                      </p:cBhvr>
                                      <p:to>
                                        <p:strVal val="visible"/>
                                      </p:to>
                                    </p:set>
                                    <p:animEffect transition="in" filter="fade">
                                      <p:cBhvr>
                                        <p:cTn id="95" dur="500"/>
                                        <p:tgtEl>
                                          <p:spTgt spid="5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3"/>
                                        </p:tgtEl>
                                        <p:attrNameLst>
                                          <p:attrName>style.visibility</p:attrName>
                                        </p:attrNameLst>
                                      </p:cBhvr>
                                      <p:to>
                                        <p:strVal val="visible"/>
                                      </p:to>
                                    </p:set>
                                    <p:animEffect transition="in" filter="fade">
                                      <p:cBhvr>
                                        <p:cTn id="98" dur="500"/>
                                        <p:tgtEl>
                                          <p:spTgt spid="5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54"/>
                                        </p:tgtEl>
                                        <p:attrNameLst>
                                          <p:attrName>style.visibility</p:attrName>
                                        </p:attrNameLst>
                                      </p:cBhvr>
                                      <p:to>
                                        <p:strVal val="visible"/>
                                      </p:to>
                                    </p:set>
                                    <p:animEffect transition="in" filter="fade">
                                      <p:cBhvr>
                                        <p:cTn id="101" dur="500"/>
                                        <p:tgtEl>
                                          <p:spTgt spid="54"/>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fade">
                                      <p:cBhvr>
                                        <p:cTn id="104" dur="500"/>
                                        <p:tgtEl>
                                          <p:spTgt spid="55"/>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56"/>
                                        </p:tgtEl>
                                        <p:attrNameLst>
                                          <p:attrName>style.visibility</p:attrName>
                                        </p:attrNameLst>
                                      </p:cBhvr>
                                      <p:to>
                                        <p:strVal val="visible"/>
                                      </p:to>
                                    </p:set>
                                    <p:animEffect transition="in" filter="fade">
                                      <p:cBhvr>
                                        <p:cTn id="107" dur="500"/>
                                        <p:tgtEl>
                                          <p:spTgt spid="5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57"/>
                                        </p:tgtEl>
                                        <p:attrNameLst>
                                          <p:attrName>style.visibility</p:attrName>
                                        </p:attrNameLst>
                                      </p:cBhvr>
                                      <p:to>
                                        <p:strVal val="visible"/>
                                      </p:to>
                                    </p:set>
                                    <p:animEffect transition="in" filter="fade">
                                      <p:cBhvr>
                                        <p:cTn id="110" dur="500"/>
                                        <p:tgtEl>
                                          <p:spTgt spid="57"/>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58"/>
                                        </p:tgtEl>
                                        <p:attrNameLst>
                                          <p:attrName>style.visibility</p:attrName>
                                        </p:attrNameLst>
                                      </p:cBhvr>
                                      <p:to>
                                        <p:strVal val="visible"/>
                                      </p:to>
                                    </p:set>
                                    <p:animEffect transition="in" filter="fade">
                                      <p:cBhvr>
                                        <p:cTn id="113" dur="500"/>
                                        <p:tgtEl>
                                          <p:spTgt spid="58"/>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59"/>
                                        </p:tgtEl>
                                        <p:attrNameLst>
                                          <p:attrName>style.visibility</p:attrName>
                                        </p:attrNameLst>
                                      </p:cBhvr>
                                      <p:to>
                                        <p:strVal val="visible"/>
                                      </p:to>
                                    </p:set>
                                    <p:animEffect transition="in" filter="fade">
                                      <p:cBhvr>
                                        <p:cTn id="116" dur="500"/>
                                        <p:tgtEl>
                                          <p:spTgt spid="59"/>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69"/>
                                        </p:tgtEl>
                                        <p:attrNameLst>
                                          <p:attrName>style.visibility</p:attrName>
                                        </p:attrNameLst>
                                      </p:cBhvr>
                                      <p:to>
                                        <p:strVal val="visible"/>
                                      </p:to>
                                    </p:set>
                                    <p:animEffect transition="in" filter="fade">
                                      <p:cBhvr>
                                        <p:cTn id="119" dur="500"/>
                                        <p:tgtEl>
                                          <p:spTgt spid="69"/>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70"/>
                                        </p:tgtEl>
                                        <p:attrNameLst>
                                          <p:attrName>style.visibility</p:attrName>
                                        </p:attrNameLst>
                                      </p:cBhvr>
                                      <p:to>
                                        <p:strVal val="visible"/>
                                      </p:to>
                                    </p:set>
                                    <p:animEffect transition="in" filter="fade">
                                      <p:cBhvr>
                                        <p:cTn id="122" dur="500"/>
                                        <p:tgtEl>
                                          <p:spTgt spid="70"/>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71"/>
                                        </p:tgtEl>
                                        <p:attrNameLst>
                                          <p:attrName>style.visibility</p:attrName>
                                        </p:attrNameLst>
                                      </p:cBhvr>
                                      <p:to>
                                        <p:strVal val="visible"/>
                                      </p:to>
                                    </p:set>
                                    <p:animEffect transition="in" filter="fade">
                                      <p:cBhvr>
                                        <p:cTn id="125" dur="500"/>
                                        <p:tgtEl>
                                          <p:spTgt spid="71"/>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72"/>
                                        </p:tgtEl>
                                        <p:attrNameLst>
                                          <p:attrName>style.visibility</p:attrName>
                                        </p:attrNameLst>
                                      </p:cBhvr>
                                      <p:to>
                                        <p:strVal val="visible"/>
                                      </p:to>
                                    </p:set>
                                    <p:animEffect transition="in" filter="fade">
                                      <p:cBhvr>
                                        <p:cTn id="128" dur="500"/>
                                        <p:tgtEl>
                                          <p:spTgt spid="7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73"/>
                                        </p:tgtEl>
                                        <p:attrNameLst>
                                          <p:attrName>style.visibility</p:attrName>
                                        </p:attrNameLst>
                                      </p:cBhvr>
                                      <p:to>
                                        <p:strVal val="visible"/>
                                      </p:to>
                                    </p:set>
                                    <p:animEffect transition="in" filter="fade">
                                      <p:cBhvr>
                                        <p:cTn id="131" dur="500"/>
                                        <p:tgtEl>
                                          <p:spTgt spid="7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4"/>
                                        </p:tgtEl>
                                        <p:attrNameLst>
                                          <p:attrName>style.visibility</p:attrName>
                                        </p:attrNameLst>
                                      </p:cBhvr>
                                      <p:to>
                                        <p:strVal val="visible"/>
                                      </p:to>
                                    </p:set>
                                    <p:animEffect transition="in" filter="fade">
                                      <p:cBhvr>
                                        <p:cTn id="134" dur="500"/>
                                        <p:tgtEl>
                                          <p:spTgt spid="74"/>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75"/>
                                        </p:tgtEl>
                                        <p:attrNameLst>
                                          <p:attrName>style.visibility</p:attrName>
                                        </p:attrNameLst>
                                      </p:cBhvr>
                                      <p:to>
                                        <p:strVal val="visible"/>
                                      </p:to>
                                    </p:set>
                                    <p:animEffect transition="in" filter="fade">
                                      <p:cBhvr>
                                        <p:cTn id="137" dur="500"/>
                                        <p:tgtEl>
                                          <p:spTgt spid="75"/>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76"/>
                                        </p:tgtEl>
                                        <p:attrNameLst>
                                          <p:attrName>style.visibility</p:attrName>
                                        </p:attrNameLst>
                                      </p:cBhvr>
                                      <p:to>
                                        <p:strVal val="visible"/>
                                      </p:to>
                                    </p:set>
                                    <p:animEffect transition="in" filter="fade">
                                      <p:cBhvr>
                                        <p:cTn id="140" dur="500"/>
                                        <p:tgtEl>
                                          <p:spTgt spid="7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77"/>
                                        </p:tgtEl>
                                        <p:attrNameLst>
                                          <p:attrName>style.visibility</p:attrName>
                                        </p:attrNameLst>
                                      </p:cBhvr>
                                      <p:to>
                                        <p:strVal val="visible"/>
                                      </p:to>
                                    </p:set>
                                    <p:animEffect transition="in" filter="fade">
                                      <p:cBhvr>
                                        <p:cTn id="143"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20"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A2F16E-F50D-E1CD-1D83-901A4165E007}"/>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6F535FA8-AE01-7691-8B33-375614E712E3}"/>
              </a:ext>
            </a:extLst>
          </p:cNvPr>
          <p:cNvSpPr/>
          <p:nvPr/>
        </p:nvSpPr>
        <p:spPr>
          <a:xfrm>
            <a:off x="-1524" y="0"/>
            <a:ext cx="12192000" cy="645512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F5D8715-BA58-82E7-E56D-C519E86BEAAE}"/>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114</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9" name="Group 8">
            <a:extLst>
              <a:ext uri="{FF2B5EF4-FFF2-40B4-BE49-F238E27FC236}">
                <a16:creationId xmlns:a16="http://schemas.microsoft.com/office/drawing/2014/main" id="{F8472BB3-2112-A1D2-D1BD-7426193ABFD6}"/>
              </a:ext>
            </a:extLst>
          </p:cNvPr>
          <p:cNvGrpSpPr/>
          <p:nvPr/>
        </p:nvGrpSpPr>
        <p:grpSpPr>
          <a:xfrm>
            <a:off x="10820400" y="158021"/>
            <a:ext cx="1262954" cy="262128"/>
            <a:chOff x="10892274" y="158021"/>
            <a:chExt cx="1191080" cy="262128"/>
          </a:xfrm>
        </p:grpSpPr>
        <p:sp>
          <p:nvSpPr>
            <p:cNvPr id="10" name="Oval 9">
              <a:extLst>
                <a:ext uri="{FF2B5EF4-FFF2-40B4-BE49-F238E27FC236}">
                  <a16:creationId xmlns:a16="http://schemas.microsoft.com/office/drawing/2014/main" id="{FFBE0668-FE58-C27F-74A4-2D5FAAB8683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1" name="Group 10">
              <a:extLst>
                <a:ext uri="{FF2B5EF4-FFF2-40B4-BE49-F238E27FC236}">
                  <a16:creationId xmlns:a16="http://schemas.microsoft.com/office/drawing/2014/main" id="{904235BB-31D2-13CC-7D0B-71EA30FCFF6C}"/>
                </a:ext>
              </a:extLst>
            </p:cNvPr>
            <p:cNvGrpSpPr/>
            <p:nvPr/>
          </p:nvGrpSpPr>
          <p:grpSpPr>
            <a:xfrm>
              <a:off x="10892274" y="158021"/>
              <a:ext cx="1191080" cy="262128"/>
              <a:chOff x="9614080" y="308749"/>
              <a:chExt cx="1191080" cy="262128"/>
            </a:xfrm>
          </p:grpSpPr>
          <p:sp>
            <p:nvSpPr>
              <p:cNvPr id="12" name="Rectangle 11">
                <a:extLst>
                  <a:ext uri="{FF2B5EF4-FFF2-40B4-BE49-F238E27FC236}">
                    <a16:creationId xmlns:a16="http://schemas.microsoft.com/office/drawing/2014/main" id="{8D36CC8E-F0C8-AE1F-D4CD-1AAB9FE870A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3" name="Rectangle 12">
                <a:extLst>
                  <a:ext uri="{FF2B5EF4-FFF2-40B4-BE49-F238E27FC236}">
                    <a16:creationId xmlns:a16="http://schemas.microsoft.com/office/drawing/2014/main" id="{ADD71DC2-B536-A8DE-CF0F-53BDCBBAE82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4" name="Text 2">
            <a:extLst>
              <a:ext uri="{FF2B5EF4-FFF2-40B4-BE49-F238E27FC236}">
                <a16:creationId xmlns:a16="http://schemas.microsoft.com/office/drawing/2014/main" id="{6BFF3A3D-E1A4-DC5B-8820-911D34C247B0}"/>
              </a:ext>
            </a:extLst>
          </p:cNvPr>
          <p:cNvSpPr/>
          <p:nvPr/>
        </p:nvSpPr>
        <p:spPr>
          <a:xfrm>
            <a:off x="457200" y="2194560"/>
            <a:ext cx="11274552"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80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EXERCISE 2</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3">
            <a:extLst>
              <a:ext uri="{FF2B5EF4-FFF2-40B4-BE49-F238E27FC236}">
                <a16:creationId xmlns:a16="http://schemas.microsoft.com/office/drawing/2014/main" id="{A1BCEE31-14FF-0C41-9401-8B256404CC28}"/>
              </a:ext>
            </a:extLst>
          </p:cNvPr>
          <p:cNvSpPr/>
          <p:nvPr/>
        </p:nvSpPr>
        <p:spPr>
          <a:xfrm>
            <a:off x="457200" y="2743200"/>
            <a:ext cx="11274552" cy="10972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Storyboard</a:t>
            </a:r>
            <a:endParaRPr kumimoji="0" lang="en-US" sz="6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4">
            <a:extLst>
              <a:ext uri="{FF2B5EF4-FFF2-40B4-BE49-F238E27FC236}">
                <a16:creationId xmlns:a16="http://schemas.microsoft.com/office/drawing/2014/main" id="{BCEC67D5-8575-C8AB-13A1-B41D32D7EFFF}"/>
              </a:ext>
            </a:extLst>
          </p:cNvPr>
          <p:cNvSpPr/>
          <p:nvPr/>
        </p:nvSpPr>
        <p:spPr>
          <a:xfrm>
            <a:off x="4265676" y="3977640"/>
            <a:ext cx="3657600" cy="0"/>
          </a:xfrm>
          <a:prstGeom prst="line">
            <a:avLst/>
          </a:prstGeom>
          <a:noFill/>
          <a:ln w="254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5">
            <a:extLst>
              <a:ext uri="{FF2B5EF4-FFF2-40B4-BE49-F238E27FC236}">
                <a16:creationId xmlns:a16="http://schemas.microsoft.com/office/drawing/2014/main" id="{F1055E57-8461-1D5A-4C7F-022E18302CAB}"/>
              </a:ext>
            </a:extLst>
          </p:cNvPr>
          <p:cNvSpPr/>
          <p:nvPr/>
        </p:nvSpPr>
        <p:spPr>
          <a:xfrm>
            <a:off x="457200" y="4160520"/>
            <a:ext cx="1127455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BDD6DE"/>
                </a:solidFill>
                <a:effectLst/>
                <a:uLnTx/>
                <a:uFillTx/>
                <a:latin typeface="Arial" panose="020B0604020202020204" pitchFamily="34" charset="0"/>
                <a:ea typeface="Calibri" pitchFamily="34" charset="-122"/>
                <a:cs typeface="Arial" panose="020B0604020202020204" pitchFamily="34" charset="0"/>
              </a:rPr>
              <a:t>A frame-by-frame picture-book of the user experience.</a:t>
            </a:r>
            <a:endParaRPr kumimoji="0" lang="en-US" sz="2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Shape 6">
            <a:extLst>
              <a:ext uri="{FF2B5EF4-FFF2-40B4-BE49-F238E27FC236}">
                <a16:creationId xmlns:a16="http://schemas.microsoft.com/office/drawing/2014/main" id="{96F563E4-71D2-EA8F-32B3-AA709F12CB17}"/>
              </a:ext>
            </a:extLst>
          </p:cNvPr>
          <p:cNvSpPr/>
          <p:nvPr/>
        </p:nvSpPr>
        <p:spPr>
          <a:xfrm>
            <a:off x="4722876" y="5029200"/>
            <a:ext cx="2743200" cy="548640"/>
          </a:xfrm>
          <a:prstGeom prst="roundRect">
            <a:avLst>
              <a:gd name="adj" fmla="val 50000"/>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7">
            <a:extLst>
              <a:ext uri="{FF2B5EF4-FFF2-40B4-BE49-F238E27FC236}">
                <a16:creationId xmlns:a16="http://schemas.microsoft.com/office/drawing/2014/main" id="{C3E74CE5-9424-3918-0D3B-043977413135}"/>
              </a:ext>
            </a:extLst>
          </p:cNvPr>
          <p:cNvSpPr/>
          <p:nvPr/>
        </p:nvSpPr>
        <p:spPr>
          <a:xfrm>
            <a:off x="4722876" y="5029200"/>
            <a:ext cx="2743200"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1.5 — 2 HOURS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996589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Prototype Preparation | Workshop 7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7920"/>
            <a:ext cx="4050029"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Users Test Flow</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84379"/>
            <a:ext cx="4050029"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Storyboard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090928"/>
            <a:ext cx="5833602" cy="376645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exercise, we will take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best user story flow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the previous exercise and transform it into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detailed, step-by-step guide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much like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storyboard for a movie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Just as a movie storyboard maps out each scene in sequence, our storyboard will map out each step of the data governance process, focusing on the actions of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steward</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owner</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custodian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is to create a clear, actionable plan that outlines every step necessary for executing the chosen process, including the roles, responsibilities, activities, and key decision points. This storyboard will serve as the blueprint for moving from concept to reality, from prototype to testing.</a:t>
            </a:r>
          </a:p>
        </p:txBody>
      </p:sp>
      <p:grpSp>
        <p:nvGrpSpPr>
          <p:cNvPr id="6" name="Group 5">
            <a:extLst>
              <a:ext uri="{FF2B5EF4-FFF2-40B4-BE49-F238E27FC236}">
                <a16:creationId xmlns:a16="http://schemas.microsoft.com/office/drawing/2014/main" id="{2992A0B0-56AB-C351-18CD-F9EA23B0F2BB}"/>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1809646C-8D9C-E541-EF14-0B15D2C439D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83D07B59-8B96-60C1-8309-BF56EE089B67}"/>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1CE6BAD1-07FF-88A0-8B6A-66CB4AA2D05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0" name="Rectangle 9">
                <a:extLst>
                  <a:ext uri="{FF2B5EF4-FFF2-40B4-BE49-F238E27FC236}">
                    <a16:creationId xmlns:a16="http://schemas.microsoft.com/office/drawing/2014/main" id="{36F38AE4-E5E7-4AAB-7D11-DFDE94C2A37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4649909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Storyboard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03CCD3F9-320C-08BE-2078-01E48D424ED6}"/>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C81BE977-3540-2DDE-DE5D-FD3FA87C57A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0C4E0FE5-3345-0217-615B-E05C68DD325D}"/>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54C93CBD-3D52-952A-38CC-9727B2A196E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17B65117-EFC8-E719-A7AB-126A3C34F8F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40E68F09-6687-9AB1-B0DA-97D61798CFF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ext 25">
            <a:extLst>
              <a:ext uri="{FF2B5EF4-FFF2-40B4-BE49-F238E27FC236}">
                <a16:creationId xmlns:a16="http://schemas.microsoft.com/office/drawing/2014/main" id="{3E05250D-FE22-2687-C57E-6087B7906EC7}"/>
              </a:ext>
            </a:extLst>
          </p:cNvPr>
          <p:cNvSpPr/>
          <p:nvPr/>
        </p:nvSpPr>
        <p:spPr>
          <a:xfrm>
            <a:off x="4206240" y="1468420"/>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A longer exercise than Users Test Flow — and the one where the concept becomes real.</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Shape 26">
            <a:extLst>
              <a:ext uri="{FF2B5EF4-FFF2-40B4-BE49-F238E27FC236}">
                <a16:creationId xmlns:a16="http://schemas.microsoft.com/office/drawing/2014/main" id="{0DCAB628-75DC-F9A0-ABAB-B3E305C40C07}"/>
              </a:ext>
            </a:extLst>
          </p:cNvPr>
          <p:cNvSpPr/>
          <p:nvPr/>
        </p:nvSpPr>
        <p:spPr>
          <a:xfrm>
            <a:off x="4206240" y="2108500"/>
            <a:ext cx="599846" cy="45720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 27">
            <a:extLst>
              <a:ext uri="{FF2B5EF4-FFF2-40B4-BE49-F238E27FC236}">
                <a16:creationId xmlns:a16="http://schemas.microsoft.com/office/drawing/2014/main" id="{3C9D3E05-D041-1784-6974-5EA620A67647}"/>
              </a:ext>
            </a:extLst>
          </p:cNvPr>
          <p:cNvSpPr/>
          <p:nvPr/>
        </p:nvSpPr>
        <p:spPr>
          <a:xfrm>
            <a:off x="4206240" y="2108500"/>
            <a:ext cx="599846"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Frame</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Shape 28">
            <a:extLst>
              <a:ext uri="{FF2B5EF4-FFF2-40B4-BE49-F238E27FC236}">
                <a16:creationId xmlns:a16="http://schemas.microsoft.com/office/drawing/2014/main" id="{FAFA3A11-5EA6-63FE-26ED-BC6808F9E928}"/>
              </a:ext>
            </a:extLst>
          </p:cNvPr>
          <p:cNvSpPr/>
          <p:nvPr/>
        </p:nvSpPr>
        <p:spPr>
          <a:xfrm>
            <a:off x="4806086" y="2108500"/>
            <a:ext cx="1649578"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29">
            <a:extLst>
              <a:ext uri="{FF2B5EF4-FFF2-40B4-BE49-F238E27FC236}">
                <a16:creationId xmlns:a16="http://schemas.microsoft.com/office/drawing/2014/main" id="{6F0F788B-F7CF-E9D2-5F76-5BDF498A668C}"/>
              </a:ext>
            </a:extLst>
          </p:cNvPr>
          <p:cNvSpPr/>
          <p:nvPr/>
        </p:nvSpPr>
        <p:spPr>
          <a:xfrm>
            <a:off x="4806086" y="2108500"/>
            <a:ext cx="1649578"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Sketch frame grid</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Shape 30">
            <a:extLst>
              <a:ext uri="{FF2B5EF4-FFF2-40B4-BE49-F238E27FC236}">
                <a16:creationId xmlns:a16="http://schemas.microsoft.com/office/drawing/2014/main" id="{58757FCF-359C-DA2A-27E1-92049CE05C6E}"/>
              </a:ext>
            </a:extLst>
          </p:cNvPr>
          <p:cNvSpPr/>
          <p:nvPr/>
        </p:nvSpPr>
        <p:spPr>
          <a:xfrm>
            <a:off x="6455664" y="2108500"/>
            <a:ext cx="1874520" cy="4572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31">
            <a:extLst>
              <a:ext uri="{FF2B5EF4-FFF2-40B4-BE49-F238E27FC236}">
                <a16:creationId xmlns:a16="http://schemas.microsoft.com/office/drawing/2014/main" id="{473C9EA5-5D71-93D1-FFC7-56CCC263BCAA}"/>
              </a:ext>
            </a:extLst>
          </p:cNvPr>
          <p:cNvSpPr/>
          <p:nvPr/>
        </p:nvSpPr>
        <p:spPr>
          <a:xfrm>
            <a:off x="6455664" y="2108500"/>
            <a:ext cx="187452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Break down stickies</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Shape 32">
            <a:extLst>
              <a:ext uri="{FF2B5EF4-FFF2-40B4-BE49-F238E27FC236}">
                <a16:creationId xmlns:a16="http://schemas.microsoft.com/office/drawing/2014/main" id="{7828BE07-857F-4076-F700-488C71AAC5FD}"/>
              </a:ext>
            </a:extLst>
          </p:cNvPr>
          <p:cNvSpPr/>
          <p:nvPr/>
        </p:nvSpPr>
        <p:spPr>
          <a:xfrm>
            <a:off x="8330184" y="2108500"/>
            <a:ext cx="1124712"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33">
            <a:extLst>
              <a:ext uri="{FF2B5EF4-FFF2-40B4-BE49-F238E27FC236}">
                <a16:creationId xmlns:a16="http://schemas.microsoft.com/office/drawing/2014/main" id="{64042629-5BC0-FC2E-1D66-D20EFCAFC656}"/>
              </a:ext>
            </a:extLst>
          </p:cNvPr>
          <p:cNvSpPr/>
          <p:nvPr/>
        </p:nvSpPr>
        <p:spPr>
          <a:xfrm>
            <a:off x="8330184" y="2108500"/>
            <a:ext cx="112471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Fill gaps</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4">
            <a:extLst>
              <a:ext uri="{FF2B5EF4-FFF2-40B4-BE49-F238E27FC236}">
                <a16:creationId xmlns:a16="http://schemas.microsoft.com/office/drawing/2014/main" id="{772247F8-9D49-614A-A8C5-ABEF167430AF}"/>
              </a:ext>
            </a:extLst>
          </p:cNvPr>
          <p:cNvSpPr/>
          <p:nvPr/>
        </p:nvSpPr>
        <p:spPr>
          <a:xfrm>
            <a:off x="9454896" y="2108500"/>
            <a:ext cx="749808" cy="4572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5">
            <a:extLst>
              <a:ext uri="{FF2B5EF4-FFF2-40B4-BE49-F238E27FC236}">
                <a16:creationId xmlns:a16="http://schemas.microsoft.com/office/drawing/2014/main" id="{957CAF40-9645-10F9-5534-9012CC0881CE}"/>
              </a:ext>
            </a:extLst>
          </p:cNvPr>
          <p:cNvSpPr/>
          <p:nvPr/>
        </p:nvSpPr>
        <p:spPr>
          <a:xfrm>
            <a:off x="9454896" y="2108500"/>
            <a:ext cx="749808"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Enrich</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Shape 36">
            <a:extLst>
              <a:ext uri="{FF2B5EF4-FFF2-40B4-BE49-F238E27FC236}">
                <a16:creationId xmlns:a16="http://schemas.microsoft.com/office/drawing/2014/main" id="{524D0B7A-4B0D-E0AB-1545-B366603AA632}"/>
              </a:ext>
            </a:extLst>
          </p:cNvPr>
          <p:cNvSpPr/>
          <p:nvPr/>
        </p:nvSpPr>
        <p:spPr>
          <a:xfrm>
            <a:off x="10204704" y="2108500"/>
            <a:ext cx="749808" cy="4572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7">
            <a:extLst>
              <a:ext uri="{FF2B5EF4-FFF2-40B4-BE49-F238E27FC236}">
                <a16:creationId xmlns:a16="http://schemas.microsoft.com/office/drawing/2014/main" id="{48F50A4B-4412-BF68-2C8D-F11C16780E22}"/>
              </a:ext>
            </a:extLst>
          </p:cNvPr>
          <p:cNvSpPr/>
          <p:nvPr/>
        </p:nvSpPr>
        <p:spPr>
          <a:xfrm>
            <a:off x="10204704" y="2108500"/>
            <a:ext cx="749808"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Heatmap</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38">
            <a:extLst>
              <a:ext uri="{FF2B5EF4-FFF2-40B4-BE49-F238E27FC236}">
                <a16:creationId xmlns:a16="http://schemas.microsoft.com/office/drawing/2014/main" id="{E0E98D37-F9C1-6689-F918-B31DDF7380AC}"/>
              </a:ext>
            </a:extLst>
          </p:cNvPr>
          <p:cNvSpPr/>
          <p:nvPr/>
        </p:nvSpPr>
        <p:spPr>
          <a:xfrm>
            <a:off x="10954512" y="2108500"/>
            <a:ext cx="749808" cy="4572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9">
            <a:extLst>
              <a:ext uri="{FF2B5EF4-FFF2-40B4-BE49-F238E27FC236}">
                <a16:creationId xmlns:a16="http://schemas.microsoft.com/office/drawing/2014/main" id="{A502CD95-F453-0D36-C84F-6D3C680040D8}"/>
              </a:ext>
            </a:extLst>
          </p:cNvPr>
          <p:cNvSpPr/>
          <p:nvPr/>
        </p:nvSpPr>
        <p:spPr>
          <a:xfrm>
            <a:off x="10954512" y="2108500"/>
            <a:ext cx="749808"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Decider + top 3</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40">
            <a:extLst>
              <a:ext uri="{FF2B5EF4-FFF2-40B4-BE49-F238E27FC236}">
                <a16:creationId xmlns:a16="http://schemas.microsoft.com/office/drawing/2014/main" id="{D785B25F-F984-50CA-50B7-F6738AD7BF3C}"/>
              </a:ext>
            </a:extLst>
          </p:cNvPr>
          <p:cNvSpPr/>
          <p:nvPr/>
        </p:nvSpPr>
        <p:spPr>
          <a:xfrm>
            <a:off x="4251960" y="3004612"/>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41">
            <a:extLst>
              <a:ext uri="{FF2B5EF4-FFF2-40B4-BE49-F238E27FC236}">
                <a16:creationId xmlns:a16="http://schemas.microsoft.com/office/drawing/2014/main" id="{80F6E63C-E782-F788-C81A-4D213538AC36}"/>
              </a:ext>
            </a:extLst>
          </p:cNvPr>
          <p:cNvSpPr/>
          <p:nvPr/>
        </p:nvSpPr>
        <p:spPr>
          <a:xfrm>
            <a:off x="4251960" y="300461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42">
            <a:extLst>
              <a:ext uri="{FF2B5EF4-FFF2-40B4-BE49-F238E27FC236}">
                <a16:creationId xmlns:a16="http://schemas.microsoft.com/office/drawing/2014/main" id="{45F63546-361A-031F-EAF7-1AFBCDBA162A}"/>
              </a:ext>
            </a:extLst>
          </p:cNvPr>
          <p:cNvSpPr/>
          <p:nvPr/>
        </p:nvSpPr>
        <p:spPr>
          <a:xfrm>
            <a:off x="4617720" y="2931460"/>
            <a:ext cx="708660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Frame</a:t>
            </a: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5 min — re-read the committed flow from Exercise 1 out loud.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43">
            <a:extLst>
              <a:ext uri="{FF2B5EF4-FFF2-40B4-BE49-F238E27FC236}">
                <a16:creationId xmlns:a16="http://schemas.microsoft.com/office/drawing/2014/main" id="{4AE8271D-251E-A880-C766-B03F42E13F01}"/>
              </a:ext>
            </a:extLst>
          </p:cNvPr>
          <p:cNvSpPr/>
          <p:nvPr/>
        </p:nvSpPr>
        <p:spPr>
          <a:xfrm>
            <a:off x="4251960" y="3461812"/>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44">
            <a:extLst>
              <a:ext uri="{FF2B5EF4-FFF2-40B4-BE49-F238E27FC236}">
                <a16:creationId xmlns:a16="http://schemas.microsoft.com/office/drawing/2014/main" id="{16257252-0307-10A9-6C26-6F62F4152B73}"/>
              </a:ext>
            </a:extLst>
          </p:cNvPr>
          <p:cNvSpPr/>
          <p:nvPr/>
        </p:nvSpPr>
        <p:spPr>
          <a:xfrm>
            <a:off x="4251960" y="346181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5">
            <a:extLst>
              <a:ext uri="{FF2B5EF4-FFF2-40B4-BE49-F238E27FC236}">
                <a16:creationId xmlns:a16="http://schemas.microsoft.com/office/drawing/2014/main" id="{0CB7F917-7AD5-163F-BAB1-6FE4269FF27C}"/>
              </a:ext>
            </a:extLst>
          </p:cNvPr>
          <p:cNvSpPr/>
          <p:nvPr/>
        </p:nvSpPr>
        <p:spPr>
          <a:xfrm>
            <a:off x="4617720" y="3388660"/>
            <a:ext cx="708660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Sketch 10–20 empty frames</a:t>
            </a: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15 min — facilitator sketches a grid on the wall or on A3 paper: one rectangle per frame, numbered.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Shape 46">
            <a:extLst>
              <a:ext uri="{FF2B5EF4-FFF2-40B4-BE49-F238E27FC236}">
                <a16:creationId xmlns:a16="http://schemas.microsoft.com/office/drawing/2014/main" id="{EDDE88D1-9260-37EF-2F73-AA1D43BF67DF}"/>
              </a:ext>
            </a:extLst>
          </p:cNvPr>
          <p:cNvSpPr/>
          <p:nvPr/>
        </p:nvSpPr>
        <p:spPr>
          <a:xfrm>
            <a:off x="4251960" y="3919012"/>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47">
            <a:extLst>
              <a:ext uri="{FF2B5EF4-FFF2-40B4-BE49-F238E27FC236}">
                <a16:creationId xmlns:a16="http://schemas.microsoft.com/office/drawing/2014/main" id="{8F7BFA69-A32B-9E71-1224-58737BEAAE3F}"/>
              </a:ext>
            </a:extLst>
          </p:cNvPr>
          <p:cNvSpPr/>
          <p:nvPr/>
        </p:nvSpPr>
        <p:spPr>
          <a:xfrm>
            <a:off x="4251960" y="391901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8">
            <a:extLst>
              <a:ext uri="{FF2B5EF4-FFF2-40B4-BE49-F238E27FC236}">
                <a16:creationId xmlns:a16="http://schemas.microsoft.com/office/drawing/2014/main" id="{734ACB59-E00F-4052-867D-F7611DA529EA}"/>
              </a:ext>
            </a:extLst>
          </p:cNvPr>
          <p:cNvSpPr/>
          <p:nvPr/>
        </p:nvSpPr>
        <p:spPr>
          <a:xfrm>
            <a:off x="4617720" y="3845860"/>
            <a:ext cx="708660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Break down stickies into cells</a:t>
            </a: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25 min — for each sticky in the flow, decide how many frames it becomes. A single sticky can span 1–3 frames.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9">
            <a:extLst>
              <a:ext uri="{FF2B5EF4-FFF2-40B4-BE49-F238E27FC236}">
                <a16:creationId xmlns:a16="http://schemas.microsoft.com/office/drawing/2014/main" id="{B573CE95-13F7-11BB-4034-B707AFCE8FE8}"/>
              </a:ext>
            </a:extLst>
          </p:cNvPr>
          <p:cNvSpPr/>
          <p:nvPr/>
        </p:nvSpPr>
        <p:spPr>
          <a:xfrm>
            <a:off x="4251960" y="4376212"/>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50">
            <a:extLst>
              <a:ext uri="{FF2B5EF4-FFF2-40B4-BE49-F238E27FC236}">
                <a16:creationId xmlns:a16="http://schemas.microsoft.com/office/drawing/2014/main" id="{C446A1CB-2EC2-0DAB-C6CF-68F6E36E4F89}"/>
              </a:ext>
            </a:extLst>
          </p:cNvPr>
          <p:cNvSpPr/>
          <p:nvPr/>
        </p:nvSpPr>
        <p:spPr>
          <a:xfrm>
            <a:off x="4251960" y="437621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51">
            <a:extLst>
              <a:ext uri="{FF2B5EF4-FFF2-40B4-BE49-F238E27FC236}">
                <a16:creationId xmlns:a16="http://schemas.microsoft.com/office/drawing/2014/main" id="{A334A2C4-541C-3D18-6A04-32E46B161D88}"/>
              </a:ext>
            </a:extLst>
          </p:cNvPr>
          <p:cNvSpPr/>
          <p:nvPr/>
        </p:nvSpPr>
        <p:spPr>
          <a:xfrm>
            <a:off x="4617720" y="4303060"/>
            <a:ext cx="708660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Fill gaps &amp; missing pieces</a:t>
            </a: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15 min — stare at the grid. Anywhere the story doesn't make sense? Add a frame, or merge two.</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52">
            <a:extLst>
              <a:ext uri="{FF2B5EF4-FFF2-40B4-BE49-F238E27FC236}">
                <a16:creationId xmlns:a16="http://schemas.microsoft.com/office/drawing/2014/main" id="{01E04778-1D48-DBD5-FD02-B2BDF6989E2F}"/>
              </a:ext>
            </a:extLst>
          </p:cNvPr>
          <p:cNvSpPr/>
          <p:nvPr/>
        </p:nvSpPr>
        <p:spPr>
          <a:xfrm>
            <a:off x="4251960" y="4833412"/>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53">
            <a:extLst>
              <a:ext uri="{FF2B5EF4-FFF2-40B4-BE49-F238E27FC236}">
                <a16:creationId xmlns:a16="http://schemas.microsoft.com/office/drawing/2014/main" id="{DE545D80-7A81-F707-DF37-65528D142219}"/>
              </a:ext>
            </a:extLst>
          </p:cNvPr>
          <p:cNvSpPr/>
          <p:nvPr/>
        </p:nvSpPr>
        <p:spPr>
          <a:xfrm>
            <a:off x="4251960" y="483341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5</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54">
            <a:extLst>
              <a:ext uri="{FF2B5EF4-FFF2-40B4-BE49-F238E27FC236}">
                <a16:creationId xmlns:a16="http://schemas.microsoft.com/office/drawing/2014/main" id="{A5C69D30-5CAB-304D-C2FB-F96B75451130}"/>
              </a:ext>
            </a:extLst>
          </p:cNvPr>
          <p:cNvSpPr/>
          <p:nvPr/>
        </p:nvSpPr>
        <p:spPr>
          <a:xfrm>
            <a:off x="4617720" y="4760260"/>
            <a:ext cx="708660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Enrich with prior outputs</a:t>
            </a: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10 min — pull in CDEs, AI use cases, glossary terms, role names from prior workshops onto the relevant frames.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55">
            <a:extLst>
              <a:ext uri="{FF2B5EF4-FFF2-40B4-BE49-F238E27FC236}">
                <a16:creationId xmlns:a16="http://schemas.microsoft.com/office/drawing/2014/main" id="{8E7117DF-3D18-670C-7CD7-E0713A11EBB1}"/>
              </a:ext>
            </a:extLst>
          </p:cNvPr>
          <p:cNvSpPr/>
          <p:nvPr/>
        </p:nvSpPr>
        <p:spPr>
          <a:xfrm>
            <a:off x="4251960" y="5290612"/>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56">
            <a:extLst>
              <a:ext uri="{FF2B5EF4-FFF2-40B4-BE49-F238E27FC236}">
                <a16:creationId xmlns:a16="http://schemas.microsoft.com/office/drawing/2014/main" id="{23F3AE59-AD46-EEB3-A450-0058F98A36D5}"/>
              </a:ext>
            </a:extLst>
          </p:cNvPr>
          <p:cNvSpPr/>
          <p:nvPr/>
        </p:nvSpPr>
        <p:spPr>
          <a:xfrm>
            <a:off x="4251960" y="529061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6</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57">
            <a:extLst>
              <a:ext uri="{FF2B5EF4-FFF2-40B4-BE49-F238E27FC236}">
                <a16:creationId xmlns:a16="http://schemas.microsoft.com/office/drawing/2014/main" id="{0D6D315D-03AC-7160-6C1B-D28F406FBB16}"/>
              </a:ext>
            </a:extLst>
          </p:cNvPr>
          <p:cNvSpPr/>
          <p:nvPr/>
        </p:nvSpPr>
        <p:spPr>
          <a:xfrm>
            <a:off x="4617720" y="5217460"/>
            <a:ext cx="708660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Heatmap vote</a:t>
            </a: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5 min — 2 dots per person on the frames that feel most critical or risky.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Shape 58">
            <a:extLst>
              <a:ext uri="{FF2B5EF4-FFF2-40B4-BE49-F238E27FC236}">
                <a16:creationId xmlns:a16="http://schemas.microsoft.com/office/drawing/2014/main" id="{9C8FD749-92B8-5006-6D7E-C722231E1E36}"/>
              </a:ext>
            </a:extLst>
          </p:cNvPr>
          <p:cNvSpPr/>
          <p:nvPr/>
        </p:nvSpPr>
        <p:spPr>
          <a:xfrm>
            <a:off x="4251960" y="5747812"/>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59">
            <a:extLst>
              <a:ext uri="{FF2B5EF4-FFF2-40B4-BE49-F238E27FC236}">
                <a16:creationId xmlns:a16="http://schemas.microsoft.com/office/drawing/2014/main" id="{5D6799B1-E203-FC56-9431-93D0230A26C8}"/>
              </a:ext>
            </a:extLst>
          </p:cNvPr>
          <p:cNvSpPr/>
          <p:nvPr/>
        </p:nvSpPr>
        <p:spPr>
          <a:xfrm>
            <a:off x="4251960" y="574781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7</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60">
            <a:extLst>
              <a:ext uri="{FF2B5EF4-FFF2-40B4-BE49-F238E27FC236}">
                <a16:creationId xmlns:a16="http://schemas.microsoft.com/office/drawing/2014/main" id="{D04C3431-269A-FFE1-398F-0AEDEC6EF26A}"/>
              </a:ext>
            </a:extLst>
          </p:cNvPr>
          <p:cNvSpPr/>
          <p:nvPr/>
        </p:nvSpPr>
        <p:spPr>
          <a:xfrm>
            <a:off x="4617720" y="5674660"/>
            <a:ext cx="708660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Decider vote + top 3</a:t>
            </a: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5 min — Decider places 3 special dots on the frames they want tested first. Those become the prototyping focus.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660850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Storyboard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white marker with black ink&#10;&#10;Description automatically generated">
            <a:extLst>
              <a:ext uri="{FF2B5EF4-FFF2-40B4-BE49-F238E27FC236}">
                <a16:creationId xmlns:a16="http://schemas.microsoft.com/office/drawing/2014/main" id="{4B6FAE75-DE9E-8736-B3DE-97E3763610A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890039" y="2434425"/>
            <a:ext cx="1130300" cy="1194626"/>
          </a:xfrm>
          <a:prstGeom prst="rect">
            <a:avLst/>
          </a:prstGeom>
        </p:spPr>
      </p:pic>
      <p:pic>
        <p:nvPicPr>
          <p:cNvPr id="14" name="Picture 4">
            <a:extLst>
              <a:ext uri="{FF2B5EF4-FFF2-40B4-BE49-F238E27FC236}">
                <a16:creationId xmlns:a16="http://schemas.microsoft.com/office/drawing/2014/main" id="{1728B346-BC8D-C0D9-676A-A2181CB343A4}"/>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147089" y="3992670"/>
            <a:ext cx="2764983" cy="168758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a:extLst>
              <a:ext uri="{FF2B5EF4-FFF2-40B4-BE49-F238E27FC236}">
                <a16:creationId xmlns:a16="http://schemas.microsoft.com/office/drawing/2014/main" id="{959496FC-E307-C47D-9568-56E4E89039A1}"/>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7327836" y="2884379"/>
            <a:ext cx="4159313" cy="370255"/>
          </a:xfrm>
          <a:prstGeom prst="rect">
            <a:avLst/>
          </a:prstGeom>
        </p:spPr>
      </p:pic>
      <p:sp>
        <p:nvSpPr>
          <p:cNvPr id="20" name="Tijdelijke aanduiding voor inhoud 5">
            <a:extLst>
              <a:ext uri="{FF2B5EF4-FFF2-40B4-BE49-F238E27FC236}">
                <a16:creationId xmlns:a16="http://schemas.microsoft.com/office/drawing/2014/main" id="{A39A8B16-D3B6-9262-35AC-9AB0EC38F0C7}"/>
              </a:ext>
            </a:extLst>
          </p:cNvPr>
          <p:cNvSpPr txBox="1">
            <a:spLocks/>
          </p:cNvSpPr>
          <p:nvPr/>
        </p:nvSpPr>
        <p:spPr>
          <a:xfrm>
            <a:off x="9285230" y="1573664"/>
            <a:ext cx="1373245" cy="54440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Top-voted </a:t>
            </a:r>
            <a:b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Users Test Flow</a:t>
            </a:r>
          </a:p>
        </p:txBody>
      </p:sp>
      <p:pic>
        <p:nvPicPr>
          <p:cNvPr id="21" name="Graphic 20" descr="Line arrow: Clockwise curve with solid fill">
            <a:extLst>
              <a:ext uri="{FF2B5EF4-FFF2-40B4-BE49-F238E27FC236}">
                <a16:creationId xmlns:a16="http://schemas.microsoft.com/office/drawing/2014/main" id="{F1E7F8B6-DA1D-9B09-A8B2-F0C07EBC17CC}"/>
              </a:ext>
            </a:extLst>
          </p:cNvPr>
          <p:cNvPicPr>
            <a:picLocks noChangeAspect="1"/>
          </p:cNvPicPr>
          <p:nvPr/>
        </p:nvPicPr>
        <p:blipFill>
          <a:blip>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rot="3596993">
            <a:off x="8492529" y="1485841"/>
            <a:ext cx="914400" cy="1264448"/>
          </a:xfrm>
          <a:prstGeom prst="rect">
            <a:avLst/>
          </a:prstGeom>
        </p:spPr>
      </p:pic>
      <p:sp>
        <p:nvSpPr>
          <p:cNvPr id="22" name="Oval 21">
            <a:extLst>
              <a:ext uri="{FF2B5EF4-FFF2-40B4-BE49-F238E27FC236}">
                <a16:creationId xmlns:a16="http://schemas.microsoft.com/office/drawing/2014/main" id="{F1A2D47F-9E37-0711-7838-C9BF47AC22D6}"/>
              </a:ext>
            </a:extLst>
          </p:cNvPr>
          <p:cNvSpPr/>
          <p:nvPr/>
        </p:nvSpPr>
        <p:spPr>
          <a:xfrm>
            <a:off x="7404438" y="371372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3" name="Group 22">
            <a:extLst>
              <a:ext uri="{FF2B5EF4-FFF2-40B4-BE49-F238E27FC236}">
                <a16:creationId xmlns:a16="http://schemas.microsoft.com/office/drawing/2014/main" id="{19A07CF0-2A2E-1F8B-752D-CCD10AF91073}"/>
              </a:ext>
            </a:extLst>
          </p:cNvPr>
          <p:cNvGrpSpPr/>
          <p:nvPr/>
        </p:nvGrpSpPr>
        <p:grpSpPr>
          <a:xfrm>
            <a:off x="7730238" y="3675594"/>
            <a:ext cx="180000" cy="180000"/>
            <a:chOff x="7966880" y="3935853"/>
            <a:chExt cx="180000" cy="180000"/>
          </a:xfrm>
        </p:grpSpPr>
        <p:sp>
          <p:nvSpPr>
            <p:cNvPr id="24" name="Oval 23">
              <a:extLst>
                <a:ext uri="{FF2B5EF4-FFF2-40B4-BE49-F238E27FC236}">
                  <a16:creationId xmlns:a16="http://schemas.microsoft.com/office/drawing/2014/main" id="{7DF4E4B8-C11F-C503-AA57-4E4CCC9E3F4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1C365446-117F-AD9D-A156-3E1D283B8DF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997639" y="3958992"/>
              <a:ext cx="118481" cy="118481"/>
            </a:xfrm>
            <a:prstGeom prst="rect">
              <a:avLst/>
            </a:prstGeom>
          </p:spPr>
        </p:pic>
      </p:grpSp>
      <p:sp>
        <p:nvSpPr>
          <p:cNvPr id="26" name="Oval 25">
            <a:extLst>
              <a:ext uri="{FF2B5EF4-FFF2-40B4-BE49-F238E27FC236}">
                <a16:creationId xmlns:a16="http://schemas.microsoft.com/office/drawing/2014/main" id="{06A4DB1E-69D8-CD2C-EB00-76AE21761220}"/>
              </a:ext>
            </a:extLst>
          </p:cNvPr>
          <p:cNvSpPr/>
          <p:nvPr/>
        </p:nvSpPr>
        <p:spPr>
          <a:xfrm>
            <a:off x="7404438" y="385559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7" name="Group 26">
            <a:extLst>
              <a:ext uri="{FF2B5EF4-FFF2-40B4-BE49-F238E27FC236}">
                <a16:creationId xmlns:a16="http://schemas.microsoft.com/office/drawing/2014/main" id="{90CC6FC0-4DC7-159B-6ED4-192742DD789C}"/>
              </a:ext>
            </a:extLst>
          </p:cNvPr>
          <p:cNvGrpSpPr/>
          <p:nvPr/>
        </p:nvGrpSpPr>
        <p:grpSpPr>
          <a:xfrm>
            <a:off x="7993537" y="3677866"/>
            <a:ext cx="180000" cy="180000"/>
            <a:chOff x="7966880" y="3935853"/>
            <a:chExt cx="180000" cy="180000"/>
          </a:xfrm>
        </p:grpSpPr>
        <p:sp>
          <p:nvSpPr>
            <p:cNvPr id="28" name="Oval 27">
              <a:extLst>
                <a:ext uri="{FF2B5EF4-FFF2-40B4-BE49-F238E27FC236}">
                  <a16:creationId xmlns:a16="http://schemas.microsoft.com/office/drawing/2014/main" id="{A1A2B30D-0254-ED9D-DDBB-504D8FFD8E9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9" name="Graphic 28" descr="Star with solid fill">
              <a:extLst>
                <a:ext uri="{FF2B5EF4-FFF2-40B4-BE49-F238E27FC236}">
                  <a16:creationId xmlns:a16="http://schemas.microsoft.com/office/drawing/2014/main" id="{1198B573-3302-7562-1A67-FD1A58408F4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997639" y="3958992"/>
              <a:ext cx="118481" cy="118481"/>
            </a:xfrm>
            <a:prstGeom prst="rect">
              <a:avLst/>
            </a:prstGeom>
          </p:spPr>
        </p:pic>
      </p:grpSp>
      <p:grpSp>
        <p:nvGrpSpPr>
          <p:cNvPr id="30" name="Group 29">
            <a:extLst>
              <a:ext uri="{FF2B5EF4-FFF2-40B4-BE49-F238E27FC236}">
                <a16:creationId xmlns:a16="http://schemas.microsoft.com/office/drawing/2014/main" id="{11B0FD03-F020-7600-F8A1-78E063145863}"/>
              </a:ext>
            </a:extLst>
          </p:cNvPr>
          <p:cNvGrpSpPr/>
          <p:nvPr/>
        </p:nvGrpSpPr>
        <p:grpSpPr>
          <a:xfrm>
            <a:off x="7820238" y="3855594"/>
            <a:ext cx="180000" cy="180000"/>
            <a:chOff x="7966880" y="3935853"/>
            <a:chExt cx="180000" cy="180000"/>
          </a:xfrm>
        </p:grpSpPr>
        <p:sp>
          <p:nvSpPr>
            <p:cNvPr id="31" name="Oval 30">
              <a:extLst>
                <a:ext uri="{FF2B5EF4-FFF2-40B4-BE49-F238E27FC236}">
                  <a16:creationId xmlns:a16="http://schemas.microsoft.com/office/drawing/2014/main" id="{D17DADEE-CD3C-7F00-E186-F0812066260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2" name="Graphic 31" descr="Star with solid fill">
              <a:extLst>
                <a:ext uri="{FF2B5EF4-FFF2-40B4-BE49-F238E27FC236}">
                  <a16:creationId xmlns:a16="http://schemas.microsoft.com/office/drawing/2014/main" id="{18308593-7680-342C-85E8-8F17EF7495B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997639" y="3958992"/>
              <a:ext cx="118481" cy="118481"/>
            </a:xfrm>
            <a:prstGeom prst="rect">
              <a:avLst/>
            </a:prstGeom>
          </p:spPr>
        </p:pic>
      </p:grpSp>
      <p:grpSp>
        <p:nvGrpSpPr>
          <p:cNvPr id="15" name="Group 14">
            <a:extLst>
              <a:ext uri="{FF2B5EF4-FFF2-40B4-BE49-F238E27FC236}">
                <a16:creationId xmlns:a16="http://schemas.microsoft.com/office/drawing/2014/main" id="{AB08E26E-2DA4-C905-9EF3-8F031B44EAC6}"/>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8624DF83-E2AD-1189-CD2E-72A9E2E1DAD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33" name="Group 32">
              <a:extLst>
                <a:ext uri="{FF2B5EF4-FFF2-40B4-BE49-F238E27FC236}">
                  <a16:creationId xmlns:a16="http://schemas.microsoft.com/office/drawing/2014/main" id="{F53038C4-F077-CCD3-21F2-F08D3D4E5C5D}"/>
                </a:ext>
              </a:extLst>
            </p:cNvPr>
            <p:cNvGrpSpPr/>
            <p:nvPr/>
          </p:nvGrpSpPr>
          <p:grpSpPr>
            <a:xfrm>
              <a:off x="10892274" y="158021"/>
              <a:ext cx="1191080" cy="262128"/>
              <a:chOff x="9614080" y="308749"/>
              <a:chExt cx="1191080" cy="262128"/>
            </a:xfrm>
          </p:grpSpPr>
          <p:sp>
            <p:nvSpPr>
              <p:cNvPr id="34" name="Rectangle 33">
                <a:extLst>
                  <a:ext uri="{FF2B5EF4-FFF2-40B4-BE49-F238E27FC236}">
                    <a16:creationId xmlns:a16="http://schemas.microsoft.com/office/drawing/2014/main" id="{87B1A937-4BF3-3C19-A500-32D7CCD89FF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35" name="Rectangle 34">
                <a:extLst>
                  <a:ext uri="{FF2B5EF4-FFF2-40B4-BE49-F238E27FC236}">
                    <a16:creationId xmlns:a16="http://schemas.microsoft.com/office/drawing/2014/main" id="{337E77EB-83B6-81F7-99F4-CE189BF95DD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6" name="Rectangle 35">
            <a:extLst>
              <a:ext uri="{FF2B5EF4-FFF2-40B4-BE49-F238E27FC236}">
                <a16:creationId xmlns:a16="http://schemas.microsoft.com/office/drawing/2014/main" id="{6EB629C7-59FE-B5C3-F269-74D78C029CF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7742714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00CC0-BB10-937B-BA7A-8AF9892D558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A6B41D3-3228-14CC-F32D-061D6D664DB8}"/>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Storyboard</a:t>
            </a:r>
          </a:p>
        </p:txBody>
      </p:sp>
      <p:sp>
        <p:nvSpPr>
          <p:cNvPr id="4" name="Footer Placeholder 3">
            <a:extLst>
              <a:ext uri="{FF2B5EF4-FFF2-40B4-BE49-F238E27FC236}">
                <a16:creationId xmlns:a16="http://schemas.microsoft.com/office/drawing/2014/main" id="{F0D4B213-15B8-B3B7-C40C-B9E1D8C0954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C1513FE-1488-3714-1C45-841ADED3929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B306DD4-BD7E-870D-B9C6-05A84539FE3F}"/>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A316F2F9-BC36-993D-D2C4-D4F85D0D13FE}"/>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5EBEE68D-7458-DB9F-05CC-F45AF5E26CFA}"/>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DA84BD93-45DB-5D38-7B82-CDC4D23C4B98}"/>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D85D80EE-D43F-1A34-C1BC-5D77D3E47239}"/>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A3AD8B3B-63D7-3C01-ABB2-87CE8C1CECB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02AEB463-A6CE-3CF3-AB67-8F7615AA4A54}"/>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027295E5-2AD8-80A4-3982-F803B066E8B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9C4A979E-3D04-46C1-F8A8-188B559606E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6DF3BAEB-B692-7A27-A0A4-375EED418F1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Shape 25">
            <a:extLst>
              <a:ext uri="{FF2B5EF4-FFF2-40B4-BE49-F238E27FC236}">
                <a16:creationId xmlns:a16="http://schemas.microsoft.com/office/drawing/2014/main" id="{47557BE8-71E3-EF72-83A5-878CFE2BEFE7}"/>
              </a:ext>
            </a:extLst>
          </p:cNvPr>
          <p:cNvSpPr/>
          <p:nvPr/>
        </p:nvSpPr>
        <p:spPr>
          <a:xfrm>
            <a:off x="4206240" y="1737360"/>
            <a:ext cx="7498080" cy="24688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 26">
            <a:extLst>
              <a:ext uri="{FF2B5EF4-FFF2-40B4-BE49-F238E27FC236}">
                <a16:creationId xmlns:a16="http://schemas.microsoft.com/office/drawing/2014/main" id="{5CA90D89-2874-4594-D5D1-06AE86C1D994}"/>
              </a:ext>
            </a:extLst>
          </p:cNvPr>
          <p:cNvSpPr/>
          <p:nvPr/>
        </p:nvSpPr>
        <p:spPr>
          <a:xfrm>
            <a:off x="4343400" y="1874520"/>
            <a:ext cx="72237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FACILITATOR SCRIPT  —  SAY ALOUD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 27">
            <a:extLst>
              <a:ext uri="{FF2B5EF4-FFF2-40B4-BE49-F238E27FC236}">
                <a16:creationId xmlns:a16="http://schemas.microsoft.com/office/drawing/2014/main" id="{7681EA9E-A8E2-26BB-CECD-CA8328A7D102}"/>
              </a:ext>
            </a:extLst>
          </p:cNvPr>
          <p:cNvSpPr/>
          <p:nvPr/>
        </p:nvSpPr>
        <p:spPr>
          <a:xfrm>
            <a:off x="4434840" y="2240280"/>
            <a:ext cx="7132320" cy="18288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2400" b="0" i="1" u="none" strike="noStrike" kern="1200" cap="none" spc="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a:t>
            </a:r>
            <a:r>
              <a:rPr kumimoji="0" lang="en-US" sz="1400" b="0" i="1"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We just built a flow made of sticky notes. Now we are going to build the same story as a comic strip.</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400" b="0" i="1"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Each frame is one moment. A screen, a conversation, a decision, a feeling. Written more detailed. The goal is a visualization of the Users Test Flow that helps you develop the prototype better.”</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28">
            <a:extLst>
              <a:ext uri="{FF2B5EF4-FFF2-40B4-BE49-F238E27FC236}">
                <a16:creationId xmlns:a16="http://schemas.microsoft.com/office/drawing/2014/main" id="{940EC543-50F4-23A8-51BE-D2EDF0EE44F3}"/>
              </a:ext>
            </a:extLst>
          </p:cNvPr>
          <p:cNvSpPr/>
          <p:nvPr/>
        </p:nvSpPr>
        <p:spPr>
          <a:xfrm>
            <a:off x="4206240" y="4434840"/>
            <a:ext cx="749808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A single frame — annotated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29">
            <a:extLst>
              <a:ext uri="{FF2B5EF4-FFF2-40B4-BE49-F238E27FC236}">
                <a16:creationId xmlns:a16="http://schemas.microsoft.com/office/drawing/2014/main" id="{C06D0458-B9C5-4E33-504C-B5AAE883E78A}"/>
              </a:ext>
            </a:extLst>
          </p:cNvPr>
          <p:cNvSpPr/>
          <p:nvPr/>
        </p:nvSpPr>
        <p:spPr>
          <a:xfrm>
            <a:off x="4206240" y="4846320"/>
            <a:ext cx="2743200" cy="1554480"/>
          </a:xfrm>
          <a:prstGeom prst="rect">
            <a:avLst/>
          </a:prstGeom>
          <a:solidFill>
            <a:srgbClr val="FFFFFF"/>
          </a:solidFill>
          <a:ln w="1270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Shape 30">
            <a:extLst>
              <a:ext uri="{FF2B5EF4-FFF2-40B4-BE49-F238E27FC236}">
                <a16:creationId xmlns:a16="http://schemas.microsoft.com/office/drawing/2014/main" id="{C3687BB8-D741-984A-6E08-814B5FF8EEF1}"/>
              </a:ext>
            </a:extLst>
          </p:cNvPr>
          <p:cNvSpPr/>
          <p:nvPr/>
        </p:nvSpPr>
        <p:spPr>
          <a:xfrm>
            <a:off x="4206240" y="4846320"/>
            <a:ext cx="2743200" cy="2743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31">
            <a:extLst>
              <a:ext uri="{FF2B5EF4-FFF2-40B4-BE49-F238E27FC236}">
                <a16:creationId xmlns:a16="http://schemas.microsoft.com/office/drawing/2014/main" id="{EC7A8191-C480-D818-D34A-C30FD4CE1096}"/>
              </a:ext>
            </a:extLst>
          </p:cNvPr>
          <p:cNvSpPr/>
          <p:nvPr/>
        </p:nvSpPr>
        <p:spPr>
          <a:xfrm>
            <a:off x="4251960" y="4846320"/>
            <a:ext cx="265176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#4  ·  Steward  ·  Reviews profiling-tool root-cause hint</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Shape 32">
            <a:extLst>
              <a:ext uri="{FF2B5EF4-FFF2-40B4-BE49-F238E27FC236}">
                <a16:creationId xmlns:a16="http://schemas.microsoft.com/office/drawing/2014/main" id="{5519CFE6-78E7-24F5-46AB-4445FC4542ED}"/>
              </a:ext>
            </a:extLst>
          </p:cNvPr>
          <p:cNvSpPr/>
          <p:nvPr/>
        </p:nvSpPr>
        <p:spPr>
          <a:xfrm>
            <a:off x="4480560" y="5303520"/>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Shape 33">
            <a:extLst>
              <a:ext uri="{FF2B5EF4-FFF2-40B4-BE49-F238E27FC236}">
                <a16:creationId xmlns:a16="http://schemas.microsoft.com/office/drawing/2014/main" id="{3233252A-65A1-8658-5D65-288F69222A05}"/>
              </a:ext>
            </a:extLst>
          </p:cNvPr>
          <p:cNvSpPr/>
          <p:nvPr/>
        </p:nvSpPr>
        <p:spPr>
          <a:xfrm>
            <a:off x="4617720" y="5577840"/>
            <a:ext cx="0" cy="365760"/>
          </a:xfrm>
          <a:prstGeom prst="line">
            <a:avLst/>
          </a:prstGeom>
          <a:noFill/>
          <a:ln w="254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4">
            <a:extLst>
              <a:ext uri="{FF2B5EF4-FFF2-40B4-BE49-F238E27FC236}">
                <a16:creationId xmlns:a16="http://schemas.microsoft.com/office/drawing/2014/main" id="{9DA5A236-291A-8162-98F2-7387149B86A4}"/>
              </a:ext>
            </a:extLst>
          </p:cNvPr>
          <p:cNvSpPr/>
          <p:nvPr/>
        </p:nvSpPr>
        <p:spPr>
          <a:xfrm>
            <a:off x="5029200" y="5349240"/>
            <a:ext cx="1737360" cy="914400"/>
          </a:xfrm>
          <a:prstGeom prst="rect">
            <a:avLst/>
          </a:prstGeom>
          <a:solidFill>
            <a:srgbClr val="F1FAFA"/>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35">
            <a:extLst>
              <a:ext uri="{FF2B5EF4-FFF2-40B4-BE49-F238E27FC236}">
                <a16:creationId xmlns:a16="http://schemas.microsoft.com/office/drawing/2014/main" id="{9E832A5C-DDE9-40C4-6E8C-4150E596086C}"/>
              </a:ext>
            </a:extLst>
          </p:cNvPr>
          <p:cNvSpPr/>
          <p:nvPr/>
        </p:nvSpPr>
        <p:spPr>
          <a:xfrm>
            <a:off x="5120640" y="5486400"/>
            <a:ext cx="1554480"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Shape 36">
            <a:extLst>
              <a:ext uri="{FF2B5EF4-FFF2-40B4-BE49-F238E27FC236}">
                <a16:creationId xmlns:a16="http://schemas.microsoft.com/office/drawing/2014/main" id="{43153490-387A-37B1-498E-ED0666A028D2}"/>
              </a:ext>
            </a:extLst>
          </p:cNvPr>
          <p:cNvSpPr/>
          <p:nvPr/>
        </p:nvSpPr>
        <p:spPr>
          <a:xfrm>
            <a:off x="5120640" y="5623560"/>
            <a:ext cx="1280160"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7">
            <a:extLst>
              <a:ext uri="{FF2B5EF4-FFF2-40B4-BE49-F238E27FC236}">
                <a16:creationId xmlns:a16="http://schemas.microsoft.com/office/drawing/2014/main" id="{546CCDB2-76F5-7CB1-3096-7015CFDA4AEC}"/>
              </a:ext>
            </a:extLst>
          </p:cNvPr>
          <p:cNvSpPr/>
          <p:nvPr/>
        </p:nvSpPr>
        <p:spPr>
          <a:xfrm>
            <a:off x="5120640" y="5760720"/>
            <a:ext cx="822960" cy="320040"/>
          </a:xfrm>
          <a:prstGeom prst="rect">
            <a:avLst/>
          </a:prstGeom>
          <a:solidFill>
            <a:srgbClr val="BBDEFB"/>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8">
            <a:extLst>
              <a:ext uri="{FF2B5EF4-FFF2-40B4-BE49-F238E27FC236}">
                <a16:creationId xmlns:a16="http://schemas.microsoft.com/office/drawing/2014/main" id="{548AE64D-7248-6853-F111-67D0C02A8946}"/>
              </a:ext>
            </a:extLst>
          </p:cNvPr>
          <p:cNvSpPr/>
          <p:nvPr/>
        </p:nvSpPr>
        <p:spPr>
          <a:xfrm>
            <a:off x="5120640" y="5760720"/>
            <a:ext cx="82296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Tool hint</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9">
            <a:extLst>
              <a:ext uri="{FF2B5EF4-FFF2-40B4-BE49-F238E27FC236}">
                <a16:creationId xmlns:a16="http://schemas.microsoft.com/office/drawing/2014/main" id="{E8027167-80CE-4716-FCB1-3739031B02A5}"/>
              </a:ext>
            </a:extLst>
          </p:cNvPr>
          <p:cNvSpPr/>
          <p:nvPr/>
        </p:nvSpPr>
        <p:spPr>
          <a:xfrm>
            <a:off x="7132320" y="4846320"/>
            <a:ext cx="1417320" cy="2743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40">
            <a:extLst>
              <a:ext uri="{FF2B5EF4-FFF2-40B4-BE49-F238E27FC236}">
                <a16:creationId xmlns:a16="http://schemas.microsoft.com/office/drawing/2014/main" id="{1B5E1136-57C3-47E4-80D1-C4A7B8DFF293}"/>
              </a:ext>
            </a:extLst>
          </p:cNvPr>
          <p:cNvSpPr/>
          <p:nvPr/>
        </p:nvSpPr>
        <p:spPr>
          <a:xfrm>
            <a:off x="7132320" y="4846320"/>
            <a:ext cx="1417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Caption</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41">
            <a:extLst>
              <a:ext uri="{FF2B5EF4-FFF2-40B4-BE49-F238E27FC236}">
                <a16:creationId xmlns:a16="http://schemas.microsoft.com/office/drawing/2014/main" id="{0DC8F3B3-76AD-71A0-32BC-0A4A3B6B031E}"/>
              </a:ext>
            </a:extLst>
          </p:cNvPr>
          <p:cNvSpPr/>
          <p:nvPr/>
        </p:nvSpPr>
        <p:spPr>
          <a:xfrm>
            <a:off x="7132320" y="5166360"/>
            <a:ext cx="1417320" cy="118872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sentence describing what happens. Present tense. Role-anchored.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42">
            <a:extLst>
              <a:ext uri="{FF2B5EF4-FFF2-40B4-BE49-F238E27FC236}">
                <a16:creationId xmlns:a16="http://schemas.microsoft.com/office/drawing/2014/main" id="{881A232E-43E7-4B08-7D24-D72064721484}"/>
              </a:ext>
            </a:extLst>
          </p:cNvPr>
          <p:cNvSpPr/>
          <p:nvPr/>
        </p:nvSpPr>
        <p:spPr>
          <a:xfrm>
            <a:off x="8686800" y="4846320"/>
            <a:ext cx="1417320" cy="2743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43">
            <a:extLst>
              <a:ext uri="{FF2B5EF4-FFF2-40B4-BE49-F238E27FC236}">
                <a16:creationId xmlns:a16="http://schemas.microsoft.com/office/drawing/2014/main" id="{0447487E-215E-4448-D1F4-1E6A8FAE3625}"/>
              </a:ext>
            </a:extLst>
          </p:cNvPr>
          <p:cNvSpPr/>
          <p:nvPr/>
        </p:nvSpPr>
        <p:spPr>
          <a:xfrm>
            <a:off x="8686800" y="4846320"/>
            <a:ext cx="1417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Tags</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44">
            <a:extLst>
              <a:ext uri="{FF2B5EF4-FFF2-40B4-BE49-F238E27FC236}">
                <a16:creationId xmlns:a16="http://schemas.microsoft.com/office/drawing/2014/main" id="{F2E5113B-DD62-1656-2FC5-4248C358B5D0}"/>
              </a:ext>
            </a:extLst>
          </p:cNvPr>
          <p:cNvSpPr/>
          <p:nvPr/>
        </p:nvSpPr>
        <p:spPr>
          <a:xfrm>
            <a:off x="8686800" y="5166360"/>
            <a:ext cx="1417320" cy="118872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Link to prior output: glossary template, measurement template, communication and training concepts.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45">
            <a:extLst>
              <a:ext uri="{FF2B5EF4-FFF2-40B4-BE49-F238E27FC236}">
                <a16:creationId xmlns:a16="http://schemas.microsoft.com/office/drawing/2014/main" id="{F88A5BB9-7792-F0B1-C714-84CF177B054A}"/>
              </a:ext>
            </a:extLst>
          </p:cNvPr>
          <p:cNvSpPr/>
          <p:nvPr/>
        </p:nvSpPr>
        <p:spPr>
          <a:xfrm>
            <a:off x="10241280" y="4846320"/>
            <a:ext cx="1417320" cy="2743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6">
            <a:extLst>
              <a:ext uri="{FF2B5EF4-FFF2-40B4-BE49-F238E27FC236}">
                <a16:creationId xmlns:a16="http://schemas.microsoft.com/office/drawing/2014/main" id="{40B97E17-81C0-FDB8-AB8C-F710812A120B}"/>
              </a:ext>
            </a:extLst>
          </p:cNvPr>
          <p:cNvSpPr/>
          <p:nvPr/>
        </p:nvSpPr>
        <p:spPr>
          <a:xfrm>
            <a:off x="10241280" y="4846320"/>
            <a:ext cx="1417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Visual cues</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47">
            <a:extLst>
              <a:ext uri="{FF2B5EF4-FFF2-40B4-BE49-F238E27FC236}">
                <a16:creationId xmlns:a16="http://schemas.microsoft.com/office/drawing/2014/main" id="{8E2C40D3-2454-DDC9-A8A6-209A70E308A4}"/>
              </a:ext>
            </a:extLst>
          </p:cNvPr>
          <p:cNvSpPr/>
          <p:nvPr/>
        </p:nvSpPr>
        <p:spPr>
          <a:xfrm>
            <a:off x="10241280" y="5166360"/>
            <a:ext cx="1417320" cy="118872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Sticky inside the frame to show process flow actions. Red pen to show risk.</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478818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Storyboard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119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4222377" y="2267940"/>
            <a:ext cx="7363609" cy="344946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the Storyboard Exercise is to develop a clear and actionable plan that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brings the user story to life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much like a storyboard in filmmaking.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breaking the process down into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detailed, practical steps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we’ll ensure that everyone understands exactly how the data governance tasks should be executed in practice.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storyboard will act as a step-by-step guide, outlining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involved and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activities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that need to happen at each stage. </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complete, this will be your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go-to reference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creating a prototype and implementing the processes in your data governance testing phase.</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775C8CED-BE82-2416-4B70-4EFF1391AC1D}"/>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73ACE5D2-FE54-6DC0-1B0C-D493AF3D970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014F0212-6E4B-0808-B0A5-8B29613C39AF}"/>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751FD592-1661-764C-8D7A-07889080313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6BDA785B-604D-991B-47EC-95F585F99B4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49E276E2-8A02-B953-FAD3-03224D9D1AC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75106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identify and prioritize essential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 metrics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 completeness, accuracy)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governance KPIs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 policy compliance, data stewards onboarded) that will be used to measure the success of the data governance program.</a:t>
            </a:r>
          </a:p>
          <a:p>
            <a:pPr marL="285750" marR="0" lvl="0" indent="-285750" algn="just"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use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Metrics Cards</a:t>
            </a:r>
            <a:r>
              <a:rPr kumimoji="0" lang="nl-BE"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individually map key metrics, then collaborate to categorize and vote on the most critical metrics to include in the final dashboard.</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C990D8A9-D145-0C6F-EC02-6D5331D9F1A7}"/>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0BDEA06C-A93C-A52E-BD13-29D26289A3B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838A931C-B3D6-2B5D-BD04-F0AA5DF07B51}"/>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2F4A9BBE-1868-E24B-3383-05BA56510B4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0" name="Rectangle 19">
                <a:extLst>
                  <a:ext uri="{FF2B5EF4-FFF2-40B4-BE49-F238E27FC236}">
                    <a16:creationId xmlns:a16="http://schemas.microsoft.com/office/drawing/2014/main" id="{05F1D9C3-9B3F-0958-7045-D6DCB550B50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706F91A8-B2A1-7C79-6F49-100E67DD274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1899989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F288A4-C170-7F44-5B20-BF24B29D7351}"/>
            </a:ext>
          </a:extLst>
        </p:cNvPr>
        <p:cNvGrpSpPr/>
        <p:nvPr/>
      </p:nvGrpSpPr>
      <p:grpSpPr>
        <a:xfrm>
          <a:off x="0" y="0"/>
          <a:ext cx="0" cy="0"/>
          <a:chOff x="0" y="0"/>
          <a:chExt cx="0" cy="0"/>
        </a:xfrm>
      </p:grpSpPr>
      <p:sp>
        <p:nvSpPr>
          <p:cNvPr id="83" name="Shape 51">
            <a:extLst>
              <a:ext uri="{FF2B5EF4-FFF2-40B4-BE49-F238E27FC236}">
                <a16:creationId xmlns:a16="http://schemas.microsoft.com/office/drawing/2014/main" id="{930C6690-DDBD-BB81-D45C-13650DD86808}"/>
              </a:ext>
            </a:extLst>
          </p:cNvPr>
          <p:cNvSpPr/>
          <p:nvPr/>
        </p:nvSpPr>
        <p:spPr>
          <a:xfrm>
            <a:off x="4206240" y="4389120"/>
            <a:ext cx="7498080" cy="19202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 name="Title 1">
            <a:extLst>
              <a:ext uri="{FF2B5EF4-FFF2-40B4-BE49-F238E27FC236}">
                <a16:creationId xmlns:a16="http://schemas.microsoft.com/office/drawing/2014/main" id="{12E59CB3-6F4D-1A8D-2FDA-46AE499B14E1}"/>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Storyboard</a:t>
            </a:r>
          </a:p>
        </p:txBody>
      </p:sp>
      <p:sp>
        <p:nvSpPr>
          <p:cNvPr id="4" name="Footer Placeholder 3">
            <a:extLst>
              <a:ext uri="{FF2B5EF4-FFF2-40B4-BE49-F238E27FC236}">
                <a16:creationId xmlns:a16="http://schemas.microsoft.com/office/drawing/2014/main" id="{70EDDA31-9AA2-5653-DB71-15C6C95C60C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D0362A0-1D04-1D23-BA36-39B8D6C0D2C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7217B0DC-27C9-73BB-A4E4-9FD32148C606}"/>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6E07FE71-793C-9891-0EDA-193BC7DEEF3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EE9743AF-F2EB-376D-AA86-DDAE5D35714C}"/>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3505B56F-975E-3EEB-80FD-6994008B93A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C078543F-6FBC-9890-3E8C-5C1D0031830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278F4636-385F-2D7B-5B5E-00D9DAF7CA6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17" name="Tijdelijke aanduiding voor tekst 44">
            <a:extLst>
              <a:ext uri="{FF2B5EF4-FFF2-40B4-BE49-F238E27FC236}">
                <a16:creationId xmlns:a16="http://schemas.microsoft.com/office/drawing/2014/main" id="{C46B81DE-BB0A-3835-E386-ABD8ED88BA71}"/>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39" name="Tijdelijke aanduiding voor tekst 44">
            <a:extLst>
              <a:ext uri="{FF2B5EF4-FFF2-40B4-BE49-F238E27FC236}">
                <a16:creationId xmlns:a16="http://schemas.microsoft.com/office/drawing/2014/main" id="{150CEDA5-974A-39E8-6DBC-B595B45F5346}"/>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40" name="Tijdelijke aanduiding voor tekst 44">
            <a:extLst>
              <a:ext uri="{FF2B5EF4-FFF2-40B4-BE49-F238E27FC236}">
                <a16:creationId xmlns:a16="http://schemas.microsoft.com/office/drawing/2014/main" id="{31F57544-EC26-2372-225E-71AA47E5AE8B}"/>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41" name="Tijdelijke aanduiding voor tekst 44">
            <a:extLst>
              <a:ext uri="{FF2B5EF4-FFF2-40B4-BE49-F238E27FC236}">
                <a16:creationId xmlns:a16="http://schemas.microsoft.com/office/drawing/2014/main" id="{732A538E-4D8E-5975-A485-65ECB4187070}"/>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42" name="Text 25">
            <a:extLst>
              <a:ext uri="{FF2B5EF4-FFF2-40B4-BE49-F238E27FC236}">
                <a16:creationId xmlns:a16="http://schemas.microsoft.com/office/drawing/2014/main" id="{CF24FC98-5745-C415-7097-195134653BAB}"/>
              </a:ext>
            </a:extLst>
          </p:cNvPr>
          <p:cNvSpPr/>
          <p:nvPr/>
        </p:nvSpPr>
        <p:spPr>
          <a:xfrm>
            <a:off x="4206240" y="1737360"/>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Build the scaffold first. Story second.</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Shape 26">
            <a:extLst>
              <a:ext uri="{FF2B5EF4-FFF2-40B4-BE49-F238E27FC236}">
                <a16:creationId xmlns:a16="http://schemas.microsoft.com/office/drawing/2014/main" id="{FC5EBCE7-E324-AB00-DA96-53F3031B3414}"/>
              </a:ext>
            </a:extLst>
          </p:cNvPr>
          <p:cNvSpPr/>
          <p:nvPr/>
        </p:nvSpPr>
        <p:spPr>
          <a:xfrm>
            <a:off x="4206240" y="2286000"/>
            <a:ext cx="7498080" cy="19202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27">
            <a:extLst>
              <a:ext uri="{FF2B5EF4-FFF2-40B4-BE49-F238E27FC236}">
                <a16:creationId xmlns:a16="http://schemas.microsoft.com/office/drawing/2014/main" id="{9AB8860A-21F0-D94A-5841-D98EF4348030}"/>
              </a:ext>
            </a:extLst>
          </p:cNvPr>
          <p:cNvSpPr/>
          <p:nvPr/>
        </p:nvSpPr>
        <p:spPr>
          <a:xfrm>
            <a:off x="4343400" y="2468880"/>
            <a:ext cx="502920" cy="5029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28">
            <a:extLst>
              <a:ext uri="{FF2B5EF4-FFF2-40B4-BE49-F238E27FC236}">
                <a16:creationId xmlns:a16="http://schemas.microsoft.com/office/drawing/2014/main" id="{83E9168A-909E-8E84-7F68-5AAABD884684}"/>
              </a:ext>
            </a:extLst>
          </p:cNvPr>
          <p:cNvSpPr/>
          <p:nvPr/>
        </p:nvSpPr>
        <p:spPr>
          <a:xfrm>
            <a:off x="4343400" y="2468880"/>
            <a:ext cx="502920" cy="5029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1</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29">
            <a:extLst>
              <a:ext uri="{FF2B5EF4-FFF2-40B4-BE49-F238E27FC236}">
                <a16:creationId xmlns:a16="http://schemas.microsoft.com/office/drawing/2014/main" id="{4C0B4711-C8AF-DE2B-DF28-8BA659E2758E}"/>
              </a:ext>
            </a:extLst>
          </p:cNvPr>
          <p:cNvSpPr/>
          <p:nvPr/>
        </p:nvSpPr>
        <p:spPr>
          <a:xfrm>
            <a:off x="4983480" y="2468880"/>
            <a:ext cx="658368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Sketch 10–20 empty frames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30">
            <a:extLst>
              <a:ext uri="{FF2B5EF4-FFF2-40B4-BE49-F238E27FC236}">
                <a16:creationId xmlns:a16="http://schemas.microsoft.com/office/drawing/2014/main" id="{7647F66A-93B8-8AF6-8590-FAA6D4C4BED5}"/>
              </a:ext>
            </a:extLst>
          </p:cNvPr>
          <p:cNvSpPr/>
          <p:nvPr/>
        </p:nvSpPr>
        <p:spPr>
          <a:xfrm>
            <a:off x="4983480" y="2926080"/>
            <a:ext cx="658368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Draw a grid on the wall. 2 rows, 5–10 frames per row. Number each frame. Do not write any content yet.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31">
            <a:extLst>
              <a:ext uri="{FF2B5EF4-FFF2-40B4-BE49-F238E27FC236}">
                <a16:creationId xmlns:a16="http://schemas.microsoft.com/office/drawing/2014/main" id="{8D50A98E-D12E-9AFA-A263-BDBDB620B85E}"/>
              </a:ext>
            </a:extLst>
          </p:cNvPr>
          <p:cNvSpPr/>
          <p:nvPr/>
        </p:nvSpPr>
        <p:spPr>
          <a:xfrm>
            <a:off x="4983480"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32">
            <a:extLst>
              <a:ext uri="{FF2B5EF4-FFF2-40B4-BE49-F238E27FC236}">
                <a16:creationId xmlns:a16="http://schemas.microsoft.com/office/drawing/2014/main" id="{154CAF09-C3A7-3B45-5025-CEFEFD57046E}"/>
              </a:ext>
            </a:extLst>
          </p:cNvPr>
          <p:cNvSpPr/>
          <p:nvPr/>
        </p:nvSpPr>
        <p:spPr>
          <a:xfrm>
            <a:off x="4983480"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1</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33">
            <a:extLst>
              <a:ext uri="{FF2B5EF4-FFF2-40B4-BE49-F238E27FC236}">
                <a16:creationId xmlns:a16="http://schemas.microsoft.com/office/drawing/2014/main" id="{A33961E3-C057-4C29-D9DC-4111DBAFDA96}"/>
              </a:ext>
            </a:extLst>
          </p:cNvPr>
          <p:cNvSpPr/>
          <p:nvPr/>
        </p:nvSpPr>
        <p:spPr>
          <a:xfrm>
            <a:off x="5632704"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34">
            <a:extLst>
              <a:ext uri="{FF2B5EF4-FFF2-40B4-BE49-F238E27FC236}">
                <a16:creationId xmlns:a16="http://schemas.microsoft.com/office/drawing/2014/main" id="{993B2C2D-768A-D792-9649-5EEB7F5C6EF9}"/>
              </a:ext>
            </a:extLst>
          </p:cNvPr>
          <p:cNvSpPr/>
          <p:nvPr/>
        </p:nvSpPr>
        <p:spPr>
          <a:xfrm>
            <a:off x="5632704"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2</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35">
            <a:extLst>
              <a:ext uri="{FF2B5EF4-FFF2-40B4-BE49-F238E27FC236}">
                <a16:creationId xmlns:a16="http://schemas.microsoft.com/office/drawing/2014/main" id="{9935A431-9B6B-EF25-E798-66FE959F3491}"/>
              </a:ext>
            </a:extLst>
          </p:cNvPr>
          <p:cNvSpPr/>
          <p:nvPr/>
        </p:nvSpPr>
        <p:spPr>
          <a:xfrm>
            <a:off x="6281928"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36">
            <a:extLst>
              <a:ext uri="{FF2B5EF4-FFF2-40B4-BE49-F238E27FC236}">
                <a16:creationId xmlns:a16="http://schemas.microsoft.com/office/drawing/2014/main" id="{2286B7B0-875C-A658-394E-83F27AB7912B}"/>
              </a:ext>
            </a:extLst>
          </p:cNvPr>
          <p:cNvSpPr/>
          <p:nvPr/>
        </p:nvSpPr>
        <p:spPr>
          <a:xfrm>
            <a:off x="6281928"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3</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37">
            <a:extLst>
              <a:ext uri="{FF2B5EF4-FFF2-40B4-BE49-F238E27FC236}">
                <a16:creationId xmlns:a16="http://schemas.microsoft.com/office/drawing/2014/main" id="{0A965475-105D-281B-BE98-B436FEA7E3E8}"/>
              </a:ext>
            </a:extLst>
          </p:cNvPr>
          <p:cNvSpPr/>
          <p:nvPr/>
        </p:nvSpPr>
        <p:spPr>
          <a:xfrm>
            <a:off x="6931152"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38">
            <a:extLst>
              <a:ext uri="{FF2B5EF4-FFF2-40B4-BE49-F238E27FC236}">
                <a16:creationId xmlns:a16="http://schemas.microsoft.com/office/drawing/2014/main" id="{935F90FB-73C8-CB63-D1B6-9B644589A801}"/>
              </a:ext>
            </a:extLst>
          </p:cNvPr>
          <p:cNvSpPr/>
          <p:nvPr/>
        </p:nvSpPr>
        <p:spPr>
          <a:xfrm>
            <a:off x="6931152"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4</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39">
            <a:extLst>
              <a:ext uri="{FF2B5EF4-FFF2-40B4-BE49-F238E27FC236}">
                <a16:creationId xmlns:a16="http://schemas.microsoft.com/office/drawing/2014/main" id="{D5B3A39C-A79C-EC37-7983-8588AA61629E}"/>
              </a:ext>
            </a:extLst>
          </p:cNvPr>
          <p:cNvSpPr/>
          <p:nvPr/>
        </p:nvSpPr>
        <p:spPr>
          <a:xfrm>
            <a:off x="7580376"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Text 40">
            <a:extLst>
              <a:ext uri="{FF2B5EF4-FFF2-40B4-BE49-F238E27FC236}">
                <a16:creationId xmlns:a16="http://schemas.microsoft.com/office/drawing/2014/main" id="{4D296040-B5AC-2C9B-6E9C-B11F90910C13}"/>
              </a:ext>
            </a:extLst>
          </p:cNvPr>
          <p:cNvSpPr/>
          <p:nvPr/>
        </p:nvSpPr>
        <p:spPr>
          <a:xfrm>
            <a:off x="7580376"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5</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Shape 41">
            <a:extLst>
              <a:ext uri="{FF2B5EF4-FFF2-40B4-BE49-F238E27FC236}">
                <a16:creationId xmlns:a16="http://schemas.microsoft.com/office/drawing/2014/main" id="{75AE7CEF-D652-4DBD-D4FA-D461DCCB2055}"/>
              </a:ext>
            </a:extLst>
          </p:cNvPr>
          <p:cNvSpPr/>
          <p:nvPr/>
        </p:nvSpPr>
        <p:spPr>
          <a:xfrm>
            <a:off x="8229600"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Text 42">
            <a:extLst>
              <a:ext uri="{FF2B5EF4-FFF2-40B4-BE49-F238E27FC236}">
                <a16:creationId xmlns:a16="http://schemas.microsoft.com/office/drawing/2014/main" id="{41F125E8-E195-9E7A-5C60-26DAB08ABB2B}"/>
              </a:ext>
            </a:extLst>
          </p:cNvPr>
          <p:cNvSpPr/>
          <p:nvPr/>
        </p:nvSpPr>
        <p:spPr>
          <a:xfrm>
            <a:off x="8229600"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6</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Shape 43">
            <a:extLst>
              <a:ext uri="{FF2B5EF4-FFF2-40B4-BE49-F238E27FC236}">
                <a16:creationId xmlns:a16="http://schemas.microsoft.com/office/drawing/2014/main" id="{FA31120C-1D7B-3D6B-163D-E3C436EAB267}"/>
              </a:ext>
            </a:extLst>
          </p:cNvPr>
          <p:cNvSpPr/>
          <p:nvPr/>
        </p:nvSpPr>
        <p:spPr>
          <a:xfrm>
            <a:off x="8878824"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Text 44">
            <a:extLst>
              <a:ext uri="{FF2B5EF4-FFF2-40B4-BE49-F238E27FC236}">
                <a16:creationId xmlns:a16="http://schemas.microsoft.com/office/drawing/2014/main" id="{8AEEFFC0-29AD-EBC0-2656-4F9DF29541B1}"/>
              </a:ext>
            </a:extLst>
          </p:cNvPr>
          <p:cNvSpPr/>
          <p:nvPr/>
        </p:nvSpPr>
        <p:spPr>
          <a:xfrm>
            <a:off x="8878824"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7</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Shape 45">
            <a:extLst>
              <a:ext uri="{FF2B5EF4-FFF2-40B4-BE49-F238E27FC236}">
                <a16:creationId xmlns:a16="http://schemas.microsoft.com/office/drawing/2014/main" id="{513258AB-B6F8-ADB3-B87A-711EBA8F48D8}"/>
              </a:ext>
            </a:extLst>
          </p:cNvPr>
          <p:cNvSpPr/>
          <p:nvPr/>
        </p:nvSpPr>
        <p:spPr>
          <a:xfrm>
            <a:off x="9528048"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Text 46">
            <a:extLst>
              <a:ext uri="{FF2B5EF4-FFF2-40B4-BE49-F238E27FC236}">
                <a16:creationId xmlns:a16="http://schemas.microsoft.com/office/drawing/2014/main" id="{12830959-D702-1F9F-678A-DC4D882E0993}"/>
              </a:ext>
            </a:extLst>
          </p:cNvPr>
          <p:cNvSpPr/>
          <p:nvPr/>
        </p:nvSpPr>
        <p:spPr>
          <a:xfrm>
            <a:off x="9528048"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8</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Shape 47">
            <a:extLst>
              <a:ext uri="{FF2B5EF4-FFF2-40B4-BE49-F238E27FC236}">
                <a16:creationId xmlns:a16="http://schemas.microsoft.com/office/drawing/2014/main" id="{BE04265B-B7E9-B8B5-A610-E1F27CF98F73}"/>
              </a:ext>
            </a:extLst>
          </p:cNvPr>
          <p:cNvSpPr/>
          <p:nvPr/>
        </p:nvSpPr>
        <p:spPr>
          <a:xfrm>
            <a:off x="10177272"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Text 48">
            <a:extLst>
              <a:ext uri="{FF2B5EF4-FFF2-40B4-BE49-F238E27FC236}">
                <a16:creationId xmlns:a16="http://schemas.microsoft.com/office/drawing/2014/main" id="{7ACCD08D-632F-4F1F-09C3-457E3600F562}"/>
              </a:ext>
            </a:extLst>
          </p:cNvPr>
          <p:cNvSpPr/>
          <p:nvPr/>
        </p:nvSpPr>
        <p:spPr>
          <a:xfrm>
            <a:off x="10177272"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9</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Shape 49">
            <a:extLst>
              <a:ext uri="{FF2B5EF4-FFF2-40B4-BE49-F238E27FC236}">
                <a16:creationId xmlns:a16="http://schemas.microsoft.com/office/drawing/2014/main" id="{FDCC91C9-B2CF-D8A1-265D-DFC04A8D900D}"/>
              </a:ext>
            </a:extLst>
          </p:cNvPr>
          <p:cNvSpPr/>
          <p:nvPr/>
        </p:nvSpPr>
        <p:spPr>
          <a:xfrm>
            <a:off x="10826496" y="3520440"/>
            <a:ext cx="621792" cy="5943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Text 50">
            <a:extLst>
              <a:ext uri="{FF2B5EF4-FFF2-40B4-BE49-F238E27FC236}">
                <a16:creationId xmlns:a16="http://schemas.microsoft.com/office/drawing/2014/main" id="{CF4F1377-C83F-9D97-79EC-B2EE4FF300B8}"/>
              </a:ext>
            </a:extLst>
          </p:cNvPr>
          <p:cNvSpPr/>
          <p:nvPr/>
        </p:nvSpPr>
        <p:spPr>
          <a:xfrm>
            <a:off x="10826496" y="3520440"/>
            <a:ext cx="621792"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10</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52">
            <a:extLst>
              <a:ext uri="{FF2B5EF4-FFF2-40B4-BE49-F238E27FC236}">
                <a16:creationId xmlns:a16="http://schemas.microsoft.com/office/drawing/2014/main" id="{7855F2BF-E1E4-1CAA-F285-39BDAEED7E83}"/>
              </a:ext>
            </a:extLst>
          </p:cNvPr>
          <p:cNvSpPr/>
          <p:nvPr/>
        </p:nvSpPr>
        <p:spPr>
          <a:xfrm>
            <a:off x="4343400" y="4572000"/>
            <a:ext cx="502920" cy="5029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Text 53">
            <a:extLst>
              <a:ext uri="{FF2B5EF4-FFF2-40B4-BE49-F238E27FC236}">
                <a16:creationId xmlns:a16="http://schemas.microsoft.com/office/drawing/2014/main" id="{873DB918-349F-2523-9CE0-2D3BEEE1646B}"/>
              </a:ext>
            </a:extLst>
          </p:cNvPr>
          <p:cNvSpPr/>
          <p:nvPr/>
        </p:nvSpPr>
        <p:spPr>
          <a:xfrm>
            <a:off x="4343400" y="4572000"/>
            <a:ext cx="502920" cy="5029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2</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Text 54">
            <a:extLst>
              <a:ext uri="{FF2B5EF4-FFF2-40B4-BE49-F238E27FC236}">
                <a16:creationId xmlns:a16="http://schemas.microsoft.com/office/drawing/2014/main" id="{D7D7860D-6B62-1BE0-790C-C3A974800E36}"/>
              </a:ext>
            </a:extLst>
          </p:cNvPr>
          <p:cNvSpPr/>
          <p:nvPr/>
        </p:nvSpPr>
        <p:spPr>
          <a:xfrm>
            <a:off x="4983480" y="4572000"/>
            <a:ext cx="658368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Break down each sticky into cells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Text 55">
            <a:extLst>
              <a:ext uri="{FF2B5EF4-FFF2-40B4-BE49-F238E27FC236}">
                <a16:creationId xmlns:a16="http://schemas.microsoft.com/office/drawing/2014/main" id="{15657CEC-E314-E9FA-1D6D-19D74D7FC1FC}"/>
              </a:ext>
            </a:extLst>
          </p:cNvPr>
          <p:cNvSpPr/>
          <p:nvPr/>
        </p:nvSpPr>
        <p:spPr>
          <a:xfrm>
            <a:off x="4983480" y="5029200"/>
            <a:ext cx="6583680" cy="11887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Walk through the Users Test Flow sticky by sticky. For each, decide how many frames it deserves.  1 sticky =  1 frame (usually)  ·  2–3 frames (complex steps, decisions, AI handoffs)  ·  0 frames (merge into neighbor).</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72" name="Group 71">
            <a:extLst>
              <a:ext uri="{FF2B5EF4-FFF2-40B4-BE49-F238E27FC236}">
                <a16:creationId xmlns:a16="http://schemas.microsoft.com/office/drawing/2014/main" id="{58EEB898-A704-129D-E26A-87567CC96CF2}"/>
              </a:ext>
            </a:extLst>
          </p:cNvPr>
          <p:cNvGrpSpPr/>
          <p:nvPr/>
        </p:nvGrpSpPr>
        <p:grpSpPr>
          <a:xfrm>
            <a:off x="489019" y="4777740"/>
            <a:ext cx="3156814" cy="1188721"/>
            <a:chOff x="5558560" y="4345037"/>
            <a:chExt cx="4641271" cy="1784758"/>
          </a:xfrm>
        </p:grpSpPr>
        <p:sp>
          <p:nvSpPr>
            <p:cNvPr id="73" name="Rectangle 72">
              <a:extLst>
                <a:ext uri="{FF2B5EF4-FFF2-40B4-BE49-F238E27FC236}">
                  <a16:creationId xmlns:a16="http://schemas.microsoft.com/office/drawing/2014/main" id="{E3D9C3FA-B209-2D87-7C21-528BA3B4DF0A}"/>
                </a:ext>
              </a:extLst>
            </p:cNvPr>
            <p:cNvSpPr/>
            <p:nvPr/>
          </p:nvSpPr>
          <p:spPr>
            <a:xfrm>
              <a:off x="5558560" y="4360698"/>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8D89FA8F-858E-2DE5-3431-04B252EF339C}"/>
                </a:ext>
              </a:extLst>
            </p:cNvPr>
            <p:cNvSpPr/>
            <p:nvPr/>
          </p:nvSpPr>
          <p:spPr>
            <a:xfrm>
              <a:off x="6522605" y="4354273"/>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A4A6B30E-8AF0-057E-C08E-AE8E28DF725C}"/>
                </a:ext>
              </a:extLst>
            </p:cNvPr>
            <p:cNvSpPr/>
            <p:nvPr/>
          </p:nvSpPr>
          <p:spPr>
            <a:xfrm>
              <a:off x="7486650" y="4345037"/>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6D99D317-60FD-D8CF-E007-AF10653E61F9}"/>
                </a:ext>
              </a:extLst>
            </p:cNvPr>
            <p:cNvSpPr/>
            <p:nvPr/>
          </p:nvSpPr>
          <p:spPr>
            <a:xfrm>
              <a:off x="8450695" y="4345037"/>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Rectangle 76">
              <a:extLst>
                <a:ext uri="{FF2B5EF4-FFF2-40B4-BE49-F238E27FC236}">
                  <a16:creationId xmlns:a16="http://schemas.microsoft.com/office/drawing/2014/main" id="{0A5367FE-6C59-9E35-2864-1348032FFF5B}"/>
                </a:ext>
              </a:extLst>
            </p:cNvPr>
            <p:cNvSpPr/>
            <p:nvPr/>
          </p:nvSpPr>
          <p:spPr>
            <a:xfrm>
              <a:off x="5558560" y="5316995"/>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Rectangle 77">
              <a:extLst>
                <a:ext uri="{FF2B5EF4-FFF2-40B4-BE49-F238E27FC236}">
                  <a16:creationId xmlns:a16="http://schemas.microsoft.com/office/drawing/2014/main" id="{EB4836F8-3583-EDF1-2263-145F073A91FC}"/>
                </a:ext>
              </a:extLst>
            </p:cNvPr>
            <p:cNvSpPr/>
            <p:nvPr/>
          </p:nvSpPr>
          <p:spPr>
            <a:xfrm>
              <a:off x="6522605" y="5310570"/>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Rectangle 78">
              <a:extLst>
                <a:ext uri="{FF2B5EF4-FFF2-40B4-BE49-F238E27FC236}">
                  <a16:creationId xmlns:a16="http://schemas.microsoft.com/office/drawing/2014/main" id="{BBA47521-5026-427B-4148-11B66E7D91FC}"/>
                </a:ext>
              </a:extLst>
            </p:cNvPr>
            <p:cNvSpPr/>
            <p:nvPr/>
          </p:nvSpPr>
          <p:spPr>
            <a:xfrm>
              <a:off x="7486650" y="5301334"/>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Rectangle 79">
              <a:extLst>
                <a:ext uri="{FF2B5EF4-FFF2-40B4-BE49-F238E27FC236}">
                  <a16:creationId xmlns:a16="http://schemas.microsoft.com/office/drawing/2014/main" id="{408EBB95-BC0C-79A6-E184-2556F8E1939E}"/>
                </a:ext>
              </a:extLst>
            </p:cNvPr>
            <p:cNvSpPr/>
            <p:nvPr/>
          </p:nvSpPr>
          <p:spPr>
            <a:xfrm>
              <a:off x="8450695" y="5301334"/>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Rectangle 80">
              <a:extLst>
                <a:ext uri="{FF2B5EF4-FFF2-40B4-BE49-F238E27FC236}">
                  <a16:creationId xmlns:a16="http://schemas.microsoft.com/office/drawing/2014/main" id="{F901DEF8-67DD-0E2B-6ED1-397881A8DD12}"/>
                </a:ext>
              </a:extLst>
            </p:cNvPr>
            <p:cNvSpPr/>
            <p:nvPr/>
          </p:nvSpPr>
          <p:spPr>
            <a:xfrm>
              <a:off x="9414740" y="4345037"/>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B8CC41DC-85EB-4FFF-44DE-4FDC983E9C58}"/>
                </a:ext>
              </a:extLst>
            </p:cNvPr>
            <p:cNvSpPr/>
            <p:nvPr/>
          </p:nvSpPr>
          <p:spPr>
            <a:xfrm>
              <a:off x="9414740" y="5301334"/>
              <a:ext cx="785091" cy="812800"/>
            </a:xfrm>
            <a:custGeom>
              <a:avLst/>
              <a:gdLst>
                <a:gd name="csX0" fmla="*/ 0 w 785091"/>
                <a:gd name="csY0" fmla="*/ 0 h 812800"/>
                <a:gd name="csX1" fmla="*/ 384695 w 785091"/>
                <a:gd name="csY1" fmla="*/ 0 h 812800"/>
                <a:gd name="csX2" fmla="*/ 785091 w 785091"/>
                <a:gd name="csY2" fmla="*/ 0 h 812800"/>
                <a:gd name="csX3" fmla="*/ 785091 w 785091"/>
                <a:gd name="csY3" fmla="*/ 422656 h 812800"/>
                <a:gd name="csX4" fmla="*/ 785091 w 785091"/>
                <a:gd name="csY4" fmla="*/ 812800 h 812800"/>
                <a:gd name="csX5" fmla="*/ 408247 w 785091"/>
                <a:gd name="csY5" fmla="*/ 812800 h 812800"/>
                <a:gd name="csX6" fmla="*/ 0 w 785091"/>
                <a:gd name="csY6" fmla="*/ 812800 h 812800"/>
                <a:gd name="csX7" fmla="*/ 0 w 785091"/>
                <a:gd name="csY7" fmla="*/ 398272 h 812800"/>
                <a:gd name="csX8" fmla="*/ 0 w 785091"/>
                <a:gd name="csY8" fmla="*/ 0 h 81280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785091" h="812800" extrusionOk="0">
                  <a:moveTo>
                    <a:pt x="0" y="0"/>
                  </a:moveTo>
                  <a:cubicBezTo>
                    <a:pt x="128077" y="-18495"/>
                    <a:pt x="266348" y="-4180"/>
                    <a:pt x="384695" y="0"/>
                  </a:cubicBezTo>
                  <a:cubicBezTo>
                    <a:pt x="503042" y="4180"/>
                    <a:pt x="645092" y="-13628"/>
                    <a:pt x="785091" y="0"/>
                  </a:cubicBezTo>
                  <a:cubicBezTo>
                    <a:pt x="790386" y="152372"/>
                    <a:pt x="792485" y="242369"/>
                    <a:pt x="785091" y="422656"/>
                  </a:cubicBezTo>
                  <a:cubicBezTo>
                    <a:pt x="777697" y="602943"/>
                    <a:pt x="804297" y="700748"/>
                    <a:pt x="785091" y="812800"/>
                  </a:cubicBezTo>
                  <a:cubicBezTo>
                    <a:pt x="677770" y="816957"/>
                    <a:pt x="590996" y="828290"/>
                    <a:pt x="408247" y="812800"/>
                  </a:cubicBezTo>
                  <a:cubicBezTo>
                    <a:pt x="225498" y="797310"/>
                    <a:pt x="88537" y="822293"/>
                    <a:pt x="0" y="812800"/>
                  </a:cubicBezTo>
                  <a:cubicBezTo>
                    <a:pt x="-7468" y="626933"/>
                    <a:pt x="-16309" y="491347"/>
                    <a:pt x="0" y="398272"/>
                  </a:cubicBezTo>
                  <a:cubicBezTo>
                    <a:pt x="16309" y="305197"/>
                    <a:pt x="-12825" y="143439"/>
                    <a:pt x="0" y="0"/>
                  </a:cubicBezTo>
                  <a:close/>
                </a:path>
              </a:pathLst>
            </a:custGeom>
            <a:noFill/>
            <a:ln w="28575">
              <a:solidFill>
                <a:schemeClr val="bg1"/>
              </a:solidFill>
              <a:extLst>
                <a:ext uri="{C807C97D-BFC1-408E-A445-0C87EB9F89A2}">
                  <ask:lineSketchStyleProps xmlns:ask="http://schemas.microsoft.com/office/drawing/2018/sketchyshapes" sd="483329193">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1774685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ECF7E1-6688-13F6-E6DC-0034DDBABAF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5C32487-58E9-0A8D-3EA3-472CBFECA2C3}"/>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Storyboard</a:t>
            </a:r>
          </a:p>
        </p:txBody>
      </p:sp>
      <p:sp>
        <p:nvSpPr>
          <p:cNvPr id="4" name="Footer Placeholder 3">
            <a:extLst>
              <a:ext uri="{FF2B5EF4-FFF2-40B4-BE49-F238E27FC236}">
                <a16:creationId xmlns:a16="http://schemas.microsoft.com/office/drawing/2014/main" id="{3B394DC7-9CF0-0E74-B895-66A0FC42587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FE07B33-28A9-B8FD-EBA1-D15D64FB4B6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7A3FB156-5CF9-C16B-3359-1EF7DECAF278}"/>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8A429EEA-3AFD-6946-754B-F2F2672C04A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7700BB3A-A2AE-5E86-B576-3EDD5BE44EA7}"/>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247E359C-E4F5-4902-BC9E-0824052E308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4AA871C0-B067-9E75-4109-3B77DAB5742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B9C27741-7ACB-9643-CEA3-6F6830BBF78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17" name="Tijdelijke aanduiding voor tekst 44">
            <a:extLst>
              <a:ext uri="{FF2B5EF4-FFF2-40B4-BE49-F238E27FC236}">
                <a16:creationId xmlns:a16="http://schemas.microsoft.com/office/drawing/2014/main" id="{D0926618-B2BB-C354-F88B-43B56B319D2B}"/>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39" name="Tijdelijke aanduiding voor tekst 44">
            <a:extLst>
              <a:ext uri="{FF2B5EF4-FFF2-40B4-BE49-F238E27FC236}">
                <a16:creationId xmlns:a16="http://schemas.microsoft.com/office/drawing/2014/main" id="{4420453A-D303-5A41-0F03-8B738B53343E}"/>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40" name="Tijdelijke aanduiding voor tekst 44">
            <a:extLst>
              <a:ext uri="{FF2B5EF4-FFF2-40B4-BE49-F238E27FC236}">
                <a16:creationId xmlns:a16="http://schemas.microsoft.com/office/drawing/2014/main" id="{B9FB4BBB-E71D-F30E-AD3C-D1756D45FDDB}"/>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41" name="Tijdelijke aanduiding voor tekst 44">
            <a:extLst>
              <a:ext uri="{FF2B5EF4-FFF2-40B4-BE49-F238E27FC236}">
                <a16:creationId xmlns:a16="http://schemas.microsoft.com/office/drawing/2014/main" id="{75DD6CED-0053-7755-F073-CC9622B0D1BD}"/>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 name="Text 25">
            <a:extLst>
              <a:ext uri="{FF2B5EF4-FFF2-40B4-BE49-F238E27FC236}">
                <a16:creationId xmlns:a16="http://schemas.microsoft.com/office/drawing/2014/main" id="{AD5EC401-CCA5-217A-E07D-11A08281929B}"/>
              </a:ext>
            </a:extLst>
          </p:cNvPr>
          <p:cNvSpPr/>
          <p:nvPr/>
        </p:nvSpPr>
        <p:spPr>
          <a:xfrm>
            <a:off x="4206240" y="1737360"/>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Now the story gets heavy — this is where missing frames become obvious.</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Shape 26">
            <a:extLst>
              <a:ext uri="{FF2B5EF4-FFF2-40B4-BE49-F238E27FC236}">
                <a16:creationId xmlns:a16="http://schemas.microsoft.com/office/drawing/2014/main" id="{A5751FF7-85AB-7CEB-CA82-18F1AB97509A}"/>
              </a:ext>
            </a:extLst>
          </p:cNvPr>
          <p:cNvSpPr/>
          <p:nvPr/>
        </p:nvSpPr>
        <p:spPr>
          <a:xfrm>
            <a:off x="4206240" y="2286000"/>
            <a:ext cx="7498080" cy="19202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27">
            <a:extLst>
              <a:ext uri="{FF2B5EF4-FFF2-40B4-BE49-F238E27FC236}">
                <a16:creationId xmlns:a16="http://schemas.microsoft.com/office/drawing/2014/main" id="{0E16F65F-281D-8F1F-F278-F471E52960C4}"/>
              </a:ext>
            </a:extLst>
          </p:cNvPr>
          <p:cNvSpPr/>
          <p:nvPr/>
        </p:nvSpPr>
        <p:spPr>
          <a:xfrm>
            <a:off x="4343400" y="2468880"/>
            <a:ext cx="502920" cy="5029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28">
            <a:extLst>
              <a:ext uri="{FF2B5EF4-FFF2-40B4-BE49-F238E27FC236}">
                <a16:creationId xmlns:a16="http://schemas.microsoft.com/office/drawing/2014/main" id="{F9AF294F-107E-A5F7-DD5D-7F1D34B16B23}"/>
              </a:ext>
            </a:extLst>
          </p:cNvPr>
          <p:cNvSpPr/>
          <p:nvPr/>
        </p:nvSpPr>
        <p:spPr>
          <a:xfrm>
            <a:off x="4343400" y="2468880"/>
            <a:ext cx="502920" cy="5029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3</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29">
            <a:extLst>
              <a:ext uri="{FF2B5EF4-FFF2-40B4-BE49-F238E27FC236}">
                <a16:creationId xmlns:a16="http://schemas.microsoft.com/office/drawing/2014/main" id="{C0F4D2F1-0D34-A9D6-4EB5-8837A96871C0}"/>
              </a:ext>
            </a:extLst>
          </p:cNvPr>
          <p:cNvSpPr/>
          <p:nvPr/>
        </p:nvSpPr>
        <p:spPr>
          <a:xfrm>
            <a:off x="4983480" y="2468880"/>
            <a:ext cx="658368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Fill gaps &amp; missing pieces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30">
            <a:extLst>
              <a:ext uri="{FF2B5EF4-FFF2-40B4-BE49-F238E27FC236}">
                <a16:creationId xmlns:a16="http://schemas.microsoft.com/office/drawing/2014/main" id="{768F9831-185A-1F67-C9B5-8625E32AED1E}"/>
              </a:ext>
            </a:extLst>
          </p:cNvPr>
          <p:cNvSpPr/>
          <p:nvPr/>
        </p:nvSpPr>
        <p:spPr>
          <a:xfrm>
            <a:off x="4983480" y="2872292"/>
            <a:ext cx="658368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Stand back from the wall. Read the frames in order. Every place where you think 'wait, what happens here?' gets an empty frame inserted. Every place that's redundant gets a marker-X through it.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Shape 31">
            <a:extLst>
              <a:ext uri="{FF2B5EF4-FFF2-40B4-BE49-F238E27FC236}">
                <a16:creationId xmlns:a16="http://schemas.microsoft.com/office/drawing/2014/main" id="{72A7A64B-95F0-CC18-8C68-F691C097663C}"/>
              </a:ext>
            </a:extLst>
          </p:cNvPr>
          <p:cNvSpPr/>
          <p:nvPr/>
        </p:nvSpPr>
        <p:spPr>
          <a:xfrm>
            <a:off x="4983480" y="3611880"/>
            <a:ext cx="2103120" cy="502920"/>
          </a:xfrm>
          <a:prstGeom prst="rect">
            <a:avLst/>
          </a:prstGeom>
          <a:solidFill>
            <a:srgbClr val="E08B6F"/>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Text 32">
            <a:extLst>
              <a:ext uri="{FF2B5EF4-FFF2-40B4-BE49-F238E27FC236}">
                <a16:creationId xmlns:a16="http://schemas.microsoft.com/office/drawing/2014/main" id="{AB13C670-E941-7AF3-0C26-7A3B4C737F7D}"/>
              </a:ext>
            </a:extLst>
          </p:cNvPr>
          <p:cNvSpPr/>
          <p:nvPr/>
        </p:nvSpPr>
        <p:spPr>
          <a:xfrm>
            <a:off x="5074920" y="3611880"/>
            <a:ext cx="192024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Error states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Shape 33">
            <a:extLst>
              <a:ext uri="{FF2B5EF4-FFF2-40B4-BE49-F238E27FC236}">
                <a16:creationId xmlns:a16="http://schemas.microsoft.com/office/drawing/2014/main" id="{E32B5FA9-DB40-AEE3-5CAF-7D328D363789}"/>
              </a:ext>
            </a:extLst>
          </p:cNvPr>
          <p:cNvSpPr/>
          <p:nvPr/>
        </p:nvSpPr>
        <p:spPr>
          <a:xfrm>
            <a:off x="7178040" y="3611880"/>
            <a:ext cx="2103120" cy="502920"/>
          </a:xfrm>
          <a:prstGeom prst="rect">
            <a:avLst/>
          </a:prstGeom>
          <a:solidFill>
            <a:srgbClr val="F8BBD0"/>
          </a:solidFill>
          <a:ln w="12700">
            <a:solidFill>
              <a:srgbClr val="F8BBD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34">
            <a:extLst>
              <a:ext uri="{FF2B5EF4-FFF2-40B4-BE49-F238E27FC236}">
                <a16:creationId xmlns:a16="http://schemas.microsoft.com/office/drawing/2014/main" id="{DCD7D249-BB79-1DD2-5D1A-847D6894339F}"/>
              </a:ext>
            </a:extLst>
          </p:cNvPr>
          <p:cNvSpPr/>
          <p:nvPr/>
        </p:nvSpPr>
        <p:spPr>
          <a:xfrm>
            <a:off x="7269480" y="3611880"/>
            <a:ext cx="192024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Approvals / consent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Shape 37">
            <a:extLst>
              <a:ext uri="{FF2B5EF4-FFF2-40B4-BE49-F238E27FC236}">
                <a16:creationId xmlns:a16="http://schemas.microsoft.com/office/drawing/2014/main" id="{992CF188-94CC-F223-36BE-8D4BD65BA5B9}"/>
              </a:ext>
            </a:extLst>
          </p:cNvPr>
          <p:cNvSpPr/>
          <p:nvPr/>
        </p:nvSpPr>
        <p:spPr>
          <a:xfrm>
            <a:off x="4206240" y="4389120"/>
            <a:ext cx="7498080" cy="19202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8">
            <a:extLst>
              <a:ext uri="{FF2B5EF4-FFF2-40B4-BE49-F238E27FC236}">
                <a16:creationId xmlns:a16="http://schemas.microsoft.com/office/drawing/2014/main" id="{3B87BCC3-0DA2-A3AB-B44D-88BC2ABAE0D0}"/>
              </a:ext>
            </a:extLst>
          </p:cNvPr>
          <p:cNvSpPr/>
          <p:nvPr/>
        </p:nvSpPr>
        <p:spPr>
          <a:xfrm>
            <a:off x="4343400" y="4572000"/>
            <a:ext cx="502920" cy="5029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9">
            <a:extLst>
              <a:ext uri="{FF2B5EF4-FFF2-40B4-BE49-F238E27FC236}">
                <a16:creationId xmlns:a16="http://schemas.microsoft.com/office/drawing/2014/main" id="{DB960A8D-24E7-A315-3B38-40F248B85F8A}"/>
              </a:ext>
            </a:extLst>
          </p:cNvPr>
          <p:cNvSpPr/>
          <p:nvPr/>
        </p:nvSpPr>
        <p:spPr>
          <a:xfrm>
            <a:off x="4343400" y="4572000"/>
            <a:ext cx="502920" cy="5029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4</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40">
            <a:extLst>
              <a:ext uri="{FF2B5EF4-FFF2-40B4-BE49-F238E27FC236}">
                <a16:creationId xmlns:a16="http://schemas.microsoft.com/office/drawing/2014/main" id="{AEB24136-B29F-79DA-632D-BB6D5D784C61}"/>
              </a:ext>
            </a:extLst>
          </p:cNvPr>
          <p:cNvSpPr/>
          <p:nvPr/>
        </p:nvSpPr>
        <p:spPr>
          <a:xfrm>
            <a:off x="4983480" y="4572000"/>
            <a:ext cx="658368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Enrich with prior outputs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41">
            <a:extLst>
              <a:ext uri="{FF2B5EF4-FFF2-40B4-BE49-F238E27FC236}">
                <a16:creationId xmlns:a16="http://schemas.microsoft.com/office/drawing/2014/main" id="{B3671D9A-623D-F006-801B-B2F1F5BFB22F}"/>
              </a:ext>
            </a:extLst>
          </p:cNvPr>
          <p:cNvSpPr/>
          <p:nvPr/>
        </p:nvSpPr>
        <p:spPr>
          <a:xfrm>
            <a:off x="4983480" y="4975412"/>
            <a:ext cx="6583680" cy="12344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Walk through every frame once more. Anywhere data element is used, tag it. Anywhere a control point exists, tag the control from the measurement dashboard concept. Anywhere a role acts, tag the role name from the W3 roster.</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934776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9BE1D8-FCD6-9246-D66D-7CDDB5181FB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62908CB-8F25-D035-BDA3-8580F3CAFE95}"/>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Storyboard</a:t>
            </a:r>
          </a:p>
        </p:txBody>
      </p:sp>
      <p:sp>
        <p:nvSpPr>
          <p:cNvPr id="4" name="Footer Placeholder 3">
            <a:extLst>
              <a:ext uri="{FF2B5EF4-FFF2-40B4-BE49-F238E27FC236}">
                <a16:creationId xmlns:a16="http://schemas.microsoft.com/office/drawing/2014/main" id="{0F76B481-2EFC-F84B-FF57-3C4C070270C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4923051-86B4-6B66-3DC2-C0E41CE65D96}"/>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F19B025E-CB37-E83B-FCC1-E6A198D693F8}"/>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55AF0C68-FB74-EB20-8B77-342484B9CA6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EE8EF780-8688-958D-E046-20D5142E002A}"/>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C5CEFA5E-C1CC-26A3-BDAD-1E6D4E1156F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F7035E8D-2EEA-DC78-0858-9ACC5954C58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D7950525-C28E-0865-AA6F-92E827BD740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17" name="Tijdelijke aanduiding voor tekst 44">
            <a:extLst>
              <a:ext uri="{FF2B5EF4-FFF2-40B4-BE49-F238E27FC236}">
                <a16:creationId xmlns:a16="http://schemas.microsoft.com/office/drawing/2014/main" id="{01550438-4967-8DCC-B432-CC02E889BD57}"/>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39" name="Tijdelijke aanduiding voor tekst 44">
            <a:extLst>
              <a:ext uri="{FF2B5EF4-FFF2-40B4-BE49-F238E27FC236}">
                <a16:creationId xmlns:a16="http://schemas.microsoft.com/office/drawing/2014/main" id="{EF671D71-BF51-9A88-438A-86EA5E599499}"/>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40" name="Tijdelijke aanduiding voor tekst 44">
            <a:extLst>
              <a:ext uri="{FF2B5EF4-FFF2-40B4-BE49-F238E27FC236}">
                <a16:creationId xmlns:a16="http://schemas.microsoft.com/office/drawing/2014/main" id="{AC52346E-2572-F205-0A1F-2BA4675C0C7D}"/>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41" name="Tijdelijke aanduiding voor tekst 44">
            <a:extLst>
              <a:ext uri="{FF2B5EF4-FFF2-40B4-BE49-F238E27FC236}">
                <a16:creationId xmlns:a16="http://schemas.microsoft.com/office/drawing/2014/main" id="{D059C837-F610-6E55-5258-CB09472A1302}"/>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3" name="Text 25">
            <a:extLst>
              <a:ext uri="{FF2B5EF4-FFF2-40B4-BE49-F238E27FC236}">
                <a16:creationId xmlns:a16="http://schemas.microsoft.com/office/drawing/2014/main" id="{E24283A5-ECDF-A294-BEC6-C2026E20827C}"/>
              </a:ext>
            </a:extLst>
          </p:cNvPr>
          <p:cNvSpPr/>
          <p:nvPr/>
        </p:nvSpPr>
        <p:spPr>
          <a:xfrm>
            <a:off x="4206240" y="1737360"/>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Converge. Three rounds of voting — each narrower than the last.</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Shape 26">
            <a:extLst>
              <a:ext uri="{FF2B5EF4-FFF2-40B4-BE49-F238E27FC236}">
                <a16:creationId xmlns:a16="http://schemas.microsoft.com/office/drawing/2014/main" id="{61DCE31F-C923-E4DC-CAA9-654708BF6DED}"/>
              </a:ext>
            </a:extLst>
          </p:cNvPr>
          <p:cNvSpPr/>
          <p:nvPr/>
        </p:nvSpPr>
        <p:spPr>
          <a:xfrm>
            <a:off x="4206240" y="2240280"/>
            <a:ext cx="7498080" cy="12344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27">
            <a:extLst>
              <a:ext uri="{FF2B5EF4-FFF2-40B4-BE49-F238E27FC236}">
                <a16:creationId xmlns:a16="http://schemas.microsoft.com/office/drawing/2014/main" id="{756A81D8-389A-4622-6DBC-640F8DC7F8C8}"/>
              </a:ext>
            </a:extLst>
          </p:cNvPr>
          <p:cNvSpPr/>
          <p:nvPr/>
        </p:nvSpPr>
        <p:spPr>
          <a:xfrm>
            <a:off x="4343400" y="2514600"/>
            <a:ext cx="594360" cy="59436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28">
            <a:extLst>
              <a:ext uri="{FF2B5EF4-FFF2-40B4-BE49-F238E27FC236}">
                <a16:creationId xmlns:a16="http://schemas.microsoft.com/office/drawing/2014/main" id="{4F83CD0A-A759-A238-B1CA-73FEF69AFF48}"/>
              </a:ext>
            </a:extLst>
          </p:cNvPr>
          <p:cNvSpPr/>
          <p:nvPr/>
        </p:nvSpPr>
        <p:spPr>
          <a:xfrm>
            <a:off x="4343400" y="2514600"/>
            <a:ext cx="594360"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5</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29">
            <a:extLst>
              <a:ext uri="{FF2B5EF4-FFF2-40B4-BE49-F238E27FC236}">
                <a16:creationId xmlns:a16="http://schemas.microsoft.com/office/drawing/2014/main" id="{E2669EDF-95B7-57E1-1E1D-C44A284EC188}"/>
              </a:ext>
            </a:extLst>
          </p:cNvPr>
          <p:cNvSpPr/>
          <p:nvPr/>
        </p:nvSpPr>
        <p:spPr>
          <a:xfrm>
            <a:off x="5074920" y="2404872"/>
            <a:ext cx="64922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Heatmap vote</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30">
            <a:extLst>
              <a:ext uri="{FF2B5EF4-FFF2-40B4-BE49-F238E27FC236}">
                <a16:creationId xmlns:a16="http://schemas.microsoft.com/office/drawing/2014/main" id="{9BEEF632-33AC-1BEE-5D04-2FD98F1FA09C}"/>
              </a:ext>
            </a:extLst>
          </p:cNvPr>
          <p:cNvSpPr/>
          <p:nvPr/>
        </p:nvSpPr>
        <p:spPr>
          <a:xfrm>
            <a:off x="5074920" y="2788920"/>
            <a:ext cx="64922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Each participant: 2 dots on the frames that feel most critical or most risky — the frames where the experience either succeeds or collapses.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Shape 31">
            <a:extLst>
              <a:ext uri="{FF2B5EF4-FFF2-40B4-BE49-F238E27FC236}">
                <a16:creationId xmlns:a16="http://schemas.microsoft.com/office/drawing/2014/main" id="{1A338D24-D233-BF36-A9C9-3E52B6260F86}"/>
              </a:ext>
            </a:extLst>
          </p:cNvPr>
          <p:cNvSpPr/>
          <p:nvPr/>
        </p:nvSpPr>
        <p:spPr>
          <a:xfrm>
            <a:off x="4206240" y="3611880"/>
            <a:ext cx="7498080" cy="12344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32">
            <a:extLst>
              <a:ext uri="{FF2B5EF4-FFF2-40B4-BE49-F238E27FC236}">
                <a16:creationId xmlns:a16="http://schemas.microsoft.com/office/drawing/2014/main" id="{6AF42302-59BE-883C-9AEF-8F1B85E10E91}"/>
              </a:ext>
            </a:extLst>
          </p:cNvPr>
          <p:cNvSpPr/>
          <p:nvPr/>
        </p:nvSpPr>
        <p:spPr>
          <a:xfrm>
            <a:off x="4343400" y="3886200"/>
            <a:ext cx="594360" cy="59436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33">
            <a:extLst>
              <a:ext uri="{FF2B5EF4-FFF2-40B4-BE49-F238E27FC236}">
                <a16:creationId xmlns:a16="http://schemas.microsoft.com/office/drawing/2014/main" id="{C88D399B-AB49-D0FD-4E8C-5FD1310AA30A}"/>
              </a:ext>
            </a:extLst>
          </p:cNvPr>
          <p:cNvSpPr/>
          <p:nvPr/>
        </p:nvSpPr>
        <p:spPr>
          <a:xfrm>
            <a:off x="4343400" y="3886200"/>
            <a:ext cx="594360"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34">
            <a:extLst>
              <a:ext uri="{FF2B5EF4-FFF2-40B4-BE49-F238E27FC236}">
                <a16:creationId xmlns:a16="http://schemas.microsoft.com/office/drawing/2014/main" id="{037054BC-876E-82B4-462F-B9CF0A4E504E}"/>
              </a:ext>
            </a:extLst>
          </p:cNvPr>
          <p:cNvSpPr/>
          <p:nvPr/>
        </p:nvSpPr>
        <p:spPr>
          <a:xfrm>
            <a:off x="5074920" y="3776472"/>
            <a:ext cx="64922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Decider vote</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35">
            <a:extLst>
              <a:ext uri="{FF2B5EF4-FFF2-40B4-BE49-F238E27FC236}">
                <a16:creationId xmlns:a16="http://schemas.microsoft.com/office/drawing/2014/main" id="{BCAD68BA-CC4B-4227-0DD0-1A084BEE86C8}"/>
              </a:ext>
            </a:extLst>
          </p:cNvPr>
          <p:cNvSpPr/>
          <p:nvPr/>
        </p:nvSpPr>
        <p:spPr>
          <a:xfrm>
            <a:off x="5074920" y="4160520"/>
            <a:ext cx="64922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Decider gets 3 decider dots to place on the frames they want to see in a prototype first. One sentence of rationale per vote.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Shape 36">
            <a:extLst>
              <a:ext uri="{FF2B5EF4-FFF2-40B4-BE49-F238E27FC236}">
                <a16:creationId xmlns:a16="http://schemas.microsoft.com/office/drawing/2014/main" id="{2A9AF1C5-DE6A-5232-0AE6-B4B3C5CBEDB0}"/>
              </a:ext>
            </a:extLst>
          </p:cNvPr>
          <p:cNvSpPr/>
          <p:nvPr/>
        </p:nvSpPr>
        <p:spPr>
          <a:xfrm>
            <a:off x="4206240" y="4983480"/>
            <a:ext cx="7498080" cy="123444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Shape 37">
            <a:extLst>
              <a:ext uri="{FF2B5EF4-FFF2-40B4-BE49-F238E27FC236}">
                <a16:creationId xmlns:a16="http://schemas.microsoft.com/office/drawing/2014/main" id="{C5FF4357-8C11-37CF-F1A0-EFE0D2090D66}"/>
              </a:ext>
            </a:extLst>
          </p:cNvPr>
          <p:cNvSpPr/>
          <p:nvPr/>
        </p:nvSpPr>
        <p:spPr>
          <a:xfrm>
            <a:off x="4343400" y="5257800"/>
            <a:ext cx="594360" cy="594360"/>
          </a:xfrm>
          <a:prstGeom prst="ellipse">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38">
            <a:extLst>
              <a:ext uri="{FF2B5EF4-FFF2-40B4-BE49-F238E27FC236}">
                <a16:creationId xmlns:a16="http://schemas.microsoft.com/office/drawing/2014/main" id="{01EB8CD8-BAAF-D4E6-80D5-E2D251E9ED52}"/>
              </a:ext>
            </a:extLst>
          </p:cNvPr>
          <p:cNvSpPr/>
          <p:nvPr/>
        </p:nvSpPr>
        <p:spPr>
          <a:xfrm>
            <a:off x="4343400" y="5257800"/>
            <a:ext cx="594360" cy="5943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7</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9">
            <a:extLst>
              <a:ext uri="{FF2B5EF4-FFF2-40B4-BE49-F238E27FC236}">
                <a16:creationId xmlns:a16="http://schemas.microsoft.com/office/drawing/2014/main" id="{61E0CE85-B970-D316-A77F-38FFEC8455D8}"/>
              </a:ext>
            </a:extLst>
          </p:cNvPr>
          <p:cNvSpPr/>
          <p:nvPr/>
        </p:nvSpPr>
        <p:spPr>
          <a:xfrm>
            <a:off x="5074920" y="5148072"/>
            <a:ext cx="649224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Decide top 3 focus frames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40">
            <a:extLst>
              <a:ext uri="{FF2B5EF4-FFF2-40B4-BE49-F238E27FC236}">
                <a16:creationId xmlns:a16="http://schemas.microsoft.com/office/drawing/2014/main" id="{64C964AB-DE6A-E52A-C3EE-72D2A85669D3}"/>
              </a:ext>
            </a:extLst>
          </p:cNvPr>
          <p:cNvSpPr/>
          <p:nvPr/>
        </p:nvSpPr>
        <p:spPr>
          <a:xfrm>
            <a:off x="5074920" y="5532120"/>
            <a:ext cx="649224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3 frames with the highest combined heatmap + decider weight are circled. They become the specific prototyping brief: 'Build these three screens for prototyping.'</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40722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2E5B95-DB94-F52A-ED03-91B39D68CDA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6A90775-3023-3158-BF04-216A1B7E8948}"/>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What 'Done' Looks Like</a:t>
            </a:r>
          </a:p>
        </p:txBody>
      </p:sp>
      <p:sp>
        <p:nvSpPr>
          <p:cNvPr id="4" name="Footer Placeholder 3">
            <a:extLst>
              <a:ext uri="{FF2B5EF4-FFF2-40B4-BE49-F238E27FC236}">
                <a16:creationId xmlns:a16="http://schemas.microsoft.com/office/drawing/2014/main" id="{E01A02BB-05DC-74D6-57EC-3F203D33C651}"/>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8C6FB4D-60D6-83CE-E031-8BDE6FE04AA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DA9BCCD4-9B46-AD32-CE74-BA4D5089C630}"/>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3BB0B8E3-08EA-F58A-E44F-53D02CD7BBB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953DBD56-1FC9-87CF-7AF2-BD9A877A06AE}"/>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3A8BBE51-51EB-9BFF-B084-9F422B538A9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20" name="Rectangle 19">
                <a:extLst>
                  <a:ext uri="{FF2B5EF4-FFF2-40B4-BE49-F238E27FC236}">
                    <a16:creationId xmlns:a16="http://schemas.microsoft.com/office/drawing/2014/main" id="{DBBFC18B-2B78-A19F-794B-2E3063F1921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3979166F-F253-7504-55EE-2201D7B4799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ext 15">
            <a:extLst>
              <a:ext uri="{FF2B5EF4-FFF2-40B4-BE49-F238E27FC236}">
                <a16:creationId xmlns:a16="http://schemas.microsoft.com/office/drawing/2014/main" id="{AB1B34EF-C00E-809D-A5E3-539D2826356B}"/>
              </a:ext>
            </a:extLst>
          </p:cNvPr>
          <p:cNvSpPr/>
          <p:nvPr/>
        </p:nvSpPr>
        <p:spPr>
          <a:xfrm>
            <a:off x="533397" y="1493059"/>
            <a:ext cx="111556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completed storyboard on the wall  —  rough, readable, and testable.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Shape 16">
            <a:extLst>
              <a:ext uri="{FF2B5EF4-FFF2-40B4-BE49-F238E27FC236}">
                <a16:creationId xmlns:a16="http://schemas.microsoft.com/office/drawing/2014/main" id="{B01D5CDC-5681-D5E4-81A7-3E4869EE4CCA}"/>
              </a:ext>
            </a:extLst>
          </p:cNvPr>
          <p:cNvSpPr/>
          <p:nvPr/>
        </p:nvSpPr>
        <p:spPr>
          <a:xfrm>
            <a:off x="533397" y="2041699"/>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17">
            <a:extLst>
              <a:ext uri="{FF2B5EF4-FFF2-40B4-BE49-F238E27FC236}">
                <a16:creationId xmlns:a16="http://schemas.microsoft.com/office/drawing/2014/main" id="{859D5C9C-55F4-BD19-BAEA-E6404257EDAC}"/>
              </a:ext>
            </a:extLst>
          </p:cNvPr>
          <p:cNvSpPr/>
          <p:nvPr/>
        </p:nvSpPr>
        <p:spPr>
          <a:xfrm>
            <a:off x="533397" y="2041699"/>
            <a:ext cx="2152498" cy="2743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18">
            <a:extLst>
              <a:ext uri="{FF2B5EF4-FFF2-40B4-BE49-F238E27FC236}">
                <a16:creationId xmlns:a16="http://schemas.microsoft.com/office/drawing/2014/main" id="{80FAFF08-E2D5-5641-9B52-889C618352A6}"/>
              </a:ext>
            </a:extLst>
          </p:cNvPr>
          <p:cNvSpPr/>
          <p:nvPr/>
        </p:nvSpPr>
        <p:spPr>
          <a:xfrm>
            <a:off x="606549" y="2041699"/>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  ·  TRIGGER</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19">
            <a:extLst>
              <a:ext uri="{FF2B5EF4-FFF2-40B4-BE49-F238E27FC236}">
                <a16:creationId xmlns:a16="http://schemas.microsoft.com/office/drawing/2014/main" id="{F35D61D9-9351-9FC4-7663-B75652F0F54B}"/>
              </a:ext>
            </a:extLst>
          </p:cNvPr>
          <p:cNvSpPr/>
          <p:nvPr/>
        </p:nvSpPr>
        <p:spPr>
          <a:xfrm>
            <a:off x="716277" y="2453179"/>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Shape 20">
            <a:extLst>
              <a:ext uri="{FF2B5EF4-FFF2-40B4-BE49-F238E27FC236}">
                <a16:creationId xmlns:a16="http://schemas.microsoft.com/office/drawing/2014/main" id="{51074459-FB01-82FA-67B9-D1C04EC4CC33}"/>
              </a:ext>
            </a:extLst>
          </p:cNvPr>
          <p:cNvSpPr/>
          <p:nvPr/>
        </p:nvSpPr>
        <p:spPr>
          <a:xfrm>
            <a:off x="816861" y="2654347"/>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Shape 21">
            <a:extLst>
              <a:ext uri="{FF2B5EF4-FFF2-40B4-BE49-F238E27FC236}">
                <a16:creationId xmlns:a16="http://schemas.microsoft.com/office/drawing/2014/main" id="{1F90D5B1-998C-6AB7-4EB6-E2767E1539CB}"/>
              </a:ext>
            </a:extLst>
          </p:cNvPr>
          <p:cNvSpPr/>
          <p:nvPr/>
        </p:nvSpPr>
        <p:spPr>
          <a:xfrm>
            <a:off x="1082037" y="2453179"/>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22">
            <a:extLst>
              <a:ext uri="{FF2B5EF4-FFF2-40B4-BE49-F238E27FC236}">
                <a16:creationId xmlns:a16="http://schemas.microsoft.com/office/drawing/2014/main" id="{9D85D0C3-40FA-7B6B-B723-0461ECC94045}"/>
              </a:ext>
            </a:extLst>
          </p:cNvPr>
          <p:cNvSpPr/>
          <p:nvPr/>
        </p:nvSpPr>
        <p:spPr>
          <a:xfrm>
            <a:off x="1173477" y="2590339"/>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Shape 23">
            <a:extLst>
              <a:ext uri="{FF2B5EF4-FFF2-40B4-BE49-F238E27FC236}">
                <a16:creationId xmlns:a16="http://schemas.microsoft.com/office/drawing/2014/main" id="{F641AE45-EE99-5476-CEFE-50D62A392523}"/>
              </a:ext>
            </a:extLst>
          </p:cNvPr>
          <p:cNvSpPr/>
          <p:nvPr/>
        </p:nvSpPr>
        <p:spPr>
          <a:xfrm>
            <a:off x="1173477" y="2727499"/>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Shape 24">
            <a:extLst>
              <a:ext uri="{FF2B5EF4-FFF2-40B4-BE49-F238E27FC236}">
                <a16:creationId xmlns:a16="http://schemas.microsoft.com/office/drawing/2014/main" id="{106B392A-7409-E65D-FF91-074220B603CD}"/>
              </a:ext>
            </a:extLst>
          </p:cNvPr>
          <p:cNvSpPr/>
          <p:nvPr/>
        </p:nvSpPr>
        <p:spPr>
          <a:xfrm>
            <a:off x="1173477" y="2864659"/>
            <a:ext cx="1055218" cy="274320"/>
          </a:xfrm>
          <a:prstGeom prst="rect">
            <a:avLst/>
          </a:prstGeom>
          <a:solidFill>
            <a:srgbClr val="FFF59D"/>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5">
            <a:extLst>
              <a:ext uri="{FF2B5EF4-FFF2-40B4-BE49-F238E27FC236}">
                <a16:creationId xmlns:a16="http://schemas.microsoft.com/office/drawing/2014/main" id="{F99453B5-559F-6841-0AD8-34821EA912F8}"/>
              </a:ext>
            </a:extLst>
          </p:cNvPr>
          <p:cNvSpPr/>
          <p:nvPr/>
        </p:nvSpPr>
        <p:spPr>
          <a:xfrm>
            <a:off x="624837" y="3129835"/>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DQ issue appears</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6">
            <a:extLst>
              <a:ext uri="{FF2B5EF4-FFF2-40B4-BE49-F238E27FC236}">
                <a16:creationId xmlns:a16="http://schemas.microsoft.com/office/drawing/2014/main" id="{91CAA1D2-93F8-F71E-C324-BA7AEDFC12E3}"/>
              </a:ext>
            </a:extLst>
          </p:cNvPr>
          <p:cNvSpPr/>
          <p:nvPr/>
        </p:nvSpPr>
        <p:spPr>
          <a:xfrm>
            <a:off x="624837" y="3404155"/>
            <a:ext cx="1969618"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CDE-0042</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Shape 27">
            <a:extLst>
              <a:ext uri="{FF2B5EF4-FFF2-40B4-BE49-F238E27FC236}">
                <a16:creationId xmlns:a16="http://schemas.microsoft.com/office/drawing/2014/main" id="{E0204198-1322-9075-9CB6-C68CEDA0FC92}"/>
              </a:ext>
            </a:extLst>
          </p:cNvPr>
          <p:cNvSpPr/>
          <p:nvPr/>
        </p:nvSpPr>
        <p:spPr>
          <a:xfrm>
            <a:off x="2795623" y="2041699"/>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28">
            <a:extLst>
              <a:ext uri="{FF2B5EF4-FFF2-40B4-BE49-F238E27FC236}">
                <a16:creationId xmlns:a16="http://schemas.microsoft.com/office/drawing/2014/main" id="{99386043-F682-CB4D-A3FA-E59B5D364513}"/>
              </a:ext>
            </a:extLst>
          </p:cNvPr>
          <p:cNvSpPr/>
          <p:nvPr/>
        </p:nvSpPr>
        <p:spPr>
          <a:xfrm>
            <a:off x="2795623" y="2041699"/>
            <a:ext cx="2152498" cy="2743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29">
            <a:extLst>
              <a:ext uri="{FF2B5EF4-FFF2-40B4-BE49-F238E27FC236}">
                <a16:creationId xmlns:a16="http://schemas.microsoft.com/office/drawing/2014/main" id="{39E45AF2-5B60-D9D1-4D3B-88CA4972616C}"/>
              </a:ext>
            </a:extLst>
          </p:cNvPr>
          <p:cNvSpPr/>
          <p:nvPr/>
        </p:nvSpPr>
        <p:spPr>
          <a:xfrm>
            <a:off x="2868775" y="2041699"/>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Shape 30">
            <a:extLst>
              <a:ext uri="{FF2B5EF4-FFF2-40B4-BE49-F238E27FC236}">
                <a16:creationId xmlns:a16="http://schemas.microsoft.com/office/drawing/2014/main" id="{82402FD9-CFC9-EDC3-AB62-3323266CC805}"/>
              </a:ext>
            </a:extLst>
          </p:cNvPr>
          <p:cNvSpPr/>
          <p:nvPr/>
        </p:nvSpPr>
        <p:spPr>
          <a:xfrm>
            <a:off x="2978503" y="2453179"/>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1">
            <a:extLst>
              <a:ext uri="{FF2B5EF4-FFF2-40B4-BE49-F238E27FC236}">
                <a16:creationId xmlns:a16="http://schemas.microsoft.com/office/drawing/2014/main" id="{D30278E1-8446-E50C-E1FC-F044F4D9D2BC}"/>
              </a:ext>
            </a:extLst>
          </p:cNvPr>
          <p:cNvSpPr/>
          <p:nvPr/>
        </p:nvSpPr>
        <p:spPr>
          <a:xfrm>
            <a:off x="3079087" y="2654347"/>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32">
            <a:extLst>
              <a:ext uri="{FF2B5EF4-FFF2-40B4-BE49-F238E27FC236}">
                <a16:creationId xmlns:a16="http://schemas.microsoft.com/office/drawing/2014/main" id="{A38E927F-3A09-A53A-0A34-06662A01F59D}"/>
              </a:ext>
            </a:extLst>
          </p:cNvPr>
          <p:cNvSpPr/>
          <p:nvPr/>
        </p:nvSpPr>
        <p:spPr>
          <a:xfrm>
            <a:off x="3344263" y="2453179"/>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3">
            <a:extLst>
              <a:ext uri="{FF2B5EF4-FFF2-40B4-BE49-F238E27FC236}">
                <a16:creationId xmlns:a16="http://schemas.microsoft.com/office/drawing/2014/main" id="{5053F1D0-19E5-86A0-70E0-7CF885F6174E}"/>
              </a:ext>
            </a:extLst>
          </p:cNvPr>
          <p:cNvSpPr/>
          <p:nvPr/>
        </p:nvSpPr>
        <p:spPr>
          <a:xfrm>
            <a:off x="3435703" y="2590339"/>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4">
            <a:extLst>
              <a:ext uri="{FF2B5EF4-FFF2-40B4-BE49-F238E27FC236}">
                <a16:creationId xmlns:a16="http://schemas.microsoft.com/office/drawing/2014/main" id="{D20A0E58-35CC-EB4A-4B46-3C2E99697D93}"/>
              </a:ext>
            </a:extLst>
          </p:cNvPr>
          <p:cNvSpPr/>
          <p:nvPr/>
        </p:nvSpPr>
        <p:spPr>
          <a:xfrm>
            <a:off x="3435703" y="2727499"/>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5">
            <a:extLst>
              <a:ext uri="{FF2B5EF4-FFF2-40B4-BE49-F238E27FC236}">
                <a16:creationId xmlns:a16="http://schemas.microsoft.com/office/drawing/2014/main" id="{C44CABF3-56E7-4073-09BA-93FAC589C197}"/>
              </a:ext>
            </a:extLst>
          </p:cNvPr>
          <p:cNvSpPr/>
          <p:nvPr/>
        </p:nvSpPr>
        <p:spPr>
          <a:xfrm>
            <a:off x="3435703" y="2864659"/>
            <a:ext cx="1055218" cy="274320"/>
          </a:xfrm>
          <a:prstGeom prst="rect">
            <a:avLst/>
          </a:prstGeom>
          <a:solidFill>
            <a:srgbClr val="FFF59D"/>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36">
            <a:extLst>
              <a:ext uri="{FF2B5EF4-FFF2-40B4-BE49-F238E27FC236}">
                <a16:creationId xmlns:a16="http://schemas.microsoft.com/office/drawing/2014/main" id="{88AF180B-BCF6-8358-D23B-E38A054129DF}"/>
              </a:ext>
            </a:extLst>
          </p:cNvPr>
          <p:cNvSpPr/>
          <p:nvPr/>
        </p:nvSpPr>
        <p:spPr>
          <a:xfrm>
            <a:off x="2887063" y="3129835"/>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Steward opens issue</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37">
            <a:extLst>
              <a:ext uri="{FF2B5EF4-FFF2-40B4-BE49-F238E27FC236}">
                <a16:creationId xmlns:a16="http://schemas.microsoft.com/office/drawing/2014/main" id="{4A8F1C51-A6B4-DF40-D213-0EB11E649303}"/>
              </a:ext>
            </a:extLst>
          </p:cNvPr>
          <p:cNvSpPr/>
          <p:nvPr/>
        </p:nvSpPr>
        <p:spPr>
          <a:xfrm>
            <a:off x="5057848" y="2041699"/>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38">
            <a:extLst>
              <a:ext uri="{FF2B5EF4-FFF2-40B4-BE49-F238E27FC236}">
                <a16:creationId xmlns:a16="http://schemas.microsoft.com/office/drawing/2014/main" id="{F5FABD18-33F7-1805-0964-59950A8115C8}"/>
              </a:ext>
            </a:extLst>
          </p:cNvPr>
          <p:cNvSpPr/>
          <p:nvPr/>
        </p:nvSpPr>
        <p:spPr>
          <a:xfrm>
            <a:off x="5057848" y="2041699"/>
            <a:ext cx="2152498" cy="274320"/>
          </a:xfrm>
          <a:prstGeom prst="rect">
            <a:avLst/>
          </a:prstGeom>
          <a:solidFill>
            <a:srgbClr val="1E88E5"/>
          </a:solidFill>
          <a:ln w="12700">
            <a:solidFill>
              <a:srgbClr val="1E88E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39">
            <a:extLst>
              <a:ext uri="{FF2B5EF4-FFF2-40B4-BE49-F238E27FC236}">
                <a16:creationId xmlns:a16="http://schemas.microsoft.com/office/drawing/2014/main" id="{AADD4A4F-B866-BE3F-BB88-C4D18AB9AC76}"/>
              </a:ext>
            </a:extLst>
          </p:cNvPr>
          <p:cNvSpPr/>
          <p:nvPr/>
        </p:nvSpPr>
        <p:spPr>
          <a:xfrm>
            <a:off x="5131000" y="2041699"/>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Shape 40">
            <a:extLst>
              <a:ext uri="{FF2B5EF4-FFF2-40B4-BE49-F238E27FC236}">
                <a16:creationId xmlns:a16="http://schemas.microsoft.com/office/drawing/2014/main" id="{B59916EB-1DBB-72C5-D593-8B1A304D9341}"/>
              </a:ext>
            </a:extLst>
          </p:cNvPr>
          <p:cNvSpPr/>
          <p:nvPr/>
        </p:nvSpPr>
        <p:spPr>
          <a:xfrm>
            <a:off x="5240728" y="2453179"/>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1">
            <a:extLst>
              <a:ext uri="{FF2B5EF4-FFF2-40B4-BE49-F238E27FC236}">
                <a16:creationId xmlns:a16="http://schemas.microsoft.com/office/drawing/2014/main" id="{21439361-C389-DCB8-0196-FE1C3A0C1559}"/>
              </a:ext>
            </a:extLst>
          </p:cNvPr>
          <p:cNvSpPr/>
          <p:nvPr/>
        </p:nvSpPr>
        <p:spPr>
          <a:xfrm>
            <a:off x="5341312" y="2654347"/>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2">
            <a:extLst>
              <a:ext uri="{FF2B5EF4-FFF2-40B4-BE49-F238E27FC236}">
                <a16:creationId xmlns:a16="http://schemas.microsoft.com/office/drawing/2014/main" id="{92D3C76F-3C71-0A04-6E29-EAE5DE7CB014}"/>
              </a:ext>
            </a:extLst>
          </p:cNvPr>
          <p:cNvSpPr/>
          <p:nvPr/>
        </p:nvSpPr>
        <p:spPr>
          <a:xfrm>
            <a:off x="5606488" y="2453179"/>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43">
            <a:extLst>
              <a:ext uri="{FF2B5EF4-FFF2-40B4-BE49-F238E27FC236}">
                <a16:creationId xmlns:a16="http://schemas.microsoft.com/office/drawing/2014/main" id="{4BA20033-7053-9D69-4936-59B0BD3FFC2A}"/>
              </a:ext>
            </a:extLst>
          </p:cNvPr>
          <p:cNvSpPr/>
          <p:nvPr/>
        </p:nvSpPr>
        <p:spPr>
          <a:xfrm>
            <a:off x="5697928" y="2590339"/>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44">
            <a:extLst>
              <a:ext uri="{FF2B5EF4-FFF2-40B4-BE49-F238E27FC236}">
                <a16:creationId xmlns:a16="http://schemas.microsoft.com/office/drawing/2014/main" id="{C85ECB04-4B9C-64A1-45D8-0764934D859A}"/>
              </a:ext>
            </a:extLst>
          </p:cNvPr>
          <p:cNvSpPr/>
          <p:nvPr/>
        </p:nvSpPr>
        <p:spPr>
          <a:xfrm>
            <a:off x="5697928" y="2727499"/>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45">
            <a:extLst>
              <a:ext uri="{FF2B5EF4-FFF2-40B4-BE49-F238E27FC236}">
                <a16:creationId xmlns:a16="http://schemas.microsoft.com/office/drawing/2014/main" id="{0D141CE1-059C-4E5B-C913-005E04996866}"/>
              </a:ext>
            </a:extLst>
          </p:cNvPr>
          <p:cNvSpPr/>
          <p:nvPr/>
        </p:nvSpPr>
        <p:spPr>
          <a:xfrm>
            <a:off x="5697928" y="2864659"/>
            <a:ext cx="1055218" cy="274320"/>
          </a:xfrm>
          <a:prstGeom prst="rect">
            <a:avLst/>
          </a:prstGeom>
          <a:solidFill>
            <a:srgbClr val="BBDEFB"/>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46">
            <a:extLst>
              <a:ext uri="{FF2B5EF4-FFF2-40B4-BE49-F238E27FC236}">
                <a16:creationId xmlns:a16="http://schemas.microsoft.com/office/drawing/2014/main" id="{5BB55E5C-A86D-4A2B-2FA1-C58BA83B884C}"/>
              </a:ext>
            </a:extLst>
          </p:cNvPr>
          <p:cNvSpPr/>
          <p:nvPr/>
        </p:nvSpPr>
        <p:spPr>
          <a:xfrm>
            <a:off x="5149288" y="3129835"/>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Tool surfaces root cause</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47">
            <a:extLst>
              <a:ext uri="{FF2B5EF4-FFF2-40B4-BE49-F238E27FC236}">
                <a16:creationId xmlns:a16="http://schemas.microsoft.com/office/drawing/2014/main" id="{554561C9-9DCE-B53D-BAF8-B1EB4A414132}"/>
              </a:ext>
            </a:extLst>
          </p:cNvPr>
          <p:cNvSpPr/>
          <p:nvPr/>
        </p:nvSpPr>
        <p:spPr>
          <a:xfrm>
            <a:off x="5149288" y="3404155"/>
            <a:ext cx="1969618"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CTRL-07</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48">
            <a:extLst>
              <a:ext uri="{FF2B5EF4-FFF2-40B4-BE49-F238E27FC236}">
                <a16:creationId xmlns:a16="http://schemas.microsoft.com/office/drawing/2014/main" id="{C119AEF2-F819-BB8F-135D-96CB70E8B059}"/>
              </a:ext>
            </a:extLst>
          </p:cNvPr>
          <p:cNvSpPr/>
          <p:nvPr/>
        </p:nvSpPr>
        <p:spPr>
          <a:xfrm>
            <a:off x="6936026" y="3605323"/>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Shape 49">
            <a:extLst>
              <a:ext uri="{FF2B5EF4-FFF2-40B4-BE49-F238E27FC236}">
                <a16:creationId xmlns:a16="http://schemas.microsoft.com/office/drawing/2014/main" id="{224A8A02-AAC8-9E20-7137-A9E43128FDA2}"/>
              </a:ext>
            </a:extLst>
          </p:cNvPr>
          <p:cNvSpPr/>
          <p:nvPr/>
        </p:nvSpPr>
        <p:spPr>
          <a:xfrm>
            <a:off x="6817154" y="3605323"/>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50">
            <a:extLst>
              <a:ext uri="{FF2B5EF4-FFF2-40B4-BE49-F238E27FC236}">
                <a16:creationId xmlns:a16="http://schemas.microsoft.com/office/drawing/2014/main" id="{6442AD32-C161-4A14-3019-1CEEA626F8EF}"/>
              </a:ext>
            </a:extLst>
          </p:cNvPr>
          <p:cNvSpPr/>
          <p:nvPr/>
        </p:nvSpPr>
        <p:spPr>
          <a:xfrm>
            <a:off x="6698282" y="3605323"/>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51">
            <a:extLst>
              <a:ext uri="{FF2B5EF4-FFF2-40B4-BE49-F238E27FC236}">
                <a16:creationId xmlns:a16="http://schemas.microsoft.com/office/drawing/2014/main" id="{34DFA027-F234-B707-EB3A-83847A396AD2}"/>
              </a:ext>
            </a:extLst>
          </p:cNvPr>
          <p:cNvSpPr/>
          <p:nvPr/>
        </p:nvSpPr>
        <p:spPr>
          <a:xfrm>
            <a:off x="6981746" y="2361739"/>
            <a:ext cx="182880" cy="182880"/>
          </a:xfrm>
          <a:prstGeom prst="star5">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52">
            <a:extLst>
              <a:ext uri="{FF2B5EF4-FFF2-40B4-BE49-F238E27FC236}">
                <a16:creationId xmlns:a16="http://schemas.microsoft.com/office/drawing/2014/main" id="{DB9513AD-758F-FB70-0C1A-D8FFB0F5B8D2}"/>
              </a:ext>
            </a:extLst>
          </p:cNvPr>
          <p:cNvSpPr/>
          <p:nvPr/>
        </p:nvSpPr>
        <p:spPr>
          <a:xfrm>
            <a:off x="7320074" y="2041699"/>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Shape 53">
            <a:extLst>
              <a:ext uri="{FF2B5EF4-FFF2-40B4-BE49-F238E27FC236}">
                <a16:creationId xmlns:a16="http://schemas.microsoft.com/office/drawing/2014/main" id="{9061BBFA-E608-AA90-0385-360E0F37E651}"/>
              </a:ext>
            </a:extLst>
          </p:cNvPr>
          <p:cNvSpPr/>
          <p:nvPr/>
        </p:nvSpPr>
        <p:spPr>
          <a:xfrm>
            <a:off x="7320074" y="2041699"/>
            <a:ext cx="2152498" cy="2743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Text 54">
            <a:extLst>
              <a:ext uri="{FF2B5EF4-FFF2-40B4-BE49-F238E27FC236}">
                <a16:creationId xmlns:a16="http://schemas.microsoft.com/office/drawing/2014/main" id="{7063BED2-43D2-1A00-2169-994850F18B5B}"/>
              </a:ext>
            </a:extLst>
          </p:cNvPr>
          <p:cNvSpPr/>
          <p:nvPr/>
        </p:nvSpPr>
        <p:spPr>
          <a:xfrm>
            <a:off x="7393226" y="2041699"/>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  ·  DECISION</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Shape 55">
            <a:extLst>
              <a:ext uri="{FF2B5EF4-FFF2-40B4-BE49-F238E27FC236}">
                <a16:creationId xmlns:a16="http://schemas.microsoft.com/office/drawing/2014/main" id="{BED3767C-E2EA-5F54-CAE6-5A345566FCFE}"/>
              </a:ext>
            </a:extLst>
          </p:cNvPr>
          <p:cNvSpPr/>
          <p:nvPr/>
        </p:nvSpPr>
        <p:spPr>
          <a:xfrm>
            <a:off x="7502954" y="2453179"/>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56">
            <a:extLst>
              <a:ext uri="{FF2B5EF4-FFF2-40B4-BE49-F238E27FC236}">
                <a16:creationId xmlns:a16="http://schemas.microsoft.com/office/drawing/2014/main" id="{F47EE0D2-B230-760F-7CB7-3C11C9A67948}"/>
              </a:ext>
            </a:extLst>
          </p:cNvPr>
          <p:cNvSpPr/>
          <p:nvPr/>
        </p:nvSpPr>
        <p:spPr>
          <a:xfrm>
            <a:off x="7603538" y="2654347"/>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Shape 57">
            <a:extLst>
              <a:ext uri="{FF2B5EF4-FFF2-40B4-BE49-F238E27FC236}">
                <a16:creationId xmlns:a16="http://schemas.microsoft.com/office/drawing/2014/main" id="{2B3A240E-F1FD-FB7D-1E43-354BFFC0FFE9}"/>
              </a:ext>
            </a:extLst>
          </p:cNvPr>
          <p:cNvSpPr/>
          <p:nvPr/>
        </p:nvSpPr>
        <p:spPr>
          <a:xfrm>
            <a:off x="7868714" y="2453179"/>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Shape 58">
            <a:extLst>
              <a:ext uri="{FF2B5EF4-FFF2-40B4-BE49-F238E27FC236}">
                <a16:creationId xmlns:a16="http://schemas.microsoft.com/office/drawing/2014/main" id="{B785727A-EF44-485B-9E0A-F51815EE92EB}"/>
              </a:ext>
            </a:extLst>
          </p:cNvPr>
          <p:cNvSpPr/>
          <p:nvPr/>
        </p:nvSpPr>
        <p:spPr>
          <a:xfrm>
            <a:off x="7960154" y="2590339"/>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Shape 59">
            <a:extLst>
              <a:ext uri="{FF2B5EF4-FFF2-40B4-BE49-F238E27FC236}">
                <a16:creationId xmlns:a16="http://schemas.microsoft.com/office/drawing/2014/main" id="{9BDB48D8-4D80-8240-F796-0329B95E04EF}"/>
              </a:ext>
            </a:extLst>
          </p:cNvPr>
          <p:cNvSpPr/>
          <p:nvPr/>
        </p:nvSpPr>
        <p:spPr>
          <a:xfrm>
            <a:off x="7960154" y="2727499"/>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Shape 60">
            <a:extLst>
              <a:ext uri="{FF2B5EF4-FFF2-40B4-BE49-F238E27FC236}">
                <a16:creationId xmlns:a16="http://schemas.microsoft.com/office/drawing/2014/main" id="{0E38048F-7563-F974-515F-1E104FEEF95F}"/>
              </a:ext>
            </a:extLst>
          </p:cNvPr>
          <p:cNvSpPr/>
          <p:nvPr/>
        </p:nvSpPr>
        <p:spPr>
          <a:xfrm>
            <a:off x="7960154" y="2864659"/>
            <a:ext cx="1055218" cy="274320"/>
          </a:xfrm>
          <a:prstGeom prst="rect">
            <a:avLst/>
          </a:prstGeom>
          <a:solidFill>
            <a:srgbClr val="FFF59D"/>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Text 61">
            <a:extLst>
              <a:ext uri="{FF2B5EF4-FFF2-40B4-BE49-F238E27FC236}">
                <a16:creationId xmlns:a16="http://schemas.microsoft.com/office/drawing/2014/main" id="{821666CC-FAAD-CA29-A831-A478A36E998E}"/>
              </a:ext>
            </a:extLst>
          </p:cNvPr>
          <p:cNvSpPr/>
          <p:nvPr/>
        </p:nvSpPr>
        <p:spPr>
          <a:xfrm>
            <a:off x="7411514" y="3129835"/>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Steward checks glossary</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Text 62">
            <a:extLst>
              <a:ext uri="{FF2B5EF4-FFF2-40B4-BE49-F238E27FC236}">
                <a16:creationId xmlns:a16="http://schemas.microsoft.com/office/drawing/2014/main" id="{4E663615-48AD-0D96-1BD3-89A86341D27C}"/>
              </a:ext>
            </a:extLst>
          </p:cNvPr>
          <p:cNvSpPr/>
          <p:nvPr/>
        </p:nvSpPr>
        <p:spPr>
          <a:xfrm>
            <a:off x="7411514" y="3404155"/>
            <a:ext cx="1969618"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GLS</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Shape 63">
            <a:extLst>
              <a:ext uri="{FF2B5EF4-FFF2-40B4-BE49-F238E27FC236}">
                <a16:creationId xmlns:a16="http://schemas.microsoft.com/office/drawing/2014/main" id="{71CAF902-154B-A304-5F9C-8B09C25F7323}"/>
              </a:ext>
            </a:extLst>
          </p:cNvPr>
          <p:cNvSpPr/>
          <p:nvPr/>
        </p:nvSpPr>
        <p:spPr>
          <a:xfrm>
            <a:off x="9582299" y="2041699"/>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Shape 64">
            <a:extLst>
              <a:ext uri="{FF2B5EF4-FFF2-40B4-BE49-F238E27FC236}">
                <a16:creationId xmlns:a16="http://schemas.microsoft.com/office/drawing/2014/main" id="{4435D383-0B48-56CE-B1E0-352C90E4C4C0}"/>
              </a:ext>
            </a:extLst>
          </p:cNvPr>
          <p:cNvSpPr/>
          <p:nvPr/>
        </p:nvSpPr>
        <p:spPr>
          <a:xfrm>
            <a:off x="9582299" y="2041699"/>
            <a:ext cx="2152498" cy="274320"/>
          </a:xfrm>
          <a:prstGeom prst="rect">
            <a:avLst/>
          </a:prstGeom>
          <a:solidFill>
            <a:srgbClr val="E08B6F"/>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Text 65">
            <a:extLst>
              <a:ext uri="{FF2B5EF4-FFF2-40B4-BE49-F238E27FC236}">
                <a16:creationId xmlns:a16="http://schemas.microsoft.com/office/drawing/2014/main" id="{A4E3FC01-8C69-12F2-00E3-B0F3B73ADE19}"/>
              </a:ext>
            </a:extLst>
          </p:cNvPr>
          <p:cNvSpPr/>
          <p:nvPr/>
        </p:nvSpPr>
        <p:spPr>
          <a:xfrm>
            <a:off x="9655451" y="2041699"/>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#5  ·  HOT</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Shape 66">
            <a:extLst>
              <a:ext uri="{FF2B5EF4-FFF2-40B4-BE49-F238E27FC236}">
                <a16:creationId xmlns:a16="http://schemas.microsoft.com/office/drawing/2014/main" id="{AB165B67-5B10-85E1-7ADA-E4131B650E22}"/>
              </a:ext>
            </a:extLst>
          </p:cNvPr>
          <p:cNvSpPr/>
          <p:nvPr/>
        </p:nvSpPr>
        <p:spPr>
          <a:xfrm>
            <a:off x="9765179" y="2453179"/>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Shape 67">
            <a:extLst>
              <a:ext uri="{FF2B5EF4-FFF2-40B4-BE49-F238E27FC236}">
                <a16:creationId xmlns:a16="http://schemas.microsoft.com/office/drawing/2014/main" id="{C84C8BD0-621F-618B-2883-10D80F038F1A}"/>
              </a:ext>
            </a:extLst>
          </p:cNvPr>
          <p:cNvSpPr/>
          <p:nvPr/>
        </p:nvSpPr>
        <p:spPr>
          <a:xfrm>
            <a:off x="9865763" y="2654347"/>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68">
            <a:extLst>
              <a:ext uri="{FF2B5EF4-FFF2-40B4-BE49-F238E27FC236}">
                <a16:creationId xmlns:a16="http://schemas.microsoft.com/office/drawing/2014/main" id="{31C18CEE-A02F-B4B0-AA29-59FDAF3380C8}"/>
              </a:ext>
            </a:extLst>
          </p:cNvPr>
          <p:cNvSpPr/>
          <p:nvPr/>
        </p:nvSpPr>
        <p:spPr>
          <a:xfrm>
            <a:off x="10130939" y="2453179"/>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Shape 69">
            <a:extLst>
              <a:ext uri="{FF2B5EF4-FFF2-40B4-BE49-F238E27FC236}">
                <a16:creationId xmlns:a16="http://schemas.microsoft.com/office/drawing/2014/main" id="{C422F9CB-2F5B-8F39-DAFF-5460DEADD86F}"/>
              </a:ext>
            </a:extLst>
          </p:cNvPr>
          <p:cNvSpPr/>
          <p:nvPr/>
        </p:nvSpPr>
        <p:spPr>
          <a:xfrm>
            <a:off x="10222379" y="2590339"/>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Shape 70">
            <a:extLst>
              <a:ext uri="{FF2B5EF4-FFF2-40B4-BE49-F238E27FC236}">
                <a16:creationId xmlns:a16="http://schemas.microsoft.com/office/drawing/2014/main" id="{D37DA2CA-E9F6-6B32-8226-99DD59985C93}"/>
              </a:ext>
            </a:extLst>
          </p:cNvPr>
          <p:cNvSpPr/>
          <p:nvPr/>
        </p:nvSpPr>
        <p:spPr>
          <a:xfrm>
            <a:off x="10222379" y="2727499"/>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Shape 71">
            <a:extLst>
              <a:ext uri="{FF2B5EF4-FFF2-40B4-BE49-F238E27FC236}">
                <a16:creationId xmlns:a16="http://schemas.microsoft.com/office/drawing/2014/main" id="{059F3CE3-C243-998E-C84C-6E52BECC1C49}"/>
              </a:ext>
            </a:extLst>
          </p:cNvPr>
          <p:cNvSpPr/>
          <p:nvPr/>
        </p:nvSpPr>
        <p:spPr>
          <a:xfrm>
            <a:off x="10222379" y="2864659"/>
            <a:ext cx="1055218" cy="274320"/>
          </a:xfrm>
          <a:prstGeom prst="rect">
            <a:avLst/>
          </a:prstGeom>
          <a:solidFill>
            <a:srgbClr val="FFF59D"/>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Text 72">
            <a:extLst>
              <a:ext uri="{FF2B5EF4-FFF2-40B4-BE49-F238E27FC236}">
                <a16:creationId xmlns:a16="http://schemas.microsoft.com/office/drawing/2014/main" id="{1F9F9AD9-ADFB-D2CA-5992-87AEB8A47C88}"/>
              </a:ext>
            </a:extLst>
          </p:cNvPr>
          <p:cNvSpPr/>
          <p:nvPr/>
        </p:nvSpPr>
        <p:spPr>
          <a:xfrm>
            <a:off x="9673739" y="3129835"/>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Confirm violation?</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Shape 73">
            <a:extLst>
              <a:ext uri="{FF2B5EF4-FFF2-40B4-BE49-F238E27FC236}">
                <a16:creationId xmlns:a16="http://schemas.microsoft.com/office/drawing/2014/main" id="{19605114-8B55-B9FC-A4DB-46E3524B4516}"/>
              </a:ext>
            </a:extLst>
          </p:cNvPr>
          <p:cNvSpPr/>
          <p:nvPr/>
        </p:nvSpPr>
        <p:spPr>
          <a:xfrm>
            <a:off x="11460477" y="3605323"/>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Shape 74">
            <a:extLst>
              <a:ext uri="{FF2B5EF4-FFF2-40B4-BE49-F238E27FC236}">
                <a16:creationId xmlns:a16="http://schemas.microsoft.com/office/drawing/2014/main" id="{BB68C59F-CA22-3BBD-2483-1F75EEBFB7FC}"/>
              </a:ext>
            </a:extLst>
          </p:cNvPr>
          <p:cNvSpPr/>
          <p:nvPr/>
        </p:nvSpPr>
        <p:spPr>
          <a:xfrm>
            <a:off x="11341605" y="3605323"/>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Shape 75">
            <a:extLst>
              <a:ext uri="{FF2B5EF4-FFF2-40B4-BE49-F238E27FC236}">
                <a16:creationId xmlns:a16="http://schemas.microsoft.com/office/drawing/2014/main" id="{21A64F35-B098-2A68-8D17-29CFF805BE76}"/>
              </a:ext>
            </a:extLst>
          </p:cNvPr>
          <p:cNvSpPr/>
          <p:nvPr/>
        </p:nvSpPr>
        <p:spPr>
          <a:xfrm>
            <a:off x="11222733" y="3605323"/>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Shape 76">
            <a:extLst>
              <a:ext uri="{FF2B5EF4-FFF2-40B4-BE49-F238E27FC236}">
                <a16:creationId xmlns:a16="http://schemas.microsoft.com/office/drawing/2014/main" id="{86D4412A-0CB9-C784-118A-842AFFAB728A}"/>
              </a:ext>
            </a:extLst>
          </p:cNvPr>
          <p:cNvSpPr/>
          <p:nvPr/>
        </p:nvSpPr>
        <p:spPr>
          <a:xfrm>
            <a:off x="11103861" y="3605323"/>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Shape 77">
            <a:extLst>
              <a:ext uri="{FF2B5EF4-FFF2-40B4-BE49-F238E27FC236}">
                <a16:creationId xmlns:a16="http://schemas.microsoft.com/office/drawing/2014/main" id="{5E3AD28C-572B-50DC-77F5-EE979852DD38}"/>
              </a:ext>
            </a:extLst>
          </p:cNvPr>
          <p:cNvSpPr/>
          <p:nvPr/>
        </p:nvSpPr>
        <p:spPr>
          <a:xfrm>
            <a:off x="10984989" y="3605323"/>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Shape 78">
            <a:extLst>
              <a:ext uri="{FF2B5EF4-FFF2-40B4-BE49-F238E27FC236}">
                <a16:creationId xmlns:a16="http://schemas.microsoft.com/office/drawing/2014/main" id="{2901EA95-8636-D643-56BB-E2D8B800BF08}"/>
              </a:ext>
            </a:extLst>
          </p:cNvPr>
          <p:cNvSpPr/>
          <p:nvPr/>
        </p:nvSpPr>
        <p:spPr>
          <a:xfrm>
            <a:off x="11506197" y="2361739"/>
            <a:ext cx="182880" cy="182880"/>
          </a:xfrm>
          <a:prstGeom prst="star5">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Shape 79">
            <a:extLst>
              <a:ext uri="{FF2B5EF4-FFF2-40B4-BE49-F238E27FC236}">
                <a16:creationId xmlns:a16="http://schemas.microsoft.com/office/drawing/2014/main" id="{E6263503-E065-701E-8C54-32CB3F83A782}"/>
              </a:ext>
            </a:extLst>
          </p:cNvPr>
          <p:cNvSpPr/>
          <p:nvPr/>
        </p:nvSpPr>
        <p:spPr>
          <a:xfrm>
            <a:off x="533397" y="3879643"/>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Shape 80">
            <a:extLst>
              <a:ext uri="{FF2B5EF4-FFF2-40B4-BE49-F238E27FC236}">
                <a16:creationId xmlns:a16="http://schemas.microsoft.com/office/drawing/2014/main" id="{FE6A93C5-15ED-7C12-A440-3B3BD45892DC}"/>
              </a:ext>
            </a:extLst>
          </p:cNvPr>
          <p:cNvSpPr/>
          <p:nvPr/>
        </p:nvSpPr>
        <p:spPr>
          <a:xfrm>
            <a:off x="533397" y="3879643"/>
            <a:ext cx="2152498" cy="2743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Text 81">
            <a:extLst>
              <a:ext uri="{FF2B5EF4-FFF2-40B4-BE49-F238E27FC236}">
                <a16:creationId xmlns:a16="http://schemas.microsoft.com/office/drawing/2014/main" id="{E7138152-E69C-C715-AC5D-5744857D356C}"/>
              </a:ext>
            </a:extLst>
          </p:cNvPr>
          <p:cNvSpPr/>
          <p:nvPr/>
        </p:nvSpPr>
        <p:spPr>
          <a:xfrm>
            <a:off x="606549" y="3879643"/>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#6</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Shape 82">
            <a:extLst>
              <a:ext uri="{FF2B5EF4-FFF2-40B4-BE49-F238E27FC236}">
                <a16:creationId xmlns:a16="http://schemas.microsoft.com/office/drawing/2014/main" id="{17E1964E-0C26-0054-3067-F16830CF8FBF}"/>
              </a:ext>
            </a:extLst>
          </p:cNvPr>
          <p:cNvSpPr/>
          <p:nvPr/>
        </p:nvSpPr>
        <p:spPr>
          <a:xfrm>
            <a:off x="716277" y="4291123"/>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Shape 83">
            <a:extLst>
              <a:ext uri="{FF2B5EF4-FFF2-40B4-BE49-F238E27FC236}">
                <a16:creationId xmlns:a16="http://schemas.microsoft.com/office/drawing/2014/main" id="{098CA796-3DB7-EA59-86CC-1BB72F993512}"/>
              </a:ext>
            </a:extLst>
          </p:cNvPr>
          <p:cNvSpPr/>
          <p:nvPr/>
        </p:nvSpPr>
        <p:spPr>
          <a:xfrm>
            <a:off x="816861" y="4492291"/>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Shape 84">
            <a:extLst>
              <a:ext uri="{FF2B5EF4-FFF2-40B4-BE49-F238E27FC236}">
                <a16:creationId xmlns:a16="http://schemas.microsoft.com/office/drawing/2014/main" id="{DF64FC59-2011-FA15-6C9D-A5E830B3CCBF}"/>
              </a:ext>
            </a:extLst>
          </p:cNvPr>
          <p:cNvSpPr/>
          <p:nvPr/>
        </p:nvSpPr>
        <p:spPr>
          <a:xfrm>
            <a:off x="1082037" y="4291123"/>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Shape 85">
            <a:extLst>
              <a:ext uri="{FF2B5EF4-FFF2-40B4-BE49-F238E27FC236}">
                <a16:creationId xmlns:a16="http://schemas.microsoft.com/office/drawing/2014/main" id="{15AAFCF0-19D7-50DA-3980-BF7CB5439301}"/>
              </a:ext>
            </a:extLst>
          </p:cNvPr>
          <p:cNvSpPr/>
          <p:nvPr/>
        </p:nvSpPr>
        <p:spPr>
          <a:xfrm>
            <a:off x="1173477" y="4428283"/>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Shape 86">
            <a:extLst>
              <a:ext uri="{FF2B5EF4-FFF2-40B4-BE49-F238E27FC236}">
                <a16:creationId xmlns:a16="http://schemas.microsoft.com/office/drawing/2014/main" id="{386CD7CD-60DB-3A05-F4B8-3B8F39602EA4}"/>
              </a:ext>
            </a:extLst>
          </p:cNvPr>
          <p:cNvSpPr/>
          <p:nvPr/>
        </p:nvSpPr>
        <p:spPr>
          <a:xfrm>
            <a:off x="1173477" y="4565443"/>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Shape 87">
            <a:extLst>
              <a:ext uri="{FF2B5EF4-FFF2-40B4-BE49-F238E27FC236}">
                <a16:creationId xmlns:a16="http://schemas.microsoft.com/office/drawing/2014/main" id="{324A5E97-535A-0327-596C-FDC0FD0F2E5E}"/>
              </a:ext>
            </a:extLst>
          </p:cNvPr>
          <p:cNvSpPr/>
          <p:nvPr/>
        </p:nvSpPr>
        <p:spPr>
          <a:xfrm>
            <a:off x="1173477" y="4702603"/>
            <a:ext cx="1055218" cy="274320"/>
          </a:xfrm>
          <a:prstGeom prst="rect">
            <a:avLst/>
          </a:prstGeom>
          <a:solidFill>
            <a:srgbClr val="FFF59D"/>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Text 88">
            <a:extLst>
              <a:ext uri="{FF2B5EF4-FFF2-40B4-BE49-F238E27FC236}">
                <a16:creationId xmlns:a16="http://schemas.microsoft.com/office/drawing/2014/main" id="{657D39DB-C7FB-9268-DF8D-0A3114E24248}"/>
              </a:ext>
            </a:extLst>
          </p:cNvPr>
          <p:cNvSpPr/>
          <p:nvPr/>
        </p:nvSpPr>
        <p:spPr>
          <a:xfrm>
            <a:off x="624837" y="4967779"/>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Log + assign</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Shape 89">
            <a:extLst>
              <a:ext uri="{FF2B5EF4-FFF2-40B4-BE49-F238E27FC236}">
                <a16:creationId xmlns:a16="http://schemas.microsoft.com/office/drawing/2014/main" id="{EAE6C292-0896-8B93-E87B-018541504B02}"/>
              </a:ext>
            </a:extLst>
          </p:cNvPr>
          <p:cNvSpPr/>
          <p:nvPr/>
        </p:nvSpPr>
        <p:spPr>
          <a:xfrm>
            <a:off x="2795623" y="3879643"/>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Shape 90">
            <a:extLst>
              <a:ext uri="{FF2B5EF4-FFF2-40B4-BE49-F238E27FC236}">
                <a16:creationId xmlns:a16="http://schemas.microsoft.com/office/drawing/2014/main" id="{9FEC33AA-33B4-CD5B-EBEC-FFF195BF8373}"/>
              </a:ext>
            </a:extLst>
          </p:cNvPr>
          <p:cNvSpPr/>
          <p:nvPr/>
        </p:nvSpPr>
        <p:spPr>
          <a:xfrm>
            <a:off x="2795623" y="3879643"/>
            <a:ext cx="2152498" cy="274320"/>
          </a:xfrm>
          <a:prstGeom prst="rect">
            <a:avLst/>
          </a:prstGeom>
          <a:solidFill>
            <a:srgbClr val="1E88E5"/>
          </a:solidFill>
          <a:ln w="12700">
            <a:solidFill>
              <a:srgbClr val="1E88E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Text 91">
            <a:extLst>
              <a:ext uri="{FF2B5EF4-FFF2-40B4-BE49-F238E27FC236}">
                <a16:creationId xmlns:a16="http://schemas.microsoft.com/office/drawing/2014/main" id="{C3B55805-463A-B9C5-D34C-16D74A7C3309}"/>
              </a:ext>
            </a:extLst>
          </p:cNvPr>
          <p:cNvSpPr/>
          <p:nvPr/>
        </p:nvSpPr>
        <p:spPr>
          <a:xfrm>
            <a:off x="2868775" y="3879643"/>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#7</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Shape 92">
            <a:extLst>
              <a:ext uri="{FF2B5EF4-FFF2-40B4-BE49-F238E27FC236}">
                <a16:creationId xmlns:a16="http://schemas.microsoft.com/office/drawing/2014/main" id="{32BC1982-558E-2728-9ADE-A0F32F808D0A}"/>
              </a:ext>
            </a:extLst>
          </p:cNvPr>
          <p:cNvSpPr/>
          <p:nvPr/>
        </p:nvSpPr>
        <p:spPr>
          <a:xfrm>
            <a:off x="2978503" y="4291123"/>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Shape 93">
            <a:extLst>
              <a:ext uri="{FF2B5EF4-FFF2-40B4-BE49-F238E27FC236}">
                <a16:creationId xmlns:a16="http://schemas.microsoft.com/office/drawing/2014/main" id="{74CFD079-1B33-F5C9-A5A8-4F0DE9820570}"/>
              </a:ext>
            </a:extLst>
          </p:cNvPr>
          <p:cNvSpPr/>
          <p:nvPr/>
        </p:nvSpPr>
        <p:spPr>
          <a:xfrm>
            <a:off x="3079087" y="4492291"/>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4" name="Shape 94">
            <a:extLst>
              <a:ext uri="{FF2B5EF4-FFF2-40B4-BE49-F238E27FC236}">
                <a16:creationId xmlns:a16="http://schemas.microsoft.com/office/drawing/2014/main" id="{62359FE8-2138-5C04-02AA-94B1922F4BD1}"/>
              </a:ext>
            </a:extLst>
          </p:cNvPr>
          <p:cNvSpPr/>
          <p:nvPr/>
        </p:nvSpPr>
        <p:spPr>
          <a:xfrm>
            <a:off x="3344263" y="4291123"/>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Shape 95">
            <a:extLst>
              <a:ext uri="{FF2B5EF4-FFF2-40B4-BE49-F238E27FC236}">
                <a16:creationId xmlns:a16="http://schemas.microsoft.com/office/drawing/2014/main" id="{E2A3221E-80A1-159A-13FA-DDF622E43C90}"/>
              </a:ext>
            </a:extLst>
          </p:cNvPr>
          <p:cNvSpPr/>
          <p:nvPr/>
        </p:nvSpPr>
        <p:spPr>
          <a:xfrm>
            <a:off x="3435703" y="4428283"/>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6" name="Shape 96">
            <a:extLst>
              <a:ext uri="{FF2B5EF4-FFF2-40B4-BE49-F238E27FC236}">
                <a16:creationId xmlns:a16="http://schemas.microsoft.com/office/drawing/2014/main" id="{E1A55997-A801-02CD-18F8-B361A13F7D66}"/>
              </a:ext>
            </a:extLst>
          </p:cNvPr>
          <p:cNvSpPr/>
          <p:nvPr/>
        </p:nvSpPr>
        <p:spPr>
          <a:xfrm>
            <a:off x="3435703" y="4565443"/>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7" name="Shape 97">
            <a:extLst>
              <a:ext uri="{FF2B5EF4-FFF2-40B4-BE49-F238E27FC236}">
                <a16:creationId xmlns:a16="http://schemas.microsoft.com/office/drawing/2014/main" id="{B4F8E8DC-0520-2314-7DBB-B98A25B25BA1}"/>
              </a:ext>
            </a:extLst>
          </p:cNvPr>
          <p:cNvSpPr/>
          <p:nvPr/>
        </p:nvSpPr>
        <p:spPr>
          <a:xfrm>
            <a:off x="3435703" y="4702603"/>
            <a:ext cx="1055218" cy="274320"/>
          </a:xfrm>
          <a:prstGeom prst="rect">
            <a:avLst/>
          </a:prstGeom>
          <a:solidFill>
            <a:srgbClr val="BBDEFB"/>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8" name="Text 98">
            <a:extLst>
              <a:ext uri="{FF2B5EF4-FFF2-40B4-BE49-F238E27FC236}">
                <a16:creationId xmlns:a16="http://schemas.microsoft.com/office/drawing/2014/main" id="{F646238D-79EC-E780-9DE1-74877498256C}"/>
              </a:ext>
            </a:extLst>
          </p:cNvPr>
          <p:cNvSpPr/>
          <p:nvPr/>
        </p:nvSpPr>
        <p:spPr>
          <a:xfrm>
            <a:off x="2887063" y="4967779"/>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System routes to owner</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9" name="Text 99">
            <a:extLst>
              <a:ext uri="{FF2B5EF4-FFF2-40B4-BE49-F238E27FC236}">
                <a16:creationId xmlns:a16="http://schemas.microsoft.com/office/drawing/2014/main" id="{6203A66F-8F93-E490-6783-4021770089A1}"/>
              </a:ext>
            </a:extLst>
          </p:cNvPr>
          <p:cNvSpPr/>
          <p:nvPr/>
        </p:nvSpPr>
        <p:spPr>
          <a:xfrm>
            <a:off x="2887063" y="5242099"/>
            <a:ext cx="1969618"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CTRL-07</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0" name="Shape 100">
            <a:extLst>
              <a:ext uri="{FF2B5EF4-FFF2-40B4-BE49-F238E27FC236}">
                <a16:creationId xmlns:a16="http://schemas.microsoft.com/office/drawing/2014/main" id="{71F3F435-15E5-B9AA-4BDE-D9B274F5A7B1}"/>
              </a:ext>
            </a:extLst>
          </p:cNvPr>
          <p:cNvSpPr/>
          <p:nvPr/>
        </p:nvSpPr>
        <p:spPr>
          <a:xfrm>
            <a:off x="4673800" y="5443267"/>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1" name="Shape 101">
            <a:extLst>
              <a:ext uri="{FF2B5EF4-FFF2-40B4-BE49-F238E27FC236}">
                <a16:creationId xmlns:a16="http://schemas.microsoft.com/office/drawing/2014/main" id="{229B89D0-C186-88C0-BD27-D6366D178679}"/>
              </a:ext>
            </a:extLst>
          </p:cNvPr>
          <p:cNvSpPr/>
          <p:nvPr/>
        </p:nvSpPr>
        <p:spPr>
          <a:xfrm>
            <a:off x="4554928" y="5443267"/>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2" name="Shape 102">
            <a:extLst>
              <a:ext uri="{FF2B5EF4-FFF2-40B4-BE49-F238E27FC236}">
                <a16:creationId xmlns:a16="http://schemas.microsoft.com/office/drawing/2014/main" id="{9AFCBDB2-8C9C-A163-8CC9-D376CE486937}"/>
              </a:ext>
            </a:extLst>
          </p:cNvPr>
          <p:cNvSpPr/>
          <p:nvPr/>
        </p:nvSpPr>
        <p:spPr>
          <a:xfrm>
            <a:off x="4436056" y="5443267"/>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3" name="Shape 103">
            <a:extLst>
              <a:ext uri="{FF2B5EF4-FFF2-40B4-BE49-F238E27FC236}">
                <a16:creationId xmlns:a16="http://schemas.microsoft.com/office/drawing/2014/main" id="{773F14B5-8606-BDA3-FB0A-603E071F1427}"/>
              </a:ext>
            </a:extLst>
          </p:cNvPr>
          <p:cNvSpPr/>
          <p:nvPr/>
        </p:nvSpPr>
        <p:spPr>
          <a:xfrm>
            <a:off x="4719520" y="4199683"/>
            <a:ext cx="182880" cy="182880"/>
          </a:xfrm>
          <a:prstGeom prst="star5">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4" name="Shape 104">
            <a:extLst>
              <a:ext uri="{FF2B5EF4-FFF2-40B4-BE49-F238E27FC236}">
                <a16:creationId xmlns:a16="http://schemas.microsoft.com/office/drawing/2014/main" id="{C88CAC51-445C-AB15-BD32-408F657D98DA}"/>
              </a:ext>
            </a:extLst>
          </p:cNvPr>
          <p:cNvSpPr/>
          <p:nvPr/>
        </p:nvSpPr>
        <p:spPr>
          <a:xfrm>
            <a:off x="5057848" y="3879643"/>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5" name="Shape 105">
            <a:extLst>
              <a:ext uri="{FF2B5EF4-FFF2-40B4-BE49-F238E27FC236}">
                <a16:creationId xmlns:a16="http://schemas.microsoft.com/office/drawing/2014/main" id="{09BC41BF-B9F8-E372-28AD-DE08497E8133}"/>
              </a:ext>
            </a:extLst>
          </p:cNvPr>
          <p:cNvSpPr/>
          <p:nvPr/>
        </p:nvSpPr>
        <p:spPr>
          <a:xfrm>
            <a:off x="5057848" y="3879643"/>
            <a:ext cx="2152498" cy="2743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6" name="Text 106">
            <a:extLst>
              <a:ext uri="{FF2B5EF4-FFF2-40B4-BE49-F238E27FC236}">
                <a16:creationId xmlns:a16="http://schemas.microsoft.com/office/drawing/2014/main" id="{814E52DD-4A34-123C-2BA2-730E472628DC}"/>
              </a:ext>
            </a:extLst>
          </p:cNvPr>
          <p:cNvSpPr/>
          <p:nvPr/>
        </p:nvSpPr>
        <p:spPr>
          <a:xfrm>
            <a:off x="5131000" y="3879643"/>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#8</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7" name="Shape 107">
            <a:extLst>
              <a:ext uri="{FF2B5EF4-FFF2-40B4-BE49-F238E27FC236}">
                <a16:creationId xmlns:a16="http://schemas.microsoft.com/office/drawing/2014/main" id="{1332B2B3-B4BE-3550-5606-51A9A301E908}"/>
              </a:ext>
            </a:extLst>
          </p:cNvPr>
          <p:cNvSpPr/>
          <p:nvPr/>
        </p:nvSpPr>
        <p:spPr>
          <a:xfrm>
            <a:off x="5240728" y="4291123"/>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8" name="Shape 108">
            <a:extLst>
              <a:ext uri="{FF2B5EF4-FFF2-40B4-BE49-F238E27FC236}">
                <a16:creationId xmlns:a16="http://schemas.microsoft.com/office/drawing/2014/main" id="{DE1930F8-C0AD-5913-4F44-5F30045068D0}"/>
              </a:ext>
            </a:extLst>
          </p:cNvPr>
          <p:cNvSpPr/>
          <p:nvPr/>
        </p:nvSpPr>
        <p:spPr>
          <a:xfrm>
            <a:off x="5341312" y="4492291"/>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9" name="Shape 109">
            <a:extLst>
              <a:ext uri="{FF2B5EF4-FFF2-40B4-BE49-F238E27FC236}">
                <a16:creationId xmlns:a16="http://schemas.microsoft.com/office/drawing/2014/main" id="{3DC199E2-5752-0A26-D152-D74C37791F68}"/>
              </a:ext>
            </a:extLst>
          </p:cNvPr>
          <p:cNvSpPr/>
          <p:nvPr/>
        </p:nvSpPr>
        <p:spPr>
          <a:xfrm>
            <a:off x="5606488" y="4291123"/>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0" name="Shape 110">
            <a:extLst>
              <a:ext uri="{FF2B5EF4-FFF2-40B4-BE49-F238E27FC236}">
                <a16:creationId xmlns:a16="http://schemas.microsoft.com/office/drawing/2014/main" id="{09D806DC-E9D1-4B65-DA1C-76740E5D5B41}"/>
              </a:ext>
            </a:extLst>
          </p:cNvPr>
          <p:cNvSpPr/>
          <p:nvPr/>
        </p:nvSpPr>
        <p:spPr>
          <a:xfrm>
            <a:off x="5697928" y="4428283"/>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1" name="Shape 111">
            <a:extLst>
              <a:ext uri="{FF2B5EF4-FFF2-40B4-BE49-F238E27FC236}">
                <a16:creationId xmlns:a16="http://schemas.microsoft.com/office/drawing/2014/main" id="{65894151-D1A0-350A-E284-B112EB3B1FCC}"/>
              </a:ext>
            </a:extLst>
          </p:cNvPr>
          <p:cNvSpPr/>
          <p:nvPr/>
        </p:nvSpPr>
        <p:spPr>
          <a:xfrm>
            <a:off x="5697928" y="4565443"/>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2" name="Shape 112">
            <a:extLst>
              <a:ext uri="{FF2B5EF4-FFF2-40B4-BE49-F238E27FC236}">
                <a16:creationId xmlns:a16="http://schemas.microsoft.com/office/drawing/2014/main" id="{311FC766-11A7-FF5D-E5F6-9433882461D4}"/>
              </a:ext>
            </a:extLst>
          </p:cNvPr>
          <p:cNvSpPr/>
          <p:nvPr/>
        </p:nvSpPr>
        <p:spPr>
          <a:xfrm>
            <a:off x="5697928" y="4702603"/>
            <a:ext cx="1055218" cy="274320"/>
          </a:xfrm>
          <a:prstGeom prst="rect">
            <a:avLst/>
          </a:prstGeom>
          <a:solidFill>
            <a:srgbClr val="FFF59D"/>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3" name="Text 113">
            <a:extLst>
              <a:ext uri="{FF2B5EF4-FFF2-40B4-BE49-F238E27FC236}">
                <a16:creationId xmlns:a16="http://schemas.microsoft.com/office/drawing/2014/main" id="{707E865D-E14B-43F2-BA11-B4C68BBFE473}"/>
              </a:ext>
            </a:extLst>
          </p:cNvPr>
          <p:cNvSpPr/>
          <p:nvPr/>
        </p:nvSpPr>
        <p:spPr>
          <a:xfrm>
            <a:off x="5149288" y="4967779"/>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Owner fixes data</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4" name="Shape 114">
            <a:extLst>
              <a:ext uri="{FF2B5EF4-FFF2-40B4-BE49-F238E27FC236}">
                <a16:creationId xmlns:a16="http://schemas.microsoft.com/office/drawing/2014/main" id="{56D662D5-2849-189B-2227-ACA7F13A768F}"/>
              </a:ext>
            </a:extLst>
          </p:cNvPr>
          <p:cNvSpPr/>
          <p:nvPr/>
        </p:nvSpPr>
        <p:spPr>
          <a:xfrm>
            <a:off x="7320074" y="3879643"/>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5" name="Shape 115">
            <a:extLst>
              <a:ext uri="{FF2B5EF4-FFF2-40B4-BE49-F238E27FC236}">
                <a16:creationId xmlns:a16="http://schemas.microsoft.com/office/drawing/2014/main" id="{F56B1A99-5939-1630-E599-F3C56F5883A4}"/>
              </a:ext>
            </a:extLst>
          </p:cNvPr>
          <p:cNvSpPr/>
          <p:nvPr/>
        </p:nvSpPr>
        <p:spPr>
          <a:xfrm>
            <a:off x="7320074" y="3879643"/>
            <a:ext cx="2152498" cy="2743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6" name="Text 116">
            <a:extLst>
              <a:ext uri="{FF2B5EF4-FFF2-40B4-BE49-F238E27FC236}">
                <a16:creationId xmlns:a16="http://schemas.microsoft.com/office/drawing/2014/main" id="{DFB44AFF-4E91-975D-757F-D7EB34EAB3FB}"/>
              </a:ext>
            </a:extLst>
          </p:cNvPr>
          <p:cNvSpPr/>
          <p:nvPr/>
        </p:nvSpPr>
        <p:spPr>
          <a:xfrm>
            <a:off x="7393226" y="3879643"/>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#9</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7" name="Shape 117">
            <a:extLst>
              <a:ext uri="{FF2B5EF4-FFF2-40B4-BE49-F238E27FC236}">
                <a16:creationId xmlns:a16="http://schemas.microsoft.com/office/drawing/2014/main" id="{42E45BA7-DDE4-A34F-AC2B-A76557ABDF6D}"/>
              </a:ext>
            </a:extLst>
          </p:cNvPr>
          <p:cNvSpPr/>
          <p:nvPr/>
        </p:nvSpPr>
        <p:spPr>
          <a:xfrm>
            <a:off x="7502954" y="4291123"/>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8" name="Shape 118">
            <a:extLst>
              <a:ext uri="{FF2B5EF4-FFF2-40B4-BE49-F238E27FC236}">
                <a16:creationId xmlns:a16="http://schemas.microsoft.com/office/drawing/2014/main" id="{1A6B0C61-9FE2-A82A-018B-235D4AA10592}"/>
              </a:ext>
            </a:extLst>
          </p:cNvPr>
          <p:cNvSpPr/>
          <p:nvPr/>
        </p:nvSpPr>
        <p:spPr>
          <a:xfrm>
            <a:off x="7603538" y="4492291"/>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9" name="Shape 119">
            <a:extLst>
              <a:ext uri="{FF2B5EF4-FFF2-40B4-BE49-F238E27FC236}">
                <a16:creationId xmlns:a16="http://schemas.microsoft.com/office/drawing/2014/main" id="{007C589F-99A3-D2CC-0E98-656FC65A6E40}"/>
              </a:ext>
            </a:extLst>
          </p:cNvPr>
          <p:cNvSpPr/>
          <p:nvPr/>
        </p:nvSpPr>
        <p:spPr>
          <a:xfrm>
            <a:off x="7868714" y="4291123"/>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0" name="Shape 120">
            <a:extLst>
              <a:ext uri="{FF2B5EF4-FFF2-40B4-BE49-F238E27FC236}">
                <a16:creationId xmlns:a16="http://schemas.microsoft.com/office/drawing/2014/main" id="{AB672F1C-56AA-D264-13CF-1423921274D7}"/>
              </a:ext>
            </a:extLst>
          </p:cNvPr>
          <p:cNvSpPr/>
          <p:nvPr/>
        </p:nvSpPr>
        <p:spPr>
          <a:xfrm>
            <a:off x="7960154" y="4428283"/>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1" name="Shape 121">
            <a:extLst>
              <a:ext uri="{FF2B5EF4-FFF2-40B4-BE49-F238E27FC236}">
                <a16:creationId xmlns:a16="http://schemas.microsoft.com/office/drawing/2014/main" id="{1ACD50F5-677B-91C9-BB9B-D52DB1D23465}"/>
              </a:ext>
            </a:extLst>
          </p:cNvPr>
          <p:cNvSpPr/>
          <p:nvPr/>
        </p:nvSpPr>
        <p:spPr>
          <a:xfrm>
            <a:off x="7960154" y="4565443"/>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2" name="Shape 122">
            <a:extLst>
              <a:ext uri="{FF2B5EF4-FFF2-40B4-BE49-F238E27FC236}">
                <a16:creationId xmlns:a16="http://schemas.microsoft.com/office/drawing/2014/main" id="{7AD7A83B-6FB9-5CDB-72E9-216D85FBBBA7}"/>
              </a:ext>
            </a:extLst>
          </p:cNvPr>
          <p:cNvSpPr/>
          <p:nvPr/>
        </p:nvSpPr>
        <p:spPr>
          <a:xfrm>
            <a:off x="7960154" y="4702603"/>
            <a:ext cx="1055218" cy="274320"/>
          </a:xfrm>
          <a:prstGeom prst="rect">
            <a:avLst/>
          </a:prstGeom>
          <a:solidFill>
            <a:srgbClr val="FFF59D"/>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3" name="Text 123">
            <a:extLst>
              <a:ext uri="{FF2B5EF4-FFF2-40B4-BE49-F238E27FC236}">
                <a16:creationId xmlns:a16="http://schemas.microsoft.com/office/drawing/2014/main" id="{2AD2264F-A8B5-D4DC-DEE8-65B82A456643}"/>
              </a:ext>
            </a:extLst>
          </p:cNvPr>
          <p:cNvSpPr/>
          <p:nvPr/>
        </p:nvSpPr>
        <p:spPr>
          <a:xfrm>
            <a:off x="7411514" y="4967779"/>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Owner confirms fix</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4" name="Shape 124">
            <a:extLst>
              <a:ext uri="{FF2B5EF4-FFF2-40B4-BE49-F238E27FC236}">
                <a16:creationId xmlns:a16="http://schemas.microsoft.com/office/drawing/2014/main" id="{DA48E4AA-711C-F7E6-DF31-DBEC3048CC37}"/>
              </a:ext>
            </a:extLst>
          </p:cNvPr>
          <p:cNvSpPr/>
          <p:nvPr/>
        </p:nvSpPr>
        <p:spPr>
          <a:xfrm>
            <a:off x="9582299" y="3879643"/>
            <a:ext cx="2152498" cy="1728216"/>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5" name="Shape 125">
            <a:extLst>
              <a:ext uri="{FF2B5EF4-FFF2-40B4-BE49-F238E27FC236}">
                <a16:creationId xmlns:a16="http://schemas.microsoft.com/office/drawing/2014/main" id="{33D63843-13F2-7A9C-06CB-E600CFF1F5AC}"/>
              </a:ext>
            </a:extLst>
          </p:cNvPr>
          <p:cNvSpPr/>
          <p:nvPr/>
        </p:nvSpPr>
        <p:spPr>
          <a:xfrm>
            <a:off x="9582299" y="3879643"/>
            <a:ext cx="2152498" cy="2743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6" name="Text 126">
            <a:extLst>
              <a:ext uri="{FF2B5EF4-FFF2-40B4-BE49-F238E27FC236}">
                <a16:creationId xmlns:a16="http://schemas.microsoft.com/office/drawing/2014/main" id="{C23B50A3-A508-7CB1-E39A-3FDE6B1ECDE9}"/>
              </a:ext>
            </a:extLst>
          </p:cNvPr>
          <p:cNvSpPr/>
          <p:nvPr/>
        </p:nvSpPr>
        <p:spPr>
          <a:xfrm>
            <a:off x="9655451" y="3879643"/>
            <a:ext cx="200619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#10  ·  GOAL</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7" name="Shape 127">
            <a:extLst>
              <a:ext uri="{FF2B5EF4-FFF2-40B4-BE49-F238E27FC236}">
                <a16:creationId xmlns:a16="http://schemas.microsoft.com/office/drawing/2014/main" id="{6851A0C4-6071-882C-6DE8-EF2B8A8C6DB3}"/>
              </a:ext>
            </a:extLst>
          </p:cNvPr>
          <p:cNvSpPr/>
          <p:nvPr/>
        </p:nvSpPr>
        <p:spPr>
          <a:xfrm>
            <a:off x="9765179" y="4291123"/>
            <a:ext cx="201168" cy="201168"/>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8" name="Shape 128">
            <a:extLst>
              <a:ext uri="{FF2B5EF4-FFF2-40B4-BE49-F238E27FC236}">
                <a16:creationId xmlns:a16="http://schemas.microsoft.com/office/drawing/2014/main" id="{5D87EF66-3BC3-C743-3255-6634E57183A7}"/>
              </a:ext>
            </a:extLst>
          </p:cNvPr>
          <p:cNvSpPr/>
          <p:nvPr/>
        </p:nvSpPr>
        <p:spPr>
          <a:xfrm>
            <a:off x="9865763" y="4492291"/>
            <a:ext cx="0" cy="274320"/>
          </a:xfrm>
          <a:prstGeom prst="line">
            <a:avLst/>
          </a:prstGeom>
          <a:no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9" name="Shape 129">
            <a:extLst>
              <a:ext uri="{FF2B5EF4-FFF2-40B4-BE49-F238E27FC236}">
                <a16:creationId xmlns:a16="http://schemas.microsoft.com/office/drawing/2014/main" id="{66E1275D-C475-07A2-308E-CE3FAC6A76C8}"/>
              </a:ext>
            </a:extLst>
          </p:cNvPr>
          <p:cNvSpPr/>
          <p:nvPr/>
        </p:nvSpPr>
        <p:spPr>
          <a:xfrm>
            <a:off x="10130939" y="4291123"/>
            <a:ext cx="1603858" cy="7772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0" name="Shape 130">
            <a:extLst>
              <a:ext uri="{FF2B5EF4-FFF2-40B4-BE49-F238E27FC236}">
                <a16:creationId xmlns:a16="http://schemas.microsoft.com/office/drawing/2014/main" id="{6306C552-67C2-8208-DB11-239E0D7C0115}"/>
              </a:ext>
            </a:extLst>
          </p:cNvPr>
          <p:cNvSpPr/>
          <p:nvPr/>
        </p:nvSpPr>
        <p:spPr>
          <a:xfrm>
            <a:off x="10222379" y="4428283"/>
            <a:ext cx="1420978" cy="0"/>
          </a:xfrm>
          <a:prstGeom prst="line">
            <a:avLst/>
          </a:prstGeom>
          <a:noFill/>
          <a:ln w="6350">
            <a:solidFill>
              <a:srgbClr val="1F293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1" name="Shape 131">
            <a:extLst>
              <a:ext uri="{FF2B5EF4-FFF2-40B4-BE49-F238E27FC236}">
                <a16:creationId xmlns:a16="http://schemas.microsoft.com/office/drawing/2014/main" id="{45BBB917-BAFD-BC05-EEA8-05EBD41A4060}"/>
              </a:ext>
            </a:extLst>
          </p:cNvPr>
          <p:cNvSpPr/>
          <p:nvPr/>
        </p:nvSpPr>
        <p:spPr>
          <a:xfrm>
            <a:off x="10222379" y="4565443"/>
            <a:ext cx="1238098" cy="0"/>
          </a:xfrm>
          <a:prstGeom prst="line">
            <a:avLst/>
          </a:prstGeom>
          <a:noFill/>
          <a:ln w="6350">
            <a:solidFill>
              <a:srgbClr val="6B728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2" name="Shape 132">
            <a:extLst>
              <a:ext uri="{FF2B5EF4-FFF2-40B4-BE49-F238E27FC236}">
                <a16:creationId xmlns:a16="http://schemas.microsoft.com/office/drawing/2014/main" id="{F0DE5F7C-5611-13F8-FCC4-CECB8F25F65A}"/>
              </a:ext>
            </a:extLst>
          </p:cNvPr>
          <p:cNvSpPr/>
          <p:nvPr/>
        </p:nvSpPr>
        <p:spPr>
          <a:xfrm>
            <a:off x="10222379" y="4702603"/>
            <a:ext cx="1055218" cy="274320"/>
          </a:xfrm>
          <a:prstGeom prst="rect">
            <a:avLst/>
          </a:prstGeom>
          <a:solidFill>
            <a:srgbClr val="FFF59D"/>
          </a:solidFill>
          <a:ln w="381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3" name="Text 133">
            <a:extLst>
              <a:ext uri="{FF2B5EF4-FFF2-40B4-BE49-F238E27FC236}">
                <a16:creationId xmlns:a16="http://schemas.microsoft.com/office/drawing/2014/main" id="{D76C4753-83F0-5995-4DB7-C41EBF425826}"/>
              </a:ext>
            </a:extLst>
          </p:cNvPr>
          <p:cNvSpPr/>
          <p:nvPr/>
        </p:nvSpPr>
        <p:spPr>
          <a:xfrm>
            <a:off x="9673739" y="4967779"/>
            <a:ext cx="196961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Steward sees resolved</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4" name="Shape 134">
            <a:extLst>
              <a:ext uri="{FF2B5EF4-FFF2-40B4-BE49-F238E27FC236}">
                <a16:creationId xmlns:a16="http://schemas.microsoft.com/office/drawing/2014/main" id="{1D9A004B-C5C6-CF0C-AF66-2BCB21489F6E}"/>
              </a:ext>
            </a:extLst>
          </p:cNvPr>
          <p:cNvSpPr/>
          <p:nvPr/>
        </p:nvSpPr>
        <p:spPr>
          <a:xfrm>
            <a:off x="11460477" y="5443267"/>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5" name="Shape 135">
            <a:extLst>
              <a:ext uri="{FF2B5EF4-FFF2-40B4-BE49-F238E27FC236}">
                <a16:creationId xmlns:a16="http://schemas.microsoft.com/office/drawing/2014/main" id="{1E244CC3-E65C-A97F-C343-C839F619691F}"/>
              </a:ext>
            </a:extLst>
          </p:cNvPr>
          <p:cNvSpPr/>
          <p:nvPr/>
        </p:nvSpPr>
        <p:spPr>
          <a:xfrm>
            <a:off x="11341605" y="5443267"/>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6" name="Shape 136">
            <a:extLst>
              <a:ext uri="{FF2B5EF4-FFF2-40B4-BE49-F238E27FC236}">
                <a16:creationId xmlns:a16="http://schemas.microsoft.com/office/drawing/2014/main" id="{9CBCE7F3-87D3-ABAF-B48F-AA6A98E1E35E}"/>
              </a:ext>
            </a:extLst>
          </p:cNvPr>
          <p:cNvSpPr/>
          <p:nvPr/>
        </p:nvSpPr>
        <p:spPr>
          <a:xfrm>
            <a:off x="533397" y="5745019"/>
            <a:ext cx="11201400"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7" name="Text 137">
            <a:extLst>
              <a:ext uri="{FF2B5EF4-FFF2-40B4-BE49-F238E27FC236}">
                <a16:creationId xmlns:a16="http://schemas.microsoft.com/office/drawing/2014/main" id="{F074DF66-DC4F-64D4-A776-02A3D554B6AC}"/>
              </a:ext>
            </a:extLst>
          </p:cNvPr>
          <p:cNvSpPr/>
          <p:nvPr/>
        </p:nvSpPr>
        <p:spPr>
          <a:xfrm>
            <a:off x="716277" y="5745019"/>
            <a:ext cx="1083564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DONE  =  </a:t>
            </a: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10–20 frames, each with sketch + caption + at least one tag · system frames visually distinct · top 3 frames circled by the Decider · wall photographed · frames-as-brief handed to prototyper.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8" name="Oval 137">
            <a:extLst>
              <a:ext uri="{FF2B5EF4-FFF2-40B4-BE49-F238E27FC236}">
                <a16:creationId xmlns:a16="http://schemas.microsoft.com/office/drawing/2014/main" id="{4EB0B3D3-0F28-7F75-0CD4-19A718B6FD93}"/>
              </a:ext>
            </a:extLst>
          </p:cNvPr>
          <p:cNvSpPr/>
          <p:nvPr/>
        </p:nvSpPr>
        <p:spPr>
          <a:xfrm>
            <a:off x="4856680" y="1869897"/>
            <a:ext cx="2536546" cy="2123858"/>
          </a:xfrm>
          <a:custGeom>
            <a:avLst/>
            <a:gdLst>
              <a:gd name="csX0" fmla="*/ 0 w 2536546"/>
              <a:gd name="csY0" fmla="*/ 1061929 h 2123858"/>
              <a:gd name="csX1" fmla="*/ 1268273 w 2536546"/>
              <a:gd name="csY1" fmla="*/ 0 h 2123858"/>
              <a:gd name="csX2" fmla="*/ 2536546 w 2536546"/>
              <a:gd name="csY2" fmla="*/ 1061929 h 2123858"/>
              <a:gd name="csX3" fmla="*/ 1268273 w 2536546"/>
              <a:gd name="csY3" fmla="*/ 2123858 h 2123858"/>
              <a:gd name="csX4" fmla="*/ 0 w 2536546"/>
              <a:gd name="csY4" fmla="*/ 1061929 h 2123858"/>
            </a:gdLst>
            <a:ahLst/>
            <a:cxnLst>
              <a:cxn ang="0">
                <a:pos x="csX0" y="csY0"/>
              </a:cxn>
              <a:cxn ang="0">
                <a:pos x="csX1" y="csY1"/>
              </a:cxn>
              <a:cxn ang="0">
                <a:pos x="csX2" y="csY2"/>
              </a:cxn>
              <a:cxn ang="0">
                <a:pos x="csX3" y="csY3"/>
              </a:cxn>
              <a:cxn ang="0">
                <a:pos x="csX4" y="csY4"/>
              </a:cxn>
            </a:cxnLst>
            <a:rect l="l" t="t" r="r" b="b"/>
            <a:pathLst>
              <a:path w="2536546" h="2123858" extrusionOk="0">
                <a:moveTo>
                  <a:pt x="0" y="1061929"/>
                </a:moveTo>
                <a:cubicBezTo>
                  <a:pt x="36296" y="561856"/>
                  <a:pt x="529176" y="-9169"/>
                  <a:pt x="1268273" y="0"/>
                </a:cubicBezTo>
                <a:cubicBezTo>
                  <a:pt x="1894371" y="11672"/>
                  <a:pt x="2641121" y="435684"/>
                  <a:pt x="2536546" y="1061929"/>
                </a:cubicBezTo>
                <a:cubicBezTo>
                  <a:pt x="2565166" y="1752895"/>
                  <a:pt x="1949938" y="2075486"/>
                  <a:pt x="1268273" y="2123858"/>
                </a:cubicBezTo>
                <a:cubicBezTo>
                  <a:pt x="626711" y="2118149"/>
                  <a:pt x="-50687" y="1605164"/>
                  <a:pt x="0" y="1061929"/>
                </a:cubicBezTo>
                <a:close/>
              </a:path>
            </a:pathLst>
          </a:custGeom>
          <a:noFill/>
          <a:ln w="57150">
            <a:solidFill>
              <a:schemeClr val="accent3"/>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9" name="Oval 138">
            <a:extLst>
              <a:ext uri="{FF2B5EF4-FFF2-40B4-BE49-F238E27FC236}">
                <a16:creationId xmlns:a16="http://schemas.microsoft.com/office/drawing/2014/main" id="{3F3D0982-277F-7563-71AE-F83CBA9CB220}"/>
              </a:ext>
            </a:extLst>
          </p:cNvPr>
          <p:cNvSpPr/>
          <p:nvPr/>
        </p:nvSpPr>
        <p:spPr>
          <a:xfrm>
            <a:off x="9323225" y="1807302"/>
            <a:ext cx="2536546" cy="2123858"/>
          </a:xfrm>
          <a:custGeom>
            <a:avLst/>
            <a:gdLst>
              <a:gd name="csX0" fmla="*/ 0 w 2536546"/>
              <a:gd name="csY0" fmla="*/ 1061929 h 2123858"/>
              <a:gd name="csX1" fmla="*/ 1268273 w 2536546"/>
              <a:gd name="csY1" fmla="*/ 0 h 2123858"/>
              <a:gd name="csX2" fmla="*/ 2536546 w 2536546"/>
              <a:gd name="csY2" fmla="*/ 1061929 h 2123858"/>
              <a:gd name="csX3" fmla="*/ 1268273 w 2536546"/>
              <a:gd name="csY3" fmla="*/ 2123858 h 2123858"/>
              <a:gd name="csX4" fmla="*/ 0 w 2536546"/>
              <a:gd name="csY4" fmla="*/ 1061929 h 2123858"/>
            </a:gdLst>
            <a:ahLst/>
            <a:cxnLst>
              <a:cxn ang="0">
                <a:pos x="csX0" y="csY0"/>
              </a:cxn>
              <a:cxn ang="0">
                <a:pos x="csX1" y="csY1"/>
              </a:cxn>
              <a:cxn ang="0">
                <a:pos x="csX2" y="csY2"/>
              </a:cxn>
              <a:cxn ang="0">
                <a:pos x="csX3" y="csY3"/>
              </a:cxn>
              <a:cxn ang="0">
                <a:pos x="csX4" y="csY4"/>
              </a:cxn>
            </a:cxnLst>
            <a:rect l="l" t="t" r="r" b="b"/>
            <a:pathLst>
              <a:path w="2536546" h="2123858" extrusionOk="0">
                <a:moveTo>
                  <a:pt x="0" y="1061929"/>
                </a:moveTo>
                <a:cubicBezTo>
                  <a:pt x="36296" y="561856"/>
                  <a:pt x="529176" y="-9169"/>
                  <a:pt x="1268273" y="0"/>
                </a:cubicBezTo>
                <a:cubicBezTo>
                  <a:pt x="1894371" y="11672"/>
                  <a:pt x="2641121" y="435684"/>
                  <a:pt x="2536546" y="1061929"/>
                </a:cubicBezTo>
                <a:cubicBezTo>
                  <a:pt x="2565166" y="1752895"/>
                  <a:pt x="1949938" y="2075486"/>
                  <a:pt x="1268273" y="2123858"/>
                </a:cubicBezTo>
                <a:cubicBezTo>
                  <a:pt x="626711" y="2118149"/>
                  <a:pt x="-50687" y="1605164"/>
                  <a:pt x="0" y="1061929"/>
                </a:cubicBezTo>
                <a:close/>
              </a:path>
            </a:pathLst>
          </a:custGeom>
          <a:noFill/>
          <a:ln w="57150">
            <a:solidFill>
              <a:schemeClr val="accent3"/>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40" name="Oval 139">
            <a:extLst>
              <a:ext uri="{FF2B5EF4-FFF2-40B4-BE49-F238E27FC236}">
                <a16:creationId xmlns:a16="http://schemas.microsoft.com/office/drawing/2014/main" id="{DF69F39F-F8FF-0D2E-C71B-8BB098594173}"/>
              </a:ext>
            </a:extLst>
          </p:cNvPr>
          <p:cNvSpPr/>
          <p:nvPr/>
        </p:nvSpPr>
        <p:spPr>
          <a:xfrm>
            <a:off x="2532460" y="3703337"/>
            <a:ext cx="2536546" cy="2123858"/>
          </a:xfrm>
          <a:custGeom>
            <a:avLst/>
            <a:gdLst>
              <a:gd name="csX0" fmla="*/ 0 w 2536546"/>
              <a:gd name="csY0" fmla="*/ 1061929 h 2123858"/>
              <a:gd name="csX1" fmla="*/ 1268273 w 2536546"/>
              <a:gd name="csY1" fmla="*/ 0 h 2123858"/>
              <a:gd name="csX2" fmla="*/ 2536546 w 2536546"/>
              <a:gd name="csY2" fmla="*/ 1061929 h 2123858"/>
              <a:gd name="csX3" fmla="*/ 1268273 w 2536546"/>
              <a:gd name="csY3" fmla="*/ 2123858 h 2123858"/>
              <a:gd name="csX4" fmla="*/ 0 w 2536546"/>
              <a:gd name="csY4" fmla="*/ 1061929 h 2123858"/>
            </a:gdLst>
            <a:ahLst/>
            <a:cxnLst>
              <a:cxn ang="0">
                <a:pos x="csX0" y="csY0"/>
              </a:cxn>
              <a:cxn ang="0">
                <a:pos x="csX1" y="csY1"/>
              </a:cxn>
              <a:cxn ang="0">
                <a:pos x="csX2" y="csY2"/>
              </a:cxn>
              <a:cxn ang="0">
                <a:pos x="csX3" y="csY3"/>
              </a:cxn>
              <a:cxn ang="0">
                <a:pos x="csX4" y="csY4"/>
              </a:cxn>
            </a:cxnLst>
            <a:rect l="l" t="t" r="r" b="b"/>
            <a:pathLst>
              <a:path w="2536546" h="2123858" extrusionOk="0">
                <a:moveTo>
                  <a:pt x="0" y="1061929"/>
                </a:moveTo>
                <a:cubicBezTo>
                  <a:pt x="36296" y="561856"/>
                  <a:pt x="529176" y="-9169"/>
                  <a:pt x="1268273" y="0"/>
                </a:cubicBezTo>
                <a:cubicBezTo>
                  <a:pt x="1894371" y="11672"/>
                  <a:pt x="2641121" y="435684"/>
                  <a:pt x="2536546" y="1061929"/>
                </a:cubicBezTo>
                <a:cubicBezTo>
                  <a:pt x="2565166" y="1752895"/>
                  <a:pt x="1949938" y="2075486"/>
                  <a:pt x="1268273" y="2123858"/>
                </a:cubicBezTo>
                <a:cubicBezTo>
                  <a:pt x="626711" y="2118149"/>
                  <a:pt x="-50687" y="1605164"/>
                  <a:pt x="0" y="1061929"/>
                </a:cubicBezTo>
                <a:close/>
              </a:path>
            </a:pathLst>
          </a:custGeom>
          <a:noFill/>
          <a:ln w="57150">
            <a:solidFill>
              <a:schemeClr val="accent3"/>
            </a:solidFill>
            <a:extLst>
              <a:ext uri="{C807C97D-BFC1-408E-A445-0C87EB9F89A2}">
                <ask:lineSketchStyleProps xmlns:ask="http://schemas.microsoft.com/office/drawing/2018/sketchyshapes" sd="5265792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Tree>
    <p:extLst>
      <p:ext uri="{BB962C8B-B14F-4D97-AF65-F5344CB8AC3E}">
        <p14:creationId xmlns:p14="http://schemas.microsoft.com/office/powerpoint/2010/main" val="33892512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500"/>
                                        <p:tgtEl>
                                          <p:spTgt spid="13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9"/>
                                        </p:tgtEl>
                                        <p:attrNameLst>
                                          <p:attrName>style.visibility</p:attrName>
                                        </p:attrNameLst>
                                      </p:cBhvr>
                                      <p:to>
                                        <p:strVal val="visible"/>
                                      </p:to>
                                    </p:set>
                                    <p:animEffect transition="in" filter="fade">
                                      <p:cBhvr>
                                        <p:cTn id="12" dur="500"/>
                                        <p:tgtEl>
                                          <p:spTgt spid="13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40"/>
                                        </p:tgtEl>
                                        <p:attrNameLst>
                                          <p:attrName>style.visibility</p:attrName>
                                        </p:attrNameLst>
                                      </p:cBhvr>
                                      <p:to>
                                        <p:strVal val="visible"/>
                                      </p:to>
                                    </p:set>
                                    <p:animEffect transition="in" filter="fade">
                                      <p:cBhvr>
                                        <p:cTn id="17"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animBg="1"/>
      <p:bldP spid="139" grpId="0" animBg="1"/>
      <p:bldP spid="140"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7 of 7 | Storyboard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51" name="Picture 50" descr="A white board with sticky notes on it&#10;&#10;Description automatically generated">
            <a:extLst>
              <a:ext uri="{FF2B5EF4-FFF2-40B4-BE49-F238E27FC236}">
                <a16:creationId xmlns:a16="http://schemas.microsoft.com/office/drawing/2014/main" id="{94E3DEEF-ADDC-CA17-94BF-8202880A26F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819650" y="1484798"/>
            <a:ext cx="6222432" cy="4666824"/>
          </a:xfrm>
          <a:prstGeom prst="rect">
            <a:avLst/>
          </a:prstGeom>
        </p:spPr>
      </p:pic>
      <p:grpSp>
        <p:nvGrpSpPr>
          <p:cNvPr id="13" name="Group 12">
            <a:extLst>
              <a:ext uri="{FF2B5EF4-FFF2-40B4-BE49-F238E27FC236}">
                <a16:creationId xmlns:a16="http://schemas.microsoft.com/office/drawing/2014/main" id="{2ABE0B61-6E73-F914-20D6-885DA538912F}"/>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3EC7A318-FC41-8A19-D04D-4938BADA2B7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03636D18-7507-2328-C0C4-E2C7AF202DFC}"/>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3D3C6F78-B19B-3427-4B85-9F5D82EC2BE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a:t>
                </a:r>
              </a:p>
            </p:txBody>
          </p:sp>
          <p:sp>
            <p:nvSpPr>
              <p:cNvPr id="17" name="Rectangle 16">
                <a:extLst>
                  <a:ext uri="{FF2B5EF4-FFF2-40B4-BE49-F238E27FC236}">
                    <a16:creationId xmlns:a16="http://schemas.microsoft.com/office/drawing/2014/main" id="{C8ADFAE0-A7B3-416B-2527-7AF521E4D95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0" name="Rectangle 19">
            <a:extLst>
              <a:ext uri="{FF2B5EF4-FFF2-40B4-BE49-F238E27FC236}">
                <a16:creationId xmlns:a16="http://schemas.microsoft.com/office/drawing/2014/main" id="{E131B4F5-3FF4-BDDF-6A47-AF79F8B702C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ijdelijke aanduiding voor tekst 44">
            <a:extLst>
              <a:ext uri="{FF2B5EF4-FFF2-40B4-BE49-F238E27FC236}">
                <a16:creationId xmlns:a16="http://schemas.microsoft.com/office/drawing/2014/main" id="{867F39EE-865E-00B8-EAD8-FAD9CC709B42}"/>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AA505CDC-C2CE-CE29-4907-E43449681855}"/>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9893BCC1-17FF-8BF5-4C05-B8093DBF0C66}"/>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817F9972-B750-F460-BC09-CFC58136C66A}"/>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28177627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Documentation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Documentation Phase on Thursday afternoon focuses on capturing and refining the </a:t>
            </a:r>
            <a:r>
              <a:rPr lang="en-US" b="1" dirty="0">
                <a:solidFill>
                  <a:schemeClr val="bg1"/>
                </a:solidFill>
              </a:rPr>
              <a:t>results</a:t>
            </a:r>
            <a:r>
              <a:rPr lang="en-US" dirty="0">
                <a:solidFill>
                  <a:schemeClr val="bg1"/>
                </a:solidFill>
              </a:rPr>
              <a:t> from the Rooting for the Game and Training Camp workshops held on Wednesday, as well as the </a:t>
            </a:r>
            <a:r>
              <a:rPr lang="en-US" b="1" dirty="0">
                <a:solidFill>
                  <a:schemeClr val="bg1"/>
                </a:solidFill>
              </a:rPr>
              <a:t>insights</a:t>
            </a:r>
            <a:r>
              <a:rPr lang="en-US" dirty="0">
                <a:solidFill>
                  <a:schemeClr val="bg1"/>
                </a:solidFill>
              </a:rPr>
              <a:t> from the Prototype Prep workshop from Thursday morning. </a:t>
            </a:r>
          </a:p>
          <a:p>
            <a:pPr marL="0" indent="0" algn="just">
              <a:lnSpc>
                <a:spcPct val="100000"/>
              </a:lnSpc>
              <a:buNone/>
            </a:pPr>
            <a:r>
              <a:rPr lang="en-US" dirty="0">
                <a:solidFill>
                  <a:schemeClr val="bg1"/>
                </a:solidFill>
              </a:rPr>
              <a:t>The goal is to </a:t>
            </a:r>
            <a:r>
              <a:rPr lang="en-US" b="1" dirty="0">
                <a:solidFill>
                  <a:schemeClr val="bg1"/>
                </a:solidFill>
              </a:rPr>
              <a:t>clean up the rough outcomes </a:t>
            </a:r>
            <a:r>
              <a:rPr lang="en-US" dirty="0">
                <a:solidFill>
                  <a:schemeClr val="bg1"/>
                </a:solidFill>
              </a:rPr>
              <a:t>and turn them into clear, structured deliverables that can be easily referenced and implemented.</a:t>
            </a:r>
          </a:p>
        </p:txBody>
      </p:sp>
      <p:grpSp>
        <p:nvGrpSpPr>
          <p:cNvPr id="16" name="Group 15">
            <a:extLst>
              <a:ext uri="{FF2B5EF4-FFF2-40B4-BE49-F238E27FC236}">
                <a16:creationId xmlns:a16="http://schemas.microsoft.com/office/drawing/2014/main" id="{09928F0A-3B68-6452-1431-1A66CD866167}"/>
              </a:ext>
            </a:extLst>
          </p:cNvPr>
          <p:cNvGrpSpPr/>
          <p:nvPr/>
        </p:nvGrpSpPr>
        <p:grpSpPr>
          <a:xfrm>
            <a:off x="4710111" y="1640422"/>
            <a:ext cx="6241311" cy="1398053"/>
            <a:chOff x="4764088" y="1645258"/>
            <a:chExt cx="6241311" cy="1398053"/>
          </a:xfrm>
        </p:grpSpPr>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64088" y="1961174"/>
              <a:ext cx="6241311" cy="108213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 polished, visually appealing version of the communication roadmap, ensuring the top-voted concepts and activities are clearly mapped out and aligned with key governance milestones.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Draft a detailed training roadmap, including the top-voted concepts, events, and activities. </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Visualize the Communication and Training Plan</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A1BA582F-BD47-01BE-F61F-373312D2C5A7}"/>
              </a:ext>
            </a:extLst>
          </p:cNvPr>
          <p:cNvGrpSpPr/>
          <p:nvPr/>
        </p:nvGrpSpPr>
        <p:grpSpPr>
          <a:xfrm>
            <a:off x="4710110" y="3363069"/>
            <a:ext cx="6241311" cy="1000797"/>
            <a:chOff x="4764088" y="1645258"/>
            <a:chExt cx="6241311" cy="1000797"/>
          </a:xfrm>
        </p:grpSpPr>
        <p:sp>
          <p:nvSpPr>
            <p:cNvPr id="7" name="Tijdelijke aanduiding voor inhoud 5">
              <a:extLst>
                <a:ext uri="{FF2B5EF4-FFF2-40B4-BE49-F238E27FC236}">
                  <a16:creationId xmlns:a16="http://schemas.microsoft.com/office/drawing/2014/main" id="{F7C36655-2E16-0561-F9BA-BF0CFFE83E44}"/>
                </a:ext>
              </a:extLst>
            </p:cNvPr>
            <p:cNvSpPr txBox="1">
              <a:spLocks/>
            </p:cNvSpPr>
            <p:nvPr/>
          </p:nvSpPr>
          <p:spPr>
            <a:xfrm>
              <a:off x="4764088" y="1961175"/>
              <a:ext cx="6241311" cy="684880"/>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Refine the user story flows that were developed for the data steward, data owner, and data custodian, ensuring they are actionable and align with the chosen process for CDE data quality and metadata documentation.</a:t>
              </a:r>
            </a:p>
          </p:txBody>
        </p:sp>
        <p:sp>
          <p:nvSpPr>
            <p:cNvPr id="8" name="Tijdelijke aanduiding voor tekst 44">
              <a:extLst>
                <a:ext uri="{FF2B5EF4-FFF2-40B4-BE49-F238E27FC236}">
                  <a16:creationId xmlns:a16="http://schemas.microsoft.com/office/drawing/2014/main" id="{D05FA02D-357C-A576-5342-6567DF726834}"/>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and Clean Up the User Story Flow</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0" name="Group 19">
            <a:extLst>
              <a:ext uri="{FF2B5EF4-FFF2-40B4-BE49-F238E27FC236}">
                <a16:creationId xmlns:a16="http://schemas.microsoft.com/office/drawing/2014/main" id="{0873009C-29E4-C877-428D-316D52DE6A43}"/>
              </a:ext>
            </a:extLst>
          </p:cNvPr>
          <p:cNvGrpSpPr/>
          <p:nvPr/>
        </p:nvGrpSpPr>
        <p:grpSpPr>
          <a:xfrm>
            <a:off x="4710110" y="4636259"/>
            <a:ext cx="6241311" cy="849279"/>
            <a:chOff x="4764088" y="1645258"/>
            <a:chExt cx="6241311" cy="849279"/>
          </a:xfrm>
        </p:grpSpPr>
        <p:sp>
          <p:nvSpPr>
            <p:cNvPr id="21" name="Tijdelijke aanduiding voor inhoud 5">
              <a:extLst>
                <a:ext uri="{FF2B5EF4-FFF2-40B4-BE49-F238E27FC236}">
                  <a16:creationId xmlns:a16="http://schemas.microsoft.com/office/drawing/2014/main" id="{4C38D7AD-4E62-D439-D6F9-17195A4A0C33}"/>
                </a:ext>
              </a:extLst>
            </p:cNvPr>
            <p:cNvSpPr txBox="1">
              <a:spLocks/>
            </p:cNvSpPr>
            <p:nvPr/>
          </p:nvSpPr>
          <p:spPr>
            <a:xfrm>
              <a:off x="4764088" y="1961174"/>
              <a:ext cx="6241311" cy="5333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Organize and enhance the storyboard created in the Prototype Prep workshop, making it a clear, step-by-step visual guide for the upcoming prototype testing phase.</a:t>
              </a:r>
            </a:p>
          </p:txBody>
        </p:sp>
        <p:sp>
          <p:nvSpPr>
            <p:cNvPr id="22" name="Tijdelijke aanduiding voor tekst 44">
              <a:extLst>
                <a:ext uri="{FF2B5EF4-FFF2-40B4-BE49-F238E27FC236}">
                  <a16:creationId xmlns:a16="http://schemas.microsoft.com/office/drawing/2014/main" id="{5F8C5EF0-E3F2-A822-FAFA-FC69907315CF}"/>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Finalize the Storyboard</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812D6556-B2DA-B47A-B977-49973348CA35}"/>
              </a:ext>
            </a:extLst>
          </p:cNvPr>
          <p:cNvGrpSpPr/>
          <p:nvPr/>
        </p:nvGrpSpPr>
        <p:grpSpPr>
          <a:xfrm>
            <a:off x="10820400" y="158021"/>
            <a:ext cx="1262954" cy="262128"/>
            <a:chOff x="10892274" y="158021"/>
            <a:chExt cx="1191080" cy="262128"/>
          </a:xfrm>
        </p:grpSpPr>
        <p:sp>
          <p:nvSpPr>
            <p:cNvPr id="10" name="Oval 9">
              <a:extLst>
                <a:ext uri="{FF2B5EF4-FFF2-40B4-BE49-F238E27FC236}">
                  <a16:creationId xmlns:a16="http://schemas.microsoft.com/office/drawing/2014/main" id="{3F3E5711-E221-45F8-AF51-9EA18E85060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9" name="Group 18">
              <a:extLst>
                <a:ext uri="{FF2B5EF4-FFF2-40B4-BE49-F238E27FC236}">
                  <a16:creationId xmlns:a16="http://schemas.microsoft.com/office/drawing/2014/main" id="{944BA94A-EB2C-6F77-4CEA-084F3EADCC4A}"/>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E5014067-7055-B3A7-0FD0-8F3CBEE0A7C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24" name="Rectangle 23">
                <a:extLst>
                  <a:ext uri="{FF2B5EF4-FFF2-40B4-BE49-F238E27FC236}">
                    <a16:creationId xmlns:a16="http://schemas.microsoft.com/office/drawing/2014/main" id="{B2ADBE3F-7F59-352F-4CD1-B0C533A8215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8571179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4D0F37-581B-036D-8DFA-8A129EB7CFAD}"/>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136B5657-6F5A-02E1-7F5A-7CA1EFFC2118}"/>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F9B7A2AB-D99D-C25C-58E8-620BE7722AE4}"/>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126</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21266EE8-7905-9E25-5065-553383B955DD}"/>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3</a:t>
            </a:r>
          </a:p>
        </p:txBody>
      </p:sp>
      <p:sp>
        <p:nvSpPr>
          <p:cNvPr id="57" name="Rectangle: Rounded Corners 56">
            <a:extLst>
              <a:ext uri="{FF2B5EF4-FFF2-40B4-BE49-F238E27FC236}">
                <a16:creationId xmlns:a16="http://schemas.microsoft.com/office/drawing/2014/main" id="{D04C2F2F-7B42-00A0-F549-E855367D48E8}"/>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6863584C-C979-E375-B051-ABE415F2CA45}"/>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317C772F-EAB1-1B17-0D37-94A20035A3A6}"/>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A3250EAD-1040-8B45-A50D-76E15EE96C13}"/>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2C5A82C1-2173-46BB-86ED-32C0B51D1476}"/>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47F9A452-A918-0BFB-BA7B-151E5A095292}"/>
              </a:ext>
            </a:extLst>
          </p:cNvPr>
          <p:cNvSpPr/>
          <p:nvPr/>
        </p:nvSpPr>
        <p:spPr>
          <a:xfrm>
            <a:off x="9755497"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42BD0C0F-8081-1B86-4334-ADD4AD2E4EDC}"/>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14862194-7302-FC66-DF16-F32B7A9C9860}"/>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E4DE6A5A-CE15-F814-7593-3AF37EC22659}"/>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52C497A5-4E4B-2D50-65D8-9D6AA1B802ED}"/>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D83670B7-F0CA-8592-F939-F60AE13CA7F8}"/>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9BA60126-C776-E672-A0DF-C2E127A0BFEC}"/>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327A8963-F639-2601-D6F9-02189FD6DAE3}"/>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489A1525-2847-EC8E-62F1-9A8DBA4F8481}"/>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87A641AD-7517-B282-B118-67959F222A6D}"/>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3D1D0835-A97B-E11A-4CF7-C4A1265B822B}"/>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9494535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p:txBody>
          <a:bodyPr/>
          <a:lstStyle/>
          <a:p>
            <a:r>
              <a:rPr lang="en-US" dirty="0"/>
              <a:t>Data Governance </a:t>
            </a:r>
            <a:r>
              <a:rPr lang="en-US" sz="2400" b="1" dirty="0"/>
              <a:t>SPRINT</a:t>
            </a:r>
            <a:r>
              <a:rPr lang="en-US" baseline="30000" dirty="0"/>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3078481" y="1161185"/>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Roles &amp; Responsibilities</a:t>
            </a:r>
            <a:b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b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Role Roster</a:t>
            </a:r>
            <a:endParaRPr kumimoji="0" lang="en-US" sz="12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3078479" y="1820919"/>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Operating Model</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Target and minimum viable versions</a:t>
            </a:r>
          </a:p>
        </p:txBody>
      </p:sp>
      <p:sp>
        <p:nvSpPr>
          <p:cNvPr id="17" name="Rectangle 16">
            <a:extLst>
              <a:ext uri="{FF2B5EF4-FFF2-40B4-BE49-F238E27FC236}">
                <a16:creationId xmlns:a16="http://schemas.microsoft.com/office/drawing/2014/main" id="{8B0139CE-B02C-55D6-B68F-6C0A89BC13D2}"/>
              </a:ext>
            </a:extLst>
          </p:cNvPr>
          <p:cNvSpPr/>
          <p:nvPr/>
        </p:nvSpPr>
        <p:spPr>
          <a:xfrm rot="5400000" flipH="1">
            <a:off x="9685210" y="1480203"/>
            <a:ext cx="1363421"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#3</a:t>
            </a:r>
          </a:p>
        </p:txBody>
      </p:sp>
      <p:sp>
        <p:nvSpPr>
          <p:cNvPr id="24" name="Rectangle 23">
            <a:extLst>
              <a:ext uri="{FF2B5EF4-FFF2-40B4-BE49-F238E27FC236}">
                <a16:creationId xmlns:a16="http://schemas.microsoft.com/office/drawing/2014/main" id="{199C8381-7213-A518-BE6F-D7DF8AD3BCF5}"/>
              </a:ext>
            </a:extLst>
          </p:cNvPr>
          <p:cNvSpPr/>
          <p:nvPr/>
        </p:nvSpPr>
        <p:spPr>
          <a:xfrm>
            <a:off x="2055031"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Measurement Dashboard</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3078207" y="5333745"/>
            <a:ext cx="6488687"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Prototyping</a:t>
            </a:r>
            <a:endParaRPr kumimoji="0" lang="LID4096"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cxnSp>
        <p:nvCxnSpPr>
          <p:cNvPr id="30" name="Connector: Elbow 29">
            <a:extLst>
              <a:ext uri="{FF2B5EF4-FFF2-40B4-BE49-F238E27FC236}">
                <a16:creationId xmlns:a16="http://schemas.microsoft.com/office/drawing/2014/main" id="{1A08927E-8A56-1AFA-4465-85A99CA62AB8}"/>
              </a:ext>
            </a:extLst>
          </p:cNvPr>
          <p:cNvCxnSpPr>
            <a:cxnSpLocks/>
            <a:stCxn id="16" idx="2"/>
            <a:endCxn id="24" idx="0"/>
          </p:cNvCxnSpPr>
          <p:nvPr/>
        </p:nvCxnSpPr>
        <p:spPr>
          <a:xfrm rot="5400000">
            <a:off x="4500697" y="1771411"/>
            <a:ext cx="401413" cy="3246393"/>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7" idx="2"/>
            <a:endCxn id="16" idx="0"/>
          </p:cNvCxnSpPr>
          <p:nvPr/>
        </p:nvCxnSpPr>
        <p:spPr>
          <a:xfrm flipH="1">
            <a:off x="6324599" y="2279636"/>
            <a:ext cx="1" cy="455548"/>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6" idx="2"/>
            <a:endCxn id="7" idx="0"/>
          </p:cNvCxnSpPr>
          <p:nvPr/>
        </p:nvCxnSpPr>
        <p:spPr>
          <a:xfrm flipH="1">
            <a:off x="6324600" y="1619902"/>
            <a:ext cx="2" cy="20101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B1AF392-1C1A-733D-B60A-25BBF47FAAFD}"/>
              </a:ext>
            </a:extLst>
          </p:cNvPr>
          <p:cNvSpPr/>
          <p:nvPr/>
        </p:nvSpPr>
        <p:spPr>
          <a:xfrm>
            <a:off x="3078207" y="5950919"/>
            <a:ext cx="6488687" cy="458717"/>
          </a:xfrm>
          <a:prstGeom prst="rect">
            <a:avLst/>
          </a:prstGeom>
          <a:solidFill>
            <a:srgbClr val="EAF7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User Testing</a:t>
            </a:r>
            <a:endParaRPr kumimoji="0" lang="LID4096"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6322551" y="5792462"/>
            <a:ext cx="0" cy="158457"/>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flipH="1">
            <a:off x="2055030" y="4050240"/>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#5</a:t>
            </a:r>
          </a:p>
        </p:txBody>
      </p:sp>
      <p:sp>
        <p:nvSpPr>
          <p:cNvPr id="16" name="Rectangle 15">
            <a:extLst>
              <a:ext uri="{FF2B5EF4-FFF2-40B4-BE49-F238E27FC236}">
                <a16:creationId xmlns:a16="http://schemas.microsoft.com/office/drawing/2014/main" id="{33221125-6D70-21C4-9AAA-FD61317E41BD}"/>
              </a:ext>
            </a:extLst>
          </p:cNvPr>
          <p:cNvSpPr/>
          <p:nvPr/>
        </p:nvSpPr>
        <p:spPr>
          <a:xfrm>
            <a:off x="3078478" y="2735184"/>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Processes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Focus on Critical Data Elements</a:t>
            </a:r>
          </a:p>
        </p:txBody>
      </p:sp>
      <p:sp>
        <p:nvSpPr>
          <p:cNvPr id="22" name="Rectangle 21">
            <a:extLst>
              <a:ext uri="{FF2B5EF4-FFF2-40B4-BE49-F238E27FC236}">
                <a16:creationId xmlns:a16="http://schemas.microsoft.com/office/drawing/2014/main" id="{BAFF0527-6824-C9E2-A73E-7FAB5811D424}"/>
              </a:ext>
            </a:extLst>
          </p:cNvPr>
          <p:cNvSpPr/>
          <p:nvPr/>
        </p:nvSpPr>
        <p:spPr>
          <a:xfrm rot="5400000" flipH="1">
            <a:off x="9858984" y="2761290"/>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#4</a:t>
            </a:r>
          </a:p>
        </p:txBody>
      </p:sp>
      <p:sp>
        <p:nvSpPr>
          <p:cNvPr id="38" name="Rectangle 37">
            <a:extLst>
              <a:ext uri="{FF2B5EF4-FFF2-40B4-BE49-F238E27FC236}">
                <a16:creationId xmlns:a16="http://schemas.microsoft.com/office/drawing/2014/main" id="{A1687A48-1824-A7D5-4419-F6E7FCAA92D2}"/>
              </a:ext>
            </a:extLst>
          </p:cNvPr>
          <p:cNvSpPr/>
          <p:nvPr/>
        </p:nvSpPr>
        <p:spPr>
          <a:xfrm>
            <a:off x="4217927"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Business Glossary</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39" name="Rectangle 38">
            <a:extLst>
              <a:ext uri="{FF2B5EF4-FFF2-40B4-BE49-F238E27FC236}">
                <a16:creationId xmlns:a16="http://schemas.microsoft.com/office/drawing/2014/main" id="{1206F5E6-F051-E360-3BB8-2BB9FBF3DC43}"/>
              </a:ext>
            </a:extLst>
          </p:cNvPr>
          <p:cNvSpPr/>
          <p:nvPr/>
        </p:nvSpPr>
        <p:spPr>
          <a:xfrm>
            <a:off x="6380823"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Communication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40" name="Rectangle 39">
            <a:extLst>
              <a:ext uri="{FF2B5EF4-FFF2-40B4-BE49-F238E27FC236}">
                <a16:creationId xmlns:a16="http://schemas.microsoft.com/office/drawing/2014/main" id="{761CA9E3-149A-3F0B-B484-05B3221DE8A2}"/>
              </a:ext>
            </a:extLst>
          </p:cNvPr>
          <p:cNvSpPr/>
          <p:nvPr/>
        </p:nvSpPr>
        <p:spPr>
          <a:xfrm>
            <a:off x="8543719"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Training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48" name="Connector: Elbow 47">
            <a:extLst>
              <a:ext uri="{FF2B5EF4-FFF2-40B4-BE49-F238E27FC236}">
                <a16:creationId xmlns:a16="http://schemas.microsoft.com/office/drawing/2014/main" id="{E0C64BD3-3EB8-6453-209A-08889E23B2BF}"/>
              </a:ext>
            </a:extLst>
          </p:cNvPr>
          <p:cNvCxnSpPr>
            <a:cxnSpLocks/>
            <a:stCxn id="16" idx="2"/>
            <a:endCxn id="40" idx="0"/>
          </p:cNvCxnSpPr>
          <p:nvPr/>
        </p:nvCxnSpPr>
        <p:spPr>
          <a:xfrm rot="16200000" flipH="1">
            <a:off x="7745040" y="1773459"/>
            <a:ext cx="401412" cy="3242295"/>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nector: Elbow 50">
            <a:extLst>
              <a:ext uri="{FF2B5EF4-FFF2-40B4-BE49-F238E27FC236}">
                <a16:creationId xmlns:a16="http://schemas.microsoft.com/office/drawing/2014/main" id="{5EEC78DA-F4DB-5EAD-D2E2-E9E7D7F7EE63}"/>
              </a:ext>
            </a:extLst>
          </p:cNvPr>
          <p:cNvCxnSpPr>
            <a:cxnSpLocks/>
            <a:stCxn id="16" idx="2"/>
            <a:endCxn id="39" idx="0"/>
          </p:cNvCxnSpPr>
          <p:nvPr/>
        </p:nvCxnSpPr>
        <p:spPr>
          <a:xfrm rot="16200000" flipH="1">
            <a:off x="6663592" y="2854907"/>
            <a:ext cx="401412" cy="1079399"/>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9F9C12F4-CA10-EA13-A96C-54DC8EA00337}"/>
              </a:ext>
            </a:extLst>
          </p:cNvPr>
          <p:cNvCxnSpPr>
            <a:cxnSpLocks/>
            <a:stCxn id="16" idx="2"/>
            <a:endCxn id="38" idx="0"/>
          </p:cNvCxnSpPr>
          <p:nvPr/>
        </p:nvCxnSpPr>
        <p:spPr>
          <a:xfrm rot="5400000">
            <a:off x="5582145" y="2852859"/>
            <a:ext cx="401413" cy="108349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1" name="Rectangle 80">
            <a:extLst>
              <a:ext uri="{FF2B5EF4-FFF2-40B4-BE49-F238E27FC236}">
                <a16:creationId xmlns:a16="http://schemas.microsoft.com/office/drawing/2014/main" id="{60512400-C7F7-440E-50EE-36A9C6E24324}"/>
              </a:ext>
            </a:extLst>
          </p:cNvPr>
          <p:cNvSpPr/>
          <p:nvPr/>
        </p:nvSpPr>
        <p:spPr>
          <a:xfrm>
            <a:off x="3080254" y="4699361"/>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Prototype Prep</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User test flows and creating a storyboard</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84" name="Rectangle 83">
            <a:extLst>
              <a:ext uri="{FF2B5EF4-FFF2-40B4-BE49-F238E27FC236}">
                <a16:creationId xmlns:a16="http://schemas.microsoft.com/office/drawing/2014/main" id="{620139BB-37E2-A992-0BF1-314FC0C7DD56}"/>
              </a:ext>
            </a:extLst>
          </p:cNvPr>
          <p:cNvSpPr/>
          <p:nvPr/>
        </p:nvSpPr>
        <p:spPr>
          <a:xfrm flipH="1">
            <a:off x="6380823" y="4047676"/>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#6</a:t>
            </a:r>
          </a:p>
        </p:txBody>
      </p:sp>
      <p:cxnSp>
        <p:nvCxnSpPr>
          <p:cNvPr id="85" name="Connector: Elbow 84">
            <a:extLst>
              <a:ext uri="{FF2B5EF4-FFF2-40B4-BE49-F238E27FC236}">
                <a16:creationId xmlns:a16="http://schemas.microsoft.com/office/drawing/2014/main" id="{4300A122-9DF4-D5F4-3E25-F2C2A52CE5B0}"/>
              </a:ext>
            </a:extLst>
          </p:cNvPr>
          <p:cNvCxnSpPr>
            <a:cxnSpLocks/>
            <a:stCxn id="84" idx="2"/>
            <a:endCxn id="81" idx="0"/>
          </p:cNvCxnSpPr>
          <p:nvPr/>
        </p:nvCxnSpPr>
        <p:spPr>
          <a:xfrm rot="5400000">
            <a:off x="7204788" y="3418704"/>
            <a:ext cx="400468" cy="216084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446416D2-4286-6DDE-843D-1B8B146264BB}"/>
              </a:ext>
            </a:extLst>
          </p:cNvPr>
          <p:cNvCxnSpPr>
            <a:cxnSpLocks/>
            <a:stCxn id="66" idx="2"/>
            <a:endCxn id="81" idx="0"/>
          </p:cNvCxnSpPr>
          <p:nvPr/>
        </p:nvCxnSpPr>
        <p:spPr>
          <a:xfrm rot="16200000" flipH="1">
            <a:off x="5043173" y="3417936"/>
            <a:ext cx="397904" cy="2164946"/>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8A7AEB5F-398A-2864-78E6-FC6BE99C47FB}"/>
              </a:ext>
            </a:extLst>
          </p:cNvPr>
          <p:cNvCxnSpPr>
            <a:cxnSpLocks/>
            <a:stCxn id="81" idx="2"/>
            <a:endCxn id="25" idx="0"/>
          </p:cNvCxnSpPr>
          <p:nvPr/>
        </p:nvCxnSpPr>
        <p:spPr>
          <a:xfrm flipH="1">
            <a:off x="6322551" y="5158078"/>
            <a:ext cx="2047" cy="175667"/>
          </a:xfrm>
          <a:prstGeom prst="straightConnector1">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80668674-8877-C58A-9422-DBFD9952931B}"/>
              </a:ext>
            </a:extLst>
          </p:cNvPr>
          <p:cNvSpPr/>
          <p:nvPr/>
        </p:nvSpPr>
        <p:spPr>
          <a:xfrm rot="5400000" flipH="1">
            <a:off x="9858983" y="4744511"/>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#7</a:t>
            </a:r>
          </a:p>
        </p:txBody>
      </p:sp>
    </p:spTree>
    <p:extLst>
      <p:ext uri="{BB962C8B-B14F-4D97-AF65-F5344CB8AC3E}">
        <p14:creationId xmlns:p14="http://schemas.microsoft.com/office/powerpoint/2010/main" val="32895055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The Prototyping Mindset  |  Make It Real, Keep It Rough</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0" name="Group 19">
            <a:extLst>
              <a:ext uri="{FF2B5EF4-FFF2-40B4-BE49-F238E27FC236}">
                <a16:creationId xmlns:a16="http://schemas.microsoft.com/office/drawing/2014/main" id="{9EB60C7D-5D36-B3D0-5DB4-9DBE8BCC3017}"/>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05055DA2-3DFB-71F0-FC99-3778C91A401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2" name="Group 21">
              <a:extLst>
                <a:ext uri="{FF2B5EF4-FFF2-40B4-BE49-F238E27FC236}">
                  <a16:creationId xmlns:a16="http://schemas.microsoft.com/office/drawing/2014/main" id="{55BDF40F-F375-33FD-640F-183F172EB3AB}"/>
                </a:ext>
              </a:extLst>
            </p:cNvPr>
            <p:cNvGrpSpPr/>
            <p:nvPr/>
          </p:nvGrpSpPr>
          <p:grpSpPr>
            <a:xfrm>
              <a:off x="10892274" y="158021"/>
              <a:ext cx="1191080" cy="262128"/>
              <a:chOff x="9614080" y="308749"/>
              <a:chExt cx="1191080" cy="262128"/>
            </a:xfrm>
          </p:grpSpPr>
          <p:sp>
            <p:nvSpPr>
              <p:cNvPr id="35" name="Rectangle 34">
                <a:extLst>
                  <a:ext uri="{FF2B5EF4-FFF2-40B4-BE49-F238E27FC236}">
                    <a16:creationId xmlns:a16="http://schemas.microsoft.com/office/drawing/2014/main" id="{EDF44E60-C3A1-A209-7F41-0EE495F9319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36" name="Rectangle 35">
                <a:extLst>
                  <a:ext uri="{FF2B5EF4-FFF2-40B4-BE49-F238E27FC236}">
                    <a16:creationId xmlns:a16="http://schemas.microsoft.com/office/drawing/2014/main" id="{6E028F3C-B933-ED86-0950-1C6A1F347F5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2" name="Text 13">
            <a:extLst>
              <a:ext uri="{FF2B5EF4-FFF2-40B4-BE49-F238E27FC236}">
                <a16:creationId xmlns:a16="http://schemas.microsoft.com/office/drawing/2014/main" id="{74AE32C1-8B56-2D0E-A288-0162D29C0055}"/>
              </a:ext>
            </a:extLst>
          </p:cNvPr>
          <p:cNvSpPr/>
          <p:nvPr/>
        </p:nvSpPr>
        <p:spPr>
          <a:xfrm>
            <a:off x="495300" y="1553857"/>
            <a:ext cx="11201400" cy="6858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Prototyping is not creating a project. It's making governance artifacts tangible enough to put in front of a real user and learn something real.</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Shape 14">
            <a:extLst>
              <a:ext uri="{FF2B5EF4-FFF2-40B4-BE49-F238E27FC236}">
                <a16:creationId xmlns:a16="http://schemas.microsoft.com/office/drawing/2014/main" id="{FFB63756-778C-E8E3-DD2C-B27E29B375C7}"/>
              </a:ext>
            </a:extLst>
          </p:cNvPr>
          <p:cNvSpPr/>
          <p:nvPr/>
        </p:nvSpPr>
        <p:spPr>
          <a:xfrm>
            <a:off x="530099" y="2503843"/>
            <a:ext cx="2697480" cy="269748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Shape 15">
            <a:extLst>
              <a:ext uri="{FF2B5EF4-FFF2-40B4-BE49-F238E27FC236}">
                <a16:creationId xmlns:a16="http://schemas.microsoft.com/office/drawing/2014/main" id="{40EBE7C7-5258-C70A-9EF7-77B9529BD1AC}"/>
              </a:ext>
            </a:extLst>
          </p:cNvPr>
          <p:cNvSpPr/>
          <p:nvPr/>
        </p:nvSpPr>
        <p:spPr>
          <a:xfrm>
            <a:off x="530099" y="2503843"/>
            <a:ext cx="73152" cy="26974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16">
            <a:extLst>
              <a:ext uri="{FF2B5EF4-FFF2-40B4-BE49-F238E27FC236}">
                <a16:creationId xmlns:a16="http://schemas.microsoft.com/office/drawing/2014/main" id="{5B3095FB-3C55-2D1A-75F8-C5BBE7EE3537}"/>
              </a:ext>
            </a:extLst>
          </p:cNvPr>
          <p:cNvSpPr/>
          <p:nvPr/>
        </p:nvSpPr>
        <p:spPr>
          <a:xfrm>
            <a:off x="712979" y="2734594"/>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Real beats right</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17">
            <a:extLst>
              <a:ext uri="{FF2B5EF4-FFF2-40B4-BE49-F238E27FC236}">
                <a16:creationId xmlns:a16="http://schemas.microsoft.com/office/drawing/2014/main" id="{C0159A78-D483-6656-6500-1DC9B3461173}"/>
              </a:ext>
            </a:extLst>
          </p:cNvPr>
          <p:cNvSpPr/>
          <p:nvPr/>
        </p:nvSpPr>
        <p:spPr>
          <a:xfrm>
            <a:off x="712979" y="3256877"/>
            <a:ext cx="2423160" cy="21945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wrong prototype you can test beats a perfect plan you can't. Every artifact must end Wednesday with a user-facing surface.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18">
            <a:extLst>
              <a:ext uri="{FF2B5EF4-FFF2-40B4-BE49-F238E27FC236}">
                <a16:creationId xmlns:a16="http://schemas.microsoft.com/office/drawing/2014/main" id="{8365F93D-D78B-6931-F90B-EEFDF207C842}"/>
              </a:ext>
            </a:extLst>
          </p:cNvPr>
          <p:cNvSpPr/>
          <p:nvPr/>
        </p:nvSpPr>
        <p:spPr>
          <a:xfrm>
            <a:off x="3364739" y="2503843"/>
            <a:ext cx="2697480" cy="269748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19">
            <a:extLst>
              <a:ext uri="{FF2B5EF4-FFF2-40B4-BE49-F238E27FC236}">
                <a16:creationId xmlns:a16="http://schemas.microsoft.com/office/drawing/2014/main" id="{6891981E-9C26-5AC7-8206-FD3D15235F3A}"/>
              </a:ext>
            </a:extLst>
          </p:cNvPr>
          <p:cNvSpPr/>
          <p:nvPr/>
        </p:nvSpPr>
        <p:spPr>
          <a:xfrm>
            <a:off x="3364739" y="2503843"/>
            <a:ext cx="73152" cy="2697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20">
            <a:extLst>
              <a:ext uri="{FF2B5EF4-FFF2-40B4-BE49-F238E27FC236}">
                <a16:creationId xmlns:a16="http://schemas.microsoft.com/office/drawing/2014/main" id="{6C7A6425-E51A-B752-C962-6E8A310F95B0}"/>
              </a:ext>
            </a:extLst>
          </p:cNvPr>
          <p:cNvSpPr/>
          <p:nvPr/>
        </p:nvSpPr>
        <p:spPr>
          <a:xfrm>
            <a:off x="3547619" y="2734594"/>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Rough beats polished</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21">
            <a:extLst>
              <a:ext uri="{FF2B5EF4-FFF2-40B4-BE49-F238E27FC236}">
                <a16:creationId xmlns:a16="http://schemas.microsoft.com/office/drawing/2014/main" id="{F971C0AA-AE0D-3E7F-121F-635B0D0C5B8F}"/>
              </a:ext>
            </a:extLst>
          </p:cNvPr>
          <p:cNvSpPr/>
          <p:nvPr/>
        </p:nvSpPr>
        <p:spPr>
          <a:xfrm>
            <a:off x="3547619" y="3256877"/>
            <a:ext cx="2423160" cy="21945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Hand-drawn on paper, a one-page SharePoint stub, a mocked-up Excel — all are better than a pretty thing that took 8 hours.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22">
            <a:extLst>
              <a:ext uri="{FF2B5EF4-FFF2-40B4-BE49-F238E27FC236}">
                <a16:creationId xmlns:a16="http://schemas.microsoft.com/office/drawing/2014/main" id="{6531BA4F-76FA-9FC3-3A5B-802679B71CB9}"/>
              </a:ext>
            </a:extLst>
          </p:cNvPr>
          <p:cNvSpPr/>
          <p:nvPr/>
        </p:nvSpPr>
        <p:spPr>
          <a:xfrm>
            <a:off x="6199379" y="2503843"/>
            <a:ext cx="2697480" cy="269748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23">
            <a:extLst>
              <a:ext uri="{FF2B5EF4-FFF2-40B4-BE49-F238E27FC236}">
                <a16:creationId xmlns:a16="http://schemas.microsoft.com/office/drawing/2014/main" id="{286FFAAE-43EA-4D1E-56CA-4492F8A0E6FD}"/>
              </a:ext>
            </a:extLst>
          </p:cNvPr>
          <p:cNvSpPr/>
          <p:nvPr/>
        </p:nvSpPr>
        <p:spPr>
          <a:xfrm>
            <a:off x="6199379" y="2503843"/>
            <a:ext cx="73152" cy="269748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24">
            <a:extLst>
              <a:ext uri="{FF2B5EF4-FFF2-40B4-BE49-F238E27FC236}">
                <a16:creationId xmlns:a16="http://schemas.microsoft.com/office/drawing/2014/main" id="{1276920F-6A8C-A29E-34CD-FED099928163}"/>
              </a:ext>
            </a:extLst>
          </p:cNvPr>
          <p:cNvSpPr/>
          <p:nvPr/>
        </p:nvSpPr>
        <p:spPr>
          <a:xfrm>
            <a:off x="6382259" y="2734594"/>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Whole beats deep</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25">
            <a:extLst>
              <a:ext uri="{FF2B5EF4-FFF2-40B4-BE49-F238E27FC236}">
                <a16:creationId xmlns:a16="http://schemas.microsoft.com/office/drawing/2014/main" id="{7887621C-4C8F-E07A-69B2-40DF7AC4A5DC}"/>
              </a:ext>
            </a:extLst>
          </p:cNvPr>
          <p:cNvSpPr/>
          <p:nvPr/>
        </p:nvSpPr>
        <p:spPr>
          <a:xfrm>
            <a:off x="6382259" y="3256877"/>
            <a:ext cx="2423160" cy="21945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Eight thin artifacts teach you more than two thick ones. Breadth exposes the seams between controls, measurement, and communication.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26">
            <a:extLst>
              <a:ext uri="{FF2B5EF4-FFF2-40B4-BE49-F238E27FC236}">
                <a16:creationId xmlns:a16="http://schemas.microsoft.com/office/drawing/2014/main" id="{8351F4C7-56F2-DEEB-73A4-287D72CF25A8}"/>
              </a:ext>
            </a:extLst>
          </p:cNvPr>
          <p:cNvSpPr/>
          <p:nvPr/>
        </p:nvSpPr>
        <p:spPr>
          <a:xfrm>
            <a:off x="9034019" y="2503843"/>
            <a:ext cx="2697480" cy="269748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27">
            <a:extLst>
              <a:ext uri="{FF2B5EF4-FFF2-40B4-BE49-F238E27FC236}">
                <a16:creationId xmlns:a16="http://schemas.microsoft.com/office/drawing/2014/main" id="{36F671E9-0780-6D95-A400-3F4D4C813235}"/>
              </a:ext>
            </a:extLst>
          </p:cNvPr>
          <p:cNvSpPr/>
          <p:nvPr/>
        </p:nvSpPr>
        <p:spPr>
          <a:xfrm>
            <a:off x="9034019" y="2503843"/>
            <a:ext cx="73152" cy="2697480"/>
          </a:xfrm>
          <a:prstGeom prst="rect">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28">
            <a:extLst>
              <a:ext uri="{FF2B5EF4-FFF2-40B4-BE49-F238E27FC236}">
                <a16:creationId xmlns:a16="http://schemas.microsoft.com/office/drawing/2014/main" id="{DAAF0DAD-9A77-55CA-F802-AFD119905651}"/>
              </a:ext>
            </a:extLst>
          </p:cNvPr>
          <p:cNvSpPr/>
          <p:nvPr/>
        </p:nvSpPr>
        <p:spPr>
          <a:xfrm>
            <a:off x="9216899" y="2734594"/>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Borrowed beats built</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29">
            <a:extLst>
              <a:ext uri="{FF2B5EF4-FFF2-40B4-BE49-F238E27FC236}">
                <a16:creationId xmlns:a16="http://schemas.microsoft.com/office/drawing/2014/main" id="{34C7F752-F2E0-DEE7-DB91-5EBF26AA2543}"/>
              </a:ext>
            </a:extLst>
          </p:cNvPr>
          <p:cNvSpPr/>
          <p:nvPr/>
        </p:nvSpPr>
        <p:spPr>
          <a:xfrm>
            <a:off x="9216899" y="3256877"/>
            <a:ext cx="2423160" cy="21945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Start from something that already exists in your org or in a template. A prototype proves a concept — not originality.</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30">
            <a:extLst>
              <a:ext uri="{FF2B5EF4-FFF2-40B4-BE49-F238E27FC236}">
                <a16:creationId xmlns:a16="http://schemas.microsoft.com/office/drawing/2014/main" id="{58FE6179-340D-65A1-8BEF-E5868EBA3203}"/>
              </a:ext>
            </a:extLst>
          </p:cNvPr>
          <p:cNvSpPr/>
          <p:nvPr/>
        </p:nvSpPr>
        <p:spPr>
          <a:xfrm>
            <a:off x="539243" y="5475643"/>
            <a:ext cx="11201400" cy="68580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Text 31">
            <a:extLst>
              <a:ext uri="{FF2B5EF4-FFF2-40B4-BE49-F238E27FC236}">
                <a16:creationId xmlns:a16="http://schemas.microsoft.com/office/drawing/2014/main" id="{5FA24870-D613-8730-938C-0798258A5534}"/>
              </a:ext>
            </a:extLst>
          </p:cNvPr>
          <p:cNvSpPr/>
          <p:nvPr/>
        </p:nvSpPr>
        <p:spPr>
          <a:xfrm>
            <a:off x="722123" y="5475643"/>
            <a:ext cx="10835640" cy="6858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Rule of thumb:  </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if an artifact takes more than 4 hours to build, you're not prototyping — you're building. Cut scope or cut fidelity until it fits.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5593433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5BF3DD-A4A6-6653-DCED-8F6FE2AD845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AD9AEFB-2F1D-7809-AEC4-DBBBA662A3B4}"/>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What Is a Prototype  |  Definition &amp; Shape</a:t>
            </a:r>
          </a:p>
        </p:txBody>
      </p:sp>
      <p:sp>
        <p:nvSpPr>
          <p:cNvPr id="4" name="Footer Placeholder 3">
            <a:extLst>
              <a:ext uri="{FF2B5EF4-FFF2-40B4-BE49-F238E27FC236}">
                <a16:creationId xmlns:a16="http://schemas.microsoft.com/office/drawing/2014/main" id="{DC5240C8-70A3-69FD-172F-47C74A7AA9B4}"/>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F283F7B-1A1B-2EFC-F4F3-C6C3D6F0FC8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129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0" name="Group 19">
            <a:extLst>
              <a:ext uri="{FF2B5EF4-FFF2-40B4-BE49-F238E27FC236}">
                <a16:creationId xmlns:a16="http://schemas.microsoft.com/office/drawing/2014/main" id="{33FFD1BE-0079-A3D3-D7D4-CFDB03C1FE16}"/>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7D785CC8-D58E-829C-1B28-77FBA690EE1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2" name="Group 21">
              <a:extLst>
                <a:ext uri="{FF2B5EF4-FFF2-40B4-BE49-F238E27FC236}">
                  <a16:creationId xmlns:a16="http://schemas.microsoft.com/office/drawing/2014/main" id="{53D943A0-3C24-CC79-9E2D-6FF0B1579C4E}"/>
                </a:ext>
              </a:extLst>
            </p:cNvPr>
            <p:cNvGrpSpPr/>
            <p:nvPr/>
          </p:nvGrpSpPr>
          <p:grpSpPr>
            <a:xfrm>
              <a:off x="10892274" y="158021"/>
              <a:ext cx="1191080" cy="262128"/>
              <a:chOff x="9614080" y="308749"/>
              <a:chExt cx="1191080" cy="262128"/>
            </a:xfrm>
          </p:grpSpPr>
          <p:sp>
            <p:nvSpPr>
              <p:cNvPr id="35" name="Rectangle 34">
                <a:extLst>
                  <a:ext uri="{FF2B5EF4-FFF2-40B4-BE49-F238E27FC236}">
                    <a16:creationId xmlns:a16="http://schemas.microsoft.com/office/drawing/2014/main" id="{B4B76B03-F7F5-3B58-7B14-0EA0E3061F1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36" name="Rectangle 35">
                <a:extLst>
                  <a:ext uri="{FF2B5EF4-FFF2-40B4-BE49-F238E27FC236}">
                    <a16:creationId xmlns:a16="http://schemas.microsoft.com/office/drawing/2014/main" id="{2C91A675-92B8-3050-2F56-763C0B7A7D2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3">
            <a:extLst>
              <a:ext uri="{FF2B5EF4-FFF2-40B4-BE49-F238E27FC236}">
                <a16:creationId xmlns:a16="http://schemas.microsoft.com/office/drawing/2014/main" id="{0A7AE834-A9F0-86B3-464B-F9DB03AB10DF}"/>
              </a:ext>
            </a:extLst>
          </p:cNvPr>
          <p:cNvSpPr/>
          <p:nvPr/>
        </p:nvSpPr>
        <p:spPr>
          <a:xfrm>
            <a:off x="422238" y="1538779"/>
            <a:ext cx="5577840" cy="4572000"/>
          </a:xfrm>
          <a:prstGeom prst="rect">
            <a:avLst/>
          </a:prstGeom>
          <a:solidFill>
            <a:srgbClr val="F1FAFA"/>
          </a:solidFill>
          <a:ln w="1905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 14">
            <a:extLst>
              <a:ext uri="{FF2B5EF4-FFF2-40B4-BE49-F238E27FC236}">
                <a16:creationId xmlns:a16="http://schemas.microsoft.com/office/drawing/2014/main" id="{426CF4C1-FD29-F377-926D-0C8AAF0F7A0C}"/>
              </a:ext>
            </a:extLst>
          </p:cNvPr>
          <p:cNvSpPr/>
          <p:nvPr/>
        </p:nvSpPr>
        <p:spPr>
          <a:xfrm>
            <a:off x="605118" y="1675939"/>
            <a:ext cx="5212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A PROTOTYPE IS…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 15">
            <a:extLst>
              <a:ext uri="{FF2B5EF4-FFF2-40B4-BE49-F238E27FC236}">
                <a16:creationId xmlns:a16="http://schemas.microsoft.com/office/drawing/2014/main" id="{B72419E0-BDA2-B7CA-75E6-AE5EB3337802}"/>
              </a:ext>
            </a:extLst>
          </p:cNvPr>
          <p:cNvSpPr/>
          <p:nvPr/>
        </p:nvSpPr>
        <p:spPr>
          <a:xfrm>
            <a:off x="605118" y="2087419"/>
            <a:ext cx="5212080" cy="9144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 cheap, disposable thing — just real enough that a user can act on it and reveal something you did not already know.</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Shape 16">
            <a:extLst>
              <a:ext uri="{FF2B5EF4-FFF2-40B4-BE49-F238E27FC236}">
                <a16:creationId xmlns:a16="http://schemas.microsoft.com/office/drawing/2014/main" id="{2CF48A33-C843-B931-71F0-38B0470CA1EA}"/>
              </a:ext>
            </a:extLst>
          </p:cNvPr>
          <p:cNvSpPr/>
          <p:nvPr/>
        </p:nvSpPr>
        <p:spPr>
          <a:xfrm>
            <a:off x="650838" y="3459019"/>
            <a:ext cx="274320" cy="2743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17">
            <a:extLst>
              <a:ext uri="{FF2B5EF4-FFF2-40B4-BE49-F238E27FC236}">
                <a16:creationId xmlns:a16="http://schemas.microsoft.com/office/drawing/2014/main" id="{12F41482-1438-AE7E-8C59-11EAB9596A75}"/>
              </a:ext>
            </a:extLst>
          </p:cNvPr>
          <p:cNvSpPr/>
          <p:nvPr/>
        </p:nvSpPr>
        <p:spPr>
          <a:xfrm>
            <a:off x="650838" y="3459019"/>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18">
            <a:extLst>
              <a:ext uri="{FF2B5EF4-FFF2-40B4-BE49-F238E27FC236}">
                <a16:creationId xmlns:a16="http://schemas.microsoft.com/office/drawing/2014/main" id="{B2A28966-511F-ED17-DF51-D97D850EEDED}"/>
              </a:ext>
            </a:extLst>
          </p:cNvPr>
          <p:cNvSpPr/>
          <p:nvPr/>
        </p:nvSpPr>
        <p:spPr>
          <a:xfrm>
            <a:off x="1062318" y="3407920"/>
            <a:ext cx="4754880" cy="6858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 surface</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Something a user can see, click, scroll, or hold.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Shape 19">
            <a:extLst>
              <a:ext uri="{FF2B5EF4-FFF2-40B4-BE49-F238E27FC236}">
                <a16:creationId xmlns:a16="http://schemas.microsoft.com/office/drawing/2014/main" id="{5FD02598-6FFE-D7C8-3B87-78860E048731}"/>
              </a:ext>
            </a:extLst>
          </p:cNvPr>
          <p:cNvSpPr/>
          <p:nvPr/>
        </p:nvSpPr>
        <p:spPr>
          <a:xfrm>
            <a:off x="650838" y="4236259"/>
            <a:ext cx="274320" cy="2743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20">
            <a:extLst>
              <a:ext uri="{FF2B5EF4-FFF2-40B4-BE49-F238E27FC236}">
                <a16:creationId xmlns:a16="http://schemas.microsoft.com/office/drawing/2014/main" id="{56541C2D-C9AB-4F3F-B217-DD435D0F1CA1}"/>
              </a:ext>
            </a:extLst>
          </p:cNvPr>
          <p:cNvSpPr/>
          <p:nvPr/>
        </p:nvSpPr>
        <p:spPr>
          <a:xfrm>
            <a:off x="650838" y="4236259"/>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Text 21">
            <a:extLst>
              <a:ext uri="{FF2B5EF4-FFF2-40B4-BE49-F238E27FC236}">
                <a16:creationId xmlns:a16="http://schemas.microsoft.com/office/drawing/2014/main" id="{456FDD72-78D2-2D16-C4DA-5638DF5586BB}"/>
              </a:ext>
            </a:extLst>
          </p:cNvPr>
          <p:cNvSpPr/>
          <p:nvPr/>
        </p:nvSpPr>
        <p:spPr>
          <a:xfrm>
            <a:off x="1062318" y="4185160"/>
            <a:ext cx="4754880" cy="6858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 scenario</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A specific task to perform, not a general poke-around.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Shape 22">
            <a:extLst>
              <a:ext uri="{FF2B5EF4-FFF2-40B4-BE49-F238E27FC236}">
                <a16:creationId xmlns:a16="http://schemas.microsoft.com/office/drawing/2014/main" id="{14FC05D0-7767-D911-4BDE-EEE77A388995}"/>
              </a:ext>
            </a:extLst>
          </p:cNvPr>
          <p:cNvSpPr/>
          <p:nvPr/>
        </p:nvSpPr>
        <p:spPr>
          <a:xfrm>
            <a:off x="650838" y="5013499"/>
            <a:ext cx="274320" cy="2743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3">
            <a:extLst>
              <a:ext uri="{FF2B5EF4-FFF2-40B4-BE49-F238E27FC236}">
                <a16:creationId xmlns:a16="http://schemas.microsoft.com/office/drawing/2014/main" id="{CC3D8DFE-DF61-6001-ECF3-7D46AB8AFA9D}"/>
              </a:ext>
            </a:extLst>
          </p:cNvPr>
          <p:cNvSpPr/>
          <p:nvPr/>
        </p:nvSpPr>
        <p:spPr>
          <a:xfrm>
            <a:off x="650838" y="5013499"/>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4">
            <a:extLst>
              <a:ext uri="{FF2B5EF4-FFF2-40B4-BE49-F238E27FC236}">
                <a16:creationId xmlns:a16="http://schemas.microsoft.com/office/drawing/2014/main" id="{26BFF382-2EF6-3095-13A5-4C36450E2F9C}"/>
              </a:ext>
            </a:extLst>
          </p:cNvPr>
          <p:cNvSpPr/>
          <p:nvPr/>
        </p:nvSpPr>
        <p:spPr>
          <a:xfrm>
            <a:off x="1062318" y="4962400"/>
            <a:ext cx="4754880" cy="6858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 learning goal</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What you'll know at the end that you don't know now.</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Shape 25">
            <a:extLst>
              <a:ext uri="{FF2B5EF4-FFF2-40B4-BE49-F238E27FC236}">
                <a16:creationId xmlns:a16="http://schemas.microsoft.com/office/drawing/2014/main" id="{FC57B9C0-565C-46AB-EABB-4BE33F512E64}"/>
              </a:ext>
            </a:extLst>
          </p:cNvPr>
          <p:cNvSpPr/>
          <p:nvPr/>
        </p:nvSpPr>
        <p:spPr>
          <a:xfrm>
            <a:off x="6182958" y="1538779"/>
            <a:ext cx="5440680" cy="4572000"/>
          </a:xfrm>
          <a:prstGeom prst="rect">
            <a:avLst/>
          </a:prstGeom>
          <a:solidFill>
            <a:srgbClr val="FFFFFF"/>
          </a:solid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6">
            <a:extLst>
              <a:ext uri="{FF2B5EF4-FFF2-40B4-BE49-F238E27FC236}">
                <a16:creationId xmlns:a16="http://schemas.microsoft.com/office/drawing/2014/main" id="{6CFF5D87-9407-12BD-A179-8DA153E046FD}"/>
              </a:ext>
            </a:extLst>
          </p:cNvPr>
          <p:cNvSpPr/>
          <p:nvPr/>
        </p:nvSpPr>
        <p:spPr>
          <a:xfrm>
            <a:off x="6365838" y="1675939"/>
            <a:ext cx="507492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PROTOTYPES COME IN TWO SHAPES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27">
            <a:extLst>
              <a:ext uri="{FF2B5EF4-FFF2-40B4-BE49-F238E27FC236}">
                <a16:creationId xmlns:a16="http://schemas.microsoft.com/office/drawing/2014/main" id="{12737EBC-7BFA-0955-5AE6-31278D1EA750}"/>
              </a:ext>
            </a:extLst>
          </p:cNvPr>
          <p:cNvSpPr/>
          <p:nvPr/>
        </p:nvSpPr>
        <p:spPr>
          <a:xfrm>
            <a:off x="6365838" y="2133139"/>
            <a:ext cx="5074920" cy="1828800"/>
          </a:xfrm>
          <a:prstGeom prst="rect">
            <a:avLst/>
          </a:prstGeom>
          <a:solidFill>
            <a:srgbClr val="D4F1F0"/>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28">
            <a:extLst>
              <a:ext uri="{FF2B5EF4-FFF2-40B4-BE49-F238E27FC236}">
                <a16:creationId xmlns:a16="http://schemas.microsoft.com/office/drawing/2014/main" id="{5AFB021A-301C-9C20-57F4-0F4CFC9B02DB}"/>
              </a:ext>
            </a:extLst>
          </p:cNvPr>
          <p:cNvSpPr/>
          <p:nvPr/>
        </p:nvSpPr>
        <p:spPr>
          <a:xfrm>
            <a:off x="6502998" y="2224579"/>
            <a:ext cx="48006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DIGITAL</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29">
            <a:extLst>
              <a:ext uri="{FF2B5EF4-FFF2-40B4-BE49-F238E27FC236}">
                <a16:creationId xmlns:a16="http://schemas.microsoft.com/office/drawing/2014/main" id="{5265B408-1B20-EB29-9031-F34641EBE0EE}"/>
              </a:ext>
            </a:extLst>
          </p:cNvPr>
          <p:cNvSpPr/>
          <p:nvPr/>
        </p:nvSpPr>
        <p:spPr>
          <a:xfrm>
            <a:off x="6502998" y="2590339"/>
            <a:ext cx="4800600" cy="12801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Excel templates · PowerPoint mocks · SharePoint stubs · Miro boards · Figma flows · Notion pages · short walk-through videos · email drafts · Teams channels.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0">
            <a:extLst>
              <a:ext uri="{FF2B5EF4-FFF2-40B4-BE49-F238E27FC236}">
                <a16:creationId xmlns:a16="http://schemas.microsoft.com/office/drawing/2014/main" id="{6057FD64-36B3-4FBB-4ED2-EA78E2AD09DC}"/>
              </a:ext>
            </a:extLst>
          </p:cNvPr>
          <p:cNvSpPr/>
          <p:nvPr/>
        </p:nvSpPr>
        <p:spPr>
          <a:xfrm>
            <a:off x="6365838" y="4099099"/>
            <a:ext cx="5074920" cy="1828800"/>
          </a:xfrm>
          <a:prstGeom prst="rect">
            <a:avLst/>
          </a:prstGeom>
          <a:solidFill>
            <a:srgbClr val="F1FAFA"/>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1">
            <a:extLst>
              <a:ext uri="{FF2B5EF4-FFF2-40B4-BE49-F238E27FC236}">
                <a16:creationId xmlns:a16="http://schemas.microsoft.com/office/drawing/2014/main" id="{4BB39A39-34AD-082A-1BC7-FB6F253B0F00}"/>
              </a:ext>
            </a:extLst>
          </p:cNvPr>
          <p:cNvSpPr/>
          <p:nvPr/>
        </p:nvSpPr>
        <p:spPr>
          <a:xfrm>
            <a:off x="6502998" y="4190539"/>
            <a:ext cx="48006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NON-DIGITAL</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2">
            <a:extLst>
              <a:ext uri="{FF2B5EF4-FFF2-40B4-BE49-F238E27FC236}">
                <a16:creationId xmlns:a16="http://schemas.microsoft.com/office/drawing/2014/main" id="{10BC771F-44FF-1E70-9B0C-02EB3B55C84C}"/>
              </a:ext>
            </a:extLst>
          </p:cNvPr>
          <p:cNvSpPr/>
          <p:nvPr/>
        </p:nvSpPr>
        <p:spPr>
          <a:xfrm>
            <a:off x="6502998" y="4556299"/>
            <a:ext cx="4800600" cy="12801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Paper sketches · role-play scripts · printed posters · cue-card workshops · physical sticky walls · printed one-pagers · whiteboard walkthroughs · tabletop 'day-in-the-life' scenarios.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984525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F846BD3A-ED56-8BCD-3AC8-4955F38DCCF6}"/>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Distribute a set of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Metrics Cards©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each participant (or a subset if sharing a single deck).</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the deck isn't available, you can print out the necessary templates—see the </a:t>
            </a:r>
            <a:r>
              <a:rPr kumimoji="0" lang="en-US" sz="1600" b="0" i="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resources section</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details.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individually select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 metrics and data governance KPIs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they believe are essential for achieving the data governance goals.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participants to concentrate on CDE metrics and governance KPIs that track both efficiency and effectiveness, aiming to limit their selection to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maximum of 20 cards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Prompt participants to prioritizing those most relevant to your organization’s goals.</a:t>
            </a:r>
          </a:p>
        </p:txBody>
      </p:sp>
      <p:sp>
        <p:nvSpPr>
          <p:cNvPr id="14" name="Tijdelijke aanduiding voor tekst 44">
            <a:extLst>
              <a:ext uri="{FF2B5EF4-FFF2-40B4-BE49-F238E27FC236}">
                <a16:creationId xmlns:a16="http://schemas.microsoft.com/office/drawing/2014/main" id="{1F393757-87B1-5FF6-C4A2-6F788CA9A7B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Metrics Mapping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2D296D1F-D6B7-F093-8371-310CD02E8FD2}"/>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3B284C43-F9A2-6B95-B0B5-A0E25B86092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250FE5C2-A383-4A2F-3445-B866C04E91D8}"/>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7C49CC64-8DD3-7CBD-A9AA-6DA80960525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938A4ADB-3FAA-61E4-B2CD-ACB5F383AF7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BE21BDF6-8FCE-62A1-446B-6A99706CC6A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3811254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19DFDF-0EAF-89D9-8ADB-0F087451EE8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F83801A-EF4C-ECBB-120E-B011A97BE4A4}"/>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Minimum Sustainable Version  |  The Right Size</a:t>
            </a:r>
          </a:p>
        </p:txBody>
      </p:sp>
      <p:sp>
        <p:nvSpPr>
          <p:cNvPr id="4" name="Footer Placeholder 3">
            <a:extLst>
              <a:ext uri="{FF2B5EF4-FFF2-40B4-BE49-F238E27FC236}">
                <a16:creationId xmlns:a16="http://schemas.microsoft.com/office/drawing/2014/main" id="{8FEE7D00-D47E-783B-5040-3BEACB8F5EC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F2C5369-8B47-AF60-E0CA-2A35DC7B474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0" name="Group 19">
            <a:extLst>
              <a:ext uri="{FF2B5EF4-FFF2-40B4-BE49-F238E27FC236}">
                <a16:creationId xmlns:a16="http://schemas.microsoft.com/office/drawing/2014/main" id="{4B7DFF5D-2265-90B7-5DE1-5D334B5C2DFD}"/>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1FC10494-F2D6-E4C9-A677-DBEA98B57F2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2" name="Group 21">
              <a:extLst>
                <a:ext uri="{FF2B5EF4-FFF2-40B4-BE49-F238E27FC236}">
                  <a16:creationId xmlns:a16="http://schemas.microsoft.com/office/drawing/2014/main" id="{EF587404-9E77-01C6-C6F8-DEFAFEBDBF75}"/>
                </a:ext>
              </a:extLst>
            </p:cNvPr>
            <p:cNvGrpSpPr/>
            <p:nvPr/>
          </p:nvGrpSpPr>
          <p:grpSpPr>
            <a:xfrm>
              <a:off x="10892274" y="158021"/>
              <a:ext cx="1191080" cy="262128"/>
              <a:chOff x="9614080" y="308749"/>
              <a:chExt cx="1191080" cy="262128"/>
            </a:xfrm>
          </p:grpSpPr>
          <p:sp>
            <p:nvSpPr>
              <p:cNvPr id="35" name="Rectangle 34">
                <a:extLst>
                  <a:ext uri="{FF2B5EF4-FFF2-40B4-BE49-F238E27FC236}">
                    <a16:creationId xmlns:a16="http://schemas.microsoft.com/office/drawing/2014/main" id="{178A8AAD-625E-ECDB-A233-FB94D472EDE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36" name="Rectangle 35">
                <a:extLst>
                  <a:ext uri="{FF2B5EF4-FFF2-40B4-BE49-F238E27FC236}">
                    <a16:creationId xmlns:a16="http://schemas.microsoft.com/office/drawing/2014/main" id="{D52368A8-C4B0-FE55-6989-30EAA924566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2" name="Text 13">
            <a:extLst>
              <a:ext uri="{FF2B5EF4-FFF2-40B4-BE49-F238E27FC236}">
                <a16:creationId xmlns:a16="http://schemas.microsoft.com/office/drawing/2014/main" id="{3BB64C8D-7C9E-2FCD-23B0-98670AAEEA4F}"/>
              </a:ext>
            </a:extLst>
          </p:cNvPr>
          <p:cNvSpPr/>
          <p:nvPr/>
        </p:nvSpPr>
        <p:spPr>
          <a:xfrm>
            <a:off x="502920" y="1392203"/>
            <a:ext cx="1115568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Not 'Minimum Viable' — Minimum Sustainable. A prototype that survives long enough to reach a user and return with a learning.</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Shape 14">
            <a:extLst>
              <a:ext uri="{FF2B5EF4-FFF2-40B4-BE49-F238E27FC236}">
                <a16:creationId xmlns:a16="http://schemas.microsoft.com/office/drawing/2014/main" id="{473E4E16-3809-C07F-8D2F-6E2D9DE6C12F}"/>
              </a:ext>
            </a:extLst>
          </p:cNvPr>
          <p:cNvSpPr/>
          <p:nvPr/>
        </p:nvSpPr>
        <p:spPr>
          <a:xfrm>
            <a:off x="3383280" y="2560320"/>
            <a:ext cx="2011680" cy="2011680"/>
          </a:xfrm>
          <a:prstGeom prst="ellipse">
            <a:avLst/>
          </a:prstGeom>
          <a:solidFill>
            <a:srgbClr val="11B5B4">
              <a:alpha val="40000"/>
            </a:srgbClr>
          </a:solidFill>
          <a:ln w="254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Shape 15">
            <a:extLst>
              <a:ext uri="{FF2B5EF4-FFF2-40B4-BE49-F238E27FC236}">
                <a16:creationId xmlns:a16="http://schemas.microsoft.com/office/drawing/2014/main" id="{A29E7C6E-2D0D-6254-802F-E59ED437849F}"/>
              </a:ext>
            </a:extLst>
          </p:cNvPr>
          <p:cNvSpPr/>
          <p:nvPr/>
        </p:nvSpPr>
        <p:spPr>
          <a:xfrm>
            <a:off x="5212080" y="2560320"/>
            <a:ext cx="2011680" cy="2011680"/>
          </a:xfrm>
          <a:prstGeom prst="ellipse">
            <a:avLst/>
          </a:prstGeom>
          <a:solidFill>
            <a:srgbClr val="0C2B3E">
              <a:alpha val="40000"/>
            </a:srgbClr>
          </a:solidFill>
          <a:ln w="254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16">
            <a:extLst>
              <a:ext uri="{FF2B5EF4-FFF2-40B4-BE49-F238E27FC236}">
                <a16:creationId xmlns:a16="http://schemas.microsoft.com/office/drawing/2014/main" id="{3BACBA46-6E2F-2E20-B1FD-74B461735E93}"/>
              </a:ext>
            </a:extLst>
          </p:cNvPr>
          <p:cNvSpPr/>
          <p:nvPr/>
        </p:nvSpPr>
        <p:spPr>
          <a:xfrm>
            <a:off x="7040880" y="2560320"/>
            <a:ext cx="2011680" cy="2011680"/>
          </a:xfrm>
          <a:prstGeom prst="ellipse">
            <a:avLst/>
          </a:prstGeom>
          <a:solidFill>
            <a:srgbClr val="F59E0B">
              <a:alpha val="40000"/>
            </a:srgbClr>
          </a:solidFill>
          <a:ln w="254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17">
            <a:extLst>
              <a:ext uri="{FF2B5EF4-FFF2-40B4-BE49-F238E27FC236}">
                <a16:creationId xmlns:a16="http://schemas.microsoft.com/office/drawing/2014/main" id="{C73060AB-3816-4828-2026-18E65B1714B2}"/>
              </a:ext>
            </a:extLst>
          </p:cNvPr>
          <p:cNvSpPr/>
          <p:nvPr/>
        </p:nvSpPr>
        <p:spPr>
          <a:xfrm>
            <a:off x="3474720" y="2057400"/>
            <a:ext cx="182880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USEFUL</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18">
            <a:extLst>
              <a:ext uri="{FF2B5EF4-FFF2-40B4-BE49-F238E27FC236}">
                <a16:creationId xmlns:a16="http://schemas.microsoft.com/office/drawing/2014/main" id="{5E828705-5883-E4BA-7372-C5EC5797F701}"/>
              </a:ext>
            </a:extLst>
          </p:cNvPr>
          <p:cNvSpPr/>
          <p:nvPr/>
        </p:nvSpPr>
        <p:spPr>
          <a:xfrm>
            <a:off x="3383280" y="2359152"/>
            <a:ext cx="201168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solves a real pain</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19">
            <a:extLst>
              <a:ext uri="{FF2B5EF4-FFF2-40B4-BE49-F238E27FC236}">
                <a16:creationId xmlns:a16="http://schemas.microsoft.com/office/drawing/2014/main" id="{C6DABC51-5D7B-BA1F-DB91-BC136AFF3641}"/>
              </a:ext>
            </a:extLst>
          </p:cNvPr>
          <p:cNvSpPr/>
          <p:nvPr/>
        </p:nvSpPr>
        <p:spPr>
          <a:xfrm>
            <a:off x="5303520" y="2057400"/>
            <a:ext cx="182880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3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USABLE</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20">
            <a:extLst>
              <a:ext uri="{FF2B5EF4-FFF2-40B4-BE49-F238E27FC236}">
                <a16:creationId xmlns:a16="http://schemas.microsoft.com/office/drawing/2014/main" id="{38171AA8-1B65-21DD-3485-50EC1BFEEE18}"/>
              </a:ext>
            </a:extLst>
          </p:cNvPr>
          <p:cNvSpPr/>
          <p:nvPr/>
        </p:nvSpPr>
        <p:spPr>
          <a:xfrm>
            <a:off x="5212080" y="2359152"/>
            <a:ext cx="201168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user can act on it</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21">
            <a:extLst>
              <a:ext uri="{FF2B5EF4-FFF2-40B4-BE49-F238E27FC236}">
                <a16:creationId xmlns:a16="http://schemas.microsoft.com/office/drawing/2014/main" id="{0C8DB4BF-A2AC-BD6E-0759-A6C437328539}"/>
              </a:ext>
            </a:extLst>
          </p:cNvPr>
          <p:cNvSpPr/>
          <p:nvPr/>
        </p:nvSpPr>
        <p:spPr>
          <a:xfrm>
            <a:off x="7132320" y="2057400"/>
            <a:ext cx="182880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300" normalizeH="0" baseline="0" noProof="0" dirty="0">
                <a:ln>
                  <a:noFill/>
                </a:ln>
                <a:solidFill>
                  <a:srgbClr val="F59E0B"/>
                </a:solidFill>
                <a:effectLst/>
                <a:uLnTx/>
                <a:uFillTx/>
                <a:latin typeface="Arial" panose="020B0604020202020204" pitchFamily="34" charset="0"/>
                <a:ea typeface="Calibri" pitchFamily="34" charset="-122"/>
                <a:cs typeface="Arial" panose="020B0604020202020204" pitchFamily="34" charset="0"/>
              </a:rPr>
              <a:t>SHIPPABLE</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22">
            <a:extLst>
              <a:ext uri="{FF2B5EF4-FFF2-40B4-BE49-F238E27FC236}">
                <a16:creationId xmlns:a16="http://schemas.microsoft.com/office/drawing/2014/main" id="{A5F014EB-8E26-BAFC-B1E2-1EF02E378A08}"/>
              </a:ext>
            </a:extLst>
          </p:cNvPr>
          <p:cNvSpPr/>
          <p:nvPr/>
        </p:nvSpPr>
        <p:spPr>
          <a:xfrm>
            <a:off x="7040880" y="2359152"/>
            <a:ext cx="201168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built in &lt;4 hours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23">
            <a:extLst>
              <a:ext uri="{FF2B5EF4-FFF2-40B4-BE49-F238E27FC236}">
                <a16:creationId xmlns:a16="http://schemas.microsoft.com/office/drawing/2014/main" id="{7D0969E1-FBF9-FC13-9C27-758A67603B7D}"/>
              </a:ext>
            </a:extLst>
          </p:cNvPr>
          <p:cNvSpPr/>
          <p:nvPr/>
        </p:nvSpPr>
        <p:spPr>
          <a:xfrm>
            <a:off x="5394960" y="3383280"/>
            <a:ext cx="164592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MSV</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24">
            <a:extLst>
              <a:ext uri="{FF2B5EF4-FFF2-40B4-BE49-F238E27FC236}">
                <a16:creationId xmlns:a16="http://schemas.microsoft.com/office/drawing/2014/main" id="{CD872026-373D-686A-C6A7-4FC701F1D77E}"/>
              </a:ext>
            </a:extLst>
          </p:cNvPr>
          <p:cNvSpPr/>
          <p:nvPr/>
        </p:nvSpPr>
        <p:spPr>
          <a:xfrm>
            <a:off x="5212080" y="3703320"/>
            <a:ext cx="201168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the prototype we build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25">
            <a:extLst>
              <a:ext uri="{FF2B5EF4-FFF2-40B4-BE49-F238E27FC236}">
                <a16:creationId xmlns:a16="http://schemas.microsoft.com/office/drawing/2014/main" id="{F381BE61-8F3F-ECE7-FAFB-D6825E4691A5}"/>
              </a:ext>
            </a:extLst>
          </p:cNvPr>
          <p:cNvSpPr/>
          <p:nvPr/>
        </p:nvSpPr>
        <p:spPr>
          <a:xfrm>
            <a:off x="502920" y="5029200"/>
            <a:ext cx="3429000" cy="1188720"/>
          </a:xfrm>
          <a:prstGeom prst="rect">
            <a:avLst/>
          </a:prstGeom>
          <a:solidFill>
            <a:srgbClr val="FFFFFF"/>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26">
            <a:extLst>
              <a:ext uri="{FF2B5EF4-FFF2-40B4-BE49-F238E27FC236}">
                <a16:creationId xmlns:a16="http://schemas.microsoft.com/office/drawing/2014/main" id="{3E83430A-D2AC-A6E9-B60F-617E117CBE85}"/>
              </a:ext>
            </a:extLst>
          </p:cNvPr>
          <p:cNvSpPr/>
          <p:nvPr/>
        </p:nvSpPr>
        <p:spPr>
          <a:xfrm>
            <a:off x="502920" y="5029200"/>
            <a:ext cx="91440" cy="11887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27">
            <a:extLst>
              <a:ext uri="{FF2B5EF4-FFF2-40B4-BE49-F238E27FC236}">
                <a16:creationId xmlns:a16="http://schemas.microsoft.com/office/drawing/2014/main" id="{B38A69D3-8EC3-9BEE-EC3D-834F091E3C77}"/>
              </a:ext>
            </a:extLst>
          </p:cNvPr>
          <p:cNvSpPr/>
          <p:nvPr/>
        </p:nvSpPr>
        <p:spPr>
          <a:xfrm>
            <a:off x="685800" y="5166360"/>
            <a:ext cx="3200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USEFUL but not USABLE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28">
            <a:extLst>
              <a:ext uri="{FF2B5EF4-FFF2-40B4-BE49-F238E27FC236}">
                <a16:creationId xmlns:a16="http://schemas.microsoft.com/office/drawing/2014/main" id="{A3909D29-4B1E-0F52-AEAE-A83624491BAD}"/>
              </a:ext>
            </a:extLst>
          </p:cNvPr>
          <p:cNvSpPr/>
          <p:nvPr/>
        </p:nvSpPr>
        <p:spPr>
          <a:xfrm>
            <a:off x="712694" y="5494468"/>
            <a:ext cx="3200400" cy="6858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beautiful Data Quality dashboard that no steward can open. Never reaches a user.</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29">
            <a:extLst>
              <a:ext uri="{FF2B5EF4-FFF2-40B4-BE49-F238E27FC236}">
                <a16:creationId xmlns:a16="http://schemas.microsoft.com/office/drawing/2014/main" id="{1505587A-7DE2-7909-C9C5-D2FC610CB43F}"/>
              </a:ext>
            </a:extLst>
          </p:cNvPr>
          <p:cNvSpPr/>
          <p:nvPr/>
        </p:nvSpPr>
        <p:spPr>
          <a:xfrm>
            <a:off x="4526280" y="5029200"/>
            <a:ext cx="3429000" cy="1188720"/>
          </a:xfrm>
          <a:prstGeom prst="rect">
            <a:avLst/>
          </a:prstGeom>
          <a:solidFill>
            <a:srgbClr val="FFFFFF"/>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30">
            <a:extLst>
              <a:ext uri="{FF2B5EF4-FFF2-40B4-BE49-F238E27FC236}">
                <a16:creationId xmlns:a16="http://schemas.microsoft.com/office/drawing/2014/main" id="{D9CEED53-CB68-6D54-3346-04EDD270FADC}"/>
              </a:ext>
            </a:extLst>
          </p:cNvPr>
          <p:cNvSpPr/>
          <p:nvPr/>
        </p:nvSpPr>
        <p:spPr>
          <a:xfrm>
            <a:off x="4526280" y="5029200"/>
            <a:ext cx="91440" cy="11887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31">
            <a:extLst>
              <a:ext uri="{FF2B5EF4-FFF2-40B4-BE49-F238E27FC236}">
                <a16:creationId xmlns:a16="http://schemas.microsoft.com/office/drawing/2014/main" id="{D746531F-0F63-7A2B-D45A-50D058EF602C}"/>
              </a:ext>
            </a:extLst>
          </p:cNvPr>
          <p:cNvSpPr/>
          <p:nvPr/>
        </p:nvSpPr>
        <p:spPr>
          <a:xfrm>
            <a:off x="4709160" y="5166360"/>
            <a:ext cx="3200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USABLE but not USEFUL</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32">
            <a:extLst>
              <a:ext uri="{FF2B5EF4-FFF2-40B4-BE49-F238E27FC236}">
                <a16:creationId xmlns:a16="http://schemas.microsoft.com/office/drawing/2014/main" id="{634C8BB6-773D-E3E9-3A0B-7A69A0DB2DC0}"/>
              </a:ext>
            </a:extLst>
          </p:cNvPr>
          <p:cNvSpPr/>
          <p:nvPr/>
        </p:nvSpPr>
        <p:spPr>
          <a:xfrm>
            <a:off x="4736054" y="5494468"/>
            <a:ext cx="3200400" cy="6858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slick form that works — for a problem no one has. Generates polite but pointless feedback.</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33">
            <a:extLst>
              <a:ext uri="{FF2B5EF4-FFF2-40B4-BE49-F238E27FC236}">
                <a16:creationId xmlns:a16="http://schemas.microsoft.com/office/drawing/2014/main" id="{8BA6BA78-44CF-9905-D503-43262C824FC1}"/>
              </a:ext>
            </a:extLst>
          </p:cNvPr>
          <p:cNvSpPr/>
          <p:nvPr/>
        </p:nvSpPr>
        <p:spPr>
          <a:xfrm>
            <a:off x="8549640" y="5029200"/>
            <a:ext cx="3429000" cy="1188720"/>
          </a:xfrm>
          <a:prstGeom prst="rect">
            <a:avLst/>
          </a:prstGeom>
          <a:solidFill>
            <a:srgbClr val="FFFFFF"/>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34">
            <a:extLst>
              <a:ext uri="{FF2B5EF4-FFF2-40B4-BE49-F238E27FC236}">
                <a16:creationId xmlns:a16="http://schemas.microsoft.com/office/drawing/2014/main" id="{217157A4-2CE9-776F-1F85-73B4DABE06EC}"/>
              </a:ext>
            </a:extLst>
          </p:cNvPr>
          <p:cNvSpPr/>
          <p:nvPr/>
        </p:nvSpPr>
        <p:spPr>
          <a:xfrm>
            <a:off x="8549640" y="5029200"/>
            <a:ext cx="91440" cy="118872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Text 35">
            <a:extLst>
              <a:ext uri="{FF2B5EF4-FFF2-40B4-BE49-F238E27FC236}">
                <a16:creationId xmlns:a16="http://schemas.microsoft.com/office/drawing/2014/main" id="{794FDD1F-C056-B8F0-56F1-C5E9FA27CFA1}"/>
              </a:ext>
            </a:extLst>
          </p:cNvPr>
          <p:cNvSpPr/>
          <p:nvPr/>
        </p:nvSpPr>
        <p:spPr>
          <a:xfrm>
            <a:off x="8732520" y="5166360"/>
            <a:ext cx="3200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The wrong SHIP</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36">
            <a:extLst>
              <a:ext uri="{FF2B5EF4-FFF2-40B4-BE49-F238E27FC236}">
                <a16:creationId xmlns:a16="http://schemas.microsoft.com/office/drawing/2014/main" id="{1F6DE625-70CA-6D1A-E59E-EB40F2E6D1D5}"/>
              </a:ext>
            </a:extLst>
          </p:cNvPr>
          <p:cNvSpPr/>
          <p:nvPr/>
        </p:nvSpPr>
        <p:spPr>
          <a:xfrm>
            <a:off x="8759414" y="5494468"/>
            <a:ext cx="3200400" cy="6858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Too ambitious to finish by Wednesday. Lands half-done and tests nothing.</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662390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2349C7-CFDE-F013-B256-D937D1F8E32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5720FCD-60C6-00B8-1937-4266C6C63C97}"/>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Fidelity Matrix  |  Pick the Right Level per Artifact</a:t>
            </a:r>
          </a:p>
        </p:txBody>
      </p:sp>
      <p:sp>
        <p:nvSpPr>
          <p:cNvPr id="4" name="Footer Placeholder 3">
            <a:extLst>
              <a:ext uri="{FF2B5EF4-FFF2-40B4-BE49-F238E27FC236}">
                <a16:creationId xmlns:a16="http://schemas.microsoft.com/office/drawing/2014/main" id="{EB2FFC1E-C6E2-3EE9-26A8-FE857F079A7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51C9B31-091B-834C-E6A7-9F4568B565B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0" name="Group 19">
            <a:extLst>
              <a:ext uri="{FF2B5EF4-FFF2-40B4-BE49-F238E27FC236}">
                <a16:creationId xmlns:a16="http://schemas.microsoft.com/office/drawing/2014/main" id="{0CC3CAFA-1897-E385-1E28-DC683DA5C615}"/>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A3DAEE7C-D579-D91E-46F9-E06AE5B95D6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2" name="Group 21">
              <a:extLst>
                <a:ext uri="{FF2B5EF4-FFF2-40B4-BE49-F238E27FC236}">
                  <a16:creationId xmlns:a16="http://schemas.microsoft.com/office/drawing/2014/main" id="{8376200B-8614-E3C9-D8A6-D674A07C1FBF}"/>
                </a:ext>
              </a:extLst>
            </p:cNvPr>
            <p:cNvGrpSpPr/>
            <p:nvPr/>
          </p:nvGrpSpPr>
          <p:grpSpPr>
            <a:xfrm>
              <a:off x="10892274" y="158021"/>
              <a:ext cx="1191080" cy="262128"/>
              <a:chOff x="9614080" y="308749"/>
              <a:chExt cx="1191080" cy="262128"/>
            </a:xfrm>
          </p:grpSpPr>
          <p:sp>
            <p:nvSpPr>
              <p:cNvPr id="35" name="Rectangle 34">
                <a:extLst>
                  <a:ext uri="{FF2B5EF4-FFF2-40B4-BE49-F238E27FC236}">
                    <a16:creationId xmlns:a16="http://schemas.microsoft.com/office/drawing/2014/main" id="{41D9A4BF-D461-3CBB-9A36-B6BF0105CBD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36" name="Rectangle 35">
                <a:extLst>
                  <a:ext uri="{FF2B5EF4-FFF2-40B4-BE49-F238E27FC236}">
                    <a16:creationId xmlns:a16="http://schemas.microsoft.com/office/drawing/2014/main" id="{AB02AE0E-8974-1388-F3AB-735F34CA177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3">
            <a:extLst>
              <a:ext uri="{FF2B5EF4-FFF2-40B4-BE49-F238E27FC236}">
                <a16:creationId xmlns:a16="http://schemas.microsoft.com/office/drawing/2014/main" id="{2CCB4967-CDF5-26C4-54A1-BC40EB32CD9F}"/>
              </a:ext>
            </a:extLst>
          </p:cNvPr>
          <p:cNvSpPr/>
          <p:nvPr/>
        </p:nvSpPr>
        <p:spPr>
          <a:xfrm>
            <a:off x="502920" y="1783080"/>
            <a:ext cx="111556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Fidelity is a dial, not a target. Different frames of the same storyboard may live at different levels on Wednesday.</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Shape 14">
            <a:extLst>
              <a:ext uri="{FF2B5EF4-FFF2-40B4-BE49-F238E27FC236}">
                <a16:creationId xmlns:a16="http://schemas.microsoft.com/office/drawing/2014/main" id="{12935BB5-B0D8-127E-060C-CA8C633802D1}"/>
              </a:ext>
            </a:extLst>
          </p:cNvPr>
          <p:cNvSpPr/>
          <p:nvPr/>
        </p:nvSpPr>
        <p:spPr>
          <a:xfrm>
            <a:off x="502920" y="2423160"/>
            <a:ext cx="1005840" cy="68580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 15">
            <a:extLst>
              <a:ext uri="{FF2B5EF4-FFF2-40B4-BE49-F238E27FC236}">
                <a16:creationId xmlns:a16="http://schemas.microsoft.com/office/drawing/2014/main" id="{EE4EE56B-117F-EF4B-DFCF-D97C4CE669D9}"/>
              </a:ext>
            </a:extLst>
          </p:cNvPr>
          <p:cNvSpPr/>
          <p:nvPr/>
        </p:nvSpPr>
        <p:spPr>
          <a:xfrm>
            <a:off x="502920" y="2423160"/>
            <a:ext cx="1005840" cy="6858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LO</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Shape 16">
            <a:extLst>
              <a:ext uri="{FF2B5EF4-FFF2-40B4-BE49-F238E27FC236}">
                <a16:creationId xmlns:a16="http://schemas.microsoft.com/office/drawing/2014/main" id="{280468B2-2AC3-9BF6-0FEE-4C89ECA67A92}"/>
              </a:ext>
            </a:extLst>
          </p:cNvPr>
          <p:cNvSpPr/>
          <p:nvPr/>
        </p:nvSpPr>
        <p:spPr>
          <a:xfrm>
            <a:off x="1600200" y="2423160"/>
            <a:ext cx="10104120" cy="68580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17">
            <a:extLst>
              <a:ext uri="{FF2B5EF4-FFF2-40B4-BE49-F238E27FC236}">
                <a16:creationId xmlns:a16="http://schemas.microsoft.com/office/drawing/2014/main" id="{D34D359B-2AC4-6464-F766-DAEC1482C870}"/>
              </a:ext>
            </a:extLst>
          </p:cNvPr>
          <p:cNvSpPr/>
          <p:nvPr/>
        </p:nvSpPr>
        <p:spPr>
          <a:xfrm>
            <a:off x="1737360" y="2496312"/>
            <a:ext cx="41148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Paper / Hand-drawn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18">
            <a:extLst>
              <a:ext uri="{FF2B5EF4-FFF2-40B4-BE49-F238E27FC236}">
                <a16:creationId xmlns:a16="http://schemas.microsoft.com/office/drawing/2014/main" id="{F44C0470-761E-0206-5F29-0560484C5278}"/>
              </a:ext>
            </a:extLst>
          </p:cNvPr>
          <p:cNvSpPr/>
          <p:nvPr/>
        </p:nvSpPr>
        <p:spPr>
          <a:xfrm>
            <a:off x="1737360" y="2807208"/>
            <a:ext cx="777240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Pen, paper, markers. Good for flow validation and language testing.</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Shape 19">
            <a:extLst>
              <a:ext uri="{FF2B5EF4-FFF2-40B4-BE49-F238E27FC236}">
                <a16:creationId xmlns:a16="http://schemas.microsoft.com/office/drawing/2014/main" id="{98A8A3AE-6C82-327C-3D1D-EC8969625569}"/>
              </a:ext>
            </a:extLst>
          </p:cNvPr>
          <p:cNvSpPr/>
          <p:nvPr/>
        </p:nvSpPr>
        <p:spPr>
          <a:xfrm>
            <a:off x="10378440" y="2587752"/>
            <a:ext cx="1188720" cy="347472"/>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20">
            <a:extLst>
              <a:ext uri="{FF2B5EF4-FFF2-40B4-BE49-F238E27FC236}">
                <a16:creationId xmlns:a16="http://schemas.microsoft.com/office/drawing/2014/main" id="{006F634E-717A-3C25-1903-516D7AFD0E38}"/>
              </a:ext>
            </a:extLst>
          </p:cNvPr>
          <p:cNvSpPr/>
          <p:nvPr/>
        </p:nvSpPr>
        <p:spPr>
          <a:xfrm>
            <a:off x="10378440" y="2587752"/>
            <a:ext cx="1188720" cy="347472"/>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 30 min</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21">
            <a:extLst>
              <a:ext uri="{FF2B5EF4-FFF2-40B4-BE49-F238E27FC236}">
                <a16:creationId xmlns:a16="http://schemas.microsoft.com/office/drawing/2014/main" id="{D21BE481-1542-D045-DE94-5E5E62001A30}"/>
              </a:ext>
            </a:extLst>
          </p:cNvPr>
          <p:cNvSpPr/>
          <p:nvPr/>
        </p:nvSpPr>
        <p:spPr>
          <a:xfrm>
            <a:off x="502920" y="3200400"/>
            <a:ext cx="1005840" cy="685800"/>
          </a:xfrm>
          <a:prstGeom prst="rect">
            <a:avLst/>
          </a:prstGeom>
          <a:solidFill>
            <a:srgbClr val="79E6DF"/>
          </a:solidFill>
          <a:ln w="12700">
            <a:solidFill>
              <a:srgbClr val="79E6D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ext 22">
            <a:extLst>
              <a:ext uri="{FF2B5EF4-FFF2-40B4-BE49-F238E27FC236}">
                <a16:creationId xmlns:a16="http://schemas.microsoft.com/office/drawing/2014/main" id="{7E9D44E9-409C-9440-93C7-42E55152D5DA}"/>
              </a:ext>
            </a:extLst>
          </p:cNvPr>
          <p:cNvSpPr/>
          <p:nvPr/>
        </p:nvSpPr>
        <p:spPr>
          <a:xfrm>
            <a:off x="502920" y="3200400"/>
            <a:ext cx="1005840" cy="6858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LO+</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Shape 23">
            <a:extLst>
              <a:ext uri="{FF2B5EF4-FFF2-40B4-BE49-F238E27FC236}">
                <a16:creationId xmlns:a16="http://schemas.microsoft.com/office/drawing/2014/main" id="{DAC4A3E3-20F0-31B2-1A1B-416D2C19EC48}"/>
              </a:ext>
            </a:extLst>
          </p:cNvPr>
          <p:cNvSpPr/>
          <p:nvPr/>
        </p:nvSpPr>
        <p:spPr>
          <a:xfrm>
            <a:off x="1600200" y="3200400"/>
            <a:ext cx="10104120" cy="68580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4">
            <a:extLst>
              <a:ext uri="{FF2B5EF4-FFF2-40B4-BE49-F238E27FC236}">
                <a16:creationId xmlns:a16="http://schemas.microsoft.com/office/drawing/2014/main" id="{768BAFB9-9C44-3914-0F17-6EC14A62CFC2}"/>
              </a:ext>
            </a:extLst>
          </p:cNvPr>
          <p:cNvSpPr/>
          <p:nvPr/>
        </p:nvSpPr>
        <p:spPr>
          <a:xfrm>
            <a:off x="1737360" y="3273552"/>
            <a:ext cx="41148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Slide mock / One-pager</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5">
            <a:extLst>
              <a:ext uri="{FF2B5EF4-FFF2-40B4-BE49-F238E27FC236}">
                <a16:creationId xmlns:a16="http://schemas.microsoft.com/office/drawing/2014/main" id="{6F35FCE9-0167-AA46-F097-5BE0BD335340}"/>
              </a:ext>
            </a:extLst>
          </p:cNvPr>
          <p:cNvSpPr/>
          <p:nvPr/>
        </p:nvSpPr>
        <p:spPr>
          <a:xfrm>
            <a:off x="1737360" y="3584448"/>
            <a:ext cx="777240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PowerPoint frames, a Word one-pager, a printed Excel — click-through imagined.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Shape 26">
            <a:extLst>
              <a:ext uri="{FF2B5EF4-FFF2-40B4-BE49-F238E27FC236}">
                <a16:creationId xmlns:a16="http://schemas.microsoft.com/office/drawing/2014/main" id="{0A3C2DC5-CF0C-AE8B-EF1E-1124A6143CB2}"/>
              </a:ext>
            </a:extLst>
          </p:cNvPr>
          <p:cNvSpPr/>
          <p:nvPr/>
        </p:nvSpPr>
        <p:spPr>
          <a:xfrm>
            <a:off x="10378440" y="3364992"/>
            <a:ext cx="1188720" cy="347472"/>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27">
            <a:extLst>
              <a:ext uri="{FF2B5EF4-FFF2-40B4-BE49-F238E27FC236}">
                <a16:creationId xmlns:a16="http://schemas.microsoft.com/office/drawing/2014/main" id="{E53CD3DD-1F03-AB36-68E5-1B1AA15ECB02}"/>
              </a:ext>
            </a:extLst>
          </p:cNvPr>
          <p:cNvSpPr/>
          <p:nvPr/>
        </p:nvSpPr>
        <p:spPr>
          <a:xfrm>
            <a:off x="10378440" y="3364992"/>
            <a:ext cx="1188720" cy="347472"/>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1–2 h</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28">
            <a:extLst>
              <a:ext uri="{FF2B5EF4-FFF2-40B4-BE49-F238E27FC236}">
                <a16:creationId xmlns:a16="http://schemas.microsoft.com/office/drawing/2014/main" id="{F48493DC-0958-C073-22D4-F275116EC0FB}"/>
              </a:ext>
            </a:extLst>
          </p:cNvPr>
          <p:cNvSpPr/>
          <p:nvPr/>
        </p:nvSpPr>
        <p:spPr>
          <a:xfrm>
            <a:off x="502920" y="3977640"/>
            <a:ext cx="1005840" cy="6858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29">
            <a:extLst>
              <a:ext uri="{FF2B5EF4-FFF2-40B4-BE49-F238E27FC236}">
                <a16:creationId xmlns:a16="http://schemas.microsoft.com/office/drawing/2014/main" id="{3A602ACA-A203-B07C-D315-0A09F238A852}"/>
              </a:ext>
            </a:extLst>
          </p:cNvPr>
          <p:cNvSpPr/>
          <p:nvPr/>
        </p:nvSpPr>
        <p:spPr>
          <a:xfrm>
            <a:off x="502920" y="3977640"/>
            <a:ext cx="1005840" cy="6858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MID</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0">
            <a:extLst>
              <a:ext uri="{FF2B5EF4-FFF2-40B4-BE49-F238E27FC236}">
                <a16:creationId xmlns:a16="http://schemas.microsoft.com/office/drawing/2014/main" id="{DEC0737B-6C05-7D5D-DAAF-4FEE5859F8AB}"/>
              </a:ext>
            </a:extLst>
          </p:cNvPr>
          <p:cNvSpPr/>
          <p:nvPr/>
        </p:nvSpPr>
        <p:spPr>
          <a:xfrm>
            <a:off x="1600200" y="3977640"/>
            <a:ext cx="10104120" cy="68580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1">
            <a:extLst>
              <a:ext uri="{FF2B5EF4-FFF2-40B4-BE49-F238E27FC236}">
                <a16:creationId xmlns:a16="http://schemas.microsoft.com/office/drawing/2014/main" id="{122A7859-B97D-93B7-6B21-7C767C7FAC0D}"/>
              </a:ext>
            </a:extLst>
          </p:cNvPr>
          <p:cNvSpPr/>
          <p:nvPr/>
        </p:nvSpPr>
        <p:spPr>
          <a:xfrm>
            <a:off x="1737360" y="4050792"/>
            <a:ext cx="41148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Clickable mock</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2">
            <a:extLst>
              <a:ext uri="{FF2B5EF4-FFF2-40B4-BE49-F238E27FC236}">
                <a16:creationId xmlns:a16="http://schemas.microsoft.com/office/drawing/2014/main" id="{9C28CE01-3B61-E810-2B95-3D0F7941B8A4}"/>
              </a:ext>
            </a:extLst>
          </p:cNvPr>
          <p:cNvSpPr/>
          <p:nvPr/>
        </p:nvSpPr>
        <p:spPr>
          <a:xfrm>
            <a:off x="1737360" y="4361688"/>
            <a:ext cx="777240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Notion, SharePoint stub, Miro with links. User can navigate without real data.</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33">
            <a:extLst>
              <a:ext uri="{FF2B5EF4-FFF2-40B4-BE49-F238E27FC236}">
                <a16:creationId xmlns:a16="http://schemas.microsoft.com/office/drawing/2014/main" id="{E07B3620-36F2-9E90-D182-BCF7DAE978BA}"/>
              </a:ext>
            </a:extLst>
          </p:cNvPr>
          <p:cNvSpPr/>
          <p:nvPr/>
        </p:nvSpPr>
        <p:spPr>
          <a:xfrm>
            <a:off x="10378440" y="4142232"/>
            <a:ext cx="1188720" cy="347472"/>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34">
            <a:extLst>
              <a:ext uri="{FF2B5EF4-FFF2-40B4-BE49-F238E27FC236}">
                <a16:creationId xmlns:a16="http://schemas.microsoft.com/office/drawing/2014/main" id="{51BEEFF3-DC6D-E79B-F88D-F8788F2A3183}"/>
              </a:ext>
            </a:extLst>
          </p:cNvPr>
          <p:cNvSpPr/>
          <p:nvPr/>
        </p:nvSpPr>
        <p:spPr>
          <a:xfrm>
            <a:off x="10378440" y="4142232"/>
            <a:ext cx="1188720" cy="347472"/>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2–4 h</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35">
            <a:extLst>
              <a:ext uri="{FF2B5EF4-FFF2-40B4-BE49-F238E27FC236}">
                <a16:creationId xmlns:a16="http://schemas.microsoft.com/office/drawing/2014/main" id="{80F8C73B-6D26-EA0A-627F-C411A9600D7F}"/>
              </a:ext>
            </a:extLst>
          </p:cNvPr>
          <p:cNvSpPr/>
          <p:nvPr/>
        </p:nvSpPr>
        <p:spPr>
          <a:xfrm>
            <a:off x="502920" y="4754880"/>
            <a:ext cx="1005840" cy="685800"/>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Text 36">
            <a:extLst>
              <a:ext uri="{FF2B5EF4-FFF2-40B4-BE49-F238E27FC236}">
                <a16:creationId xmlns:a16="http://schemas.microsoft.com/office/drawing/2014/main" id="{6EE963AD-EF86-B26C-F209-3A32C10DF6C0}"/>
              </a:ext>
            </a:extLst>
          </p:cNvPr>
          <p:cNvSpPr/>
          <p:nvPr/>
        </p:nvSpPr>
        <p:spPr>
          <a:xfrm>
            <a:off x="502920" y="4754880"/>
            <a:ext cx="1005840" cy="6858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MID+</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Shape 37">
            <a:extLst>
              <a:ext uri="{FF2B5EF4-FFF2-40B4-BE49-F238E27FC236}">
                <a16:creationId xmlns:a16="http://schemas.microsoft.com/office/drawing/2014/main" id="{4A6ADB1F-136E-5499-C50F-7FD47FBBF4E2}"/>
              </a:ext>
            </a:extLst>
          </p:cNvPr>
          <p:cNvSpPr/>
          <p:nvPr/>
        </p:nvSpPr>
        <p:spPr>
          <a:xfrm>
            <a:off x="1600200" y="4754880"/>
            <a:ext cx="10104120" cy="68580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Text 38">
            <a:extLst>
              <a:ext uri="{FF2B5EF4-FFF2-40B4-BE49-F238E27FC236}">
                <a16:creationId xmlns:a16="http://schemas.microsoft.com/office/drawing/2014/main" id="{CDA50FE0-E2DA-FFEE-1516-86280B553795}"/>
              </a:ext>
            </a:extLst>
          </p:cNvPr>
          <p:cNvSpPr/>
          <p:nvPr/>
        </p:nvSpPr>
        <p:spPr>
          <a:xfrm>
            <a:off x="1737360" y="4828032"/>
            <a:ext cx="41148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Realistic-data mock</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 39">
            <a:extLst>
              <a:ext uri="{FF2B5EF4-FFF2-40B4-BE49-F238E27FC236}">
                <a16:creationId xmlns:a16="http://schemas.microsoft.com/office/drawing/2014/main" id="{BCBA402D-C032-E192-4C15-03FA39E3264B}"/>
              </a:ext>
            </a:extLst>
          </p:cNvPr>
          <p:cNvSpPr/>
          <p:nvPr/>
        </p:nvSpPr>
        <p:spPr>
          <a:xfrm>
            <a:off x="1737360" y="5138928"/>
            <a:ext cx="777240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Excel dashboard with seeded data, Glossary in SharePoint list, Figma with sample records.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Shape 40">
            <a:extLst>
              <a:ext uri="{FF2B5EF4-FFF2-40B4-BE49-F238E27FC236}">
                <a16:creationId xmlns:a16="http://schemas.microsoft.com/office/drawing/2014/main" id="{47C68A39-A837-1DA9-67A8-31137E4EB100}"/>
              </a:ext>
            </a:extLst>
          </p:cNvPr>
          <p:cNvSpPr/>
          <p:nvPr/>
        </p:nvSpPr>
        <p:spPr>
          <a:xfrm>
            <a:off x="10378440" y="4919472"/>
            <a:ext cx="1188720" cy="347472"/>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Text 41">
            <a:extLst>
              <a:ext uri="{FF2B5EF4-FFF2-40B4-BE49-F238E27FC236}">
                <a16:creationId xmlns:a16="http://schemas.microsoft.com/office/drawing/2014/main" id="{61B7CA1C-B798-7644-8F9B-98D894553BAE}"/>
              </a:ext>
            </a:extLst>
          </p:cNvPr>
          <p:cNvSpPr/>
          <p:nvPr/>
        </p:nvSpPr>
        <p:spPr>
          <a:xfrm>
            <a:off x="10378440" y="4919472"/>
            <a:ext cx="1188720" cy="347472"/>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3–5 h</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Shape 42">
            <a:extLst>
              <a:ext uri="{FF2B5EF4-FFF2-40B4-BE49-F238E27FC236}">
                <a16:creationId xmlns:a16="http://schemas.microsoft.com/office/drawing/2014/main" id="{4DBA84E2-54B0-40D3-6D93-146025220B1D}"/>
              </a:ext>
            </a:extLst>
          </p:cNvPr>
          <p:cNvSpPr/>
          <p:nvPr/>
        </p:nvSpPr>
        <p:spPr>
          <a:xfrm>
            <a:off x="502920" y="5532120"/>
            <a:ext cx="1005840" cy="6858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Text 43">
            <a:extLst>
              <a:ext uri="{FF2B5EF4-FFF2-40B4-BE49-F238E27FC236}">
                <a16:creationId xmlns:a16="http://schemas.microsoft.com/office/drawing/2014/main" id="{A8DBAE1E-89F7-2C17-A58D-10FFC77A3A21}"/>
              </a:ext>
            </a:extLst>
          </p:cNvPr>
          <p:cNvSpPr/>
          <p:nvPr/>
        </p:nvSpPr>
        <p:spPr>
          <a:xfrm>
            <a:off x="502920" y="5532120"/>
            <a:ext cx="1005840" cy="6858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HI</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Shape 44">
            <a:extLst>
              <a:ext uri="{FF2B5EF4-FFF2-40B4-BE49-F238E27FC236}">
                <a16:creationId xmlns:a16="http://schemas.microsoft.com/office/drawing/2014/main" id="{9D584591-02A7-6836-291C-F4DA0F807071}"/>
              </a:ext>
            </a:extLst>
          </p:cNvPr>
          <p:cNvSpPr/>
          <p:nvPr/>
        </p:nvSpPr>
        <p:spPr>
          <a:xfrm>
            <a:off x="1600200" y="5532120"/>
            <a:ext cx="10104120" cy="68580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Text 45">
            <a:extLst>
              <a:ext uri="{FF2B5EF4-FFF2-40B4-BE49-F238E27FC236}">
                <a16:creationId xmlns:a16="http://schemas.microsoft.com/office/drawing/2014/main" id="{B28F9B6E-446E-6AF2-BA83-A3DAC4555A0B}"/>
              </a:ext>
            </a:extLst>
          </p:cNvPr>
          <p:cNvSpPr/>
          <p:nvPr/>
        </p:nvSpPr>
        <p:spPr>
          <a:xfrm>
            <a:off x="1737360" y="5605272"/>
            <a:ext cx="411480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Wizard of Oz</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Text 46">
            <a:extLst>
              <a:ext uri="{FF2B5EF4-FFF2-40B4-BE49-F238E27FC236}">
                <a16:creationId xmlns:a16="http://schemas.microsoft.com/office/drawing/2014/main" id="{67798B13-C738-8FC0-5C49-462EF5757724}"/>
              </a:ext>
            </a:extLst>
          </p:cNvPr>
          <p:cNvSpPr/>
          <p:nvPr/>
        </p:nvSpPr>
        <p:spPr>
          <a:xfrm>
            <a:off x="1737360" y="5916168"/>
            <a:ext cx="777240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Looks like the real thing, but a human is doing the work behind the scenes.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47">
            <a:extLst>
              <a:ext uri="{FF2B5EF4-FFF2-40B4-BE49-F238E27FC236}">
                <a16:creationId xmlns:a16="http://schemas.microsoft.com/office/drawing/2014/main" id="{5FE19E45-52C7-22F2-CE6A-4FB6168725B9}"/>
              </a:ext>
            </a:extLst>
          </p:cNvPr>
          <p:cNvSpPr/>
          <p:nvPr/>
        </p:nvSpPr>
        <p:spPr>
          <a:xfrm>
            <a:off x="10378440" y="5696712"/>
            <a:ext cx="1188720" cy="347472"/>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Text 48">
            <a:extLst>
              <a:ext uri="{FF2B5EF4-FFF2-40B4-BE49-F238E27FC236}">
                <a16:creationId xmlns:a16="http://schemas.microsoft.com/office/drawing/2014/main" id="{BBA35FD5-6279-0767-E19A-7EDB38974484}"/>
              </a:ext>
            </a:extLst>
          </p:cNvPr>
          <p:cNvSpPr/>
          <p:nvPr/>
        </p:nvSpPr>
        <p:spPr>
          <a:xfrm>
            <a:off x="10378440" y="5696712"/>
            <a:ext cx="1188720" cy="347472"/>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varies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001760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6A36F7-E9B9-4319-2B31-16D333506C4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9FA832-2880-6025-2B87-BAC8CCB38B97}"/>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Prototyping</a:t>
            </a:r>
          </a:p>
        </p:txBody>
      </p:sp>
      <p:sp>
        <p:nvSpPr>
          <p:cNvPr id="4" name="Footer Placeholder 3">
            <a:extLst>
              <a:ext uri="{FF2B5EF4-FFF2-40B4-BE49-F238E27FC236}">
                <a16:creationId xmlns:a16="http://schemas.microsoft.com/office/drawing/2014/main" id="{7BD10077-984B-A6C7-838C-49FC1702D3F2}"/>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7A4B03D-977E-8C56-C2EC-E20290D6EE2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DC1A909B-4C08-294E-7F5F-15A4C0ED0543}"/>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sz="1600" dirty="0">
                <a:solidFill>
                  <a:schemeClr val="bg1"/>
                </a:solidFill>
              </a:rPr>
              <a:t>The Prototype Phase focuses on </a:t>
            </a:r>
            <a:r>
              <a:rPr lang="en-US" sz="1600" b="1" dirty="0">
                <a:solidFill>
                  <a:schemeClr val="bg1"/>
                </a:solidFill>
              </a:rPr>
              <a:t>building the minimum sustainable version </a:t>
            </a:r>
            <a:r>
              <a:rPr lang="en-US" sz="1600" dirty="0">
                <a:solidFill>
                  <a:schemeClr val="bg1"/>
                </a:solidFill>
              </a:rPr>
              <a:t>of the processes we’ve designed. This includes creating tangible versions of the business glossary, data quality processes, measurement dashboard, and any communication or training materials that have been mapped out. </a:t>
            </a:r>
          </a:p>
          <a:p>
            <a:pPr marL="0" indent="0" algn="just">
              <a:lnSpc>
                <a:spcPct val="100000"/>
              </a:lnSpc>
              <a:buNone/>
            </a:pPr>
            <a:r>
              <a:rPr lang="en-US" sz="1600" dirty="0">
                <a:solidFill>
                  <a:schemeClr val="bg1"/>
                </a:solidFill>
              </a:rPr>
              <a:t>The objective is to ensure the prototype is </a:t>
            </a:r>
            <a:r>
              <a:rPr lang="en-US" sz="1600" b="1" dirty="0">
                <a:solidFill>
                  <a:schemeClr val="bg1"/>
                </a:solidFill>
              </a:rPr>
              <a:t>functional, actionable, and testable </a:t>
            </a:r>
            <a:r>
              <a:rPr lang="en-US" sz="1600" dirty="0">
                <a:solidFill>
                  <a:schemeClr val="bg1"/>
                </a:solidFill>
              </a:rPr>
              <a:t>so that users can provide valuable feedback during the testing phase.</a:t>
            </a:r>
          </a:p>
        </p:txBody>
      </p:sp>
      <p:grpSp>
        <p:nvGrpSpPr>
          <p:cNvPr id="16" name="Group 15">
            <a:extLst>
              <a:ext uri="{FF2B5EF4-FFF2-40B4-BE49-F238E27FC236}">
                <a16:creationId xmlns:a16="http://schemas.microsoft.com/office/drawing/2014/main" id="{0ABDC992-CA39-E82C-3823-42E937EA0727}"/>
              </a:ext>
            </a:extLst>
          </p:cNvPr>
          <p:cNvGrpSpPr/>
          <p:nvPr/>
        </p:nvGrpSpPr>
        <p:grpSpPr>
          <a:xfrm>
            <a:off x="4710111" y="1392772"/>
            <a:ext cx="6241311" cy="531495"/>
            <a:chOff x="4764088" y="1645258"/>
            <a:chExt cx="6241311" cy="531495"/>
          </a:xfrm>
        </p:grpSpPr>
        <p:sp>
          <p:nvSpPr>
            <p:cNvPr id="17" name="Tijdelijke aanduiding voor inhoud 5">
              <a:extLst>
                <a:ext uri="{FF2B5EF4-FFF2-40B4-BE49-F238E27FC236}">
                  <a16:creationId xmlns:a16="http://schemas.microsoft.com/office/drawing/2014/main" id="{D5A73E07-9DDB-8704-A554-CE7974D92284}"/>
                </a:ext>
              </a:extLst>
            </p:cNvPr>
            <p:cNvSpPr txBox="1">
              <a:spLocks/>
            </p:cNvSpPr>
            <p:nvPr/>
          </p:nvSpPr>
          <p:spPr>
            <a:xfrm>
              <a:off x="4764088" y="1961174"/>
              <a:ext cx="6241311" cy="21557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a Business Glossary template that the testers can use to document the CDEs. </a:t>
              </a:r>
            </a:p>
          </p:txBody>
        </p:sp>
        <p:sp>
          <p:nvSpPr>
            <p:cNvPr id="18" name="Tijdelijke aanduiding voor tekst 44">
              <a:extLst>
                <a:ext uri="{FF2B5EF4-FFF2-40B4-BE49-F238E27FC236}">
                  <a16:creationId xmlns:a16="http://schemas.microsoft.com/office/drawing/2014/main" id="{295CDE6D-08CF-EF16-CAC5-41D54F0E824E}"/>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 Business Glossary Template for Testing</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13B85681-A47E-589A-9D32-E131CCC77B60}"/>
              </a:ext>
            </a:extLst>
          </p:cNvPr>
          <p:cNvGrpSpPr/>
          <p:nvPr/>
        </p:nvGrpSpPr>
        <p:grpSpPr>
          <a:xfrm>
            <a:off x="4713798" y="1986687"/>
            <a:ext cx="6241311" cy="726694"/>
            <a:chOff x="4764088" y="1645258"/>
            <a:chExt cx="6241311" cy="726694"/>
          </a:xfrm>
        </p:grpSpPr>
        <p:sp>
          <p:nvSpPr>
            <p:cNvPr id="7" name="Tijdelijke aanduiding voor inhoud 5">
              <a:extLst>
                <a:ext uri="{FF2B5EF4-FFF2-40B4-BE49-F238E27FC236}">
                  <a16:creationId xmlns:a16="http://schemas.microsoft.com/office/drawing/2014/main" id="{92F9B166-60E2-5A9A-DB60-A8C34F97CA6B}"/>
                </a:ext>
              </a:extLst>
            </p:cNvPr>
            <p:cNvSpPr txBox="1">
              <a:spLocks/>
            </p:cNvSpPr>
            <p:nvPr/>
          </p:nvSpPr>
          <p:spPr>
            <a:xfrm>
              <a:off x="4764088" y="1961175"/>
              <a:ext cx="6241311" cy="41077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up a simplified version of the data quality dashboard, using real or sample data from the selected CDEs, to track key data quality metrics.</a:t>
              </a:r>
            </a:p>
          </p:txBody>
        </p:sp>
        <p:sp>
          <p:nvSpPr>
            <p:cNvPr id="8" name="Tijdelijke aanduiding voor tekst 44">
              <a:extLst>
                <a:ext uri="{FF2B5EF4-FFF2-40B4-BE49-F238E27FC236}">
                  <a16:creationId xmlns:a16="http://schemas.microsoft.com/office/drawing/2014/main" id="{0DD07093-AF70-79EB-9A8F-EC2C194A603E}"/>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Data Quality Metrics Dashboard</a:t>
              </a:r>
              <a:endParaRPr kumimoji="0" lang="en-US" sz="11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38F488E9-017F-4493-CCB8-204F250023EE}"/>
              </a:ext>
            </a:extLst>
          </p:cNvPr>
          <p:cNvGrpSpPr/>
          <p:nvPr/>
        </p:nvGrpSpPr>
        <p:grpSpPr>
          <a:xfrm>
            <a:off x="4713798" y="2728176"/>
            <a:ext cx="6241311" cy="726694"/>
            <a:chOff x="4764088" y="1645258"/>
            <a:chExt cx="6241311" cy="726694"/>
          </a:xfrm>
        </p:grpSpPr>
        <p:sp>
          <p:nvSpPr>
            <p:cNvPr id="10" name="Tijdelijke aanduiding voor inhoud 5">
              <a:extLst>
                <a:ext uri="{FF2B5EF4-FFF2-40B4-BE49-F238E27FC236}">
                  <a16:creationId xmlns:a16="http://schemas.microsoft.com/office/drawing/2014/main" id="{56C7BF9C-6BAE-BE08-9250-94C6CE437487}"/>
                </a:ext>
              </a:extLst>
            </p:cNvPr>
            <p:cNvSpPr txBox="1">
              <a:spLocks/>
            </p:cNvSpPr>
            <p:nvPr/>
          </p:nvSpPr>
          <p:spPr>
            <a:xfrm>
              <a:off x="4764088" y="1961175"/>
              <a:ext cx="6241311" cy="41077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Draft and prepare basic training materials (such as a slide deck) and communication pieces (like emails or posters) related to data quality and metadata management.</a:t>
              </a:r>
            </a:p>
          </p:txBody>
        </p:sp>
        <p:sp>
          <p:nvSpPr>
            <p:cNvPr id="19" name="Tijdelijke aanduiding voor tekst 44">
              <a:extLst>
                <a:ext uri="{FF2B5EF4-FFF2-40B4-BE49-F238E27FC236}">
                  <a16:creationId xmlns:a16="http://schemas.microsoft.com/office/drawing/2014/main" id="{5D951C52-8BDB-7893-9C64-A9A99BD39FD4}"/>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Simple Training and Communication Materials</a:t>
              </a:r>
              <a:endParaRPr kumimoji="0" lang="en-US" sz="11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3" name="Group 22">
            <a:extLst>
              <a:ext uri="{FF2B5EF4-FFF2-40B4-BE49-F238E27FC236}">
                <a16:creationId xmlns:a16="http://schemas.microsoft.com/office/drawing/2014/main" id="{58DBA076-9932-C0E3-2C5D-7DA51655CB5A}"/>
              </a:ext>
            </a:extLst>
          </p:cNvPr>
          <p:cNvGrpSpPr/>
          <p:nvPr/>
        </p:nvGrpSpPr>
        <p:grpSpPr>
          <a:xfrm>
            <a:off x="4710111" y="4218602"/>
            <a:ext cx="6241311" cy="726694"/>
            <a:chOff x="4764088" y="1645258"/>
            <a:chExt cx="6241311" cy="726694"/>
          </a:xfrm>
        </p:grpSpPr>
        <p:sp>
          <p:nvSpPr>
            <p:cNvPr id="24" name="Tijdelijke aanduiding voor inhoud 5">
              <a:extLst>
                <a:ext uri="{FF2B5EF4-FFF2-40B4-BE49-F238E27FC236}">
                  <a16:creationId xmlns:a16="http://schemas.microsoft.com/office/drawing/2014/main" id="{9B3C972E-FF06-FD1D-7D1A-E217A2ACBF39}"/>
                </a:ext>
              </a:extLst>
            </p:cNvPr>
            <p:cNvSpPr txBox="1">
              <a:spLocks/>
            </p:cNvSpPr>
            <p:nvPr/>
          </p:nvSpPr>
          <p:spPr>
            <a:xfrm>
              <a:off x="4764088" y="1961175"/>
              <a:ext cx="6241311" cy="41077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all necessary tools, platforms, and resources are in place to facilitate user interaction with the prototype. This includes access to SharePoint, Excel templates, or PowerPoint visualizations.</a:t>
              </a:r>
            </a:p>
          </p:txBody>
        </p:sp>
        <p:sp>
          <p:nvSpPr>
            <p:cNvPr id="25" name="Tijdelijke aanduiding voor tekst 44">
              <a:extLst>
                <a:ext uri="{FF2B5EF4-FFF2-40B4-BE49-F238E27FC236}">
                  <a16:creationId xmlns:a16="http://schemas.microsoft.com/office/drawing/2014/main" id="{2449B106-A9C1-830C-FF61-2E4103536D0A}"/>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Up Testing Environment</a:t>
              </a:r>
              <a:endParaRPr kumimoji="0" lang="en-US" sz="11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6" name="Group 25">
            <a:extLst>
              <a:ext uri="{FF2B5EF4-FFF2-40B4-BE49-F238E27FC236}">
                <a16:creationId xmlns:a16="http://schemas.microsoft.com/office/drawing/2014/main" id="{7E57BC23-B7A3-8049-239E-CB34E89E5ADB}"/>
              </a:ext>
            </a:extLst>
          </p:cNvPr>
          <p:cNvGrpSpPr/>
          <p:nvPr/>
        </p:nvGrpSpPr>
        <p:grpSpPr>
          <a:xfrm>
            <a:off x="4710111" y="3463864"/>
            <a:ext cx="6241311" cy="726694"/>
            <a:chOff x="4764088" y="1645258"/>
            <a:chExt cx="6241311" cy="726694"/>
          </a:xfrm>
        </p:grpSpPr>
        <p:sp>
          <p:nvSpPr>
            <p:cNvPr id="27" name="Tijdelijke aanduiding voor inhoud 5">
              <a:extLst>
                <a:ext uri="{FF2B5EF4-FFF2-40B4-BE49-F238E27FC236}">
                  <a16:creationId xmlns:a16="http://schemas.microsoft.com/office/drawing/2014/main" id="{FE244FDC-748A-EC9D-A8C2-7F52036E10E4}"/>
                </a:ext>
              </a:extLst>
            </p:cNvPr>
            <p:cNvSpPr txBox="1">
              <a:spLocks/>
            </p:cNvSpPr>
            <p:nvPr/>
          </p:nvSpPr>
          <p:spPr>
            <a:xfrm>
              <a:off x="4764088" y="1961175"/>
              <a:ext cx="6241311" cy="41077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 basic process flow diagram that outlines the key steps for managing CDEs, including data quality checks and metadata documentation. </a:t>
              </a:r>
            </a:p>
          </p:txBody>
        </p:sp>
        <p:sp>
          <p:nvSpPr>
            <p:cNvPr id="28" name="Tijdelijke aanduiding voor tekst 44">
              <a:extLst>
                <a:ext uri="{FF2B5EF4-FFF2-40B4-BE49-F238E27FC236}">
                  <a16:creationId xmlns:a16="http://schemas.microsoft.com/office/drawing/2014/main" id="{BAACF9A5-54B9-EA99-17C3-99FC3BCBFEA1}"/>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a Simple Process Flow</a:t>
              </a:r>
              <a:endParaRPr kumimoji="0" lang="en-US" sz="11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9" name="Group 28">
            <a:extLst>
              <a:ext uri="{FF2B5EF4-FFF2-40B4-BE49-F238E27FC236}">
                <a16:creationId xmlns:a16="http://schemas.microsoft.com/office/drawing/2014/main" id="{D39D4D86-2B84-E4D3-246B-A35C54BB388F}"/>
              </a:ext>
            </a:extLst>
          </p:cNvPr>
          <p:cNvGrpSpPr/>
          <p:nvPr/>
        </p:nvGrpSpPr>
        <p:grpSpPr>
          <a:xfrm>
            <a:off x="4710111" y="5095084"/>
            <a:ext cx="6241311" cy="726694"/>
            <a:chOff x="4764088" y="1645258"/>
            <a:chExt cx="6241311" cy="726694"/>
          </a:xfrm>
        </p:grpSpPr>
        <p:sp>
          <p:nvSpPr>
            <p:cNvPr id="30" name="Tijdelijke aanduiding voor inhoud 5">
              <a:extLst>
                <a:ext uri="{FF2B5EF4-FFF2-40B4-BE49-F238E27FC236}">
                  <a16:creationId xmlns:a16="http://schemas.microsoft.com/office/drawing/2014/main" id="{6EA039F3-EA22-8529-6225-E472BFE544E4}"/>
                </a:ext>
              </a:extLst>
            </p:cNvPr>
            <p:cNvSpPr txBox="1">
              <a:spLocks/>
            </p:cNvSpPr>
            <p:nvPr/>
          </p:nvSpPr>
          <p:spPr>
            <a:xfrm>
              <a:off x="4764088" y="1961175"/>
              <a:ext cx="6241311" cy="41077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clear channels for users to provide their feedback, whether through surveys, feedback forms, or dedicated debrief sessions after each test.</a:t>
              </a:r>
            </a:p>
          </p:txBody>
        </p:sp>
        <p:sp>
          <p:nvSpPr>
            <p:cNvPr id="31" name="Tijdelijke aanduiding voor tekst 44">
              <a:extLst>
                <a:ext uri="{FF2B5EF4-FFF2-40B4-BE49-F238E27FC236}">
                  <a16:creationId xmlns:a16="http://schemas.microsoft.com/office/drawing/2014/main" id="{89C9C5C1-5A3B-FC4B-7323-6436FD7DFBA7}"/>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Feedback Channels</a:t>
              </a:r>
              <a:endParaRPr kumimoji="0" lang="en-US" sz="11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2" name="Group 31">
            <a:extLst>
              <a:ext uri="{FF2B5EF4-FFF2-40B4-BE49-F238E27FC236}">
                <a16:creationId xmlns:a16="http://schemas.microsoft.com/office/drawing/2014/main" id="{33BE18CD-10FE-1A99-CD59-4688CAE158A6}"/>
              </a:ext>
            </a:extLst>
          </p:cNvPr>
          <p:cNvGrpSpPr/>
          <p:nvPr/>
        </p:nvGrpSpPr>
        <p:grpSpPr>
          <a:xfrm>
            <a:off x="4710111" y="5810132"/>
            <a:ext cx="6241311" cy="726694"/>
            <a:chOff x="4764088" y="1645258"/>
            <a:chExt cx="6241311" cy="726694"/>
          </a:xfrm>
        </p:grpSpPr>
        <p:sp>
          <p:nvSpPr>
            <p:cNvPr id="33" name="Tijdelijke aanduiding voor inhoud 5">
              <a:extLst>
                <a:ext uri="{FF2B5EF4-FFF2-40B4-BE49-F238E27FC236}">
                  <a16:creationId xmlns:a16="http://schemas.microsoft.com/office/drawing/2014/main" id="{6D0C00F5-2AA4-5DCE-14EA-90EB6FA2E5B3}"/>
                </a:ext>
              </a:extLst>
            </p:cNvPr>
            <p:cNvSpPr txBox="1">
              <a:spLocks/>
            </p:cNvSpPr>
            <p:nvPr/>
          </p:nvSpPr>
          <p:spPr>
            <a:xfrm>
              <a:off x="4764088" y="1961175"/>
              <a:ext cx="6241311" cy="41077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Clarify which parts of the data governance process will be the focus of the prototype testing.</a:t>
              </a:r>
            </a:p>
          </p:txBody>
        </p:sp>
        <p:sp>
          <p:nvSpPr>
            <p:cNvPr id="34" name="Tijdelijke aanduiding voor tekst 44">
              <a:extLst>
                <a:ext uri="{FF2B5EF4-FFF2-40B4-BE49-F238E27FC236}">
                  <a16:creationId xmlns:a16="http://schemas.microsoft.com/office/drawing/2014/main" id="{390E906F-73A4-BB18-7041-6199537E530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Finalize Testing Scope</a:t>
              </a:r>
              <a:endParaRPr kumimoji="0" lang="en-US" sz="11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0" name="Group 19">
            <a:extLst>
              <a:ext uri="{FF2B5EF4-FFF2-40B4-BE49-F238E27FC236}">
                <a16:creationId xmlns:a16="http://schemas.microsoft.com/office/drawing/2014/main" id="{C1F31B54-3BC7-CA2D-EE8D-76F3C3A4137E}"/>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B7BB6B54-AEAD-BBC5-6EB8-E9C53FFC1C8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2" name="Group 21">
              <a:extLst>
                <a:ext uri="{FF2B5EF4-FFF2-40B4-BE49-F238E27FC236}">
                  <a16:creationId xmlns:a16="http://schemas.microsoft.com/office/drawing/2014/main" id="{723FE965-C125-3CE9-4CF7-2B479E1D1C56}"/>
                </a:ext>
              </a:extLst>
            </p:cNvPr>
            <p:cNvGrpSpPr/>
            <p:nvPr/>
          </p:nvGrpSpPr>
          <p:grpSpPr>
            <a:xfrm>
              <a:off x="10892274" y="158021"/>
              <a:ext cx="1191080" cy="262128"/>
              <a:chOff x="9614080" y="308749"/>
              <a:chExt cx="1191080" cy="262128"/>
            </a:xfrm>
          </p:grpSpPr>
          <p:sp>
            <p:nvSpPr>
              <p:cNvPr id="35" name="Rectangle 34">
                <a:extLst>
                  <a:ext uri="{FF2B5EF4-FFF2-40B4-BE49-F238E27FC236}">
                    <a16:creationId xmlns:a16="http://schemas.microsoft.com/office/drawing/2014/main" id="{9C186701-38F5-2CB6-39B4-E4510B0C043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36" name="Rectangle 35">
                <a:extLst>
                  <a:ext uri="{FF2B5EF4-FFF2-40B4-BE49-F238E27FC236}">
                    <a16:creationId xmlns:a16="http://schemas.microsoft.com/office/drawing/2014/main" id="{E29D2561-4183-76B5-3C8F-66B58BB3F7D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7584578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fade">
                                      <p:cBhvr>
                                        <p:cTn id="3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User Recruiting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3601680" cy="4168878"/>
          </a:xfrm>
        </p:spPr>
        <p:txBody>
          <a:bodyPr/>
          <a:lstStyle/>
          <a:p>
            <a:pPr algn="just">
              <a:lnSpc>
                <a:spcPct val="100000"/>
              </a:lnSpc>
            </a:pPr>
            <a:r>
              <a:rPr lang="en-US" dirty="0">
                <a:solidFill>
                  <a:schemeClr val="bg1"/>
                </a:solidFill>
              </a:rPr>
              <a:t>The key to a successful prototype testing phase is identifying and recruiting the right test users. For our Data Governance Sprint</a:t>
            </a:r>
            <a:r>
              <a:rPr lang="en-US" baseline="30000" dirty="0">
                <a:solidFill>
                  <a:schemeClr val="bg1"/>
                </a:solidFill>
              </a:rPr>
              <a:t>TM</a:t>
            </a:r>
            <a:r>
              <a:rPr lang="en-US" dirty="0">
                <a:solidFill>
                  <a:schemeClr val="bg1"/>
                </a:solidFill>
              </a:rPr>
              <a:t>, we are looking for a group of about </a:t>
            </a:r>
            <a:r>
              <a:rPr lang="en-US" b="1" dirty="0">
                <a:solidFill>
                  <a:schemeClr val="bg1"/>
                </a:solidFill>
              </a:rPr>
              <a:t>5 to 10 testers</a:t>
            </a:r>
            <a:r>
              <a:rPr lang="en-US" dirty="0">
                <a:solidFill>
                  <a:schemeClr val="bg1"/>
                </a:solidFill>
              </a:rPr>
              <a:t>. </a:t>
            </a:r>
          </a:p>
          <a:p>
            <a:pPr algn="just">
              <a:lnSpc>
                <a:spcPct val="100000"/>
              </a:lnSpc>
            </a:pPr>
            <a:r>
              <a:rPr lang="en-US" dirty="0">
                <a:solidFill>
                  <a:schemeClr val="bg1"/>
                </a:solidFill>
              </a:rPr>
              <a:t>This group should include a mix of data stewards, custodians, and data owners who represent both business and IT perspectives.</a:t>
            </a:r>
          </a:p>
          <a:p>
            <a:pPr algn="just">
              <a:lnSpc>
                <a:spcPct val="100000"/>
              </a:lnSpc>
            </a:pPr>
            <a:r>
              <a:rPr lang="en-US" dirty="0">
                <a:solidFill>
                  <a:schemeClr val="bg1"/>
                </a:solidFill>
              </a:rPr>
              <a:t>The goal of User Recruiting is to </a:t>
            </a:r>
            <a:r>
              <a:rPr lang="en-US" b="1" dirty="0">
                <a:solidFill>
                  <a:schemeClr val="bg1"/>
                </a:solidFill>
              </a:rPr>
              <a:t>identify and recruit</a:t>
            </a:r>
            <a:r>
              <a:rPr lang="en-US" dirty="0">
                <a:solidFill>
                  <a:schemeClr val="bg1"/>
                </a:solidFill>
              </a:rPr>
              <a:t> a select group of stakeholders who will interact with the data governance prototype in the testing phase. </a:t>
            </a:r>
          </a:p>
          <a:p>
            <a:pPr marL="0" indent="0" algn="just">
              <a:lnSpc>
                <a:spcPct val="100000"/>
              </a:lnSpc>
              <a:buNone/>
            </a:pPr>
            <a:r>
              <a:rPr lang="en-US" dirty="0">
                <a:solidFill>
                  <a:schemeClr val="bg1"/>
                </a:solidFill>
              </a:rPr>
              <a:t>These users will provide </a:t>
            </a:r>
            <a:r>
              <a:rPr lang="en-US" b="1" dirty="0">
                <a:solidFill>
                  <a:schemeClr val="bg1"/>
                </a:solidFill>
              </a:rPr>
              <a:t>crucial feedback</a:t>
            </a:r>
            <a:r>
              <a:rPr lang="en-US" dirty="0">
                <a:solidFill>
                  <a:schemeClr val="bg1"/>
                </a:solidFill>
              </a:rPr>
              <a:t> on how well the prototype functions in real-world scenarios, specifically regarding the management of Critical Data Elements (CDEs).</a:t>
            </a:r>
          </a:p>
        </p:txBody>
      </p:sp>
      <p:grpSp>
        <p:nvGrpSpPr>
          <p:cNvPr id="16" name="Group 15">
            <a:extLst>
              <a:ext uri="{FF2B5EF4-FFF2-40B4-BE49-F238E27FC236}">
                <a16:creationId xmlns:a16="http://schemas.microsoft.com/office/drawing/2014/main" id="{09928F0A-3B68-6452-1431-1A66CD866167}"/>
              </a:ext>
            </a:extLst>
          </p:cNvPr>
          <p:cNvGrpSpPr/>
          <p:nvPr/>
        </p:nvGrpSpPr>
        <p:grpSpPr>
          <a:xfrm>
            <a:off x="4710111" y="1640422"/>
            <a:ext cx="6241311" cy="769403"/>
            <a:chOff x="4764088" y="1645258"/>
            <a:chExt cx="6241311" cy="769403"/>
          </a:xfrm>
        </p:grpSpPr>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64088" y="1961174"/>
              <a:ext cx="6241311" cy="45348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recruiting a mix of </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and IT users</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including data stewards, data owners, and data custodians, who are directly involved in the data governance process.</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Key Test Users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A1BA582F-BD47-01BE-F61F-373312D2C5A7}"/>
              </a:ext>
            </a:extLst>
          </p:cNvPr>
          <p:cNvGrpSpPr/>
          <p:nvPr/>
        </p:nvGrpSpPr>
        <p:grpSpPr>
          <a:xfrm>
            <a:off x="4710109" y="2547100"/>
            <a:ext cx="6241311" cy="906678"/>
            <a:chOff x="4764088" y="1645258"/>
            <a:chExt cx="6241311" cy="906678"/>
          </a:xfrm>
        </p:grpSpPr>
        <p:sp>
          <p:nvSpPr>
            <p:cNvPr id="7" name="Tijdelijke aanduiding voor inhoud 5">
              <a:extLst>
                <a:ext uri="{FF2B5EF4-FFF2-40B4-BE49-F238E27FC236}">
                  <a16:creationId xmlns:a16="http://schemas.microsoft.com/office/drawing/2014/main" id="{F7C36655-2E16-0561-F9BA-BF0CFFE83E44}"/>
                </a:ext>
              </a:extLst>
            </p:cNvPr>
            <p:cNvSpPr txBox="1">
              <a:spLocks/>
            </p:cNvSpPr>
            <p:nvPr/>
          </p:nvSpPr>
          <p:spPr>
            <a:xfrm>
              <a:off x="4764088" y="1961175"/>
              <a:ext cx="6241311" cy="590761"/>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Block time in the testers' calendars for Thursday and Friday of Week 4 for the Onboarding Session (60-90 minutes) and the initial testing. Consider a placeholder slot of 1 hour per test with 30-60 minutes dedicated to the actual test.</a:t>
              </a:r>
            </a:p>
          </p:txBody>
        </p:sp>
        <p:sp>
          <p:nvSpPr>
            <p:cNvPr id="8" name="Tijdelijke aanduiding voor tekst 44">
              <a:extLst>
                <a:ext uri="{FF2B5EF4-FFF2-40B4-BE49-F238E27FC236}">
                  <a16:creationId xmlns:a16="http://schemas.microsoft.com/office/drawing/2014/main" id="{D05FA02D-357C-A576-5342-6567DF726834}"/>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Send Invitations and Ensure Availability </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FDB6AA1B-3755-0D3B-031E-D655AE37BF69}"/>
              </a:ext>
            </a:extLst>
          </p:cNvPr>
          <p:cNvGrpSpPr/>
          <p:nvPr/>
        </p:nvGrpSpPr>
        <p:grpSpPr>
          <a:xfrm>
            <a:off x="4685222" y="4455706"/>
            <a:ext cx="6241311" cy="769404"/>
            <a:chOff x="4764088" y="1645258"/>
            <a:chExt cx="6241311" cy="769404"/>
          </a:xfrm>
        </p:grpSpPr>
        <p:sp>
          <p:nvSpPr>
            <p:cNvPr id="10" name="Tijdelijke aanduiding voor inhoud 5">
              <a:extLst>
                <a:ext uri="{FF2B5EF4-FFF2-40B4-BE49-F238E27FC236}">
                  <a16:creationId xmlns:a16="http://schemas.microsoft.com/office/drawing/2014/main" id="{6E695513-D791-B69E-628C-DF316ADB8E73}"/>
                </a:ext>
              </a:extLst>
            </p:cNvPr>
            <p:cNvSpPr txBox="1">
              <a:spLocks/>
            </p:cNvSpPr>
            <p:nvPr/>
          </p:nvSpPr>
          <p:spPr>
            <a:xfrm>
              <a:off x="4764088" y="1961175"/>
              <a:ext cx="6241311" cy="45348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onboarding documents, including instructions on how to interact with the prototype, what to test, and how to provide feedback.</a:t>
              </a:r>
            </a:p>
          </p:txBody>
        </p:sp>
        <p:sp>
          <p:nvSpPr>
            <p:cNvPr id="19" name="Tijdelijke aanduiding voor tekst 44">
              <a:extLst>
                <a:ext uri="{FF2B5EF4-FFF2-40B4-BE49-F238E27FC236}">
                  <a16:creationId xmlns:a16="http://schemas.microsoft.com/office/drawing/2014/main" id="{F0B64A35-8976-8A82-D314-30F36D0BF077}"/>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Onboarding Materials</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3" name="Group 22">
            <a:extLst>
              <a:ext uri="{FF2B5EF4-FFF2-40B4-BE49-F238E27FC236}">
                <a16:creationId xmlns:a16="http://schemas.microsoft.com/office/drawing/2014/main" id="{3D837702-7C10-F167-3269-6635CF301580}"/>
              </a:ext>
            </a:extLst>
          </p:cNvPr>
          <p:cNvGrpSpPr/>
          <p:nvPr/>
        </p:nvGrpSpPr>
        <p:grpSpPr>
          <a:xfrm>
            <a:off x="4710108" y="3587128"/>
            <a:ext cx="6241311" cy="769404"/>
            <a:chOff x="4764088" y="1645258"/>
            <a:chExt cx="6241311" cy="769404"/>
          </a:xfrm>
        </p:grpSpPr>
        <p:sp>
          <p:nvSpPr>
            <p:cNvPr id="24" name="Tijdelijke aanduiding voor inhoud 5">
              <a:extLst>
                <a:ext uri="{FF2B5EF4-FFF2-40B4-BE49-F238E27FC236}">
                  <a16:creationId xmlns:a16="http://schemas.microsoft.com/office/drawing/2014/main" id="{13F9480E-BA6A-09BB-E70B-1378D4379FF2}"/>
                </a:ext>
              </a:extLst>
            </p:cNvPr>
            <p:cNvSpPr txBox="1">
              <a:spLocks/>
            </p:cNvSpPr>
            <p:nvPr/>
          </p:nvSpPr>
          <p:spPr>
            <a:xfrm>
              <a:off x="4764088" y="1961175"/>
              <a:ext cx="6241311" cy="45348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Book 30-minute feedback interviews for Monday of Week 5, back-to-back, to collect detailed feedback from each tester.</a:t>
              </a:r>
            </a:p>
          </p:txBody>
        </p:sp>
        <p:sp>
          <p:nvSpPr>
            <p:cNvPr id="25" name="Tijdelijke aanduiding voor tekst 44">
              <a:extLst>
                <a:ext uri="{FF2B5EF4-FFF2-40B4-BE49-F238E27FC236}">
                  <a16:creationId xmlns:a16="http://schemas.microsoft.com/office/drawing/2014/main" id="{722EC408-9EB7-C2D2-27A9-0A15A1D9AE4C}"/>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One-on-One Feedback Interviews</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6" name="Group 25">
            <a:extLst>
              <a:ext uri="{FF2B5EF4-FFF2-40B4-BE49-F238E27FC236}">
                <a16:creationId xmlns:a16="http://schemas.microsoft.com/office/drawing/2014/main" id="{F7E3A16D-85F8-4279-42A6-2BBC1CF805B7}"/>
              </a:ext>
            </a:extLst>
          </p:cNvPr>
          <p:cNvGrpSpPr/>
          <p:nvPr/>
        </p:nvGrpSpPr>
        <p:grpSpPr>
          <a:xfrm>
            <a:off x="4710108" y="5419534"/>
            <a:ext cx="6241311" cy="769404"/>
            <a:chOff x="4764088" y="1645258"/>
            <a:chExt cx="6241311" cy="769404"/>
          </a:xfrm>
        </p:grpSpPr>
        <p:sp>
          <p:nvSpPr>
            <p:cNvPr id="27" name="Tijdelijke aanduiding voor inhoud 5">
              <a:extLst>
                <a:ext uri="{FF2B5EF4-FFF2-40B4-BE49-F238E27FC236}">
                  <a16:creationId xmlns:a16="http://schemas.microsoft.com/office/drawing/2014/main" id="{835EE95F-C3E1-E5A4-964B-B66C7027203B}"/>
                </a:ext>
              </a:extLst>
            </p:cNvPr>
            <p:cNvSpPr txBox="1">
              <a:spLocks/>
            </p:cNvSpPr>
            <p:nvPr/>
          </p:nvSpPr>
          <p:spPr>
            <a:xfrm>
              <a:off x="4764088" y="1961175"/>
              <a:ext cx="6241311" cy="45348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 participants know they should dedicate at least 1 hour to thoroughly test the prototypes.</a:t>
              </a:r>
            </a:p>
          </p:txBody>
        </p:sp>
        <p:sp>
          <p:nvSpPr>
            <p:cNvPr id="28" name="Tijdelijke aanduiding voor tekst 44">
              <a:extLst>
                <a:ext uri="{FF2B5EF4-FFF2-40B4-BE49-F238E27FC236}">
                  <a16:creationId xmlns:a16="http://schemas.microsoft.com/office/drawing/2014/main" id="{6CF99755-C8BE-17EB-7305-65935A1A1CE5}"/>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Expectations</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0" name="Group 19">
            <a:extLst>
              <a:ext uri="{FF2B5EF4-FFF2-40B4-BE49-F238E27FC236}">
                <a16:creationId xmlns:a16="http://schemas.microsoft.com/office/drawing/2014/main" id="{4CABC2CB-D780-7140-82DE-04D527C85CBA}"/>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8827C25A-3BA5-8C53-7ADC-AC9E964638C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2" name="Group 21">
              <a:extLst>
                <a:ext uri="{FF2B5EF4-FFF2-40B4-BE49-F238E27FC236}">
                  <a16:creationId xmlns:a16="http://schemas.microsoft.com/office/drawing/2014/main" id="{E324AE3C-68F2-42BE-0460-556957DC10A7}"/>
                </a:ext>
              </a:extLst>
            </p:cNvPr>
            <p:cNvGrpSpPr/>
            <p:nvPr/>
          </p:nvGrpSpPr>
          <p:grpSpPr>
            <a:xfrm>
              <a:off x="10892274" y="158021"/>
              <a:ext cx="1191080" cy="262128"/>
              <a:chOff x="9614080" y="308749"/>
              <a:chExt cx="1191080" cy="262128"/>
            </a:xfrm>
          </p:grpSpPr>
          <p:sp>
            <p:nvSpPr>
              <p:cNvPr id="29" name="Rectangle 28">
                <a:extLst>
                  <a:ext uri="{FF2B5EF4-FFF2-40B4-BE49-F238E27FC236}">
                    <a16:creationId xmlns:a16="http://schemas.microsoft.com/office/drawing/2014/main" id="{80C87168-BAD9-2BD4-E6D9-1C9D38CA824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30" name="Rectangle 29">
                <a:extLst>
                  <a:ext uri="{FF2B5EF4-FFF2-40B4-BE49-F238E27FC236}">
                    <a16:creationId xmlns:a16="http://schemas.microsoft.com/office/drawing/2014/main" id="{70CDD9FE-CF61-A400-38D7-4E624A6DAD3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1347780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8A33A0-FC82-2A2E-5E33-BFE015058A37}"/>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24AF09F5-AFDA-65F4-1C38-C1E364E2F846}"/>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DFA1EC8-E4BA-2E02-E4D2-1F52EB98C707}"/>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134</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7D7F748A-2BB0-5A7E-E855-E3BD1A2D6A6C}"/>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4</a:t>
            </a:r>
          </a:p>
        </p:txBody>
      </p:sp>
      <p:sp>
        <p:nvSpPr>
          <p:cNvPr id="57" name="Rectangle: Rounded Corners 56">
            <a:extLst>
              <a:ext uri="{FF2B5EF4-FFF2-40B4-BE49-F238E27FC236}">
                <a16:creationId xmlns:a16="http://schemas.microsoft.com/office/drawing/2014/main" id="{A55A3353-9FFA-8494-B988-7A80CFA13AA9}"/>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E75F1107-8E66-CF4D-B2AE-3C3DACABD7E8}"/>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6A0DC083-9D65-F1EB-D5A8-946D33FD5AEA}"/>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C7122410-08BD-4AF2-CFCC-4324D6B487B6}"/>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A67C869A-7A41-D8FB-FC1F-538ADDE10328}"/>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A4EDD6DA-126F-4CD1-9F0D-622DDA9EC309}"/>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E7E36BCB-6945-39CC-F1E6-BADAB2005A0A}"/>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34CDDF6B-3B17-235A-4CC8-218A8FF06DDD}"/>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220A4370-4CCF-24B7-0752-F89004C92F67}"/>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60538F4C-4DF1-1A79-001A-6E7667DB8931}"/>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F9057A02-5FBD-5D02-8573-0340E24416DA}"/>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52B5C7E5-0A03-709A-E60D-216D8CD33792}"/>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2DDE7FFF-D1FE-C9BE-D159-18EBE2CBC900}"/>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6FD55ED1-9DB8-6B42-1A44-F6D4B28399F8}"/>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EED275F5-1944-610B-0198-B3102AB5512F}"/>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C3C40FE8-15B4-B206-4ED2-2FFA57FA5B15}"/>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1289662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E89C76-3D0E-2D15-8994-8A289DAF81BD}"/>
              </a:ext>
            </a:extLst>
          </p:cNvPr>
          <p:cNvSpPr>
            <a:spLocks noGrp="1"/>
          </p:cNvSpPr>
          <p:nvPr>
            <p:ph type="title"/>
          </p:nvPr>
        </p:nvSpPr>
        <p:spPr>
          <a:xfrm>
            <a:off x="695797" y="728406"/>
            <a:ext cx="8010524" cy="394692"/>
          </a:xfrm>
        </p:spPr>
        <p:txBody>
          <a:bodyPr/>
          <a:lstStyle/>
          <a:p>
            <a:r>
              <a:rPr lang="en-US" b="1" dirty="0"/>
              <a:t>WEEK 4 of 5</a:t>
            </a:r>
            <a:br>
              <a:rPr lang="en-US" dirty="0"/>
            </a:br>
            <a:r>
              <a:rPr lang="en-US" sz="2000" dirty="0"/>
              <a:t>Design Sprint | Design &amp; Validate</a:t>
            </a:r>
            <a:endParaRPr lang="en-US" dirty="0"/>
          </a:p>
        </p:txBody>
      </p:sp>
      <p:sp>
        <p:nvSpPr>
          <p:cNvPr id="4" name="Footer Placeholder 3">
            <a:extLst>
              <a:ext uri="{FF2B5EF4-FFF2-40B4-BE49-F238E27FC236}">
                <a16:creationId xmlns:a16="http://schemas.microsoft.com/office/drawing/2014/main" id="{F27723D4-72BA-B17C-9F4A-9D75218CDA7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689AB57-7DE0-9550-A12C-17C2E82B7B9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3" name="Table">
            <a:extLst>
              <a:ext uri="{FF2B5EF4-FFF2-40B4-BE49-F238E27FC236}">
                <a16:creationId xmlns:a16="http://schemas.microsoft.com/office/drawing/2014/main" id="{5EB4523F-D594-7C7A-D90B-ECFD5E2847E4}"/>
              </a:ext>
            </a:extLst>
          </p:cNvPr>
          <p:cNvGraphicFramePr/>
          <p:nvPr/>
        </p:nvGraphicFramePr>
        <p:xfrm>
          <a:off x="374469" y="1778000"/>
          <a:ext cx="11443065" cy="4127502"/>
        </p:xfrm>
        <a:graphic>
          <a:graphicData uri="http://schemas.openxmlformats.org/drawingml/2006/table">
            <a:tbl>
              <a:tblPr firstRow="1"/>
              <a:tblGrid>
                <a:gridCol w="2288613">
                  <a:extLst>
                    <a:ext uri="{9D8B030D-6E8A-4147-A177-3AD203B41FA5}">
                      <a16:colId xmlns:a16="http://schemas.microsoft.com/office/drawing/2014/main" val="20000"/>
                    </a:ext>
                  </a:extLst>
                </a:gridCol>
                <a:gridCol w="2288613">
                  <a:extLst>
                    <a:ext uri="{9D8B030D-6E8A-4147-A177-3AD203B41FA5}">
                      <a16:colId xmlns:a16="http://schemas.microsoft.com/office/drawing/2014/main" val="20001"/>
                    </a:ext>
                  </a:extLst>
                </a:gridCol>
                <a:gridCol w="2288613">
                  <a:extLst>
                    <a:ext uri="{9D8B030D-6E8A-4147-A177-3AD203B41FA5}">
                      <a16:colId xmlns:a16="http://schemas.microsoft.com/office/drawing/2014/main" val="20002"/>
                    </a:ext>
                  </a:extLst>
                </a:gridCol>
                <a:gridCol w="2288613">
                  <a:extLst>
                    <a:ext uri="{9D8B030D-6E8A-4147-A177-3AD203B41FA5}">
                      <a16:colId xmlns:a16="http://schemas.microsoft.com/office/drawing/2014/main" val="20003"/>
                    </a:ext>
                  </a:extLst>
                </a:gridCol>
                <a:gridCol w="2288613">
                  <a:extLst>
                    <a:ext uri="{9D8B030D-6E8A-4147-A177-3AD203B41FA5}">
                      <a16:colId xmlns:a16="http://schemas.microsoft.com/office/drawing/2014/main" val="20004"/>
                    </a:ext>
                  </a:extLst>
                </a:gridCol>
              </a:tblGrid>
              <a:tr h="687917">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0"/>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1"/>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2"/>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3"/>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4"/>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5"/>
                  </a:ext>
                </a:extLst>
              </a:tr>
            </a:tbl>
          </a:graphicData>
        </a:graphic>
      </p:graphicFrame>
      <p:sp>
        <p:nvSpPr>
          <p:cNvPr id="6" name="FRI">
            <a:extLst>
              <a:ext uri="{FF2B5EF4-FFF2-40B4-BE49-F238E27FC236}">
                <a16:creationId xmlns:a16="http://schemas.microsoft.com/office/drawing/2014/main" id="{3F09AD58-341D-28A1-0AFA-6DEB8D9FE751}"/>
              </a:ext>
            </a:extLst>
          </p:cNvPr>
          <p:cNvSpPr/>
          <p:nvPr/>
        </p:nvSpPr>
        <p:spPr>
          <a:xfrm>
            <a:off x="9532340" y="1767560"/>
            <a:ext cx="2276915"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a:t>
            </a:r>
          </a:p>
        </p:txBody>
      </p:sp>
      <p:sp>
        <p:nvSpPr>
          <p:cNvPr id="7" name="THU">
            <a:extLst>
              <a:ext uri="{FF2B5EF4-FFF2-40B4-BE49-F238E27FC236}">
                <a16:creationId xmlns:a16="http://schemas.microsoft.com/office/drawing/2014/main" id="{86DF8DB9-C296-3622-CB4D-18B95396E680}"/>
              </a:ext>
            </a:extLst>
          </p:cNvPr>
          <p:cNvSpPr/>
          <p:nvPr/>
        </p:nvSpPr>
        <p:spPr>
          <a:xfrm>
            <a:off x="7244218" y="1767560"/>
            <a:ext cx="2288584"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a:t>
            </a:r>
          </a:p>
        </p:txBody>
      </p:sp>
      <p:sp>
        <p:nvSpPr>
          <p:cNvPr id="8" name="WED">
            <a:extLst>
              <a:ext uri="{FF2B5EF4-FFF2-40B4-BE49-F238E27FC236}">
                <a16:creationId xmlns:a16="http://schemas.microsoft.com/office/drawing/2014/main" id="{58F338B1-B8C3-C059-13AD-D16B65BECF71}"/>
              </a:ext>
            </a:extLst>
          </p:cNvPr>
          <p:cNvSpPr/>
          <p:nvPr/>
        </p:nvSpPr>
        <p:spPr>
          <a:xfrm>
            <a:off x="4947319" y="1767560"/>
            <a:ext cx="2297363"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a:t>
            </a:r>
          </a:p>
        </p:txBody>
      </p:sp>
      <p:sp>
        <p:nvSpPr>
          <p:cNvPr id="23" name="TUE">
            <a:extLst>
              <a:ext uri="{FF2B5EF4-FFF2-40B4-BE49-F238E27FC236}">
                <a16:creationId xmlns:a16="http://schemas.microsoft.com/office/drawing/2014/main" id="{5F6D7123-01A8-ADBF-1A61-8CCCF214AED9}"/>
              </a:ext>
            </a:extLst>
          </p:cNvPr>
          <p:cNvSpPr/>
          <p:nvPr/>
        </p:nvSpPr>
        <p:spPr>
          <a:xfrm>
            <a:off x="2664275" y="1767559"/>
            <a:ext cx="2288238"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a:t>
            </a:r>
          </a:p>
        </p:txBody>
      </p:sp>
      <p:sp>
        <p:nvSpPr>
          <p:cNvPr id="24" name="MON">
            <a:extLst>
              <a:ext uri="{FF2B5EF4-FFF2-40B4-BE49-F238E27FC236}">
                <a16:creationId xmlns:a16="http://schemas.microsoft.com/office/drawing/2014/main" id="{0AD67837-83BD-AB10-8091-4625318646B9}"/>
              </a:ext>
            </a:extLst>
          </p:cNvPr>
          <p:cNvSpPr/>
          <p:nvPr/>
        </p:nvSpPr>
        <p:spPr>
          <a:xfrm>
            <a:off x="376547" y="1767559"/>
            <a:ext cx="2286851"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a:t>
            </a:r>
          </a:p>
        </p:txBody>
      </p:sp>
      <p:sp>
        <p:nvSpPr>
          <p:cNvPr id="25" name="User Testing…">
            <a:extLst>
              <a:ext uri="{FF2B5EF4-FFF2-40B4-BE49-F238E27FC236}">
                <a16:creationId xmlns:a16="http://schemas.microsoft.com/office/drawing/2014/main" id="{F53BAFF0-F464-1321-667A-AE211E2077CB}"/>
              </a:ext>
            </a:extLst>
          </p:cNvPr>
          <p:cNvSpPr/>
          <p:nvPr/>
        </p:nvSpPr>
        <p:spPr>
          <a:xfrm>
            <a:off x="7302346" y="3520440"/>
            <a:ext cx="2159001" cy="2245553"/>
          </a:xfrm>
          <a:prstGeom prst="roundRect">
            <a:avLst>
              <a:gd name="adj" fmla="val 2797"/>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User Testing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Get qualitative feedback from </a:t>
            </a:r>
            <a:b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b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5 testers (plus backup testers)</a:t>
            </a:r>
          </a:p>
        </p:txBody>
      </p:sp>
      <p:sp>
        <p:nvSpPr>
          <p:cNvPr id="26" name="User recruiting…">
            <a:extLst>
              <a:ext uri="{FF2B5EF4-FFF2-40B4-BE49-F238E27FC236}">
                <a16:creationId xmlns:a16="http://schemas.microsoft.com/office/drawing/2014/main" id="{FDC224DA-8F63-EA22-1336-1CAB2646A614}"/>
              </a:ext>
            </a:extLst>
          </p:cNvPr>
          <p:cNvSpPr/>
          <p:nvPr/>
        </p:nvSpPr>
        <p:spPr>
          <a:xfrm>
            <a:off x="440472" y="4122712"/>
            <a:ext cx="2159001" cy="1643283"/>
          </a:xfrm>
          <a:prstGeom prst="roundRect">
            <a:avLst>
              <a:gd name="adj" fmla="val 3675"/>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User Recruiting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Find and schedule users</a:t>
            </a:r>
          </a:p>
        </p:txBody>
      </p:sp>
      <p:sp>
        <p:nvSpPr>
          <p:cNvPr id="27" name="User recruiting…">
            <a:extLst>
              <a:ext uri="{FF2B5EF4-FFF2-40B4-BE49-F238E27FC236}">
                <a16:creationId xmlns:a16="http://schemas.microsoft.com/office/drawing/2014/main" id="{3545104F-68DB-A5CC-C022-1BA4C81C5CA5}"/>
              </a:ext>
            </a:extLst>
          </p:cNvPr>
          <p:cNvSpPr/>
          <p:nvPr/>
        </p:nvSpPr>
        <p:spPr>
          <a:xfrm>
            <a:off x="2730654" y="2334895"/>
            <a:ext cx="2159001" cy="3431265"/>
          </a:xfrm>
          <a:prstGeom prst="roundRect">
            <a:avLst>
              <a:gd name="adj" fmla="val 3674"/>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Prototyping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Design a hi-fidelity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interactive prototype</a:t>
            </a:r>
          </a:p>
        </p:txBody>
      </p:sp>
      <p:sp>
        <p:nvSpPr>
          <p:cNvPr id="28" name="User Testing…">
            <a:extLst>
              <a:ext uri="{FF2B5EF4-FFF2-40B4-BE49-F238E27FC236}">
                <a16:creationId xmlns:a16="http://schemas.microsoft.com/office/drawing/2014/main" id="{219D4D3B-644C-3E24-BC4C-5E70C9F19831}"/>
              </a:ext>
            </a:extLst>
          </p:cNvPr>
          <p:cNvSpPr/>
          <p:nvPr/>
        </p:nvSpPr>
        <p:spPr>
          <a:xfrm>
            <a:off x="9588192" y="2334894"/>
            <a:ext cx="2159001" cy="3431099"/>
          </a:xfrm>
          <a:prstGeom prst="roundRect">
            <a:avLst>
              <a:gd name="adj" fmla="val 3675"/>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User Testing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Get qualitative feedback from </a:t>
            </a:r>
            <a:b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b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5 testers (plus backup testers)</a:t>
            </a:r>
          </a:p>
        </p:txBody>
      </p:sp>
      <p:sp>
        <p:nvSpPr>
          <p:cNvPr id="29" name="User recruiting…">
            <a:extLst>
              <a:ext uri="{FF2B5EF4-FFF2-40B4-BE49-F238E27FC236}">
                <a16:creationId xmlns:a16="http://schemas.microsoft.com/office/drawing/2014/main" id="{28BEB743-13EB-1B7C-7B3F-E75C0019B072}"/>
              </a:ext>
            </a:extLst>
          </p:cNvPr>
          <p:cNvSpPr/>
          <p:nvPr/>
        </p:nvSpPr>
        <p:spPr>
          <a:xfrm>
            <a:off x="5007433" y="2334895"/>
            <a:ext cx="2159001" cy="3431265"/>
          </a:xfrm>
          <a:prstGeom prst="roundRect">
            <a:avLst>
              <a:gd name="adj" fmla="val 3674"/>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Prototyping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Design a hi-fidelity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interactive prototype</a:t>
            </a:r>
          </a:p>
        </p:txBody>
      </p:sp>
      <p:sp>
        <p:nvSpPr>
          <p:cNvPr id="30" name="User recruiting…">
            <a:extLst>
              <a:ext uri="{FF2B5EF4-FFF2-40B4-BE49-F238E27FC236}">
                <a16:creationId xmlns:a16="http://schemas.microsoft.com/office/drawing/2014/main" id="{919EB2AD-CC39-24A8-E4A8-F53E50F99A3B}"/>
              </a:ext>
            </a:extLst>
          </p:cNvPr>
          <p:cNvSpPr/>
          <p:nvPr/>
        </p:nvSpPr>
        <p:spPr>
          <a:xfrm>
            <a:off x="440471" y="2334894"/>
            <a:ext cx="2159001" cy="1643283"/>
          </a:xfrm>
          <a:prstGeom prst="roundRect">
            <a:avLst>
              <a:gd name="adj" fmla="val 3674"/>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Prototyping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Design a hi-fidelity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interactive prototype</a:t>
            </a:r>
          </a:p>
        </p:txBody>
      </p:sp>
      <p:sp>
        <p:nvSpPr>
          <p:cNvPr id="31" name="Decider Interview…">
            <a:extLst>
              <a:ext uri="{FF2B5EF4-FFF2-40B4-BE49-F238E27FC236}">
                <a16:creationId xmlns:a16="http://schemas.microsoft.com/office/drawing/2014/main" id="{EAF29B0C-85A8-9154-8CD1-D690B13C8840}"/>
              </a:ext>
            </a:extLst>
          </p:cNvPr>
          <p:cNvSpPr/>
          <p:nvPr/>
        </p:nvSpPr>
        <p:spPr>
          <a:xfrm>
            <a:off x="7311413" y="2331074"/>
            <a:ext cx="2148311" cy="1044000"/>
          </a:xfrm>
          <a:prstGeom prst="roundRect">
            <a:avLst>
              <a:gd name="adj" fmla="val 3856"/>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Onboarding Session</a:t>
            </a:r>
            <a:endParaRPr kumimoji="0"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a:t>
            </a: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9</a:t>
            </a:r>
            <a:r>
              <a:rPr kumimoji="0"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0 mins</a:t>
            </a:r>
          </a:p>
        </p:txBody>
      </p:sp>
    </p:spTree>
    <p:extLst>
      <p:ext uri="{BB962C8B-B14F-4D97-AF65-F5344CB8AC3E}">
        <p14:creationId xmlns:p14="http://schemas.microsoft.com/office/powerpoint/2010/main" val="22349956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Design &amp; Validate</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578284"/>
            <a:ext cx="9544936" cy="2070388"/>
          </a:xfrm>
        </p:spPr>
        <p:txBody>
          <a:bodyPr/>
          <a:lstStyle/>
          <a:p>
            <a:pPr marL="0" indent="0" algn="just">
              <a:lnSpc>
                <a:spcPct val="100000"/>
              </a:lnSpc>
              <a:buNone/>
            </a:pPr>
            <a:r>
              <a:rPr lang="en-US" sz="2000" dirty="0">
                <a:solidFill>
                  <a:schemeClr val="bg1"/>
                </a:solidFill>
              </a:rPr>
              <a:t>In Week 4, we transition from planning and concept development into the hands-on phase of </a:t>
            </a:r>
            <a:r>
              <a:rPr lang="en-US" sz="2000" b="1" dirty="0">
                <a:solidFill>
                  <a:schemeClr val="bg1"/>
                </a:solidFill>
              </a:rPr>
              <a:t>prototyping and validation</a:t>
            </a:r>
            <a:r>
              <a:rPr lang="en-US" sz="2000" dirty="0">
                <a:solidFill>
                  <a:schemeClr val="bg1"/>
                </a:solidFill>
              </a:rPr>
              <a:t>. This is the time to bring everything we've built over the past few weeks into tangible forms that can be tested. </a:t>
            </a:r>
          </a:p>
          <a:p>
            <a:pPr marL="0" indent="0" algn="just">
              <a:lnSpc>
                <a:spcPct val="100000"/>
              </a:lnSpc>
              <a:buNone/>
            </a:pPr>
            <a:r>
              <a:rPr lang="en-US" sz="2000" dirty="0">
                <a:solidFill>
                  <a:schemeClr val="bg1"/>
                </a:solidFill>
              </a:rPr>
              <a:t>We'll start by </a:t>
            </a:r>
            <a:r>
              <a:rPr lang="en-US" sz="2000" b="1" dirty="0">
                <a:solidFill>
                  <a:schemeClr val="bg1"/>
                </a:solidFill>
              </a:rPr>
              <a:t>refining and creating prototypes </a:t>
            </a:r>
            <a:r>
              <a:rPr lang="en-US" sz="2000" dirty="0">
                <a:solidFill>
                  <a:schemeClr val="bg1"/>
                </a:solidFill>
              </a:rPr>
              <a:t>of our core data governance tools—such as the Data Governance Website, the business glossary template, and process documentation—ensuring they are ready for </a:t>
            </a:r>
            <a:r>
              <a:rPr lang="en-US" sz="2000" b="1" dirty="0">
                <a:solidFill>
                  <a:schemeClr val="bg1"/>
                </a:solidFill>
              </a:rPr>
              <a:t>user interaction</a:t>
            </a:r>
            <a:r>
              <a:rPr lang="en-US" sz="2000" dirty="0">
                <a:solidFill>
                  <a:schemeClr val="bg1"/>
                </a:solidFill>
              </a:rPr>
              <a:t>. </a:t>
            </a:r>
          </a:p>
          <a:p>
            <a:pPr marL="0" indent="0" algn="just">
              <a:lnSpc>
                <a:spcPct val="100000"/>
              </a:lnSpc>
              <a:buNone/>
            </a:pPr>
            <a:r>
              <a:rPr lang="en-US" sz="2000" dirty="0">
                <a:solidFill>
                  <a:schemeClr val="bg1"/>
                </a:solidFill>
              </a:rPr>
              <a:t>By the end of Week 4, our goal is to have not only tested the prototypes but also gathered </a:t>
            </a:r>
            <a:r>
              <a:rPr lang="en-US" sz="2000" b="1" dirty="0">
                <a:solidFill>
                  <a:schemeClr val="bg1"/>
                </a:solidFill>
              </a:rPr>
              <a:t>initial insights </a:t>
            </a:r>
            <a:r>
              <a:rPr lang="en-US" sz="2000" dirty="0">
                <a:solidFill>
                  <a:schemeClr val="bg1"/>
                </a:solidFill>
              </a:rPr>
              <a:t>on how they can be improved. The results of these tests will be critical as we move into the final stages of refining and implementing the data governance program.</a:t>
            </a:r>
          </a:p>
          <a:p>
            <a:pPr marL="0" indent="0" algn="just">
              <a:lnSpc>
                <a:spcPct val="100000"/>
              </a:lnSpc>
              <a:buNone/>
            </a:pPr>
            <a:endParaRPr lang="en-US" sz="2000" dirty="0">
              <a:solidFill>
                <a:schemeClr val="bg1"/>
              </a:solidFill>
            </a:endParaRP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6809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Welcome to Week 4: From Concept to Reality</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51B136EA-B8AE-5C25-262E-D4E99A9B1E1F}"/>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68AAE0B5-DAAB-81E6-F86D-CEBA089783E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4" name="Group 13">
              <a:extLst>
                <a:ext uri="{FF2B5EF4-FFF2-40B4-BE49-F238E27FC236}">
                  <a16:creationId xmlns:a16="http://schemas.microsoft.com/office/drawing/2014/main" id="{81FD5CF2-FBC4-4FAA-7A6A-9DA69D1C0A58}"/>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D8A66C65-95D1-0E7E-4F2C-F3C6736E06E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4</a:t>
                </a:r>
              </a:p>
            </p:txBody>
          </p:sp>
          <p:sp>
            <p:nvSpPr>
              <p:cNvPr id="16" name="Rectangle 15">
                <a:extLst>
                  <a:ext uri="{FF2B5EF4-FFF2-40B4-BE49-F238E27FC236}">
                    <a16:creationId xmlns:a16="http://schemas.microsoft.com/office/drawing/2014/main" id="{88D95025-F904-6E34-68CD-350CFB265B3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836728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Design &amp; Validate</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49" y="2286000"/>
            <a:ext cx="6705601" cy="2362672"/>
          </a:xfrm>
        </p:spPr>
        <p:txBody>
          <a:bodyPr/>
          <a:lstStyle/>
          <a:p>
            <a:pPr marL="0" indent="0" algn="just">
              <a:lnSpc>
                <a:spcPct val="100000"/>
              </a:lnSpc>
              <a:buNone/>
            </a:pPr>
            <a:r>
              <a:rPr lang="en-US" sz="1600" dirty="0">
                <a:solidFill>
                  <a:schemeClr val="bg1"/>
                </a:solidFill>
              </a:rPr>
              <a:t>The first part of the week will focus on </a:t>
            </a:r>
            <a:r>
              <a:rPr lang="en-US" sz="1600" b="1" dirty="0">
                <a:solidFill>
                  <a:schemeClr val="bg1"/>
                </a:solidFill>
              </a:rPr>
              <a:t>finalizing the prototypes</a:t>
            </a:r>
            <a:r>
              <a:rPr lang="en-US" sz="1600" dirty="0">
                <a:solidFill>
                  <a:schemeClr val="bg1"/>
                </a:solidFill>
              </a:rPr>
              <a:t>, making sure every piece is aligned with the target roles, responsibilities, and processes we’ve established. Simultaneously, we will begin the </a:t>
            </a:r>
            <a:r>
              <a:rPr lang="en-US" sz="1600" b="1" dirty="0">
                <a:solidFill>
                  <a:schemeClr val="bg1"/>
                </a:solidFill>
              </a:rPr>
              <a:t>user recruiting process </a:t>
            </a:r>
            <a:r>
              <a:rPr lang="en-US" sz="1600" dirty="0">
                <a:solidFill>
                  <a:schemeClr val="bg1"/>
                </a:solidFill>
              </a:rPr>
              <a:t>to find the right participants for our testing phase.</a:t>
            </a:r>
          </a:p>
          <a:p>
            <a:pPr marL="0" indent="0" algn="just">
              <a:lnSpc>
                <a:spcPct val="100000"/>
              </a:lnSpc>
              <a:buNone/>
            </a:pPr>
            <a:r>
              <a:rPr lang="en-US" sz="1600" dirty="0">
                <a:solidFill>
                  <a:schemeClr val="bg1"/>
                </a:solidFill>
              </a:rPr>
              <a:t>Towards the end of the week, we will move into </a:t>
            </a:r>
            <a:r>
              <a:rPr lang="en-US" sz="1600" b="1" dirty="0">
                <a:solidFill>
                  <a:schemeClr val="bg1"/>
                </a:solidFill>
              </a:rPr>
              <a:t>user testing</a:t>
            </a:r>
            <a:r>
              <a:rPr lang="en-US" sz="1600" dirty="0">
                <a:solidFill>
                  <a:schemeClr val="bg1"/>
                </a:solidFill>
              </a:rPr>
              <a:t>, which will start with an </a:t>
            </a:r>
            <a:r>
              <a:rPr lang="en-US" sz="1600" b="1" dirty="0">
                <a:solidFill>
                  <a:schemeClr val="bg1"/>
                </a:solidFill>
              </a:rPr>
              <a:t>Onboarding Session </a:t>
            </a:r>
            <a:r>
              <a:rPr lang="en-US" sz="1600" dirty="0">
                <a:solidFill>
                  <a:schemeClr val="bg1"/>
                </a:solidFill>
              </a:rPr>
              <a:t>to brief the testers on the prototypes, the testing goals, and their role in the process. This will help ensure that the feedback is grounded in a real understanding of what the data governance processes are supposed to achieve. </a:t>
            </a:r>
          </a:p>
          <a:p>
            <a:pPr marL="0" indent="0" algn="just">
              <a:lnSpc>
                <a:spcPct val="100000"/>
              </a:lnSpc>
              <a:buNone/>
            </a:pPr>
            <a:r>
              <a:rPr lang="en-US" sz="1600" dirty="0">
                <a:solidFill>
                  <a:schemeClr val="bg1"/>
                </a:solidFill>
              </a:rPr>
              <a:t>After the onboarding, the </a:t>
            </a:r>
            <a:r>
              <a:rPr lang="en-US" sz="1600" b="1" dirty="0">
                <a:solidFill>
                  <a:schemeClr val="bg1"/>
                </a:solidFill>
              </a:rPr>
              <a:t>real testing </a:t>
            </a:r>
            <a:r>
              <a:rPr lang="en-US" sz="1600" dirty="0">
                <a:solidFill>
                  <a:schemeClr val="bg1"/>
                </a:solidFill>
              </a:rPr>
              <a:t>begins—this is where we’ll get our first real glimpse into whether our data governance program can be successfully implemented and whether users can easily follow the processes we’ve designed.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6809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Welcome to Week 4: From Concept to Reality</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67EDC691-44A0-A37E-A36D-B1DB5CAED14F}"/>
              </a:ext>
            </a:extLst>
          </p:cNvPr>
          <p:cNvGrpSpPr/>
          <p:nvPr/>
        </p:nvGrpSpPr>
        <p:grpSpPr>
          <a:xfrm>
            <a:off x="8408685" y="2600377"/>
            <a:ext cx="2893272" cy="828623"/>
            <a:chOff x="4764088" y="1645258"/>
            <a:chExt cx="6241311" cy="828623"/>
          </a:xfrm>
        </p:grpSpPr>
        <p:sp>
          <p:nvSpPr>
            <p:cNvPr id="13" name="Tijdelijke aanduiding voor inhoud 5">
              <a:extLst>
                <a:ext uri="{FF2B5EF4-FFF2-40B4-BE49-F238E27FC236}">
                  <a16:creationId xmlns:a16="http://schemas.microsoft.com/office/drawing/2014/main" id="{62CB8369-93E2-E3F6-09BE-7DE7A6501E25}"/>
                </a:ext>
              </a:extLst>
            </p:cNvPr>
            <p:cNvSpPr txBox="1">
              <a:spLocks/>
            </p:cNvSpPr>
            <p:nvPr/>
          </p:nvSpPr>
          <p:spPr>
            <a:xfrm>
              <a:off x="4764088" y="1961174"/>
              <a:ext cx="6241311" cy="51270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Refined and functional prototypes of key data governance elements (e.g., Data Governance Website, Business Glossary, Process Documentation)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Onboarded and engaged user testers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User feedback from initial testing sessions</a:t>
              </a:r>
            </a:p>
          </p:txBody>
        </p:sp>
        <p:sp>
          <p:nvSpPr>
            <p:cNvPr id="14" name="Tijdelijke aanduiding voor tekst 44">
              <a:extLst>
                <a:ext uri="{FF2B5EF4-FFF2-40B4-BE49-F238E27FC236}">
                  <a16:creationId xmlns:a16="http://schemas.microsoft.com/office/drawing/2014/main" id="{6449EFB3-F80C-07F5-054F-C0566B213762}"/>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Deliverables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5" name="Group 14">
            <a:extLst>
              <a:ext uri="{FF2B5EF4-FFF2-40B4-BE49-F238E27FC236}">
                <a16:creationId xmlns:a16="http://schemas.microsoft.com/office/drawing/2014/main" id="{54B0C126-AAB6-09C3-6938-E3224133E253}"/>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8F2E46D2-7567-BB0E-8527-9129758EDBE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7" name="Group 16">
              <a:extLst>
                <a:ext uri="{FF2B5EF4-FFF2-40B4-BE49-F238E27FC236}">
                  <a16:creationId xmlns:a16="http://schemas.microsoft.com/office/drawing/2014/main" id="{4F1795BD-E7DC-FE84-4512-F494DC7B9DA1}"/>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E7D5E6BC-956A-9594-FD42-CEFDA37A24E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4</a:t>
                </a:r>
              </a:p>
            </p:txBody>
          </p:sp>
          <p:sp>
            <p:nvSpPr>
              <p:cNvPr id="19" name="Rectangle 18">
                <a:extLst>
                  <a:ext uri="{FF2B5EF4-FFF2-40B4-BE49-F238E27FC236}">
                    <a16:creationId xmlns:a16="http://schemas.microsoft.com/office/drawing/2014/main" id="{CFF13262-A3DE-E658-6EB9-FD8B01CE704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8150904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1895A0-F1D1-009D-2888-57C702B4DE56}"/>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8B08EF48-C962-562A-A2F7-1016057981B2}"/>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7146B753-5BF2-D310-CD75-B3FD8DAAE278}"/>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138</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43144285-397F-0CE5-1E24-263F6F1C5279}"/>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4</a:t>
            </a:r>
          </a:p>
        </p:txBody>
      </p:sp>
      <p:sp>
        <p:nvSpPr>
          <p:cNvPr id="57" name="Rectangle: Rounded Corners 56">
            <a:extLst>
              <a:ext uri="{FF2B5EF4-FFF2-40B4-BE49-F238E27FC236}">
                <a16:creationId xmlns:a16="http://schemas.microsoft.com/office/drawing/2014/main" id="{581CDE09-2DFD-42A2-32E1-F2C5184214B8}"/>
              </a:ext>
            </a:extLst>
          </p:cNvPr>
          <p:cNvSpPr/>
          <p:nvPr/>
        </p:nvSpPr>
        <p:spPr>
          <a:xfrm>
            <a:off x="573201"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BBF406F8-830A-514C-E549-9725E035C455}"/>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451099C4-80FE-7E2E-78F1-D432EBDE3AD8}"/>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1184D6FA-2669-7BFE-3776-B71A55580116}"/>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02ABAF29-CA47-0183-299F-D9F585E63B2A}"/>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66B87DD0-952D-8869-D8B7-5B15F53702A1}"/>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3E4FBA65-2E68-C8EA-4C54-E54C7518689A}"/>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A681F2DE-2099-9A59-F896-53157E241B8D}"/>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3E22543B-968A-C7A6-FE1F-029C86576D8B}"/>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0E47CC86-880C-4000-71FF-F391C4DEDEFD}"/>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429FD93C-AEE0-78F9-3702-C1ACF0EB9FD7}"/>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5F9DE16B-C292-F394-A261-C3FCC35D1E13}"/>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720689D5-4A72-A54A-C83D-FB9BF202E891}"/>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1C4DB152-D1E4-35E8-E9D9-E38BB2DC1028}"/>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3907F8FC-D871-9BC1-802C-8B80B485D0A8}"/>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1781064B-FE7E-A1F9-489B-3A890105F6A6}"/>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39834752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User Recruiting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139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4776942" cy="4168878"/>
          </a:xfrm>
        </p:spPr>
        <p:txBody>
          <a:bodyPr/>
          <a:lstStyle/>
          <a:p>
            <a:pPr marL="0" indent="0" algn="just">
              <a:lnSpc>
                <a:spcPct val="100000"/>
              </a:lnSpc>
              <a:buNone/>
            </a:pPr>
            <a:r>
              <a:rPr lang="en-US" dirty="0">
                <a:solidFill>
                  <a:schemeClr val="bg1"/>
                </a:solidFill>
              </a:rPr>
              <a:t>Monday marks a critical step in our Data Governance Sprint</a:t>
            </a:r>
            <a:r>
              <a:rPr lang="en-US" baseline="30000" dirty="0">
                <a:solidFill>
                  <a:schemeClr val="bg1"/>
                </a:solidFill>
              </a:rPr>
              <a:t>TM</a:t>
            </a:r>
            <a:r>
              <a:rPr lang="en-US" dirty="0">
                <a:solidFill>
                  <a:schemeClr val="bg1"/>
                </a:solidFill>
              </a:rPr>
              <a:t> as we finalize our user recruiting efforts.</a:t>
            </a:r>
          </a:p>
          <a:p>
            <a:pPr marL="0" indent="0" algn="just">
              <a:lnSpc>
                <a:spcPct val="100000"/>
              </a:lnSpc>
              <a:buNone/>
            </a:pPr>
            <a:r>
              <a:rPr lang="en-US" dirty="0">
                <a:solidFill>
                  <a:schemeClr val="bg1"/>
                </a:solidFill>
              </a:rPr>
              <a:t>While prototyping continues in parallel, it’s essential to secure a </a:t>
            </a:r>
            <a:r>
              <a:rPr lang="en-US" b="1" dirty="0">
                <a:solidFill>
                  <a:schemeClr val="bg1"/>
                </a:solidFill>
              </a:rPr>
              <a:t>committed group of 5 to 10 test users </a:t>
            </a:r>
            <a:r>
              <a:rPr lang="en-US" dirty="0">
                <a:solidFill>
                  <a:schemeClr val="bg1"/>
                </a:solidFill>
              </a:rPr>
              <a:t>who will interact with our prototypes later in the week. This group should include data stewards, data custodians, and data owners, ensuring a mix of business and IT perspectives.</a:t>
            </a:r>
          </a:p>
          <a:p>
            <a:pPr marL="0" indent="0" algn="just">
              <a:lnSpc>
                <a:spcPct val="100000"/>
              </a:lnSpc>
              <a:buNone/>
            </a:pPr>
            <a:r>
              <a:rPr lang="en-US" dirty="0">
                <a:solidFill>
                  <a:schemeClr val="bg1"/>
                </a:solidFill>
              </a:rPr>
              <a:t>Invitations should have been sent out ahead of Monday, but the goal now is to </a:t>
            </a:r>
            <a:r>
              <a:rPr lang="en-US" b="1" dirty="0">
                <a:solidFill>
                  <a:schemeClr val="bg1"/>
                </a:solidFill>
              </a:rPr>
              <a:t>confirm participation </a:t>
            </a:r>
            <a:r>
              <a:rPr lang="en-US" dirty="0">
                <a:solidFill>
                  <a:schemeClr val="bg1"/>
                </a:solidFill>
              </a:rPr>
              <a:t>and </a:t>
            </a:r>
            <a:r>
              <a:rPr lang="en-US" b="1" dirty="0">
                <a:solidFill>
                  <a:schemeClr val="bg1"/>
                </a:solidFill>
              </a:rPr>
              <a:t>lock in time slots </a:t>
            </a:r>
            <a:r>
              <a:rPr lang="en-US" dirty="0">
                <a:solidFill>
                  <a:schemeClr val="bg1"/>
                </a:solidFill>
              </a:rPr>
              <a:t>for testing. Make sure all testers are aware of their role, and the timeline for testing, and have clear expectations.</a:t>
            </a:r>
          </a:p>
          <a:p>
            <a:pPr marL="0" indent="0" algn="just">
              <a:lnSpc>
                <a:spcPct val="100000"/>
              </a:lnSpc>
              <a:buNone/>
            </a:pPr>
            <a:r>
              <a:rPr lang="en-US" dirty="0">
                <a:solidFill>
                  <a:schemeClr val="bg1"/>
                </a:solidFill>
              </a:rPr>
              <a:t>We will also block time for </a:t>
            </a:r>
            <a:r>
              <a:rPr lang="en-US" b="1" dirty="0">
                <a:solidFill>
                  <a:schemeClr val="bg1"/>
                </a:solidFill>
              </a:rPr>
              <a:t>one-on-one feedback sessions </a:t>
            </a:r>
            <a:r>
              <a:rPr lang="en-US" dirty="0">
                <a:solidFill>
                  <a:schemeClr val="bg1"/>
                </a:solidFill>
              </a:rPr>
              <a:t>for Monday of Week 5 to collect more detailed insights from each tester.</a:t>
            </a:r>
          </a:p>
        </p:txBody>
      </p:sp>
      <p:grpSp>
        <p:nvGrpSpPr>
          <p:cNvPr id="16" name="Group 15">
            <a:extLst>
              <a:ext uri="{FF2B5EF4-FFF2-40B4-BE49-F238E27FC236}">
                <a16:creationId xmlns:a16="http://schemas.microsoft.com/office/drawing/2014/main" id="{09928F0A-3B68-6452-1431-1A66CD866167}"/>
              </a:ext>
            </a:extLst>
          </p:cNvPr>
          <p:cNvGrpSpPr/>
          <p:nvPr/>
        </p:nvGrpSpPr>
        <p:grpSpPr>
          <a:xfrm>
            <a:off x="6438900" y="1548347"/>
            <a:ext cx="4512522" cy="2918878"/>
            <a:chOff x="4764088" y="1645258"/>
            <a:chExt cx="6241311" cy="2918878"/>
          </a:xfrm>
        </p:grpSpPr>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64088" y="1961174"/>
              <a:ext cx="6241311" cy="260296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Follow up with previously identified users to confirm their availability and remind them of their role in the prototype testing.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that the Onboarding Session (60-90 minutes) and testing slots (1-hour placeholders) are booked in their calendars for Thursday and Friday. Also, block out time slots for one-on-one feedback interviews for Monday of Week 5.</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Organize and prepare all the necessary onboarding materials so users clearly understand the prototypes and processes they’ll be testing.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sure testers know that your team will be available for real-time support during the testing phase (via Slack, Teams, or WhatsApp). Set the stage for a smooth testing experience.</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Activities in User Recruiting:</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190B95CD-62CC-976F-701C-95D8F1A4E84F}"/>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886DDB7E-F489-3C46-0B73-61BB632FE6D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8" name="Group 7">
              <a:extLst>
                <a:ext uri="{FF2B5EF4-FFF2-40B4-BE49-F238E27FC236}">
                  <a16:creationId xmlns:a16="http://schemas.microsoft.com/office/drawing/2014/main" id="{8ABF7D00-0377-7DBC-BA77-5217607D8249}"/>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A1BDEE03-9CA0-D062-C8FB-A18E893CD03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10" name="Rectangle 9">
                <a:extLst>
                  <a:ext uri="{FF2B5EF4-FFF2-40B4-BE49-F238E27FC236}">
                    <a16:creationId xmlns:a16="http://schemas.microsoft.com/office/drawing/2014/main" id="{BC8C8AAF-0340-6B88-BF41-70890E7CE86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3956566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5" name="Tijdelijke aanduiding voor inhoud 5">
            <a:extLst>
              <a:ext uri="{FF2B5EF4-FFF2-40B4-BE49-F238E27FC236}">
                <a16:creationId xmlns:a16="http://schemas.microsoft.com/office/drawing/2014/main" id="{21EFB9B5-9B14-337E-38D7-C84A21E7FC10}"/>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could look like this for example:</a:t>
            </a:r>
          </a:p>
        </p:txBody>
      </p:sp>
      <p:sp>
        <p:nvSpPr>
          <p:cNvPr id="16" name="Tijdelijke aanduiding voor tekst 44">
            <a:extLst>
              <a:ext uri="{FF2B5EF4-FFF2-40B4-BE49-F238E27FC236}">
                <a16:creationId xmlns:a16="http://schemas.microsoft.com/office/drawing/2014/main" id="{C80FA672-4A04-B6B4-18C2-8CE36B5FD926}"/>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Metrics Mapping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0" name="Picture 19" descr="A blue text on a blue background&#10;&#10;Description automatically generated">
            <a:extLst>
              <a:ext uri="{FF2B5EF4-FFF2-40B4-BE49-F238E27FC236}">
                <a16:creationId xmlns:a16="http://schemas.microsoft.com/office/drawing/2014/main" id="{EBC21E8D-DAAB-AF31-F102-8E4AAFBCAE1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430819" y="5163389"/>
            <a:ext cx="1522452" cy="1080000"/>
          </a:xfrm>
          <a:prstGeom prst="rect">
            <a:avLst/>
          </a:prstGeom>
        </p:spPr>
      </p:pic>
      <p:pic>
        <p:nvPicPr>
          <p:cNvPr id="22" name="Picture 21" descr="A blue text on a light blue background&#10;&#10;Description automatically generated">
            <a:extLst>
              <a:ext uri="{FF2B5EF4-FFF2-40B4-BE49-F238E27FC236}">
                <a16:creationId xmlns:a16="http://schemas.microsoft.com/office/drawing/2014/main" id="{CB1D9A2B-A98C-5C8F-4196-7968B445340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070992" y="5175764"/>
            <a:ext cx="1522452" cy="1080000"/>
          </a:xfrm>
          <a:prstGeom prst="rect">
            <a:avLst/>
          </a:prstGeom>
        </p:spPr>
      </p:pic>
      <p:pic>
        <p:nvPicPr>
          <p:cNvPr id="24" name="Picture 23" descr="A blue text on a light blue background&#10;&#10;Description automatically generated">
            <a:extLst>
              <a:ext uri="{FF2B5EF4-FFF2-40B4-BE49-F238E27FC236}">
                <a16:creationId xmlns:a16="http://schemas.microsoft.com/office/drawing/2014/main" id="{3EBD49DA-301B-E5FE-27EF-FF7F155D9FCA}"/>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709035" y="5176961"/>
            <a:ext cx="1522452" cy="1080000"/>
          </a:xfrm>
          <a:prstGeom prst="rect">
            <a:avLst/>
          </a:prstGeom>
        </p:spPr>
      </p:pic>
      <p:pic>
        <p:nvPicPr>
          <p:cNvPr id="26" name="Picture 25" descr="A blue text on a blue background&#10;&#10;Description automatically generated">
            <a:extLst>
              <a:ext uri="{FF2B5EF4-FFF2-40B4-BE49-F238E27FC236}">
                <a16:creationId xmlns:a16="http://schemas.microsoft.com/office/drawing/2014/main" id="{804093CE-EF41-9373-4457-297C721F005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070992" y="3998531"/>
            <a:ext cx="1522452" cy="1080000"/>
          </a:xfrm>
          <a:prstGeom prst="rect">
            <a:avLst/>
          </a:prstGeom>
        </p:spPr>
      </p:pic>
      <p:pic>
        <p:nvPicPr>
          <p:cNvPr id="28" name="Picture 27" descr="A yellow background with blue text&#10;&#10;Description automatically generated">
            <a:extLst>
              <a:ext uri="{FF2B5EF4-FFF2-40B4-BE49-F238E27FC236}">
                <a16:creationId xmlns:a16="http://schemas.microsoft.com/office/drawing/2014/main" id="{94E818AE-16D3-4699-C1A8-06BCFA95F999}"/>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790646" y="3976914"/>
            <a:ext cx="1522452" cy="1080000"/>
          </a:xfrm>
          <a:prstGeom prst="rect">
            <a:avLst/>
          </a:prstGeom>
        </p:spPr>
      </p:pic>
      <p:pic>
        <p:nvPicPr>
          <p:cNvPr id="30" name="Picture 29" descr="A yellow background with blue text&#10;&#10;Description automatically generated">
            <a:extLst>
              <a:ext uri="{FF2B5EF4-FFF2-40B4-BE49-F238E27FC236}">
                <a16:creationId xmlns:a16="http://schemas.microsoft.com/office/drawing/2014/main" id="{0D53A529-E42E-96D5-7BCC-95425C0AEA1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430819" y="3992670"/>
            <a:ext cx="1522452" cy="1080000"/>
          </a:xfrm>
          <a:prstGeom prst="rect">
            <a:avLst/>
          </a:prstGeom>
        </p:spPr>
      </p:pic>
      <p:pic>
        <p:nvPicPr>
          <p:cNvPr id="32" name="Picture 31" descr="A yellow background with blue text&#10;&#10;Description automatically generated">
            <a:extLst>
              <a:ext uri="{FF2B5EF4-FFF2-40B4-BE49-F238E27FC236}">
                <a16:creationId xmlns:a16="http://schemas.microsoft.com/office/drawing/2014/main" id="{B7FB3874-90B5-899F-C36B-9375655F35BA}"/>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709035" y="3998531"/>
            <a:ext cx="1522452" cy="1080000"/>
          </a:xfrm>
          <a:prstGeom prst="rect">
            <a:avLst/>
          </a:prstGeom>
        </p:spPr>
      </p:pic>
      <p:pic>
        <p:nvPicPr>
          <p:cNvPr id="34" name="Picture 33" descr="A yellow background with blue text&#10;&#10;Description automatically generated">
            <a:extLst>
              <a:ext uri="{FF2B5EF4-FFF2-40B4-BE49-F238E27FC236}">
                <a16:creationId xmlns:a16="http://schemas.microsoft.com/office/drawing/2014/main" id="{EA82861E-649C-958C-01D0-1AE4B1B700F4}"/>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790646" y="2821951"/>
            <a:ext cx="1522452" cy="1080000"/>
          </a:xfrm>
          <a:prstGeom prst="rect">
            <a:avLst/>
          </a:prstGeom>
        </p:spPr>
      </p:pic>
      <p:pic>
        <p:nvPicPr>
          <p:cNvPr id="36" name="Picture 35" descr="A yellow background with blue text&#10;&#10;Description automatically generated">
            <a:extLst>
              <a:ext uri="{FF2B5EF4-FFF2-40B4-BE49-F238E27FC236}">
                <a16:creationId xmlns:a16="http://schemas.microsoft.com/office/drawing/2014/main" id="{60D9184C-BF06-3CBA-130A-201EB7388B1D}"/>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6430819" y="2821951"/>
            <a:ext cx="1522452" cy="1080000"/>
          </a:xfrm>
          <a:prstGeom prst="rect">
            <a:avLst/>
          </a:prstGeom>
        </p:spPr>
      </p:pic>
      <p:pic>
        <p:nvPicPr>
          <p:cNvPr id="38" name="Picture 37" descr="A yellow background with blue text&#10;&#10;Description automatically generated">
            <a:extLst>
              <a:ext uri="{FF2B5EF4-FFF2-40B4-BE49-F238E27FC236}">
                <a16:creationId xmlns:a16="http://schemas.microsoft.com/office/drawing/2014/main" id="{F234B04D-8298-DCF2-3610-C72E8147F4A8}"/>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8070992" y="2821951"/>
            <a:ext cx="1522452" cy="1080000"/>
          </a:xfrm>
          <a:prstGeom prst="rect">
            <a:avLst/>
          </a:prstGeom>
        </p:spPr>
      </p:pic>
      <p:pic>
        <p:nvPicPr>
          <p:cNvPr id="40" name="Picture 39" descr="A blue text on a light blue background&#10;&#10;Description automatically generated">
            <a:extLst>
              <a:ext uri="{FF2B5EF4-FFF2-40B4-BE49-F238E27FC236}">
                <a16:creationId xmlns:a16="http://schemas.microsoft.com/office/drawing/2014/main" id="{A7A20714-BDEF-46AB-91BC-A07FC70ECCD7}"/>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9711165" y="2821951"/>
            <a:ext cx="1522452" cy="1080000"/>
          </a:xfrm>
          <a:prstGeom prst="rect">
            <a:avLst/>
          </a:prstGeom>
        </p:spPr>
      </p:pic>
      <p:pic>
        <p:nvPicPr>
          <p:cNvPr id="42" name="Picture 41" descr="A blue text on a light blue background&#10;&#10;Description automatically generated">
            <a:extLst>
              <a:ext uri="{FF2B5EF4-FFF2-40B4-BE49-F238E27FC236}">
                <a16:creationId xmlns:a16="http://schemas.microsoft.com/office/drawing/2014/main" id="{3DFAF7C8-C25B-2B03-285A-B437A8210BEB}"/>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4790646" y="5175764"/>
            <a:ext cx="1522452" cy="1080000"/>
          </a:xfrm>
          <a:prstGeom prst="rect">
            <a:avLst/>
          </a:prstGeom>
        </p:spPr>
      </p:pic>
      <p:grpSp>
        <p:nvGrpSpPr>
          <p:cNvPr id="13" name="Group 12">
            <a:extLst>
              <a:ext uri="{FF2B5EF4-FFF2-40B4-BE49-F238E27FC236}">
                <a16:creationId xmlns:a16="http://schemas.microsoft.com/office/drawing/2014/main" id="{A848D64D-A001-DC89-C88F-6DAA3E5B331A}"/>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7F7EB1F0-83FA-B57B-AA32-D7FC7870F08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CE54149B-0AF0-354A-EE37-C78993DA4861}"/>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6332656C-8801-F91E-8753-8E6BB8DAD22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3" name="Rectangle 22">
                <a:extLst>
                  <a:ext uri="{FF2B5EF4-FFF2-40B4-BE49-F238E27FC236}">
                    <a16:creationId xmlns:a16="http://schemas.microsoft.com/office/drawing/2014/main" id="{E5EF2746-C28B-3919-1FDF-539C38EFD9D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53831385-3561-6F2C-164C-A87E408ADDC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3804673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B549B9-59C8-6FB0-D9D9-A33040A4FD9B}"/>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2922B872-F138-34DF-7316-5B38DDFCCC1B}"/>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B7B9E93-8F1C-BE29-5BA6-F90C3B905BF6}"/>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140</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AABBE519-D6B4-55CC-4261-B4360DE40FC0}"/>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4</a:t>
            </a:r>
          </a:p>
        </p:txBody>
      </p:sp>
      <p:sp>
        <p:nvSpPr>
          <p:cNvPr id="57" name="Rectangle: Rounded Corners 56">
            <a:extLst>
              <a:ext uri="{FF2B5EF4-FFF2-40B4-BE49-F238E27FC236}">
                <a16:creationId xmlns:a16="http://schemas.microsoft.com/office/drawing/2014/main" id="{DAE2EA9B-A122-037D-6CA0-F383A1815808}"/>
              </a:ext>
            </a:extLst>
          </p:cNvPr>
          <p:cNvSpPr/>
          <p:nvPr/>
        </p:nvSpPr>
        <p:spPr>
          <a:xfrm>
            <a:off x="573201"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1C4DE730-923C-498B-ADFB-A5C13FD753B8}"/>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589D329F-A56F-3791-9F89-E19D7A0266A5}"/>
              </a:ext>
            </a:extLst>
          </p:cNvPr>
          <p:cNvSpPr/>
          <p:nvPr/>
        </p:nvSpPr>
        <p:spPr>
          <a:xfrm>
            <a:off x="2868775"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57932005-0960-6876-5BFC-DC036262D068}"/>
              </a:ext>
            </a:extLst>
          </p:cNvPr>
          <p:cNvSpPr/>
          <p:nvPr/>
        </p:nvSpPr>
        <p:spPr>
          <a:xfrm>
            <a:off x="5164349"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B30F2A32-34F0-837B-AB1C-6DB8F41F2278}"/>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E687D4D6-7431-CFBA-8974-5B50C4140E45}"/>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8AACBEC6-137F-FEDE-A89D-73C8D204B81B}"/>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B0D725D3-3A29-AF60-6E09-ED6E8E515DFF}"/>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00398CDC-B7A3-5EAD-53DB-2CA1B23D19B0}"/>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E6AE010B-45A3-CBD3-865D-C3C34568450C}"/>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216B4559-22F8-8698-B40A-B796133517EB}"/>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B4524D8D-F1A2-BBF1-C826-88E0188C1EA6}"/>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8E2DC33E-8FD4-B615-9751-CF6597B1459C}"/>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7EAC55D9-7AAC-D710-F4FC-7529830C74B8}"/>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A0335328-164B-A6F5-D41F-EB671E3AEFF4}"/>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364871E0-D954-5F16-0838-F35DBE669C43}"/>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27853014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Prototyping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4776942" cy="4168878"/>
          </a:xfrm>
        </p:spPr>
        <p:txBody>
          <a:bodyPr/>
          <a:lstStyle/>
          <a:p>
            <a:pPr marL="0" indent="0" algn="just">
              <a:lnSpc>
                <a:spcPct val="100000"/>
              </a:lnSpc>
              <a:buNone/>
            </a:pPr>
            <a:r>
              <a:rPr lang="en-US" dirty="0">
                <a:solidFill>
                  <a:schemeClr val="bg1"/>
                </a:solidFill>
              </a:rPr>
              <a:t>As we move into the early part of Week 4, our focus remains on </a:t>
            </a:r>
            <a:r>
              <a:rPr lang="en-US" b="1" dirty="0">
                <a:solidFill>
                  <a:schemeClr val="bg1"/>
                </a:solidFill>
              </a:rPr>
              <a:t>building out and refining the prototypes </a:t>
            </a:r>
            <a:r>
              <a:rPr lang="en-US" dirty="0">
                <a:solidFill>
                  <a:schemeClr val="bg1"/>
                </a:solidFill>
              </a:rPr>
              <a:t>we started the previous week. </a:t>
            </a:r>
          </a:p>
          <a:p>
            <a:pPr marL="0" indent="0" algn="just">
              <a:lnSpc>
                <a:spcPct val="100000"/>
              </a:lnSpc>
              <a:buNone/>
            </a:pPr>
            <a:r>
              <a:rPr lang="en-US" dirty="0">
                <a:solidFill>
                  <a:schemeClr val="bg1"/>
                </a:solidFill>
              </a:rPr>
              <a:t>This phase is critical to ensuring that our Data Governance concepts become actionable and tangible. By continuing our work on Monday, Tuesday, and Wednesday, we aim to develop fully functional prototypes that capture the key elements of our governance framework—such as process documentation, business glossary templates, and any tools or visual elements like the Data Governance Website and training material. </a:t>
            </a:r>
          </a:p>
          <a:p>
            <a:pPr marL="0" indent="0" algn="just">
              <a:lnSpc>
                <a:spcPct val="100000"/>
              </a:lnSpc>
              <a:buNone/>
            </a:pPr>
            <a:r>
              <a:rPr lang="en-US" dirty="0">
                <a:solidFill>
                  <a:schemeClr val="bg1"/>
                </a:solidFill>
              </a:rPr>
              <a:t>The goal is to </a:t>
            </a:r>
            <a:r>
              <a:rPr lang="en-US" b="1" dirty="0">
                <a:solidFill>
                  <a:schemeClr val="bg1"/>
                </a:solidFill>
              </a:rPr>
              <a:t>prepare these prototypes for user testing and validation</a:t>
            </a:r>
            <a:r>
              <a:rPr lang="en-US" dirty="0">
                <a:solidFill>
                  <a:schemeClr val="bg1"/>
                </a:solidFill>
              </a:rPr>
              <a:t>, so that we can start gathering meaningful feedback from our test group later in the week.</a:t>
            </a:r>
          </a:p>
        </p:txBody>
      </p:sp>
      <p:grpSp>
        <p:nvGrpSpPr>
          <p:cNvPr id="16" name="Group 15">
            <a:extLst>
              <a:ext uri="{FF2B5EF4-FFF2-40B4-BE49-F238E27FC236}">
                <a16:creationId xmlns:a16="http://schemas.microsoft.com/office/drawing/2014/main" id="{09928F0A-3B68-6452-1431-1A66CD866167}"/>
              </a:ext>
            </a:extLst>
          </p:cNvPr>
          <p:cNvGrpSpPr/>
          <p:nvPr/>
        </p:nvGrpSpPr>
        <p:grpSpPr>
          <a:xfrm>
            <a:off x="6438900" y="1548347"/>
            <a:ext cx="4512522" cy="828623"/>
            <a:chOff x="4764088" y="1645258"/>
            <a:chExt cx="6241311" cy="828623"/>
          </a:xfrm>
        </p:grpSpPr>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64088" y="1961174"/>
              <a:ext cx="6241311" cy="51270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Continue the activities started on Friday previous week.</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that the prototypes reflect the minimum sustainable version of the Data Governance framework.</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Continue refining process flows for CDE management, data quality, and metadata documentation.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Refine visual elements and structures for the Business Glossary template and Data Governance Website.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Begin preparing clear and concise documentation for users to interact with during the testing phase.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forget preparing the training and communication material, especially for the </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Onboarding session </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Thursday!</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Activities in Prototyping:</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 name="Group 2">
            <a:extLst>
              <a:ext uri="{FF2B5EF4-FFF2-40B4-BE49-F238E27FC236}">
                <a16:creationId xmlns:a16="http://schemas.microsoft.com/office/drawing/2014/main" id="{B3EC4DBF-313B-B86A-8831-D71DA16A6797}"/>
              </a:ext>
            </a:extLst>
          </p:cNvPr>
          <p:cNvGrpSpPr/>
          <p:nvPr/>
        </p:nvGrpSpPr>
        <p:grpSpPr>
          <a:xfrm>
            <a:off x="10673395" y="158021"/>
            <a:ext cx="1409959" cy="262128"/>
            <a:chOff x="10753635" y="158021"/>
            <a:chExt cx="1329719" cy="262128"/>
          </a:xfrm>
        </p:grpSpPr>
        <p:sp>
          <p:nvSpPr>
            <p:cNvPr id="11" name="Oval 10">
              <a:extLst>
                <a:ext uri="{FF2B5EF4-FFF2-40B4-BE49-F238E27FC236}">
                  <a16:creationId xmlns:a16="http://schemas.microsoft.com/office/drawing/2014/main" id="{813EA195-605A-4E6A-B858-F34E0E08E76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2" name="Group 11">
              <a:extLst>
                <a:ext uri="{FF2B5EF4-FFF2-40B4-BE49-F238E27FC236}">
                  <a16:creationId xmlns:a16="http://schemas.microsoft.com/office/drawing/2014/main" id="{41B87ED2-3945-DD94-8D02-8CB4237DCEFD}"/>
                </a:ext>
              </a:extLst>
            </p:cNvPr>
            <p:cNvGrpSpPr/>
            <p:nvPr/>
          </p:nvGrpSpPr>
          <p:grpSpPr>
            <a:xfrm>
              <a:off x="10753635" y="158021"/>
              <a:ext cx="1329719" cy="262128"/>
              <a:chOff x="9475441" y="308749"/>
              <a:chExt cx="1329719" cy="262128"/>
            </a:xfrm>
          </p:grpSpPr>
          <p:sp>
            <p:nvSpPr>
              <p:cNvPr id="13" name="Rectangle 12">
                <a:extLst>
                  <a:ext uri="{FF2B5EF4-FFF2-40B4-BE49-F238E27FC236}">
                    <a16:creationId xmlns:a16="http://schemas.microsoft.com/office/drawing/2014/main" id="{1BC94F1A-A0B6-6F67-A6E9-3AB4648C4384}"/>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4" name="Rectangle 13">
                <a:extLst>
                  <a:ext uri="{FF2B5EF4-FFF2-40B4-BE49-F238E27FC236}">
                    <a16:creationId xmlns:a16="http://schemas.microsoft.com/office/drawing/2014/main" id="{9FF2158D-5FB7-BEDC-28A9-7D588231DB5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886251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E5EEF60-4B05-DE09-FE2D-B2092640948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C30F68D-83F0-3F7F-6E4A-FB6156192228}"/>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Prototyping — Test Scenario’s</a:t>
            </a:r>
          </a:p>
        </p:txBody>
      </p:sp>
      <p:sp>
        <p:nvSpPr>
          <p:cNvPr id="4" name="Footer Placeholder 3">
            <a:extLst>
              <a:ext uri="{FF2B5EF4-FFF2-40B4-BE49-F238E27FC236}">
                <a16:creationId xmlns:a16="http://schemas.microsoft.com/office/drawing/2014/main" id="{04B7ECE9-6F9F-61B4-E729-B7A663AC1B9B}"/>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624FC48-E3F8-A8AC-1CB7-7089E2CCB826}"/>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B82644DF-D8F8-1B63-60F3-A8C12F2B227C}"/>
              </a:ext>
            </a:extLst>
          </p:cNvPr>
          <p:cNvGrpSpPr/>
          <p:nvPr/>
        </p:nvGrpSpPr>
        <p:grpSpPr>
          <a:xfrm>
            <a:off x="10673395" y="158021"/>
            <a:ext cx="1409959" cy="262128"/>
            <a:chOff x="10753635" y="158021"/>
            <a:chExt cx="1329719" cy="262128"/>
          </a:xfrm>
        </p:grpSpPr>
        <p:sp>
          <p:nvSpPr>
            <p:cNvPr id="11" name="Oval 10">
              <a:extLst>
                <a:ext uri="{FF2B5EF4-FFF2-40B4-BE49-F238E27FC236}">
                  <a16:creationId xmlns:a16="http://schemas.microsoft.com/office/drawing/2014/main" id="{ADAC3B42-E74C-8342-10BC-0E4C8F935A0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2" name="Group 11">
              <a:extLst>
                <a:ext uri="{FF2B5EF4-FFF2-40B4-BE49-F238E27FC236}">
                  <a16:creationId xmlns:a16="http://schemas.microsoft.com/office/drawing/2014/main" id="{75B6512F-6281-ED0B-C7DA-D476791DF862}"/>
                </a:ext>
              </a:extLst>
            </p:cNvPr>
            <p:cNvGrpSpPr/>
            <p:nvPr/>
          </p:nvGrpSpPr>
          <p:grpSpPr>
            <a:xfrm>
              <a:off x="10753635" y="158021"/>
              <a:ext cx="1329719" cy="262128"/>
              <a:chOff x="9475441" y="308749"/>
              <a:chExt cx="1329719" cy="262128"/>
            </a:xfrm>
          </p:grpSpPr>
          <p:sp>
            <p:nvSpPr>
              <p:cNvPr id="13" name="Rectangle 12">
                <a:extLst>
                  <a:ext uri="{FF2B5EF4-FFF2-40B4-BE49-F238E27FC236}">
                    <a16:creationId xmlns:a16="http://schemas.microsoft.com/office/drawing/2014/main" id="{ED86F4E5-5385-5AA6-5287-4B21FA04AB29}"/>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4" name="Rectangle 13">
                <a:extLst>
                  <a:ext uri="{FF2B5EF4-FFF2-40B4-BE49-F238E27FC236}">
                    <a16:creationId xmlns:a16="http://schemas.microsoft.com/office/drawing/2014/main" id="{9E0A24A6-F40D-1CB7-3C92-77123A1FE0A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 name="Text 13">
            <a:extLst>
              <a:ext uri="{FF2B5EF4-FFF2-40B4-BE49-F238E27FC236}">
                <a16:creationId xmlns:a16="http://schemas.microsoft.com/office/drawing/2014/main" id="{B26E33B3-CE45-328B-96EA-BEFDF56B00E4}"/>
              </a:ext>
            </a:extLst>
          </p:cNvPr>
          <p:cNvSpPr/>
          <p:nvPr/>
        </p:nvSpPr>
        <p:spPr>
          <a:xfrm>
            <a:off x="573024" y="1437023"/>
            <a:ext cx="11201400" cy="8686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A prototype tests nothing by itself. Scenarios are what turn the prototype into an experiment — a specific question the user answers through behaviour, not opinion.</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Shape 14">
            <a:extLst>
              <a:ext uri="{FF2B5EF4-FFF2-40B4-BE49-F238E27FC236}">
                <a16:creationId xmlns:a16="http://schemas.microsoft.com/office/drawing/2014/main" id="{AA69AD23-D1FD-FFD3-0376-8B4FA8A7B996}"/>
              </a:ext>
            </a:extLst>
          </p:cNvPr>
          <p:cNvSpPr/>
          <p:nvPr/>
        </p:nvSpPr>
        <p:spPr>
          <a:xfrm>
            <a:off x="563880" y="2442863"/>
            <a:ext cx="2697480" cy="26060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Shape 15">
            <a:extLst>
              <a:ext uri="{FF2B5EF4-FFF2-40B4-BE49-F238E27FC236}">
                <a16:creationId xmlns:a16="http://schemas.microsoft.com/office/drawing/2014/main" id="{7978B95E-DB41-934C-1A69-E32D2D03DFCA}"/>
              </a:ext>
            </a:extLst>
          </p:cNvPr>
          <p:cNvSpPr/>
          <p:nvPr/>
        </p:nvSpPr>
        <p:spPr>
          <a:xfrm>
            <a:off x="563880" y="2442863"/>
            <a:ext cx="73152" cy="26060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Text 16">
            <a:extLst>
              <a:ext uri="{FF2B5EF4-FFF2-40B4-BE49-F238E27FC236}">
                <a16:creationId xmlns:a16="http://schemas.microsoft.com/office/drawing/2014/main" id="{3EA6764A-9E93-4F1E-9B7E-91DC5EDE9C75}"/>
              </a:ext>
            </a:extLst>
          </p:cNvPr>
          <p:cNvSpPr/>
          <p:nvPr/>
        </p:nvSpPr>
        <p:spPr>
          <a:xfrm>
            <a:off x="746760" y="2552591"/>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Scenarios &gt; demos</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Text 17">
            <a:extLst>
              <a:ext uri="{FF2B5EF4-FFF2-40B4-BE49-F238E27FC236}">
                <a16:creationId xmlns:a16="http://schemas.microsoft.com/office/drawing/2014/main" id="{888BD3AA-5A23-721C-F6B2-6F640E064BC9}"/>
              </a:ext>
            </a:extLst>
          </p:cNvPr>
          <p:cNvSpPr/>
          <p:nvPr/>
        </p:nvSpPr>
        <p:spPr>
          <a:xfrm>
            <a:off x="746760" y="3101231"/>
            <a:ext cx="2423160" cy="1901952"/>
          </a:xfrm>
          <a:prstGeom prst="rect">
            <a:avLst/>
          </a:prstGeom>
          <a:noFill/>
          <a:ln/>
        </p:spPr>
        <p:txBody>
          <a:bodyPr wrap="square" lIns="0" tIns="0" rIns="0" bIns="0"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demo shows what the team built. A scenario forces the user to DO something and exposes where the process breaks. Show nothing, observe everything.</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Shape 18">
            <a:extLst>
              <a:ext uri="{FF2B5EF4-FFF2-40B4-BE49-F238E27FC236}">
                <a16:creationId xmlns:a16="http://schemas.microsoft.com/office/drawing/2014/main" id="{A87FC8E2-E70C-7C01-9823-F19C00CA8A9B}"/>
              </a:ext>
            </a:extLst>
          </p:cNvPr>
          <p:cNvSpPr/>
          <p:nvPr/>
        </p:nvSpPr>
        <p:spPr>
          <a:xfrm>
            <a:off x="3398520" y="2442863"/>
            <a:ext cx="2697480" cy="26060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 name="Shape 19">
            <a:extLst>
              <a:ext uri="{FF2B5EF4-FFF2-40B4-BE49-F238E27FC236}">
                <a16:creationId xmlns:a16="http://schemas.microsoft.com/office/drawing/2014/main" id="{88502EAA-9520-6A4F-7587-C61FDCFECB3F}"/>
              </a:ext>
            </a:extLst>
          </p:cNvPr>
          <p:cNvSpPr/>
          <p:nvPr/>
        </p:nvSpPr>
        <p:spPr>
          <a:xfrm>
            <a:off x="3398520" y="2442863"/>
            <a:ext cx="73152" cy="260604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Text 20">
            <a:extLst>
              <a:ext uri="{FF2B5EF4-FFF2-40B4-BE49-F238E27FC236}">
                <a16:creationId xmlns:a16="http://schemas.microsoft.com/office/drawing/2014/main" id="{A0DE34BB-4E3C-553B-C9D3-29258364F69C}"/>
              </a:ext>
            </a:extLst>
          </p:cNvPr>
          <p:cNvSpPr/>
          <p:nvPr/>
        </p:nvSpPr>
        <p:spPr>
          <a:xfrm>
            <a:off x="3581400" y="2552591"/>
            <a:ext cx="2478024"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One path through the map</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 name="Text 21">
            <a:extLst>
              <a:ext uri="{FF2B5EF4-FFF2-40B4-BE49-F238E27FC236}">
                <a16:creationId xmlns:a16="http://schemas.microsoft.com/office/drawing/2014/main" id="{5A30D22B-58B6-980B-58BC-E4D54746B2C5}"/>
              </a:ext>
            </a:extLst>
          </p:cNvPr>
          <p:cNvSpPr/>
          <p:nvPr/>
        </p:nvSpPr>
        <p:spPr>
          <a:xfrm>
            <a:off x="3581400" y="3101231"/>
            <a:ext cx="2423160" cy="1901952"/>
          </a:xfrm>
          <a:prstGeom prst="rect">
            <a:avLst/>
          </a:prstGeom>
          <a:noFill/>
          <a:ln/>
        </p:spPr>
        <p:txBody>
          <a:bodyPr wrap="square" lIns="0" tIns="0" rIns="0" bIns="0"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Every scenario is a concrete path through the Unified Process Map. If you can't trace the scenario step-by-step on the wall, it's too abstract.</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Shape 22">
            <a:extLst>
              <a:ext uri="{FF2B5EF4-FFF2-40B4-BE49-F238E27FC236}">
                <a16:creationId xmlns:a16="http://schemas.microsoft.com/office/drawing/2014/main" id="{DACFF70F-8E74-0A08-5D21-46EFB6E55AB1}"/>
              </a:ext>
            </a:extLst>
          </p:cNvPr>
          <p:cNvSpPr/>
          <p:nvPr/>
        </p:nvSpPr>
        <p:spPr>
          <a:xfrm>
            <a:off x="6233160" y="2442863"/>
            <a:ext cx="2697480" cy="26060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 name="Shape 23">
            <a:extLst>
              <a:ext uri="{FF2B5EF4-FFF2-40B4-BE49-F238E27FC236}">
                <a16:creationId xmlns:a16="http://schemas.microsoft.com/office/drawing/2014/main" id="{CAE86359-2482-2165-EBB6-653F9341AB2B}"/>
              </a:ext>
            </a:extLst>
          </p:cNvPr>
          <p:cNvSpPr/>
          <p:nvPr/>
        </p:nvSpPr>
        <p:spPr>
          <a:xfrm>
            <a:off x="6233160" y="2442863"/>
            <a:ext cx="73152" cy="26060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 name="Text 24">
            <a:extLst>
              <a:ext uri="{FF2B5EF4-FFF2-40B4-BE49-F238E27FC236}">
                <a16:creationId xmlns:a16="http://schemas.microsoft.com/office/drawing/2014/main" id="{006E587F-4395-4B6C-CD10-02CDA1E262DC}"/>
              </a:ext>
            </a:extLst>
          </p:cNvPr>
          <p:cNvSpPr/>
          <p:nvPr/>
        </p:nvSpPr>
        <p:spPr>
          <a:xfrm>
            <a:off x="6416040" y="2552591"/>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Real CDEs, real problems</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 name="Text 25">
            <a:extLst>
              <a:ext uri="{FF2B5EF4-FFF2-40B4-BE49-F238E27FC236}">
                <a16:creationId xmlns:a16="http://schemas.microsoft.com/office/drawing/2014/main" id="{FAADC09B-6E68-A057-2542-7B49196644BA}"/>
              </a:ext>
            </a:extLst>
          </p:cNvPr>
          <p:cNvSpPr/>
          <p:nvPr/>
        </p:nvSpPr>
        <p:spPr>
          <a:xfrm>
            <a:off x="6416040" y="3101231"/>
            <a:ext cx="2423160" cy="1901952"/>
          </a:xfrm>
          <a:prstGeom prst="rect">
            <a:avLst/>
          </a:prstGeom>
          <a:noFill/>
          <a:ln/>
        </p:spPr>
        <p:txBody>
          <a:bodyPr wrap="square" lIns="0" tIns="0" rIns="0" bIns="0"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Pull scenarios from the Storyboard and real DQ incidents in your org. </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 name="Shape 26">
            <a:extLst>
              <a:ext uri="{FF2B5EF4-FFF2-40B4-BE49-F238E27FC236}">
                <a16:creationId xmlns:a16="http://schemas.microsoft.com/office/drawing/2014/main" id="{94666378-F0D1-1E6C-B9C8-DCF53F7979B9}"/>
              </a:ext>
            </a:extLst>
          </p:cNvPr>
          <p:cNvSpPr/>
          <p:nvPr/>
        </p:nvSpPr>
        <p:spPr>
          <a:xfrm>
            <a:off x="9067800" y="2442863"/>
            <a:ext cx="2697480" cy="26060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 name="Shape 27">
            <a:extLst>
              <a:ext uri="{FF2B5EF4-FFF2-40B4-BE49-F238E27FC236}">
                <a16:creationId xmlns:a16="http://schemas.microsoft.com/office/drawing/2014/main" id="{B990AE2C-35FB-BF4F-5BFD-A92326A304B3}"/>
              </a:ext>
            </a:extLst>
          </p:cNvPr>
          <p:cNvSpPr/>
          <p:nvPr/>
        </p:nvSpPr>
        <p:spPr>
          <a:xfrm>
            <a:off x="9067800" y="2442863"/>
            <a:ext cx="73152" cy="2606040"/>
          </a:xfrm>
          <a:prstGeom prst="rect">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 name="Text 28">
            <a:extLst>
              <a:ext uri="{FF2B5EF4-FFF2-40B4-BE49-F238E27FC236}">
                <a16:creationId xmlns:a16="http://schemas.microsoft.com/office/drawing/2014/main" id="{0C0D838B-1948-5251-F69F-5C4781CA096A}"/>
              </a:ext>
            </a:extLst>
          </p:cNvPr>
          <p:cNvSpPr/>
          <p:nvPr/>
        </p:nvSpPr>
        <p:spPr>
          <a:xfrm>
            <a:off x="9250680" y="2552591"/>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Behaviour, not opinion</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 name="Text 29">
            <a:extLst>
              <a:ext uri="{FF2B5EF4-FFF2-40B4-BE49-F238E27FC236}">
                <a16:creationId xmlns:a16="http://schemas.microsoft.com/office/drawing/2014/main" id="{0BDF5453-02BA-497C-0B7C-4A9F91445B29}"/>
              </a:ext>
            </a:extLst>
          </p:cNvPr>
          <p:cNvSpPr/>
          <p:nvPr/>
        </p:nvSpPr>
        <p:spPr>
          <a:xfrm>
            <a:off x="9250680" y="3101231"/>
            <a:ext cx="2423160" cy="1901952"/>
          </a:xfrm>
          <a:prstGeom prst="rect">
            <a:avLst/>
          </a:prstGeom>
          <a:noFill/>
          <a:ln/>
        </p:spPr>
        <p:txBody>
          <a:bodyPr wrap="square" lIns="0" tIns="0" rIns="0" bIns="0"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Scenarios test 'can you do this?' — not 'do you like this?'. Opinions come cheap and change daily. Behaviour is signal.</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 name="Shape 30">
            <a:extLst>
              <a:ext uri="{FF2B5EF4-FFF2-40B4-BE49-F238E27FC236}">
                <a16:creationId xmlns:a16="http://schemas.microsoft.com/office/drawing/2014/main" id="{A7B2AC1D-35C7-08EF-9E4D-326D3933D82E}"/>
              </a:ext>
            </a:extLst>
          </p:cNvPr>
          <p:cNvSpPr/>
          <p:nvPr/>
        </p:nvSpPr>
        <p:spPr>
          <a:xfrm>
            <a:off x="573024" y="5277503"/>
            <a:ext cx="11201400" cy="7315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 name="Text 31">
            <a:extLst>
              <a:ext uri="{FF2B5EF4-FFF2-40B4-BE49-F238E27FC236}">
                <a16:creationId xmlns:a16="http://schemas.microsoft.com/office/drawing/2014/main" id="{A00C0266-8113-5752-55CD-60BD54F80D63}"/>
              </a:ext>
            </a:extLst>
          </p:cNvPr>
          <p:cNvSpPr/>
          <p:nvPr/>
        </p:nvSpPr>
        <p:spPr>
          <a:xfrm>
            <a:off x="755904" y="5368943"/>
            <a:ext cx="10835640" cy="5486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RULE OF THUMB:  </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 scenarios per user, each tracing one end-to-end path through the Unified Process Map, each anchored to a specific CDE and a specific Storyboard frame(s).</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467560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4B8EE8D-7464-2455-15F2-899A9143575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A940221-098B-0837-1B48-283D976D8804}"/>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Prototyping — Test Scenario’s</a:t>
            </a:r>
          </a:p>
        </p:txBody>
      </p:sp>
      <p:sp>
        <p:nvSpPr>
          <p:cNvPr id="4" name="Footer Placeholder 3">
            <a:extLst>
              <a:ext uri="{FF2B5EF4-FFF2-40B4-BE49-F238E27FC236}">
                <a16:creationId xmlns:a16="http://schemas.microsoft.com/office/drawing/2014/main" id="{2F5A54F7-4F30-7F36-B2A6-3EF03283379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14392D3-97CD-84EA-ED09-2A0937FA2019}"/>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6656D210-4F2F-6E8E-4008-022489E20234}"/>
              </a:ext>
            </a:extLst>
          </p:cNvPr>
          <p:cNvGrpSpPr/>
          <p:nvPr/>
        </p:nvGrpSpPr>
        <p:grpSpPr>
          <a:xfrm>
            <a:off x="10673395" y="158021"/>
            <a:ext cx="1409959" cy="262128"/>
            <a:chOff x="10753635" y="158021"/>
            <a:chExt cx="1329719" cy="262128"/>
          </a:xfrm>
        </p:grpSpPr>
        <p:sp>
          <p:nvSpPr>
            <p:cNvPr id="11" name="Oval 10">
              <a:extLst>
                <a:ext uri="{FF2B5EF4-FFF2-40B4-BE49-F238E27FC236}">
                  <a16:creationId xmlns:a16="http://schemas.microsoft.com/office/drawing/2014/main" id="{DBDA0705-86BC-AD72-05C0-57AD4EAD33A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2" name="Group 11">
              <a:extLst>
                <a:ext uri="{FF2B5EF4-FFF2-40B4-BE49-F238E27FC236}">
                  <a16:creationId xmlns:a16="http://schemas.microsoft.com/office/drawing/2014/main" id="{246E4522-6339-6569-8A49-9EF42A17FEA6}"/>
                </a:ext>
              </a:extLst>
            </p:cNvPr>
            <p:cNvGrpSpPr/>
            <p:nvPr/>
          </p:nvGrpSpPr>
          <p:grpSpPr>
            <a:xfrm>
              <a:off x="10753635" y="158021"/>
              <a:ext cx="1329719" cy="262128"/>
              <a:chOff x="9475441" y="308749"/>
              <a:chExt cx="1329719" cy="262128"/>
            </a:xfrm>
          </p:grpSpPr>
          <p:sp>
            <p:nvSpPr>
              <p:cNvPr id="13" name="Rectangle 12">
                <a:extLst>
                  <a:ext uri="{FF2B5EF4-FFF2-40B4-BE49-F238E27FC236}">
                    <a16:creationId xmlns:a16="http://schemas.microsoft.com/office/drawing/2014/main" id="{88FE9843-D0F8-6AFB-FA06-EA698B314EE1}"/>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4" name="Rectangle 13">
                <a:extLst>
                  <a:ext uri="{FF2B5EF4-FFF2-40B4-BE49-F238E27FC236}">
                    <a16:creationId xmlns:a16="http://schemas.microsoft.com/office/drawing/2014/main" id="{E79BEA6F-845D-6DFF-340B-3B8BD745D90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 name="Text 13">
            <a:extLst>
              <a:ext uri="{FF2B5EF4-FFF2-40B4-BE49-F238E27FC236}">
                <a16:creationId xmlns:a16="http://schemas.microsoft.com/office/drawing/2014/main" id="{F97D6AB9-E6E5-6BBC-BEEA-0DDEEFE44FF4}"/>
              </a:ext>
            </a:extLst>
          </p:cNvPr>
          <p:cNvSpPr/>
          <p:nvPr/>
        </p:nvSpPr>
        <p:spPr>
          <a:xfrm>
            <a:off x="627834" y="1502203"/>
            <a:ext cx="111556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Every scenario script includes these six fields. Missing any one and the scenario is either untestable or un-comparable across users.</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Shape 14">
            <a:extLst>
              <a:ext uri="{FF2B5EF4-FFF2-40B4-BE49-F238E27FC236}">
                <a16:creationId xmlns:a16="http://schemas.microsoft.com/office/drawing/2014/main" id="{7942E5C4-1AF8-4140-B1C2-439E5C6A6F93}"/>
              </a:ext>
            </a:extLst>
          </p:cNvPr>
          <p:cNvSpPr/>
          <p:nvPr/>
        </p:nvSpPr>
        <p:spPr>
          <a:xfrm>
            <a:off x="627834" y="2142283"/>
            <a:ext cx="5486400" cy="1261872"/>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 name="Shape 15">
            <a:extLst>
              <a:ext uri="{FF2B5EF4-FFF2-40B4-BE49-F238E27FC236}">
                <a16:creationId xmlns:a16="http://schemas.microsoft.com/office/drawing/2014/main" id="{74444E16-DC3F-D847-DB39-9B46DF894E66}"/>
              </a:ext>
            </a:extLst>
          </p:cNvPr>
          <p:cNvSpPr/>
          <p:nvPr/>
        </p:nvSpPr>
        <p:spPr>
          <a:xfrm>
            <a:off x="627834" y="2142283"/>
            <a:ext cx="457200" cy="1261872"/>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 name="Text 16">
            <a:extLst>
              <a:ext uri="{FF2B5EF4-FFF2-40B4-BE49-F238E27FC236}">
                <a16:creationId xmlns:a16="http://schemas.microsoft.com/office/drawing/2014/main" id="{C1749C9D-5ED1-73A0-FBDC-DE0B88E6B2A4}"/>
              </a:ext>
            </a:extLst>
          </p:cNvPr>
          <p:cNvSpPr/>
          <p:nvPr/>
        </p:nvSpPr>
        <p:spPr>
          <a:xfrm>
            <a:off x="627834" y="2279443"/>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1</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Text 17">
            <a:extLst>
              <a:ext uri="{FF2B5EF4-FFF2-40B4-BE49-F238E27FC236}">
                <a16:creationId xmlns:a16="http://schemas.microsoft.com/office/drawing/2014/main" id="{C8F3EA0D-0FC9-75BA-E47C-DEA3ED2383B9}"/>
              </a:ext>
            </a:extLst>
          </p:cNvPr>
          <p:cNvSpPr/>
          <p:nvPr/>
        </p:nvSpPr>
        <p:spPr>
          <a:xfrm>
            <a:off x="1176474" y="2233723"/>
            <a:ext cx="48463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Trigger</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 name="Text 18">
            <a:extLst>
              <a:ext uri="{FF2B5EF4-FFF2-40B4-BE49-F238E27FC236}">
                <a16:creationId xmlns:a16="http://schemas.microsoft.com/office/drawing/2014/main" id="{50EF02D5-9DCB-ECF9-B041-B1D8C15342C8}"/>
              </a:ext>
            </a:extLst>
          </p:cNvPr>
          <p:cNvSpPr/>
          <p:nvPr/>
        </p:nvSpPr>
        <p:spPr>
          <a:xfrm>
            <a:off x="1176474" y="2508043"/>
            <a:ext cx="4846320" cy="4572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What has just happened in the world that kicks off the scenario. One sentence. Concrete enough that the user can picture it.</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 name="Shape 19">
            <a:extLst>
              <a:ext uri="{FF2B5EF4-FFF2-40B4-BE49-F238E27FC236}">
                <a16:creationId xmlns:a16="http://schemas.microsoft.com/office/drawing/2014/main" id="{7B2D065C-1D22-956B-8810-0721A1650736}"/>
              </a:ext>
            </a:extLst>
          </p:cNvPr>
          <p:cNvSpPr/>
          <p:nvPr/>
        </p:nvSpPr>
        <p:spPr>
          <a:xfrm>
            <a:off x="1176474" y="2983531"/>
            <a:ext cx="4800600" cy="347472"/>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 name="Text 20">
            <a:extLst>
              <a:ext uri="{FF2B5EF4-FFF2-40B4-BE49-F238E27FC236}">
                <a16:creationId xmlns:a16="http://schemas.microsoft.com/office/drawing/2014/main" id="{BD152506-A6C2-B326-54AF-0A5B65B815F9}"/>
              </a:ext>
            </a:extLst>
          </p:cNvPr>
          <p:cNvSpPr/>
          <p:nvPr/>
        </p:nvSpPr>
        <p:spPr>
          <a:xfrm>
            <a:off x="1267914" y="2983531"/>
            <a:ext cx="4663440" cy="347472"/>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e.g. </a:t>
            </a:r>
            <a:r>
              <a:rPr kumimoji="0" lang="en-US" sz="1050" b="0" i="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 DQ alert for Customer ID just landed in your inbox.'</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 name="Shape 21">
            <a:extLst>
              <a:ext uri="{FF2B5EF4-FFF2-40B4-BE49-F238E27FC236}">
                <a16:creationId xmlns:a16="http://schemas.microsoft.com/office/drawing/2014/main" id="{047E4D95-1C65-C3E5-DC72-D73817FFD2B4}"/>
              </a:ext>
            </a:extLst>
          </p:cNvPr>
          <p:cNvSpPr/>
          <p:nvPr/>
        </p:nvSpPr>
        <p:spPr>
          <a:xfrm>
            <a:off x="6297114" y="2142283"/>
            <a:ext cx="5486400" cy="1261872"/>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8" name="Shape 22">
            <a:extLst>
              <a:ext uri="{FF2B5EF4-FFF2-40B4-BE49-F238E27FC236}">
                <a16:creationId xmlns:a16="http://schemas.microsoft.com/office/drawing/2014/main" id="{1053623A-FA67-18F5-D8C0-1C105BA13F36}"/>
              </a:ext>
            </a:extLst>
          </p:cNvPr>
          <p:cNvSpPr/>
          <p:nvPr/>
        </p:nvSpPr>
        <p:spPr>
          <a:xfrm>
            <a:off x="6297114" y="2142283"/>
            <a:ext cx="457200" cy="1261872"/>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9" name="Text 23">
            <a:extLst>
              <a:ext uri="{FF2B5EF4-FFF2-40B4-BE49-F238E27FC236}">
                <a16:creationId xmlns:a16="http://schemas.microsoft.com/office/drawing/2014/main" id="{2223EF61-C42B-185E-F6B1-D2BF48C0026D}"/>
              </a:ext>
            </a:extLst>
          </p:cNvPr>
          <p:cNvSpPr/>
          <p:nvPr/>
        </p:nvSpPr>
        <p:spPr>
          <a:xfrm>
            <a:off x="6297114" y="2279443"/>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2</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0" name="Text 24">
            <a:extLst>
              <a:ext uri="{FF2B5EF4-FFF2-40B4-BE49-F238E27FC236}">
                <a16:creationId xmlns:a16="http://schemas.microsoft.com/office/drawing/2014/main" id="{FCA82E4B-F741-18E4-AF07-64189DB2D35F}"/>
              </a:ext>
            </a:extLst>
          </p:cNvPr>
          <p:cNvSpPr/>
          <p:nvPr/>
        </p:nvSpPr>
        <p:spPr>
          <a:xfrm>
            <a:off x="6845754" y="2233723"/>
            <a:ext cx="48463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Role &amp; CDE</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1" name="Text 25">
            <a:extLst>
              <a:ext uri="{FF2B5EF4-FFF2-40B4-BE49-F238E27FC236}">
                <a16:creationId xmlns:a16="http://schemas.microsoft.com/office/drawing/2014/main" id="{C8EE9354-9F5B-9656-4DEA-83785F013F63}"/>
              </a:ext>
            </a:extLst>
          </p:cNvPr>
          <p:cNvSpPr/>
          <p:nvPr/>
        </p:nvSpPr>
        <p:spPr>
          <a:xfrm>
            <a:off x="6845754" y="2508043"/>
            <a:ext cx="4846320" cy="4572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Which role the user is playing and which specific CDE from the W2 shortlist they're working with.</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2" name="Shape 26">
            <a:extLst>
              <a:ext uri="{FF2B5EF4-FFF2-40B4-BE49-F238E27FC236}">
                <a16:creationId xmlns:a16="http://schemas.microsoft.com/office/drawing/2014/main" id="{F47A9B3F-172B-471C-E4CE-0B1083047AD9}"/>
              </a:ext>
            </a:extLst>
          </p:cNvPr>
          <p:cNvSpPr/>
          <p:nvPr/>
        </p:nvSpPr>
        <p:spPr>
          <a:xfrm>
            <a:off x="6845754" y="2983531"/>
            <a:ext cx="4800600" cy="347472"/>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3" name="Text 27">
            <a:extLst>
              <a:ext uri="{FF2B5EF4-FFF2-40B4-BE49-F238E27FC236}">
                <a16:creationId xmlns:a16="http://schemas.microsoft.com/office/drawing/2014/main" id="{D3B0423C-E604-ACB8-9AE3-E3D5093541C0}"/>
              </a:ext>
            </a:extLst>
          </p:cNvPr>
          <p:cNvSpPr/>
          <p:nvPr/>
        </p:nvSpPr>
        <p:spPr>
          <a:xfrm>
            <a:off x="6937194" y="2983531"/>
            <a:ext cx="4663440" cy="347472"/>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e.g. </a:t>
            </a:r>
            <a:r>
              <a:rPr kumimoji="0" lang="en-US" sz="1050" b="0" i="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Role: Data Steward  ·  CDE: Customer ID</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Shape 28">
            <a:extLst>
              <a:ext uri="{FF2B5EF4-FFF2-40B4-BE49-F238E27FC236}">
                <a16:creationId xmlns:a16="http://schemas.microsoft.com/office/drawing/2014/main" id="{7CE410C0-1FB6-B629-8EC4-176BAF5FBC7A}"/>
              </a:ext>
            </a:extLst>
          </p:cNvPr>
          <p:cNvSpPr/>
          <p:nvPr/>
        </p:nvSpPr>
        <p:spPr>
          <a:xfrm>
            <a:off x="627834" y="3513883"/>
            <a:ext cx="5486400" cy="1261872"/>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5" name="Shape 29">
            <a:extLst>
              <a:ext uri="{FF2B5EF4-FFF2-40B4-BE49-F238E27FC236}">
                <a16:creationId xmlns:a16="http://schemas.microsoft.com/office/drawing/2014/main" id="{A3D3453F-22D3-8900-97F2-89AFE5CC0200}"/>
              </a:ext>
            </a:extLst>
          </p:cNvPr>
          <p:cNvSpPr/>
          <p:nvPr/>
        </p:nvSpPr>
        <p:spPr>
          <a:xfrm>
            <a:off x="627834" y="3513883"/>
            <a:ext cx="457200" cy="1261872"/>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6" name="Text 30">
            <a:extLst>
              <a:ext uri="{FF2B5EF4-FFF2-40B4-BE49-F238E27FC236}">
                <a16:creationId xmlns:a16="http://schemas.microsoft.com/office/drawing/2014/main" id="{3B6D523C-FCED-9DDB-5E5C-EFC721C7817F}"/>
              </a:ext>
            </a:extLst>
          </p:cNvPr>
          <p:cNvSpPr/>
          <p:nvPr/>
        </p:nvSpPr>
        <p:spPr>
          <a:xfrm>
            <a:off x="627834" y="3651043"/>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3</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Text 31">
            <a:extLst>
              <a:ext uri="{FF2B5EF4-FFF2-40B4-BE49-F238E27FC236}">
                <a16:creationId xmlns:a16="http://schemas.microsoft.com/office/drawing/2014/main" id="{E8EFA4E8-9FBA-40CE-AB8B-994A480823A3}"/>
              </a:ext>
            </a:extLst>
          </p:cNvPr>
          <p:cNvSpPr/>
          <p:nvPr/>
        </p:nvSpPr>
        <p:spPr>
          <a:xfrm>
            <a:off x="1176474" y="3605323"/>
            <a:ext cx="48463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Goal</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8" name="Text 32">
            <a:extLst>
              <a:ext uri="{FF2B5EF4-FFF2-40B4-BE49-F238E27FC236}">
                <a16:creationId xmlns:a16="http://schemas.microsoft.com/office/drawing/2014/main" id="{CE200D23-A36F-8CF9-FB8E-6B6312A3F295}"/>
              </a:ext>
            </a:extLst>
          </p:cNvPr>
          <p:cNvSpPr/>
          <p:nvPr/>
        </p:nvSpPr>
        <p:spPr>
          <a:xfrm>
            <a:off x="1176474" y="3879643"/>
            <a:ext cx="4846320" cy="4572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What the user is trying to accomplish, in their own words. Not 'test the dashboard'. An outcome, not an action.</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Shape 33">
            <a:extLst>
              <a:ext uri="{FF2B5EF4-FFF2-40B4-BE49-F238E27FC236}">
                <a16:creationId xmlns:a16="http://schemas.microsoft.com/office/drawing/2014/main" id="{3D09DFFB-67F8-4AD8-9F29-C5A2D4021F5C}"/>
              </a:ext>
            </a:extLst>
          </p:cNvPr>
          <p:cNvSpPr/>
          <p:nvPr/>
        </p:nvSpPr>
        <p:spPr>
          <a:xfrm>
            <a:off x="1176474" y="4355131"/>
            <a:ext cx="4800600" cy="347472"/>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0" name="Text 34">
            <a:extLst>
              <a:ext uri="{FF2B5EF4-FFF2-40B4-BE49-F238E27FC236}">
                <a16:creationId xmlns:a16="http://schemas.microsoft.com/office/drawing/2014/main" id="{16FA9D01-7003-FC4D-2744-2D797E87C0AB}"/>
              </a:ext>
            </a:extLst>
          </p:cNvPr>
          <p:cNvSpPr/>
          <p:nvPr/>
        </p:nvSpPr>
        <p:spPr>
          <a:xfrm>
            <a:off x="1267914" y="4355131"/>
            <a:ext cx="4663440" cy="347472"/>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e.g. </a:t>
            </a:r>
            <a:r>
              <a:rPr kumimoji="0" lang="en-US" sz="1050" b="0" i="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'Find out whether the alert is real, and if so, get it resolved.'</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Shape 35">
            <a:extLst>
              <a:ext uri="{FF2B5EF4-FFF2-40B4-BE49-F238E27FC236}">
                <a16:creationId xmlns:a16="http://schemas.microsoft.com/office/drawing/2014/main" id="{A8BABC07-F919-DF9B-0183-C86393FD879D}"/>
              </a:ext>
            </a:extLst>
          </p:cNvPr>
          <p:cNvSpPr/>
          <p:nvPr/>
        </p:nvSpPr>
        <p:spPr>
          <a:xfrm>
            <a:off x="6297114" y="3513883"/>
            <a:ext cx="5486400" cy="1261872"/>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2" name="Shape 36">
            <a:extLst>
              <a:ext uri="{FF2B5EF4-FFF2-40B4-BE49-F238E27FC236}">
                <a16:creationId xmlns:a16="http://schemas.microsoft.com/office/drawing/2014/main" id="{E87EFFF2-AE12-73A3-FF60-A0F30EE1BD06}"/>
              </a:ext>
            </a:extLst>
          </p:cNvPr>
          <p:cNvSpPr/>
          <p:nvPr/>
        </p:nvSpPr>
        <p:spPr>
          <a:xfrm>
            <a:off x="6297114" y="3513883"/>
            <a:ext cx="457200" cy="1261872"/>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3" name="Text 37">
            <a:extLst>
              <a:ext uri="{FF2B5EF4-FFF2-40B4-BE49-F238E27FC236}">
                <a16:creationId xmlns:a16="http://schemas.microsoft.com/office/drawing/2014/main" id="{112F5BFD-99B5-16BE-C5E7-F3AA8D7E86D8}"/>
              </a:ext>
            </a:extLst>
          </p:cNvPr>
          <p:cNvSpPr/>
          <p:nvPr/>
        </p:nvSpPr>
        <p:spPr>
          <a:xfrm>
            <a:off x="6297114" y="3651043"/>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4</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4" name="Text 38">
            <a:extLst>
              <a:ext uri="{FF2B5EF4-FFF2-40B4-BE49-F238E27FC236}">
                <a16:creationId xmlns:a16="http://schemas.microsoft.com/office/drawing/2014/main" id="{205226BC-A847-71F3-5CD3-4CC8ECFC5111}"/>
              </a:ext>
            </a:extLst>
          </p:cNvPr>
          <p:cNvSpPr/>
          <p:nvPr/>
        </p:nvSpPr>
        <p:spPr>
          <a:xfrm>
            <a:off x="6845754" y="3605323"/>
            <a:ext cx="48463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Artifacts in play</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5" name="Text 39">
            <a:extLst>
              <a:ext uri="{FF2B5EF4-FFF2-40B4-BE49-F238E27FC236}">
                <a16:creationId xmlns:a16="http://schemas.microsoft.com/office/drawing/2014/main" id="{3594987A-9ED6-D6CB-4EA3-097EA1515B20}"/>
              </a:ext>
            </a:extLst>
          </p:cNvPr>
          <p:cNvSpPr/>
          <p:nvPr/>
        </p:nvSpPr>
        <p:spPr>
          <a:xfrm>
            <a:off x="6845754" y="3879643"/>
            <a:ext cx="4846320" cy="4572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Which prototype artifacts the scenario forces them to touch. Helps the team predict what will be exercised.</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6" name="Shape 40">
            <a:extLst>
              <a:ext uri="{FF2B5EF4-FFF2-40B4-BE49-F238E27FC236}">
                <a16:creationId xmlns:a16="http://schemas.microsoft.com/office/drawing/2014/main" id="{D5DC2FCB-D7C4-A678-DCFF-620E26E7D9ED}"/>
              </a:ext>
            </a:extLst>
          </p:cNvPr>
          <p:cNvSpPr/>
          <p:nvPr/>
        </p:nvSpPr>
        <p:spPr>
          <a:xfrm>
            <a:off x="6845754" y="4355131"/>
            <a:ext cx="4800600" cy="347472"/>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 name="Text 41">
            <a:extLst>
              <a:ext uri="{FF2B5EF4-FFF2-40B4-BE49-F238E27FC236}">
                <a16:creationId xmlns:a16="http://schemas.microsoft.com/office/drawing/2014/main" id="{75802396-C4E6-0E07-8CCC-1A2A23C263A6}"/>
              </a:ext>
            </a:extLst>
          </p:cNvPr>
          <p:cNvSpPr/>
          <p:nvPr/>
        </p:nvSpPr>
        <p:spPr>
          <a:xfrm>
            <a:off x="6937194" y="4355131"/>
            <a:ext cx="4663440" cy="347472"/>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e.g. </a:t>
            </a:r>
            <a:r>
              <a:rPr kumimoji="0" lang="en-US" sz="1050" b="0" i="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DQ dashboard · Issue form · Escalation workflow · Glossary</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 name="Shape 42">
            <a:extLst>
              <a:ext uri="{FF2B5EF4-FFF2-40B4-BE49-F238E27FC236}">
                <a16:creationId xmlns:a16="http://schemas.microsoft.com/office/drawing/2014/main" id="{2A992E30-4F43-7465-CAAE-3BBF69C33575}"/>
              </a:ext>
            </a:extLst>
          </p:cNvPr>
          <p:cNvSpPr/>
          <p:nvPr/>
        </p:nvSpPr>
        <p:spPr>
          <a:xfrm>
            <a:off x="627834" y="4885483"/>
            <a:ext cx="5486400" cy="1261872"/>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Shape 43">
            <a:extLst>
              <a:ext uri="{FF2B5EF4-FFF2-40B4-BE49-F238E27FC236}">
                <a16:creationId xmlns:a16="http://schemas.microsoft.com/office/drawing/2014/main" id="{6145ED34-0CB1-D829-8318-DECE69E37695}"/>
              </a:ext>
            </a:extLst>
          </p:cNvPr>
          <p:cNvSpPr/>
          <p:nvPr/>
        </p:nvSpPr>
        <p:spPr>
          <a:xfrm>
            <a:off x="627834" y="4885483"/>
            <a:ext cx="457200" cy="1261872"/>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 name="Text 44">
            <a:extLst>
              <a:ext uri="{FF2B5EF4-FFF2-40B4-BE49-F238E27FC236}">
                <a16:creationId xmlns:a16="http://schemas.microsoft.com/office/drawing/2014/main" id="{75EDA3D4-BEB9-3711-3F4C-2286340BC410}"/>
              </a:ext>
            </a:extLst>
          </p:cNvPr>
          <p:cNvSpPr/>
          <p:nvPr/>
        </p:nvSpPr>
        <p:spPr>
          <a:xfrm>
            <a:off x="627834" y="5022643"/>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5</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 name="Text 45">
            <a:extLst>
              <a:ext uri="{FF2B5EF4-FFF2-40B4-BE49-F238E27FC236}">
                <a16:creationId xmlns:a16="http://schemas.microsoft.com/office/drawing/2014/main" id="{E1919EC7-124E-36B3-8490-93E1B434AD03}"/>
              </a:ext>
            </a:extLst>
          </p:cNvPr>
          <p:cNvSpPr/>
          <p:nvPr/>
        </p:nvSpPr>
        <p:spPr>
          <a:xfrm>
            <a:off x="1176474" y="4976923"/>
            <a:ext cx="48463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Success signal</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 name="Text 46">
            <a:extLst>
              <a:ext uri="{FF2B5EF4-FFF2-40B4-BE49-F238E27FC236}">
                <a16:creationId xmlns:a16="http://schemas.microsoft.com/office/drawing/2014/main" id="{EB0109D3-94A2-4CC9-F989-C49ABD80A2BD}"/>
              </a:ext>
            </a:extLst>
          </p:cNvPr>
          <p:cNvSpPr/>
          <p:nvPr/>
        </p:nvSpPr>
        <p:spPr>
          <a:xfrm>
            <a:off x="1176474" y="5251243"/>
            <a:ext cx="4846320" cy="4572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What observable behaviour tells us the scenario 'worked' for this user. The thing the observer watches for.</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 name="Shape 47">
            <a:extLst>
              <a:ext uri="{FF2B5EF4-FFF2-40B4-BE49-F238E27FC236}">
                <a16:creationId xmlns:a16="http://schemas.microsoft.com/office/drawing/2014/main" id="{18831C8C-412A-4EA3-F765-6427FEF29E41}"/>
              </a:ext>
            </a:extLst>
          </p:cNvPr>
          <p:cNvSpPr/>
          <p:nvPr/>
        </p:nvSpPr>
        <p:spPr>
          <a:xfrm>
            <a:off x="1176474" y="5726731"/>
            <a:ext cx="4800600" cy="347472"/>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 name="Text 48">
            <a:extLst>
              <a:ext uri="{FF2B5EF4-FFF2-40B4-BE49-F238E27FC236}">
                <a16:creationId xmlns:a16="http://schemas.microsoft.com/office/drawing/2014/main" id="{4D255C09-AC70-2622-72E8-58C85D0106CC}"/>
              </a:ext>
            </a:extLst>
          </p:cNvPr>
          <p:cNvSpPr/>
          <p:nvPr/>
        </p:nvSpPr>
        <p:spPr>
          <a:xfrm>
            <a:off x="1267914" y="5726731"/>
            <a:ext cx="4663440" cy="347472"/>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e.g. </a:t>
            </a:r>
            <a:r>
              <a:rPr kumimoji="0" lang="en-US" sz="1050" b="0" i="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User logs a DQ issue AND identifies the next-step owner, in under 10 min.</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 name="Shape 49">
            <a:extLst>
              <a:ext uri="{FF2B5EF4-FFF2-40B4-BE49-F238E27FC236}">
                <a16:creationId xmlns:a16="http://schemas.microsoft.com/office/drawing/2014/main" id="{59F9F26D-706D-8202-0818-2A7095C2EF7B}"/>
              </a:ext>
            </a:extLst>
          </p:cNvPr>
          <p:cNvSpPr/>
          <p:nvPr/>
        </p:nvSpPr>
        <p:spPr>
          <a:xfrm>
            <a:off x="6297114" y="4885483"/>
            <a:ext cx="5486400" cy="1261872"/>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 name="Shape 50">
            <a:extLst>
              <a:ext uri="{FF2B5EF4-FFF2-40B4-BE49-F238E27FC236}">
                <a16:creationId xmlns:a16="http://schemas.microsoft.com/office/drawing/2014/main" id="{4219A5DE-5114-BBDF-0442-51E2B396E65D}"/>
              </a:ext>
            </a:extLst>
          </p:cNvPr>
          <p:cNvSpPr/>
          <p:nvPr/>
        </p:nvSpPr>
        <p:spPr>
          <a:xfrm>
            <a:off x="6297114" y="4885483"/>
            <a:ext cx="457200" cy="1261872"/>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 name="Text 51">
            <a:extLst>
              <a:ext uri="{FF2B5EF4-FFF2-40B4-BE49-F238E27FC236}">
                <a16:creationId xmlns:a16="http://schemas.microsoft.com/office/drawing/2014/main" id="{5AA66682-F03F-7004-F885-F1BD9A220AAD}"/>
              </a:ext>
            </a:extLst>
          </p:cNvPr>
          <p:cNvSpPr/>
          <p:nvPr/>
        </p:nvSpPr>
        <p:spPr>
          <a:xfrm>
            <a:off x="6297114" y="5022643"/>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6</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 name="Text 52">
            <a:extLst>
              <a:ext uri="{FF2B5EF4-FFF2-40B4-BE49-F238E27FC236}">
                <a16:creationId xmlns:a16="http://schemas.microsoft.com/office/drawing/2014/main" id="{C7EA103E-6623-BCD9-1444-23FA95F9B460}"/>
              </a:ext>
            </a:extLst>
          </p:cNvPr>
          <p:cNvSpPr/>
          <p:nvPr/>
        </p:nvSpPr>
        <p:spPr>
          <a:xfrm>
            <a:off x="6845754" y="4976923"/>
            <a:ext cx="48463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Failure mode(s)</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 name="Text 53">
            <a:extLst>
              <a:ext uri="{FF2B5EF4-FFF2-40B4-BE49-F238E27FC236}">
                <a16:creationId xmlns:a16="http://schemas.microsoft.com/office/drawing/2014/main" id="{0B96B1B7-BA36-5F40-BD85-A8CA11B17A60}"/>
              </a:ext>
            </a:extLst>
          </p:cNvPr>
          <p:cNvSpPr/>
          <p:nvPr/>
        </p:nvSpPr>
        <p:spPr>
          <a:xfrm>
            <a:off x="6845754" y="5251243"/>
            <a:ext cx="4846320" cy="4572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What kinds of failure we expect to see. Pre-naming failure modes prevents post-hoc rationalization during synthesis.</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 name="Shape 54">
            <a:extLst>
              <a:ext uri="{FF2B5EF4-FFF2-40B4-BE49-F238E27FC236}">
                <a16:creationId xmlns:a16="http://schemas.microsoft.com/office/drawing/2014/main" id="{0BD58FDB-40B4-7409-FF70-CD1D8B99A9AF}"/>
              </a:ext>
            </a:extLst>
          </p:cNvPr>
          <p:cNvSpPr/>
          <p:nvPr/>
        </p:nvSpPr>
        <p:spPr>
          <a:xfrm>
            <a:off x="6845754" y="5726731"/>
            <a:ext cx="4800600" cy="347472"/>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Text 55">
            <a:extLst>
              <a:ext uri="{FF2B5EF4-FFF2-40B4-BE49-F238E27FC236}">
                <a16:creationId xmlns:a16="http://schemas.microsoft.com/office/drawing/2014/main" id="{E4CEC1BA-AFB6-9F56-B965-9DD1841AD39A}"/>
              </a:ext>
            </a:extLst>
          </p:cNvPr>
          <p:cNvSpPr/>
          <p:nvPr/>
        </p:nvSpPr>
        <p:spPr>
          <a:xfrm>
            <a:off x="6937194" y="5726731"/>
            <a:ext cx="4663440" cy="347472"/>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e.g. </a:t>
            </a:r>
            <a:r>
              <a:rPr kumimoji="0" lang="en-US" sz="1050" b="0" i="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Can't find the issue form · Logs it to the wrong owner · Gives up and emails someone.</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5377362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BACAD1A-C0A6-B735-3F18-129CC513B1C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20F1851-6FEE-98DA-1865-2C89D5DAF809}"/>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Prototyping — Test Scenario’s</a:t>
            </a:r>
          </a:p>
        </p:txBody>
      </p:sp>
      <p:sp>
        <p:nvSpPr>
          <p:cNvPr id="4" name="Footer Placeholder 3">
            <a:extLst>
              <a:ext uri="{FF2B5EF4-FFF2-40B4-BE49-F238E27FC236}">
                <a16:creationId xmlns:a16="http://schemas.microsoft.com/office/drawing/2014/main" id="{DD6CC4E1-BDCA-D270-83DA-453BAAE620E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379153B-4813-F1DD-AB83-29EA5D394AC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98DBCF94-9BED-C870-9F0A-8FE6800735BE}"/>
              </a:ext>
            </a:extLst>
          </p:cNvPr>
          <p:cNvGrpSpPr/>
          <p:nvPr/>
        </p:nvGrpSpPr>
        <p:grpSpPr>
          <a:xfrm>
            <a:off x="10673395" y="158021"/>
            <a:ext cx="1409959" cy="262128"/>
            <a:chOff x="10753635" y="158021"/>
            <a:chExt cx="1329719" cy="262128"/>
          </a:xfrm>
        </p:grpSpPr>
        <p:sp>
          <p:nvSpPr>
            <p:cNvPr id="11" name="Oval 10">
              <a:extLst>
                <a:ext uri="{FF2B5EF4-FFF2-40B4-BE49-F238E27FC236}">
                  <a16:creationId xmlns:a16="http://schemas.microsoft.com/office/drawing/2014/main" id="{E3C3C7DF-27A8-BC83-3C32-0345950AF83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2" name="Group 11">
              <a:extLst>
                <a:ext uri="{FF2B5EF4-FFF2-40B4-BE49-F238E27FC236}">
                  <a16:creationId xmlns:a16="http://schemas.microsoft.com/office/drawing/2014/main" id="{7BB9EBA1-8CE8-0668-E246-EC3F67B03FF2}"/>
                </a:ext>
              </a:extLst>
            </p:cNvPr>
            <p:cNvGrpSpPr/>
            <p:nvPr/>
          </p:nvGrpSpPr>
          <p:grpSpPr>
            <a:xfrm>
              <a:off x="10753635" y="158021"/>
              <a:ext cx="1329719" cy="262128"/>
              <a:chOff x="9475441" y="308749"/>
              <a:chExt cx="1329719" cy="262128"/>
            </a:xfrm>
          </p:grpSpPr>
          <p:sp>
            <p:nvSpPr>
              <p:cNvPr id="13" name="Rectangle 12">
                <a:extLst>
                  <a:ext uri="{FF2B5EF4-FFF2-40B4-BE49-F238E27FC236}">
                    <a16:creationId xmlns:a16="http://schemas.microsoft.com/office/drawing/2014/main" id="{DB43AC36-0627-604F-6AC4-AB1B67B01009}"/>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4" name="Rectangle 13">
                <a:extLst>
                  <a:ext uri="{FF2B5EF4-FFF2-40B4-BE49-F238E27FC236}">
                    <a16:creationId xmlns:a16="http://schemas.microsoft.com/office/drawing/2014/main" id="{F37B41F0-4538-8EB1-89FA-3B248A4C94E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 name="Text 13">
            <a:extLst>
              <a:ext uri="{FF2B5EF4-FFF2-40B4-BE49-F238E27FC236}">
                <a16:creationId xmlns:a16="http://schemas.microsoft.com/office/drawing/2014/main" id="{96DED17A-E828-3DFC-C94E-851D184A211A}"/>
              </a:ext>
            </a:extLst>
          </p:cNvPr>
          <p:cNvSpPr/>
          <p:nvPr/>
        </p:nvSpPr>
        <p:spPr>
          <a:xfrm>
            <a:off x="646729" y="1479922"/>
            <a:ext cx="111556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This is what a complete scenario card looks like. One per scenario per user.</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Shape 14">
            <a:extLst>
              <a:ext uri="{FF2B5EF4-FFF2-40B4-BE49-F238E27FC236}">
                <a16:creationId xmlns:a16="http://schemas.microsoft.com/office/drawing/2014/main" id="{3F1B1238-EF4B-EDE2-19BC-A62F281C5EBF}"/>
              </a:ext>
            </a:extLst>
          </p:cNvPr>
          <p:cNvSpPr/>
          <p:nvPr/>
        </p:nvSpPr>
        <p:spPr>
          <a:xfrm>
            <a:off x="646729" y="2120002"/>
            <a:ext cx="11201400" cy="3566160"/>
          </a:xfrm>
          <a:prstGeom prst="rect">
            <a:avLst/>
          </a:prstGeom>
          <a:solidFill>
            <a:srgbClr val="FFFFFF"/>
          </a:solidFill>
          <a:ln w="19050">
            <a:solidFill>
              <a:srgbClr val="11B5B4"/>
            </a:solidFill>
            <a:prstDash val="solid"/>
          </a:ln>
          <a:effectLst>
            <a:outerShdw blurRad="76200" dist="254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Shape 15">
            <a:extLst>
              <a:ext uri="{FF2B5EF4-FFF2-40B4-BE49-F238E27FC236}">
                <a16:creationId xmlns:a16="http://schemas.microsoft.com/office/drawing/2014/main" id="{A4E1EA8F-95B1-729B-1FD0-055B6744E63C}"/>
              </a:ext>
            </a:extLst>
          </p:cNvPr>
          <p:cNvSpPr/>
          <p:nvPr/>
        </p:nvSpPr>
        <p:spPr>
          <a:xfrm>
            <a:off x="646729" y="2120002"/>
            <a:ext cx="11201400" cy="54864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 16">
            <a:extLst>
              <a:ext uri="{FF2B5EF4-FFF2-40B4-BE49-F238E27FC236}">
                <a16:creationId xmlns:a16="http://schemas.microsoft.com/office/drawing/2014/main" id="{5788A859-49A4-ACF2-237B-B3632BCC30D6}"/>
              </a:ext>
            </a:extLst>
          </p:cNvPr>
          <p:cNvSpPr/>
          <p:nvPr/>
        </p:nvSpPr>
        <p:spPr>
          <a:xfrm>
            <a:off x="875329" y="2120002"/>
            <a:ext cx="2286000" cy="5486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SCENARIO #1</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Text 17">
            <a:extLst>
              <a:ext uri="{FF2B5EF4-FFF2-40B4-BE49-F238E27FC236}">
                <a16:creationId xmlns:a16="http://schemas.microsoft.com/office/drawing/2014/main" id="{5091F386-DB61-A355-3529-5E9EEE95EA9C}"/>
              </a:ext>
            </a:extLst>
          </p:cNvPr>
          <p:cNvSpPr/>
          <p:nvPr/>
        </p:nvSpPr>
        <p:spPr>
          <a:xfrm>
            <a:off x="3207049" y="2120002"/>
            <a:ext cx="5943600" cy="5486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The Failing Customer ID</a:t>
            </a: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 name="Shape 18">
            <a:extLst>
              <a:ext uri="{FF2B5EF4-FFF2-40B4-BE49-F238E27FC236}">
                <a16:creationId xmlns:a16="http://schemas.microsoft.com/office/drawing/2014/main" id="{DDE23710-7F3A-DA2F-8A9B-AEDECA883AFF}"/>
              </a:ext>
            </a:extLst>
          </p:cNvPr>
          <p:cNvSpPr/>
          <p:nvPr/>
        </p:nvSpPr>
        <p:spPr>
          <a:xfrm>
            <a:off x="8830609" y="2257162"/>
            <a:ext cx="1371600" cy="274320"/>
          </a:xfrm>
          <a:prstGeom prst="roundRect">
            <a:avLst>
              <a:gd name="adj" fmla="val 16667"/>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 name="Text 19">
            <a:extLst>
              <a:ext uri="{FF2B5EF4-FFF2-40B4-BE49-F238E27FC236}">
                <a16:creationId xmlns:a16="http://schemas.microsoft.com/office/drawing/2014/main" id="{92133F14-29ED-EE02-3ED0-60A97041A442}"/>
              </a:ext>
            </a:extLst>
          </p:cNvPr>
          <p:cNvSpPr/>
          <p:nvPr/>
        </p:nvSpPr>
        <p:spPr>
          <a:xfrm>
            <a:off x="8830609" y="2257162"/>
            <a:ext cx="137160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 12 MIN</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Shape 20">
            <a:extLst>
              <a:ext uri="{FF2B5EF4-FFF2-40B4-BE49-F238E27FC236}">
                <a16:creationId xmlns:a16="http://schemas.microsoft.com/office/drawing/2014/main" id="{F3C73E85-8A2B-413A-EC19-CBA0CADE0213}"/>
              </a:ext>
            </a:extLst>
          </p:cNvPr>
          <p:cNvSpPr/>
          <p:nvPr/>
        </p:nvSpPr>
        <p:spPr>
          <a:xfrm>
            <a:off x="10247929" y="2257162"/>
            <a:ext cx="1371600" cy="274320"/>
          </a:xfrm>
          <a:prstGeom prst="roundRect">
            <a:avLst>
              <a:gd name="adj" fmla="val 16667"/>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 name="Text 21">
            <a:extLst>
              <a:ext uri="{FF2B5EF4-FFF2-40B4-BE49-F238E27FC236}">
                <a16:creationId xmlns:a16="http://schemas.microsoft.com/office/drawing/2014/main" id="{40086FF7-81D9-9DAB-F334-61AC46EF4A80}"/>
              </a:ext>
            </a:extLst>
          </p:cNvPr>
          <p:cNvSpPr/>
          <p:nvPr/>
        </p:nvSpPr>
        <p:spPr>
          <a:xfrm>
            <a:off x="10247929" y="2257162"/>
            <a:ext cx="137160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GAP #1 · #3</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Shape 22">
            <a:extLst>
              <a:ext uri="{FF2B5EF4-FFF2-40B4-BE49-F238E27FC236}">
                <a16:creationId xmlns:a16="http://schemas.microsoft.com/office/drawing/2014/main" id="{5A52EEA0-117E-91F8-4BD3-964C23A13B1F}"/>
              </a:ext>
            </a:extLst>
          </p:cNvPr>
          <p:cNvSpPr/>
          <p:nvPr/>
        </p:nvSpPr>
        <p:spPr>
          <a:xfrm>
            <a:off x="921049" y="2851522"/>
            <a:ext cx="1371600" cy="5029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Text 23">
            <a:extLst>
              <a:ext uri="{FF2B5EF4-FFF2-40B4-BE49-F238E27FC236}">
                <a16:creationId xmlns:a16="http://schemas.microsoft.com/office/drawing/2014/main" id="{6DA93493-BA10-911F-9020-BE1ECB1BE106}"/>
              </a:ext>
            </a:extLst>
          </p:cNvPr>
          <p:cNvSpPr/>
          <p:nvPr/>
        </p:nvSpPr>
        <p:spPr>
          <a:xfrm>
            <a:off x="1012489" y="2851522"/>
            <a:ext cx="118872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TRIGGER</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Text 24">
            <a:extLst>
              <a:ext uri="{FF2B5EF4-FFF2-40B4-BE49-F238E27FC236}">
                <a16:creationId xmlns:a16="http://schemas.microsoft.com/office/drawing/2014/main" id="{733E58F9-F981-3726-CC1C-9B7D492A966C}"/>
              </a:ext>
            </a:extLst>
          </p:cNvPr>
          <p:cNvSpPr/>
          <p:nvPr/>
        </p:nvSpPr>
        <p:spPr>
          <a:xfrm>
            <a:off x="2429809" y="2851522"/>
            <a:ext cx="5440680" cy="56692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DQ alert for Customer ID just landed in your inbox. The alert says 34 records in CRM have Customer IDs that don't match any record in ERP.</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 name="Shape 25">
            <a:extLst>
              <a:ext uri="{FF2B5EF4-FFF2-40B4-BE49-F238E27FC236}">
                <a16:creationId xmlns:a16="http://schemas.microsoft.com/office/drawing/2014/main" id="{833DB0FC-3B1E-7E3B-FA88-61FA8B8AFB7D}"/>
              </a:ext>
            </a:extLst>
          </p:cNvPr>
          <p:cNvSpPr/>
          <p:nvPr/>
        </p:nvSpPr>
        <p:spPr>
          <a:xfrm>
            <a:off x="921049" y="3509890"/>
            <a:ext cx="1371600" cy="5029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Text 26">
            <a:extLst>
              <a:ext uri="{FF2B5EF4-FFF2-40B4-BE49-F238E27FC236}">
                <a16:creationId xmlns:a16="http://schemas.microsoft.com/office/drawing/2014/main" id="{8B167A65-1E74-3353-87D3-FCE67F339313}"/>
              </a:ext>
            </a:extLst>
          </p:cNvPr>
          <p:cNvSpPr/>
          <p:nvPr/>
        </p:nvSpPr>
        <p:spPr>
          <a:xfrm>
            <a:off x="1012489" y="3509890"/>
            <a:ext cx="118872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ROLE &amp; CDE</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 name="Text 27">
            <a:extLst>
              <a:ext uri="{FF2B5EF4-FFF2-40B4-BE49-F238E27FC236}">
                <a16:creationId xmlns:a16="http://schemas.microsoft.com/office/drawing/2014/main" id="{512BA8EA-F103-0425-D81C-CDCEAB8E8151}"/>
              </a:ext>
            </a:extLst>
          </p:cNvPr>
          <p:cNvSpPr/>
          <p:nvPr/>
        </p:nvSpPr>
        <p:spPr>
          <a:xfrm>
            <a:off x="2429809" y="3509890"/>
            <a:ext cx="5440680" cy="56692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You are the Data Steward for the Finance domain  ·  CDE: Customer ID</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Shape 28">
            <a:extLst>
              <a:ext uri="{FF2B5EF4-FFF2-40B4-BE49-F238E27FC236}">
                <a16:creationId xmlns:a16="http://schemas.microsoft.com/office/drawing/2014/main" id="{5904CCAE-4ED2-E2E0-04AC-B4E4ABEF08A8}"/>
              </a:ext>
            </a:extLst>
          </p:cNvPr>
          <p:cNvSpPr/>
          <p:nvPr/>
        </p:nvSpPr>
        <p:spPr>
          <a:xfrm>
            <a:off x="921049" y="4168258"/>
            <a:ext cx="1371600" cy="5029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 name="Text 29">
            <a:extLst>
              <a:ext uri="{FF2B5EF4-FFF2-40B4-BE49-F238E27FC236}">
                <a16:creationId xmlns:a16="http://schemas.microsoft.com/office/drawing/2014/main" id="{80334872-73E8-B0AF-0656-4E4916B26D5E}"/>
              </a:ext>
            </a:extLst>
          </p:cNvPr>
          <p:cNvSpPr/>
          <p:nvPr/>
        </p:nvSpPr>
        <p:spPr>
          <a:xfrm>
            <a:off x="1012489" y="4168258"/>
            <a:ext cx="118872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GOAL</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 name="Text 30">
            <a:extLst>
              <a:ext uri="{FF2B5EF4-FFF2-40B4-BE49-F238E27FC236}">
                <a16:creationId xmlns:a16="http://schemas.microsoft.com/office/drawing/2014/main" id="{24444DF9-49FB-168B-169E-2DBD3ACEB608}"/>
              </a:ext>
            </a:extLst>
          </p:cNvPr>
          <p:cNvSpPr/>
          <p:nvPr/>
        </p:nvSpPr>
        <p:spPr>
          <a:xfrm>
            <a:off x="2429809" y="4168258"/>
            <a:ext cx="5440680" cy="56692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Find out whether the alert is real, and if so, get it resolved before end of day.</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 name="Shape 31">
            <a:extLst>
              <a:ext uri="{FF2B5EF4-FFF2-40B4-BE49-F238E27FC236}">
                <a16:creationId xmlns:a16="http://schemas.microsoft.com/office/drawing/2014/main" id="{022F07DB-FACC-CCFB-D044-F03A408A4485}"/>
              </a:ext>
            </a:extLst>
          </p:cNvPr>
          <p:cNvSpPr/>
          <p:nvPr/>
        </p:nvSpPr>
        <p:spPr>
          <a:xfrm>
            <a:off x="921049" y="4826626"/>
            <a:ext cx="1371600" cy="5029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 name="Text 32">
            <a:extLst>
              <a:ext uri="{FF2B5EF4-FFF2-40B4-BE49-F238E27FC236}">
                <a16:creationId xmlns:a16="http://schemas.microsoft.com/office/drawing/2014/main" id="{6ACBC4F9-125A-77CB-6A86-0D4A08A8A323}"/>
              </a:ext>
            </a:extLst>
          </p:cNvPr>
          <p:cNvSpPr/>
          <p:nvPr/>
        </p:nvSpPr>
        <p:spPr>
          <a:xfrm>
            <a:off x="1012489" y="4826626"/>
            <a:ext cx="118872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ARTIFACTS</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 name="Text 33">
            <a:extLst>
              <a:ext uri="{FF2B5EF4-FFF2-40B4-BE49-F238E27FC236}">
                <a16:creationId xmlns:a16="http://schemas.microsoft.com/office/drawing/2014/main" id="{670AA99F-BD8F-5F85-D21C-7832D2F1DE8A}"/>
              </a:ext>
            </a:extLst>
          </p:cNvPr>
          <p:cNvSpPr/>
          <p:nvPr/>
        </p:nvSpPr>
        <p:spPr>
          <a:xfrm>
            <a:off x="2429809" y="4826626"/>
            <a:ext cx="5440680" cy="56692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DQ dashboard  ·  Issue form  ·  Escalation workflow  ·  Glossary  ·  Process Flow portal</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 name="Shape 34">
            <a:extLst>
              <a:ext uri="{FF2B5EF4-FFF2-40B4-BE49-F238E27FC236}">
                <a16:creationId xmlns:a16="http://schemas.microsoft.com/office/drawing/2014/main" id="{EAB90A1D-AAA0-3174-C0CD-54404CD2C3AD}"/>
              </a:ext>
            </a:extLst>
          </p:cNvPr>
          <p:cNvSpPr/>
          <p:nvPr/>
        </p:nvSpPr>
        <p:spPr>
          <a:xfrm>
            <a:off x="8236249" y="2851522"/>
            <a:ext cx="3429000" cy="1280160"/>
          </a:xfrm>
          <a:prstGeom prst="rect">
            <a:avLst/>
          </a:prstGeom>
          <a:solidFill>
            <a:srgbClr val="E8F5E9"/>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 name="Text 35">
            <a:extLst>
              <a:ext uri="{FF2B5EF4-FFF2-40B4-BE49-F238E27FC236}">
                <a16:creationId xmlns:a16="http://schemas.microsoft.com/office/drawing/2014/main" id="{909421E8-2117-8064-742D-A7DDA74E345F}"/>
              </a:ext>
            </a:extLst>
          </p:cNvPr>
          <p:cNvSpPr/>
          <p:nvPr/>
        </p:nvSpPr>
        <p:spPr>
          <a:xfrm>
            <a:off x="8373409" y="2924674"/>
            <a:ext cx="315468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7CB342"/>
                </a:solidFill>
                <a:effectLst/>
                <a:uLnTx/>
                <a:uFillTx/>
                <a:latin typeface="Arial" panose="020B0604020202020204" pitchFamily="34" charset="0"/>
                <a:ea typeface="Calibri" pitchFamily="34" charset="-122"/>
                <a:cs typeface="Arial" panose="020B0604020202020204" pitchFamily="34" charset="0"/>
              </a:rPr>
              <a:t>SUCCESS SIGNAL</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 name="Text 36">
            <a:extLst>
              <a:ext uri="{FF2B5EF4-FFF2-40B4-BE49-F238E27FC236}">
                <a16:creationId xmlns:a16="http://schemas.microsoft.com/office/drawing/2014/main" id="{661B076F-F90E-DF72-57E5-BA34548FF645}"/>
              </a:ext>
            </a:extLst>
          </p:cNvPr>
          <p:cNvSpPr/>
          <p:nvPr/>
        </p:nvSpPr>
        <p:spPr>
          <a:xfrm>
            <a:off x="8373409" y="3198994"/>
            <a:ext cx="3154680" cy="8686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User logs a DQ issue AND identifies the next-step owner, in under 10 minutes, without help.</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 name="Shape 37">
            <a:extLst>
              <a:ext uri="{FF2B5EF4-FFF2-40B4-BE49-F238E27FC236}">
                <a16:creationId xmlns:a16="http://schemas.microsoft.com/office/drawing/2014/main" id="{F38E7223-2E13-B71B-3E4B-E01A587FA3F7}"/>
              </a:ext>
            </a:extLst>
          </p:cNvPr>
          <p:cNvSpPr/>
          <p:nvPr/>
        </p:nvSpPr>
        <p:spPr>
          <a:xfrm>
            <a:off x="8236249" y="4223122"/>
            <a:ext cx="3429000" cy="1280160"/>
          </a:xfrm>
          <a:prstGeom prst="rect">
            <a:avLst/>
          </a:prstGeom>
          <a:solidFill>
            <a:srgbClr val="FEE2E2"/>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 name="Text 38">
            <a:extLst>
              <a:ext uri="{FF2B5EF4-FFF2-40B4-BE49-F238E27FC236}">
                <a16:creationId xmlns:a16="http://schemas.microsoft.com/office/drawing/2014/main" id="{F29263D6-C384-531E-204F-C5D448A77A63}"/>
              </a:ext>
            </a:extLst>
          </p:cNvPr>
          <p:cNvSpPr/>
          <p:nvPr/>
        </p:nvSpPr>
        <p:spPr>
          <a:xfrm>
            <a:off x="8373409" y="4296274"/>
            <a:ext cx="315468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E53935"/>
                </a:solidFill>
                <a:effectLst/>
                <a:uLnTx/>
                <a:uFillTx/>
                <a:latin typeface="Arial" panose="020B0604020202020204" pitchFamily="34" charset="0"/>
                <a:ea typeface="Calibri" pitchFamily="34" charset="-122"/>
                <a:cs typeface="Arial" panose="020B0604020202020204" pitchFamily="34" charset="0"/>
              </a:rPr>
              <a:t>FAILURE MODES</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 name="Text 39">
            <a:extLst>
              <a:ext uri="{FF2B5EF4-FFF2-40B4-BE49-F238E27FC236}">
                <a16:creationId xmlns:a16="http://schemas.microsoft.com/office/drawing/2014/main" id="{074C2BCA-CC90-AC38-F7E5-BE7B93B2E007}"/>
              </a:ext>
            </a:extLst>
          </p:cNvPr>
          <p:cNvSpPr/>
          <p:nvPr/>
        </p:nvSpPr>
        <p:spPr>
          <a:xfrm>
            <a:off x="8373409" y="4543162"/>
            <a:ext cx="3154680" cy="9601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Can't find the issue form</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Logs to wrong owner</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Gives up and emails someone</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Doesn't notice the glossary link</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110715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EA0A1D1-EB70-189C-86B3-C9B0D39BF5D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0F1BF59-747B-F9EF-9D67-C9D8BCDD8292}"/>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Prototyping — Test Scenario’s</a:t>
            </a:r>
          </a:p>
        </p:txBody>
      </p:sp>
      <p:sp>
        <p:nvSpPr>
          <p:cNvPr id="4" name="Footer Placeholder 3">
            <a:extLst>
              <a:ext uri="{FF2B5EF4-FFF2-40B4-BE49-F238E27FC236}">
                <a16:creationId xmlns:a16="http://schemas.microsoft.com/office/drawing/2014/main" id="{333AD680-FB3A-1928-6DE5-9E5E2428BF7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A10C11C-5721-4BFE-CB73-E2E01700211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A299AB4C-1112-0CD5-6ACB-4DDE7A94723D}"/>
              </a:ext>
            </a:extLst>
          </p:cNvPr>
          <p:cNvGrpSpPr/>
          <p:nvPr/>
        </p:nvGrpSpPr>
        <p:grpSpPr>
          <a:xfrm>
            <a:off x="10673395" y="158021"/>
            <a:ext cx="1409959" cy="262128"/>
            <a:chOff x="10753635" y="158021"/>
            <a:chExt cx="1329719" cy="262128"/>
          </a:xfrm>
        </p:grpSpPr>
        <p:sp>
          <p:nvSpPr>
            <p:cNvPr id="11" name="Oval 10">
              <a:extLst>
                <a:ext uri="{FF2B5EF4-FFF2-40B4-BE49-F238E27FC236}">
                  <a16:creationId xmlns:a16="http://schemas.microsoft.com/office/drawing/2014/main" id="{6AB8AD52-68AF-48EB-A5F0-4539D45D578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2" name="Group 11">
              <a:extLst>
                <a:ext uri="{FF2B5EF4-FFF2-40B4-BE49-F238E27FC236}">
                  <a16:creationId xmlns:a16="http://schemas.microsoft.com/office/drawing/2014/main" id="{CB14EDD5-0DB5-7BB3-116C-83036427B5DE}"/>
                </a:ext>
              </a:extLst>
            </p:cNvPr>
            <p:cNvGrpSpPr/>
            <p:nvPr/>
          </p:nvGrpSpPr>
          <p:grpSpPr>
            <a:xfrm>
              <a:off x="10753635" y="158021"/>
              <a:ext cx="1329719" cy="262128"/>
              <a:chOff x="9475441" y="308749"/>
              <a:chExt cx="1329719" cy="262128"/>
            </a:xfrm>
          </p:grpSpPr>
          <p:sp>
            <p:nvSpPr>
              <p:cNvPr id="13" name="Rectangle 12">
                <a:extLst>
                  <a:ext uri="{FF2B5EF4-FFF2-40B4-BE49-F238E27FC236}">
                    <a16:creationId xmlns:a16="http://schemas.microsoft.com/office/drawing/2014/main" id="{86F42CFF-BE20-CC66-A720-4E1AEB87C6FA}"/>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4" name="Rectangle 13">
                <a:extLst>
                  <a:ext uri="{FF2B5EF4-FFF2-40B4-BE49-F238E27FC236}">
                    <a16:creationId xmlns:a16="http://schemas.microsoft.com/office/drawing/2014/main" id="{0BEC08BA-E048-E282-6D44-0CE1CCAD4A8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 name="Text 13">
            <a:extLst>
              <a:ext uri="{FF2B5EF4-FFF2-40B4-BE49-F238E27FC236}">
                <a16:creationId xmlns:a16="http://schemas.microsoft.com/office/drawing/2014/main" id="{DB179587-93B3-1573-0B61-891EDD6EF2DE}"/>
              </a:ext>
            </a:extLst>
          </p:cNvPr>
          <p:cNvSpPr/>
          <p:nvPr/>
        </p:nvSpPr>
        <p:spPr>
          <a:xfrm>
            <a:off x="582114" y="1685662"/>
            <a:ext cx="1120140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 scenarios per user × 5 users = 15 runs. The set is chosen for coverage of the process + gaps, not for completeness. Over-ambitious scenarios = bad signal.</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Shape 14">
            <a:extLst>
              <a:ext uri="{FF2B5EF4-FFF2-40B4-BE49-F238E27FC236}">
                <a16:creationId xmlns:a16="http://schemas.microsoft.com/office/drawing/2014/main" id="{F00722F0-5B5B-DA5A-7002-4E4EB03DA9B0}"/>
              </a:ext>
            </a:extLst>
          </p:cNvPr>
          <p:cNvSpPr/>
          <p:nvPr/>
        </p:nvSpPr>
        <p:spPr>
          <a:xfrm>
            <a:off x="582114" y="2371462"/>
            <a:ext cx="6583680" cy="356616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 15">
            <a:extLst>
              <a:ext uri="{FF2B5EF4-FFF2-40B4-BE49-F238E27FC236}">
                <a16:creationId xmlns:a16="http://schemas.microsoft.com/office/drawing/2014/main" id="{B15DC10C-8A2D-818C-40B4-F42F9DE4DCF8}"/>
              </a:ext>
            </a:extLst>
          </p:cNvPr>
          <p:cNvSpPr/>
          <p:nvPr/>
        </p:nvSpPr>
        <p:spPr>
          <a:xfrm>
            <a:off x="719274" y="2462902"/>
            <a:ext cx="630936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COVERAGE MATRIX  —  what the 3 scenarios must touch</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Shape 16">
            <a:extLst>
              <a:ext uri="{FF2B5EF4-FFF2-40B4-BE49-F238E27FC236}">
                <a16:creationId xmlns:a16="http://schemas.microsoft.com/office/drawing/2014/main" id="{D7B1D83E-C401-B4E6-387A-0998BA9C810E}"/>
              </a:ext>
            </a:extLst>
          </p:cNvPr>
          <p:cNvSpPr/>
          <p:nvPr/>
        </p:nvSpPr>
        <p:spPr>
          <a:xfrm>
            <a:off x="719274" y="2828662"/>
            <a:ext cx="1828800" cy="292608"/>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Text 17">
            <a:extLst>
              <a:ext uri="{FF2B5EF4-FFF2-40B4-BE49-F238E27FC236}">
                <a16:creationId xmlns:a16="http://schemas.microsoft.com/office/drawing/2014/main" id="{AA177295-9AF8-C305-EB5D-262C7F9ECBAF}"/>
              </a:ext>
            </a:extLst>
          </p:cNvPr>
          <p:cNvSpPr/>
          <p:nvPr/>
        </p:nvSpPr>
        <p:spPr>
          <a:xfrm>
            <a:off x="810714" y="2828662"/>
            <a:ext cx="1645920" cy="2926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Dimension</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 name="Shape 18">
            <a:extLst>
              <a:ext uri="{FF2B5EF4-FFF2-40B4-BE49-F238E27FC236}">
                <a16:creationId xmlns:a16="http://schemas.microsoft.com/office/drawing/2014/main" id="{BB00EBDF-F040-7675-2EDD-2CC0E9905BB8}"/>
              </a:ext>
            </a:extLst>
          </p:cNvPr>
          <p:cNvSpPr/>
          <p:nvPr/>
        </p:nvSpPr>
        <p:spPr>
          <a:xfrm>
            <a:off x="2548074" y="2828662"/>
            <a:ext cx="1417320" cy="292608"/>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 name="Text 19">
            <a:extLst>
              <a:ext uri="{FF2B5EF4-FFF2-40B4-BE49-F238E27FC236}">
                <a16:creationId xmlns:a16="http://schemas.microsoft.com/office/drawing/2014/main" id="{AAA03067-B525-3CB8-DCAC-FC9329EBFABB}"/>
              </a:ext>
            </a:extLst>
          </p:cNvPr>
          <p:cNvSpPr/>
          <p:nvPr/>
        </p:nvSpPr>
        <p:spPr>
          <a:xfrm>
            <a:off x="2639514" y="2828662"/>
            <a:ext cx="1234440" cy="2926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Scenario 1</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Shape 20">
            <a:extLst>
              <a:ext uri="{FF2B5EF4-FFF2-40B4-BE49-F238E27FC236}">
                <a16:creationId xmlns:a16="http://schemas.microsoft.com/office/drawing/2014/main" id="{63B5F8EE-B324-0D59-557D-C9014F9E8FA7}"/>
              </a:ext>
            </a:extLst>
          </p:cNvPr>
          <p:cNvSpPr/>
          <p:nvPr/>
        </p:nvSpPr>
        <p:spPr>
          <a:xfrm>
            <a:off x="3965394" y="2828662"/>
            <a:ext cx="1417320" cy="292608"/>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 name="Text 21">
            <a:extLst>
              <a:ext uri="{FF2B5EF4-FFF2-40B4-BE49-F238E27FC236}">
                <a16:creationId xmlns:a16="http://schemas.microsoft.com/office/drawing/2014/main" id="{93A46525-430C-2F71-4D2A-F0EFF840E9A8}"/>
              </a:ext>
            </a:extLst>
          </p:cNvPr>
          <p:cNvSpPr/>
          <p:nvPr/>
        </p:nvSpPr>
        <p:spPr>
          <a:xfrm>
            <a:off x="4056834" y="2828662"/>
            <a:ext cx="1234440" cy="2926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Scenario 2</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Shape 22">
            <a:extLst>
              <a:ext uri="{FF2B5EF4-FFF2-40B4-BE49-F238E27FC236}">
                <a16:creationId xmlns:a16="http://schemas.microsoft.com/office/drawing/2014/main" id="{DBB3FC72-05AB-44DC-A374-4D7A517126FA}"/>
              </a:ext>
            </a:extLst>
          </p:cNvPr>
          <p:cNvSpPr/>
          <p:nvPr/>
        </p:nvSpPr>
        <p:spPr>
          <a:xfrm>
            <a:off x="5382714" y="2828662"/>
            <a:ext cx="1417320" cy="292608"/>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Text 23">
            <a:extLst>
              <a:ext uri="{FF2B5EF4-FFF2-40B4-BE49-F238E27FC236}">
                <a16:creationId xmlns:a16="http://schemas.microsoft.com/office/drawing/2014/main" id="{FF924196-6771-0091-960D-FEBA26822F2A}"/>
              </a:ext>
            </a:extLst>
          </p:cNvPr>
          <p:cNvSpPr/>
          <p:nvPr/>
        </p:nvSpPr>
        <p:spPr>
          <a:xfrm>
            <a:off x="5474154" y="2828662"/>
            <a:ext cx="1234440" cy="2926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Scenario 3</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Shape 24">
            <a:extLst>
              <a:ext uri="{FF2B5EF4-FFF2-40B4-BE49-F238E27FC236}">
                <a16:creationId xmlns:a16="http://schemas.microsoft.com/office/drawing/2014/main" id="{FE7D586C-E08D-31CB-AD04-FAC4DF0EDF3E}"/>
              </a:ext>
            </a:extLst>
          </p:cNvPr>
          <p:cNvSpPr/>
          <p:nvPr/>
        </p:nvSpPr>
        <p:spPr>
          <a:xfrm>
            <a:off x="719274" y="3121270"/>
            <a:ext cx="1828800" cy="521208"/>
          </a:xfrm>
          <a:prstGeom prst="rect">
            <a:avLst/>
          </a:prstGeom>
          <a:solidFill>
            <a:srgbClr val="D4F1F0"/>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 name="Text 25">
            <a:extLst>
              <a:ext uri="{FF2B5EF4-FFF2-40B4-BE49-F238E27FC236}">
                <a16:creationId xmlns:a16="http://schemas.microsoft.com/office/drawing/2014/main" id="{6D84F93D-E85C-CE75-3C38-31F511177A5C}"/>
              </a:ext>
            </a:extLst>
          </p:cNvPr>
          <p:cNvSpPr/>
          <p:nvPr/>
        </p:nvSpPr>
        <p:spPr>
          <a:xfrm>
            <a:off x="810714" y="3121270"/>
            <a:ext cx="164592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Process paths</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Shape 26">
            <a:extLst>
              <a:ext uri="{FF2B5EF4-FFF2-40B4-BE49-F238E27FC236}">
                <a16:creationId xmlns:a16="http://schemas.microsoft.com/office/drawing/2014/main" id="{1F871A54-A973-21BA-F63B-3516FD1379D6}"/>
              </a:ext>
            </a:extLst>
          </p:cNvPr>
          <p:cNvSpPr/>
          <p:nvPr/>
        </p:nvSpPr>
        <p:spPr>
          <a:xfrm>
            <a:off x="2548074" y="3121270"/>
            <a:ext cx="1417320" cy="521208"/>
          </a:xfrm>
          <a:prstGeom prst="rect">
            <a:avLst/>
          </a:prstGeom>
          <a:solidFill>
            <a:srgbClr val="FFFFFF"/>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 name="Text 27">
            <a:extLst>
              <a:ext uri="{FF2B5EF4-FFF2-40B4-BE49-F238E27FC236}">
                <a16:creationId xmlns:a16="http://schemas.microsoft.com/office/drawing/2014/main" id="{D0F20EEC-6F43-47D0-C058-702240AA078F}"/>
              </a:ext>
            </a:extLst>
          </p:cNvPr>
          <p:cNvSpPr/>
          <p:nvPr/>
        </p:nvSpPr>
        <p:spPr>
          <a:xfrm>
            <a:off x="2639514" y="3121270"/>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Happy path</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Shape 28">
            <a:extLst>
              <a:ext uri="{FF2B5EF4-FFF2-40B4-BE49-F238E27FC236}">
                <a16:creationId xmlns:a16="http://schemas.microsoft.com/office/drawing/2014/main" id="{2462D507-31E2-0369-FF5C-1468480F4682}"/>
              </a:ext>
            </a:extLst>
          </p:cNvPr>
          <p:cNvSpPr/>
          <p:nvPr/>
        </p:nvSpPr>
        <p:spPr>
          <a:xfrm>
            <a:off x="3965394" y="3121270"/>
            <a:ext cx="1417320" cy="521208"/>
          </a:xfrm>
          <a:prstGeom prst="rect">
            <a:avLst/>
          </a:prstGeom>
          <a:solidFill>
            <a:srgbClr val="FFFFFF"/>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 name="Text 29">
            <a:extLst>
              <a:ext uri="{FF2B5EF4-FFF2-40B4-BE49-F238E27FC236}">
                <a16:creationId xmlns:a16="http://schemas.microsoft.com/office/drawing/2014/main" id="{DC91256A-71AB-0189-811F-761717A1FAE2}"/>
              </a:ext>
            </a:extLst>
          </p:cNvPr>
          <p:cNvSpPr/>
          <p:nvPr/>
        </p:nvSpPr>
        <p:spPr>
          <a:xfrm>
            <a:off x="4056834" y="3121270"/>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Escalation path</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 name="Shape 30">
            <a:extLst>
              <a:ext uri="{FF2B5EF4-FFF2-40B4-BE49-F238E27FC236}">
                <a16:creationId xmlns:a16="http://schemas.microsoft.com/office/drawing/2014/main" id="{1A78D943-E7A7-5165-3BF9-1FC5335EFD5E}"/>
              </a:ext>
            </a:extLst>
          </p:cNvPr>
          <p:cNvSpPr/>
          <p:nvPr/>
        </p:nvSpPr>
        <p:spPr>
          <a:xfrm>
            <a:off x="5382714" y="3121270"/>
            <a:ext cx="1417320" cy="521208"/>
          </a:xfrm>
          <a:prstGeom prst="rect">
            <a:avLst/>
          </a:prstGeom>
          <a:solidFill>
            <a:srgbClr val="FFFFFF"/>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 name="Text 31">
            <a:extLst>
              <a:ext uri="{FF2B5EF4-FFF2-40B4-BE49-F238E27FC236}">
                <a16:creationId xmlns:a16="http://schemas.microsoft.com/office/drawing/2014/main" id="{778A939F-B429-22A7-CE53-5AED2FD2CB4C}"/>
              </a:ext>
            </a:extLst>
          </p:cNvPr>
          <p:cNvSpPr/>
          <p:nvPr/>
        </p:nvSpPr>
        <p:spPr>
          <a:xfrm>
            <a:off x="5474154" y="3121270"/>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Edge case</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 name="Shape 32">
            <a:extLst>
              <a:ext uri="{FF2B5EF4-FFF2-40B4-BE49-F238E27FC236}">
                <a16:creationId xmlns:a16="http://schemas.microsoft.com/office/drawing/2014/main" id="{898E301E-9BB2-0748-846E-1B6527B62828}"/>
              </a:ext>
            </a:extLst>
          </p:cNvPr>
          <p:cNvSpPr/>
          <p:nvPr/>
        </p:nvSpPr>
        <p:spPr>
          <a:xfrm>
            <a:off x="719274" y="3642478"/>
            <a:ext cx="1828800" cy="521208"/>
          </a:xfrm>
          <a:prstGeom prst="rect">
            <a:avLst/>
          </a:prstGeom>
          <a:solidFill>
            <a:srgbClr val="D4F1F0"/>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 name="Text 33">
            <a:extLst>
              <a:ext uri="{FF2B5EF4-FFF2-40B4-BE49-F238E27FC236}">
                <a16:creationId xmlns:a16="http://schemas.microsoft.com/office/drawing/2014/main" id="{E12E75B6-D34D-304A-76BB-33D66E5A257F}"/>
              </a:ext>
            </a:extLst>
          </p:cNvPr>
          <p:cNvSpPr/>
          <p:nvPr/>
        </p:nvSpPr>
        <p:spPr>
          <a:xfrm>
            <a:off x="810714" y="3642478"/>
            <a:ext cx="164592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Gap Wall items</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 name="Shape 34">
            <a:extLst>
              <a:ext uri="{FF2B5EF4-FFF2-40B4-BE49-F238E27FC236}">
                <a16:creationId xmlns:a16="http://schemas.microsoft.com/office/drawing/2014/main" id="{13D4D339-C6F2-EDCA-FDDC-D884F48645A6}"/>
              </a:ext>
            </a:extLst>
          </p:cNvPr>
          <p:cNvSpPr/>
          <p:nvPr/>
        </p:nvSpPr>
        <p:spPr>
          <a:xfrm>
            <a:off x="2548074" y="3642478"/>
            <a:ext cx="1417320" cy="521208"/>
          </a:xfrm>
          <a:prstGeom prst="rect">
            <a:avLst/>
          </a:prstGeom>
          <a:solidFill>
            <a:srgbClr val="F1FAFA"/>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 name="Text 35">
            <a:extLst>
              <a:ext uri="{FF2B5EF4-FFF2-40B4-BE49-F238E27FC236}">
                <a16:creationId xmlns:a16="http://schemas.microsoft.com/office/drawing/2014/main" id="{760D1587-E40E-4562-D146-0F21A4392C51}"/>
              </a:ext>
            </a:extLst>
          </p:cNvPr>
          <p:cNvSpPr/>
          <p:nvPr/>
        </p:nvSpPr>
        <p:spPr>
          <a:xfrm>
            <a:off x="2639514" y="3642478"/>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Gap #1 (top priority)</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 name="Shape 36">
            <a:extLst>
              <a:ext uri="{FF2B5EF4-FFF2-40B4-BE49-F238E27FC236}">
                <a16:creationId xmlns:a16="http://schemas.microsoft.com/office/drawing/2014/main" id="{C6EFE026-5F87-8AA8-B492-A00A4EDCD08A}"/>
              </a:ext>
            </a:extLst>
          </p:cNvPr>
          <p:cNvSpPr/>
          <p:nvPr/>
        </p:nvSpPr>
        <p:spPr>
          <a:xfrm>
            <a:off x="3965394" y="3642478"/>
            <a:ext cx="1417320" cy="521208"/>
          </a:xfrm>
          <a:prstGeom prst="rect">
            <a:avLst/>
          </a:prstGeom>
          <a:solidFill>
            <a:srgbClr val="F1FAFA"/>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 name="Text 37">
            <a:extLst>
              <a:ext uri="{FF2B5EF4-FFF2-40B4-BE49-F238E27FC236}">
                <a16:creationId xmlns:a16="http://schemas.microsoft.com/office/drawing/2014/main" id="{3531C903-1571-C5AB-8829-0FFBF355165C}"/>
              </a:ext>
            </a:extLst>
          </p:cNvPr>
          <p:cNvSpPr/>
          <p:nvPr/>
        </p:nvSpPr>
        <p:spPr>
          <a:xfrm>
            <a:off x="4056834" y="3642478"/>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Gap #2</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 name="Shape 38">
            <a:extLst>
              <a:ext uri="{FF2B5EF4-FFF2-40B4-BE49-F238E27FC236}">
                <a16:creationId xmlns:a16="http://schemas.microsoft.com/office/drawing/2014/main" id="{60BAC279-167C-6E51-DC64-B79B11B97C83}"/>
              </a:ext>
            </a:extLst>
          </p:cNvPr>
          <p:cNvSpPr/>
          <p:nvPr/>
        </p:nvSpPr>
        <p:spPr>
          <a:xfrm>
            <a:off x="5382714" y="3642478"/>
            <a:ext cx="1417320" cy="521208"/>
          </a:xfrm>
          <a:prstGeom prst="rect">
            <a:avLst/>
          </a:prstGeom>
          <a:solidFill>
            <a:srgbClr val="F1FAFA"/>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 name="Text 39">
            <a:extLst>
              <a:ext uri="{FF2B5EF4-FFF2-40B4-BE49-F238E27FC236}">
                <a16:creationId xmlns:a16="http://schemas.microsoft.com/office/drawing/2014/main" id="{CB37256C-7C26-5B86-4548-445FA51A6C3A}"/>
              </a:ext>
            </a:extLst>
          </p:cNvPr>
          <p:cNvSpPr/>
          <p:nvPr/>
        </p:nvSpPr>
        <p:spPr>
          <a:xfrm>
            <a:off x="5474154" y="3642478"/>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Gap #3</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 name="Shape 40">
            <a:extLst>
              <a:ext uri="{FF2B5EF4-FFF2-40B4-BE49-F238E27FC236}">
                <a16:creationId xmlns:a16="http://schemas.microsoft.com/office/drawing/2014/main" id="{A75A1926-BAF8-D161-5C32-EBFB8E9F38F3}"/>
              </a:ext>
            </a:extLst>
          </p:cNvPr>
          <p:cNvSpPr/>
          <p:nvPr/>
        </p:nvSpPr>
        <p:spPr>
          <a:xfrm>
            <a:off x="719274" y="4163686"/>
            <a:ext cx="1828800" cy="521208"/>
          </a:xfrm>
          <a:prstGeom prst="rect">
            <a:avLst/>
          </a:prstGeom>
          <a:solidFill>
            <a:srgbClr val="D4F1F0"/>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8" name="Text 41">
            <a:extLst>
              <a:ext uri="{FF2B5EF4-FFF2-40B4-BE49-F238E27FC236}">
                <a16:creationId xmlns:a16="http://schemas.microsoft.com/office/drawing/2014/main" id="{BB2709E5-BA68-8B36-B25E-386FA4F39156}"/>
              </a:ext>
            </a:extLst>
          </p:cNvPr>
          <p:cNvSpPr/>
          <p:nvPr/>
        </p:nvSpPr>
        <p:spPr>
          <a:xfrm>
            <a:off x="810714" y="4163686"/>
            <a:ext cx="164592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Swimlanes touched</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9" name="Shape 42">
            <a:extLst>
              <a:ext uri="{FF2B5EF4-FFF2-40B4-BE49-F238E27FC236}">
                <a16:creationId xmlns:a16="http://schemas.microsoft.com/office/drawing/2014/main" id="{79D004CF-AA3D-EA7E-807E-724F34F621C4}"/>
              </a:ext>
            </a:extLst>
          </p:cNvPr>
          <p:cNvSpPr/>
          <p:nvPr/>
        </p:nvSpPr>
        <p:spPr>
          <a:xfrm>
            <a:off x="2548074" y="4163686"/>
            <a:ext cx="1417320" cy="521208"/>
          </a:xfrm>
          <a:prstGeom prst="rect">
            <a:avLst/>
          </a:prstGeom>
          <a:solidFill>
            <a:srgbClr val="FFFFFF"/>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0" name="Text 43">
            <a:extLst>
              <a:ext uri="{FF2B5EF4-FFF2-40B4-BE49-F238E27FC236}">
                <a16:creationId xmlns:a16="http://schemas.microsoft.com/office/drawing/2014/main" id="{B6BCBF58-C3ED-ECDB-7701-948CC12D54C1}"/>
              </a:ext>
            </a:extLst>
          </p:cNvPr>
          <p:cNvSpPr/>
          <p:nvPr/>
        </p:nvSpPr>
        <p:spPr>
          <a:xfrm>
            <a:off x="2639514" y="4163686"/>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1" name="Shape 44">
            <a:extLst>
              <a:ext uri="{FF2B5EF4-FFF2-40B4-BE49-F238E27FC236}">
                <a16:creationId xmlns:a16="http://schemas.microsoft.com/office/drawing/2014/main" id="{06CB3739-0336-1337-6445-6207629E1151}"/>
              </a:ext>
            </a:extLst>
          </p:cNvPr>
          <p:cNvSpPr/>
          <p:nvPr/>
        </p:nvSpPr>
        <p:spPr>
          <a:xfrm>
            <a:off x="3965394" y="4163686"/>
            <a:ext cx="1417320" cy="521208"/>
          </a:xfrm>
          <a:prstGeom prst="rect">
            <a:avLst/>
          </a:prstGeom>
          <a:solidFill>
            <a:srgbClr val="FFFFFF"/>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2" name="Text 45">
            <a:extLst>
              <a:ext uri="{FF2B5EF4-FFF2-40B4-BE49-F238E27FC236}">
                <a16:creationId xmlns:a16="http://schemas.microsoft.com/office/drawing/2014/main" id="{1ADB1F09-1E0B-1405-4F19-9AB5BE95248D}"/>
              </a:ext>
            </a:extLst>
          </p:cNvPr>
          <p:cNvSpPr/>
          <p:nvPr/>
        </p:nvSpPr>
        <p:spPr>
          <a:xfrm>
            <a:off x="4056834" y="4163686"/>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 Owner</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3" name="Shape 46">
            <a:extLst>
              <a:ext uri="{FF2B5EF4-FFF2-40B4-BE49-F238E27FC236}">
                <a16:creationId xmlns:a16="http://schemas.microsoft.com/office/drawing/2014/main" id="{2432B91E-2B91-5554-7293-50417FA7AF08}"/>
              </a:ext>
            </a:extLst>
          </p:cNvPr>
          <p:cNvSpPr/>
          <p:nvPr/>
        </p:nvSpPr>
        <p:spPr>
          <a:xfrm>
            <a:off x="5382714" y="4163686"/>
            <a:ext cx="1417320" cy="521208"/>
          </a:xfrm>
          <a:prstGeom prst="rect">
            <a:avLst/>
          </a:prstGeom>
          <a:solidFill>
            <a:srgbClr val="FFFFFF"/>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Text 47">
            <a:extLst>
              <a:ext uri="{FF2B5EF4-FFF2-40B4-BE49-F238E27FC236}">
                <a16:creationId xmlns:a16="http://schemas.microsoft.com/office/drawing/2014/main" id="{09CE7830-EE80-AA04-1E12-5C784B5CCDE2}"/>
              </a:ext>
            </a:extLst>
          </p:cNvPr>
          <p:cNvSpPr/>
          <p:nvPr/>
        </p:nvSpPr>
        <p:spPr>
          <a:xfrm>
            <a:off x="5474154" y="4163686"/>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 Custodian</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5" name="Shape 48">
            <a:extLst>
              <a:ext uri="{FF2B5EF4-FFF2-40B4-BE49-F238E27FC236}">
                <a16:creationId xmlns:a16="http://schemas.microsoft.com/office/drawing/2014/main" id="{7D362A0D-369E-E555-12B0-F9D7448D32C2}"/>
              </a:ext>
            </a:extLst>
          </p:cNvPr>
          <p:cNvSpPr/>
          <p:nvPr/>
        </p:nvSpPr>
        <p:spPr>
          <a:xfrm>
            <a:off x="719274" y="4684894"/>
            <a:ext cx="1828800" cy="521208"/>
          </a:xfrm>
          <a:prstGeom prst="rect">
            <a:avLst/>
          </a:prstGeom>
          <a:solidFill>
            <a:srgbClr val="D4F1F0"/>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6" name="Text 49">
            <a:extLst>
              <a:ext uri="{FF2B5EF4-FFF2-40B4-BE49-F238E27FC236}">
                <a16:creationId xmlns:a16="http://schemas.microsoft.com/office/drawing/2014/main" id="{B961A379-A9D4-105F-DC58-E5443A217ED0}"/>
              </a:ext>
            </a:extLst>
          </p:cNvPr>
          <p:cNvSpPr/>
          <p:nvPr/>
        </p:nvSpPr>
        <p:spPr>
          <a:xfrm>
            <a:off x="810714" y="4684894"/>
            <a:ext cx="164592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Artifacts exercised</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Shape 50">
            <a:extLst>
              <a:ext uri="{FF2B5EF4-FFF2-40B4-BE49-F238E27FC236}">
                <a16:creationId xmlns:a16="http://schemas.microsoft.com/office/drawing/2014/main" id="{66F4D6B8-5D53-82D8-0CC9-F19EC115455D}"/>
              </a:ext>
            </a:extLst>
          </p:cNvPr>
          <p:cNvSpPr/>
          <p:nvPr/>
        </p:nvSpPr>
        <p:spPr>
          <a:xfrm>
            <a:off x="2548074" y="4684894"/>
            <a:ext cx="1417320" cy="521208"/>
          </a:xfrm>
          <a:prstGeom prst="rect">
            <a:avLst/>
          </a:prstGeom>
          <a:solidFill>
            <a:srgbClr val="F1FAFA"/>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8" name="Text 51">
            <a:extLst>
              <a:ext uri="{FF2B5EF4-FFF2-40B4-BE49-F238E27FC236}">
                <a16:creationId xmlns:a16="http://schemas.microsoft.com/office/drawing/2014/main" id="{42A851E5-EE2B-1AA9-47CD-5A4D97688DF2}"/>
              </a:ext>
            </a:extLst>
          </p:cNvPr>
          <p:cNvSpPr/>
          <p:nvPr/>
        </p:nvSpPr>
        <p:spPr>
          <a:xfrm>
            <a:off x="2639514" y="4684894"/>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Dashboard + Issue form</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Shape 52">
            <a:extLst>
              <a:ext uri="{FF2B5EF4-FFF2-40B4-BE49-F238E27FC236}">
                <a16:creationId xmlns:a16="http://schemas.microsoft.com/office/drawing/2014/main" id="{78FFB3A1-BCE7-B03D-3EB3-64A6F4AF96A4}"/>
              </a:ext>
            </a:extLst>
          </p:cNvPr>
          <p:cNvSpPr/>
          <p:nvPr/>
        </p:nvSpPr>
        <p:spPr>
          <a:xfrm>
            <a:off x="3965394" y="4684894"/>
            <a:ext cx="1417320" cy="521208"/>
          </a:xfrm>
          <a:prstGeom prst="rect">
            <a:avLst/>
          </a:prstGeom>
          <a:solidFill>
            <a:srgbClr val="F1FAFA"/>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0" name="Text 53">
            <a:extLst>
              <a:ext uri="{FF2B5EF4-FFF2-40B4-BE49-F238E27FC236}">
                <a16:creationId xmlns:a16="http://schemas.microsoft.com/office/drawing/2014/main" id="{41FFC764-FBF5-4561-5F53-B13B84980016}"/>
              </a:ext>
            </a:extLst>
          </p:cNvPr>
          <p:cNvSpPr/>
          <p:nvPr/>
        </p:nvSpPr>
        <p:spPr>
          <a:xfrm>
            <a:off x="4056834" y="4684894"/>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Portal + Glossary</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Shape 54">
            <a:extLst>
              <a:ext uri="{FF2B5EF4-FFF2-40B4-BE49-F238E27FC236}">
                <a16:creationId xmlns:a16="http://schemas.microsoft.com/office/drawing/2014/main" id="{ADA26A88-9919-0C89-5A26-8949D3512116}"/>
              </a:ext>
            </a:extLst>
          </p:cNvPr>
          <p:cNvSpPr/>
          <p:nvPr/>
        </p:nvSpPr>
        <p:spPr>
          <a:xfrm>
            <a:off x="5382714" y="4684894"/>
            <a:ext cx="1417320" cy="521208"/>
          </a:xfrm>
          <a:prstGeom prst="rect">
            <a:avLst/>
          </a:prstGeom>
          <a:solidFill>
            <a:srgbClr val="F1FAFA"/>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2" name="Text 55">
            <a:extLst>
              <a:ext uri="{FF2B5EF4-FFF2-40B4-BE49-F238E27FC236}">
                <a16:creationId xmlns:a16="http://schemas.microsoft.com/office/drawing/2014/main" id="{ACE6C753-3589-6540-F685-286B936924F1}"/>
              </a:ext>
            </a:extLst>
          </p:cNvPr>
          <p:cNvSpPr/>
          <p:nvPr/>
        </p:nvSpPr>
        <p:spPr>
          <a:xfrm>
            <a:off x="5474154" y="4684894"/>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Process Flow + Controls</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3" name="Shape 56">
            <a:extLst>
              <a:ext uri="{FF2B5EF4-FFF2-40B4-BE49-F238E27FC236}">
                <a16:creationId xmlns:a16="http://schemas.microsoft.com/office/drawing/2014/main" id="{3C7F0E37-232D-2B74-A6C7-96A1C4CCFE60}"/>
              </a:ext>
            </a:extLst>
          </p:cNvPr>
          <p:cNvSpPr/>
          <p:nvPr/>
        </p:nvSpPr>
        <p:spPr>
          <a:xfrm>
            <a:off x="719274" y="5206102"/>
            <a:ext cx="1828800" cy="521208"/>
          </a:xfrm>
          <a:prstGeom prst="rect">
            <a:avLst/>
          </a:prstGeom>
          <a:solidFill>
            <a:srgbClr val="D4F1F0"/>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4" name="Text 57">
            <a:extLst>
              <a:ext uri="{FF2B5EF4-FFF2-40B4-BE49-F238E27FC236}">
                <a16:creationId xmlns:a16="http://schemas.microsoft.com/office/drawing/2014/main" id="{63B555DC-E037-5110-B87B-80D656DFAD9E}"/>
              </a:ext>
            </a:extLst>
          </p:cNvPr>
          <p:cNvSpPr/>
          <p:nvPr/>
        </p:nvSpPr>
        <p:spPr>
          <a:xfrm>
            <a:off x="810714" y="5206102"/>
            <a:ext cx="164592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Time per scenario</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5" name="Shape 58">
            <a:extLst>
              <a:ext uri="{FF2B5EF4-FFF2-40B4-BE49-F238E27FC236}">
                <a16:creationId xmlns:a16="http://schemas.microsoft.com/office/drawing/2014/main" id="{D2C41A62-6E92-53D2-B95E-19F3FC4491FA}"/>
              </a:ext>
            </a:extLst>
          </p:cNvPr>
          <p:cNvSpPr/>
          <p:nvPr/>
        </p:nvSpPr>
        <p:spPr>
          <a:xfrm>
            <a:off x="2548074" y="5206102"/>
            <a:ext cx="1417320" cy="521208"/>
          </a:xfrm>
          <a:prstGeom prst="rect">
            <a:avLst/>
          </a:prstGeom>
          <a:solidFill>
            <a:srgbClr val="FFFFFF"/>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6" name="Text 59">
            <a:extLst>
              <a:ext uri="{FF2B5EF4-FFF2-40B4-BE49-F238E27FC236}">
                <a16:creationId xmlns:a16="http://schemas.microsoft.com/office/drawing/2014/main" id="{0BDB798A-7D88-EA81-D70F-4D3A72540D0B}"/>
              </a:ext>
            </a:extLst>
          </p:cNvPr>
          <p:cNvSpPr/>
          <p:nvPr/>
        </p:nvSpPr>
        <p:spPr>
          <a:xfrm>
            <a:off x="2639514" y="5206102"/>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10–12 min</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 name="Shape 60">
            <a:extLst>
              <a:ext uri="{FF2B5EF4-FFF2-40B4-BE49-F238E27FC236}">
                <a16:creationId xmlns:a16="http://schemas.microsoft.com/office/drawing/2014/main" id="{C3C9E9A5-E8A3-8ADA-4C34-CB82E9E09F92}"/>
              </a:ext>
            </a:extLst>
          </p:cNvPr>
          <p:cNvSpPr/>
          <p:nvPr/>
        </p:nvSpPr>
        <p:spPr>
          <a:xfrm>
            <a:off x="3965394" y="5206102"/>
            <a:ext cx="1417320" cy="521208"/>
          </a:xfrm>
          <a:prstGeom prst="rect">
            <a:avLst/>
          </a:prstGeom>
          <a:solidFill>
            <a:srgbClr val="FFFFFF"/>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 name="Text 61">
            <a:extLst>
              <a:ext uri="{FF2B5EF4-FFF2-40B4-BE49-F238E27FC236}">
                <a16:creationId xmlns:a16="http://schemas.microsoft.com/office/drawing/2014/main" id="{AE7C56D1-6E6A-BCD6-4F0B-A0A885527CA7}"/>
              </a:ext>
            </a:extLst>
          </p:cNvPr>
          <p:cNvSpPr/>
          <p:nvPr/>
        </p:nvSpPr>
        <p:spPr>
          <a:xfrm>
            <a:off x="4056834" y="5206102"/>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12–15 min</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Shape 62">
            <a:extLst>
              <a:ext uri="{FF2B5EF4-FFF2-40B4-BE49-F238E27FC236}">
                <a16:creationId xmlns:a16="http://schemas.microsoft.com/office/drawing/2014/main" id="{BEB02112-DDEA-0F42-D79B-219A2243C14E}"/>
              </a:ext>
            </a:extLst>
          </p:cNvPr>
          <p:cNvSpPr/>
          <p:nvPr/>
        </p:nvSpPr>
        <p:spPr>
          <a:xfrm>
            <a:off x="5382714" y="5206102"/>
            <a:ext cx="1417320" cy="521208"/>
          </a:xfrm>
          <a:prstGeom prst="rect">
            <a:avLst/>
          </a:prstGeom>
          <a:solidFill>
            <a:srgbClr val="FFFFFF"/>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 name="Text 63">
            <a:extLst>
              <a:ext uri="{FF2B5EF4-FFF2-40B4-BE49-F238E27FC236}">
                <a16:creationId xmlns:a16="http://schemas.microsoft.com/office/drawing/2014/main" id="{04AFADF3-1E86-5B4F-4583-9134B3215DFA}"/>
              </a:ext>
            </a:extLst>
          </p:cNvPr>
          <p:cNvSpPr/>
          <p:nvPr/>
        </p:nvSpPr>
        <p:spPr>
          <a:xfrm>
            <a:off x="5474154" y="5206102"/>
            <a:ext cx="1234440" cy="52120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8–10 min</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 name="Shape 64">
            <a:extLst>
              <a:ext uri="{FF2B5EF4-FFF2-40B4-BE49-F238E27FC236}">
                <a16:creationId xmlns:a16="http://schemas.microsoft.com/office/drawing/2014/main" id="{D530C454-E59E-93AC-20E8-00CE92A6BA57}"/>
              </a:ext>
            </a:extLst>
          </p:cNvPr>
          <p:cNvSpPr/>
          <p:nvPr/>
        </p:nvSpPr>
        <p:spPr>
          <a:xfrm>
            <a:off x="7348674" y="2371462"/>
            <a:ext cx="4434840" cy="3566160"/>
          </a:xfrm>
          <a:prstGeom prst="rect">
            <a:avLst/>
          </a:prstGeom>
          <a:solidFill>
            <a:srgbClr val="FFFFFF"/>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 name="Text 65">
            <a:extLst>
              <a:ext uri="{FF2B5EF4-FFF2-40B4-BE49-F238E27FC236}">
                <a16:creationId xmlns:a16="http://schemas.microsoft.com/office/drawing/2014/main" id="{E861AD2D-8D3C-B42F-87A8-803EE46EA218}"/>
              </a:ext>
            </a:extLst>
          </p:cNvPr>
          <p:cNvSpPr/>
          <p:nvPr/>
        </p:nvSpPr>
        <p:spPr>
          <a:xfrm>
            <a:off x="7485834" y="2462902"/>
            <a:ext cx="416052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EXAMPLE SET  —  3 scenarios</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 name="Shape 66">
            <a:extLst>
              <a:ext uri="{FF2B5EF4-FFF2-40B4-BE49-F238E27FC236}">
                <a16:creationId xmlns:a16="http://schemas.microsoft.com/office/drawing/2014/main" id="{7B916A78-29FC-8F75-32ED-718FA4415CB8}"/>
              </a:ext>
            </a:extLst>
          </p:cNvPr>
          <p:cNvSpPr/>
          <p:nvPr/>
        </p:nvSpPr>
        <p:spPr>
          <a:xfrm>
            <a:off x="7485834" y="2828662"/>
            <a:ext cx="4160520" cy="91440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 name="Shape 67">
            <a:extLst>
              <a:ext uri="{FF2B5EF4-FFF2-40B4-BE49-F238E27FC236}">
                <a16:creationId xmlns:a16="http://schemas.microsoft.com/office/drawing/2014/main" id="{7A9FE75A-2C62-DD78-50EC-E3DB87D5B0E5}"/>
              </a:ext>
            </a:extLst>
          </p:cNvPr>
          <p:cNvSpPr/>
          <p:nvPr/>
        </p:nvSpPr>
        <p:spPr>
          <a:xfrm>
            <a:off x="7485834" y="2828662"/>
            <a:ext cx="73152" cy="9144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 name="Text 68">
            <a:extLst>
              <a:ext uri="{FF2B5EF4-FFF2-40B4-BE49-F238E27FC236}">
                <a16:creationId xmlns:a16="http://schemas.microsoft.com/office/drawing/2014/main" id="{755DF1DA-E9F4-F296-1CC1-8F95499E672C}"/>
              </a:ext>
            </a:extLst>
          </p:cNvPr>
          <p:cNvSpPr/>
          <p:nvPr/>
        </p:nvSpPr>
        <p:spPr>
          <a:xfrm>
            <a:off x="7622994" y="2874382"/>
            <a:ext cx="3977640" cy="256032"/>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#1  ·  The Failing Customer ID</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 name="Shape 69">
            <a:extLst>
              <a:ext uri="{FF2B5EF4-FFF2-40B4-BE49-F238E27FC236}">
                <a16:creationId xmlns:a16="http://schemas.microsoft.com/office/drawing/2014/main" id="{FF96468B-3007-8124-755E-EA8993AFEF88}"/>
              </a:ext>
            </a:extLst>
          </p:cNvPr>
          <p:cNvSpPr/>
          <p:nvPr/>
        </p:nvSpPr>
        <p:spPr>
          <a:xfrm>
            <a:off x="7622994" y="3148702"/>
            <a:ext cx="1188720" cy="201168"/>
          </a:xfrm>
          <a:prstGeom prst="roundRect">
            <a:avLst>
              <a:gd name="adj" fmla="val 22727"/>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 name="Text 70">
            <a:extLst>
              <a:ext uri="{FF2B5EF4-FFF2-40B4-BE49-F238E27FC236}">
                <a16:creationId xmlns:a16="http://schemas.microsoft.com/office/drawing/2014/main" id="{E358DDD8-8BEA-E8E2-20DB-667B446DC94B}"/>
              </a:ext>
            </a:extLst>
          </p:cNvPr>
          <p:cNvSpPr/>
          <p:nvPr/>
        </p:nvSpPr>
        <p:spPr>
          <a:xfrm>
            <a:off x="7622994" y="3148702"/>
            <a:ext cx="11887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1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Happy path</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 name="Text 71">
            <a:extLst>
              <a:ext uri="{FF2B5EF4-FFF2-40B4-BE49-F238E27FC236}">
                <a16:creationId xmlns:a16="http://schemas.microsoft.com/office/drawing/2014/main" id="{0C1183B9-0F49-A6FF-6F9A-83B49E67F10D}"/>
              </a:ext>
            </a:extLst>
          </p:cNvPr>
          <p:cNvSpPr/>
          <p:nvPr/>
        </p:nvSpPr>
        <p:spPr>
          <a:xfrm>
            <a:off x="8857434" y="3148702"/>
            <a:ext cx="1371600" cy="20116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~12 min</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 name="Text 72">
            <a:extLst>
              <a:ext uri="{FF2B5EF4-FFF2-40B4-BE49-F238E27FC236}">
                <a16:creationId xmlns:a16="http://schemas.microsoft.com/office/drawing/2014/main" id="{E9322E95-7483-DA50-D52C-DD78D28945D3}"/>
              </a:ext>
            </a:extLst>
          </p:cNvPr>
          <p:cNvSpPr/>
          <p:nvPr/>
        </p:nvSpPr>
        <p:spPr>
          <a:xfrm>
            <a:off x="7622994" y="3377302"/>
            <a:ext cx="397764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DQ alert lands. Steward identifies it, logs it, assigns the fix.</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 name="Shape 73">
            <a:extLst>
              <a:ext uri="{FF2B5EF4-FFF2-40B4-BE49-F238E27FC236}">
                <a16:creationId xmlns:a16="http://schemas.microsoft.com/office/drawing/2014/main" id="{FC99F445-FB06-BE23-A530-E7B997AE0B01}"/>
              </a:ext>
            </a:extLst>
          </p:cNvPr>
          <p:cNvSpPr/>
          <p:nvPr/>
        </p:nvSpPr>
        <p:spPr>
          <a:xfrm>
            <a:off x="7485834" y="3834502"/>
            <a:ext cx="4160520" cy="91440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Shape 74">
            <a:extLst>
              <a:ext uri="{FF2B5EF4-FFF2-40B4-BE49-F238E27FC236}">
                <a16:creationId xmlns:a16="http://schemas.microsoft.com/office/drawing/2014/main" id="{8665BC0E-EC75-3C8D-1B71-55614A24E1BE}"/>
              </a:ext>
            </a:extLst>
          </p:cNvPr>
          <p:cNvSpPr/>
          <p:nvPr/>
        </p:nvSpPr>
        <p:spPr>
          <a:xfrm>
            <a:off x="7485834" y="3834502"/>
            <a:ext cx="73152" cy="9144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 name="Text 75">
            <a:extLst>
              <a:ext uri="{FF2B5EF4-FFF2-40B4-BE49-F238E27FC236}">
                <a16:creationId xmlns:a16="http://schemas.microsoft.com/office/drawing/2014/main" id="{7B37447C-0572-7723-BD5A-89CDC6F425CF}"/>
              </a:ext>
            </a:extLst>
          </p:cNvPr>
          <p:cNvSpPr/>
          <p:nvPr/>
        </p:nvSpPr>
        <p:spPr>
          <a:xfrm>
            <a:off x="7622994" y="3880222"/>
            <a:ext cx="3977640" cy="256032"/>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#2  ·  The Disputed Definition</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 name="Shape 76">
            <a:extLst>
              <a:ext uri="{FF2B5EF4-FFF2-40B4-BE49-F238E27FC236}">
                <a16:creationId xmlns:a16="http://schemas.microsoft.com/office/drawing/2014/main" id="{679CC13C-B6A0-326B-0603-2767FB34B4FD}"/>
              </a:ext>
            </a:extLst>
          </p:cNvPr>
          <p:cNvSpPr/>
          <p:nvPr/>
        </p:nvSpPr>
        <p:spPr>
          <a:xfrm>
            <a:off x="7622994" y="4154542"/>
            <a:ext cx="1188720" cy="201168"/>
          </a:xfrm>
          <a:prstGeom prst="roundRect">
            <a:avLst>
              <a:gd name="adj" fmla="val 22727"/>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 name="Text 77">
            <a:extLst>
              <a:ext uri="{FF2B5EF4-FFF2-40B4-BE49-F238E27FC236}">
                <a16:creationId xmlns:a16="http://schemas.microsoft.com/office/drawing/2014/main" id="{2083C614-3FF8-6F1A-ACDB-1F5FB1DF618E}"/>
              </a:ext>
            </a:extLst>
          </p:cNvPr>
          <p:cNvSpPr/>
          <p:nvPr/>
        </p:nvSpPr>
        <p:spPr>
          <a:xfrm>
            <a:off x="7622994" y="4154542"/>
            <a:ext cx="11887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1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Escalation</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 name="Text 78">
            <a:extLst>
              <a:ext uri="{FF2B5EF4-FFF2-40B4-BE49-F238E27FC236}">
                <a16:creationId xmlns:a16="http://schemas.microsoft.com/office/drawing/2014/main" id="{9E77B55C-DEFF-EA8E-8C03-F6C4321DBD87}"/>
              </a:ext>
            </a:extLst>
          </p:cNvPr>
          <p:cNvSpPr/>
          <p:nvPr/>
        </p:nvSpPr>
        <p:spPr>
          <a:xfrm>
            <a:off x="8857434" y="4154542"/>
            <a:ext cx="1371600" cy="20116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~14 min</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 name="Text 79">
            <a:extLst>
              <a:ext uri="{FF2B5EF4-FFF2-40B4-BE49-F238E27FC236}">
                <a16:creationId xmlns:a16="http://schemas.microsoft.com/office/drawing/2014/main" id="{EAAA84FA-F2B2-0210-6A81-FE536DE37629}"/>
              </a:ext>
            </a:extLst>
          </p:cNvPr>
          <p:cNvSpPr/>
          <p:nvPr/>
        </p:nvSpPr>
        <p:spPr>
          <a:xfrm>
            <a:off x="7622994" y="4383142"/>
            <a:ext cx="397764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Business user challenges the meaning of a CDE. Steward walks it up to the Data Owner.</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 name="Shape 80">
            <a:extLst>
              <a:ext uri="{FF2B5EF4-FFF2-40B4-BE49-F238E27FC236}">
                <a16:creationId xmlns:a16="http://schemas.microsoft.com/office/drawing/2014/main" id="{AEE5C8E8-C971-DA19-B794-133C18279755}"/>
              </a:ext>
            </a:extLst>
          </p:cNvPr>
          <p:cNvSpPr/>
          <p:nvPr/>
        </p:nvSpPr>
        <p:spPr>
          <a:xfrm>
            <a:off x="7485834" y="4840342"/>
            <a:ext cx="4160520" cy="91440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 name="Shape 81">
            <a:extLst>
              <a:ext uri="{FF2B5EF4-FFF2-40B4-BE49-F238E27FC236}">
                <a16:creationId xmlns:a16="http://schemas.microsoft.com/office/drawing/2014/main" id="{C9BED6C2-15E0-00AF-2FDA-A0343D50EAD6}"/>
              </a:ext>
            </a:extLst>
          </p:cNvPr>
          <p:cNvSpPr/>
          <p:nvPr/>
        </p:nvSpPr>
        <p:spPr>
          <a:xfrm>
            <a:off x="7485834" y="4840342"/>
            <a:ext cx="73152" cy="9144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 name="Text 82">
            <a:extLst>
              <a:ext uri="{FF2B5EF4-FFF2-40B4-BE49-F238E27FC236}">
                <a16:creationId xmlns:a16="http://schemas.microsoft.com/office/drawing/2014/main" id="{5677DA2E-4C05-7C87-4099-A5202E3FB9C0}"/>
              </a:ext>
            </a:extLst>
          </p:cNvPr>
          <p:cNvSpPr/>
          <p:nvPr/>
        </p:nvSpPr>
        <p:spPr>
          <a:xfrm>
            <a:off x="7622994" y="4886062"/>
            <a:ext cx="3977640" cy="256032"/>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#3  ·  The Missing Field</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 name="Shape 83">
            <a:extLst>
              <a:ext uri="{FF2B5EF4-FFF2-40B4-BE49-F238E27FC236}">
                <a16:creationId xmlns:a16="http://schemas.microsoft.com/office/drawing/2014/main" id="{0AD4CE5C-97B8-CF7D-DCC2-FF4C267FBADF}"/>
              </a:ext>
            </a:extLst>
          </p:cNvPr>
          <p:cNvSpPr/>
          <p:nvPr/>
        </p:nvSpPr>
        <p:spPr>
          <a:xfrm>
            <a:off x="7622994" y="5160382"/>
            <a:ext cx="1188720" cy="201168"/>
          </a:xfrm>
          <a:prstGeom prst="roundRect">
            <a:avLst>
              <a:gd name="adj" fmla="val 22727"/>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1" name="Text 84">
            <a:extLst>
              <a:ext uri="{FF2B5EF4-FFF2-40B4-BE49-F238E27FC236}">
                <a16:creationId xmlns:a16="http://schemas.microsoft.com/office/drawing/2014/main" id="{442EFFF2-6DFE-69FD-3060-D34C2F52AFD6}"/>
              </a:ext>
            </a:extLst>
          </p:cNvPr>
          <p:cNvSpPr/>
          <p:nvPr/>
        </p:nvSpPr>
        <p:spPr>
          <a:xfrm>
            <a:off x="7622994" y="5160382"/>
            <a:ext cx="11887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1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Edge case</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2" name="Text 85">
            <a:extLst>
              <a:ext uri="{FF2B5EF4-FFF2-40B4-BE49-F238E27FC236}">
                <a16:creationId xmlns:a16="http://schemas.microsoft.com/office/drawing/2014/main" id="{31F7D123-9B4F-C48C-FAEB-9CD51271D9A9}"/>
              </a:ext>
            </a:extLst>
          </p:cNvPr>
          <p:cNvSpPr/>
          <p:nvPr/>
        </p:nvSpPr>
        <p:spPr>
          <a:xfrm>
            <a:off x="8857434" y="5160382"/>
            <a:ext cx="1371600" cy="20116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~9 min</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3" name="Text 86">
            <a:extLst>
              <a:ext uri="{FF2B5EF4-FFF2-40B4-BE49-F238E27FC236}">
                <a16:creationId xmlns:a16="http://schemas.microsoft.com/office/drawing/2014/main" id="{C6FB9B6F-2141-BE3C-A98E-35A05DED91CC}"/>
              </a:ext>
            </a:extLst>
          </p:cNvPr>
          <p:cNvSpPr/>
          <p:nvPr/>
        </p:nvSpPr>
        <p:spPr>
          <a:xfrm>
            <a:off x="7622994" y="5388982"/>
            <a:ext cx="397764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spots a new field in production that isn't in the glossary. What's the onboarding path?</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033941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FD6A9B-178F-D38D-3B2A-D11BC88437A1}"/>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0F45D139-7334-C0B2-FB2F-42CFA4F41049}"/>
              </a:ext>
            </a:extLst>
          </p:cNvPr>
          <p:cNvSpPr/>
          <p:nvPr/>
        </p:nvSpPr>
        <p:spPr>
          <a:xfrm>
            <a:off x="-1524" y="0"/>
            <a:ext cx="12192000" cy="645512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FBB72D6-FA5B-3CA5-B445-0F6D12174B1D}"/>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146</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 name="Text 2">
            <a:extLst>
              <a:ext uri="{FF2B5EF4-FFF2-40B4-BE49-F238E27FC236}">
                <a16:creationId xmlns:a16="http://schemas.microsoft.com/office/drawing/2014/main" id="{8086DC74-D469-8F4C-5457-9860C15FDF8F}"/>
              </a:ext>
            </a:extLst>
          </p:cNvPr>
          <p:cNvSpPr/>
          <p:nvPr/>
        </p:nvSpPr>
        <p:spPr>
          <a:xfrm>
            <a:off x="457200" y="2194560"/>
            <a:ext cx="11274552"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80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THE BUILD LIST</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Text 3">
            <a:extLst>
              <a:ext uri="{FF2B5EF4-FFF2-40B4-BE49-F238E27FC236}">
                <a16:creationId xmlns:a16="http://schemas.microsoft.com/office/drawing/2014/main" id="{A4B6EB06-CED1-D3DF-1446-A8BCD71BEF65}"/>
              </a:ext>
            </a:extLst>
          </p:cNvPr>
          <p:cNvSpPr/>
          <p:nvPr/>
        </p:nvSpPr>
        <p:spPr>
          <a:xfrm>
            <a:off x="457200" y="2743200"/>
            <a:ext cx="11274552" cy="10972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Eight Artifacts</a:t>
            </a:r>
            <a:endParaRPr kumimoji="0" lang="en-US" sz="6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 name="Shape 4">
            <a:extLst>
              <a:ext uri="{FF2B5EF4-FFF2-40B4-BE49-F238E27FC236}">
                <a16:creationId xmlns:a16="http://schemas.microsoft.com/office/drawing/2014/main" id="{C6A162CF-92F6-6033-E643-0E098FE2292B}"/>
              </a:ext>
            </a:extLst>
          </p:cNvPr>
          <p:cNvSpPr/>
          <p:nvPr/>
        </p:nvSpPr>
        <p:spPr>
          <a:xfrm>
            <a:off x="4265676" y="3977640"/>
            <a:ext cx="3657600" cy="0"/>
          </a:xfrm>
          <a:prstGeom prst="line">
            <a:avLst/>
          </a:prstGeom>
          <a:noFill/>
          <a:ln w="254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 5">
            <a:extLst>
              <a:ext uri="{FF2B5EF4-FFF2-40B4-BE49-F238E27FC236}">
                <a16:creationId xmlns:a16="http://schemas.microsoft.com/office/drawing/2014/main" id="{DF9815AF-E5B8-BC6F-63E3-A2459E3D3E81}"/>
              </a:ext>
            </a:extLst>
          </p:cNvPr>
          <p:cNvSpPr/>
          <p:nvPr/>
        </p:nvSpPr>
        <p:spPr>
          <a:xfrm>
            <a:off x="457200" y="4160520"/>
            <a:ext cx="1127455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BDD6DE"/>
                </a:solidFill>
                <a:effectLst/>
                <a:uLnTx/>
                <a:uFillTx/>
                <a:latin typeface="Arial" panose="020B0604020202020204" pitchFamily="34" charset="0"/>
                <a:ea typeface="Calibri" pitchFamily="34" charset="-122"/>
                <a:cs typeface="Arial" panose="020B0604020202020204" pitchFamily="34" charset="0"/>
              </a:rPr>
              <a:t>The core set every governance prototyping sprint produces.</a:t>
            </a:r>
            <a:endParaRPr kumimoji="0" lang="en-US" sz="2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6">
            <a:extLst>
              <a:ext uri="{FF2B5EF4-FFF2-40B4-BE49-F238E27FC236}">
                <a16:creationId xmlns:a16="http://schemas.microsoft.com/office/drawing/2014/main" id="{6D402431-0A0E-4F8F-46C4-9D052AE00390}"/>
              </a:ext>
            </a:extLst>
          </p:cNvPr>
          <p:cNvSpPr/>
          <p:nvPr/>
        </p:nvSpPr>
        <p:spPr>
          <a:xfrm>
            <a:off x="4448556" y="5029200"/>
            <a:ext cx="3291840" cy="548640"/>
          </a:xfrm>
          <a:prstGeom prst="roundRect">
            <a:avLst>
              <a:gd name="adj" fmla="val 50000"/>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7">
            <a:extLst>
              <a:ext uri="{FF2B5EF4-FFF2-40B4-BE49-F238E27FC236}">
                <a16:creationId xmlns:a16="http://schemas.microsoft.com/office/drawing/2014/main" id="{1749362A-6628-3530-0C4C-372BF12DD633}"/>
              </a:ext>
            </a:extLst>
          </p:cNvPr>
          <p:cNvSpPr/>
          <p:nvPr/>
        </p:nvSpPr>
        <p:spPr>
          <a:xfrm>
            <a:off x="4448556" y="5029200"/>
            <a:ext cx="3291840"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ONE PER STORYBOARD FRAME SET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700277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320826-88DD-E4DF-4F41-D0CD76B36AB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F78606E-5BAC-4ADD-6255-15F1D1861AB7}"/>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The Eight Prototype Artifacts</a:t>
            </a:r>
          </a:p>
        </p:txBody>
      </p:sp>
      <p:sp>
        <p:nvSpPr>
          <p:cNvPr id="4" name="Footer Placeholder 3">
            <a:extLst>
              <a:ext uri="{FF2B5EF4-FFF2-40B4-BE49-F238E27FC236}">
                <a16:creationId xmlns:a16="http://schemas.microsoft.com/office/drawing/2014/main" id="{10C617BD-AF9E-D3C4-DA78-D84DBB0FB50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5D66846-2AF0-EB98-6CAD-FB8F57A074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56AFE6AB-08E7-CD73-F324-81F2E09878A8}"/>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569ADFBA-A2EA-2472-2A81-EDEA61636EC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E4F75FB9-7ECC-59C3-F304-D3D1C7785DDE}"/>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19D69B6D-6390-D450-874F-7F5754DE56A2}"/>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267DFE03-C484-BE9B-7A49-2FD7C0A9D6E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3">
            <a:extLst>
              <a:ext uri="{FF2B5EF4-FFF2-40B4-BE49-F238E27FC236}">
                <a16:creationId xmlns:a16="http://schemas.microsoft.com/office/drawing/2014/main" id="{12A9E2A3-FD05-F00F-A3D2-7C4D7868E735}"/>
              </a:ext>
            </a:extLst>
          </p:cNvPr>
          <p:cNvSpPr/>
          <p:nvPr/>
        </p:nvSpPr>
        <p:spPr>
          <a:xfrm>
            <a:off x="435685" y="1411342"/>
            <a:ext cx="111556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Not every sprint builds all eight. Pick the subset that matches the top-3 frames from Workshop 7.</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Shape 14">
            <a:extLst>
              <a:ext uri="{FF2B5EF4-FFF2-40B4-BE49-F238E27FC236}">
                <a16:creationId xmlns:a16="http://schemas.microsoft.com/office/drawing/2014/main" id="{16925932-C56B-70FF-3E1F-AA0ACDB3CAC4}"/>
              </a:ext>
            </a:extLst>
          </p:cNvPr>
          <p:cNvSpPr/>
          <p:nvPr/>
        </p:nvSpPr>
        <p:spPr>
          <a:xfrm>
            <a:off x="435685" y="1959982"/>
            <a:ext cx="2697480" cy="173736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15">
            <a:extLst>
              <a:ext uri="{FF2B5EF4-FFF2-40B4-BE49-F238E27FC236}">
                <a16:creationId xmlns:a16="http://schemas.microsoft.com/office/drawing/2014/main" id="{5926FE5E-E6A8-0096-80A6-A7A901F03919}"/>
              </a:ext>
            </a:extLst>
          </p:cNvPr>
          <p:cNvSpPr/>
          <p:nvPr/>
        </p:nvSpPr>
        <p:spPr>
          <a:xfrm>
            <a:off x="435685" y="1959982"/>
            <a:ext cx="91440" cy="17373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16">
            <a:extLst>
              <a:ext uri="{FF2B5EF4-FFF2-40B4-BE49-F238E27FC236}">
                <a16:creationId xmlns:a16="http://schemas.microsoft.com/office/drawing/2014/main" id="{FAEF339D-AE99-77E6-A0ED-67162D28E13E}"/>
              </a:ext>
            </a:extLst>
          </p:cNvPr>
          <p:cNvSpPr/>
          <p:nvPr/>
        </p:nvSpPr>
        <p:spPr>
          <a:xfrm>
            <a:off x="618565" y="2142862"/>
            <a:ext cx="457200" cy="45720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17">
            <a:extLst>
              <a:ext uri="{FF2B5EF4-FFF2-40B4-BE49-F238E27FC236}">
                <a16:creationId xmlns:a16="http://schemas.microsoft.com/office/drawing/2014/main" id="{A6EA2466-A250-2971-5FE9-EA9BB20DFCB4}"/>
              </a:ext>
            </a:extLst>
          </p:cNvPr>
          <p:cNvSpPr/>
          <p:nvPr/>
        </p:nvSpPr>
        <p:spPr>
          <a:xfrm>
            <a:off x="618565" y="2142862"/>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1</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18">
            <a:extLst>
              <a:ext uri="{FF2B5EF4-FFF2-40B4-BE49-F238E27FC236}">
                <a16:creationId xmlns:a16="http://schemas.microsoft.com/office/drawing/2014/main" id="{B8D03E21-BD43-5C41-73B2-F34D158B0970}"/>
              </a:ext>
            </a:extLst>
          </p:cNvPr>
          <p:cNvSpPr/>
          <p:nvPr/>
        </p:nvSpPr>
        <p:spPr>
          <a:xfrm>
            <a:off x="1167205" y="2142862"/>
            <a:ext cx="1828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Business Glossary Template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19">
            <a:extLst>
              <a:ext uri="{FF2B5EF4-FFF2-40B4-BE49-F238E27FC236}">
                <a16:creationId xmlns:a16="http://schemas.microsoft.com/office/drawing/2014/main" id="{F3B512E1-608E-3E0F-CF86-DE3AB5D2794A}"/>
              </a:ext>
            </a:extLst>
          </p:cNvPr>
          <p:cNvSpPr/>
          <p:nvPr/>
        </p:nvSpPr>
        <p:spPr>
          <a:xfrm>
            <a:off x="664285" y="2737222"/>
            <a:ext cx="2331720" cy="8686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Definitions of key terms + CDEs, with related controls.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20">
            <a:extLst>
              <a:ext uri="{FF2B5EF4-FFF2-40B4-BE49-F238E27FC236}">
                <a16:creationId xmlns:a16="http://schemas.microsoft.com/office/drawing/2014/main" id="{C92355DE-54EF-A883-D926-5BFFBF1723FA}"/>
              </a:ext>
            </a:extLst>
          </p:cNvPr>
          <p:cNvSpPr/>
          <p:nvPr/>
        </p:nvSpPr>
        <p:spPr>
          <a:xfrm>
            <a:off x="3270325" y="1959982"/>
            <a:ext cx="2697480" cy="173736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hape 21">
            <a:extLst>
              <a:ext uri="{FF2B5EF4-FFF2-40B4-BE49-F238E27FC236}">
                <a16:creationId xmlns:a16="http://schemas.microsoft.com/office/drawing/2014/main" id="{DBF89A35-1836-0E0F-B5D1-DF49C5ECB4B6}"/>
              </a:ext>
            </a:extLst>
          </p:cNvPr>
          <p:cNvSpPr/>
          <p:nvPr/>
        </p:nvSpPr>
        <p:spPr>
          <a:xfrm>
            <a:off x="3270325" y="1959982"/>
            <a:ext cx="91440" cy="17373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Shape 22">
            <a:extLst>
              <a:ext uri="{FF2B5EF4-FFF2-40B4-BE49-F238E27FC236}">
                <a16:creationId xmlns:a16="http://schemas.microsoft.com/office/drawing/2014/main" id="{D5C9F8EF-6EAA-82D3-983A-8F18FDF8D09C}"/>
              </a:ext>
            </a:extLst>
          </p:cNvPr>
          <p:cNvSpPr/>
          <p:nvPr/>
        </p:nvSpPr>
        <p:spPr>
          <a:xfrm>
            <a:off x="3453205" y="2142862"/>
            <a:ext cx="457200" cy="45720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3">
            <a:extLst>
              <a:ext uri="{FF2B5EF4-FFF2-40B4-BE49-F238E27FC236}">
                <a16:creationId xmlns:a16="http://schemas.microsoft.com/office/drawing/2014/main" id="{B4C6E6C7-61CA-3C3F-7400-9B2054B6BADA}"/>
              </a:ext>
            </a:extLst>
          </p:cNvPr>
          <p:cNvSpPr/>
          <p:nvPr/>
        </p:nvSpPr>
        <p:spPr>
          <a:xfrm>
            <a:off x="3453205" y="2142862"/>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2</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4">
            <a:extLst>
              <a:ext uri="{FF2B5EF4-FFF2-40B4-BE49-F238E27FC236}">
                <a16:creationId xmlns:a16="http://schemas.microsoft.com/office/drawing/2014/main" id="{28F5341F-EE21-2B52-0ED2-082E7760C123}"/>
              </a:ext>
            </a:extLst>
          </p:cNvPr>
          <p:cNvSpPr/>
          <p:nvPr/>
        </p:nvSpPr>
        <p:spPr>
          <a:xfrm>
            <a:off x="4001845" y="2142862"/>
            <a:ext cx="1828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Data Quality Dashboard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25">
            <a:extLst>
              <a:ext uri="{FF2B5EF4-FFF2-40B4-BE49-F238E27FC236}">
                <a16:creationId xmlns:a16="http://schemas.microsoft.com/office/drawing/2014/main" id="{76B75856-D251-B50A-F96B-93B03AF868E2}"/>
              </a:ext>
            </a:extLst>
          </p:cNvPr>
          <p:cNvSpPr/>
          <p:nvPr/>
        </p:nvSpPr>
        <p:spPr>
          <a:xfrm>
            <a:off x="3498925" y="2737222"/>
            <a:ext cx="2331720" cy="8686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Scorecard of DQ metrics at CDE and domain level.</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26">
            <a:extLst>
              <a:ext uri="{FF2B5EF4-FFF2-40B4-BE49-F238E27FC236}">
                <a16:creationId xmlns:a16="http://schemas.microsoft.com/office/drawing/2014/main" id="{4DB0845B-5DB4-E651-A544-A2A4E32B8965}"/>
              </a:ext>
            </a:extLst>
          </p:cNvPr>
          <p:cNvSpPr/>
          <p:nvPr/>
        </p:nvSpPr>
        <p:spPr>
          <a:xfrm>
            <a:off x="6104965" y="1959982"/>
            <a:ext cx="2697480" cy="173736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Shape 27">
            <a:extLst>
              <a:ext uri="{FF2B5EF4-FFF2-40B4-BE49-F238E27FC236}">
                <a16:creationId xmlns:a16="http://schemas.microsoft.com/office/drawing/2014/main" id="{F317540B-A3FA-7F1E-46FD-D7CB1211C5A3}"/>
              </a:ext>
            </a:extLst>
          </p:cNvPr>
          <p:cNvSpPr/>
          <p:nvPr/>
        </p:nvSpPr>
        <p:spPr>
          <a:xfrm>
            <a:off x="6104965" y="1959982"/>
            <a:ext cx="91440" cy="17373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28">
            <a:extLst>
              <a:ext uri="{FF2B5EF4-FFF2-40B4-BE49-F238E27FC236}">
                <a16:creationId xmlns:a16="http://schemas.microsoft.com/office/drawing/2014/main" id="{463BF25C-86C9-F62F-C389-81B304D68DFF}"/>
              </a:ext>
            </a:extLst>
          </p:cNvPr>
          <p:cNvSpPr/>
          <p:nvPr/>
        </p:nvSpPr>
        <p:spPr>
          <a:xfrm>
            <a:off x="6287845" y="2142862"/>
            <a:ext cx="457200" cy="45720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29">
            <a:extLst>
              <a:ext uri="{FF2B5EF4-FFF2-40B4-BE49-F238E27FC236}">
                <a16:creationId xmlns:a16="http://schemas.microsoft.com/office/drawing/2014/main" id="{631F9B2A-39B8-6C6E-B022-6CBC6B622792}"/>
              </a:ext>
            </a:extLst>
          </p:cNvPr>
          <p:cNvSpPr/>
          <p:nvPr/>
        </p:nvSpPr>
        <p:spPr>
          <a:xfrm>
            <a:off x="6287845" y="2142862"/>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3</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0">
            <a:extLst>
              <a:ext uri="{FF2B5EF4-FFF2-40B4-BE49-F238E27FC236}">
                <a16:creationId xmlns:a16="http://schemas.microsoft.com/office/drawing/2014/main" id="{B659A055-8EBC-5B77-671A-21A12899E72F}"/>
              </a:ext>
            </a:extLst>
          </p:cNvPr>
          <p:cNvSpPr/>
          <p:nvPr/>
        </p:nvSpPr>
        <p:spPr>
          <a:xfrm>
            <a:off x="6836485" y="2142862"/>
            <a:ext cx="1828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Process Flow Diagram</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1">
            <a:extLst>
              <a:ext uri="{FF2B5EF4-FFF2-40B4-BE49-F238E27FC236}">
                <a16:creationId xmlns:a16="http://schemas.microsoft.com/office/drawing/2014/main" id="{2B569706-F0C1-72D7-51FA-6A36054FABA8}"/>
              </a:ext>
            </a:extLst>
          </p:cNvPr>
          <p:cNvSpPr/>
          <p:nvPr/>
        </p:nvSpPr>
        <p:spPr>
          <a:xfrm>
            <a:off x="6333565" y="2737222"/>
            <a:ext cx="2331720" cy="8686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Swimlane + decision gates + control points.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2">
            <a:extLst>
              <a:ext uri="{FF2B5EF4-FFF2-40B4-BE49-F238E27FC236}">
                <a16:creationId xmlns:a16="http://schemas.microsoft.com/office/drawing/2014/main" id="{DE5978AE-99E8-F928-A442-4DB83FC4C21E}"/>
              </a:ext>
            </a:extLst>
          </p:cNvPr>
          <p:cNvSpPr/>
          <p:nvPr/>
        </p:nvSpPr>
        <p:spPr>
          <a:xfrm>
            <a:off x="8939605" y="1959982"/>
            <a:ext cx="2697480" cy="173736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3">
            <a:extLst>
              <a:ext uri="{FF2B5EF4-FFF2-40B4-BE49-F238E27FC236}">
                <a16:creationId xmlns:a16="http://schemas.microsoft.com/office/drawing/2014/main" id="{F9C0488F-5918-4491-1BA7-7C1B162C5BF7}"/>
              </a:ext>
            </a:extLst>
          </p:cNvPr>
          <p:cNvSpPr/>
          <p:nvPr/>
        </p:nvSpPr>
        <p:spPr>
          <a:xfrm>
            <a:off x="8939605" y="1959982"/>
            <a:ext cx="91440" cy="17373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34">
            <a:extLst>
              <a:ext uri="{FF2B5EF4-FFF2-40B4-BE49-F238E27FC236}">
                <a16:creationId xmlns:a16="http://schemas.microsoft.com/office/drawing/2014/main" id="{92AB5310-7FC7-2427-0914-A3B6414B5FC1}"/>
              </a:ext>
            </a:extLst>
          </p:cNvPr>
          <p:cNvSpPr/>
          <p:nvPr/>
        </p:nvSpPr>
        <p:spPr>
          <a:xfrm>
            <a:off x="9122485" y="2142862"/>
            <a:ext cx="457200" cy="45720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35">
            <a:extLst>
              <a:ext uri="{FF2B5EF4-FFF2-40B4-BE49-F238E27FC236}">
                <a16:creationId xmlns:a16="http://schemas.microsoft.com/office/drawing/2014/main" id="{95D48E36-13F7-7F7D-3474-7412C8FDBE89}"/>
              </a:ext>
            </a:extLst>
          </p:cNvPr>
          <p:cNvSpPr/>
          <p:nvPr/>
        </p:nvSpPr>
        <p:spPr>
          <a:xfrm>
            <a:off x="9122485" y="2142862"/>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4</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36">
            <a:extLst>
              <a:ext uri="{FF2B5EF4-FFF2-40B4-BE49-F238E27FC236}">
                <a16:creationId xmlns:a16="http://schemas.microsoft.com/office/drawing/2014/main" id="{DB765A47-9F13-FFD3-E50D-993193F82822}"/>
              </a:ext>
            </a:extLst>
          </p:cNvPr>
          <p:cNvSpPr/>
          <p:nvPr/>
        </p:nvSpPr>
        <p:spPr>
          <a:xfrm>
            <a:off x="9671125" y="2142862"/>
            <a:ext cx="1828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DG Portal / Site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37">
            <a:extLst>
              <a:ext uri="{FF2B5EF4-FFF2-40B4-BE49-F238E27FC236}">
                <a16:creationId xmlns:a16="http://schemas.microsoft.com/office/drawing/2014/main" id="{5ED71C7E-846D-AD23-C42E-D01B1E6BC2EB}"/>
              </a:ext>
            </a:extLst>
          </p:cNvPr>
          <p:cNvSpPr/>
          <p:nvPr/>
        </p:nvSpPr>
        <p:spPr>
          <a:xfrm>
            <a:off x="9168205" y="2737222"/>
            <a:ext cx="2331720" cy="8686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Landing page anchoring the program.</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38">
            <a:extLst>
              <a:ext uri="{FF2B5EF4-FFF2-40B4-BE49-F238E27FC236}">
                <a16:creationId xmlns:a16="http://schemas.microsoft.com/office/drawing/2014/main" id="{DAD720B1-7E8E-E0EC-252A-4EDCF5DAAEA3}"/>
              </a:ext>
            </a:extLst>
          </p:cNvPr>
          <p:cNvSpPr/>
          <p:nvPr/>
        </p:nvSpPr>
        <p:spPr>
          <a:xfrm>
            <a:off x="435685" y="3834502"/>
            <a:ext cx="2697480" cy="173736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39">
            <a:extLst>
              <a:ext uri="{FF2B5EF4-FFF2-40B4-BE49-F238E27FC236}">
                <a16:creationId xmlns:a16="http://schemas.microsoft.com/office/drawing/2014/main" id="{F4454438-177A-79FE-B702-7B2990BCEB63}"/>
              </a:ext>
            </a:extLst>
          </p:cNvPr>
          <p:cNvSpPr/>
          <p:nvPr/>
        </p:nvSpPr>
        <p:spPr>
          <a:xfrm>
            <a:off x="435685" y="3834502"/>
            <a:ext cx="91440" cy="17373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0">
            <a:extLst>
              <a:ext uri="{FF2B5EF4-FFF2-40B4-BE49-F238E27FC236}">
                <a16:creationId xmlns:a16="http://schemas.microsoft.com/office/drawing/2014/main" id="{7B49A3C0-2C7B-08DD-1035-FE57321A0771}"/>
              </a:ext>
            </a:extLst>
          </p:cNvPr>
          <p:cNvSpPr/>
          <p:nvPr/>
        </p:nvSpPr>
        <p:spPr>
          <a:xfrm>
            <a:off x="618565" y="4017382"/>
            <a:ext cx="457200" cy="45720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1">
            <a:extLst>
              <a:ext uri="{FF2B5EF4-FFF2-40B4-BE49-F238E27FC236}">
                <a16:creationId xmlns:a16="http://schemas.microsoft.com/office/drawing/2014/main" id="{E9A928DC-6FA9-2BD0-A852-D251B053CACF}"/>
              </a:ext>
            </a:extLst>
          </p:cNvPr>
          <p:cNvSpPr/>
          <p:nvPr/>
        </p:nvSpPr>
        <p:spPr>
          <a:xfrm>
            <a:off x="618565" y="4017382"/>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5</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2">
            <a:extLst>
              <a:ext uri="{FF2B5EF4-FFF2-40B4-BE49-F238E27FC236}">
                <a16:creationId xmlns:a16="http://schemas.microsoft.com/office/drawing/2014/main" id="{4AA14DF6-BC98-788D-7B8C-B4DFE92E1A5F}"/>
              </a:ext>
            </a:extLst>
          </p:cNvPr>
          <p:cNvSpPr/>
          <p:nvPr/>
        </p:nvSpPr>
        <p:spPr>
          <a:xfrm>
            <a:off x="1167205" y="4017382"/>
            <a:ext cx="1828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Training Materials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43">
            <a:extLst>
              <a:ext uri="{FF2B5EF4-FFF2-40B4-BE49-F238E27FC236}">
                <a16:creationId xmlns:a16="http://schemas.microsoft.com/office/drawing/2014/main" id="{3204D12B-4FAA-466E-8062-27D5DD348AF4}"/>
              </a:ext>
            </a:extLst>
          </p:cNvPr>
          <p:cNvSpPr/>
          <p:nvPr/>
        </p:nvSpPr>
        <p:spPr>
          <a:xfrm>
            <a:off x="664285" y="4611742"/>
            <a:ext cx="2331720" cy="8686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Deck, one-pager, QRC for target roles.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44">
            <a:extLst>
              <a:ext uri="{FF2B5EF4-FFF2-40B4-BE49-F238E27FC236}">
                <a16:creationId xmlns:a16="http://schemas.microsoft.com/office/drawing/2014/main" id="{A74C715C-FA46-A55F-EF6C-4B07D2110C3B}"/>
              </a:ext>
            </a:extLst>
          </p:cNvPr>
          <p:cNvSpPr/>
          <p:nvPr/>
        </p:nvSpPr>
        <p:spPr>
          <a:xfrm>
            <a:off x="3270325" y="3834502"/>
            <a:ext cx="2697480" cy="173736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45">
            <a:extLst>
              <a:ext uri="{FF2B5EF4-FFF2-40B4-BE49-F238E27FC236}">
                <a16:creationId xmlns:a16="http://schemas.microsoft.com/office/drawing/2014/main" id="{7C339D29-15AA-6A62-D127-4045CD8C6747}"/>
              </a:ext>
            </a:extLst>
          </p:cNvPr>
          <p:cNvSpPr/>
          <p:nvPr/>
        </p:nvSpPr>
        <p:spPr>
          <a:xfrm>
            <a:off x="3270325" y="3834502"/>
            <a:ext cx="91440" cy="17373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46">
            <a:extLst>
              <a:ext uri="{FF2B5EF4-FFF2-40B4-BE49-F238E27FC236}">
                <a16:creationId xmlns:a16="http://schemas.microsoft.com/office/drawing/2014/main" id="{12D196B5-1256-90A0-7F27-7908CC541209}"/>
              </a:ext>
            </a:extLst>
          </p:cNvPr>
          <p:cNvSpPr/>
          <p:nvPr/>
        </p:nvSpPr>
        <p:spPr>
          <a:xfrm>
            <a:off x="3453205" y="4017382"/>
            <a:ext cx="457200" cy="45720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47">
            <a:extLst>
              <a:ext uri="{FF2B5EF4-FFF2-40B4-BE49-F238E27FC236}">
                <a16:creationId xmlns:a16="http://schemas.microsoft.com/office/drawing/2014/main" id="{4E961443-A834-D2F7-0B59-9F4548868024}"/>
              </a:ext>
            </a:extLst>
          </p:cNvPr>
          <p:cNvSpPr/>
          <p:nvPr/>
        </p:nvSpPr>
        <p:spPr>
          <a:xfrm>
            <a:off x="3453205" y="4017382"/>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6</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48">
            <a:extLst>
              <a:ext uri="{FF2B5EF4-FFF2-40B4-BE49-F238E27FC236}">
                <a16:creationId xmlns:a16="http://schemas.microsoft.com/office/drawing/2014/main" id="{3C6EF178-4C11-4C25-6D45-22618000A1AA}"/>
              </a:ext>
            </a:extLst>
          </p:cNvPr>
          <p:cNvSpPr/>
          <p:nvPr/>
        </p:nvSpPr>
        <p:spPr>
          <a:xfrm>
            <a:off x="4001845" y="4017382"/>
            <a:ext cx="1828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Communication Pieces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49">
            <a:extLst>
              <a:ext uri="{FF2B5EF4-FFF2-40B4-BE49-F238E27FC236}">
                <a16:creationId xmlns:a16="http://schemas.microsoft.com/office/drawing/2014/main" id="{0000A987-1913-FFE4-D814-FBE6F49E1E28}"/>
              </a:ext>
            </a:extLst>
          </p:cNvPr>
          <p:cNvSpPr/>
          <p:nvPr/>
        </p:nvSpPr>
        <p:spPr>
          <a:xfrm>
            <a:off x="3498925" y="4611742"/>
            <a:ext cx="2331720" cy="8686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Emails, posters, infographics — public-facing.</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50">
            <a:extLst>
              <a:ext uri="{FF2B5EF4-FFF2-40B4-BE49-F238E27FC236}">
                <a16:creationId xmlns:a16="http://schemas.microsoft.com/office/drawing/2014/main" id="{33F16F62-3E24-539F-6625-E9E30ABBE15D}"/>
              </a:ext>
            </a:extLst>
          </p:cNvPr>
          <p:cNvSpPr/>
          <p:nvPr/>
        </p:nvSpPr>
        <p:spPr>
          <a:xfrm>
            <a:off x="6104965" y="3834502"/>
            <a:ext cx="2697480" cy="173736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51">
            <a:extLst>
              <a:ext uri="{FF2B5EF4-FFF2-40B4-BE49-F238E27FC236}">
                <a16:creationId xmlns:a16="http://schemas.microsoft.com/office/drawing/2014/main" id="{2965EAED-85EE-E9A8-8A76-A05446BC1563}"/>
              </a:ext>
            </a:extLst>
          </p:cNvPr>
          <p:cNvSpPr/>
          <p:nvPr/>
        </p:nvSpPr>
        <p:spPr>
          <a:xfrm>
            <a:off x="6104965" y="3834502"/>
            <a:ext cx="91440" cy="173736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52">
            <a:extLst>
              <a:ext uri="{FF2B5EF4-FFF2-40B4-BE49-F238E27FC236}">
                <a16:creationId xmlns:a16="http://schemas.microsoft.com/office/drawing/2014/main" id="{8176B5E4-8542-FD61-8BA5-BDF3231AF14B}"/>
              </a:ext>
            </a:extLst>
          </p:cNvPr>
          <p:cNvSpPr/>
          <p:nvPr/>
        </p:nvSpPr>
        <p:spPr>
          <a:xfrm>
            <a:off x="6287845" y="4017382"/>
            <a:ext cx="457200" cy="457200"/>
          </a:xfrm>
          <a:prstGeom prst="ellipse">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53">
            <a:extLst>
              <a:ext uri="{FF2B5EF4-FFF2-40B4-BE49-F238E27FC236}">
                <a16:creationId xmlns:a16="http://schemas.microsoft.com/office/drawing/2014/main" id="{378926FA-123C-1495-8B70-F694922B3447}"/>
              </a:ext>
            </a:extLst>
          </p:cNvPr>
          <p:cNvSpPr/>
          <p:nvPr/>
        </p:nvSpPr>
        <p:spPr>
          <a:xfrm>
            <a:off x="6287845" y="4017382"/>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7</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Text 54">
            <a:extLst>
              <a:ext uri="{FF2B5EF4-FFF2-40B4-BE49-F238E27FC236}">
                <a16:creationId xmlns:a16="http://schemas.microsoft.com/office/drawing/2014/main" id="{20922B7C-92B0-EFEC-644B-78E027835992}"/>
              </a:ext>
            </a:extLst>
          </p:cNvPr>
          <p:cNvSpPr/>
          <p:nvPr/>
        </p:nvSpPr>
        <p:spPr>
          <a:xfrm>
            <a:off x="6836485" y="4017382"/>
            <a:ext cx="1828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Control Points Register</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55">
            <a:extLst>
              <a:ext uri="{FF2B5EF4-FFF2-40B4-BE49-F238E27FC236}">
                <a16:creationId xmlns:a16="http://schemas.microsoft.com/office/drawing/2014/main" id="{17879779-5886-0D4C-F864-5D3368E41C4E}"/>
              </a:ext>
            </a:extLst>
          </p:cNvPr>
          <p:cNvSpPr/>
          <p:nvPr/>
        </p:nvSpPr>
        <p:spPr>
          <a:xfrm>
            <a:off x="6333565" y="4611742"/>
            <a:ext cx="2331720" cy="8686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Register of governance controls embedded in processes.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56">
            <a:extLst>
              <a:ext uri="{FF2B5EF4-FFF2-40B4-BE49-F238E27FC236}">
                <a16:creationId xmlns:a16="http://schemas.microsoft.com/office/drawing/2014/main" id="{31343808-1F9D-B72D-AB03-A1FA750326CF}"/>
              </a:ext>
            </a:extLst>
          </p:cNvPr>
          <p:cNvSpPr/>
          <p:nvPr/>
        </p:nvSpPr>
        <p:spPr>
          <a:xfrm>
            <a:off x="8939605" y="3834502"/>
            <a:ext cx="2697480" cy="1737360"/>
          </a:xfrm>
          <a:prstGeom prst="rect">
            <a:avLst/>
          </a:prstGeom>
          <a:solidFill>
            <a:srgbClr val="FFFFFF"/>
          </a:solidFill>
          <a:ln w="6350">
            <a:solidFill>
              <a:srgbClr val="CBD5E0"/>
            </a:solidFill>
            <a:prstDash val="solid"/>
          </a:ln>
          <a:effectLst>
            <a:outerShdw blurRad="50800" dist="127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Shape 57">
            <a:extLst>
              <a:ext uri="{FF2B5EF4-FFF2-40B4-BE49-F238E27FC236}">
                <a16:creationId xmlns:a16="http://schemas.microsoft.com/office/drawing/2014/main" id="{24F67B40-B9A6-E50B-3C41-3EB258CC27CA}"/>
              </a:ext>
            </a:extLst>
          </p:cNvPr>
          <p:cNvSpPr/>
          <p:nvPr/>
        </p:nvSpPr>
        <p:spPr>
          <a:xfrm>
            <a:off x="8939605" y="3834502"/>
            <a:ext cx="91440" cy="173736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Shape 58">
            <a:extLst>
              <a:ext uri="{FF2B5EF4-FFF2-40B4-BE49-F238E27FC236}">
                <a16:creationId xmlns:a16="http://schemas.microsoft.com/office/drawing/2014/main" id="{5B7453AB-B81C-010F-F1AF-5A2B9F3A9FDD}"/>
              </a:ext>
            </a:extLst>
          </p:cNvPr>
          <p:cNvSpPr/>
          <p:nvPr/>
        </p:nvSpPr>
        <p:spPr>
          <a:xfrm>
            <a:off x="9122485" y="4017382"/>
            <a:ext cx="457200" cy="457200"/>
          </a:xfrm>
          <a:prstGeom prst="ellipse">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Text 59">
            <a:extLst>
              <a:ext uri="{FF2B5EF4-FFF2-40B4-BE49-F238E27FC236}">
                <a16:creationId xmlns:a16="http://schemas.microsoft.com/office/drawing/2014/main" id="{1BB4C67A-A72A-40C7-38EC-DC4AB6A5CD89}"/>
              </a:ext>
            </a:extLst>
          </p:cNvPr>
          <p:cNvSpPr/>
          <p:nvPr/>
        </p:nvSpPr>
        <p:spPr>
          <a:xfrm>
            <a:off x="9122485" y="4017382"/>
            <a:ext cx="45720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8</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 60">
            <a:extLst>
              <a:ext uri="{FF2B5EF4-FFF2-40B4-BE49-F238E27FC236}">
                <a16:creationId xmlns:a16="http://schemas.microsoft.com/office/drawing/2014/main" id="{00D171F1-20FB-4DA5-2897-FB39A86D5E97}"/>
              </a:ext>
            </a:extLst>
          </p:cNvPr>
          <p:cNvSpPr/>
          <p:nvPr/>
        </p:nvSpPr>
        <p:spPr>
          <a:xfrm>
            <a:off x="9671125" y="4017382"/>
            <a:ext cx="1828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Measurement Framework</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Text 61">
            <a:extLst>
              <a:ext uri="{FF2B5EF4-FFF2-40B4-BE49-F238E27FC236}">
                <a16:creationId xmlns:a16="http://schemas.microsoft.com/office/drawing/2014/main" id="{9FB8D5E6-18B3-D321-3039-8DC52412A4E2}"/>
              </a:ext>
            </a:extLst>
          </p:cNvPr>
          <p:cNvSpPr/>
          <p:nvPr/>
        </p:nvSpPr>
        <p:spPr>
          <a:xfrm>
            <a:off x="9168205" y="4611742"/>
            <a:ext cx="2331720" cy="8686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Structured KPI definitions: formula, source, thresholds.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Shape 62">
            <a:extLst>
              <a:ext uri="{FF2B5EF4-FFF2-40B4-BE49-F238E27FC236}">
                <a16:creationId xmlns:a16="http://schemas.microsoft.com/office/drawing/2014/main" id="{A2A24217-2FC3-015F-B2EE-F6F9B5CA6D96}"/>
              </a:ext>
            </a:extLst>
          </p:cNvPr>
          <p:cNvSpPr/>
          <p:nvPr/>
        </p:nvSpPr>
        <p:spPr>
          <a:xfrm>
            <a:off x="435685" y="5754742"/>
            <a:ext cx="11201400" cy="457200"/>
          </a:xfrm>
          <a:prstGeom prst="rect">
            <a:avLst/>
          </a:prstGeom>
          <a:solidFill>
            <a:srgbClr val="F1FAFA"/>
          </a:solidFill>
          <a:ln w="381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Shape 63">
            <a:extLst>
              <a:ext uri="{FF2B5EF4-FFF2-40B4-BE49-F238E27FC236}">
                <a16:creationId xmlns:a16="http://schemas.microsoft.com/office/drawing/2014/main" id="{33A89824-A7FC-8FF4-9ECE-05ADAD19C7A3}"/>
              </a:ext>
            </a:extLst>
          </p:cNvPr>
          <p:cNvSpPr/>
          <p:nvPr/>
        </p:nvSpPr>
        <p:spPr>
          <a:xfrm>
            <a:off x="618565" y="5891902"/>
            <a:ext cx="182880" cy="18288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Text 64">
            <a:extLst>
              <a:ext uri="{FF2B5EF4-FFF2-40B4-BE49-F238E27FC236}">
                <a16:creationId xmlns:a16="http://schemas.microsoft.com/office/drawing/2014/main" id="{FBB5A554-1227-B240-B4D0-6ED31D1D5F3A}"/>
              </a:ext>
            </a:extLst>
          </p:cNvPr>
          <p:cNvSpPr/>
          <p:nvPr/>
        </p:nvSpPr>
        <p:spPr>
          <a:xfrm>
            <a:off x="847165" y="5754742"/>
            <a:ext cx="192024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Data-heavy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Shape 65">
            <a:extLst>
              <a:ext uri="{FF2B5EF4-FFF2-40B4-BE49-F238E27FC236}">
                <a16:creationId xmlns:a16="http://schemas.microsoft.com/office/drawing/2014/main" id="{D1F8C298-9F47-9321-D19C-23F8867002C1}"/>
              </a:ext>
            </a:extLst>
          </p:cNvPr>
          <p:cNvSpPr/>
          <p:nvPr/>
        </p:nvSpPr>
        <p:spPr>
          <a:xfrm>
            <a:off x="2813125" y="5891902"/>
            <a:ext cx="182880" cy="18288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Text 66">
            <a:extLst>
              <a:ext uri="{FF2B5EF4-FFF2-40B4-BE49-F238E27FC236}">
                <a16:creationId xmlns:a16="http://schemas.microsoft.com/office/drawing/2014/main" id="{92B5FA9A-0065-E2AC-7BD7-7F24DDA843FD}"/>
              </a:ext>
            </a:extLst>
          </p:cNvPr>
          <p:cNvSpPr/>
          <p:nvPr/>
        </p:nvSpPr>
        <p:spPr>
          <a:xfrm>
            <a:off x="3041725" y="5754742"/>
            <a:ext cx="310896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Communication &amp; Training</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Shape 67">
            <a:extLst>
              <a:ext uri="{FF2B5EF4-FFF2-40B4-BE49-F238E27FC236}">
                <a16:creationId xmlns:a16="http://schemas.microsoft.com/office/drawing/2014/main" id="{82F088F1-6479-858B-8444-BC4DFDFD7537}"/>
              </a:ext>
            </a:extLst>
          </p:cNvPr>
          <p:cNvSpPr/>
          <p:nvPr/>
        </p:nvSpPr>
        <p:spPr>
          <a:xfrm>
            <a:off x="6196405" y="5891902"/>
            <a:ext cx="182880" cy="182880"/>
          </a:xfrm>
          <a:prstGeom prst="ellipse">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Text 68">
            <a:extLst>
              <a:ext uri="{FF2B5EF4-FFF2-40B4-BE49-F238E27FC236}">
                <a16:creationId xmlns:a16="http://schemas.microsoft.com/office/drawing/2014/main" id="{EEEE70DD-44EA-B96E-7BC5-22E8C684DFD0}"/>
              </a:ext>
            </a:extLst>
          </p:cNvPr>
          <p:cNvSpPr/>
          <p:nvPr/>
        </p:nvSpPr>
        <p:spPr>
          <a:xfrm>
            <a:off x="6425005" y="5754742"/>
            <a:ext cx="27432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Controls &amp; Measurement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337620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BA6755-DCD9-60B0-0056-B6D9841E607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D089DF9-719A-5EA7-3699-78A18EF9983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1  |  Business Glossary Template</a:t>
            </a:r>
          </a:p>
        </p:txBody>
      </p:sp>
      <p:sp>
        <p:nvSpPr>
          <p:cNvPr id="4" name="Footer Placeholder 3">
            <a:extLst>
              <a:ext uri="{FF2B5EF4-FFF2-40B4-BE49-F238E27FC236}">
                <a16:creationId xmlns:a16="http://schemas.microsoft.com/office/drawing/2014/main" id="{8E382DE0-E243-82FE-AE13-8C5C30A9A23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87D435B8-F33A-8E8D-8BB3-BC65FF5EA8F3}"/>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D853F3D5-7E61-31D1-E299-5FB4F675028B}"/>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BA22D0D8-1D2F-8BD0-3D19-0FB9ECC02DE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3B96CCC3-B98C-2994-8EBC-7F1AF5A04E3C}"/>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0B8ED635-4B47-626B-C355-29B6594A58E2}"/>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EF00AEB2-21C0-4399-391A-BA2D93D1C33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5">
            <a:extLst>
              <a:ext uri="{FF2B5EF4-FFF2-40B4-BE49-F238E27FC236}">
                <a16:creationId xmlns:a16="http://schemas.microsoft.com/office/drawing/2014/main" id="{AE02DE1E-A5BD-06C4-FB3C-FEF8C27A7671}"/>
              </a:ext>
            </a:extLst>
          </p:cNvPr>
          <p:cNvSpPr/>
          <p:nvPr/>
        </p:nvSpPr>
        <p:spPr>
          <a:xfrm>
            <a:off x="444954" y="1479922"/>
            <a:ext cx="11201400" cy="384048"/>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16">
            <a:extLst>
              <a:ext uri="{FF2B5EF4-FFF2-40B4-BE49-F238E27FC236}">
                <a16:creationId xmlns:a16="http://schemas.microsoft.com/office/drawing/2014/main" id="{DD170A9C-D60C-D86A-23DC-9B885D26CECA}"/>
              </a:ext>
            </a:extLst>
          </p:cNvPr>
          <p:cNvSpPr/>
          <p:nvPr/>
        </p:nvSpPr>
        <p:spPr>
          <a:xfrm>
            <a:off x="627834" y="1479922"/>
            <a:ext cx="1101852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The shared dictionary of terms &amp; CDEs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17">
            <a:extLst>
              <a:ext uri="{FF2B5EF4-FFF2-40B4-BE49-F238E27FC236}">
                <a16:creationId xmlns:a16="http://schemas.microsoft.com/office/drawing/2014/main" id="{94361581-8472-EB9C-DA49-C3D668C58C75}"/>
              </a:ext>
            </a:extLst>
          </p:cNvPr>
          <p:cNvSpPr/>
          <p:nvPr/>
        </p:nvSpPr>
        <p:spPr>
          <a:xfrm>
            <a:off x="444954" y="1982842"/>
            <a:ext cx="11201400" cy="82296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18">
            <a:extLst>
              <a:ext uri="{FF2B5EF4-FFF2-40B4-BE49-F238E27FC236}">
                <a16:creationId xmlns:a16="http://schemas.microsoft.com/office/drawing/2014/main" id="{92C86A5A-925F-4A2C-8D33-46614FD9E987}"/>
              </a:ext>
            </a:extLst>
          </p:cNvPr>
          <p:cNvSpPr/>
          <p:nvPr/>
        </p:nvSpPr>
        <p:spPr>
          <a:xfrm>
            <a:off x="627834" y="2028562"/>
            <a:ext cx="146304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PURPOSE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19">
            <a:extLst>
              <a:ext uri="{FF2B5EF4-FFF2-40B4-BE49-F238E27FC236}">
                <a16:creationId xmlns:a16="http://schemas.microsoft.com/office/drawing/2014/main" id="{B6BDF046-7460-2662-227F-509C3DCBBED7}"/>
              </a:ext>
            </a:extLst>
          </p:cNvPr>
          <p:cNvSpPr/>
          <p:nvPr/>
        </p:nvSpPr>
        <p:spPr>
          <a:xfrm>
            <a:off x="627834" y="2302882"/>
            <a:ext cx="109728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Capture agreed definitions for key business terms and Critical Data Elements (CDEs) — the foundation for every other artifact in the program.</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20">
            <a:extLst>
              <a:ext uri="{FF2B5EF4-FFF2-40B4-BE49-F238E27FC236}">
                <a16:creationId xmlns:a16="http://schemas.microsoft.com/office/drawing/2014/main" id="{2B3C3BC6-2CF3-1BF3-6980-5B455F381F77}"/>
              </a:ext>
            </a:extLst>
          </p:cNvPr>
          <p:cNvSpPr/>
          <p:nvPr/>
        </p:nvSpPr>
        <p:spPr>
          <a:xfrm>
            <a:off x="444954" y="2942962"/>
            <a:ext cx="6400800" cy="320040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21">
            <a:extLst>
              <a:ext uri="{FF2B5EF4-FFF2-40B4-BE49-F238E27FC236}">
                <a16:creationId xmlns:a16="http://schemas.microsoft.com/office/drawing/2014/main" id="{9DE3E7F7-C7E7-1386-34AD-1851F4A42AA6}"/>
              </a:ext>
            </a:extLst>
          </p:cNvPr>
          <p:cNvSpPr/>
          <p:nvPr/>
        </p:nvSpPr>
        <p:spPr>
          <a:xfrm>
            <a:off x="444954" y="2942962"/>
            <a:ext cx="640080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22">
            <a:extLst>
              <a:ext uri="{FF2B5EF4-FFF2-40B4-BE49-F238E27FC236}">
                <a16:creationId xmlns:a16="http://schemas.microsoft.com/office/drawing/2014/main" id="{E91183D9-FDBC-7E2E-83E0-1EAE3ACFB286}"/>
              </a:ext>
            </a:extLst>
          </p:cNvPr>
          <p:cNvSpPr/>
          <p:nvPr/>
        </p:nvSpPr>
        <p:spPr>
          <a:xfrm>
            <a:off x="582114" y="2942962"/>
            <a:ext cx="61264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TEMPLATE FIELDS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3">
            <a:extLst>
              <a:ext uri="{FF2B5EF4-FFF2-40B4-BE49-F238E27FC236}">
                <a16:creationId xmlns:a16="http://schemas.microsoft.com/office/drawing/2014/main" id="{F5D34E82-C720-160D-C8C4-4E79B6043F15}"/>
              </a:ext>
            </a:extLst>
          </p:cNvPr>
          <p:cNvSpPr/>
          <p:nvPr/>
        </p:nvSpPr>
        <p:spPr>
          <a:xfrm>
            <a:off x="627834" y="330872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Term</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4">
            <a:extLst>
              <a:ext uri="{FF2B5EF4-FFF2-40B4-BE49-F238E27FC236}">
                <a16:creationId xmlns:a16="http://schemas.microsoft.com/office/drawing/2014/main" id="{B29C7741-2221-1AD9-0539-1EEB7B6BBFF2}"/>
              </a:ext>
            </a:extLst>
          </p:cNvPr>
          <p:cNvSpPr/>
          <p:nvPr/>
        </p:nvSpPr>
        <p:spPr>
          <a:xfrm>
            <a:off x="2502354" y="330872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Human-readable name of the concept or element.</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25">
            <a:extLst>
              <a:ext uri="{FF2B5EF4-FFF2-40B4-BE49-F238E27FC236}">
                <a16:creationId xmlns:a16="http://schemas.microsoft.com/office/drawing/2014/main" id="{C530B6D1-D255-0E7D-AC57-9A504EEE25B1}"/>
              </a:ext>
            </a:extLst>
          </p:cNvPr>
          <p:cNvSpPr/>
          <p:nvPr/>
        </p:nvSpPr>
        <p:spPr>
          <a:xfrm>
            <a:off x="444954" y="3781162"/>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26">
            <a:extLst>
              <a:ext uri="{FF2B5EF4-FFF2-40B4-BE49-F238E27FC236}">
                <a16:creationId xmlns:a16="http://schemas.microsoft.com/office/drawing/2014/main" id="{E2816462-CDEB-6368-5257-14D83D66A86E}"/>
              </a:ext>
            </a:extLst>
          </p:cNvPr>
          <p:cNvSpPr/>
          <p:nvPr/>
        </p:nvSpPr>
        <p:spPr>
          <a:xfrm>
            <a:off x="627834" y="378116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Definition</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7">
            <a:extLst>
              <a:ext uri="{FF2B5EF4-FFF2-40B4-BE49-F238E27FC236}">
                <a16:creationId xmlns:a16="http://schemas.microsoft.com/office/drawing/2014/main" id="{CF321459-BA0E-0417-639C-ACFCB0F0E584}"/>
              </a:ext>
            </a:extLst>
          </p:cNvPr>
          <p:cNvSpPr/>
          <p:nvPr/>
        </p:nvSpPr>
        <p:spPr>
          <a:xfrm>
            <a:off x="2502354" y="378116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Plain-language sentence, no jargon, max 2 lines.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8">
            <a:extLst>
              <a:ext uri="{FF2B5EF4-FFF2-40B4-BE49-F238E27FC236}">
                <a16:creationId xmlns:a16="http://schemas.microsoft.com/office/drawing/2014/main" id="{EB8C141D-53E7-AD1E-5FDA-F6C52B455ED9}"/>
              </a:ext>
            </a:extLst>
          </p:cNvPr>
          <p:cNvSpPr/>
          <p:nvPr/>
        </p:nvSpPr>
        <p:spPr>
          <a:xfrm>
            <a:off x="627834" y="425360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Owner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9">
            <a:extLst>
              <a:ext uri="{FF2B5EF4-FFF2-40B4-BE49-F238E27FC236}">
                <a16:creationId xmlns:a16="http://schemas.microsoft.com/office/drawing/2014/main" id="{FFC86F9B-B663-C4BF-A0B1-AF8363F97826}"/>
              </a:ext>
            </a:extLst>
          </p:cNvPr>
          <p:cNvSpPr/>
          <p:nvPr/>
        </p:nvSpPr>
        <p:spPr>
          <a:xfrm>
            <a:off x="2502354" y="425360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Named steward responsible for this term.</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0">
            <a:extLst>
              <a:ext uri="{FF2B5EF4-FFF2-40B4-BE49-F238E27FC236}">
                <a16:creationId xmlns:a16="http://schemas.microsoft.com/office/drawing/2014/main" id="{E0B6DE92-FFC8-ABE6-C6FB-6C818F5CDDDC}"/>
              </a:ext>
            </a:extLst>
          </p:cNvPr>
          <p:cNvSpPr/>
          <p:nvPr/>
        </p:nvSpPr>
        <p:spPr>
          <a:xfrm>
            <a:off x="444954" y="4726042"/>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1">
            <a:extLst>
              <a:ext uri="{FF2B5EF4-FFF2-40B4-BE49-F238E27FC236}">
                <a16:creationId xmlns:a16="http://schemas.microsoft.com/office/drawing/2014/main" id="{99F46178-557A-1038-B941-C59A24F1B5AE}"/>
              </a:ext>
            </a:extLst>
          </p:cNvPr>
          <p:cNvSpPr/>
          <p:nvPr/>
        </p:nvSpPr>
        <p:spPr>
          <a:xfrm>
            <a:off x="627834" y="472604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System of record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2">
            <a:extLst>
              <a:ext uri="{FF2B5EF4-FFF2-40B4-BE49-F238E27FC236}">
                <a16:creationId xmlns:a16="http://schemas.microsoft.com/office/drawing/2014/main" id="{169AB94E-84C3-A636-7D94-ED4843FE5166}"/>
              </a:ext>
            </a:extLst>
          </p:cNvPr>
          <p:cNvSpPr/>
          <p:nvPr/>
        </p:nvSpPr>
        <p:spPr>
          <a:xfrm>
            <a:off x="2502354" y="472604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Source system, with field/column reference.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3">
            <a:extLst>
              <a:ext uri="{FF2B5EF4-FFF2-40B4-BE49-F238E27FC236}">
                <a16:creationId xmlns:a16="http://schemas.microsoft.com/office/drawing/2014/main" id="{5913AA4D-45F0-0B47-6127-A7AC29C71224}"/>
              </a:ext>
            </a:extLst>
          </p:cNvPr>
          <p:cNvSpPr/>
          <p:nvPr/>
        </p:nvSpPr>
        <p:spPr>
          <a:xfrm>
            <a:off x="627834" y="519848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Related controls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4">
            <a:extLst>
              <a:ext uri="{FF2B5EF4-FFF2-40B4-BE49-F238E27FC236}">
                <a16:creationId xmlns:a16="http://schemas.microsoft.com/office/drawing/2014/main" id="{72B1170A-560C-3F88-4273-4F6D49DC3D14}"/>
              </a:ext>
            </a:extLst>
          </p:cNvPr>
          <p:cNvSpPr/>
          <p:nvPr/>
        </p:nvSpPr>
        <p:spPr>
          <a:xfrm>
            <a:off x="2502354" y="519848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Control IDs that apply to this element (if any).</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5">
            <a:extLst>
              <a:ext uri="{FF2B5EF4-FFF2-40B4-BE49-F238E27FC236}">
                <a16:creationId xmlns:a16="http://schemas.microsoft.com/office/drawing/2014/main" id="{0F4FDBA5-843E-796B-5BAE-59EBE5445EEB}"/>
              </a:ext>
            </a:extLst>
          </p:cNvPr>
          <p:cNvSpPr/>
          <p:nvPr/>
        </p:nvSpPr>
        <p:spPr>
          <a:xfrm>
            <a:off x="444954" y="5670922"/>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6">
            <a:extLst>
              <a:ext uri="{FF2B5EF4-FFF2-40B4-BE49-F238E27FC236}">
                <a16:creationId xmlns:a16="http://schemas.microsoft.com/office/drawing/2014/main" id="{195E5E9B-7457-761D-5792-652C01C21FF4}"/>
              </a:ext>
            </a:extLst>
          </p:cNvPr>
          <p:cNvSpPr/>
          <p:nvPr/>
        </p:nvSpPr>
        <p:spPr>
          <a:xfrm>
            <a:off x="627834" y="567092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Sensitivity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7">
            <a:extLst>
              <a:ext uri="{FF2B5EF4-FFF2-40B4-BE49-F238E27FC236}">
                <a16:creationId xmlns:a16="http://schemas.microsoft.com/office/drawing/2014/main" id="{C8BB06B7-2649-7B44-DBB7-69416C51F0AB}"/>
              </a:ext>
            </a:extLst>
          </p:cNvPr>
          <p:cNvSpPr/>
          <p:nvPr/>
        </p:nvSpPr>
        <p:spPr>
          <a:xfrm>
            <a:off x="2502354" y="567092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Public / Internal / Confidential / Restricted.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8">
            <a:extLst>
              <a:ext uri="{FF2B5EF4-FFF2-40B4-BE49-F238E27FC236}">
                <a16:creationId xmlns:a16="http://schemas.microsoft.com/office/drawing/2014/main" id="{41C6AD4E-9A18-3F85-C5F6-223D2B36F4DF}"/>
              </a:ext>
            </a:extLst>
          </p:cNvPr>
          <p:cNvSpPr/>
          <p:nvPr/>
        </p:nvSpPr>
        <p:spPr>
          <a:xfrm>
            <a:off x="6982914" y="2942962"/>
            <a:ext cx="4800600" cy="320040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9">
            <a:extLst>
              <a:ext uri="{FF2B5EF4-FFF2-40B4-BE49-F238E27FC236}">
                <a16:creationId xmlns:a16="http://schemas.microsoft.com/office/drawing/2014/main" id="{1046FD69-3B40-6FEC-7730-8CBB0E07C311}"/>
              </a:ext>
            </a:extLst>
          </p:cNvPr>
          <p:cNvSpPr/>
          <p:nvPr/>
        </p:nvSpPr>
        <p:spPr>
          <a:xfrm>
            <a:off x="7165794" y="3080122"/>
            <a:ext cx="45262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BUILD THIS SPRINT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40">
            <a:extLst>
              <a:ext uri="{FF2B5EF4-FFF2-40B4-BE49-F238E27FC236}">
                <a16:creationId xmlns:a16="http://schemas.microsoft.com/office/drawing/2014/main" id="{A1A1DB82-BD84-1DE0-AC68-445EF1E1D408}"/>
              </a:ext>
            </a:extLst>
          </p:cNvPr>
          <p:cNvSpPr/>
          <p:nvPr/>
        </p:nvSpPr>
        <p:spPr>
          <a:xfrm>
            <a:off x="7165794" y="3445882"/>
            <a:ext cx="91440" cy="8229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1">
            <a:extLst>
              <a:ext uri="{FF2B5EF4-FFF2-40B4-BE49-F238E27FC236}">
                <a16:creationId xmlns:a16="http://schemas.microsoft.com/office/drawing/2014/main" id="{4E4CAAB6-EDB8-4216-AEED-C0B9509BB4D8}"/>
              </a:ext>
            </a:extLst>
          </p:cNvPr>
          <p:cNvSpPr/>
          <p:nvPr/>
        </p:nvSpPr>
        <p:spPr>
          <a:xfrm>
            <a:off x="7348674" y="344588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What to build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2">
            <a:extLst>
              <a:ext uri="{FF2B5EF4-FFF2-40B4-BE49-F238E27FC236}">
                <a16:creationId xmlns:a16="http://schemas.microsoft.com/office/drawing/2014/main" id="{94B5E489-21AC-77AB-23CE-F09FEBCC06D9}"/>
              </a:ext>
            </a:extLst>
          </p:cNvPr>
          <p:cNvSpPr/>
          <p:nvPr/>
        </p:nvSpPr>
        <p:spPr>
          <a:xfrm>
            <a:off x="7348674" y="3720202"/>
            <a:ext cx="434340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Two-column list: left = Term + CDE flag; right = rotating fields. Pick 10 terms, populate all fields for 3, stub the rest.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3">
            <a:extLst>
              <a:ext uri="{FF2B5EF4-FFF2-40B4-BE49-F238E27FC236}">
                <a16:creationId xmlns:a16="http://schemas.microsoft.com/office/drawing/2014/main" id="{BAABD360-5EE8-6402-0CB6-D94C10EFBCDF}"/>
              </a:ext>
            </a:extLst>
          </p:cNvPr>
          <p:cNvSpPr/>
          <p:nvPr/>
        </p:nvSpPr>
        <p:spPr>
          <a:xfrm>
            <a:off x="7165794" y="4497442"/>
            <a:ext cx="91440" cy="6858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4">
            <a:extLst>
              <a:ext uri="{FF2B5EF4-FFF2-40B4-BE49-F238E27FC236}">
                <a16:creationId xmlns:a16="http://schemas.microsoft.com/office/drawing/2014/main" id="{A238FFA0-0809-A688-D98B-8E5328D4FCC5}"/>
              </a:ext>
            </a:extLst>
          </p:cNvPr>
          <p:cNvSpPr/>
          <p:nvPr/>
        </p:nvSpPr>
        <p:spPr>
          <a:xfrm>
            <a:off x="7348674" y="449744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Fidelity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5">
            <a:extLst>
              <a:ext uri="{FF2B5EF4-FFF2-40B4-BE49-F238E27FC236}">
                <a16:creationId xmlns:a16="http://schemas.microsoft.com/office/drawing/2014/main" id="{DE98B376-5B89-01B0-79D2-32E799009190}"/>
              </a:ext>
            </a:extLst>
          </p:cNvPr>
          <p:cNvSpPr/>
          <p:nvPr/>
        </p:nvSpPr>
        <p:spPr>
          <a:xfrm>
            <a:off x="7348674" y="4771762"/>
            <a:ext cx="43434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MID — SharePoint list or Notion table. Not Excel on a file share.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46">
            <a:extLst>
              <a:ext uri="{FF2B5EF4-FFF2-40B4-BE49-F238E27FC236}">
                <a16:creationId xmlns:a16="http://schemas.microsoft.com/office/drawing/2014/main" id="{56DEBA18-8018-4754-11D3-E72521E76B79}"/>
              </a:ext>
            </a:extLst>
          </p:cNvPr>
          <p:cNvSpPr/>
          <p:nvPr/>
        </p:nvSpPr>
        <p:spPr>
          <a:xfrm>
            <a:off x="7165794" y="5366122"/>
            <a:ext cx="91440" cy="6400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7">
            <a:extLst>
              <a:ext uri="{FF2B5EF4-FFF2-40B4-BE49-F238E27FC236}">
                <a16:creationId xmlns:a16="http://schemas.microsoft.com/office/drawing/2014/main" id="{561A0217-1655-6A38-13F1-D4D4228DF529}"/>
              </a:ext>
            </a:extLst>
          </p:cNvPr>
          <p:cNvSpPr/>
          <p:nvPr/>
        </p:nvSpPr>
        <p:spPr>
          <a:xfrm>
            <a:off x="7348674" y="536612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Time budget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48">
            <a:extLst>
              <a:ext uri="{FF2B5EF4-FFF2-40B4-BE49-F238E27FC236}">
                <a16:creationId xmlns:a16="http://schemas.microsoft.com/office/drawing/2014/main" id="{0BF44DD4-FEC4-28B4-A401-3D3865933B39}"/>
              </a:ext>
            </a:extLst>
          </p:cNvPr>
          <p:cNvSpPr/>
          <p:nvPr/>
        </p:nvSpPr>
        <p:spPr>
          <a:xfrm>
            <a:off x="7348674" y="5640442"/>
            <a:ext cx="434340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3–4 hours for a 10-term MVP</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039751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98BC0C-96DD-7DF9-64DA-696199AFFC4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C7BA658-3D99-C98E-E284-9CB11ACF991A}"/>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1  |  Business Glossary Template</a:t>
            </a:r>
          </a:p>
        </p:txBody>
      </p:sp>
      <p:sp>
        <p:nvSpPr>
          <p:cNvPr id="4" name="Footer Placeholder 3">
            <a:extLst>
              <a:ext uri="{FF2B5EF4-FFF2-40B4-BE49-F238E27FC236}">
                <a16:creationId xmlns:a16="http://schemas.microsoft.com/office/drawing/2014/main" id="{5544D5B7-E56A-892C-0D6C-6EE844C643B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6DD0C77-71EA-9C34-9E01-5180575137B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149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ABB588C0-4419-1F00-677D-D79CD2287FE8}"/>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64DB450D-0109-382F-3504-3B897D4B5F5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77F93391-FEC7-4900-EA5F-3807B019CECD}"/>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7444DC5A-69F4-9241-D3B0-6B6D81FDAACF}"/>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AB4B4F2D-180C-FA1B-3EB4-10CCFF24E59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pic>
        <p:nvPicPr>
          <p:cNvPr id="3" name="Picture 2">
            <a:extLst>
              <a:ext uri="{FF2B5EF4-FFF2-40B4-BE49-F238E27FC236}">
                <a16:creationId xmlns:a16="http://schemas.microsoft.com/office/drawing/2014/main" id="{5E3D53EF-5F33-1419-4CE8-3C44A37435F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1126" y="1223681"/>
            <a:ext cx="10743358" cy="4291756"/>
          </a:xfrm>
          <a:prstGeom prst="rect">
            <a:avLst/>
          </a:prstGeom>
        </p:spPr>
      </p:pic>
      <p:pic>
        <p:nvPicPr>
          <p:cNvPr id="9" name="Google Shape;715;p31">
            <a:hlinkClick r:id="rId4"/>
            <a:extLst>
              <a:ext uri="{FF2B5EF4-FFF2-40B4-BE49-F238E27FC236}">
                <a16:creationId xmlns:a16="http://schemas.microsoft.com/office/drawing/2014/main" id="{30B6E96B-0FBF-E8C8-E142-DF626F1A3719}"/>
              </a:ext>
            </a:extLst>
          </p:cNvPr>
          <p:cNvPicPr preferRelativeResize="0"/>
          <p:nvPr/>
        </p:nvPicPr>
        <p:blipFill>
          <a:blip r:embed="rId5">
            <a:alphaModFix/>
          </a:blip>
          <a:stretch>
            <a:fillRect/>
          </a:stretch>
        </p:blipFill>
        <p:spPr>
          <a:xfrm>
            <a:off x="5590572" y="3634451"/>
            <a:ext cx="6426354" cy="2684518"/>
          </a:xfrm>
          <a:prstGeom prst="rect">
            <a:avLst/>
          </a:prstGeom>
          <a:noFill/>
          <a:ln>
            <a:noFill/>
          </a:ln>
        </p:spPr>
      </p:pic>
    </p:spTree>
    <p:extLst>
      <p:ext uri="{BB962C8B-B14F-4D97-AF65-F5344CB8AC3E}">
        <p14:creationId xmlns:p14="http://schemas.microsoft.com/office/powerpoint/2010/main" val="5972191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6" name="Tijdelijke aanduiding voor tekst 44">
            <a:extLst>
              <a:ext uri="{FF2B5EF4-FFF2-40B4-BE49-F238E27FC236}">
                <a16:creationId xmlns:a16="http://schemas.microsoft.com/office/drawing/2014/main" id="{C80FA672-4A04-B6B4-18C2-8CE36B5FD926}"/>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0" name="Picture 19" descr="A blue text on a blue background&#10;&#10;Description automatically generated">
            <a:extLst>
              <a:ext uri="{FF2B5EF4-FFF2-40B4-BE49-F238E27FC236}">
                <a16:creationId xmlns:a16="http://schemas.microsoft.com/office/drawing/2014/main" id="{EBC21E8D-DAAB-AF31-F102-8E4AAFBCAE1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092393" y="5004534"/>
            <a:ext cx="507484" cy="360000"/>
          </a:xfrm>
          <a:prstGeom prst="rect">
            <a:avLst/>
          </a:prstGeom>
        </p:spPr>
      </p:pic>
      <p:pic>
        <p:nvPicPr>
          <p:cNvPr id="22" name="Picture 21" descr="A blue text on a light blue background&#10;&#10;Description automatically generated">
            <a:extLst>
              <a:ext uri="{FF2B5EF4-FFF2-40B4-BE49-F238E27FC236}">
                <a16:creationId xmlns:a16="http://schemas.microsoft.com/office/drawing/2014/main" id="{CB1D9A2B-A98C-5C8F-4196-7968B445340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252223" y="4976057"/>
            <a:ext cx="507484" cy="360000"/>
          </a:xfrm>
          <a:prstGeom prst="rect">
            <a:avLst/>
          </a:prstGeom>
        </p:spPr>
      </p:pic>
      <p:pic>
        <p:nvPicPr>
          <p:cNvPr id="24" name="Picture 23" descr="A blue text on a light blue background&#10;&#10;Description automatically generated">
            <a:extLst>
              <a:ext uri="{FF2B5EF4-FFF2-40B4-BE49-F238E27FC236}">
                <a16:creationId xmlns:a16="http://schemas.microsoft.com/office/drawing/2014/main" id="{3EBD49DA-301B-E5FE-27EF-FF7F155D9FCA}"/>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715668" y="5172700"/>
            <a:ext cx="507484" cy="360000"/>
          </a:xfrm>
          <a:prstGeom prst="rect">
            <a:avLst/>
          </a:prstGeom>
        </p:spPr>
      </p:pic>
      <p:pic>
        <p:nvPicPr>
          <p:cNvPr id="26" name="Picture 25" descr="A blue text on a blue background&#10;&#10;Description automatically generated">
            <a:extLst>
              <a:ext uri="{FF2B5EF4-FFF2-40B4-BE49-F238E27FC236}">
                <a16:creationId xmlns:a16="http://schemas.microsoft.com/office/drawing/2014/main" id="{804093CE-EF41-9373-4457-297C721F005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633793" y="5043295"/>
            <a:ext cx="507484" cy="360000"/>
          </a:xfrm>
          <a:prstGeom prst="rect">
            <a:avLst/>
          </a:prstGeom>
        </p:spPr>
      </p:pic>
      <p:pic>
        <p:nvPicPr>
          <p:cNvPr id="28" name="Picture 27" descr="A yellow background with blue text&#10;&#10;Description automatically generated">
            <a:extLst>
              <a:ext uri="{FF2B5EF4-FFF2-40B4-BE49-F238E27FC236}">
                <a16:creationId xmlns:a16="http://schemas.microsoft.com/office/drawing/2014/main" id="{94E818AE-16D3-4699-C1A8-06BCFA95F999}"/>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252223" y="4515129"/>
            <a:ext cx="507484" cy="360000"/>
          </a:xfrm>
          <a:prstGeom prst="rect">
            <a:avLst/>
          </a:prstGeom>
        </p:spPr>
      </p:pic>
      <p:pic>
        <p:nvPicPr>
          <p:cNvPr id="30" name="Picture 29" descr="A yellow background with blue text&#10;&#10;Description automatically generated">
            <a:extLst>
              <a:ext uri="{FF2B5EF4-FFF2-40B4-BE49-F238E27FC236}">
                <a16:creationId xmlns:a16="http://schemas.microsoft.com/office/drawing/2014/main" id="{0D53A529-E42E-96D5-7BCC-95425C0AEA1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2768890" y="4695128"/>
            <a:ext cx="507484" cy="360000"/>
          </a:xfrm>
          <a:prstGeom prst="rect">
            <a:avLst/>
          </a:prstGeom>
        </p:spPr>
      </p:pic>
      <p:pic>
        <p:nvPicPr>
          <p:cNvPr id="32" name="Picture 31" descr="A yellow background with blue text&#10;&#10;Description automatically generated">
            <a:extLst>
              <a:ext uri="{FF2B5EF4-FFF2-40B4-BE49-F238E27FC236}">
                <a16:creationId xmlns:a16="http://schemas.microsoft.com/office/drawing/2014/main" id="{B7FB3874-90B5-899F-C36B-9375655F35BA}"/>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2097238" y="5369391"/>
            <a:ext cx="507484" cy="360000"/>
          </a:xfrm>
          <a:prstGeom prst="rect">
            <a:avLst/>
          </a:prstGeom>
        </p:spPr>
      </p:pic>
      <p:pic>
        <p:nvPicPr>
          <p:cNvPr id="34" name="Picture 33" descr="A yellow background with blue text&#10;&#10;Description automatically generated">
            <a:extLst>
              <a:ext uri="{FF2B5EF4-FFF2-40B4-BE49-F238E27FC236}">
                <a16:creationId xmlns:a16="http://schemas.microsoft.com/office/drawing/2014/main" id="{EA82861E-649C-958C-01D0-1AE4B1B700F4}"/>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143206" y="4565723"/>
            <a:ext cx="507484" cy="360000"/>
          </a:xfrm>
          <a:prstGeom prst="rect">
            <a:avLst/>
          </a:prstGeom>
        </p:spPr>
      </p:pic>
      <p:pic>
        <p:nvPicPr>
          <p:cNvPr id="36" name="Picture 35" descr="A yellow background with blue text&#10;&#10;Description automatically generated">
            <a:extLst>
              <a:ext uri="{FF2B5EF4-FFF2-40B4-BE49-F238E27FC236}">
                <a16:creationId xmlns:a16="http://schemas.microsoft.com/office/drawing/2014/main" id="{60D9184C-BF06-3CBA-130A-201EB7388B1D}"/>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1445355" y="5465106"/>
            <a:ext cx="507484" cy="360000"/>
          </a:xfrm>
          <a:prstGeom prst="rect">
            <a:avLst/>
          </a:prstGeom>
        </p:spPr>
      </p:pic>
      <p:pic>
        <p:nvPicPr>
          <p:cNvPr id="38" name="Picture 37" descr="A yellow background with blue text&#10;&#10;Description automatically generated">
            <a:extLst>
              <a:ext uri="{FF2B5EF4-FFF2-40B4-BE49-F238E27FC236}">
                <a16:creationId xmlns:a16="http://schemas.microsoft.com/office/drawing/2014/main" id="{F234B04D-8298-DCF2-3610-C72E8147F4A8}"/>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2615033" y="5667613"/>
            <a:ext cx="507484" cy="360000"/>
          </a:xfrm>
          <a:prstGeom prst="rect">
            <a:avLst/>
          </a:prstGeom>
        </p:spPr>
      </p:pic>
      <p:pic>
        <p:nvPicPr>
          <p:cNvPr id="40" name="Picture 39" descr="A blue text on a light blue background&#10;&#10;Description automatically generated">
            <a:extLst>
              <a:ext uri="{FF2B5EF4-FFF2-40B4-BE49-F238E27FC236}">
                <a16:creationId xmlns:a16="http://schemas.microsoft.com/office/drawing/2014/main" id="{A7A20714-BDEF-46AB-91BC-A07FC70ECCD7}"/>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1986292" y="5678407"/>
            <a:ext cx="507484" cy="360000"/>
          </a:xfrm>
          <a:prstGeom prst="rect">
            <a:avLst/>
          </a:prstGeom>
        </p:spPr>
      </p:pic>
      <p:pic>
        <p:nvPicPr>
          <p:cNvPr id="42" name="Picture 41" descr="A blue text on a light blue background&#10;&#10;Description automatically generated">
            <a:extLst>
              <a:ext uri="{FF2B5EF4-FFF2-40B4-BE49-F238E27FC236}">
                <a16:creationId xmlns:a16="http://schemas.microsoft.com/office/drawing/2014/main" id="{3DFAF7C8-C25B-2B03-285A-B437A8210BEB}"/>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1781835" y="4644534"/>
            <a:ext cx="507484" cy="360000"/>
          </a:xfrm>
          <a:prstGeom prst="rect">
            <a:avLst/>
          </a:prstGeom>
        </p:spPr>
      </p:pic>
      <p:sp>
        <p:nvSpPr>
          <p:cNvPr id="14" name="Tijdelijke aanduiding voor inhoud 5">
            <a:extLst>
              <a:ext uri="{FF2B5EF4-FFF2-40B4-BE49-F238E27FC236}">
                <a16:creationId xmlns:a16="http://schemas.microsoft.com/office/drawing/2014/main" id="{E67EC4B8-EDA7-11E2-9D50-4D84679FB46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 per person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presents the metrics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they selected, briefly explaining their choices, and places their Data Metrics Cards© in the center of the table for review.</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Avoid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this stage—simply share the selected metrics and reasons behind them.</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will stack or remove any duplicate metrics to maintain clarity.</a:t>
            </a:r>
          </a:p>
        </p:txBody>
      </p:sp>
      <p:grpSp>
        <p:nvGrpSpPr>
          <p:cNvPr id="13" name="Group 12">
            <a:extLst>
              <a:ext uri="{FF2B5EF4-FFF2-40B4-BE49-F238E27FC236}">
                <a16:creationId xmlns:a16="http://schemas.microsoft.com/office/drawing/2014/main" id="{7F1E80AA-2A87-DC06-ED5F-982B4E6BC23A}"/>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2F8839B2-2152-3A32-8936-E3A30296B12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705C5C8C-6FE5-4097-E246-C6997C42A172}"/>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2D59B1DD-A443-AAB5-DF71-20FA7D773D7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3" name="Rectangle 22">
                <a:extLst>
                  <a:ext uri="{FF2B5EF4-FFF2-40B4-BE49-F238E27FC236}">
                    <a16:creationId xmlns:a16="http://schemas.microsoft.com/office/drawing/2014/main" id="{C283A0B3-AB00-9B8B-2FC5-185E5FD3CD4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F6A54BC9-5937-A84C-FE96-1A0FE1B3EAB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1147865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C9A9E-FB60-FF62-00F8-EC698F0ACA2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FF0924E-9F3E-25B1-CC1B-73404E891634}"/>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2  |  Data Quality Dashboard</a:t>
            </a:r>
          </a:p>
        </p:txBody>
      </p:sp>
      <p:sp>
        <p:nvSpPr>
          <p:cNvPr id="4" name="Footer Placeholder 3">
            <a:extLst>
              <a:ext uri="{FF2B5EF4-FFF2-40B4-BE49-F238E27FC236}">
                <a16:creationId xmlns:a16="http://schemas.microsoft.com/office/drawing/2014/main" id="{83433C0C-DD6A-71B3-7A11-C886C1079A2B}"/>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3B82C97-3CDB-BB49-9C19-FFB9EF2E89C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4253D203-163B-9D7A-DF1E-CD5C02ED0AB7}"/>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CF7B7A12-1855-7547-9344-11AD7A9EFCF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3659BC34-2D40-4BC7-9B7D-A29481FADAFE}"/>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BF6A1983-8F9B-99B3-5CB7-4DFBE1310607}"/>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A18F0750-AB06-E15A-34C7-25F3765CE89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5">
            <a:extLst>
              <a:ext uri="{FF2B5EF4-FFF2-40B4-BE49-F238E27FC236}">
                <a16:creationId xmlns:a16="http://schemas.microsoft.com/office/drawing/2014/main" id="{1746F537-68F9-CFCB-77BD-310F3F6BBE40}"/>
              </a:ext>
            </a:extLst>
          </p:cNvPr>
          <p:cNvSpPr/>
          <p:nvPr/>
        </p:nvSpPr>
        <p:spPr>
          <a:xfrm>
            <a:off x="444954" y="1479922"/>
            <a:ext cx="11201400" cy="384048"/>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16">
            <a:extLst>
              <a:ext uri="{FF2B5EF4-FFF2-40B4-BE49-F238E27FC236}">
                <a16:creationId xmlns:a16="http://schemas.microsoft.com/office/drawing/2014/main" id="{C687989C-BF4A-AD27-818D-39546699A39C}"/>
              </a:ext>
            </a:extLst>
          </p:cNvPr>
          <p:cNvSpPr/>
          <p:nvPr/>
        </p:nvSpPr>
        <p:spPr>
          <a:xfrm>
            <a:off x="627834" y="1479922"/>
            <a:ext cx="1101852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The scoreboard users actually check</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17">
            <a:extLst>
              <a:ext uri="{FF2B5EF4-FFF2-40B4-BE49-F238E27FC236}">
                <a16:creationId xmlns:a16="http://schemas.microsoft.com/office/drawing/2014/main" id="{E2C47A03-A1FC-4897-75EF-8FF061E43FDF}"/>
              </a:ext>
            </a:extLst>
          </p:cNvPr>
          <p:cNvSpPr/>
          <p:nvPr/>
        </p:nvSpPr>
        <p:spPr>
          <a:xfrm>
            <a:off x="444954" y="1982842"/>
            <a:ext cx="11201400" cy="82296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18">
            <a:extLst>
              <a:ext uri="{FF2B5EF4-FFF2-40B4-BE49-F238E27FC236}">
                <a16:creationId xmlns:a16="http://schemas.microsoft.com/office/drawing/2014/main" id="{350AF557-2A0C-92A6-DA11-CF360C4BC6FD}"/>
              </a:ext>
            </a:extLst>
          </p:cNvPr>
          <p:cNvSpPr/>
          <p:nvPr/>
        </p:nvSpPr>
        <p:spPr>
          <a:xfrm>
            <a:off x="627834" y="2028562"/>
            <a:ext cx="146304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PURPOSE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19">
            <a:extLst>
              <a:ext uri="{FF2B5EF4-FFF2-40B4-BE49-F238E27FC236}">
                <a16:creationId xmlns:a16="http://schemas.microsoft.com/office/drawing/2014/main" id="{E880FC5F-7CD6-300B-9EAD-FB9AA979A0C2}"/>
              </a:ext>
            </a:extLst>
          </p:cNvPr>
          <p:cNvSpPr/>
          <p:nvPr/>
        </p:nvSpPr>
        <p:spPr>
          <a:xfrm>
            <a:off x="627834" y="2302882"/>
            <a:ext cx="109728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Visualize DQ metrics at the CDE and domain level, with trend and breach alerts. Anchors the 'did it get better?' question the business will ask.</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20">
            <a:extLst>
              <a:ext uri="{FF2B5EF4-FFF2-40B4-BE49-F238E27FC236}">
                <a16:creationId xmlns:a16="http://schemas.microsoft.com/office/drawing/2014/main" id="{C3EF13D5-555E-B5D5-D591-B14B5DBA50FC}"/>
              </a:ext>
            </a:extLst>
          </p:cNvPr>
          <p:cNvSpPr/>
          <p:nvPr/>
        </p:nvSpPr>
        <p:spPr>
          <a:xfrm>
            <a:off x="444954" y="2942962"/>
            <a:ext cx="6400800" cy="320040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21">
            <a:extLst>
              <a:ext uri="{FF2B5EF4-FFF2-40B4-BE49-F238E27FC236}">
                <a16:creationId xmlns:a16="http://schemas.microsoft.com/office/drawing/2014/main" id="{FBB5370E-2A8B-1464-3012-843C653F916B}"/>
              </a:ext>
            </a:extLst>
          </p:cNvPr>
          <p:cNvSpPr/>
          <p:nvPr/>
        </p:nvSpPr>
        <p:spPr>
          <a:xfrm>
            <a:off x="444954" y="2942962"/>
            <a:ext cx="640080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22">
            <a:extLst>
              <a:ext uri="{FF2B5EF4-FFF2-40B4-BE49-F238E27FC236}">
                <a16:creationId xmlns:a16="http://schemas.microsoft.com/office/drawing/2014/main" id="{D802F97A-93CD-1493-8F23-56F807069DB3}"/>
              </a:ext>
            </a:extLst>
          </p:cNvPr>
          <p:cNvSpPr/>
          <p:nvPr/>
        </p:nvSpPr>
        <p:spPr>
          <a:xfrm>
            <a:off x="582114" y="2942962"/>
            <a:ext cx="61264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TEMPLATE FIELDS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3">
            <a:extLst>
              <a:ext uri="{FF2B5EF4-FFF2-40B4-BE49-F238E27FC236}">
                <a16:creationId xmlns:a16="http://schemas.microsoft.com/office/drawing/2014/main" id="{6D055C8B-1B58-5F7D-3A3B-F1CE6669D5A8}"/>
              </a:ext>
            </a:extLst>
          </p:cNvPr>
          <p:cNvSpPr/>
          <p:nvPr/>
        </p:nvSpPr>
        <p:spPr>
          <a:xfrm>
            <a:off x="627834" y="330872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KPI tiles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4">
            <a:extLst>
              <a:ext uri="{FF2B5EF4-FFF2-40B4-BE49-F238E27FC236}">
                <a16:creationId xmlns:a16="http://schemas.microsoft.com/office/drawing/2014/main" id="{2F301EAC-5C94-B62D-4CC7-562765BBB478}"/>
              </a:ext>
            </a:extLst>
          </p:cNvPr>
          <p:cNvSpPr/>
          <p:nvPr/>
        </p:nvSpPr>
        <p:spPr>
          <a:xfrm>
            <a:off x="2502354" y="330872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Completeness, accuracy, timeliness per CDE.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25">
            <a:extLst>
              <a:ext uri="{FF2B5EF4-FFF2-40B4-BE49-F238E27FC236}">
                <a16:creationId xmlns:a16="http://schemas.microsoft.com/office/drawing/2014/main" id="{FA779350-C55C-DFA2-7067-F714F5063598}"/>
              </a:ext>
            </a:extLst>
          </p:cNvPr>
          <p:cNvSpPr/>
          <p:nvPr/>
        </p:nvSpPr>
        <p:spPr>
          <a:xfrm>
            <a:off x="444954" y="3781162"/>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26">
            <a:extLst>
              <a:ext uri="{FF2B5EF4-FFF2-40B4-BE49-F238E27FC236}">
                <a16:creationId xmlns:a16="http://schemas.microsoft.com/office/drawing/2014/main" id="{CF0D4BD8-C0A2-4313-1FCD-0A8D4B4F058B}"/>
              </a:ext>
            </a:extLst>
          </p:cNvPr>
          <p:cNvSpPr/>
          <p:nvPr/>
        </p:nvSpPr>
        <p:spPr>
          <a:xfrm>
            <a:off x="627834" y="378116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Trend sparklines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7">
            <a:extLst>
              <a:ext uri="{FF2B5EF4-FFF2-40B4-BE49-F238E27FC236}">
                <a16:creationId xmlns:a16="http://schemas.microsoft.com/office/drawing/2014/main" id="{0610DD03-405A-785B-8E7A-444A2E746372}"/>
              </a:ext>
            </a:extLst>
          </p:cNvPr>
          <p:cNvSpPr/>
          <p:nvPr/>
        </p:nvSpPr>
        <p:spPr>
          <a:xfrm>
            <a:off x="2502354" y="378116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30 / 90-day movement per metric.</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8">
            <a:extLst>
              <a:ext uri="{FF2B5EF4-FFF2-40B4-BE49-F238E27FC236}">
                <a16:creationId xmlns:a16="http://schemas.microsoft.com/office/drawing/2014/main" id="{D2CCF631-38DF-0D36-B42C-1C9DFC686937}"/>
              </a:ext>
            </a:extLst>
          </p:cNvPr>
          <p:cNvSpPr/>
          <p:nvPr/>
        </p:nvSpPr>
        <p:spPr>
          <a:xfrm>
            <a:off x="627834" y="425360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Breach list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9">
            <a:extLst>
              <a:ext uri="{FF2B5EF4-FFF2-40B4-BE49-F238E27FC236}">
                <a16:creationId xmlns:a16="http://schemas.microsoft.com/office/drawing/2014/main" id="{48213F67-C6EB-B692-753C-C5F449A5BF41}"/>
              </a:ext>
            </a:extLst>
          </p:cNvPr>
          <p:cNvSpPr/>
          <p:nvPr/>
        </p:nvSpPr>
        <p:spPr>
          <a:xfrm>
            <a:off x="2502354" y="425360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Top 10 open issues with owner + age.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0">
            <a:extLst>
              <a:ext uri="{FF2B5EF4-FFF2-40B4-BE49-F238E27FC236}">
                <a16:creationId xmlns:a16="http://schemas.microsoft.com/office/drawing/2014/main" id="{8BEB3BEE-B68B-735D-AC3A-10C5C8DE3836}"/>
              </a:ext>
            </a:extLst>
          </p:cNvPr>
          <p:cNvSpPr/>
          <p:nvPr/>
        </p:nvSpPr>
        <p:spPr>
          <a:xfrm>
            <a:off x="444954" y="4726042"/>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1">
            <a:extLst>
              <a:ext uri="{FF2B5EF4-FFF2-40B4-BE49-F238E27FC236}">
                <a16:creationId xmlns:a16="http://schemas.microsoft.com/office/drawing/2014/main" id="{32C707D0-66A1-4695-7EED-94AA7FE8FDEB}"/>
              </a:ext>
            </a:extLst>
          </p:cNvPr>
          <p:cNvSpPr/>
          <p:nvPr/>
        </p:nvSpPr>
        <p:spPr>
          <a:xfrm>
            <a:off x="627834" y="472604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Drill-down</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2">
            <a:extLst>
              <a:ext uri="{FF2B5EF4-FFF2-40B4-BE49-F238E27FC236}">
                <a16:creationId xmlns:a16="http://schemas.microsoft.com/office/drawing/2014/main" id="{B07D8DE2-F6AD-3D76-5EDF-29E82BC96F8C}"/>
              </a:ext>
            </a:extLst>
          </p:cNvPr>
          <p:cNvSpPr/>
          <p:nvPr/>
        </p:nvSpPr>
        <p:spPr>
          <a:xfrm>
            <a:off x="2502354" y="472604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Click CDE → historical DQ + remediation log.</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3">
            <a:extLst>
              <a:ext uri="{FF2B5EF4-FFF2-40B4-BE49-F238E27FC236}">
                <a16:creationId xmlns:a16="http://schemas.microsoft.com/office/drawing/2014/main" id="{A2689177-18DB-9FEE-5118-DDB64C6CC260}"/>
              </a:ext>
            </a:extLst>
          </p:cNvPr>
          <p:cNvSpPr/>
          <p:nvPr/>
        </p:nvSpPr>
        <p:spPr>
          <a:xfrm>
            <a:off x="627834" y="519848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Criticality tier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4">
            <a:extLst>
              <a:ext uri="{FF2B5EF4-FFF2-40B4-BE49-F238E27FC236}">
                <a16:creationId xmlns:a16="http://schemas.microsoft.com/office/drawing/2014/main" id="{587912B6-0795-E237-17C5-007EC40B3B69}"/>
              </a:ext>
            </a:extLst>
          </p:cNvPr>
          <p:cNvSpPr/>
          <p:nvPr/>
        </p:nvSpPr>
        <p:spPr>
          <a:xfrm>
            <a:off x="2502354" y="519848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Icon indicating business-critical CDEs (tier 1).</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5">
            <a:extLst>
              <a:ext uri="{FF2B5EF4-FFF2-40B4-BE49-F238E27FC236}">
                <a16:creationId xmlns:a16="http://schemas.microsoft.com/office/drawing/2014/main" id="{7D97478C-E426-C365-F030-BC1CFF79834E}"/>
              </a:ext>
            </a:extLst>
          </p:cNvPr>
          <p:cNvSpPr/>
          <p:nvPr/>
        </p:nvSpPr>
        <p:spPr>
          <a:xfrm>
            <a:off x="444954" y="5670922"/>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6">
            <a:extLst>
              <a:ext uri="{FF2B5EF4-FFF2-40B4-BE49-F238E27FC236}">
                <a16:creationId xmlns:a16="http://schemas.microsoft.com/office/drawing/2014/main" id="{94843A5E-8C7F-D367-E16F-16AF51192A2C}"/>
              </a:ext>
            </a:extLst>
          </p:cNvPr>
          <p:cNvSpPr/>
          <p:nvPr/>
        </p:nvSpPr>
        <p:spPr>
          <a:xfrm>
            <a:off x="627834" y="567092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Refresh indicator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7">
            <a:extLst>
              <a:ext uri="{FF2B5EF4-FFF2-40B4-BE49-F238E27FC236}">
                <a16:creationId xmlns:a16="http://schemas.microsoft.com/office/drawing/2014/main" id="{AB2066AA-CA64-0BE1-FE64-857E094D3463}"/>
              </a:ext>
            </a:extLst>
          </p:cNvPr>
          <p:cNvSpPr/>
          <p:nvPr/>
        </p:nvSpPr>
        <p:spPr>
          <a:xfrm>
            <a:off x="2502354" y="567092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Last-updated timestamp + data freshness tier.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8">
            <a:extLst>
              <a:ext uri="{FF2B5EF4-FFF2-40B4-BE49-F238E27FC236}">
                <a16:creationId xmlns:a16="http://schemas.microsoft.com/office/drawing/2014/main" id="{2CB39D5A-9547-AC21-A29C-9A0EC29C7CE3}"/>
              </a:ext>
            </a:extLst>
          </p:cNvPr>
          <p:cNvSpPr/>
          <p:nvPr/>
        </p:nvSpPr>
        <p:spPr>
          <a:xfrm>
            <a:off x="6982914" y="2942962"/>
            <a:ext cx="4800600" cy="320040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9">
            <a:extLst>
              <a:ext uri="{FF2B5EF4-FFF2-40B4-BE49-F238E27FC236}">
                <a16:creationId xmlns:a16="http://schemas.microsoft.com/office/drawing/2014/main" id="{7989660C-33E6-21C4-BD51-4204014A202B}"/>
              </a:ext>
            </a:extLst>
          </p:cNvPr>
          <p:cNvSpPr/>
          <p:nvPr/>
        </p:nvSpPr>
        <p:spPr>
          <a:xfrm>
            <a:off x="7165794" y="3080122"/>
            <a:ext cx="45262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BUILD THIS SPRINT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40">
            <a:extLst>
              <a:ext uri="{FF2B5EF4-FFF2-40B4-BE49-F238E27FC236}">
                <a16:creationId xmlns:a16="http://schemas.microsoft.com/office/drawing/2014/main" id="{A14D135C-F01E-FC8C-0827-61BE3ABB89BB}"/>
              </a:ext>
            </a:extLst>
          </p:cNvPr>
          <p:cNvSpPr/>
          <p:nvPr/>
        </p:nvSpPr>
        <p:spPr>
          <a:xfrm>
            <a:off x="7165794" y="3445882"/>
            <a:ext cx="91440" cy="8229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1">
            <a:extLst>
              <a:ext uri="{FF2B5EF4-FFF2-40B4-BE49-F238E27FC236}">
                <a16:creationId xmlns:a16="http://schemas.microsoft.com/office/drawing/2014/main" id="{4F3C0C59-7CBE-742B-E309-F8F0F75C4273}"/>
              </a:ext>
            </a:extLst>
          </p:cNvPr>
          <p:cNvSpPr/>
          <p:nvPr/>
        </p:nvSpPr>
        <p:spPr>
          <a:xfrm>
            <a:off x="7348674" y="344588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What to build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2">
            <a:extLst>
              <a:ext uri="{FF2B5EF4-FFF2-40B4-BE49-F238E27FC236}">
                <a16:creationId xmlns:a16="http://schemas.microsoft.com/office/drawing/2014/main" id="{60138D50-EA73-85FF-FA34-2E52C12E7F08}"/>
              </a:ext>
            </a:extLst>
          </p:cNvPr>
          <p:cNvSpPr/>
          <p:nvPr/>
        </p:nvSpPr>
        <p:spPr>
          <a:xfrm>
            <a:off x="7348674" y="3720202"/>
            <a:ext cx="434340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screen, four tiles, one chart, one alerts table. Seeded with 30 days of synthetic data. No real pipeline needed.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3">
            <a:extLst>
              <a:ext uri="{FF2B5EF4-FFF2-40B4-BE49-F238E27FC236}">
                <a16:creationId xmlns:a16="http://schemas.microsoft.com/office/drawing/2014/main" id="{8A028646-7376-25FE-5387-E2E22BD51902}"/>
              </a:ext>
            </a:extLst>
          </p:cNvPr>
          <p:cNvSpPr/>
          <p:nvPr/>
        </p:nvSpPr>
        <p:spPr>
          <a:xfrm>
            <a:off x="7165794" y="4497442"/>
            <a:ext cx="91440" cy="6858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4">
            <a:extLst>
              <a:ext uri="{FF2B5EF4-FFF2-40B4-BE49-F238E27FC236}">
                <a16:creationId xmlns:a16="http://schemas.microsoft.com/office/drawing/2014/main" id="{4115D1B4-F1DD-1355-941C-24A80AA065EF}"/>
              </a:ext>
            </a:extLst>
          </p:cNvPr>
          <p:cNvSpPr/>
          <p:nvPr/>
        </p:nvSpPr>
        <p:spPr>
          <a:xfrm>
            <a:off x="7348674" y="449744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Fidelity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5">
            <a:extLst>
              <a:ext uri="{FF2B5EF4-FFF2-40B4-BE49-F238E27FC236}">
                <a16:creationId xmlns:a16="http://schemas.microsoft.com/office/drawing/2014/main" id="{642F12AC-C2ED-EDBF-7B63-A7C2DF2AC1B9}"/>
              </a:ext>
            </a:extLst>
          </p:cNvPr>
          <p:cNvSpPr/>
          <p:nvPr/>
        </p:nvSpPr>
        <p:spPr>
          <a:xfrm>
            <a:off x="7348674" y="4771762"/>
            <a:ext cx="43434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MID+ — Excel with PivotTables, or Power BI with static dataset.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46">
            <a:extLst>
              <a:ext uri="{FF2B5EF4-FFF2-40B4-BE49-F238E27FC236}">
                <a16:creationId xmlns:a16="http://schemas.microsoft.com/office/drawing/2014/main" id="{393E8AFD-5E2B-F643-A95B-23E7FEA1719E}"/>
              </a:ext>
            </a:extLst>
          </p:cNvPr>
          <p:cNvSpPr/>
          <p:nvPr/>
        </p:nvSpPr>
        <p:spPr>
          <a:xfrm>
            <a:off x="7165794" y="5366122"/>
            <a:ext cx="91440" cy="6400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7">
            <a:extLst>
              <a:ext uri="{FF2B5EF4-FFF2-40B4-BE49-F238E27FC236}">
                <a16:creationId xmlns:a16="http://schemas.microsoft.com/office/drawing/2014/main" id="{637B1895-B9CC-6981-7B2A-B0AA0547F80E}"/>
              </a:ext>
            </a:extLst>
          </p:cNvPr>
          <p:cNvSpPr/>
          <p:nvPr/>
        </p:nvSpPr>
        <p:spPr>
          <a:xfrm>
            <a:off x="7348674" y="536612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Time budget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48">
            <a:extLst>
              <a:ext uri="{FF2B5EF4-FFF2-40B4-BE49-F238E27FC236}">
                <a16:creationId xmlns:a16="http://schemas.microsoft.com/office/drawing/2014/main" id="{1F0D0A16-EE42-8FDD-291E-F32600A28892}"/>
              </a:ext>
            </a:extLst>
          </p:cNvPr>
          <p:cNvSpPr/>
          <p:nvPr/>
        </p:nvSpPr>
        <p:spPr>
          <a:xfrm>
            <a:off x="7348674" y="5640442"/>
            <a:ext cx="434340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4 hours for a seeded single-domain view</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233726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36B61-9189-567E-825B-F605C53AFD4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0628060-9446-CEA5-EC80-623459DD9523}"/>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2  |  Data Quality Dashboard</a:t>
            </a:r>
          </a:p>
        </p:txBody>
      </p:sp>
      <p:sp>
        <p:nvSpPr>
          <p:cNvPr id="4" name="Footer Placeholder 3">
            <a:extLst>
              <a:ext uri="{FF2B5EF4-FFF2-40B4-BE49-F238E27FC236}">
                <a16:creationId xmlns:a16="http://schemas.microsoft.com/office/drawing/2014/main" id="{A5BBA247-A724-8CF5-7B64-3459967078A1}"/>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DA94B2A-1151-68EE-7D98-3F41F27B80A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10DDF07B-245F-7A65-E8F5-E684075D321F}"/>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A5D0CEDF-C19E-6235-1CAC-48020274233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96BC0287-3FCE-E209-837D-DD9E41CCE899}"/>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78B2EBAB-7F77-ACED-D081-B9845DA313FB}"/>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70C38742-FB49-B604-BABA-59F0A0A1A8E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pic>
        <p:nvPicPr>
          <p:cNvPr id="3" name="Picture 2">
            <a:extLst>
              <a:ext uri="{FF2B5EF4-FFF2-40B4-BE49-F238E27FC236}">
                <a16:creationId xmlns:a16="http://schemas.microsoft.com/office/drawing/2014/main" id="{EC4951E0-A079-6379-A85D-64EB316F2F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532" y="1354086"/>
            <a:ext cx="5098485" cy="26108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8" name="Group 7">
            <a:extLst>
              <a:ext uri="{FF2B5EF4-FFF2-40B4-BE49-F238E27FC236}">
                <a16:creationId xmlns:a16="http://schemas.microsoft.com/office/drawing/2014/main" id="{AEB80CAC-60B3-D44F-D22C-AC20E1239D35}"/>
              </a:ext>
            </a:extLst>
          </p:cNvPr>
          <p:cNvGrpSpPr/>
          <p:nvPr/>
        </p:nvGrpSpPr>
        <p:grpSpPr>
          <a:xfrm>
            <a:off x="5660383" y="1951394"/>
            <a:ext cx="6109982" cy="1598488"/>
            <a:chOff x="2246489" y="4614104"/>
            <a:chExt cx="4432408" cy="1257339"/>
          </a:xfrm>
        </p:grpSpPr>
        <p:pic>
          <p:nvPicPr>
            <p:cNvPr id="9" name="Picture 3">
              <a:extLst>
                <a:ext uri="{FF2B5EF4-FFF2-40B4-BE49-F238E27FC236}">
                  <a16:creationId xmlns:a16="http://schemas.microsoft.com/office/drawing/2014/main" id="{011A4F53-3AF9-6191-21EE-0863F6140C9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8188"/>
            <a:stretch>
              <a:fillRect/>
            </a:stretch>
          </p:blipFill>
          <p:spPr bwMode="auto">
            <a:xfrm>
              <a:off x="2246489" y="4928468"/>
              <a:ext cx="4432408" cy="94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Box 9">
              <a:extLst>
                <a:ext uri="{FF2B5EF4-FFF2-40B4-BE49-F238E27FC236}">
                  <a16:creationId xmlns:a16="http://schemas.microsoft.com/office/drawing/2014/main" id="{B869AD0D-F0BA-AF06-13E5-760800747D3F}"/>
                </a:ext>
              </a:extLst>
            </p:cNvPr>
            <p:cNvSpPr txBox="1"/>
            <p:nvPr/>
          </p:nvSpPr>
          <p:spPr>
            <a:xfrm>
              <a:off x="2423020" y="4614104"/>
              <a:ext cx="2725426" cy="276999"/>
            </a:xfrm>
            <a:prstGeom prst="rect">
              <a:avLst/>
            </a:prstGeom>
            <a:noFill/>
          </p:spPr>
          <p:txBody>
            <a:bodyPr wrap="none" rtlCol="0">
              <a:spAutoFit/>
            </a:bodyPr>
            <a:lstStyle/>
            <a:p>
              <a:pPr marL="0" marR="0" lvl="0" indent="0" algn="l" defTabSz="913777" rtl="0" eaLnBrk="1" fontAlgn="auto" latinLnBrk="0" hangingPunct="1">
                <a:lnSpc>
                  <a:spcPct val="100000"/>
                </a:lnSpc>
                <a:spcBef>
                  <a:spcPts val="0"/>
                </a:spcBef>
                <a:spcAft>
                  <a:spcPts val="0"/>
                </a:spcAft>
                <a:buClrTx/>
                <a:buSzTx/>
                <a:buFontTx/>
                <a:buNone/>
                <a:tabLst/>
                <a:defRPr/>
              </a:pPr>
              <a:r>
                <a:rPr kumimoji="0" lang="nl-BE" sz="1200" b="1" i="0" u="sng" strike="noStrike" kern="1200" cap="none" spc="0" normalizeH="0" baseline="0" noProof="0" dirty="0">
                  <a:ln>
                    <a:noFill/>
                  </a:ln>
                  <a:solidFill>
                    <a:srgbClr val="FF0000"/>
                  </a:solidFill>
                  <a:effectLst/>
                  <a:uLnTx/>
                  <a:uFillTx/>
                  <a:latin typeface="Verdana"/>
                  <a:ea typeface="+mn-ea"/>
                  <a:cs typeface="+mn-cs"/>
                </a:rPr>
                <a:t>Top violations on correctness</a:t>
              </a:r>
              <a:endParaRPr kumimoji="0" lang="en-US" sz="1200" b="1" i="0" u="sng" strike="noStrike" kern="1200" cap="none" spc="0" normalizeH="0" baseline="0" noProof="0" dirty="0">
                <a:ln>
                  <a:noFill/>
                </a:ln>
                <a:solidFill>
                  <a:srgbClr val="FF0000"/>
                </a:solidFill>
                <a:effectLst/>
                <a:uLnTx/>
                <a:uFillTx/>
                <a:latin typeface="Verdana"/>
                <a:ea typeface="+mn-ea"/>
                <a:cs typeface="+mn-cs"/>
              </a:endParaRPr>
            </a:p>
          </p:txBody>
        </p:sp>
      </p:grpSp>
      <p:grpSp>
        <p:nvGrpSpPr>
          <p:cNvPr id="12" name="Group 11">
            <a:extLst>
              <a:ext uri="{FF2B5EF4-FFF2-40B4-BE49-F238E27FC236}">
                <a16:creationId xmlns:a16="http://schemas.microsoft.com/office/drawing/2014/main" id="{96DF7AF8-702A-C2CB-FE51-6E58055FCE5D}"/>
              </a:ext>
            </a:extLst>
          </p:cNvPr>
          <p:cNvGrpSpPr/>
          <p:nvPr/>
        </p:nvGrpSpPr>
        <p:grpSpPr>
          <a:xfrm>
            <a:off x="1612965" y="4114307"/>
            <a:ext cx="8607821" cy="2161907"/>
            <a:chOff x="416893" y="4651469"/>
            <a:chExt cx="8607821" cy="2161907"/>
          </a:xfrm>
        </p:grpSpPr>
        <p:pic>
          <p:nvPicPr>
            <p:cNvPr id="13" name="Picture 12">
              <a:extLst>
                <a:ext uri="{FF2B5EF4-FFF2-40B4-BE49-F238E27FC236}">
                  <a16:creationId xmlns:a16="http://schemas.microsoft.com/office/drawing/2014/main" id="{0E71B5EA-280C-D98E-AA4F-911558FE95CE}"/>
                </a:ext>
              </a:extLst>
            </p:cNvPr>
            <p:cNvPicPr>
              <a:picLocks noChangeAspect="1"/>
            </p:cNvPicPr>
            <p:nvPr/>
          </p:nvPicPr>
          <p:blipFill rotWithShape="1">
            <a:blip r:embed="rId5">
              <a:extLst>
                <a:ext uri="{28A0092B-C50C-407E-A947-70E740481C1C}">
                  <a14:useLocalDpi xmlns:a14="http://schemas.microsoft.com/office/drawing/2010/main" val="0"/>
                </a:ext>
              </a:extLst>
            </a:blip>
            <a:srcRect b="65281"/>
            <a:stretch/>
          </p:blipFill>
          <p:spPr>
            <a:xfrm>
              <a:off x="416893" y="4819068"/>
              <a:ext cx="8607821" cy="1994308"/>
            </a:xfrm>
            <a:prstGeom prst="rect">
              <a:avLst/>
            </a:prstGeom>
          </p:spPr>
        </p:pic>
        <p:sp>
          <p:nvSpPr>
            <p:cNvPr id="14" name="TextBox 13">
              <a:extLst>
                <a:ext uri="{FF2B5EF4-FFF2-40B4-BE49-F238E27FC236}">
                  <a16:creationId xmlns:a16="http://schemas.microsoft.com/office/drawing/2014/main" id="{193CCBCF-563B-5F5C-61FC-4F3EFF1905F6}"/>
                </a:ext>
              </a:extLst>
            </p:cNvPr>
            <p:cNvSpPr txBox="1"/>
            <p:nvPr/>
          </p:nvSpPr>
          <p:spPr>
            <a:xfrm>
              <a:off x="448849" y="4651469"/>
              <a:ext cx="2343911" cy="276999"/>
            </a:xfrm>
            <a:prstGeom prst="rect">
              <a:avLst/>
            </a:prstGeom>
            <a:noFill/>
          </p:spPr>
          <p:txBody>
            <a:bodyPr wrap="none" rtlCol="0">
              <a:spAutoFit/>
            </a:bodyPr>
            <a:lstStyle/>
            <a:p>
              <a:pPr marL="0" marR="0" lvl="0" indent="0" algn="l" defTabSz="913777" rtl="0" eaLnBrk="1" fontAlgn="auto" latinLnBrk="0" hangingPunct="1">
                <a:lnSpc>
                  <a:spcPct val="100000"/>
                </a:lnSpc>
                <a:spcBef>
                  <a:spcPts val="0"/>
                </a:spcBef>
                <a:spcAft>
                  <a:spcPts val="0"/>
                </a:spcAft>
                <a:buClrTx/>
                <a:buSzTx/>
                <a:buFontTx/>
                <a:buNone/>
                <a:tabLst/>
                <a:defRPr/>
              </a:pPr>
              <a:r>
                <a:rPr kumimoji="0" lang="nl-BE" sz="1200" b="1" i="0" u="sng" strike="noStrike" kern="1200" cap="none" spc="0" normalizeH="0" baseline="0" noProof="0" dirty="0">
                  <a:ln>
                    <a:noFill/>
                  </a:ln>
                  <a:solidFill>
                    <a:srgbClr val="0070C0"/>
                  </a:solidFill>
                  <a:effectLst/>
                  <a:uLnTx/>
                  <a:uFillTx/>
                  <a:latin typeface="Verdana"/>
                  <a:ea typeface="+mn-ea"/>
                  <a:cs typeface="+mn-cs"/>
                </a:rPr>
                <a:t>Regional progress report</a:t>
              </a:r>
              <a:endParaRPr kumimoji="0" lang="en-US" sz="1200" b="1" i="0" u="sng" strike="noStrike" kern="1200" cap="none" spc="0" normalizeH="0" baseline="0" noProof="0" dirty="0">
                <a:ln>
                  <a:noFill/>
                </a:ln>
                <a:solidFill>
                  <a:srgbClr val="0070C0"/>
                </a:solidFill>
                <a:effectLst/>
                <a:uLnTx/>
                <a:uFillTx/>
                <a:latin typeface="Verdana"/>
                <a:ea typeface="+mn-ea"/>
                <a:cs typeface="+mn-cs"/>
              </a:endParaRPr>
            </a:p>
          </p:txBody>
        </p:sp>
      </p:grpSp>
      <p:pic>
        <p:nvPicPr>
          <p:cNvPr id="20" name="Picture 4">
            <a:extLst>
              <a:ext uri="{FF2B5EF4-FFF2-40B4-BE49-F238E27FC236}">
                <a16:creationId xmlns:a16="http://schemas.microsoft.com/office/drawing/2014/main" id="{1E62F846-988A-A1F1-682F-E876B3252B1D}"/>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r="56944"/>
          <a:stretch/>
        </p:blipFill>
        <p:spPr bwMode="auto">
          <a:xfrm>
            <a:off x="7366196" y="1359769"/>
            <a:ext cx="3307199" cy="169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 name="Picture 4">
            <a:extLst>
              <a:ext uri="{FF2B5EF4-FFF2-40B4-BE49-F238E27FC236}">
                <a16:creationId xmlns:a16="http://schemas.microsoft.com/office/drawing/2014/main" id="{7255484C-0AD2-2161-9864-05BDAACA0D16}"/>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45939" t="-7523" r="2383" b="-5628"/>
          <a:stretch/>
        </p:blipFill>
        <p:spPr bwMode="auto">
          <a:xfrm>
            <a:off x="7366196" y="1622234"/>
            <a:ext cx="3343094" cy="1615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525281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6A0E20-EA15-A43F-0F95-30A450BF402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E0F589A-92A6-AFDB-0606-0F229A58AB25}"/>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3  |  Process Flow Diagram</a:t>
            </a:r>
          </a:p>
        </p:txBody>
      </p:sp>
      <p:sp>
        <p:nvSpPr>
          <p:cNvPr id="4" name="Footer Placeholder 3">
            <a:extLst>
              <a:ext uri="{FF2B5EF4-FFF2-40B4-BE49-F238E27FC236}">
                <a16:creationId xmlns:a16="http://schemas.microsoft.com/office/drawing/2014/main" id="{56F29B51-89BC-4F90-121E-E1D2B83C235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DF47DFB-09B1-2354-A733-37F18125B5B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D186F119-23EC-206C-8130-E0EE3AFA7E5C}"/>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BB78C7B6-F76A-0C04-FAE5-77BD1D10AB5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8FABECA0-FF35-CA5A-55F4-61C4F8279174}"/>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1367151E-AEA9-81AA-E44E-9BFFBF2F2CC2}"/>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00B769F9-EF7B-71A2-0940-1894A554800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5">
            <a:extLst>
              <a:ext uri="{FF2B5EF4-FFF2-40B4-BE49-F238E27FC236}">
                <a16:creationId xmlns:a16="http://schemas.microsoft.com/office/drawing/2014/main" id="{46777AAD-5229-17C0-71A3-EF00B972867F}"/>
              </a:ext>
            </a:extLst>
          </p:cNvPr>
          <p:cNvSpPr/>
          <p:nvPr/>
        </p:nvSpPr>
        <p:spPr>
          <a:xfrm>
            <a:off x="495300" y="1493059"/>
            <a:ext cx="11201400" cy="384048"/>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16">
            <a:extLst>
              <a:ext uri="{FF2B5EF4-FFF2-40B4-BE49-F238E27FC236}">
                <a16:creationId xmlns:a16="http://schemas.microsoft.com/office/drawing/2014/main" id="{EC88B7B3-93D9-6389-F10B-37F55D6572FB}"/>
              </a:ext>
            </a:extLst>
          </p:cNvPr>
          <p:cNvSpPr/>
          <p:nvPr/>
        </p:nvSpPr>
        <p:spPr>
          <a:xfrm>
            <a:off x="678180" y="1493059"/>
            <a:ext cx="1101852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Swimlane of the governed process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17">
            <a:extLst>
              <a:ext uri="{FF2B5EF4-FFF2-40B4-BE49-F238E27FC236}">
                <a16:creationId xmlns:a16="http://schemas.microsoft.com/office/drawing/2014/main" id="{F7AD7345-34D7-A789-4287-B810054FDFA3}"/>
              </a:ext>
            </a:extLst>
          </p:cNvPr>
          <p:cNvSpPr/>
          <p:nvPr/>
        </p:nvSpPr>
        <p:spPr>
          <a:xfrm>
            <a:off x="495300" y="1995979"/>
            <a:ext cx="11201400" cy="82296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18">
            <a:extLst>
              <a:ext uri="{FF2B5EF4-FFF2-40B4-BE49-F238E27FC236}">
                <a16:creationId xmlns:a16="http://schemas.microsoft.com/office/drawing/2014/main" id="{7BDE440C-B929-80B3-FBDE-58954B287204}"/>
              </a:ext>
            </a:extLst>
          </p:cNvPr>
          <p:cNvSpPr/>
          <p:nvPr/>
        </p:nvSpPr>
        <p:spPr>
          <a:xfrm>
            <a:off x="678180" y="2041699"/>
            <a:ext cx="146304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PURPOSE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19">
            <a:extLst>
              <a:ext uri="{FF2B5EF4-FFF2-40B4-BE49-F238E27FC236}">
                <a16:creationId xmlns:a16="http://schemas.microsoft.com/office/drawing/2014/main" id="{B5851258-DA39-18E3-A442-FAAC648C80DA}"/>
              </a:ext>
            </a:extLst>
          </p:cNvPr>
          <p:cNvSpPr/>
          <p:nvPr/>
        </p:nvSpPr>
        <p:spPr>
          <a:xfrm>
            <a:off x="678180" y="2316019"/>
            <a:ext cx="109728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Make the Unified Process Map from Workshop 4 real: a swimlane showing roles, steps, and decision gates for one end-to-end governance process.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20">
            <a:extLst>
              <a:ext uri="{FF2B5EF4-FFF2-40B4-BE49-F238E27FC236}">
                <a16:creationId xmlns:a16="http://schemas.microsoft.com/office/drawing/2014/main" id="{F716515B-7EB6-34CC-45FB-278975CE7D5E}"/>
              </a:ext>
            </a:extLst>
          </p:cNvPr>
          <p:cNvSpPr/>
          <p:nvPr/>
        </p:nvSpPr>
        <p:spPr>
          <a:xfrm>
            <a:off x="495300" y="2956099"/>
            <a:ext cx="6400800" cy="320040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21">
            <a:extLst>
              <a:ext uri="{FF2B5EF4-FFF2-40B4-BE49-F238E27FC236}">
                <a16:creationId xmlns:a16="http://schemas.microsoft.com/office/drawing/2014/main" id="{077507D4-0D2A-D24C-A234-54FC70CB4C72}"/>
              </a:ext>
            </a:extLst>
          </p:cNvPr>
          <p:cNvSpPr/>
          <p:nvPr/>
        </p:nvSpPr>
        <p:spPr>
          <a:xfrm>
            <a:off x="495300" y="2956099"/>
            <a:ext cx="640080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22">
            <a:extLst>
              <a:ext uri="{FF2B5EF4-FFF2-40B4-BE49-F238E27FC236}">
                <a16:creationId xmlns:a16="http://schemas.microsoft.com/office/drawing/2014/main" id="{B5DB8971-DE6D-1AEE-517B-F7BAC71CC171}"/>
              </a:ext>
            </a:extLst>
          </p:cNvPr>
          <p:cNvSpPr/>
          <p:nvPr/>
        </p:nvSpPr>
        <p:spPr>
          <a:xfrm>
            <a:off x="632460" y="2956099"/>
            <a:ext cx="61264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TEMPLATE FIELDS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3">
            <a:extLst>
              <a:ext uri="{FF2B5EF4-FFF2-40B4-BE49-F238E27FC236}">
                <a16:creationId xmlns:a16="http://schemas.microsoft.com/office/drawing/2014/main" id="{B19013B3-C8F6-B0B8-D373-C74ABC4575FA}"/>
              </a:ext>
            </a:extLst>
          </p:cNvPr>
          <p:cNvSpPr/>
          <p:nvPr/>
        </p:nvSpPr>
        <p:spPr>
          <a:xfrm>
            <a:off x="678180" y="332185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Swimlanes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4">
            <a:extLst>
              <a:ext uri="{FF2B5EF4-FFF2-40B4-BE49-F238E27FC236}">
                <a16:creationId xmlns:a16="http://schemas.microsoft.com/office/drawing/2014/main" id="{D6E338DE-B215-4E10-1C41-83C9B8980152}"/>
              </a:ext>
            </a:extLst>
          </p:cNvPr>
          <p:cNvSpPr/>
          <p:nvPr/>
        </p:nvSpPr>
        <p:spPr>
          <a:xfrm>
            <a:off x="2552700" y="332185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lane per role (steward, owner, custodian, business user).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25">
            <a:extLst>
              <a:ext uri="{FF2B5EF4-FFF2-40B4-BE49-F238E27FC236}">
                <a16:creationId xmlns:a16="http://schemas.microsoft.com/office/drawing/2014/main" id="{FEBFAFE3-2762-7DD7-44F0-E00130E38778}"/>
              </a:ext>
            </a:extLst>
          </p:cNvPr>
          <p:cNvSpPr/>
          <p:nvPr/>
        </p:nvSpPr>
        <p:spPr>
          <a:xfrm>
            <a:off x="495300" y="3794299"/>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26">
            <a:extLst>
              <a:ext uri="{FF2B5EF4-FFF2-40B4-BE49-F238E27FC236}">
                <a16:creationId xmlns:a16="http://schemas.microsoft.com/office/drawing/2014/main" id="{1414086B-CDF4-201A-08EC-DCC6A33DEF3C}"/>
              </a:ext>
            </a:extLst>
          </p:cNvPr>
          <p:cNvSpPr/>
          <p:nvPr/>
        </p:nvSpPr>
        <p:spPr>
          <a:xfrm>
            <a:off x="678180" y="379429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Steps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7">
            <a:extLst>
              <a:ext uri="{FF2B5EF4-FFF2-40B4-BE49-F238E27FC236}">
                <a16:creationId xmlns:a16="http://schemas.microsoft.com/office/drawing/2014/main" id="{BFB98D01-B81E-1501-A433-317F2D3EED81}"/>
              </a:ext>
            </a:extLst>
          </p:cNvPr>
          <p:cNvSpPr/>
          <p:nvPr/>
        </p:nvSpPr>
        <p:spPr>
          <a:xfrm>
            <a:off x="2552700" y="379429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Rectangle = activity; rounded = start/end.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8">
            <a:extLst>
              <a:ext uri="{FF2B5EF4-FFF2-40B4-BE49-F238E27FC236}">
                <a16:creationId xmlns:a16="http://schemas.microsoft.com/office/drawing/2014/main" id="{177EAA0F-ADCB-7D74-E64E-27550E17859B}"/>
              </a:ext>
            </a:extLst>
          </p:cNvPr>
          <p:cNvSpPr/>
          <p:nvPr/>
        </p:nvSpPr>
        <p:spPr>
          <a:xfrm>
            <a:off x="678180" y="426673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Decision gates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9">
            <a:extLst>
              <a:ext uri="{FF2B5EF4-FFF2-40B4-BE49-F238E27FC236}">
                <a16:creationId xmlns:a16="http://schemas.microsoft.com/office/drawing/2014/main" id="{9041D531-F73F-A2F7-8DAC-98705CE75796}"/>
              </a:ext>
            </a:extLst>
          </p:cNvPr>
          <p:cNvSpPr/>
          <p:nvPr/>
        </p:nvSpPr>
        <p:spPr>
          <a:xfrm>
            <a:off x="2552700" y="426673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Diamond with Yes/No branches labelled clearly.</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0">
            <a:extLst>
              <a:ext uri="{FF2B5EF4-FFF2-40B4-BE49-F238E27FC236}">
                <a16:creationId xmlns:a16="http://schemas.microsoft.com/office/drawing/2014/main" id="{2897B7CA-DDE9-FC17-1D40-93E3401E4387}"/>
              </a:ext>
            </a:extLst>
          </p:cNvPr>
          <p:cNvSpPr/>
          <p:nvPr/>
        </p:nvSpPr>
        <p:spPr>
          <a:xfrm>
            <a:off x="495300" y="4739179"/>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1">
            <a:extLst>
              <a:ext uri="{FF2B5EF4-FFF2-40B4-BE49-F238E27FC236}">
                <a16:creationId xmlns:a16="http://schemas.microsoft.com/office/drawing/2014/main" id="{70FE166C-4163-68BB-B421-D6720BBE77BF}"/>
              </a:ext>
            </a:extLst>
          </p:cNvPr>
          <p:cNvSpPr/>
          <p:nvPr/>
        </p:nvSpPr>
        <p:spPr>
          <a:xfrm>
            <a:off x="678180" y="473917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Data touchpoints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2">
            <a:extLst>
              <a:ext uri="{FF2B5EF4-FFF2-40B4-BE49-F238E27FC236}">
                <a16:creationId xmlns:a16="http://schemas.microsoft.com/office/drawing/2014/main" id="{36E688C9-3CE9-1FCC-B021-89F034A80E5C}"/>
              </a:ext>
            </a:extLst>
          </p:cNvPr>
          <p:cNvSpPr/>
          <p:nvPr/>
        </p:nvSpPr>
        <p:spPr>
          <a:xfrm>
            <a:off x="2552700" y="473917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Label each step with CDE ID(s) from the glossary.</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3">
            <a:extLst>
              <a:ext uri="{FF2B5EF4-FFF2-40B4-BE49-F238E27FC236}">
                <a16:creationId xmlns:a16="http://schemas.microsoft.com/office/drawing/2014/main" id="{901C3831-C3EE-504C-4CE0-19927F285259}"/>
              </a:ext>
            </a:extLst>
          </p:cNvPr>
          <p:cNvSpPr/>
          <p:nvPr/>
        </p:nvSpPr>
        <p:spPr>
          <a:xfrm>
            <a:off x="678180" y="521161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Control points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4">
            <a:extLst>
              <a:ext uri="{FF2B5EF4-FFF2-40B4-BE49-F238E27FC236}">
                <a16:creationId xmlns:a16="http://schemas.microsoft.com/office/drawing/2014/main" id="{8A01D5F2-5026-9BA4-5C50-19472BAAB693}"/>
              </a:ext>
            </a:extLst>
          </p:cNvPr>
          <p:cNvSpPr/>
          <p:nvPr/>
        </p:nvSpPr>
        <p:spPr>
          <a:xfrm>
            <a:off x="2552700" y="521161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Star icon where a control or policy applies, linked to control ID.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5">
            <a:extLst>
              <a:ext uri="{FF2B5EF4-FFF2-40B4-BE49-F238E27FC236}">
                <a16:creationId xmlns:a16="http://schemas.microsoft.com/office/drawing/2014/main" id="{835B48E6-2763-9E85-7E4B-684F9489FC9C}"/>
              </a:ext>
            </a:extLst>
          </p:cNvPr>
          <p:cNvSpPr/>
          <p:nvPr/>
        </p:nvSpPr>
        <p:spPr>
          <a:xfrm>
            <a:off x="495300" y="5684059"/>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6">
            <a:extLst>
              <a:ext uri="{FF2B5EF4-FFF2-40B4-BE49-F238E27FC236}">
                <a16:creationId xmlns:a16="http://schemas.microsoft.com/office/drawing/2014/main" id="{4C298E5D-A341-BFF5-D6BF-5268238255FE}"/>
              </a:ext>
            </a:extLst>
          </p:cNvPr>
          <p:cNvSpPr/>
          <p:nvPr/>
        </p:nvSpPr>
        <p:spPr>
          <a:xfrm>
            <a:off x="678180" y="568405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Handoffs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7">
            <a:extLst>
              <a:ext uri="{FF2B5EF4-FFF2-40B4-BE49-F238E27FC236}">
                <a16:creationId xmlns:a16="http://schemas.microsoft.com/office/drawing/2014/main" id="{3419B807-BFA0-130B-D032-D7A0D11F3842}"/>
              </a:ext>
            </a:extLst>
          </p:cNvPr>
          <p:cNvSpPr/>
          <p:nvPr/>
        </p:nvSpPr>
        <p:spPr>
          <a:xfrm>
            <a:off x="2552700" y="568405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Arrows crossing swimlanes marked with SLA if one applies.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8">
            <a:extLst>
              <a:ext uri="{FF2B5EF4-FFF2-40B4-BE49-F238E27FC236}">
                <a16:creationId xmlns:a16="http://schemas.microsoft.com/office/drawing/2014/main" id="{C1487C73-8075-4767-A99E-DE98B40ADB24}"/>
              </a:ext>
            </a:extLst>
          </p:cNvPr>
          <p:cNvSpPr/>
          <p:nvPr/>
        </p:nvSpPr>
        <p:spPr>
          <a:xfrm>
            <a:off x="7033260" y="2956099"/>
            <a:ext cx="4800600" cy="320040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9">
            <a:extLst>
              <a:ext uri="{FF2B5EF4-FFF2-40B4-BE49-F238E27FC236}">
                <a16:creationId xmlns:a16="http://schemas.microsoft.com/office/drawing/2014/main" id="{4E35FDB3-1697-9F1B-2301-A078E3347DA9}"/>
              </a:ext>
            </a:extLst>
          </p:cNvPr>
          <p:cNvSpPr/>
          <p:nvPr/>
        </p:nvSpPr>
        <p:spPr>
          <a:xfrm>
            <a:off x="7216140" y="3093259"/>
            <a:ext cx="45262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BUILD THIS SPRINT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40">
            <a:extLst>
              <a:ext uri="{FF2B5EF4-FFF2-40B4-BE49-F238E27FC236}">
                <a16:creationId xmlns:a16="http://schemas.microsoft.com/office/drawing/2014/main" id="{E3C5FD53-EFAA-478A-6C33-548689AAA7D1}"/>
              </a:ext>
            </a:extLst>
          </p:cNvPr>
          <p:cNvSpPr/>
          <p:nvPr/>
        </p:nvSpPr>
        <p:spPr>
          <a:xfrm>
            <a:off x="7216140" y="3459019"/>
            <a:ext cx="91440" cy="8229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1">
            <a:extLst>
              <a:ext uri="{FF2B5EF4-FFF2-40B4-BE49-F238E27FC236}">
                <a16:creationId xmlns:a16="http://schemas.microsoft.com/office/drawing/2014/main" id="{83224019-2D01-8ECF-4328-BA3B6ABB5278}"/>
              </a:ext>
            </a:extLst>
          </p:cNvPr>
          <p:cNvSpPr/>
          <p:nvPr/>
        </p:nvSpPr>
        <p:spPr>
          <a:xfrm>
            <a:off x="7399020" y="3459019"/>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What to build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2">
            <a:extLst>
              <a:ext uri="{FF2B5EF4-FFF2-40B4-BE49-F238E27FC236}">
                <a16:creationId xmlns:a16="http://schemas.microsoft.com/office/drawing/2014/main" id="{412C75C6-9E82-3DE1-1534-A1ABA884BA8E}"/>
              </a:ext>
            </a:extLst>
          </p:cNvPr>
          <p:cNvSpPr/>
          <p:nvPr/>
        </p:nvSpPr>
        <p:spPr>
          <a:xfrm>
            <a:off x="7399020" y="3733339"/>
            <a:ext cx="434340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Pick one process: 'Onboarding a new CDE', 'Resolving a DQ issue', 'Approving a change to a CDE definition'. Draw in Miro or Lucid.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3">
            <a:extLst>
              <a:ext uri="{FF2B5EF4-FFF2-40B4-BE49-F238E27FC236}">
                <a16:creationId xmlns:a16="http://schemas.microsoft.com/office/drawing/2014/main" id="{72169F2B-FCA2-0F72-EBA3-FEAF7976E367}"/>
              </a:ext>
            </a:extLst>
          </p:cNvPr>
          <p:cNvSpPr/>
          <p:nvPr/>
        </p:nvSpPr>
        <p:spPr>
          <a:xfrm>
            <a:off x="7216140" y="4510579"/>
            <a:ext cx="91440" cy="6858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4">
            <a:extLst>
              <a:ext uri="{FF2B5EF4-FFF2-40B4-BE49-F238E27FC236}">
                <a16:creationId xmlns:a16="http://schemas.microsoft.com/office/drawing/2014/main" id="{9B3CE2E2-FB43-CF09-A4E0-8879A05A04F9}"/>
              </a:ext>
            </a:extLst>
          </p:cNvPr>
          <p:cNvSpPr/>
          <p:nvPr/>
        </p:nvSpPr>
        <p:spPr>
          <a:xfrm>
            <a:off x="7399020" y="4510579"/>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Fidelity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5">
            <a:extLst>
              <a:ext uri="{FF2B5EF4-FFF2-40B4-BE49-F238E27FC236}">
                <a16:creationId xmlns:a16="http://schemas.microsoft.com/office/drawing/2014/main" id="{19F2B549-9A65-448C-07A7-BF03E9FE5FD0}"/>
              </a:ext>
            </a:extLst>
          </p:cNvPr>
          <p:cNvSpPr/>
          <p:nvPr/>
        </p:nvSpPr>
        <p:spPr>
          <a:xfrm>
            <a:off x="7399020" y="4784899"/>
            <a:ext cx="43434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 — Miro, Lucidchart, or PowerPoint shapes.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46">
            <a:extLst>
              <a:ext uri="{FF2B5EF4-FFF2-40B4-BE49-F238E27FC236}">
                <a16:creationId xmlns:a16="http://schemas.microsoft.com/office/drawing/2014/main" id="{089DB47E-2247-5655-438F-9E9B3E9A1675}"/>
              </a:ext>
            </a:extLst>
          </p:cNvPr>
          <p:cNvSpPr/>
          <p:nvPr/>
        </p:nvSpPr>
        <p:spPr>
          <a:xfrm>
            <a:off x="7216140" y="5379259"/>
            <a:ext cx="91440" cy="6400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7">
            <a:extLst>
              <a:ext uri="{FF2B5EF4-FFF2-40B4-BE49-F238E27FC236}">
                <a16:creationId xmlns:a16="http://schemas.microsoft.com/office/drawing/2014/main" id="{431C0AFF-5BE7-1607-9411-ED472FC79FCC}"/>
              </a:ext>
            </a:extLst>
          </p:cNvPr>
          <p:cNvSpPr/>
          <p:nvPr/>
        </p:nvSpPr>
        <p:spPr>
          <a:xfrm>
            <a:off x="7399020" y="5379259"/>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Time budget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48">
            <a:extLst>
              <a:ext uri="{FF2B5EF4-FFF2-40B4-BE49-F238E27FC236}">
                <a16:creationId xmlns:a16="http://schemas.microsoft.com/office/drawing/2014/main" id="{0AB8933C-2841-90B6-0612-C76E51988ACA}"/>
              </a:ext>
            </a:extLst>
          </p:cNvPr>
          <p:cNvSpPr/>
          <p:nvPr/>
        </p:nvSpPr>
        <p:spPr>
          <a:xfrm>
            <a:off x="7399020" y="5653579"/>
            <a:ext cx="434340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2–3 hours per process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997843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EC0F18-07E4-79AE-8378-A59A0782E4B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E401B13-752B-A390-83DD-346E06B4D990}"/>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3  |  Process Flow Diagram</a:t>
            </a:r>
          </a:p>
        </p:txBody>
      </p:sp>
      <p:sp>
        <p:nvSpPr>
          <p:cNvPr id="4" name="Footer Placeholder 3">
            <a:extLst>
              <a:ext uri="{FF2B5EF4-FFF2-40B4-BE49-F238E27FC236}">
                <a16:creationId xmlns:a16="http://schemas.microsoft.com/office/drawing/2014/main" id="{19CFDBD7-D130-FAEC-6124-27B47106FC54}"/>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838A4D91-8221-C232-C9CD-AEC0E5CE5BE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07716C0C-B912-8929-97BE-4A5B344EFB58}"/>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166B80E2-04EA-2F57-5056-6DB65233DC7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CB26795D-B027-412A-68DE-DA7EA01EDC16}"/>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AD1C1E55-B5A4-A512-B4E8-69ADB5BF039A}"/>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5CAB701C-E0ED-105F-FA06-5948B17120E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pic>
        <p:nvPicPr>
          <p:cNvPr id="3" name="Picture 2">
            <a:extLst>
              <a:ext uri="{FF2B5EF4-FFF2-40B4-BE49-F238E27FC236}">
                <a16:creationId xmlns:a16="http://schemas.microsoft.com/office/drawing/2014/main" id="{096A53EC-69FC-A148-A50D-478F813D96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6850" y="1586481"/>
            <a:ext cx="8847080" cy="4386366"/>
          </a:xfrm>
          <a:prstGeom prst="rect">
            <a:avLst/>
          </a:prstGeom>
        </p:spPr>
      </p:pic>
    </p:spTree>
    <p:extLst>
      <p:ext uri="{BB962C8B-B14F-4D97-AF65-F5344CB8AC3E}">
        <p14:creationId xmlns:p14="http://schemas.microsoft.com/office/powerpoint/2010/main" val="13391717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69A9FE-581A-1A38-FB1C-EF14C773F93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1B33F58-838D-E8EA-AB70-183C384EA1A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4  |  DG Portal / Site</a:t>
            </a:r>
          </a:p>
        </p:txBody>
      </p:sp>
      <p:sp>
        <p:nvSpPr>
          <p:cNvPr id="4" name="Footer Placeholder 3">
            <a:extLst>
              <a:ext uri="{FF2B5EF4-FFF2-40B4-BE49-F238E27FC236}">
                <a16:creationId xmlns:a16="http://schemas.microsoft.com/office/drawing/2014/main" id="{B966DBF5-EDA8-3174-23D4-77FB6326A814}"/>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DB4B02F-A1C7-DB8E-0756-39A5C04E39F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40CC885A-1DA2-CA5F-40E1-E08C4FC6F8F5}"/>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23D57CB2-80DD-FB3A-CF90-1019BE877A4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4EE5C36C-DBEE-EF3B-A157-74A095A93848}"/>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7D66D840-1E99-4AC2-0F43-0A2DB4377C08}"/>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933260BD-15E3-BDE6-6D5E-89A4800FD3A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5">
            <a:extLst>
              <a:ext uri="{FF2B5EF4-FFF2-40B4-BE49-F238E27FC236}">
                <a16:creationId xmlns:a16="http://schemas.microsoft.com/office/drawing/2014/main" id="{E45F322E-720A-6DF6-4CC5-52CE3E5BEAA3}"/>
              </a:ext>
            </a:extLst>
          </p:cNvPr>
          <p:cNvSpPr/>
          <p:nvPr/>
        </p:nvSpPr>
        <p:spPr>
          <a:xfrm>
            <a:off x="495300" y="1493059"/>
            <a:ext cx="11201400" cy="384048"/>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16">
            <a:extLst>
              <a:ext uri="{FF2B5EF4-FFF2-40B4-BE49-F238E27FC236}">
                <a16:creationId xmlns:a16="http://schemas.microsoft.com/office/drawing/2014/main" id="{A95B34CF-7A42-9390-DF2A-29CAAC9FC865}"/>
              </a:ext>
            </a:extLst>
          </p:cNvPr>
          <p:cNvSpPr/>
          <p:nvPr/>
        </p:nvSpPr>
        <p:spPr>
          <a:xfrm>
            <a:off x="678180" y="1493059"/>
            <a:ext cx="1101852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The landing page for everything</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17">
            <a:extLst>
              <a:ext uri="{FF2B5EF4-FFF2-40B4-BE49-F238E27FC236}">
                <a16:creationId xmlns:a16="http://schemas.microsoft.com/office/drawing/2014/main" id="{04592BF3-07E6-963D-480D-1CED9F47AA84}"/>
              </a:ext>
            </a:extLst>
          </p:cNvPr>
          <p:cNvSpPr/>
          <p:nvPr/>
        </p:nvSpPr>
        <p:spPr>
          <a:xfrm>
            <a:off x="495300" y="1995979"/>
            <a:ext cx="11201400" cy="82296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18">
            <a:extLst>
              <a:ext uri="{FF2B5EF4-FFF2-40B4-BE49-F238E27FC236}">
                <a16:creationId xmlns:a16="http://schemas.microsoft.com/office/drawing/2014/main" id="{1BF53134-3BCF-D352-A067-A178D7AC2AA5}"/>
              </a:ext>
            </a:extLst>
          </p:cNvPr>
          <p:cNvSpPr/>
          <p:nvPr/>
        </p:nvSpPr>
        <p:spPr>
          <a:xfrm>
            <a:off x="678180" y="2041699"/>
            <a:ext cx="146304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PURPOSE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19">
            <a:extLst>
              <a:ext uri="{FF2B5EF4-FFF2-40B4-BE49-F238E27FC236}">
                <a16:creationId xmlns:a16="http://schemas.microsoft.com/office/drawing/2014/main" id="{75CDDE34-D8B6-8B0B-E195-2CF7B7D9359A}"/>
              </a:ext>
            </a:extLst>
          </p:cNvPr>
          <p:cNvSpPr/>
          <p:nvPr/>
        </p:nvSpPr>
        <p:spPr>
          <a:xfrm>
            <a:off x="678180" y="2316019"/>
            <a:ext cx="109728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Single entry-point where stewards, owners, and curious employees land. Hosts glossary, policies, 'report an issue', training links, and control register.</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20">
            <a:extLst>
              <a:ext uri="{FF2B5EF4-FFF2-40B4-BE49-F238E27FC236}">
                <a16:creationId xmlns:a16="http://schemas.microsoft.com/office/drawing/2014/main" id="{9413FE7E-4534-77FF-010E-55790D9A43E3}"/>
              </a:ext>
            </a:extLst>
          </p:cNvPr>
          <p:cNvSpPr/>
          <p:nvPr/>
        </p:nvSpPr>
        <p:spPr>
          <a:xfrm>
            <a:off x="495300" y="2956099"/>
            <a:ext cx="6400800" cy="320040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21">
            <a:extLst>
              <a:ext uri="{FF2B5EF4-FFF2-40B4-BE49-F238E27FC236}">
                <a16:creationId xmlns:a16="http://schemas.microsoft.com/office/drawing/2014/main" id="{92C802D6-11E1-B3E8-D777-910A394DC30B}"/>
              </a:ext>
            </a:extLst>
          </p:cNvPr>
          <p:cNvSpPr/>
          <p:nvPr/>
        </p:nvSpPr>
        <p:spPr>
          <a:xfrm>
            <a:off x="495300" y="2956099"/>
            <a:ext cx="640080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22">
            <a:extLst>
              <a:ext uri="{FF2B5EF4-FFF2-40B4-BE49-F238E27FC236}">
                <a16:creationId xmlns:a16="http://schemas.microsoft.com/office/drawing/2014/main" id="{BDBB84A2-B0EC-4D79-486E-2DAFAAA110D0}"/>
              </a:ext>
            </a:extLst>
          </p:cNvPr>
          <p:cNvSpPr/>
          <p:nvPr/>
        </p:nvSpPr>
        <p:spPr>
          <a:xfrm>
            <a:off x="632460" y="2956099"/>
            <a:ext cx="61264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TEMPLATE FIELDS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3">
            <a:extLst>
              <a:ext uri="{FF2B5EF4-FFF2-40B4-BE49-F238E27FC236}">
                <a16:creationId xmlns:a16="http://schemas.microsoft.com/office/drawing/2014/main" id="{DD4B758D-8A0B-007E-0509-915D93F65060}"/>
              </a:ext>
            </a:extLst>
          </p:cNvPr>
          <p:cNvSpPr/>
          <p:nvPr/>
        </p:nvSpPr>
        <p:spPr>
          <a:xfrm>
            <a:off x="678180" y="332185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Hero</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4">
            <a:extLst>
              <a:ext uri="{FF2B5EF4-FFF2-40B4-BE49-F238E27FC236}">
                <a16:creationId xmlns:a16="http://schemas.microsoft.com/office/drawing/2014/main" id="{509E5C9E-C5B1-4728-5F90-00ADF472AAA4}"/>
              </a:ext>
            </a:extLst>
          </p:cNvPr>
          <p:cNvSpPr/>
          <p:nvPr/>
        </p:nvSpPr>
        <p:spPr>
          <a:xfrm>
            <a:off x="2552700" y="332185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Purpose statement + 'Report a data issue' CTA.</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25">
            <a:extLst>
              <a:ext uri="{FF2B5EF4-FFF2-40B4-BE49-F238E27FC236}">
                <a16:creationId xmlns:a16="http://schemas.microsoft.com/office/drawing/2014/main" id="{451EC902-9529-5804-8198-3D454083CD2A}"/>
              </a:ext>
            </a:extLst>
          </p:cNvPr>
          <p:cNvSpPr/>
          <p:nvPr/>
        </p:nvSpPr>
        <p:spPr>
          <a:xfrm>
            <a:off x="495300" y="3794299"/>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26">
            <a:extLst>
              <a:ext uri="{FF2B5EF4-FFF2-40B4-BE49-F238E27FC236}">
                <a16:creationId xmlns:a16="http://schemas.microsoft.com/office/drawing/2014/main" id="{1F63F9A4-A576-66BA-9BBF-0375862B3AA9}"/>
              </a:ext>
            </a:extLst>
          </p:cNvPr>
          <p:cNvSpPr/>
          <p:nvPr/>
        </p:nvSpPr>
        <p:spPr>
          <a:xfrm>
            <a:off x="678180" y="379429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Navigation</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7">
            <a:extLst>
              <a:ext uri="{FF2B5EF4-FFF2-40B4-BE49-F238E27FC236}">
                <a16:creationId xmlns:a16="http://schemas.microsoft.com/office/drawing/2014/main" id="{33CFF9D4-B32B-2EA3-2E4B-A54DF42995B4}"/>
              </a:ext>
            </a:extLst>
          </p:cNvPr>
          <p:cNvSpPr/>
          <p:nvPr/>
        </p:nvSpPr>
        <p:spPr>
          <a:xfrm>
            <a:off x="2552700" y="379429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Policies · Roles · Glossary · Controls · Resources · Training.</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8">
            <a:extLst>
              <a:ext uri="{FF2B5EF4-FFF2-40B4-BE49-F238E27FC236}">
                <a16:creationId xmlns:a16="http://schemas.microsoft.com/office/drawing/2014/main" id="{0B790CB2-4F52-26E7-2245-E9DCC1CC372D}"/>
              </a:ext>
            </a:extLst>
          </p:cNvPr>
          <p:cNvSpPr/>
          <p:nvPr/>
        </p:nvSpPr>
        <p:spPr>
          <a:xfrm>
            <a:off x="678180" y="426673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Role tiles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9">
            <a:extLst>
              <a:ext uri="{FF2B5EF4-FFF2-40B4-BE49-F238E27FC236}">
                <a16:creationId xmlns:a16="http://schemas.microsoft.com/office/drawing/2014/main" id="{5A9205D8-CA5A-5D79-0CE6-A1AB65323061}"/>
              </a:ext>
            </a:extLst>
          </p:cNvPr>
          <p:cNvSpPr/>
          <p:nvPr/>
        </p:nvSpPr>
        <p:spPr>
          <a:xfrm>
            <a:off x="2552700" y="426673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tile per role — 'I am a data steward' → role page.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0">
            <a:extLst>
              <a:ext uri="{FF2B5EF4-FFF2-40B4-BE49-F238E27FC236}">
                <a16:creationId xmlns:a16="http://schemas.microsoft.com/office/drawing/2014/main" id="{2FEEAF42-6CB6-8904-F4CF-5577862C0017}"/>
              </a:ext>
            </a:extLst>
          </p:cNvPr>
          <p:cNvSpPr/>
          <p:nvPr/>
        </p:nvSpPr>
        <p:spPr>
          <a:xfrm>
            <a:off x="495300" y="4739179"/>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1">
            <a:extLst>
              <a:ext uri="{FF2B5EF4-FFF2-40B4-BE49-F238E27FC236}">
                <a16:creationId xmlns:a16="http://schemas.microsoft.com/office/drawing/2014/main" id="{E181C4F9-13EB-240C-FC4C-31112595A3F4}"/>
              </a:ext>
            </a:extLst>
          </p:cNvPr>
          <p:cNvSpPr/>
          <p:nvPr/>
        </p:nvSpPr>
        <p:spPr>
          <a:xfrm>
            <a:off x="678180" y="473917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News / updates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2">
            <a:extLst>
              <a:ext uri="{FF2B5EF4-FFF2-40B4-BE49-F238E27FC236}">
                <a16:creationId xmlns:a16="http://schemas.microsoft.com/office/drawing/2014/main" id="{58F89DDB-23AD-FB7E-ED30-3E534268FD40}"/>
              </a:ext>
            </a:extLst>
          </p:cNvPr>
          <p:cNvSpPr/>
          <p:nvPr/>
        </p:nvSpPr>
        <p:spPr>
          <a:xfrm>
            <a:off x="2552700" y="473917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Latest 3 announcements, steward spotlight.</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3">
            <a:extLst>
              <a:ext uri="{FF2B5EF4-FFF2-40B4-BE49-F238E27FC236}">
                <a16:creationId xmlns:a16="http://schemas.microsoft.com/office/drawing/2014/main" id="{9AC0C195-6040-CBB7-052A-1589CCB427C6}"/>
              </a:ext>
            </a:extLst>
          </p:cNvPr>
          <p:cNvSpPr/>
          <p:nvPr/>
        </p:nvSpPr>
        <p:spPr>
          <a:xfrm>
            <a:off x="678180" y="521161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Search</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4">
            <a:extLst>
              <a:ext uri="{FF2B5EF4-FFF2-40B4-BE49-F238E27FC236}">
                <a16:creationId xmlns:a16="http://schemas.microsoft.com/office/drawing/2014/main" id="{036B9B30-B215-CBE8-057F-A4233945C037}"/>
              </a:ext>
            </a:extLst>
          </p:cNvPr>
          <p:cNvSpPr/>
          <p:nvPr/>
        </p:nvSpPr>
        <p:spPr>
          <a:xfrm>
            <a:off x="2552700" y="521161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Cross-artifact search (glossary + policies + controls).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5">
            <a:extLst>
              <a:ext uri="{FF2B5EF4-FFF2-40B4-BE49-F238E27FC236}">
                <a16:creationId xmlns:a16="http://schemas.microsoft.com/office/drawing/2014/main" id="{246B9803-2A1E-CE0E-C480-0BF7C5646F1C}"/>
              </a:ext>
            </a:extLst>
          </p:cNvPr>
          <p:cNvSpPr/>
          <p:nvPr/>
        </p:nvSpPr>
        <p:spPr>
          <a:xfrm>
            <a:off x="495300" y="5684059"/>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6">
            <a:extLst>
              <a:ext uri="{FF2B5EF4-FFF2-40B4-BE49-F238E27FC236}">
                <a16:creationId xmlns:a16="http://schemas.microsoft.com/office/drawing/2014/main" id="{F7510AC6-52F5-DBB2-CE9F-081528DADC71}"/>
              </a:ext>
            </a:extLst>
          </p:cNvPr>
          <p:cNvSpPr/>
          <p:nvPr/>
        </p:nvSpPr>
        <p:spPr>
          <a:xfrm>
            <a:off x="678180" y="5684059"/>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Feedback widget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7">
            <a:extLst>
              <a:ext uri="{FF2B5EF4-FFF2-40B4-BE49-F238E27FC236}">
                <a16:creationId xmlns:a16="http://schemas.microsoft.com/office/drawing/2014/main" id="{42C5B159-29A0-CC03-E310-348EBFD7DC96}"/>
              </a:ext>
            </a:extLst>
          </p:cNvPr>
          <p:cNvSpPr/>
          <p:nvPr/>
        </p:nvSpPr>
        <p:spPr>
          <a:xfrm>
            <a:off x="2552700" y="5684059"/>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One-click 'useful / not useful' + free text.</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8">
            <a:extLst>
              <a:ext uri="{FF2B5EF4-FFF2-40B4-BE49-F238E27FC236}">
                <a16:creationId xmlns:a16="http://schemas.microsoft.com/office/drawing/2014/main" id="{4E716A18-C8F7-5E48-71B2-8905DD2AE12A}"/>
              </a:ext>
            </a:extLst>
          </p:cNvPr>
          <p:cNvSpPr/>
          <p:nvPr/>
        </p:nvSpPr>
        <p:spPr>
          <a:xfrm>
            <a:off x="7033260" y="2956099"/>
            <a:ext cx="4800600" cy="320040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9">
            <a:extLst>
              <a:ext uri="{FF2B5EF4-FFF2-40B4-BE49-F238E27FC236}">
                <a16:creationId xmlns:a16="http://schemas.microsoft.com/office/drawing/2014/main" id="{6B9B6AEB-726B-17B3-58F8-55753924CEF8}"/>
              </a:ext>
            </a:extLst>
          </p:cNvPr>
          <p:cNvSpPr/>
          <p:nvPr/>
        </p:nvSpPr>
        <p:spPr>
          <a:xfrm>
            <a:off x="7216140" y="3093259"/>
            <a:ext cx="45262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BUILD THIS SPRINT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40">
            <a:extLst>
              <a:ext uri="{FF2B5EF4-FFF2-40B4-BE49-F238E27FC236}">
                <a16:creationId xmlns:a16="http://schemas.microsoft.com/office/drawing/2014/main" id="{FF85EAED-EA00-7922-D4B8-898B430EC2C2}"/>
              </a:ext>
            </a:extLst>
          </p:cNvPr>
          <p:cNvSpPr/>
          <p:nvPr/>
        </p:nvSpPr>
        <p:spPr>
          <a:xfrm>
            <a:off x="7216140" y="3459019"/>
            <a:ext cx="91440" cy="8229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1">
            <a:extLst>
              <a:ext uri="{FF2B5EF4-FFF2-40B4-BE49-F238E27FC236}">
                <a16:creationId xmlns:a16="http://schemas.microsoft.com/office/drawing/2014/main" id="{D5A693DA-924D-CB37-6F9B-A6C50C11F00B}"/>
              </a:ext>
            </a:extLst>
          </p:cNvPr>
          <p:cNvSpPr/>
          <p:nvPr/>
        </p:nvSpPr>
        <p:spPr>
          <a:xfrm>
            <a:off x="7399020" y="3459019"/>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What to build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2">
            <a:extLst>
              <a:ext uri="{FF2B5EF4-FFF2-40B4-BE49-F238E27FC236}">
                <a16:creationId xmlns:a16="http://schemas.microsoft.com/office/drawing/2014/main" id="{C5986525-C377-B3B5-F5FD-B9A453646944}"/>
              </a:ext>
            </a:extLst>
          </p:cNvPr>
          <p:cNvSpPr/>
          <p:nvPr/>
        </p:nvSpPr>
        <p:spPr>
          <a:xfrm>
            <a:off x="7399020" y="3733339"/>
            <a:ext cx="434340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single SharePoint page with working navigation. Content is stubbed but clickable.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3">
            <a:extLst>
              <a:ext uri="{FF2B5EF4-FFF2-40B4-BE49-F238E27FC236}">
                <a16:creationId xmlns:a16="http://schemas.microsoft.com/office/drawing/2014/main" id="{F55449AC-C13D-F467-B9A9-2B34F5BC4687}"/>
              </a:ext>
            </a:extLst>
          </p:cNvPr>
          <p:cNvSpPr/>
          <p:nvPr/>
        </p:nvSpPr>
        <p:spPr>
          <a:xfrm>
            <a:off x="7216140" y="4510579"/>
            <a:ext cx="91440" cy="6858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4">
            <a:extLst>
              <a:ext uri="{FF2B5EF4-FFF2-40B4-BE49-F238E27FC236}">
                <a16:creationId xmlns:a16="http://schemas.microsoft.com/office/drawing/2014/main" id="{2D812A64-74A6-F678-A0CB-789FA7BE6D3C}"/>
              </a:ext>
            </a:extLst>
          </p:cNvPr>
          <p:cNvSpPr/>
          <p:nvPr/>
        </p:nvSpPr>
        <p:spPr>
          <a:xfrm>
            <a:off x="7399020" y="4510579"/>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Fidelity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5">
            <a:extLst>
              <a:ext uri="{FF2B5EF4-FFF2-40B4-BE49-F238E27FC236}">
                <a16:creationId xmlns:a16="http://schemas.microsoft.com/office/drawing/2014/main" id="{B67496C6-0827-84AB-F953-C0ABA3284AF9}"/>
              </a:ext>
            </a:extLst>
          </p:cNvPr>
          <p:cNvSpPr/>
          <p:nvPr/>
        </p:nvSpPr>
        <p:spPr>
          <a:xfrm>
            <a:off x="7399020" y="4784899"/>
            <a:ext cx="43434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MID — SharePoint modern page, or a Notion workspace.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46">
            <a:extLst>
              <a:ext uri="{FF2B5EF4-FFF2-40B4-BE49-F238E27FC236}">
                <a16:creationId xmlns:a16="http://schemas.microsoft.com/office/drawing/2014/main" id="{DF35D929-3F51-985C-BECB-BE6159D1B32D}"/>
              </a:ext>
            </a:extLst>
          </p:cNvPr>
          <p:cNvSpPr/>
          <p:nvPr/>
        </p:nvSpPr>
        <p:spPr>
          <a:xfrm>
            <a:off x="7216140" y="5379259"/>
            <a:ext cx="91440" cy="6400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7">
            <a:extLst>
              <a:ext uri="{FF2B5EF4-FFF2-40B4-BE49-F238E27FC236}">
                <a16:creationId xmlns:a16="http://schemas.microsoft.com/office/drawing/2014/main" id="{ED5C9C0B-5597-940E-1BF7-AD566F49108B}"/>
              </a:ext>
            </a:extLst>
          </p:cNvPr>
          <p:cNvSpPr/>
          <p:nvPr/>
        </p:nvSpPr>
        <p:spPr>
          <a:xfrm>
            <a:off x="7399020" y="5379259"/>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Time budget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48">
            <a:extLst>
              <a:ext uri="{FF2B5EF4-FFF2-40B4-BE49-F238E27FC236}">
                <a16:creationId xmlns:a16="http://schemas.microsoft.com/office/drawing/2014/main" id="{C93FEBDD-7F9F-3DC1-817B-92321B46BA00}"/>
              </a:ext>
            </a:extLst>
          </p:cNvPr>
          <p:cNvSpPr/>
          <p:nvPr/>
        </p:nvSpPr>
        <p:spPr>
          <a:xfrm>
            <a:off x="7399020" y="5653579"/>
            <a:ext cx="434340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3–4 hours for the landing page + 1 role page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519680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AB6F0F-4524-35C2-F53F-FFA8E3D55F1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4919FA1-650F-85C8-2C96-04C03C12F0EB}"/>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4  |  DG Portal / Site</a:t>
            </a:r>
          </a:p>
        </p:txBody>
      </p:sp>
      <p:sp>
        <p:nvSpPr>
          <p:cNvPr id="4" name="Footer Placeholder 3">
            <a:extLst>
              <a:ext uri="{FF2B5EF4-FFF2-40B4-BE49-F238E27FC236}">
                <a16:creationId xmlns:a16="http://schemas.microsoft.com/office/drawing/2014/main" id="{B36A294D-508B-EF94-A137-C4939F376D6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4417080-0934-F53E-4310-96FA8A35D1E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F1EDA4AF-14EC-B1B5-B3B2-A7C37E793EC6}"/>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FD890CE2-71E9-E6D9-B582-F1E6C8A14E0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CCBC8D41-C47D-6190-5863-265EACDBCCC8}"/>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0F944C98-F133-EA53-836D-ED5EE5DEB249}"/>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2797D45E-00AF-CE73-1D43-7989105A7B1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pic>
        <p:nvPicPr>
          <p:cNvPr id="9" name="Picture 8">
            <a:extLst>
              <a:ext uri="{FF2B5EF4-FFF2-40B4-BE49-F238E27FC236}">
                <a16:creationId xmlns:a16="http://schemas.microsoft.com/office/drawing/2014/main" id="{0F685A97-BBD1-C0F0-4C50-10305AC4F753}"/>
              </a:ext>
            </a:extLst>
          </p:cNvPr>
          <p:cNvPicPr>
            <a:picLocks noChangeAspect="1"/>
          </p:cNvPicPr>
          <p:nvPr/>
        </p:nvPicPr>
        <p:blipFill>
          <a:blip r:embed="rId3"/>
          <a:stretch>
            <a:fillRect/>
          </a:stretch>
        </p:blipFill>
        <p:spPr>
          <a:xfrm>
            <a:off x="558598" y="1326500"/>
            <a:ext cx="5452058" cy="5054269"/>
          </a:xfrm>
          <a:prstGeom prst="rect">
            <a:avLst/>
          </a:prstGeom>
        </p:spPr>
      </p:pic>
      <p:pic>
        <p:nvPicPr>
          <p:cNvPr id="10" name="Picture 9">
            <a:extLst>
              <a:ext uri="{FF2B5EF4-FFF2-40B4-BE49-F238E27FC236}">
                <a16:creationId xmlns:a16="http://schemas.microsoft.com/office/drawing/2014/main" id="{993AAE73-0613-8519-3890-1640BD6607B7}"/>
              </a:ext>
            </a:extLst>
          </p:cNvPr>
          <p:cNvPicPr>
            <a:picLocks noChangeAspect="1"/>
          </p:cNvPicPr>
          <p:nvPr/>
        </p:nvPicPr>
        <p:blipFill rotWithShape="1">
          <a:blip r:embed="rId4"/>
          <a:srcRect t="821"/>
          <a:stretch/>
        </p:blipFill>
        <p:spPr>
          <a:xfrm>
            <a:off x="6095999" y="1499501"/>
            <a:ext cx="5621233" cy="4678728"/>
          </a:xfrm>
          <a:prstGeom prst="rect">
            <a:avLst/>
          </a:prstGeom>
        </p:spPr>
      </p:pic>
    </p:spTree>
    <p:extLst>
      <p:ext uri="{BB962C8B-B14F-4D97-AF65-F5344CB8AC3E}">
        <p14:creationId xmlns:p14="http://schemas.microsoft.com/office/powerpoint/2010/main" val="337166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8E9547-3515-30AF-2B2D-63A3966468A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4A16E0C-F030-6E66-2A5D-BD12DA423D14}"/>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5  |  Training Materials</a:t>
            </a:r>
          </a:p>
        </p:txBody>
      </p:sp>
      <p:sp>
        <p:nvSpPr>
          <p:cNvPr id="4" name="Footer Placeholder 3">
            <a:extLst>
              <a:ext uri="{FF2B5EF4-FFF2-40B4-BE49-F238E27FC236}">
                <a16:creationId xmlns:a16="http://schemas.microsoft.com/office/drawing/2014/main" id="{C80F719D-078D-BADA-34B2-174DC32E85F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8A1B8F53-9F3C-224A-6F09-A417A5F71D50}"/>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EB426906-C3F1-B272-67ED-27ED825A19EC}"/>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67586AB5-1A46-1F24-8595-7D848CDB638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36259C48-1740-D20E-4B8A-ACF82FA2144B}"/>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A73640E7-27B9-9297-52C7-159344E1379D}"/>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3A3824FD-9264-E716-0C36-DF0F23ABDB8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5">
            <a:extLst>
              <a:ext uri="{FF2B5EF4-FFF2-40B4-BE49-F238E27FC236}">
                <a16:creationId xmlns:a16="http://schemas.microsoft.com/office/drawing/2014/main" id="{E510BC4B-1D30-0DEC-7E7B-780F74685571}"/>
              </a:ext>
            </a:extLst>
          </p:cNvPr>
          <p:cNvSpPr/>
          <p:nvPr/>
        </p:nvSpPr>
        <p:spPr>
          <a:xfrm>
            <a:off x="495300" y="1301035"/>
            <a:ext cx="11201400" cy="384048"/>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16">
            <a:extLst>
              <a:ext uri="{FF2B5EF4-FFF2-40B4-BE49-F238E27FC236}">
                <a16:creationId xmlns:a16="http://schemas.microsoft.com/office/drawing/2014/main" id="{7F027F16-38C3-95F8-2132-49788DF55AC5}"/>
              </a:ext>
            </a:extLst>
          </p:cNvPr>
          <p:cNvSpPr/>
          <p:nvPr/>
        </p:nvSpPr>
        <p:spPr>
          <a:xfrm>
            <a:off x="678180" y="1301035"/>
            <a:ext cx="1101852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Deck, one-pager, quick-reference card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17">
            <a:extLst>
              <a:ext uri="{FF2B5EF4-FFF2-40B4-BE49-F238E27FC236}">
                <a16:creationId xmlns:a16="http://schemas.microsoft.com/office/drawing/2014/main" id="{C9318818-3037-1EE9-7E47-5A2EFD2D2B2B}"/>
              </a:ext>
            </a:extLst>
          </p:cNvPr>
          <p:cNvSpPr/>
          <p:nvPr/>
        </p:nvSpPr>
        <p:spPr>
          <a:xfrm>
            <a:off x="495300" y="1803955"/>
            <a:ext cx="11201400" cy="82296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18">
            <a:extLst>
              <a:ext uri="{FF2B5EF4-FFF2-40B4-BE49-F238E27FC236}">
                <a16:creationId xmlns:a16="http://schemas.microsoft.com/office/drawing/2014/main" id="{C8145585-AB9E-54D3-D711-95E36C633F17}"/>
              </a:ext>
            </a:extLst>
          </p:cNvPr>
          <p:cNvSpPr/>
          <p:nvPr/>
        </p:nvSpPr>
        <p:spPr>
          <a:xfrm>
            <a:off x="678180" y="1849675"/>
            <a:ext cx="146304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PURPOSE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19">
            <a:extLst>
              <a:ext uri="{FF2B5EF4-FFF2-40B4-BE49-F238E27FC236}">
                <a16:creationId xmlns:a16="http://schemas.microsoft.com/office/drawing/2014/main" id="{F506B16A-9402-671F-A08A-8AA68C76FD45}"/>
              </a:ext>
            </a:extLst>
          </p:cNvPr>
          <p:cNvSpPr/>
          <p:nvPr/>
        </p:nvSpPr>
        <p:spPr>
          <a:xfrm>
            <a:off x="678180" y="2123995"/>
            <a:ext cx="109728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Make a role — typically the Data Steward — minimally operational on day 1 of the program. Not a certification; a starter kit.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20">
            <a:extLst>
              <a:ext uri="{FF2B5EF4-FFF2-40B4-BE49-F238E27FC236}">
                <a16:creationId xmlns:a16="http://schemas.microsoft.com/office/drawing/2014/main" id="{3A4140DD-8C43-9EA5-7BBC-4710FE2AACB4}"/>
              </a:ext>
            </a:extLst>
          </p:cNvPr>
          <p:cNvSpPr/>
          <p:nvPr/>
        </p:nvSpPr>
        <p:spPr>
          <a:xfrm>
            <a:off x="495300" y="2764075"/>
            <a:ext cx="6400800" cy="320040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21">
            <a:extLst>
              <a:ext uri="{FF2B5EF4-FFF2-40B4-BE49-F238E27FC236}">
                <a16:creationId xmlns:a16="http://schemas.microsoft.com/office/drawing/2014/main" id="{38D0514C-E48F-2834-611E-97DCA867CC3C}"/>
              </a:ext>
            </a:extLst>
          </p:cNvPr>
          <p:cNvSpPr/>
          <p:nvPr/>
        </p:nvSpPr>
        <p:spPr>
          <a:xfrm>
            <a:off x="495300" y="2764075"/>
            <a:ext cx="640080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22">
            <a:extLst>
              <a:ext uri="{FF2B5EF4-FFF2-40B4-BE49-F238E27FC236}">
                <a16:creationId xmlns:a16="http://schemas.microsoft.com/office/drawing/2014/main" id="{700FEB83-19F1-D754-3292-A3376609C8EA}"/>
              </a:ext>
            </a:extLst>
          </p:cNvPr>
          <p:cNvSpPr/>
          <p:nvPr/>
        </p:nvSpPr>
        <p:spPr>
          <a:xfrm>
            <a:off x="632460" y="2764075"/>
            <a:ext cx="61264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TEMPLATE FIELDS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3">
            <a:extLst>
              <a:ext uri="{FF2B5EF4-FFF2-40B4-BE49-F238E27FC236}">
                <a16:creationId xmlns:a16="http://schemas.microsoft.com/office/drawing/2014/main" id="{9D0DCE2B-2E46-DC3E-A423-BF446BE4D8A4}"/>
              </a:ext>
            </a:extLst>
          </p:cNvPr>
          <p:cNvSpPr/>
          <p:nvPr/>
        </p:nvSpPr>
        <p:spPr>
          <a:xfrm>
            <a:off x="678180" y="3129835"/>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Slide deck (~10)</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4">
            <a:extLst>
              <a:ext uri="{FF2B5EF4-FFF2-40B4-BE49-F238E27FC236}">
                <a16:creationId xmlns:a16="http://schemas.microsoft.com/office/drawing/2014/main" id="{18583691-6494-B27D-95DA-BD1725BA81FB}"/>
              </a:ext>
            </a:extLst>
          </p:cNvPr>
          <p:cNvSpPr/>
          <p:nvPr/>
        </p:nvSpPr>
        <p:spPr>
          <a:xfrm>
            <a:off x="2552700" y="3129835"/>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Role definition, responsibilities, how to raise issues, where to find things.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25">
            <a:extLst>
              <a:ext uri="{FF2B5EF4-FFF2-40B4-BE49-F238E27FC236}">
                <a16:creationId xmlns:a16="http://schemas.microsoft.com/office/drawing/2014/main" id="{D1FF265E-2839-C1CF-E805-778642D33BBE}"/>
              </a:ext>
            </a:extLst>
          </p:cNvPr>
          <p:cNvSpPr/>
          <p:nvPr/>
        </p:nvSpPr>
        <p:spPr>
          <a:xfrm>
            <a:off x="495300" y="3602275"/>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26">
            <a:extLst>
              <a:ext uri="{FF2B5EF4-FFF2-40B4-BE49-F238E27FC236}">
                <a16:creationId xmlns:a16="http://schemas.microsoft.com/office/drawing/2014/main" id="{BCC0D3B6-8E8A-2B01-24D5-9FBE5D2A082F}"/>
              </a:ext>
            </a:extLst>
          </p:cNvPr>
          <p:cNvSpPr/>
          <p:nvPr/>
        </p:nvSpPr>
        <p:spPr>
          <a:xfrm>
            <a:off x="678180" y="3602275"/>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One-pager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7">
            <a:extLst>
              <a:ext uri="{FF2B5EF4-FFF2-40B4-BE49-F238E27FC236}">
                <a16:creationId xmlns:a16="http://schemas.microsoft.com/office/drawing/2014/main" id="{9BA0B5E9-5D78-6FB0-385E-B78F9FEE3FC8}"/>
              </a:ext>
            </a:extLst>
          </p:cNvPr>
          <p:cNvSpPr/>
          <p:nvPr/>
        </p:nvSpPr>
        <p:spPr>
          <a:xfrm>
            <a:off x="2552700" y="3602275"/>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Single-page summary — A4 printable.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8">
            <a:extLst>
              <a:ext uri="{FF2B5EF4-FFF2-40B4-BE49-F238E27FC236}">
                <a16:creationId xmlns:a16="http://schemas.microsoft.com/office/drawing/2014/main" id="{44F74675-299C-369B-415F-0EF6B90F07DB}"/>
              </a:ext>
            </a:extLst>
          </p:cNvPr>
          <p:cNvSpPr/>
          <p:nvPr/>
        </p:nvSpPr>
        <p:spPr>
          <a:xfrm>
            <a:off x="678180" y="4074715"/>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Quick-reference card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9">
            <a:extLst>
              <a:ext uri="{FF2B5EF4-FFF2-40B4-BE49-F238E27FC236}">
                <a16:creationId xmlns:a16="http://schemas.microsoft.com/office/drawing/2014/main" id="{4D971082-37C5-49C7-161D-A9727B302FC1}"/>
              </a:ext>
            </a:extLst>
          </p:cNvPr>
          <p:cNvSpPr/>
          <p:nvPr/>
        </p:nvSpPr>
        <p:spPr>
          <a:xfrm>
            <a:off x="2552700" y="4074715"/>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Credit-card-sized. Top 5 actions + contact info.</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0">
            <a:extLst>
              <a:ext uri="{FF2B5EF4-FFF2-40B4-BE49-F238E27FC236}">
                <a16:creationId xmlns:a16="http://schemas.microsoft.com/office/drawing/2014/main" id="{0AD22F01-DBDC-35D6-7C29-447D958F443A}"/>
              </a:ext>
            </a:extLst>
          </p:cNvPr>
          <p:cNvSpPr/>
          <p:nvPr/>
        </p:nvSpPr>
        <p:spPr>
          <a:xfrm>
            <a:off x="495300" y="4547155"/>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1">
            <a:extLst>
              <a:ext uri="{FF2B5EF4-FFF2-40B4-BE49-F238E27FC236}">
                <a16:creationId xmlns:a16="http://schemas.microsoft.com/office/drawing/2014/main" id="{91B1AB09-992C-0B67-F699-6298EB88FFCB}"/>
              </a:ext>
            </a:extLst>
          </p:cNvPr>
          <p:cNvSpPr/>
          <p:nvPr/>
        </p:nvSpPr>
        <p:spPr>
          <a:xfrm>
            <a:off x="678180" y="4547155"/>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Scenario cards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2">
            <a:extLst>
              <a:ext uri="{FF2B5EF4-FFF2-40B4-BE49-F238E27FC236}">
                <a16:creationId xmlns:a16="http://schemas.microsoft.com/office/drawing/2014/main" id="{AD8E3A09-E99B-519C-88C4-254068F02D53}"/>
              </a:ext>
            </a:extLst>
          </p:cNvPr>
          <p:cNvSpPr/>
          <p:nvPr/>
        </p:nvSpPr>
        <p:spPr>
          <a:xfrm>
            <a:off x="2552700" y="4547155"/>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3–5 'what would you do if…' cards for role-plays.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3">
            <a:extLst>
              <a:ext uri="{FF2B5EF4-FFF2-40B4-BE49-F238E27FC236}">
                <a16:creationId xmlns:a16="http://schemas.microsoft.com/office/drawing/2014/main" id="{936F22E7-59B3-2EC1-A155-BDD324A5A192}"/>
              </a:ext>
            </a:extLst>
          </p:cNvPr>
          <p:cNvSpPr/>
          <p:nvPr/>
        </p:nvSpPr>
        <p:spPr>
          <a:xfrm>
            <a:off x="678180" y="5019595"/>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Advanced module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4">
            <a:extLst>
              <a:ext uri="{FF2B5EF4-FFF2-40B4-BE49-F238E27FC236}">
                <a16:creationId xmlns:a16="http://schemas.microsoft.com/office/drawing/2014/main" id="{4456B78F-BFDE-7B83-AAAA-41E9890EECE5}"/>
              </a:ext>
            </a:extLst>
          </p:cNvPr>
          <p:cNvSpPr/>
          <p:nvPr/>
        </p:nvSpPr>
        <p:spPr>
          <a:xfrm>
            <a:off x="2552700" y="5019595"/>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2-slide insert for role-specific depth (e.g., CDE stewardship, glossary curation).</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5">
            <a:extLst>
              <a:ext uri="{FF2B5EF4-FFF2-40B4-BE49-F238E27FC236}">
                <a16:creationId xmlns:a16="http://schemas.microsoft.com/office/drawing/2014/main" id="{BD37C4C1-6D6D-DF66-5675-BB7C9CBDC18E}"/>
              </a:ext>
            </a:extLst>
          </p:cNvPr>
          <p:cNvSpPr/>
          <p:nvPr/>
        </p:nvSpPr>
        <p:spPr>
          <a:xfrm>
            <a:off x="495300" y="5492035"/>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6">
            <a:extLst>
              <a:ext uri="{FF2B5EF4-FFF2-40B4-BE49-F238E27FC236}">
                <a16:creationId xmlns:a16="http://schemas.microsoft.com/office/drawing/2014/main" id="{4EE5D1DF-6C83-9599-4A41-DAB1B3E7C75E}"/>
              </a:ext>
            </a:extLst>
          </p:cNvPr>
          <p:cNvSpPr/>
          <p:nvPr/>
        </p:nvSpPr>
        <p:spPr>
          <a:xfrm>
            <a:off x="678180" y="5492035"/>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Completion signal</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7">
            <a:extLst>
              <a:ext uri="{FF2B5EF4-FFF2-40B4-BE49-F238E27FC236}">
                <a16:creationId xmlns:a16="http://schemas.microsoft.com/office/drawing/2014/main" id="{AE92B0CD-8E64-B39E-B3A3-D1DCCC05A173}"/>
              </a:ext>
            </a:extLst>
          </p:cNvPr>
          <p:cNvSpPr/>
          <p:nvPr/>
        </p:nvSpPr>
        <p:spPr>
          <a:xfrm>
            <a:off x="2552700" y="5492035"/>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Short quiz, or sign-off by mentor.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8">
            <a:extLst>
              <a:ext uri="{FF2B5EF4-FFF2-40B4-BE49-F238E27FC236}">
                <a16:creationId xmlns:a16="http://schemas.microsoft.com/office/drawing/2014/main" id="{6C02C728-D0A8-AA38-D3B9-44A60F382046}"/>
              </a:ext>
            </a:extLst>
          </p:cNvPr>
          <p:cNvSpPr/>
          <p:nvPr/>
        </p:nvSpPr>
        <p:spPr>
          <a:xfrm>
            <a:off x="7033260" y="2764075"/>
            <a:ext cx="4800600" cy="3200400"/>
          </a:xfrm>
          <a:prstGeom prst="rect">
            <a:avLst/>
          </a:prstGeom>
          <a:solidFill>
            <a:srgbClr val="F1FAFA"/>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9">
            <a:extLst>
              <a:ext uri="{FF2B5EF4-FFF2-40B4-BE49-F238E27FC236}">
                <a16:creationId xmlns:a16="http://schemas.microsoft.com/office/drawing/2014/main" id="{0E3E0EBC-4344-EAA4-2AF1-CF94A1920B3F}"/>
              </a:ext>
            </a:extLst>
          </p:cNvPr>
          <p:cNvSpPr/>
          <p:nvPr/>
        </p:nvSpPr>
        <p:spPr>
          <a:xfrm>
            <a:off x="7216140" y="2901235"/>
            <a:ext cx="45262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204169"/>
                </a:solidFill>
                <a:effectLst/>
                <a:uLnTx/>
                <a:uFillTx/>
                <a:latin typeface="Arial" panose="020B0604020202020204" pitchFamily="34" charset="0"/>
                <a:ea typeface="Calibri" pitchFamily="34" charset="-122"/>
                <a:cs typeface="Arial" panose="020B0604020202020204" pitchFamily="34" charset="0"/>
              </a:rPr>
              <a:t>BUILD THIS SPRINT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40">
            <a:extLst>
              <a:ext uri="{FF2B5EF4-FFF2-40B4-BE49-F238E27FC236}">
                <a16:creationId xmlns:a16="http://schemas.microsoft.com/office/drawing/2014/main" id="{6420966F-956F-D69C-9A35-4AB2EAD63B4D}"/>
              </a:ext>
            </a:extLst>
          </p:cNvPr>
          <p:cNvSpPr/>
          <p:nvPr/>
        </p:nvSpPr>
        <p:spPr>
          <a:xfrm>
            <a:off x="7216140" y="3266995"/>
            <a:ext cx="91440" cy="822960"/>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1">
            <a:extLst>
              <a:ext uri="{FF2B5EF4-FFF2-40B4-BE49-F238E27FC236}">
                <a16:creationId xmlns:a16="http://schemas.microsoft.com/office/drawing/2014/main" id="{FFBF4327-286B-98C7-C5D8-34FDC8D0F4AA}"/>
              </a:ext>
            </a:extLst>
          </p:cNvPr>
          <p:cNvSpPr/>
          <p:nvPr/>
        </p:nvSpPr>
        <p:spPr>
          <a:xfrm>
            <a:off x="7399020" y="3266995"/>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What to build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2">
            <a:extLst>
              <a:ext uri="{FF2B5EF4-FFF2-40B4-BE49-F238E27FC236}">
                <a16:creationId xmlns:a16="http://schemas.microsoft.com/office/drawing/2014/main" id="{34F9AB35-1ED3-D79E-2099-816822938239}"/>
              </a:ext>
            </a:extLst>
          </p:cNvPr>
          <p:cNvSpPr/>
          <p:nvPr/>
        </p:nvSpPr>
        <p:spPr>
          <a:xfrm>
            <a:off x="7399020" y="3541315"/>
            <a:ext cx="434340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Focus on one role. Deck + one-pager + QRC for the Data Steward, with an advanced module for CDE stewardship.</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3">
            <a:extLst>
              <a:ext uri="{FF2B5EF4-FFF2-40B4-BE49-F238E27FC236}">
                <a16:creationId xmlns:a16="http://schemas.microsoft.com/office/drawing/2014/main" id="{4CAB09D2-54A0-0D05-F01D-07B0591CA01E}"/>
              </a:ext>
            </a:extLst>
          </p:cNvPr>
          <p:cNvSpPr/>
          <p:nvPr/>
        </p:nvSpPr>
        <p:spPr>
          <a:xfrm>
            <a:off x="7216140" y="4318555"/>
            <a:ext cx="91440" cy="685800"/>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4">
            <a:extLst>
              <a:ext uri="{FF2B5EF4-FFF2-40B4-BE49-F238E27FC236}">
                <a16:creationId xmlns:a16="http://schemas.microsoft.com/office/drawing/2014/main" id="{4A846116-FCE0-2C61-46AC-26EA34142BAD}"/>
              </a:ext>
            </a:extLst>
          </p:cNvPr>
          <p:cNvSpPr/>
          <p:nvPr/>
        </p:nvSpPr>
        <p:spPr>
          <a:xfrm>
            <a:off x="7399020" y="4318555"/>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Fidelity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5">
            <a:extLst>
              <a:ext uri="{FF2B5EF4-FFF2-40B4-BE49-F238E27FC236}">
                <a16:creationId xmlns:a16="http://schemas.microsoft.com/office/drawing/2014/main" id="{BF2EFD56-7042-86F7-3700-14D7BFD73C16}"/>
              </a:ext>
            </a:extLst>
          </p:cNvPr>
          <p:cNvSpPr/>
          <p:nvPr/>
        </p:nvSpPr>
        <p:spPr>
          <a:xfrm>
            <a:off x="7399020" y="4592875"/>
            <a:ext cx="43434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 — PowerPoint, Word, print PDF.</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46">
            <a:extLst>
              <a:ext uri="{FF2B5EF4-FFF2-40B4-BE49-F238E27FC236}">
                <a16:creationId xmlns:a16="http://schemas.microsoft.com/office/drawing/2014/main" id="{2AC49E21-1DDA-8E4D-85AA-1241EE55BFD7}"/>
              </a:ext>
            </a:extLst>
          </p:cNvPr>
          <p:cNvSpPr/>
          <p:nvPr/>
        </p:nvSpPr>
        <p:spPr>
          <a:xfrm>
            <a:off x="7216140" y="5187235"/>
            <a:ext cx="91440" cy="640080"/>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7">
            <a:extLst>
              <a:ext uri="{FF2B5EF4-FFF2-40B4-BE49-F238E27FC236}">
                <a16:creationId xmlns:a16="http://schemas.microsoft.com/office/drawing/2014/main" id="{FA58C0B6-40D2-F0D7-D999-E5DA50EE6B46}"/>
              </a:ext>
            </a:extLst>
          </p:cNvPr>
          <p:cNvSpPr/>
          <p:nvPr/>
        </p:nvSpPr>
        <p:spPr>
          <a:xfrm>
            <a:off x="7399020" y="5187235"/>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Time budget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48">
            <a:extLst>
              <a:ext uri="{FF2B5EF4-FFF2-40B4-BE49-F238E27FC236}">
                <a16:creationId xmlns:a16="http://schemas.microsoft.com/office/drawing/2014/main" id="{F0800916-D2C7-CF41-D85C-E069E195687D}"/>
              </a:ext>
            </a:extLst>
          </p:cNvPr>
          <p:cNvSpPr/>
          <p:nvPr/>
        </p:nvSpPr>
        <p:spPr>
          <a:xfrm>
            <a:off x="7399020" y="5461555"/>
            <a:ext cx="434340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 hours for a single-role starter kit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914190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2178C5-E1A3-439B-9D1F-C74B021F014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039AF07-DB32-5221-FF5A-5F73C741EBA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5  |  Training Materials</a:t>
            </a:r>
          </a:p>
        </p:txBody>
      </p:sp>
      <p:sp>
        <p:nvSpPr>
          <p:cNvPr id="4" name="Footer Placeholder 3">
            <a:extLst>
              <a:ext uri="{FF2B5EF4-FFF2-40B4-BE49-F238E27FC236}">
                <a16:creationId xmlns:a16="http://schemas.microsoft.com/office/drawing/2014/main" id="{B7A1D030-6287-73D9-667B-56053A7360F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0BE8876-F3ED-A015-7079-2A6B00C47430}"/>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F6EB0893-29F4-FED5-F193-7A1DEFCFD05C}"/>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AA78E21F-1634-7DDB-CE73-F87B18C47CA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97A706E2-DCFF-F9CA-27E3-7FD63035AB5A}"/>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27E09BCB-7D63-3E60-9B9D-20D52DA7BF6D}"/>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2E634952-35EE-2580-B957-0B88F5CB4F4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pic>
        <p:nvPicPr>
          <p:cNvPr id="3" name="Picture 2">
            <a:extLst>
              <a:ext uri="{FF2B5EF4-FFF2-40B4-BE49-F238E27FC236}">
                <a16:creationId xmlns:a16="http://schemas.microsoft.com/office/drawing/2014/main" id="{A2A0F488-C55C-7A37-F8E3-97745F46E3D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4739" y="1919367"/>
            <a:ext cx="5887792" cy="3019266"/>
          </a:xfrm>
          <a:prstGeom prst="rect">
            <a:avLst/>
          </a:prstGeom>
        </p:spPr>
      </p:pic>
      <p:pic>
        <p:nvPicPr>
          <p:cNvPr id="9" name="Picture 8">
            <a:extLst>
              <a:ext uri="{FF2B5EF4-FFF2-40B4-BE49-F238E27FC236}">
                <a16:creationId xmlns:a16="http://schemas.microsoft.com/office/drawing/2014/main" id="{01F2EE1E-FD6E-B5BE-4EEF-D7BE7A7664C1}"/>
              </a:ext>
            </a:extLst>
          </p:cNvPr>
          <p:cNvPicPr>
            <a:picLocks noChangeAspect="1"/>
          </p:cNvPicPr>
          <p:nvPr/>
        </p:nvPicPr>
        <p:blipFill>
          <a:blip r:embed="rId4"/>
          <a:stretch>
            <a:fillRect/>
          </a:stretch>
        </p:blipFill>
        <p:spPr>
          <a:xfrm>
            <a:off x="6732547" y="901995"/>
            <a:ext cx="5263650" cy="2304502"/>
          </a:xfrm>
          <a:prstGeom prst="rect">
            <a:avLst/>
          </a:prstGeom>
        </p:spPr>
      </p:pic>
      <p:pic>
        <p:nvPicPr>
          <p:cNvPr id="11" name="Picture 10">
            <a:extLst>
              <a:ext uri="{FF2B5EF4-FFF2-40B4-BE49-F238E27FC236}">
                <a16:creationId xmlns:a16="http://schemas.microsoft.com/office/drawing/2014/main" id="{95B4E1BE-4571-073F-FE04-EE4F5F6AC494}"/>
              </a:ext>
            </a:extLst>
          </p:cNvPr>
          <p:cNvPicPr>
            <a:picLocks noChangeAspect="1"/>
          </p:cNvPicPr>
          <p:nvPr/>
        </p:nvPicPr>
        <p:blipFill>
          <a:blip r:embed="rId5"/>
          <a:stretch>
            <a:fillRect/>
          </a:stretch>
        </p:blipFill>
        <p:spPr>
          <a:xfrm>
            <a:off x="6534912" y="3603242"/>
            <a:ext cx="5398522" cy="2353425"/>
          </a:xfrm>
          <a:prstGeom prst="rect">
            <a:avLst/>
          </a:prstGeom>
        </p:spPr>
      </p:pic>
    </p:spTree>
    <p:extLst>
      <p:ext uri="{BB962C8B-B14F-4D97-AF65-F5344CB8AC3E}">
        <p14:creationId xmlns:p14="http://schemas.microsoft.com/office/powerpoint/2010/main" val="37578528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26EC59-C4B9-0ECE-02D5-3432A1FBC38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041B280-1F22-B31B-76FB-55BFDCF036CA}"/>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6  |  Communication Pieces</a:t>
            </a:r>
          </a:p>
        </p:txBody>
      </p:sp>
      <p:sp>
        <p:nvSpPr>
          <p:cNvPr id="4" name="Footer Placeholder 3">
            <a:extLst>
              <a:ext uri="{FF2B5EF4-FFF2-40B4-BE49-F238E27FC236}">
                <a16:creationId xmlns:a16="http://schemas.microsoft.com/office/drawing/2014/main" id="{397E4B3B-A34E-DE6F-C5B8-B9246F03E624}"/>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1888C9C-C765-AD70-DF72-B883F53A6DA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FBCC1E5E-DA0A-FF2B-7FE1-1875012AE9F2}"/>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70BDDD25-EBD7-CF35-942E-3222CCB89DA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DDE9133B-FFB4-44D4-6A7B-87AD0FBFD664}"/>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55B23452-9D91-B436-676A-1CC9FBC19B44}"/>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00293635-B670-C1C9-1980-6695E2708BD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 name="Shape 15">
            <a:extLst>
              <a:ext uri="{FF2B5EF4-FFF2-40B4-BE49-F238E27FC236}">
                <a16:creationId xmlns:a16="http://schemas.microsoft.com/office/drawing/2014/main" id="{DE48C8EF-596F-2FA1-3D15-25FC70CC1CCB}"/>
              </a:ext>
            </a:extLst>
          </p:cNvPr>
          <p:cNvSpPr/>
          <p:nvPr/>
        </p:nvSpPr>
        <p:spPr>
          <a:xfrm>
            <a:off x="511383" y="1479922"/>
            <a:ext cx="11201400" cy="384048"/>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16">
            <a:extLst>
              <a:ext uri="{FF2B5EF4-FFF2-40B4-BE49-F238E27FC236}">
                <a16:creationId xmlns:a16="http://schemas.microsoft.com/office/drawing/2014/main" id="{A5E4DBEE-69FA-0B28-9376-77DF4CA6C499}"/>
              </a:ext>
            </a:extLst>
          </p:cNvPr>
          <p:cNvSpPr/>
          <p:nvPr/>
        </p:nvSpPr>
        <p:spPr>
          <a:xfrm>
            <a:off x="694263" y="1479922"/>
            <a:ext cx="1101852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Public-facing awareness artifacts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Shape 17">
            <a:extLst>
              <a:ext uri="{FF2B5EF4-FFF2-40B4-BE49-F238E27FC236}">
                <a16:creationId xmlns:a16="http://schemas.microsoft.com/office/drawing/2014/main" id="{08980CB2-752C-6AA7-BC19-73D3A12C25C9}"/>
              </a:ext>
            </a:extLst>
          </p:cNvPr>
          <p:cNvSpPr/>
          <p:nvPr/>
        </p:nvSpPr>
        <p:spPr>
          <a:xfrm>
            <a:off x="511383" y="1982842"/>
            <a:ext cx="11201400" cy="82296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18">
            <a:extLst>
              <a:ext uri="{FF2B5EF4-FFF2-40B4-BE49-F238E27FC236}">
                <a16:creationId xmlns:a16="http://schemas.microsoft.com/office/drawing/2014/main" id="{20022651-F222-1EE7-1B68-355B0CA9DB05}"/>
              </a:ext>
            </a:extLst>
          </p:cNvPr>
          <p:cNvSpPr/>
          <p:nvPr/>
        </p:nvSpPr>
        <p:spPr>
          <a:xfrm>
            <a:off x="694263" y="2028562"/>
            <a:ext cx="146304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PURPOSE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Text 19">
            <a:extLst>
              <a:ext uri="{FF2B5EF4-FFF2-40B4-BE49-F238E27FC236}">
                <a16:creationId xmlns:a16="http://schemas.microsoft.com/office/drawing/2014/main" id="{F1A5C0B8-A5B8-E5DA-C6B8-DBFE79AE004E}"/>
              </a:ext>
            </a:extLst>
          </p:cNvPr>
          <p:cNvSpPr/>
          <p:nvPr/>
        </p:nvSpPr>
        <p:spPr>
          <a:xfrm>
            <a:off x="694263" y="2302882"/>
            <a:ext cx="109728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Build the awareness layer: kickoff email, posters, an infographic, and a short all-staff announcement slide. The program's voice.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20">
            <a:extLst>
              <a:ext uri="{FF2B5EF4-FFF2-40B4-BE49-F238E27FC236}">
                <a16:creationId xmlns:a16="http://schemas.microsoft.com/office/drawing/2014/main" id="{570F2DB2-FE59-F1FB-5547-5BED862D7768}"/>
              </a:ext>
            </a:extLst>
          </p:cNvPr>
          <p:cNvSpPr/>
          <p:nvPr/>
        </p:nvSpPr>
        <p:spPr>
          <a:xfrm>
            <a:off x="511383" y="2942962"/>
            <a:ext cx="6400800" cy="320040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Shape 21">
            <a:extLst>
              <a:ext uri="{FF2B5EF4-FFF2-40B4-BE49-F238E27FC236}">
                <a16:creationId xmlns:a16="http://schemas.microsoft.com/office/drawing/2014/main" id="{6E718AAD-A9F4-3BFC-6D86-9A459C11DC70}"/>
              </a:ext>
            </a:extLst>
          </p:cNvPr>
          <p:cNvSpPr/>
          <p:nvPr/>
        </p:nvSpPr>
        <p:spPr>
          <a:xfrm>
            <a:off x="511383" y="2942962"/>
            <a:ext cx="640080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2">
            <a:extLst>
              <a:ext uri="{FF2B5EF4-FFF2-40B4-BE49-F238E27FC236}">
                <a16:creationId xmlns:a16="http://schemas.microsoft.com/office/drawing/2014/main" id="{DE70BA5E-B355-F3A1-0133-7BCE3B1728EE}"/>
              </a:ext>
            </a:extLst>
          </p:cNvPr>
          <p:cNvSpPr/>
          <p:nvPr/>
        </p:nvSpPr>
        <p:spPr>
          <a:xfrm>
            <a:off x="648543" y="2942962"/>
            <a:ext cx="61264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TEMPLATE FIELDS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3">
            <a:extLst>
              <a:ext uri="{FF2B5EF4-FFF2-40B4-BE49-F238E27FC236}">
                <a16:creationId xmlns:a16="http://schemas.microsoft.com/office/drawing/2014/main" id="{7253A75F-9E16-F7A0-36F5-DBF9ECA6A10D}"/>
              </a:ext>
            </a:extLst>
          </p:cNvPr>
          <p:cNvSpPr/>
          <p:nvPr/>
        </p:nvSpPr>
        <p:spPr>
          <a:xfrm>
            <a:off x="694263" y="330872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Kickoff email</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24">
            <a:extLst>
              <a:ext uri="{FF2B5EF4-FFF2-40B4-BE49-F238E27FC236}">
                <a16:creationId xmlns:a16="http://schemas.microsoft.com/office/drawing/2014/main" id="{55FC0FCD-54BF-3815-5CFB-C944E689BAC0}"/>
              </a:ext>
            </a:extLst>
          </p:cNvPr>
          <p:cNvSpPr/>
          <p:nvPr/>
        </p:nvSpPr>
        <p:spPr>
          <a:xfrm>
            <a:off x="2568783" y="330872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From the CDO. 200 words max. Why · What · What's asked.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hape 25">
            <a:extLst>
              <a:ext uri="{FF2B5EF4-FFF2-40B4-BE49-F238E27FC236}">
                <a16:creationId xmlns:a16="http://schemas.microsoft.com/office/drawing/2014/main" id="{FA95529F-91AF-CD85-DDF0-3AFA5CDE5301}"/>
              </a:ext>
            </a:extLst>
          </p:cNvPr>
          <p:cNvSpPr/>
          <p:nvPr/>
        </p:nvSpPr>
        <p:spPr>
          <a:xfrm>
            <a:off x="511383" y="3781162"/>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6">
            <a:extLst>
              <a:ext uri="{FF2B5EF4-FFF2-40B4-BE49-F238E27FC236}">
                <a16:creationId xmlns:a16="http://schemas.microsoft.com/office/drawing/2014/main" id="{434CF42A-E20E-0932-DF2E-769C38CEF674}"/>
              </a:ext>
            </a:extLst>
          </p:cNvPr>
          <p:cNvSpPr/>
          <p:nvPr/>
        </p:nvSpPr>
        <p:spPr>
          <a:xfrm>
            <a:off x="694263" y="378116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Poster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7">
            <a:extLst>
              <a:ext uri="{FF2B5EF4-FFF2-40B4-BE49-F238E27FC236}">
                <a16:creationId xmlns:a16="http://schemas.microsoft.com/office/drawing/2014/main" id="{A1BB8538-5B64-4DD9-D07A-5F968DB3749E}"/>
              </a:ext>
            </a:extLst>
          </p:cNvPr>
          <p:cNvSpPr/>
          <p:nvPr/>
        </p:nvSpPr>
        <p:spPr>
          <a:xfrm>
            <a:off x="2568783" y="378116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A3. 'Meet your stewards', or 'Report a data issue here'.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8">
            <a:extLst>
              <a:ext uri="{FF2B5EF4-FFF2-40B4-BE49-F238E27FC236}">
                <a16:creationId xmlns:a16="http://schemas.microsoft.com/office/drawing/2014/main" id="{BDCEC4C2-D201-7D13-37F1-834BB477176F}"/>
              </a:ext>
            </a:extLst>
          </p:cNvPr>
          <p:cNvSpPr/>
          <p:nvPr/>
        </p:nvSpPr>
        <p:spPr>
          <a:xfrm>
            <a:off x="694263" y="425360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Infographic</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29">
            <a:extLst>
              <a:ext uri="{FF2B5EF4-FFF2-40B4-BE49-F238E27FC236}">
                <a16:creationId xmlns:a16="http://schemas.microsoft.com/office/drawing/2014/main" id="{7CDB23F5-D4BC-A6B0-E910-EAA0E9B2F7E4}"/>
              </a:ext>
            </a:extLst>
          </p:cNvPr>
          <p:cNvSpPr/>
          <p:nvPr/>
        </p:nvSpPr>
        <p:spPr>
          <a:xfrm>
            <a:off x="2568783" y="425360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page explaining the operating model visually.</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30">
            <a:extLst>
              <a:ext uri="{FF2B5EF4-FFF2-40B4-BE49-F238E27FC236}">
                <a16:creationId xmlns:a16="http://schemas.microsoft.com/office/drawing/2014/main" id="{D23F7BBE-05D5-B74B-0430-AB2B48A28F96}"/>
              </a:ext>
            </a:extLst>
          </p:cNvPr>
          <p:cNvSpPr/>
          <p:nvPr/>
        </p:nvSpPr>
        <p:spPr>
          <a:xfrm>
            <a:off x="511383" y="4726042"/>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1">
            <a:extLst>
              <a:ext uri="{FF2B5EF4-FFF2-40B4-BE49-F238E27FC236}">
                <a16:creationId xmlns:a16="http://schemas.microsoft.com/office/drawing/2014/main" id="{33AD868A-4C6A-D9CF-87CF-2051AC7A4066}"/>
              </a:ext>
            </a:extLst>
          </p:cNvPr>
          <p:cNvSpPr/>
          <p:nvPr/>
        </p:nvSpPr>
        <p:spPr>
          <a:xfrm>
            <a:off x="694263" y="472604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Town hall slide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2">
            <a:extLst>
              <a:ext uri="{FF2B5EF4-FFF2-40B4-BE49-F238E27FC236}">
                <a16:creationId xmlns:a16="http://schemas.microsoft.com/office/drawing/2014/main" id="{809118E3-9769-089E-F169-EFC3D1C36F6D}"/>
              </a:ext>
            </a:extLst>
          </p:cNvPr>
          <p:cNvSpPr/>
          <p:nvPr/>
        </p:nvSpPr>
        <p:spPr>
          <a:xfrm>
            <a:off x="2568783" y="472604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Single slide for the CEO's next all-hands.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3">
            <a:extLst>
              <a:ext uri="{FF2B5EF4-FFF2-40B4-BE49-F238E27FC236}">
                <a16:creationId xmlns:a16="http://schemas.microsoft.com/office/drawing/2014/main" id="{E6B8C2EB-A101-E420-5643-1269F5B5915F}"/>
              </a:ext>
            </a:extLst>
          </p:cNvPr>
          <p:cNvSpPr/>
          <p:nvPr/>
        </p:nvSpPr>
        <p:spPr>
          <a:xfrm>
            <a:off x="694263" y="519848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Teams / Slack card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4">
            <a:extLst>
              <a:ext uri="{FF2B5EF4-FFF2-40B4-BE49-F238E27FC236}">
                <a16:creationId xmlns:a16="http://schemas.microsoft.com/office/drawing/2014/main" id="{B81A03BB-1D6F-9B64-8F87-D80EF702584B}"/>
              </a:ext>
            </a:extLst>
          </p:cNvPr>
          <p:cNvSpPr/>
          <p:nvPr/>
        </p:nvSpPr>
        <p:spPr>
          <a:xfrm>
            <a:off x="2568783" y="519848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One-screen announcement with link to portal.</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5">
            <a:extLst>
              <a:ext uri="{FF2B5EF4-FFF2-40B4-BE49-F238E27FC236}">
                <a16:creationId xmlns:a16="http://schemas.microsoft.com/office/drawing/2014/main" id="{9D739A8C-95DB-6A4B-C148-593E7F688CC8}"/>
              </a:ext>
            </a:extLst>
          </p:cNvPr>
          <p:cNvSpPr/>
          <p:nvPr/>
        </p:nvSpPr>
        <p:spPr>
          <a:xfrm>
            <a:off x="511383" y="5670922"/>
            <a:ext cx="6400800" cy="47244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6">
            <a:extLst>
              <a:ext uri="{FF2B5EF4-FFF2-40B4-BE49-F238E27FC236}">
                <a16:creationId xmlns:a16="http://schemas.microsoft.com/office/drawing/2014/main" id="{9CE2E0BF-419D-B05D-3F42-E2CC4FE27C5B}"/>
              </a:ext>
            </a:extLst>
          </p:cNvPr>
          <p:cNvSpPr/>
          <p:nvPr/>
        </p:nvSpPr>
        <p:spPr>
          <a:xfrm>
            <a:off x="694263" y="5670922"/>
            <a:ext cx="182880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FAQ draft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37">
            <a:extLst>
              <a:ext uri="{FF2B5EF4-FFF2-40B4-BE49-F238E27FC236}">
                <a16:creationId xmlns:a16="http://schemas.microsoft.com/office/drawing/2014/main" id="{5E1F8CA1-51EB-D282-840E-1A8738ED2F69}"/>
              </a:ext>
            </a:extLst>
          </p:cNvPr>
          <p:cNvSpPr/>
          <p:nvPr/>
        </p:nvSpPr>
        <p:spPr>
          <a:xfrm>
            <a:off x="2568783" y="5670922"/>
            <a:ext cx="4251960" cy="4724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Top 10 questions the program will get — answered.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38">
            <a:extLst>
              <a:ext uri="{FF2B5EF4-FFF2-40B4-BE49-F238E27FC236}">
                <a16:creationId xmlns:a16="http://schemas.microsoft.com/office/drawing/2014/main" id="{729ACB31-DA87-D117-C1D0-5B04AE839DF8}"/>
              </a:ext>
            </a:extLst>
          </p:cNvPr>
          <p:cNvSpPr/>
          <p:nvPr/>
        </p:nvSpPr>
        <p:spPr>
          <a:xfrm>
            <a:off x="7049343" y="2942962"/>
            <a:ext cx="4800600" cy="3200400"/>
          </a:xfrm>
          <a:prstGeom prst="rect">
            <a:avLst/>
          </a:prstGeom>
          <a:solidFill>
            <a:srgbClr val="F1FAFA"/>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39">
            <a:extLst>
              <a:ext uri="{FF2B5EF4-FFF2-40B4-BE49-F238E27FC236}">
                <a16:creationId xmlns:a16="http://schemas.microsoft.com/office/drawing/2014/main" id="{BEAF2835-A29B-8E70-4259-8DCC616BA1F8}"/>
              </a:ext>
            </a:extLst>
          </p:cNvPr>
          <p:cNvSpPr/>
          <p:nvPr/>
        </p:nvSpPr>
        <p:spPr>
          <a:xfrm>
            <a:off x="7232223" y="3080122"/>
            <a:ext cx="45262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204169"/>
                </a:solidFill>
                <a:effectLst/>
                <a:uLnTx/>
                <a:uFillTx/>
                <a:latin typeface="Arial" panose="020B0604020202020204" pitchFamily="34" charset="0"/>
                <a:ea typeface="Calibri" pitchFamily="34" charset="-122"/>
                <a:cs typeface="Arial" panose="020B0604020202020204" pitchFamily="34" charset="0"/>
              </a:rPr>
              <a:t>BUILD THIS SPRINT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40">
            <a:extLst>
              <a:ext uri="{FF2B5EF4-FFF2-40B4-BE49-F238E27FC236}">
                <a16:creationId xmlns:a16="http://schemas.microsoft.com/office/drawing/2014/main" id="{3C45A21B-63D0-BB66-C044-34F6AB692717}"/>
              </a:ext>
            </a:extLst>
          </p:cNvPr>
          <p:cNvSpPr/>
          <p:nvPr/>
        </p:nvSpPr>
        <p:spPr>
          <a:xfrm>
            <a:off x="7232223" y="3445882"/>
            <a:ext cx="91440" cy="822960"/>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1">
            <a:extLst>
              <a:ext uri="{FF2B5EF4-FFF2-40B4-BE49-F238E27FC236}">
                <a16:creationId xmlns:a16="http://schemas.microsoft.com/office/drawing/2014/main" id="{A66782D6-CFE3-BD59-FDCE-912FB6141179}"/>
              </a:ext>
            </a:extLst>
          </p:cNvPr>
          <p:cNvSpPr/>
          <p:nvPr/>
        </p:nvSpPr>
        <p:spPr>
          <a:xfrm>
            <a:off x="7415103" y="344588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What to build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42">
            <a:extLst>
              <a:ext uri="{FF2B5EF4-FFF2-40B4-BE49-F238E27FC236}">
                <a16:creationId xmlns:a16="http://schemas.microsoft.com/office/drawing/2014/main" id="{067774BF-7189-7581-8AE2-479EA45EE610}"/>
              </a:ext>
            </a:extLst>
          </p:cNvPr>
          <p:cNvSpPr/>
          <p:nvPr/>
        </p:nvSpPr>
        <p:spPr>
          <a:xfrm>
            <a:off x="7415103" y="3720202"/>
            <a:ext cx="434340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Pick 2 of the 6 and build fully. Stub the rest as headlines only.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43">
            <a:extLst>
              <a:ext uri="{FF2B5EF4-FFF2-40B4-BE49-F238E27FC236}">
                <a16:creationId xmlns:a16="http://schemas.microsoft.com/office/drawing/2014/main" id="{44EC105F-1685-CDA5-B36E-70BE9B847F09}"/>
              </a:ext>
            </a:extLst>
          </p:cNvPr>
          <p:cNvSpPr/>
          <p:nvPr/>
        </p:nvSpPr>
        <p:spPr>
          <a:xfrm>
            <a:off x="7232223" y="4497442"/>
            <a:ext cx="91440" cy="685800"/>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4">
            <a:extLst>
              <a:ext uri="{FF2B5EF4-FFF2-40B4-BE49-F238E27FC236}">
                <a16:creationId xmlns:a16="http://schemas.microsoft.com/office/drawing/2014/main" id="{402DA00B-47AA-23B8-7770-2B8AA33C04E5}"/>
              </a:ext>
            </a:extLst>
          </p:cNvPr>
          <p:cNvSpPr/>
          <p:nvPr/>
        </p:nvSpPr>
        <p:spPr>
          <a:xfrm>
            <a:off x="7415103" y="449744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Fidelity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5">
            <a:extLst>
              <a:ext uri="{FF2B5EF4-FFF2-40B4-BE49-F238E27FC236}">
                <a16:creationId xmlns:a16="http://schemas.microsoft.com/office/drawing/2014/main" id="{3C5FCBBE-1FA6-944C-DB1B-2EC8A079C2C2}"/>
              </a:ext>
            </a:extLst>
          </p:cNvPr>
          <p:cNvSpPr/>
          <p:nvPr/>
        </p:nvSpPr>
        <p:spPr>
          <a:xfrm>
            <a:off x="7415103" y="4771762"/>
            <a:ext cx="43434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 — Canva, PowerPoint, or Word.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6">
            <a:extLst>
              <a:ext uri="{FF2B5EF4-FFF2-40B4-BE49-F238E27FC236}">
                <a16:creationId xmlns:a16="http://schemas.microsoft.com/office/drawing/2014/main" id="{974A3FDB-E86A-E651-337A-FD4CFA34D90E}"/>
              </a:ext>
            </a:extLst>
          </p:cNvPr>
          <p:cNvSpPr/>
          <p:nvPr/>
        </p:nvSpPr>
        <p:spPr>
          <a:xfrm>
            <a:off x="7232223" y="5366122"/>
            <a:ext cx="91440" cy="640080"/>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47">
            <a:extLst>
              <a:ext uri="{FF2B5EF4-FFF2-40B4-BE49-F238E27FC236}">
                <a16:creationId xmlns:a16="http://schemas.microsoft.com/office/drawing/2014/main" id="{B74BBC35-2B20-82B3-84DA-C82E3F3B150A}"/>
              </a:ext>
            </a:extLst>
          </p:cNvPr>
          <p:cNvSpPr/>
          <p:nvPr/>
        </p:nvSpPr>
        <p:spPr>
          <a:xfrm>
            <a:off x="7415103" y="536612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Time budget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48">
            <a:extLst>
              <a:ext uri="{FF2B5EF4-FFF2-40B4-BE49-F238E27FC236}">
                <a16:creationId xmlns:a16="http://schemas.microsoft.com/office/drawing/2014/main" id="{6EC5735D-6FFD-31B0-5A72-96735A9FCAB7}"/>
              </a:ext>
            </a:extLst>
          </p:cNvPr>
          <p:cNvSpPr/>
          <p:nvPr/>
        </p:nvSpPr>
        <p:spPr>
          <a:xfrm>
            <a:off x="7415103" y="5640442"/>
            <a:ext cx="434340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2–3 hours for two pieces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248323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06EF37-55CE-3641-3C8D-FA491704FA2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99F7B63-7775-1ADD-4516-C754B2BBC235}"/>
              </a:ext>
            </a:extLst>
          </p:cNvPr>
          <p:cNvSpPr>
            <a:spLocks noGrp="1"/>
          </p:cNvSpPr>
          <p:nvPr>
            <p:ph type="title"/>
          </p:nvPr>
        </p:nvSpPr>
        <p:spPr>
          <a:xfrm>
            <a:off x="704850" y="439812"/>
            <a:ext cx="8010524" cy="659783"/>
          </a:xfrm>
        </p:spPr>
        <p:txBody>
          <a:bodyPr/>
          <a:lstStyle/>
          <a:p>
            <a:r>
              <a:rPr lang="en-US" b="1" dirty="0"/>
              <a:t>WEEK 4 of 5</a:t>
            </a:r>
            <a:br>
              <a:rPr lang="en-US"/>
            </a:br>
            <a:r>
              <a:rPr lang="en-US" sz="2000"/>
              <a:t>Artifact 6  |  Communication Pieces</a:t>
            </a:r>
            <a:endParaRPr lang="en-US" sz="2000" dirty="0"/>
          </a:p>
        </p:txBody>
      </p:sp>
      <p:sp>
        <p:nvSpPr>
          <p:cNvPr id="4" name="Footer Placeholder 3">
            <a:extLst>
              <a:ext uri="{FF2B5EF4-FFF2-40B4-BE49-F238E27FC236}">
                <a16:creationId xmlns:a16="http://schemas.microsoft.com/office/drawing/2014/main" id="{8F8A0766-5277-28E5-B207-DF46784323AA}"/>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818FB3C0-520A-D88F-0311-D0DF8CCF0D9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159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4FE84AC3-7910-7E77-9B55-0C106089A2CF}"/>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E215DA2A-8225-2E43-3789-088C1984D27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9FF855FE-6360-1EE6-12CD-0958F6BB6DC3}"/>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517A827C-D78E-6D0B-2A61-60BADADEEBA9}"/>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B542A8B7-4CC6-E870-F169-4BE90D60E6C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pic>
        <p:nvPicPr>
          <p:cNvPr id="3" name="Picture 2">
            <a:extLst>
              <a:ext uri="{FF2B5EF4-FFF2-40B4-BE49-F238E27FC236}">
                <a16:creationId xmlns:a16="http://schemas.microsoft.com/office/drawing/2014/main" id="{83D17C8B-5799-AA61-4820-35ACA92FC55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7826" y="1293915"/>
            <a:ext cx="2021898" cy="4975348"/>
          </a:xfrm>
          <a:prstGeom prst="rect">
            <a:avLst/>
          </a:prstGeom>
        </p:spPr>
      </p:pic>
      <p:pic>
        <p:nvPicPr>
          <p:cNvPr id="45" name="Picture 44">
            <a:extLst>
              <a:ext uri="{FF2B5EF4-FFF2-40B4-BE49-F238E27FC236}">
                <a16:creationId xmlns:a16="http://schemas.microsoft.com/office/drawing/2014/main" id="{2DAEA13E-94F4-6FCC-8B38-18AEE066650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12255" y="1303643"/>
            <a:ext cx="2021896" cy="4975346"/>
          </a:xfrm>
          <a:prstGeom prst="rect">
            <a:avLst/>
          </a:prstGeom>
        </p:spPr>
      </p:pic>
      <p:pic>
        <p:nvPicPr>
          <p:cNvPr id="46" name="Picture 45">
            <a:extLst>
              <a:ext uri="{FF2B5EF4-FFF2-40B4-BE49-F238E27FC236}">
                <a16:creationId xmlns:a16="http://schemas.microsoft.com/office/drawing/2014/main" id="{527DFBBE-C683-214A-86E7-365626091D59}"/>
              </a:ext>
            </a:extLst>
          </p:cNvPr>
          <p:cNvPicPr>
            <a:picLocks noChangeAspect="1"/>
          </p:cNvPicPr>
          <p:nvPr/>
        </p:nvPicPr>
        <p:blipFill>
          <a:blip r:embed="rId5"/>
          <a:stretch>
            <a:fillRect/>
          </a:stretch>
        </p:blipFill>
        <p:spPr>
          <a:xfrm>
            <a:off x="7625619" y="1862760"/>
            <a:ext cx="3602835" cy="3625821"/>
          </a:xfrm>
          <a:prstGeom prst="rect">
            <a:avLst/>
          </a:prstGeom>
        </p:spPr>
      </p:pic>
    </p:spTree>
    <p:extLst>
      <p:ext uri="{BB962C8B-B14F-4D97-AF65-F5344CB8AC3E}">
        <p14:creationId xmlns:p14="http://schemas.microsoft.com/office/powerpoint/2010/main" val="7984008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6" name="Tijdelijke aanduiding voor tekst 44">
            <a:extLst>
              <a:ext uri="{FF2B5EF4-FFF2-40B4-BE49-F238E27FC236}">
                <a16:creationId xmlns:a16="http://schemas.microsoft.com/office/drawing/2014/main" id="{C80FA672-4A04-B6B4-18C2-8CE36B5FD926}"/>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Domain Grouping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0" name="Picture 19" descr="A blue text on a blue background&#10;&#10;Description automatically generated">
            <a:extLst>
              <a:ext uri="{FF2B5EF4-FFF2-40B4-BE49-F238E27FC236}">
                <a16:creationId xmlns:a16="http://schemas.microsoft.com/office/drawing/2014/main" id="{EBC21E8D-DAAB-AF31-F102-8E4AAFBCAE1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092393" y="5004534"/>
            <a:ext cx="507484" cy="360000"/>
          </a:xfrm>
          <a:prstGeom prst="rect">
            <a:avLst/>
          </a:prstGeom>
        </p:spPr>
      </p:pic>
      <p:pic>
        <p:nvPicPr>
          <p:cNvPr id="22" name="Picture 21" descr="A blue text on a light blue background&#10;&#10;Description automatically generated">
            <a:extLst>
              <a:ext uri="{FF2B5EF4-FFF2-40B4-BE49-F238E27FC236}">
                <a16:creationId xmlns:a16="http://schemas.microsoft.com/office/drawing/2014/main" id="{CB1D9A2B-A98C-5C8F-4196-7968B445340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252223" y="4976057"/>
            <a:ext cx="507484" cy="360000"/>
          </a:xfrm>
          <a:prstGeom prst="rect">
            <a:avLst/>
          </a:prstGeom>
        </p:spPr>
      </p:pic>
      <p:pic>
        <p:nvPicPr>
          <p:cNvPr id="24" name="Picture 23" descr="A blue text on a light blue background&#10;&#10;Description automatically generated">
            <a:extLst>
              <a:ext uri="{FF2B5EF4-FFF2-40B4-BE49-F238E27FC236}">
                <a16:creationId xmlns:a16="http://schemas.microsoft.com/office/drawing/2014/main" id="{3EBD49DA-301B-E5FE-27EF-FF7F155D9FCA}"/>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715668" y="5172700"/>
            <a:ext cx="507484" cy="360000"/>
          </a:xfrm>
          <a:prstGeom prst="rect">
            <a:avLst/>
          </a:prstGeom>
        </p:spPr>
      </p:pic>
      <p:pic>
        <p:nvPicPr>
          <p:cNvPr id="26" name="Picture 25" descr="A blue text on a blue background&#10;&#10;Description automatically generated">
            <a:extLst>
              <a:ext uri="{FF2B5EF4-FFF2-40B4-BE49-F238E27FC236}">
                <a16:creationId xmlns:a16="http://schemas.microsoft.com/office/drawing/2014/main" id="{804093CE-EF41-9373-4457-297C721F005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633793" y="5043295"/>
            <a:ext cx="507484" cy="360000"/>
          </a:xfrm>
          <a:prstGeom prst="rect">
            <a:avLst/>
          </a:prstGeom>
        </p:spPr>
      </p:pic>
      <p:pic>
        <p:nvPicPr>
          <p:cNvPr id="28" name="Picture 27" descr="A yellow background with blue text&#10;&#10;Description automatically generated">
            <a:extLst>
              <a:ext uri="{FF2B5EF4-FFF2-40B4-BE49-F238E27FC236}">
                <a16:creationId xmlns:a16="http://schemas.microsoft.com/office/drawing/2014/main" id="{94E818AE-16D3-4699-C1A8-06BCFA95F999}"/>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252223" y="4515129"/>
            <a:ext cx="507484" cy="360000"/>
          </a:xfrm>
          <a:prstGeom prst="rect">
            <a:avLst/>
          </a:prstGeom>
        </p:spPr>
      </p:pic>
      <p:pic>
        <p:nvPicPr>
          <p:cNvPr id="30" name="Picture 29" descr="A yellow background with blue text&#10;&#10;Description automatically generated">
            <a:extLst>
              <a:ext uri="{FF2B5EF4-FFF2-40B4-BE49-F238E27FC236}">
                <a16:creationId xmlns:a16="http://schemas.microsoft.com/office/drawing/2014/main" id="{0D53A529-E42E-96D5-7BCC-95425C0AEA1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2768890" y="4695128"/>
            <a:ext cx="507484" cy="360000"/>
          </a:xfrm>
          <a:prstGeom prst="rect">
            <a:avLst/>
          </a:prstGeom>
        </p:spPr>
      </p:pic>
      <p:pic>
        <p:nvPicPr>
          <p:cNvPr id="32" name="Picture 31" descr="A yellow background with blue text&#10;&#10;Description automatically generated">
            <a:extLst>
              <a:ext uri="{FF2B5EF4-FFF2-40B4-BE49-F238E27FC236}">
                <a16:creationId xmlns:a16="http://schemas.microsoft.com/office/drawing/2014/main" id="{B7FB3874-90B5-899F-C36B-9375655F35BA}"/>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2097238" y="5369391"/>
            <a:ext cx="507484" cy="360000"/>
          </a:xfrm>
          <a:prstGeom prst="rect">
            <a:avLst/>
          </a:prstGeom>
        </p:spPr>
      </p:pic>
      <p:pic>
        <p:nvPicPr>
          <p:cNvPr id="34" name="Picture 33" descr="A yellow background with blue text&#10;&#10;Description automatically generated">
            <a:extLst>
              <a:ext uri="{FF2B5EF4-FFF2-40B4-BE49-F238E27FC236}">
                <a16:creationId xmlns:a16="http://schemas.microsoft.com/office/drawing/2014/main" id="{EA82861E-649C-958C-01D0-1AE4B1B700F4}"/>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143206" y="4565723"/>
            <a:ext cx="507484" cy="360000"/>
          </a:xfrm>
          <a:prstGeom prst="rect">
            <a:avLst/>
          </a:prstGeom>
        </p:spPr>
      </p:pic>
      <p:pic>
        <p:nvPicPr>
          <p:cNvPr id="36" name="Picture 35" descr="A yellow background with blue text&#10;&#10;Description automatically generated">
            <a:extLst>
              <a:ext uri="{FF2B5EF4-FFF2-40B4-BE49-F238E27FC236}">
                <a16:creationId xmlns:a16="http://schemas.microsoft.com/office/drawing/2014/main" id="{60D9184C-BF06-3CBA-130A-201EB7388B1D}"/>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1445355" y="5465106"/>
            <a:ext cx="507484" cy="360000"/>
          </a:xfrm>
          <a:prstGeom prst="rect">
            <a:avLst/>
          </a:prstGeom>
        </p:spPr>
      </p:pic>
      <p:pic>
        <p:nvPicPr>
          <p:cNvPr id="38" name="Picture 37" descr="A yellow background with blue text&#10;&#10;Description automatically generated">
            <a:extLst>
              <a:ext uri="{FF2B5EF4-FFF2-40B4-BE49-F238E27FC236}">
                <a16:creationId xmlns:a16="http://schemas.microsoft.com/office/drawing/2014/main" id="{F234B04D-8298-DCF2-3610-C72E8147F4A8}"/>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2615033" y="5667613"/>
            <a:ext cx="507484" cy="360000"/>
          </a:xfrm>
          <a:prstGeom prst="rect">
            <a:avLst/>
          </a:prstGeom>
        </p:spPr>
      </p:pic>
      <p:pic>
        <p:nvPicPr>
          <p:cNvPr id="40" name="Picture 39" descr="A blue text on a light blue background&#10;&#10;Description automatically generated">
            <a:extLst>
              <a:ext uri="{FF2B5EF4-FFF2-40B4-BE49-F238E27FC236}">
                <a16:creationId xmlns:a16="http://schemas.microsoft.com/office/drawing/2014/main" id="{A7A20714-BDEF-46AB-91BC-A07FC70ECCD7}"/>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1986292" y="5678407"/>
            <a:ext cx="507484" cy="360000"/>
          </a:xfrm>
          <a:prstGeom prst="rect">
            <a:avLst/>
          </a:prstGeom>
        </p:spPr>
      </p:pic>
      <p:pic>
        <p:nvPicPr>
          <p:cNvPr id="42" name="Picture 41" descr="A blue text on a light blue background&#10;&#10;Description automatically generated">
            <a:extLst>
              <a:ext uri="{FF2B5EF4-FFF2-40B4-BE49-F238E27FC236}">
                <a16:creationId xmlns:a16="http://schemas.microsoft.com/office/drawing/2014/main" id="{3DFAF7C8-C25B-2B03-285A-B437A8210BEB}"/>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1781835" y="4644534"/>
            <a:ext cx="507484" cy="360000"/>
          </a:xfrm>
          <a:prstGeom prst="rect">
            <a:avLst/>
          </a:prstGeom>
        </p:spPr>
      </p:pic>
      <p:sp>
        <p:nvSpPr>
          <p:cNvPr id="14" name="Tijdelijke aanduiding voor inhoud 5">
            <a:extLst>
              <a:ext uri="{FF2B5EF4-FFF2-40B4-BE49-F238E27FC236}">
                <a16:creationId xmlns:a16="http://schemas.microsoft.com/office/drawing/2014/main" id="{E67EC4B8-EDA7-11E2-9D50-4D84679FB462}"/>
              </a:ext>
            </a:extLst>
          </p:cNvPr>
          <p:cNvSpPr txBox="1">
            <a:spLocks/>
          </p:cNvSpPr>
          <p:nvPr/>
        </p:nvSpPr>
        <p:spPr>
          <a:xfrm>
            <a:off x="4880344" y="2368043"/>
            <a:ext cx="6081823"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leads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time-boxed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group the metrics into broader domains, such as Data Quality, Business Impact, Governance KPIs or Training.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collaborate to categorize the metrics, placing them into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logical groups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Label each group</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with a sticky note indicating the respective domain, placing it above the corresponding stack of cards.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the discussion streamlined and efficient, ensuring that the metrics and KPIs are logically grouped without delving into excessive detail</a:t>
            </a:r>
          </a:p>
        </p:txBody>
      </p:sp>
      <p:grpSp>
        <p:nvGrpSpPr>
          <p:cNvPr id="13" name="Group 12">
            <a:extLst>
              <a:ext uri="{FF2B5EF4-FFF2-40B4-BE49-F238E27FC236}">
                <a16:creationId xmlns:a16="http://schemas.microsoft.com/office/drawing/2014/main" id="{FBD88EEA-CCDA-4DB9-57BB-10518BD80FEC}"/>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51946A1F-E667-0E03-B37E-C7D02830863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D87EC816-FCEC-8522-0857-5566F37B7821}"/>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2823D056-1311-BBEF-58AE-D57C67F60D2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3" name="Rectangle 22">
                <a:extLst>
                  <a:ext uri="{FF2B5EF4-FFF2-40B4-BE49-F238E27FC236}">
                    <a16:creationId xmlns:a16="http://schemas.microsoft.com/office/drawing/2014/main" id="{72412A49-5BC1-075C-8046-902051FDDA8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0F3A835A-C65A-F761-C41C-EAB818E69E4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71158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6C081E-A2BC-391C-355B-8F4FA438D8F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7C7636D-6139-3476-2C5D-B184BC961F33}"/>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7  |  Control Points Register</a:t>
            </a:r>
          </a:p>
        </p:txBody>
      </p:sp>
      <p:sp>
        <p:nvSpPr>
          <p:cNvPr id="4" name="Footer Placeholder 3">
            <a:extLst>
              <a:ext uri="{FF2B5EF4-FFF2-40B4-BE49-F238E27FC236}">
                <a16:creationId xmlns:a16="http://schemas.microsoft.com/office/drawing/2014/main" id="{B800363E-3B6C-AABC-3A2F-13D6AE168F6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AAC9722-7F01-CB13-4967-F7E28427DB56}"/>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DAE211E3-0C1F-97AB-1E56-A1BB2ABBFC6F}"/>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1DE8303A-BFE2-7A4A-CEC5-6AD40255484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25F54B68-B60E-CFC0-F524-0FB0D0482D28}"/>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309BC455-61EA-7314-7EFE-A8FC324069DB}"/>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BF0080CE-5689-A536-133E-BF747FED35F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5">
            <a:extLst>
              <a:ext uri="{FF2B5EF4-FFF2-40B4-BE49-F238E27FC236}">
                <a16:creationId xmlns:a16="http://schemas.microsoft.com/office/drawing/2014/main" id="{89021B6D-49B1-EE48-E6DB-1D739485DA8D}"/>
              </a:ext>
            </a:extLst>
          </p:cNvPr>
          <p:cNvSpPr/>
          <p:nvPr/>
        </p:nvSpPr>
        <p:spPr>
          <a:xfrm>
            <a:off x="444954" y="1479922"/>
            <a:ext cx="11201400" cy="384048"/>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16">
            <a:extLst>
              <a:ext uri="{FF2B5EF4-FFF2-40B4-BE49-F238E27FC236}">
                <a16:creationId xmlns:a16="http://schemas.microsoft.com/office/drawing/2014/main" id="{77BB1B1C-D732-D5CB-5F6E-F55F8F4E8696}"/>
              </a:ext>
            </a:extLst>
          </p:cNvPr>
          <p:cNvSpPr/>
          <p:nvPr/>
        </p:nvSpPr>
        <p:spPr>
          <a:xfrm>
            <a:off x="627834" y="1479922"/>
            <a:ext cx="1101852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Where governance actually happens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17">
            <a:extLst>
              <a:ext uri="{FF2B5EF4-FFF2-40B4-BE49-F238E27FC236}">
                <a16:creationId xmlns:a16="http://schemas.microsoft.com/office/drawing/2014/main" id="{62C588A6-6B39-4865-B4FE-D06B147021B6}"/>
              </a:ext>
            </a:extLst>
          </p:cNvPr>
          <p:cNvSpPr/>
          <p:nvPr/>
        </p:nvSpPr>
        <p:spPr>
          <a:xfrm>
            <a:off x="444954" y="1982842"/>
            <a:ext cx="11201400" cy="82296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18">
            <a:extLst>
              <a:ext uri="{FF2B5EF4-FFF2-40B4-BE49-F238E27FC236}">
                <a16:creationId xmlns:a16="http://schemas.microsoft.com/office/drawing/2014/main" id="{4E2E5799-2404-1A00-8932-056A281AADF8}"/>
              </a:ext>
            </a:extLst>
          </p:cNvPr>
          <p:cNvSpPr/>
          <p:nvPr/>
        </p:nvSpPr>
        <p:spPr>
          <a:xfrm>
            <a:off x="627834" y="2028562"/>
            <a:ext cx="146304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PURPOSE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19">
            <a:extLst>
              <a:ext uri="{FF2B5EF4-FFF2-40B4-BE49-F238E27FC236}">
                <a16:creationId xmlns:a16="http://schemas.microsoft.com/office/drawing/2014/main" id="{C13F9ED0-D99E-3031-7A85-2C7AB2272EE7}"/>
              </a:ext>
            </a:extLst>
          </p:cNvPr>
          <p:cNvSpPr/>
          <p:nvPr/>
        </p:nvSpPr>
        <p:spPr>
          <a:xfrm>
            <a:off x="627834" y="2302882"/>
            <a:ext cx="109728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Central register of every governance control point — the checks, reviews, approvals, and reconciliations embedded in processes. Turns 'we have governance' into 'here's where, who, and how.'</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20">
            <a:extLst>
              <a:ext uri="{FF2B5EF4-FFF2-40B4-BE49-F238E27FC236}">
                <a16:creationId xmlns:a16="http://schemas.microsoft.com/office/drawing/2014/main" id="{932CFF8B-FC2C-352A-AC48-1318BC7EB890}"/>
              </a:ext>
            </a:extLst>
          </p:cNvPr>
          <p:cNvSpPr/>
          <p:nvPr/>
        </p:nvSpPr>
        <p:spPr>
          <a:xfrm>
            <a:off x="444954" y="2942962"/>
            <a:ext cx="6400800" cy="320040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21">
            <a:extLst>
              <a:ext uri="{FF2B5EF4-FFF2-40B4-BE49-F238E27FC236}">
                <a16:creationId xmlns:a16="http://schemas.microsoft.com/office/drawing/2014/main" id="{59C15898-59B1-A187-57E6-C6B06CD8B817}"/>
              </a:ext>
            </a:extLst>
          </p:cNvPr>
          <p:cNvSpPr/>
          <p:nvPr/>
        </p:nvSpPr>
        <p:spPr>
          <a:xfrm>
            <a:off x="444954" y="2942962"/>
            <a:ext cx="640080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22">
            <a:extLst>
              <a:ext uri="{FF2B5EF4-FFF2-40B4-BE49-F238E27FC236}">
                <a16:creationId xmlns:a16="http://schemas.microsoft.com/office/drawing/2014/main" id="{4D897D9B-9DD1-4A24-8127-0B77E3E70DCD}"/>
              </a:ext>
            </a:extLst>
          </p:cNvPr>
          <p:cNvSpPr/>
          <p:nvPr/>
        </p:nvSpPr>
        <p:spPr>
          <a:xfrm>
            <a:off x="582114" y="2942962"/>
            <a:ext cx="61264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TEMPLATE FIELDS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3">
            <a:extLst>
              <a:ext uri="{FF2B5EF4-FFF2-40B4-BE49-F238E27FC236}">
                <a16:creationId xmlns:a16="http://schemas.microsoft.com/office/drawing/2014/main" id="{EBB9BC05-557B-00F6-1D60-78C5118A676C}"/>
              </a:ext>
            </a:extLst>
          </p:cNvPr>
          <p:cNvSpPr/>
          <p:nvPr/>
        </p:nvSpPr>
        <p:spPr>
          <a:xfrm>
            <a:off x="627834" y="3308722"/>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Control ID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4">
            <a:extLst>
              <a:ext uri="{FF2B5EF4-FFF2-40B4-BE49-F238E27FC236}">
                <a16:creationId xmlns:a16="http://schemas.microsoft.com/office/drawing/2014/main" id="{5E1C74C5-9DF7-3B4B-DED7-1993450F43C0}"/>
              </a:ext>
            </a:extLst>
          </p:cNvPr>
          <p:cNvSpPr/>
          <p:nvPr/>
        </p:nvSpPr>
        <p:spPr>
          <a:xfrm>
            <a:off x="2502354" y="3308722"/>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Short stable code (e.g., CTRL-012).</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25">
            <a:extLst>
              <a:ext uri="{FF2B5EF4-FFF2-40B4-BE49-F238E27FC236}">
                <a16:creationId xmlns:a16="http://schemas.microsoft.com/office/drawing/2014/main" id="{126C6050-677A-7317-A862-66868D5BD067}"/>
              </a:ext>
            </a:extLst>
          </p:cNvPr>
          <p:cNvSpPr/>
          <p:nvPr/>
        </p:nvSpPr>
        <p:spPr>
          <a:xfrm>
            <a:off x="444954" y="3663052"/>
            <a:ext cx="6400800" cy="35433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26">
            <a:extLst>
              <a:ext uri="{FF2B5EF4-FFF2-40B4-BE49-F238E27FC236}">
                <a16:creationId xmlns:a16="http://schemas.microsoft.com/office/drawing/2014/main" id="{6A02AC55-A48C-F59A-4136-4C2B2A9FC88A}"/>
              </a:ext>
            </a:extLst>
          </p:cNvPr>
          <p:cNvSpPr/>
          <p:nvPr/>
        </p:nvSpPr>
        <p:spPr>
          <a:xfrm>
            <a:off x="627834" y="3663052"/>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Control name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7">
            <a:extLst>
              <a:ext uri="{FF2B5EF4-FFF2-40B4-BE49-F238E27FC236}">
                <a16:creationId xmlns:a16="http://schemas.microsoft.com/office/drawing/2014/main" id="{872F54D1-708F-D5AE-FC9B-7F6AEE1986AF}"/>
              </a:ext>
            </a:extLst>
          </p:cNvPr>
          <p:cNvSpPr/>
          <p:nvPr/>
        </p:nvSpPr>
        <p:spPr>
          <a:xfrm>
            <a:off x="2502354" y="3663052"/>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Descriptive name. What it does, in 6 words or fewer.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8">
            <a:extLst>
              <a:ext uri="{FF2B5EF4-FFF2-40B4-BE49-F238E27FC236}">
                <a16:creationId xmlns:a16="http://schemas.microsoft.com/office/drawing/2014/main" id="{33C0FB2A-2103-9705-38C9-C1275262CA6F}"/>
              </a:ext>
            </a:extLst>
          </p:cNvPr>
          <p:cNvSpPr/>
          <p:nvPr/>
        </p:nvSpPr>
        <p:spPr>
          <a:xfrm>
            <a:off x="627834" y="4017382"/>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Process + step</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9">
            <a:extLst>
              <a:ext uri="{FF2B5EF4-FFF2-40B4-BE49-F238E27FC236}">
                <a16:creationId xmlns:a16="http://schemas.microsoft.com/office/drawing/2014/main" id="{75DA1532-5295-CF52-CD16-6CEED7DA6B7C}"/>
              </a:ext>
            </a:extLst>
          </p:cNvPr>
          <p:cNvSpPr/>
          <p:nvPr/>
        </p:nvSpPr>
        <p:spPr>
          <a:xfrm>
            <a:off x="2502354" y="4017382"/>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Where in the process this control fires (links to Process Flow).</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0">
            <a:extLst>
              <a:ext uri="{FF2B5EF4-FFF2-40B4-BE49-F238E27FC236}">
                <a16:creationId xmlns:a16="http://schemas.microsoft.com/office/drawing/2014/main" id="{1A4BC15E-5290-53FD-38D5-0B6BA674CDCE}"/>
              </a:ext>
            </a:extLst>
          </p:cNvPr>
          <p:cNvSpPr/>
          <p:nvPr/>
        </p:nvSpPr>
        <p:spPr>
          <a:xfrm>
            <a:off x="444954" y="4371712"/>
            <a:ext cx="6400800" cy="35433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1">
            <a:extLst>
              <a:ext uri="{FF2B5EF4-FFF2-40B4-BE49-F238E27FC236}">
                <a16:creationId xmlns:a16="http://schemas.microsoft.com/office/drawing/2014/main" id="{4BB730BB-970B-DB8F-8DE7-A9E70492387A}"/>
              </a:ext>
            </a:extLst>
          </p:cNvPr>
          <p:cNvSpPr/>
          <p:nvPr/>
        </p:nvSpPr>
        <p:spPr>
          <a:xfrm>
            <a:off x="627834" y="4371712"/>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Control type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2">
            <a:extLst>
              <a:ext uri="{FF2B5EF4-FFF2-40B4-BE49-F238E27FC236}">
                <a16:creationId xmlns:a16="http://schemas.microsoft.com/office/drawing/2014/main" id="{105D9414-BD7B-650D-7EC0-D7F503AB0097}"/>
              </a:ext>
            </a:extLst>
          </p:cNvPr>
          <p:cNvSpPr/>
          <p:nvPr/>
        </p:nvSpPr>
        <p:spPr>
          <a:xfrm>
            <a:off x="2502354" y="4371712"/>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Preventive · Detective · Corrective.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3">
            <a:extLst>
              <a:ext uri="{FF2B5EF4-FFF2-40B4-BE49-F238E27FC236}">
                <a16:creationId xmlns:a16="http://schemas.microsoft.com/office/drawing/2014/main" id="{A010C04D-283C-B7CC-24B5-ACB18DB328C5}"/>
              </a:ext>
            </a:extLst>
          </p:cNvPr>
          <p:cNvSpPr/>
          <p:nvPr/>
        </p:nvSpPr>
        <p:spPr>
          <a:xfrm>
            <a:off x="627834" y="4726042"/>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Owner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4">
            <a:extLst>
              <a:ext uri="{FF2B5EF4-FFF2-40B4-BE49-F238E27FC236}">
                <a16:creationId xmlns:a16="http://schemas.microsoft.com/office/drawing/2014/main" id="{CBC921E3-65A4-6D30-6AF8-DD956096A3C4}"/>
              </a:ext>
            </a:extLst>
          </p:cNvPr>
          <p:cNvSpPr/>
          <p:nvPr/>
        </p:nvSpPr>
        <p:spPr>
          <a:xfrm>
            <a:off x="2502354" y="4726042"/>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Named accountable role — not a team.</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5">
            <a:extLst>
              <a:ext uri="{FF2B5EF4-FFF2-40B4-BE49-F238E27FC236}">
                <a16:creationId xmlns:a16="http://schemas.microsoft.com/office/drawing/2014/main" id="{16D78A4E-482D-A818-F701-12717FA554C1}"/>
              </a:ext>
            </a:extLst>
          </p:cNvPr>
          <p:cNvSpPr/>
          <p:nvPr/>
        </p:nvSpPr>
        <p:spPr>
          <a:xfrm>
            <a:off x="444954" y="5080372"/>
            <a:ext cx="6400800" cy="35433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6">
            <a:extLst>
              <a:ext uri="{FF2B5EF4-FFF2-40B4-BE49-F238E27FC236}">
                <a16:creationId xmlns:a16="http://schemas.microsoft.com/office/drawing/2014/main" id="{2A1123CE-E0B9-AC87-2CB3-21B9434B15BF}"/>
              </a:ext>
            </a:extLst>
          </p:cNvPr>
          <p:cNvSpPr/>
          <p:nvPr/>
        </p:nvSpPr>
        <p:spPr>
          <a:xfrm>
            <a:off x="627834" y="5080372"/>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Frequency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7">
            <a:extLst>
              <a:ext uri="{FF2B5EF4-FFF2-40B4-BE49-F238E27FC236}">
                <a16:creationId xmlns:a16="http://schemas.microsoft.com/office/drawing/2014/main" id="{45DB9D67-5B3E-9280-9F92-E912903C1295}"/>
              </a:ext>
            </a:extLst>
          </p:cNvPr>
          <p:cNvSpPr/>
          <p:nvPr/>
        </p:nvSpPr>
        <p:spPr>
          <a:xfrm>
            <a:off x="2502354" y="5080372"/>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Continuous · Daily · Weekly · Monthly · On-event.</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38">
            <a:extLst>
              <a:ext uri="{FF2B5EF4-FFF2-40B4-BE49-F238E27FC236}">
                <a16:creationId xmlns:a16="http://schemas.microsoft.com/office/drawing/2014/main" id="{59562BA1-0E2A-52EE-B091-2FA58576CC6C}"/>
              </a:ext>
            </a:extLst>
          </p:cNvPr>
          <p:cNvSpPr/>
          <p:nvPr/>
        </p:nvSpPr>
        <p:spPr>
          <a:xfrm>
            <a:off x="627834" y="5434702"/>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Evidence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9">
            <a:extLst>
              <a:ext uri="{FF2B5EF4-FFF2-40B4-BE49-F238E27FC236}">
                <a16:creationId xmlns:a16="http://schemas.microsoft.com/office/drawing/2014/main" id="{4A17D92B-0B72-EA11-720D-5260725298E6}"/>
              </a:ext>
            </a:extLst>
          </p:cNvPr>
          <p:cNvSpPr/>
          <p:nvPr/>
        </p:nvSpPr>
        <p:spPr>
          <a:xfrm>
            <a:off x="2502354" y="5434702"/>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How is the control proven to have happened? (log, report, signoff).</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40">
            <a:extLst>
              <a:ext uri="{FF2B5EF4-FFF2-40B4-BE49-F238E27FC236}">
                <a16:creationId xmlns:a16="http://schemas.microsoft.com/office/drawing/2014/main" id="{5AA175AA-29D3-3C9B-0094-62164F7F4D83}"/>
              </a:ext>
            </a:extLst>
          </p:cNvPr>
          <p:cNvSpPr/>
          <p:nvPr/>
        </p:nvSpPr>
        <p:spPr>
          <a:xfrm>
            <a:off x="444954" y="5789032"/>
            <a:ext cx="6400800" cy="35433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1">
            <a:extLst>
              <a:ext uri="{FF2B5EF4-FFF2-40B4-BE49-F238E27FC236}">
                <a16:creationId xmlns:a16="http://schemas.microsoft.com/office/drawing/2014/main" id="{42321577-016A-6C8F-E62D-2A88BBE2AC08}"/>
              </a:ext>
            </a:extLst>
          </p:cNvPr>
          <p:cNvSpPr/>
          <p:nvPr/>
        </p:nvSpPr>
        <p:spPr>
          <a:xfrm>
            <a:off x="627834" y="5789032"/>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Risk mitigated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2">
            <a:extLst>
              <a:ext uri="{FF2B5EF4-FFF2-40B4-BE49-F238E27FC236}">
                <a16:creationId xmlns:a16="http://schemas.microsoft.com/office/drawing/2014/main" id="{97B156E9-47A0-900B-6043-FCFD5E6D23C4}"/>
              </a:ext>
            </a:extLst>
          </p:cNvPr>
          <p:cNvSpPr/>
          <p:nvPr/>
        </p:nvSpPr>
        <p:spPr>
          <a:xfrm>
            <a:off x="2502354" y="5789032"/>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What risk or policy requirement this control addresses.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3">
            <a:extLst>
              <a:ext uri="{FF2B5EF4-FFF2-40B4-BE49-F238E27FC236}">
                <a16:creationId xmlns:a16="http://schemas.microsoft.com/office/drawing/2014/main" id="{33507A83-F7B7-52EB-A678-D6152BFC5A5B}"/>
              </a:ext>
            </a:extLst>
          </p:cNvPr>
          <p:cNvSpPr/>
          <p:nvPr/>
        </p:nvSpPr>
        <p:spPr>
          <a:xfrm>
            <a:off x="6982914" y="2942962"/>
            <a:ext cx="4800600" cy="3200400"/>
          </a:xfrm>
          <a:prstGeom prst="rect">
            <a:avLst/>
          </a:prstGeom>
          <a:solidFill>
            <a:srgbClr val="F1FAFA"/>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4">
            <a:extLst>
              <a:ext uri="{FF2B5EF4-FFF2-40B4-BE49-F238E27FC236}">
                <a16:creationId xmlns:a16="http://schemas.microsoft.com/office/drawing/2014/main" id="{ACF4C183-3A9B-0A26-CAFC-52F4778F6389}"/>
              </a:ext>
            </a:extLst>
          </p:cNvPr>
          <p:cNvSpPr/>
          <p:nvPr/>
        </p:nvSpPr>
        <p:spPr>
          <a:xfrm>
            <a:off x="7165794" y="3080122"/>
            <a:ext cx="45262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59E0B"/>
                </a:solidFill>
                <a:effectLst/>
                <a:uLnTx/>
                <a:uFillTx/>
                <a:latin typeface="Arial" panose="020B0604020202020204" pitchFamily="34" charset="0"/>
                <a:ea typeface="Calibri" pitchFamily="34" charset="-122"/>
                <a:cs typeface="Arial" panose="020B0604020202020204" pitchFamily="34" charset="0"/>
              </a:rPr>
              <a:t>BUILD THIS SPRINT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5">
            <a:extLst>
              <a:ext uri="{FF2B5EF4-FFF2-40B4-BE49-F238E27FC236}">
                <a16:creationId xmlns:a16="http://schemas.microsoft.com/office/drawing/2014/main" id="{86DBAE07-967A-FDDE-C357-D569E98C408D}"/>
              </a:ext>
            </a:extLst>
          </p:cNvPr>
          <p:cNvSpPr/>
          <p:nvPr/>
        </p:nvSpPr>
        <p:spPr>
          <a:xfrm>
            <a:off x="7165794" y="3445882"/>
            <a:ext cx="91440" cy="82296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6">
            <a:extLst>
              <a:ext uri="{FF2B5EF4-FFF2-40B4-BE49-F238E27FC236}">
                <a16:creationId xmlns:a16="http://schemas.microsoft.com/office/drawing/2014/main" id="{8E417BE9-07D1-3E83-526C-D96ACCCE7B9E}"/>
              </a:ext>
            </a:extLst>
          </p:cNvPr>
          <p:cNvSpPr/>
          <p:nvPr/>
        </p:nvSpPr>
        <p:spPr>
          <a:xfrm>
            <a:off x="7348674" y="344588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What to build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7">
            <a:extLst>
              <a:ext uri="{FF2B5EF4-FFF2-40B4-BE49-F238E27FC236}">
                <a16:creationId xmlns:a16="http://schemas.microsoft.com/office/drawing/2014/main" id="{DEDC73D9-2F66-BF1A-F744-3D7336FF91C9}"/>
              </a:ext>
            </a:extLst>
          </p:cNvPr>
          <p:cNvSpPr/>
          <p:nvPr/>
        </p:nvSpPr>
        <p:spPr>
          <a:xfrm>
            <a:off x="7348674" y="3720202"/>
            <a:ext cx="434340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SharePoint list with 10 seeded control points spanning 2–3 processes. Each one links back to a Process Flow step and a glossary CDE where relevant.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48">
            <a:extLst>
              <a:ext uri="{FF2B5EF4-FFF2-40B4-BE49-F238E27FC236}">
                <a16:creationId xmlns:a16="http://schemas.microsoft.com/office/drawing/2014/main" id="{370B5571-772B-6086-163E-F986E94A85C8}"/>
              </a:ext>
            </a:extLst>
          </p:cNvPr>
          <p:cNvSpPr/>
          <p:nvPr/>
        </p:nvSpPr>
        <p:spPr>
          <a:xfrm>
            <a:off x="7165794" y="4497442"/>
            <a:ext cx="91440" cy="6858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49">
            <a:extLst>
              <a:ext uri="{FF2B5EF4-FFF2-40B4-BE49-F238E27FC236}">
                <a16:creationId xmlns:a16="http://schemas.microsoft.com/office/drawing/2014/main" id="{EFC09F1C-DC3F-790A-B3F1-93079B17E75F}"/>
              </a:ext>
            </a:extLst>
          </p:cNvPr>
          <p:cNvSpPr/>
          <p:nvPr/>
        </p:nvSpPr>
        <p:spPr>
          <a:xfrm>
            <a:off x="7348674" y="449744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Fidelity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50">
            <a:extLst>
              <a:ext uri="{FF2B5EF4-FFF2-40B4-BE49-F238E27FC236}">
                <a16:creationId xmlns:a16="http://schemas.microsoft.com/office/drawing/2014/main" id="{76CBD37A-29E6-8DFE-8E5B-A784C04E9BAB}"/>
              </a:ext>
            </a:extLst>
          </p:cNvPr>
          <p:cNvSpPr/>
          <p:nvPr/>
        </p:nvSpPr>
        <p:spPr>
          <a:xfrm>
            <a:off x="7348674" y="4771762"/>
            <a:ext cx="43434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MID — SharePoint list, Notion DB, or Airtable.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51">
            <a:extLst>
              <a:ext uri="{FF2B5EF4-FFF2-40B4-BE49-F238E27FC236}">
                <a16:creationId xmlns:a16="http://schemas.microsoft.com/office/drawing/2014/main" id="{AFC90CA0-99FC-9717-18BA-7B6D19BAC3A9}"/>
              </a:ext>
            </a:extLst>
          </p:cNvPr>
          <p:cNvSpPr/>
          <p:nvPr/>
        </p:nvSpPr>
        <p:spPr>
          <a:xfrm>
            <a:off x="7165794" y="5366122"/>
            <a:ext cx="91440" cy="64008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52">
            <a:extLst>
              <a:ext uri="{FF2B5EF4-FFF2-40B4-BE49-F238E27FC236}">
                <a16:creationId xmlns:a16="http://schemas.microsoft.com/office/drawing/2014/main" id="{2BCADA70-3A3B-2BD6-F57E-D7A25A0C4736}"/>
              </a:ext>
            </a:extLst>
          </p:cNvPr>
          <p:cNvSpPr/>
          <p:nvPr/>
        </p:nvSpPr>
        <p:spPr>
          <a:xfrm>
            <a:off x="7348674" y="5366122"/>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Time budget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53">
            <a:extLst>
              <a:ext uri="{FF2B5EF4-FFF2-40B4-BE49-F238E27FC236}">
                <a16:creationId xmlns:a16="http://schemas.microsoft.com/office/drawing/2014/main" id="{9191B2CD-1186-FCBB-FB92-64798606E85C}"/>
              </a:ext>
            </a:extLst>
          </p:cNvPr>
          <p:cNvSpPr/>
          <p:nvPr/>
        </p:nvSpPr>
        <p:spPr>
          <a:xfrm>
            <a:off x="7348674" y="5640442"/>
            <a:ext cx="434340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 hours for a 10-entry register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870202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D54503-52D7-BDEC-6342-5FBC8EEC735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96E75B-189E-250F-9748-B5A8B9F2086C}"/>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7  |  Control Points Register</a:t>
            </a:r>
          </a:p>
        </p:txBody>
      </p:sp>
      <p:sp>
        <p:nvSpPr>
          <p:cNvPr id="4" name="Footer Placeholder 3">
            <a:extLst>
              <a:ext uri="{FF2B5EF4-FFF2-40B4-BE49-F238E27FC236}">
                <a16:creationId xmlns:a16="http://schemas.microsoft.com/office/drawing/2014/main" id="{8070171C-C2D9-BC93-D147-84EF7EEA0D1B}"/>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C6A11DC-0686-55FF-AB25-52B286EF326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BC3A6D4E-B943-1864-BF06-394E2105AF88}"/>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638ACA94-E251-DF73-7DC7-FD7DFD31010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48F63778-211C-5E7C-6CB9-5F0FF66008F7}"/>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7FD22C76-B407-D6BF-AA94-65BAD8E6BDB3}"/>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D0029906-1D65-D674-D6B9-0CE5611229D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pic>
        <p:nvPicPr>
          <p:cNvPr id="8" name="Picture 7">
            <a:extLst>
              <a:ext uri="{FF2B5EF4-FFF2-40B4-BE49-F238E27FC236}">
                <a16:creationId xmlns:a16="http://schemas.microsoft.com/office/drawing/2014/main" id="{BFC58EAB-27F0-1A5F-A8C8-7EB18B8DE796}"/>
              </a:ext>
            </a:extLst>
          </p:cNvPr>
          <p:cNvPicPr>
            <a:picLocks noChangeAspect="1"/>
          </p:cNvPicPr>
          <p:nvPr/>
        </p:nvPicPr>
        <p:blipFill>
          <a:blip r:embed="rId3"/>
          <a:stretch>
            <a:fillRect/>
          </a:stretch>
        </p:blipFill>
        <p:spPr>
          <a:xfrm>
            <a:off x="475488" y="1200911"/>
            <a:ext cx="7772400" cy="3142657"/>
          </a:xfrm>
          <a:prstGeom prst="rect">
            <a:avLst/>
          </a:prstGeom>
        </p:spPr>
      </p:pic>
      <p:pic>
        <p:nvPicPr>
          <p:cNvPr id="10" name="Picture 9">
            <a:extLst>
              <a:ext uri="{FF2B5EF4-FFF2-40B4-BE49-F238E27FC236}">
                <a16:creationId xmlns:a16="http://schemas.microsoft.com/office/drawing/2014/main" id="{6CAEA69B-3501-8765-EF31-45BCA3DAAFF6}"/>
              </a:ext>
            </a:extLst>
          </p:cNvPr>
          <p:cNvPicPr>
            <a:picLocks noChangeAspect="1"/>
          </p:cNvPicPr>
          <p:nvPr/>
        </p:nvPicPr>
        <p:blipFill>
          <a:blip r:embed="rId4"/>
          <a:stretch>
            <a:fillRect/>
          </a:stretch>
        </p:blipFill>
        <p:spPr>
          <a:xfrm>
            <a:off x="4133088" y="3847162"/>
            <a:ext cx="7583424" cy="2452707"/>
          </a:xfrm>
          <a:prstGeom prst="rect">
            <a:avLst/>
          </a:prstGeom>
        </p:spPr>
      </p:pic>
    </p:spTree>
    <p:extLst>
      <p:ext uri="{BB962C8B-B14F-4D97-AF65-F5344CB8AC3E}">
        <p14:creationId xmlns:p14="http://schemas.microsoft.com/office/powerpoint/2010/main" val="3757308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03C903-91E2-5FA0-FCAF-A7C1C6E0F1C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4F7F42D-31F2-39E5-6E91-865B3981440B}"/>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8  |  Measurement Framework</a:t>
            </a:r>
          </a:p>
        </p:txBody>
      </p:sp>
      <p:sp>
        <p:nvSpPr>
          <p:cNvPr id="4" name="Footer Placeholder 3">
            <a:extLst>
              <a:ext uri="{FF2B5EF4-FFF2-40B4-BE49-F238E27FC236}">
                <a16:creationId xmlns:a16="http://schemas.microsoft.com/office/drawing/2014/main" id="{C49003C7-8DF5-148D-F009-2F4967E2BE4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70893FD-65E9-9248-2538-E22D65212CC3}"/>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E7224E68-50BB-406F-E878-BE04FCCD7B23}"/>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B1613147-27AC-9E71-AD60-C4ADCEF0CC7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0E3E22A2-5254-0344-831A-8F924A679534}"/>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052ACB0B-2F34-5D92-64C0-B5A96CF21F35}"/>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7FFE8E49-2C2D-997B-3C4C-B39532FC233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5">
            <a:extLst>
              <a:ext uri="{FF2B5EF4-FFF2-40B4-BE49-F238E27FC236}">
                <a16:creationId xmlns:a16="http://schemas.microsoft.com/office/drawing/2014/main" id="{6CAA4140-4ED4-481E-FAFF-4F5C43492F80}"/>
              </a:ext>
            </a:extLst>
          </p:cNvPr>
          <p:cNvSpPr/>
          <p:nvPr/>
        </p:nvSpPr>
        <p:spPr>
          <a:xfrm>
            <a:off x="511383" y="1493059"/>
            <a:ext cx="11201400" cy="384048"/>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16">
            <a:extLst>
              <a:ext uri="{FF2B5EF4-FFF2-40B4-BE49-F238E27FC236}">
                <a16:creationId xmlns:a16="http://schemas.microsoft.com/office/drawing/2014/main" id="{6BA77A0C-23CC-516A-C3F3-29164810D770}"/>
              </a:ext>
            </a:extLst>
          </p:cNvPr>
          <p:cNvSpPr/>
          <p:nvPr/>
        </p:nvSpPr>
        <p:spPr>
          <a:xfrm>
            <a:off x="694263" y="1493059"/>
            <a:ext cx="1101852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The KPI definition template for governance metrics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17">
            <a:extLst>
              <a:ext uri="{FF2B5EF4-FFF2-40B4-BE49-F238E27FC236}">
                <a16:creationId xmlns:a16="http://schemas.microsoft.com/office/drawing/2014/main" id="{BC5EBAE5-470B-F314-1DE7-168AAECA6365}"/>
              </a:ext>
            </a:extLst>
          </p:cNvPr>
          <p:cNvSpPr/>
          <p:nvPr/>
        </p:nvSpPr>
        <p:spPr>
          <a:xfrm>
            <a:off x="511383" y="1995979"/>
            <a:ext cx="11201400" cy="82296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18">
            <a:extLst>
              <a:ext uri="{FF2B5EF4-FFF2-40B4-BE49-F238E27FC236}">
                <a16:creationId xmlns:a16="http://schemas.microsoft.com/office/drawing/2014/main" id="{95E17D75-8C3F-49FE-5690-E43877DADE4E}"/>
              </a:ext>
            </a:extLst>
          </p:cNvPr>
          <p:cNvSpPr/>
          <p:nvPr/>
        </p:nvSpPr>
        <p:spPr>
          <a:xfrm>
            <a:off x="694263" y="2041699"/>
            <a:ext cx="146304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PURPOSE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19">
            <a:extLst>
              <a:ext uri="{FF2B5EF4-FFF2-40B4-BE49-F238E27FC236}">
                <a16:creationId xmlns:a16="http://schemas.microsoft.com/office/drawing/2014/main" id="{903BAC4E-B84C-F282-C53E-CE946688338E}"/>
              </a:ext>
            </a:extLst>
          </p:cNvPr>
          <p:cNvSpPr/>
          <p:nvPr/>
        </p:nvSpPr>
        <p:spPr>
          <a:xfrm>
            <a:off x="694263" y="2316019"/>
            <a:ext cx="109728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Structured definition of governance KPIs — what to measure, how to calculate, thresholds, and reporting cadence. Feeds the DQ Dashboard and the executive scorecard.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Shape 20">
            <a:extLst>
              <a:ext uri="{FF2B5EF4-FFF2-40B4-BE49-F238E27FC236}">
                <a16:creationId xmlns:a16="http://schemas.microsoft.com/office/drawing/2014/main" id="{AD447FC6-064C-15A3-3944-87097C972E1D}"/>
              </a:ext>
            </a:extLst>
          </p:cNvPr>
          <p:cNvSpPr/>
          <p:nvPr/>
        </p:nvSpPr>
        <p:spPr>
          <a:xfrm>
            <a:off x="511383" y="2956099"/>
            <a:ext cx="6400800" cy="320040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21">
            <a:extLst>
              <a:ext uri="{FF2B5EF4-FFF2-40B4-BE49-F238E27FC236}">
                <a16:creationId xmlns:a16="http://schemas.microsoft.com/office/drawing/2014/main" id="{650004B6-DAB4-642D-0DEB-FE7C9265CA6A}"/>
              </a:ext>
            </a:extLst>
          </p:cNvPr>
          <p:cNvSpPr/>
          <p:nvPr/>
        </p:nvSpPr>
        <p:spPr>
          <a:xfrm>
            <a:off x="511383" y="2956099"/>
            <a:ext cx="640080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22">
            <a:extLst>
              <a:ext uri="{FF2B5EF4-FFF2-40B4-BE49-F238E27FC236}">
                <a16:creationId xmlns:a16="http://schemas.microsoft.com/office/drawing/2014/main" id="{D8F384F6-BA0D-A69C-36FF-DA37D02C35B8}"/>
              </a:ext>
            </a:extLst>
          </p:cNvPr>
          <p:cNvSpPr/>
          <p:nvPr/>
        </p:nvSpPr>
        <p:spPr>
          <a:xfrm>
            <a:off x="648543" y="2956099"/>
            <a:ext cx="61264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TEMPLATE FIELDS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Text 23">
            <a:extLst>
              <a:ext uri="{FF2B5EF4-FFF2-40B4-BE49-F238E27FC236}">
                <a16:creationId xmlns:a16="http://schemas.microsoft.com/office/drawing/2014/main" id="{2F928929-1699-1D79-8DD3-6EA0C360AC43}"/>
              </a:ext>
            </a:extLst>
          </p:cNvPr>
          <p:cNvSpPr/>
          <p:nvPr/>
        </p:nvSpPr>
        <p:spPr>
          <a:xfrm>
            <a:off x="694263" y="3321859"/>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KPI name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24">
            <a:extLst>
              <a:ext uri="{FF2B5EF4-FFF2-40B4-BE49-F238E27FC236}">
                <a16:creationId xmlns:a16="http://schemas.microsoft.com/office/drawing/2014/main" id="{3D5DC73A-134A-91EB-D127-9FE05BFB213C}"/>
              </a:ext>
            </a:extLst>
          </p:cNvPr>
          <p:cNvSpPr/>
          <p:nvPr/>
        </p:nvSpPr>
        <p:spPr>
          <a:xfrm>
            <a:off x="2568783" y="3321859"/>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Short, unambiguous name (e.g., 'CDE Completeness %').</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25">
            <a:extLst>
              <a:ext uri="{FF2B5EF4-FFF2-40B4-BE49-F238E27FC236}">
                <a16:creationId xmlns:a16="http://schemas.microsoft.com/office/drawing/2014/main" id="{C637DD58-B2A5-911E-4974-E28F6116E085}"/>
              </a:ext>
            </a:extLst>
          </p:cNvPr>
          <p:cNvSpPr/>
          <p:nvPr/>
        </p:nvSpPr>
        <p:spPr>
          <a:xfrm>
            <a:off x="511383" y="3676189"/>
            <a:ext cx="6400800" cy="35433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26">
            <a:extLst>
              <a:ext uri="{FF2B5EF4-FFF2-40B4-BE49-F238E27FC236}">
                <a16:creationId xmlns:a16="http://schemas.microsoft.com/office/drawing/2014/main" id="{607A8E75-F132-A68A-8097-3BA10A24ED94}"/>
              </a:ext>
            </a:extLst>
          </p:cNvPr>
          <p:cNvSpPr/>
          <p:nvPr/>
        </p:nvSpPr>
        <p:spPr>
          <a:xfrm>
            <a:off x="694263" y="3676189"/>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Definition</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Text 27">
            <a:extLst>
              <a:ext uri="{FF2B5EF4-FFF2-40B4-BE49-F238E27FC236}">
                <a16:creationId xmlns:a16="http://schemas.microsoft.com/office/drawing/2014/main" id="{2DBE6D0F-C46F-DFDC-F068-F8C5C013A3BB}"/>
              </a:ext>
            </a:extLst>
          </p:cNvPr>
          <p:cNvSpPr/>
          <p:nvPr/>
        </p:nvSpPr>
        <p:spPr>
          <a:xfrm>
            <a:off x="2568783" y="3676189"/>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Plain-language sentence describing what it measures.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Text 28">
            <a:extLst>
              <a:ext uri="{FF2B5EF4-FFF2-40B4-BE49-F238E27FC236}">
                <a16:creationId xmlns:a16="http://schemas.microsoft.com/office/drawing/2014/main" id="{062EFB16-3547-1FB8-2A81-49D01A031D13}"/>
              </a:ext>
            </a:extLst>
          </p:cNvPr>
          <p:cNvSpPr/>
          <p:nvPr/>
        </p:nvSpPr>
        <p:spPr>
          <a:xfrm>
            <a:off x="694263" y="4030519"/>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Formula</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Text 29">
            <a:extLst>
              <a:ext uri="{FF2B5EF4-FFF2-40B4-BE49-F238E27FC236}">
                <a16:creationId xmlns:a16="http://schemas.microsoft.com/office/drawing/2014/main" id="{FD84AAA7-E4DB-419E-4364-2BA06990B16E}"/>
              </a:ext>
            </a:extLst>
          </p:cNvPr>
          <p:cNvSpPr/>
          <p:nvPr/>
        </p:nvSpPr>
        <p:spPr>
          <a:xfrm>
            <a:off x="2568783" y="4030519"/>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Calculation logic — explicit, reproducible, testable.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Shape 30">
            <a:extLst>
              <a:ext uri="{FF2B5EF4-FFF2-40B4-BE49-F238E27FC236}">
                <a16:creationId xmlns:a16="http://schemas.microsoft.com/office/drawing/2014/main" id="{50269E99-2514-08D5-B717-C423595DC364}"/>
              </a:ext>
            </a:extLst>
          </p:cNvPr>
          <p:cNvSpPr/>
          <p:nvPr/>
        </p:nvSpPr>
        <p:spPr>
          <a:xfrm>
            <a:off x="511383" y="4384849"/>
            <a:ext cx="6400800" cy="35433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 31">
            <a:extLst>
              <a:ext uri="{FF2B5EF4-FFF2-40B4-BE49-F238E27FC236}">
                <a16:creationId xmlns:a16="http://schemas.microsoft.com/office/drawing/2014/main" id="{0207ABCE-E93C-7859-350A-253CDD342A98}"/>
              </a:ext>
            </a:extLst>
          </p:cNvPr>
          <p:cNvSpPr/>
          <p:nvPr/>
        </p:nvSpPr>
        <p:spPr>
          <a:xfrm>
            <a:off x="694263" y="4384849"/>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Source data</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Text 32">
            <a:extLst>
              <a:ext uri="{FF2B5EF4-FFF2-40B4-BE49-F238E27FC236}">
                <a16:creationId xmlns:a16="http://schemas.microsoft.com/office/drawing/2014/main" id="{C4FEA4A7-A42F-BB37-F7B8-5A36AAB2B7AF}"/>
              </a:ext>
            </a:extLst>
          </p:cNvPr>
          <p:cNvSpPr/>
          <p:nvPr/>
        </p:nvSpPr>
        <p:spPr>
          <a:xfrm>
            <a:off x="2568783" y="4384849"/>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List of CDE IDs consumed to compute the KPI.</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Text 33">
            <a:extLst>
              <a:ext uri="{FF2B5EF4-FFF2-40B4-BE49-F238E27FC236}">
                <a16:creationId xmlns:a16="http://schemas.microsoft.com/office/drawing/2014/main" id="{55182B33-C3FE-D082-117E-EF894BB818E1}"/>
              </a:ext>
            </a:extLst>
          </p:cNvPr>
          <p:cNvSpPr/>
          <p:nvPr/>
        </p:nvSpPr>
        <p:spPr>
          <a:xfrm>
            <a:off x="694263" y="4739179"/>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Owner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Text 34">
            <a:extLst>
              <a:ext uri="{FF2B5EF4-FFF2-40B4-BE49-F238E27FC236}">
                <a16:creationId xmlns:a16="http://schemas.microsoft.com/office/drawing/2014/main" id="{79EAF0B0-9295-34C0-0D90-141EC4ECF1DC}"/>
              </a:ext>
            </a:extLst>
          </p:cNvPr>
          <p:cNvSpPr/>
          <p:nvPr/>
        </p:nvSpPr>
        <p:spPr>
          <a:xfrm>
            <a:off x="2568783" y="4739179"/>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Named steward of the metric — not the dashboard.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Shape 35">
            <a:extLst>
              <a:ext uri="{FF2B5EF4-FFF2-40B4-BE49-F238E27FC236}">
                <a16:creationId xmlns:a16="http://schemas.microsoft.com/office/drawing/2014/main" id="{3D5DADB8-0929-B998-A6F7-C537AD57E80B}"/>
              </a:ext>
            </a:extLst>
          </p:cNvPr>
          <p:cNvSpPr/>
          <p:nvPr/>
        </p:nvSpPr>
        <p:spPr>
          <a:xfrm>
            <a:off x="511383" y="5093509"/>
            <a:ext cx="6400800" cy="35433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Text 36">
            <a:extLst>
              <a:ext uri="{FF2B5EF4-FFF2-40B4-BE49-F238E27FC236}">
                <a16:creationId xmlns:a16="http://schemas.microsoft.com/office/drawing/2014/main" id="{8416B4B8-EB2D-013E-144E-95887F3C9150}"/>
              </a:ext>
            </a:extLst>
          </p:cNvPr>
          <p:cNvSpPr/>
          <p:nvPr/>
        </p:nvSpPr>
        <p:spPr>
          <a:xfrm>
            <a:off x="694263" y="5093509"/>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Reporting cadence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Text 37">
            <a:extLst>
              <a:ext uri="{FF2B5EF4-FFF2-40B4-BE49-F238E27FC236}">
                <a16:creationId xmlns:a16="http://schemas.microsoft.com/office/drawing/2014/main" id="{4A0D0B9B-490B-788C-7595-34348293171D}"/>
              </a:ext>
            </a:extLst>
          </p:cNvPr>
          <p:cNvSpPr/>
          <p:nvPr/>
        </p:nvSpPr>
        <p:spPr>
          <a:xfrm>
            <a:off x="2568783" y="5093509"/>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Real-time · Daily · Weekly · Monthly · Quarterly.</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Text 38">
            <a:extLst>
              <a:ext uri="{FF2B5EF4-FFF2-40B4-BE49-F238E27FC236}">
                <a16:creationId xmlns:a16="http://schemas.microsoft.com/office/drawing/2014/main" id="{BAC85B8D-FB1F-5164-4619-A0755605CF18}"/>
              </a:ext>
            </a:extLst>
          </p:cNvPr>
          <p:cNvSpPr/>
          <p:nvPr/>
        </p:nvSpPr>
        <p:spPr>
          <a:xfrm>
            <a:off x="694263" y="5447839"/>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Thresholds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Text 39">
            <a:extLst>
              <a:ext uri="{FF2B5EF4-FFF2-40B4-BE49-F238E27FC236}">
                <a16:creationId xmlns:a16="http://schemas.microsoft.com/office/drawing/2014/main" id="{47BE4B63-F678-968F-AC62-E64CA79EED19}"/>
              </a:ext>
            </a:extLst>
          </p:cNvPr>
          <p:cNvSpPr/>
          <p:nvPr/>
        </p:nvSpPr>
        <p:spPr>
          <a:xfrm>
            <a:off x="2568783" y="5447839"/>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Green / Amber / Red ranges with business justification.</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Shape 40">
            <a:extLst>
              <a:ext uri="{FF2B5EF4-FFF2-40B4-BE49-F238E27FC236}">
                <a16:creationId xmlns:a16="http://schemas.microsoft.com/office/drawing/2014/main" id="{0E6660C8-AA58-181C-E272-8670D4C3FF98}"/>
              </a:ext>
            </a:extLst>
          </p:cNvPr>
          <p:cNvSpPr/>
          <p:nvPr/>
        </p:nvSpPr>
        <p:spPr>
          <a:xfrm>
            <a:off x="511383" y="5802169"/>
            <a:ext cx="6400800" cy="354330"/>
          </a:xfrm>
          <a:prstGeom prst="rect">
            <a:avLst/>
          </a:prstGeom>
          <a:solidFill>
            <a:srgbClr val="F1FAFA"/>
          </a:solidFill>
          <a:ln w="12700">
            <a:solidFill>
              <a:srgbClr val="F1FAFA"/>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Text 41">
            <a:extLst>
              <a:ext uri="{FF2B5EF4-FFF2-40B4-BE49-F238E27FC236}">
                <a16:creationId xmlns:a16="http://schemas.microsoft.com/office/drawing/2014/main" id="{14993FF6-A610-42D8-7CAD-77FB84D6B80B}"/>
              </a:ext>
            </a:extLst>
          </p:cNvPr>
          <p:cNvSpPr/>
          <p:nvPr/>
        </p:nvSpPr>
        <p:spPr>
          <a:xfrm>
            <a:off x="694263" y="5802169"/>
            <a:ext cx="182880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Escalation</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Text 42">
            <a:extLst>
              <a:ext uri="{FF2B5EF4-FFF2-40B4-BE49-F238E27FC236}">
                <a16:creationId xmlns:a16="http://schemas.microsoft.com/office/drawing/2014/main" id="{D2048A95-23C9-AC07-C0FD-D1CE7ED1D2E4}"/>
              </a:ext>
            </a:extLst>
          </p:cNvPr>
          <p:cNvSpPr/>
          <p:nvPr/>
        </p:nvSpPr>
        <p:spPr>
          <a:xfrm>
            <a:off x="2568783" y="5802169"/>
            <a:ext cx="4251960" cy="35433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Who is notified on a Red breach, and within what SLA.</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Shape 43">
            <a:extLst>
              <a:ext uri="{FF2B5EF4-FFF2-40B4-BE49-F238E27FC236}">
                <a16:creationId xmlns:a16="http://schemas.microsoft.com/office/drawing/2014/main" id="{B8069425-232F-2073-A7A3-A431B7CBD26B}"/>
              </a:ext>
            </a:extLst>
          </p:cNvPr>
          <p:cNvSpPr/>
          <p:nvPr/>
        </p:nvSpPr>
        <p:spPr>
          <a:xfrm>
            <a:off x="7049343" y="2956099"/>
            <a:ext cx="4800600" cy="3200400"/>
          </a:xfrm>
          <a:prstGeom prst="rect">
            <a:avLst/>
          </a:prstGeom>
          <a:solidFill>
            <a:srgbClr val="F1FAFA"/>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Text 44">
            <a:extLst>
              <a:ext uri="{FF2B5EF4-FFF2-40B4-BE49-F238E27FC236}">
                <a16:creationId xmlns:a16="http://schemas.microsoft.com/office/drawing/2014/main" id="{760A2168-F6B1-D6D7-B3D9-4E4E8F53A78D}"/>
              </a:ext>
            </a:extLst>
          </p:cNvPr>
          <p:cNvSpPr/>
          <p:nvPr/>
        </p:nvSpPr>
        <p:spPr>
          <a:xfrm>
            <a:off x="7232223" y="3093259"/>
            <a:ext cx="452628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59E0B"/>
                </a:solidFill>
                <a:effectLst/>
                <a:uLnTx/>
                <a:uFillTx/>
                <a:latin typeface="Arial" panose="020B0604020202020204" pitchFamily="34" charset="0"/>
                <a:ea typeface="Calibri" pitchFamily="34" charset="-122"/>
                <a:cs typeface="Arial" panose="020B0604020202020204" pitchFamily="34" charset="0"/>
              </a:rPr>
              <a:t>BUILD THIS SPRINT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Shape 45">
            <a:extLst>
              <a:ext uri="{FF2B5EF4-FFF2-40B4-BE49-F238E27FC236}">
                <a16:creationId xmlns:a16="http://schemas.microsoft.com/office/drawing/2014/main" id="{186B94C2-5C53-2FAA-3C19-7A52FA463EA0}"/>
              </a:ext>
            </a:extLst>
          </p:cNvPr>
          <p:cNvSpPr/>
          <p:nvPr/>
        </p:nvSpPr>
        <p:spPr>
          <a:xfrm>
            <a:off x="7232223" y="3459019"/>
            <a:ext cx="91440" cy="82296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Text 46">
            <a:extLst>
              <a:ext uri="{FF2B5EF4-FFF2-40B4-BE49-F238E27FC236}">
                <a16:creationId xmlns:a16="http://schemas.microsoft.com/office/drawing/2014/main" id="{C20DE864-778C-C344-2D61-67479CB689E3}"/>
              </a:ext>
            </a:extLst>
          </p:cNvPr>
          <p:cNvSpPr/>
          <p:nvPr/>
        </p:nvSpPr>
        <p:spPr>
          <a:xfrm>
            <a:off x="7415103" y="3459019"/>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What to build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Text 47">
            <a:extLst>
              <a:ext uri="{FF2B5EF4-FFF2-40B4-BE49-F238E27FC236}">
                <a16:creationId xmlns:a16="http://schemas.microsoft.com/office/drawing/2014/main" id="{4C72EF03-BC67-2D97-4AF6-C4138E89AEBE}"/>
              </a:ext>
            </a:extLst>
          </p:cNvPr>
          <p:cNvSpPr/>
          <p:nvPr/>
        </p:nvSpPr>
        <p:spPr>
          <a:xfrm>
            <a:off x="7415103" y="3733339"/>
            <a:ext cx="4343400" cy="6400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Word template + Excel tracker. Seed with 5 KPIs across DQ (completeness, accuracy), process adherence (on-time resolution), and engagement (steward activity).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Shape 48">
            <a:extLst>
              <a:ext uri="{FF2B5EF4-FFF2-40B4-BE49-F238E27FC236}">
                <a16:creationId xmlns:a16="http://schemas.microsoft.com/office/drawing/2014/main" id="{C8B0C80B-56DE-B416-21DF-1A6C039C500B}"/>
              </a:ext>
            </a:extLst>
          </p:cNvPr>
          <p:cNvSpPr/>
          <p:nvPr/>
        </p:nvSpPr>
        <p:spPr>
          <a:xfrm>
            <a:off x="7232223" y="4510579"/>
            <a:ext cx="91440" cy="6858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Text 49">
            <a:extLst>
              <a:ext uri="{FF2B5EF4-FFF2-40B4-BE49-F238E27FC236}">
                <a16:creationId xmlns:a16="http://schemas.microsoft.com/office/drawing/2014/main" id="{8F4568FA-0099-2763-6C1E-1761A196510A}"/>
              </a:ext>
            </a:extLst>
          </p:cNvPr>
          <p:cNvSpPr/>
          <p:nvPr/>
        </p:nvSpPr>
        <p:spPr>
          <a:xfrm>
            <a:off x="7415103" y="4510579"/>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Fidelity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Text 50">
            <a:extLst>
              <a:ext uri="{FF2B5EF4-FFF2-40B4-BE49-F238E27FC236}">
                <a16:creationId xmlns:a16="http://schemas.microsoft.com/office/drawing/2014/main" id="{74CB79BE-5F6C-9DF3-9BDA-5C450F72CDC9}"/>
              </a:ext>
            </a:extLst>
          </p:cNvPr>
          <p:cNvSpPr/>
          <p:nvPr/>
        </p:nvSpPr>
        <p:spPr>
          <a:xfrm>
            <a:off x="7415103" y="4784899"/>
            <a:ext cx="4343400" cy="5029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 — Word template + Excel tracker.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Shape 51">
            <a:extLst>
              <a:ext uri="{FF2B5EF4-FFF2-40B4-BE49-F238E27FC236}">
                <a16:creationId xmlns:a16="http://schemas.microsoft.com/office/drawing/2014/main" id="{664A986A-7401-C3E4-1396-4A6DC7E55E96}"/>
              </a:ext>
            </a:extLst>
          </p:cNvPr>
          <p:cNvSpPr/>
          <p:nvPr/>
        </p:nvSpPr>
        <p:spPr>
          <a:xfrm>
            <a:off x="7232223" y="5379259"/>
            <a:ext cx="91440" cy="64008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Text 52">
            <a:extLst>
              <a:ext uri="{FF2B5EF4-FFF2-40B4-BE49-F238E27FC236}">
                <a16:creationId xmlns:a16="http://schemas.microsoft.com/office/drawing/2014/main" id="{2AD5B85A-3937-9AB2-2317-766778967A59}"/>
              </a:ext>
            </a:extLst>
          </p:cNvPr>
          <p:cNvSpPr/>
          <p:nvPr/>
        </p:nvSpPr>
        <p:spPr>
          <a:xfrm>
            <a:off x="7415103" y="5379259"/>
            <a:ext cx="434340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Time budget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Text 53">
            <a:extLst>
              <a:ext uri="{FF2B5EF4-FFF2-40B4-BE49-F238E27FC236}">
                <a16:creationId xmlns:a16="http://schemas.microsoft.com/office/drawing/2014/main" id="{120EAD7B-921F-6EA9-41B0-0C4F3E7AE124}"/>
              </a:ext>
            </a:extLst>
          </p:cNvPr>
          <p:cNvSpPr/>
          <p:nvPr/>
        </p:nvSpPr>
        <p:spPr>
          <a:xfrm>
            <a:off x="7415103" y="5653579"/>
            <a:ext cx="434340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2–3 hours for template + 5 filled KPIs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825106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E0BEEA-910C-6A14-3338-311A9620940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11728B4-2065-4601-9B5D-47016E39AB60}"/>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Artifact 8  |  Measurement Framework</a:t>
            </a:r>
          </a:p>
        </p:txBody>
      </p:sp>
      <p:sp>
        <p:nvSpPr>
          <p:cNvPr id="4" name="Footer Placeholder 3">
            <a:extLst>
              <a:ext uri="{FF2B5EF4-FFF2-40B4-BE49-F238E27FC236}">
                <a16:creationId xmlns:a16="http://schemas.microsoft.com/office/drawing/2014/main" id="{5F3FCFBF-C365-755B-73FF-DAF71CF30E4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2427C26-FA90-A42E-2F5F-003FAD4A3C93}"/>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A964DC31-0D9C-68DD-44BB-B25CF6950A0F}"/>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904311F9-280C-B446-5211-F271FC62169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3A8FB341-DF0E-8EAB-4B1D-53EC21F146B0}"/>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61348F9B-A15B-75F9-DEF7-403693EF0742}"/>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947AE859-CF6D-08F2-92C5-9CBF2FA81E8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pic>
        <p:nvPicPr>
          <p:cNvPr id="45" name="Picture 44">
            <a:extLst>
              <a:ext uri="{FF2B5EF4-FFF2-40B4-BE49-F238E27FC236}">
                <a16:creationId xmlns:a16="http://schemas.microsoft.com/office/drawing/2014/main" id="{5716CF47-5FB8-BD1D-59C6-607967466E9D}"/>
              </a:ext>
            </a:extLst>
          </p:cNvPr>
          <p:cNvPicPr>
            <a:picLocks noChangeAspect="1"/>
          </p:cNvPicPr>
          <p:nvPr/>
        </p:nvPicPr>
        <p:blipFill>
          <a:blip r:embed="rId3"/>
          <a:stretch>
            <a:fillRect/>
          </a:stretch>
        </p:blipFill>
        <p:spPr>
          <a:xfrm>
            <a:off x="704850" y="1355781"/>
            <a:ext cx="8743950" cy="4664741"/>
          </a:xfrm>
          <a:prstGeom prst="rect">
            <a:avLst/>
          </a:prstGeom>
        </p:spPr>
      </p:pic>
    </p:spTree>
    <p:extLst>
      <p:ext uri="{BB962C8B-B14F-4D97-AF65-F5344CB8AC3E}">
        <p14:creationId xmlns:p14="http://schemas.microsoft.com/office/powerpoint/2010/main" val="32694547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5EB45E-030C-88BF-DC74-30B1DCA457D5}"/>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6307475F-ED59-A4A0-B736-29A26B37727D}"/>
              </a:ext>
            </a:extLst>
          </p:cNvPr>
          <p:cNvSpPr/>
          <p:nvPr/>
        </p:nvSpPr>
        <p:spPr>
          <a:xfrm>
            <a:off x="-1524" y="0"/>
            <a:ext cx="12192000" cy="645512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C0E6FB3-E989-7E78-DED0-28BD3434E4A4}"/>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164</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Text 2">
            <a:extLst>
              <a:ext uri="{FF2B5EF4-FFF2-40B4-BE49-F238E27FC236}">
                <a16:creationId xmlns:a16="http://schemas.microsoft.com/office/drawing/2014/main" id="{98025E44-01D7-CFE3-83F4-DDBDF0D3A467}"/>
              </a:ext>
            </a:extLst>
          </p:cNvPr>
          <p:cNvSpPr/>
          <p:nvPr/>
        </p:nvSpPr>
        <p:spPr>
          <a:xfrm>
            <a:off x="457200" y="2194560"/>
            <a:ext cx="11274552"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80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BUILD KIT</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3">
            <a:extLst>
              <a:ext uri="{FF2B5EF4-FFF2-40B4-BE49-F238E27FC236}">
                <a16:creationId xmlns:a16="http://schemas.microsoft.com/office/drawing/2014/main" id="{75D2DC1A-48CF-5C60-5386-C5F7927538F9}"/>
              </a:ext>
            </a:extLst>
          </p:cNvPr>
          <p:cNvSpPr/>
          <p:nvPr/>
        </p:nvSpPr>
        <p:spPr>
          <a:xfrm>
            <a:off x="457200" y="2743200"/>
            <a:ext cx="11274552" cy="10972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Tools &amp; Borrowing</a:t>
            </a:r>
            <a:endParaRPr kumimoji="0" lang="en-US" sz="6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Shape 4">
            <a:extLst>
              <a:ext uri="{FF2B5EF4-FFF2-40B4-BE49-F238E27FC236}">
                <a16:creationId xmlns:a16="http://schemas.microsoft.com/office/drawing/2014/main" id="{7E5B47F0-562F-3873-B022-5C797AE83D34}"/>
              </a:ext>
            </a:extLst>
          </p:cNvPr>
          <p:cNvSpPr/>
          <p:nvPr/>
        </p:nvSpPr>
        <p:spPr>
          <a:xfrm>
            <a:off x="4265676" y="3977640"/>
            <a:ext cx="3657600" cy="0"/>
          </a:xfrm>
          <a:prstGeom prst="line">
            <a:avLst/>
          </a:prstGeom>
          <a:noFill/>
          <a:ln w="254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Text 5">
            <a:extLst>
              <a:ext uri="{FF2B5EF4-FFF2-40B4-BE49-F238E27FC236}">
                <a16:creationId xmlns:a16="http://schemas.microsoft.com/office/drawing/2014/main" id="{47CDCE7A-3A2D-6764-F40B-5A5BFB577BEE}"/>
              </a:ext>
            </a:extLst>
          </p:cNvPr>
          <p:cNvSpPr/>
          <p:nvPr/>
        </p:nvSpPr>
        <p:spPr>
          <a:xfrm>
            <a:off x="457200" y="4160520"/>
            <a:ext cx="1127455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BDD6DE"/>
                </a:solidFill>
                <a:effectLst/>
                <a:uLnTx/>
                <a:uFillTx/>
                <a:latin typeface="Arial" panose="020B0604020202020204" pitchFamily="34" charset="0"/>
                <a:ea typeface="Calibri" pitchFamily="34" charset="-122"/>
                <a:cs typeface="Arial" panose="020B0604020202020204" pitchFamily="34" charset="0"/>
              </a:rPr>
              <a:t>What to reach for — and what not to reinvent.</a:t>
            </a:r>
            <a:endParaRPr kumimoji="0" lang="en-US" sz="2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6">
            <a:extLst>
              <a:ext uri="{FF2B5EF4-FFF2-40B4-BE49-F238E27FC236}">
                <a16:creationId xmlns:a16="http://schemas.microsoft.com/office/drawing/2014/main" id="{4BA7E2E1-940F-1C7B-FD12-52F73B4EABD0}"/>
              </a:ext>
            </a:extLst>
          </p:cNvPr>
          <p:cNvSpPr/>
          <p:nvPr/>
        </p:nvSpPr>
        <p:spPr>
          <a:xfrm>
            <a:off x="4448556" y="5029200"/>
            <a:ext cx="3291840" cy="548640"/>
          </a:xfrm>
          <a:prstGeom prst="roundRect">
            <a:avLst>
              <a:gd name="adj" fmla="val 50000"/>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7">
            <a:extLst>
              <a:ext uri="{FF2B5EF4-FFF2-40B4-BE49-F238E27FC236}">
                <a16:creationId xmlns:a16="http://schemas.microsoft.com/office/drawing/2014/main" id="{C15649C2-732A-0DC4-6EA5-6D2B37935410}"/>
              </a:ext>
            </a:extLst>
          </p:cNvPr>
          <p:cNvSpPr/>
          <p:nvPr/>
        </p:nvSpPr>
        <p:spPr>
          <a:xfrm>
            <a:off x="4448556" y="5029200"/>
            <a:ext cx="3291840"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ARTIFACT-AGNOSTIC</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072405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F097F6-D1FD-ABC4-2695-0CAD0378994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91AB9BC-ABB9-EEC0-3137-F92CCD78DAB4}"/>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Digital Prototyping</a:t>
            </a:r>
          </a:p>
        </p:txBody>
      </p:sp>
      <p:sp>
        <p:nvSpPr>
          <p:cNvPr id="4" name="Footer Placeholder 3">
            <a:extLst>
              <a:ext uri="{FF2B5EF4-FFF2-40B4-BE49-F238E27FC236}">
                <a16:creationId xmlns:a16="http://schemas.microsoft.com/office/drawing/2014/main" id="{8FB3F011-5EF1-4546-F12E-4AE1FF6897A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4A09219-3873-2188-0218-4C2C8C55CE2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6BBBB268-E2AF-E3DD-CCB4-60A442558EA6}"/>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922E5E39-62AA-4585-A045-1B5FE8D2572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30C7421E-4A04-E396-64FF-08AAF9955E7B}"/>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D9A48FDD-7055-A9B0-B1DD-2008254607DB}"/>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883C21A6-F03E-3604-3D21-F549DCA1FD7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3">
            <a:extLst>
              <a:ext uri="{FF2B5EF4-FFF2-40B4-BE49-F238E27FC236}">
                <a16:creationId xmlns:a16="http://schemas.microsoft.com/office/drawing/2014/main" id="{BF89C9C6-F785-2697-F6BD-F3F94B17242E}"/>
              </a:ext>
            </a:extLst>
          </p:cNvPr>
          <p:cNvSpPr/>
          <p:nvPr/>
        </p:nvSpPr>
        <p:spPr>
          <a:xfrm>
            <a:off x="518160" y="1493059"/>
            <a:ext cx="111556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Use what your org already has. A prototype is not the place to pitch a new SaaS contract.</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Shape 14">
            <a:extLst>
              <a:ext uri="{FF2B5EF4-FFF2-40B4-BE49-F238E27FC236}">
                <a16:creationId xmlns:a16="http://schemas.microsoft.com/office/drawing/2014/main" id="{58094C68-4618-1F28-0EC9-F7CABE50484C}"/>
              </a:ext>
            </a:extLst>
          </p:cNvPr>
          <p:cNvSpPr/>
          <p:nvPr/>
        </p:nvSpPr>
        <p:spPr>
          <a:xfrm>
            <a:off x="518160" y="1950259"/>
            <a:ext cx="219456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Text 15">
            <a:extLst>
              <a:ext uri="{FF2B5EF4-FFF2-40B4-BE49-F238E27FC236}">
                <a16:creationId xmlns:a16="http://schemas.microsoft.com/office/drawing/2014/main" id="{8FE5EAA4-26B7-5AC4-507A-33F0E3A2C701}"/>
              </a:ext>
            </a:extLst>
          </p:cNvPr>
          <p:cNvSpPr/>
          <p:nvPr/>
        </p:nvSpPr>
        <p:spPr>
          <a:xfrm>
            <a:off x="609600" y="1950259"/>
            <a:ext cx="20116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Tool</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16">
            <a:extLst>
              <a:ext uri="{FF2B5EF4-FFF2-40B4-BE49-F238E27FC236}">
                <a16:creationId xmlns:a16="http://schemas.microsoft.com/office/drawing/2014/main" id="{6C61B701-EC69-ADF1-855E-77489E269510}"/>
              </a:ext>
            </a:extLst>
          </p:cNvPr>
          <p:cNvSpPr/>
          <p:nvPr/>
        </p:nvSpPr>
        <p:spPr>
          <a:xfrm>
            <a:off x="2712720" y="1950259"/>
            <a:ext cx="402336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17">
            <a:extLst>
              <a:ext uri="{FF2B5EF4-FFF2-40B4-BE49-F238E27FC236}">
                <a16:creationId xmlns:a16="http://schemas.microsoft.com/office/drawing/2014/main" id="{9F4B70ED-0E57-E5F5-A7AF-612BBA0D6E35}"/>
              </a:ext>
            </a:extLst>
          </p:cNvPr>
          <p:cNvSpPr/>
          <p:nvPr/>
        </p:nvSpPr>
        <p:spPr>
          <a:xfrm>
            <a:off x="2804160" y="1950259"/>
            <a:ext cx="38404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Use it for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Shape 18">
            <a:extLst>
              <a:ext uri="{FF2B5EF4-FFF2-40B4-BE49-F238E27FC236}">
                <a16:creationId xmlns:a16="http://schemas.microsoft.com/office/drawing/2014/main" id="{BBCE8308-BFE2-4D91-8A08-F7F88C5EBD33}"/>
              </a:ext>
            </a:extLst>
          </p:cNvPr>
          <p:cNvSpPr/>
          <p:nvPr/>
        </p:nvSpPr>
        <p:spPr>
          <a:xfrm>
            <a:off x="6736080" y="1950259"/>
            <a:ext cx="100584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19">
            <a:extLst>
              <a:ext uri="{FF2B5EF4-FFF2-40B4-BE49-F238E27FC236}">
                <a16:creationId xmlns:a16="http://schemas.microsoft.com/office/drawing/2014/main" id="{F10F747E-F8B4-317B-3A5E-C38B1760BA39}"/>
              </a:ext>
            </a:extLst>
          </p:cNvPr>
          <p:cNvSpPr/>
          <p:nvPr/>
        </p:nvSpPr>
        <p:spPr>
          <a:xfrm>
            <a:off x="6827520" y="1950259"/>
            <a:ext cx="8229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Fidelity</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20">
            <a:extLst>
              <a:ext uri="{FF2B5EF4-FFF2-40B4-BE49-F238E27FC236}">
                <a16:creationId xmlns:a16="http://schemas.microsoft.com/office/drawing/2014/main" id="{0EF4A90D-5E3E-FEA3-A7F8-2A42735624C0}"/>
              </a:ext>
            </a:extLst>
          </p:cNvPr>
          <p:cNvSpPr/>
          <p:nvPr/>
        </p:nvSpPr>
        <p:spPr>
          <a:xfrm>
            <a:off x="7741920" y="1950259"/>
            <a:ext cx="397764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21">
            <a:extLst>
              <a:ext uri="{FF2B5EF4-FFF2-40B4-BE49-F238E27FC236}">
                <a16:creationId xmlns:a16="http://schemas.microsoft.com/office/drawing/2014/main" id="{9BFB4693-9FF2-136F-0309-93E2F400B516}"/>
              </a:ext>
            </a:extLst>
          </p:cNvPr>
          <p:cNvSpPr/>
          <p:nvPr/>
        </p:nvSpPr>
        <p:spPr>
          <a:xfrm>
            <a:off x="7833360" y="1950259"/>
            <a:ext cx="37947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Why reach for it</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Shape 22">
            <a:extLst>
              <a:ext uri="{FF2B5EF4-FFF2-40B4-BE49-F238E27FC236}">
                <a16:creationId xmlns:a16="http://schemas.microsoft.com/office/drawing/2014/main" id="{B957F862-0BB9-56D0-3690-0112065B2B11}"/>
              </a:ext>
            </a:extLst>
          </p:cNvPr>
          <p:cNvSpPr/>
          <p:nvPr/>
        </p:nvSpPr>
        <p:spPr>
          <a:xfrm>
            <a:off x="518160" y="2316019"/>
            <a:ext cx="21945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3">
            <a:extLst>
              <a:ext uri="{FF2B5EF4-FFF2-40B4-BE49-F238E27FC236}">
                <a16:creationId xmlns:a16="http://schemas.microsoft.com/office/drawing/2014/main" id="{32459C68-9461-740D-250D-D9EAC0960BE3}"/>
              </a:ext>
            </a:extLst>
          </p:cNvPr>
          <p:cNvSpPr/>
          <p:nvPr/>
        </p:nvSpPr>
        <p:spPr>
          <a:xfrm>
            <a:off x="609600" y="2316019"/>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Microsoft Excel</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Shape 24">
            <a:extLst>
              <a:ext uri="{FF2B5EF4-FFF2-40B4-BE49-F238E27FC236}">
                <a16:creationId xmlns:a16="http://schemas.microsoft.com/office/drawing/2014/main" id="{F793C67D-6BF6-DE6B-D258-5C93E893ADA0}"/>
              </a:ext>
            </a:extLst>
          </p:cNvPr>
          <p:cNvSpPr/>
          <p:nvPr/>
        </p:nvSpPr>
        <p:spPr>
          <a:xfrm>
            <a:off x="2712720" y="2316019"/>
            <a:ext cx="40233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25">
            <a:extLst>
              <a:ext uri="{FF2B5EF4-FFF2-40B4-BE49-F238E27FC236}">
                <a16:creationId xmlns:a16="http://schemas.microsoft.com/office/drawing/2014/main" id="{0C35582B-15C6-9AF7-AFBE-E23FED12C1E1}"/>
              </a:ext>
            </a:extLst>
          </p:cNvPr>
          <p:cNvSpPr/>
          <p:nvPr/>
        </p:nvSpPr>
        <p:spPr>
          <a:xfrm>
            <a:off x="2804160" y="2316019"/>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DQ dashboards, glossary drafts, measurement framework tracker</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26">
            <a:extLst>
              <a:ext uri="{FF2B5EF4-FFF2-40B4-BE49-F238E27FC236}">
                <a16:creationId xmlns:a16="http://schemas.microsoft.com/office/drawing/2014/main" id="{EED465FF-5B5B-83C6-3D10-A6279A991CDA}"/>
              </a:ext>
            </a:extLst>
          </p:cNvPr>
          <p:cNvSpPr/>
          <p:nvPr/>
        </p:nvSpPr>
        <p:spPr>
          <a:xfrm>
            <a:off x="6736080" y="2316019"/>
            <a:ext cx="10058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27">
            <a:extLst>
              <a:ext uri="{FF2B5EF4-FFF2-40B4-BE49-F238E27FC236}">
                <a16:creationId xmlns:a16="http://schemas.microsoft.com/office/drawing/2014/main" id="{3A021870-2809-0F6D-332A-9167BC7466BC}"/>
              </a:ext>
            </a:extLst>
          </p:cNvPr>
          <p:cNvSpPr/>
          <p:nvPr/>
        </p:nvSpPr>
        <p:spPr>
          <a:xfrm>
            <a:off x="6827520" y="2316019"/>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MID+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28">
            <a:extLst>
              <a:ext uri="{FF2B5EF4-FFF2-40B4-BE49-F238E27FC236}">
                <a16:creationId xmlns:a16="http://schemas.microsoft.com/office/drawing/2014/main" id="{4591C94C-2658-B69C-7087-9EFB0614CCAC}"/>
              </a:ext>
            </a:extLst>
          </p:cNvPr>
          <p:cNvSpPr/>
          <p:nvPr/>
        </p:nvSpPr>
        <p:spPr>
          <a:xfrm>
            <a:off x="7741920" y="2316019"/>
            <a:ext cx="39776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29">
            <a:extLst>
              <a:ext uri="{FF2B5EF4-FFF2-40B4-BE49-F238E27FC236}">
                <a16:creationId xmlns:a16="http://schemas.microsoft.com/office/drawing/2014/main" id="{76384374-D9DD-70AC-923F-958D59FFAF34}"/>
              </a:ext>
            </a:extLst>
          </p:cNvPr>
          <p:cNvSpPr/>
          <p:nvPr/>
        </p:nvSpPr>
        <p:spPr>
          <a:xfrm>
            <a:off x="7833360" y="2316019"/>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Universal, fast, pivot tables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0">
            <a:extLst>
              <a:ext uri="{FF2B5EF4-FFF2-40B4-BE49-F238E27FC236}">
                <a16:creationId xmlns:a16="http://schemas.microsoft.com/office/drawing/2014/main" id="{C4506FFA-D6CE-0F02-B34E-BD7498A79AD4}"/>
              </a:ext>
            </a:extLst>
          </p:cNvPr>
          <p:cNvSpPr/>
          <p:nvPr/>
        </p:nvSpPr>
        <p:spPr>
          <a:xfrm>
            <a:off x="518160" y="2700067"/>
            <a:ext cx="21945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1">
            <a:extLst>
              <a:ext uri="{FF2B5EF4-FFF2-40B4-BE49-F238E27FC236}">
                <a16:creationId xmlns:a16="http://schemas.microsoft.com/office/drawing/2014/main" id="{AF205AC8-35F9-3A68-6DE2-2AB7F556578B}"/>
              </a:ext>
            </a:extLst>
          </p:cNvPr>
          <p:cNvSpPr/>
          <p:nvPr/>
        </p:nvSpPr>
        <p:spPr>
          <a:xfrm>
            <a:off x="609600" y="2700067"/>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PowerPoint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2">
            <a:extLst>
              <a:ext uri="{FF2B5EF4-FFF2-40B4-BE49-F238E27FC236}">
                <a16:creationId xmlns:a16="http://schemas.microsoft.com/office/drawing/2014/main" id="{669E019D-5A96-711C-1C00-23D9CA8C1D6F}"/>
              </a:ext>
            </a:extLst>
          </p:cNvPr>
          <p:cNvSpPr/>
          <p:nvPr/>
        </p:nvSpPr>
        <p:spPr>
          <a:xfrm>
            <a:off x="2712720" y="2700067"/>
            <a:ext cx="40233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33">
            <a:extLst>
              <a:ext uri="{FF2B5EF4-FFF2-40B4-BE49-F238E27FC236}">
                <a16:creationId xmlns:a16="http://schemas.microsoft.com/office/drawing/2014/main" id="{AD4D51B5-F7AC-3623-A17D-E0285B3D5F4F}"/>
              </a:ext>
            </a:extLst>
          </p:cNvPr>
          <p:cNvSpPr/>
          <p:nvPr/>
        </p:nvSpPr>
        <p:spPr>
          <a:xfrm>
            <a:off x="2804160" y="2700067"/>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One-pagers, training decks, infographics, clickable mocks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34">
            <a:extLst>
              <a:ext uri="{FF2B5EF4-FFF2-40B4-BE49-F238E27FC236}">
                <a16:creationId xmlns:a16="http://schemas.microsoft.com/office/drawing/2014/main" id="{3E6743A2-2513-294D-9C25-C1187C612606}"/>
              </a:ext>
            </a:extLst>
          </p:cNvPr>
          <p:cNvSpPr/>
          <p:nvPr/>
        </p:nvSpPr>
        <p:spPr>
          <a:xfrm>
            <a:off x="6736080" y="2700067"/>
            <a:ext cx="10058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35">
            <a:extLst>
              <a:ext uri="{FF2B5EF4-FFF2-40B4-BE49-F238E27FC236}">
                <a16:creationId xmlns:a16="http://schemas.microsoft.com/office/drawing/2014/main" id="{4DC6F508-A7B2-39C3-9F57-8B83683CFE5E}"/>
              </a:ext>
            </a:extLst>
          </p:cNvPr>
          <p:cNvSpPr/>
          <p:nvPr/>
        </p:nvSpPr>
        <p:spPr>
          <a:xfrm>
            <a:off x="6827520" y="2700067"/>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36">
            <a:extLst>
              <a:ext uri="{FF2B5EF4-FFF2-40B4-BE49-F238E27FC236}">
                <a16:creationId xmlns:a16="http://schemas.microsoft.com/office/drawing/2014/main" id="{021D4E9A-C3EB-A89E-9800-9E27244DDA90}"/>
              </a:ext>
            </a:extLst>
          </p:cNvPr>
          <p:cNvSpPr/>
          <p:nvPr/>
        </p:nvSpPr>
        <p:spPr>
          <a:xfrm>
            <a:off x="7741920" y="2700067"/>
            <a:ext cx="39776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37">
            <a:extLst>
              <a:ext uri="{FF2B5EF4-FFF2-40B4-BE49-F238E27FC236}">
                <a16:creationId xmlns:a16="http://schemas.microsoft.com/office/drawing/2014/main" id="{C7C24918-C8C8-90F5-1DB4-76B3503409B4}"/>
              </a:ext>
            </a:extLst>
          </p:cNvPr>
          <p:cNvSpPr/>
          <p:nvPr/>
        </p:nvSpPr>
        <p:spPr>
          <a:xfrm>
            <a:off x="7833360" y="2700067"/>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Non-designers produce decent output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38">
            <a:extLst>
              <a:ext uri="{FF2B5EF4-FFF2-40B4-BE49-F238E27FC236}">
                <a16:creationId xmlns:a16="http://schemas.microsoft.com/office/drawing/2014/main" id="{7E8649B7-96A0-F615-30AE-20715506FD34}"/>
              </a:ext>
            </a:extLst>
          </p:cNvPr>
          <p:cNvSpPr/>
          <p:nvPr/>
        </p:nvSpPr>
        <p:spPr>
          <a:xfrm>
            <a:off x="518160" y="3084115"/>
            <a:ext cx="21945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39">
            <a:extLst>
              <a:ext uri="{FF2B5EF4-FFF2-40B4-BE49-F238E27FC236}">
                <a16:creationId xmlns:a16="http://schemas.microsoft.com/office/drawing/2014/main" id="{8CFB109C-6E73-5087-4E1F-1354ECDEB51C}"/>
              </a:ext>
            </a:extLst>
          </p:cNvPr>
          <p:cNvSpPr/>
          <p:nvPr/>
        </p:nvSpPr>
        <p:spPr>
          <a:xfrm>
            <a:off x="609600" y="3084115"/>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SharePoint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0">
            <a:extLst>
              <a:ext uri="{FF2B5EF4-FFF2-40B4-BE49-F238E27FC236}">
                <a16:creationId xmlns:a16="http://schemas.microsoft.com/office/drawing/2014/main" id="{679A787B-7BBF-7FBB-FA8D-57D070D536D5}"/>
              </a:ext>
            </a:extLst>
          </p:cNvPr>
          <p:cNvSpPr/>
          <p:nvPr/>
        </p:nvSpPr>
        <p:spPr>
          <a:xfrm>
            <a:off x="2712720" y="3084115"/>
            <a:ext cx="40233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1">
            <a:extLst>
              <a:ext uri="{FF2B5EF4-FFF2-40B4-BE49-F238E27FC236}">
                <a16:creationId xmlns:a16="http://schemas.microsoft.com/office/drawing/2014/main" id="{07C7C66A-BFF0-474B-177F-D9146CF2289B}"/>
              </a:ext>
            </a:extLst>
          </p:cNvPr>
          <p:cNvSpPr/>
          <p:nvPr/>
        </p:nvSpPr>
        <p:spPr>
          <a:xfrm>
            <a:off x="2804160" y="3084115"/>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Portal site, glossary list, control points register, forms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2">
            <a:extLst>
              <a:ext uri="{FF2B5EF4-FFF2-40B4-BE49-F238E27FC236}">
                <a16:creationId xmlns:a16="http://schemas.microsoft.com/office/drawing/2014/main" id="{14553FB6-6EAF-2D3D-5CA4-EC30A3E785B8}"/>
              </a:ext>
            </a:extLst>
          </p:cNvPr>
          <p:cNvSpPr/>
          <p:nvPr/>
        </p:nvSpPr>
        <p:spPr>
          <a:xfrm>
            <a:off x="6736080" y="3084115"/>
            <a:ext cx="10058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43">
            <a:extLst>
              <a:ext uri="{FF2B5EF4-FFF2-40B4-BE49-F238E27FC236}">
                <a16:creationId xmlns:a16="http://schemas.microsoft.com/office/drawing/2014/main" id="{087DAAD7-1BB5-CF21-1639-EF7ED248CE01}"/>
              </a:ext>
            </a:extLst>
          </p:cNvPr>
          <p:cNvSpPr/>
          <p:nvPr/>
        </p:nvSpPr>
        <p:spPr>
          <a:xfrm>
            <a:off x="6827520" y="3084115"/>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MID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44">
            <a:extLst>
              <a:ext uri="{FF2B5EF4-FFF2-40B4-BE49-F238E27FC236}">
                <a16:creationId xmlns:a16="http://schemas.microsoft.com/office/drawing/2014/main" id="{C5CEC263-56B8-097A-F5C7-760B8394BDD3}"/>
              </a:ext>
            </a:extLst>
          </p:cNvPr>
          <p:cNvSpPr/>
          <p:nvPr/>
        </p:nvSpPr>
        <p:spPr>
          <a:xfrm>
            <a:off x="7741920" y="3084115"/>
            <a:ext cx="39776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45">
            <a:extLst>
              <a:ext uri="{FF2B5EF4-FFF2-40B4-BE49-F238E27FC236}">
                <a16:creationId xmlns:a16="http://schemas.microsoft.com/office/drawing/2014/main" id="{AEB21774-817E-30C0-D0FF-488C284E9508}"/>
              </a:ext>
            </a:extLst>
          </p:cNvPr>
          <p:cNvSpPr/>
          <p:nvPr/>
        </p:nvSpPr>
        <p:spPr>
          <a:xfrm>
            <a:off x="7833360" y="3084115"/>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Existing auth + permissions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46">
            <a:extLst>
              <a:ext uri="{FF2B5EF4-FFF2-40B4-BE49-F238E27FC236}">
                <a16:creationId xmlns:a16="http://schemas.microsoft.com/office/drawing/2014/main" id="{7A8CC5B4-D95A-45B9-F88E-1B43E5D3FBBC}"/>
              </a:ext>
            </a:extLst>
          </p:cNvPr>
          <p:cNvSpPr/>
          <p:nvPr/>
        </p:nvSpPr>
        <p:spPr>
          <a:xfrm>
            <a:off x="518160" y="3468163"/>
            <a:ext cx="21945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47">
            <a:extLst>
              <a:ext uri="{FF2B5EF4-FFF2-40B4-BE49-F238E27FC236}">
                <a16:creationId xmlns:a16="http://schemas.microsoft.com/office/drawing/2014/main" id="{4AD985C0-FD11-60CB-7670-3DA87366A2E4}"/>
              </a:ext>
            </a:extLst>
          </p:cNvPr>
          <p:cNvSpPr/>
          <p:nvPr/>
        </p:nvSpPr>
        <p:spPr>
          <a:xfrm>
            <a:off x="609600" y="3468163"/>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Microsoft Word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48">
            <a:extLst>
              <a:ext uri="{FF2B5EF4-FFF2-40B4-BE49-F238E27FC236}">
                <a16:creationId xmlns:a16="http://schemas.microsoft.com/office/drawing/2014/main" id="{06FA017B-9928-B051-1E77-96C6932B3E1F}"/>
              </a:ext>
            </a:extLst>
          </p:cNvPr>
          <p:cNvSpPr/>
          <p:nvPr/>
        </p:nvSpPr>
        <p:spPr>
          <a:xfrm>
            <a:off x="2712720" y="3468163"/>
            <a:ext cx="40233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49">
            <a:extLst>
              <a:ext uri="{FF2B5EF4-FFF2-40B4-BE49-F238E27FC236}">
                <a16:creationId xmlns:a16="http://schemas.microsoft.com/office/drawing/2014/main" id="{8CFC6CF3-4FF7-A1E1-84F6-767996819C54}"/>
              </a:ext>
            </a:extLst>
          </p:cNvPr>
          <p:cNvSpPr/>
          <p:nvPr/>
        </p:nvSpPr>
        <p:spPr>
          <a:xfrm>
            <a:off x="2804160" y="3468163"/>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Policy drafts, measurement framework templates, QRCs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50">
            <a:extLst>
              <a:ext uri="{FF2B5EF4-FFF2-40B4-BE49-F238E27FC236}">
                <a16:creationId xmlns:a16="http://schemas.microsoft.com/office/drawing/2014/main" id="{AFA05C10-D86C-6C99-39C6-3250EFB7CDDC}"/>
              </a:ext>
            </a:extLst>
          </p:cNvPr>
          <p:cNvSpPr/>
          <p:nvPr/>
        </p:nvSpPr>
        <p:spPr>
          <a:xfrm>
            <a:off x="6736080" y="3468163"/>
            <a:ext cx="10058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51">
            <a:extLst>
              <a:ext uri="{FF2B5EF4-FFF2-40B4-BE49-F238E27FC236}">
                <a16:creationId xmlns:a16="http://schemas.microsoft.com/office/drawing/2014/main" id="{9FC9F02B-9653-7B1A-CBE6-7392BE65EAFF}"/>
              </a:ext>
            </a:extLst>
          </p:cNvPr>
          <p:cNvSpPr/>
          <p:nvPr/>
        </p:nvSpPr>
        <p:spPr>
          <a:xfrm>
            <a:off x="6827520" y="3468163"/>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52">
            <a:extLst>
              <a:ext uri="{FF2B5EF4-FFF2-40B4-BE49-F238E27FC236}">
                <a16:creationId xmlns:a16="http://schemas.microsoft.com/office/drawing/2014/main" id="{621F52A8-4EC4-1AAB-403A-0B54887DAB22}"/>
              </a:ext>
            </a:extLst>
          </p:cNvPr>
          <p:cNvSpPr/>
          <p:nvPr/>
        </p:nvSpPr>
        <p:spPr>
          <a:xfrm>
            <a:off x="7741920" y="3468163"/>
            <a:ext cx="39776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53">
            <a:extLst>
              <a:ext uri="{FF2B5EF4-FFF2-40B4-BE49-F238E27FC236}">
                <a16:creationId xmlns:a16="http://schemas.microsoft.com/office/drawing/2014/main" id="{68E5E51D-C175-252E-6C1D-011F4D44BABB}"/>
              </a:ext>
            </a:extLst>
          </p:cNvPr>
          <p:cNvSpPr/>
          <p:nvPr/>
        </p:nvSpPr>
        <p:spPr>
          <a:xfrm>
            <a:off x="7833360" y="3468163"/>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Native to every org</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54">
            <a:extLst>
              <a:ext uri="{FF2B5EF4-FFF2-40B4-BE49-F238E27FC236}">
                <a16:creationId xmlns:a16="http://schemas.microsoft.com/office/drawing/2014/main" id="{F19D62CD-A45C-38A1-0716-65B864FCA151}"/>
              </a:ext>
            </a:extLst>
          </p:cNvPr>
          <p:cNvSpPr/>
          <p:nvPr/>
        </p:nvSpPr>
        <p:spPr>
          <a:xfrm>
            <a:off x="518160" y="3852211"/>
            <a:ext cx="21945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55">
            <a:extLst>
              <a:ext uri="{FF2B5EF4-FFF2-40B4-BE49-F238E27FC236}">
                <a16:creationId xmlns:a16="http://schemas.microsoft.com/office/drawing/2014/main" id="{64A5D35B-86DD-5605-883E-5705FE9B3D80}"/>
              </a:ext>
            </a:extLst>
          </p:cNvPr>
          <p:cNvSpPr/>
          <p:nvPr/>
        </p:nvSpPr>
        <p:spPr>
          <a:xfrm>
            <a:off x="609600" y="3852211"/>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Miro / Mural</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56">
            <a:extLst>
              <a:ext uri="{FF2B5EF4-FFF2-40B4-BE49-F238E27FC236}">
                <a16:creationId xmlns:a16="http://schemas.microsoft.com/office/drawing/2014/main" id="{8A8C0A23-1888-6524-EDC7-34BF177EA160}"/>
              </a:ext>
            </a:extLst>
          </p:cNvPr>
          <p:cNvSpPr/>
          <p:nvPr/>
        </p:nvSpPr>
        <p:spPr>
          <a:xfrm>
            <a:off x="2712720" y="3852211"/>
            <a:ext cx="40233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Text 57">
            <a:extLst>
              <a:ext uri="{FF2B5EF4-FFF2-40B4-BE49-F238E27FC236}">
                <a16:creationId xmlns:a16="http://schemas.microsoft.com/office/drawing/2014/main" id="{2A05FFE4-FEBF-C9B2-635F-9A2FD338CA29}"/>
              </a:ext>
            </a:extLst>
          </p:cNvPr>
          <p:cNvSpPr/>
          <p:nvPr/>
        </p:nvSpPr>
        <p:spPr>
          <a:xfrm>
            <a:off x="2804160" y="3852211"/>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Process flows, swimlanes, storyboards, sticky-wall captures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Shape 58">
            <a:extLst>
              <a:ext uri="{FF2B5EF4-FFF2-40B4-BE49-F238E27FC236}">
                <a16:creationId xmlns:a16="http://schemas.microsoft.com/office/drawing/2014/main" id="{3181C4EF-F8D6-CC92-F46B-5A99BF4B9BD6}"/>
              </a:ext>
            </a:extLst>
          </p:cNvPr>
          <p:cNvSpPr/>
          <p:nvPr/>
        </p:nvSpPr>
        <p:spPr>
          <a:xfrm>
            <a:off x="6736080" y="3852211"/>
            <a:ext cx="10058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Text 59">
            <a:extLst>
              <a:ext uri="{FF2B5EF4-FFF2-40B4-BE49-F238E27FC236}">
                <a16:creationId xmlns:a16="http://schemas.microsoft.com/office/drawing/2014/main" id="{51C921EE-2796-5C3C-6BD6-E9130EAF667B}"/>
              </a:ext>
            </a:extLst>
          </p:cNvPr>
          <p:cNvSpPr/>
          <p:nvPr/>
        </p:nvSpPr>
        <p:spPr>
          <a:xfrm>
            <a:off x="6827520" y="3852211"/>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Shape 60">
            <a:extLst>
              <a:ext uri="{FF2B5EF4-FFF2-40B4-BE49-F238E27FC236}">
                <a16:creationId xmlns:a16="http://schemas.microsoft.com/office/drawing/2014/main" id="{284DBB92-1894-BBAD-4026-D84CDBEB366D}"/>
              </a:ext>
            </a:extLst>
          </p:cNvPr>
          <p:cNvSpPr/>
          <p:nvPr/>
        </p:nvSpPr>
        <p:spPr>
          <a:xfrm>
            <a:off x="7741920" y="3852211"/>
            <a:ext cx="39776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Text 61">
            <a:extLst>
              <a:ext uri="{FF2B5EF4-FFF2-40B4-BE49-F238E27FC236}">
                <a16:creationId xmlns:a16="http://schemas.microsoft.com/office/drawing/2014/main" id="{2B03C629-166D-B166-867D-DAB25E289725}"/>
              </a:ext>
            </a:extLst>
          </p:cNvPr>
          <p:cNvSpPr/>
          <p:nvPr/>
        </p:nvSpPr>
        <p:spPr>
          <a:xfrm>
            <a:off x="7833360" y="3852211"/>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Collaborative + infinite canvas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Shape 62">
            <a:extLst>
              <a:ext uri="{FF2B5EF4-FFF2-40B4-BE49-F238E27FC236}">
                <a16:creationId xmlns:a16="http://schemas.microsoft.com/office/drawing/2014/main" id="{C8CF76C3-5ACA-04E8-3789-3465852EC7CD}"/>
              </a:ext>
            </a:extLst>
          </p:cNvPr>
          <p:cNvSpPr/>
          <p:nvPr/>
        </p:nvSpPr>
        <p:spPr>
          <a:xfrm>
            <a:off x="518160" y="4236259"/>
            <a:ext cx="21945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Text 63">
            <a:extLst>
              <a:ext uri="{FF2B5EF4-FFF2-40B4-BE49-F238E27FC236}">
                <a16:creationId xmlns:a16="http://schemas.microsoft.com/office/drawing/2014/main" id="{7A3F4840-4228-9E00-BE96-30936841CA61}"/>
              </a:ext>
            </a:extLst>
          </p:cNvPr>
          <p:cNvSpPr/>
          <p:nvPr/>
        </p:nvSpPr>
        <p:spPr>
          <a:xfrm>
            <a:off x="609600" y="4236259"/>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Canva</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Shape 64">
            <a:extLst>
              <a:ext uri="{FF2B5EF4-FFF2-40B4-BE49-F238E27FC236}">
                <a16:creationId xmlns:a16="http://schemas.microsoft.com/office/drawing/2014/main" id="{FDD2788D-75F4-2EAD-FB79-4F27CD5AE0F7}"/>
              </a:ext>
            </a:extLst>
          </p:cNvPr>
          <p:cNvSpPr/>
          <p:nvPr/>
        </p:nvSpPr>
        <p:spPr>
          <a:xfrm>
            <a:off x="2712720" y="4236259"/>
            <a:ext cx="40233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Text 65">
            <a:extLst>
              <a:ext uri="{FF2B5EF4-FFF2-40B4-BE49-F238E27FC236}">
                <a16:creationId xmlns:a16="http://schemas.microsoft.com/office/drawing/2014/main" id="{05BFA28B-2D7D-A47E-91CB-7C2347A5D795}"/>
              </a:ext>
            </a:extLst>
          </p:cNvPr>
          <p:cNvSpPr/>
          <p:nvPr/>
        </p:nvSpPr>
        <p:spPr>
          <a:xfrm>
            <a:off x="2804160" y="4236259"/>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Posters, infographics, social cards, one-pagers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Shape 66">
            <a:extLst>
              <a:ext uri="{FF2B5EF4-FFF2-40B4-BE49-F238E27FC236}">
                <a16:creationId xmlns:a16="http://schemas.microsoft.com/office/drawing/2014/main" id="{B2F96E69-8813-59F6-0F83-7CC1F3950DB8}"/>
              </a:ext>
            </a:extLst>
          </p:cNvPr>
          <p:cNvSpPr/>
          <p:nvPr/>
        </p:nvSpPr>
        <p:spPr>
          <a:xfrm>
            <a:off x="6736080" y="4236259"/>
            <a:ext cx="10058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Text 67">
            <a:extLst>
              <a:ext uri="{FF2B5EF4-FFF2-40B4-BE49-F238E27FC236}">
                <a16:creationId xmlns:a16="http://schemas.microsoft.com/office/drawing/2014/main" id="{2AEEACC2-B490-A2B1-2D93-9CB505310BA5}"/>
              </a:ext>
            </a:extLst>
          </p:cNvPr>
          <p:cNvSpPr/>
          <p:nvPr/>
        </p:nvSpPr>
        <p:spPr>
          <a:xfrm>
            <a:off x="6827520" y="4236259"/>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68">
            <a:extLst>
              <a:ext uri="{FF2B5EF4-FFF2-40B4-BE49-F238E27FC236}">
                <a16:creationId xmlns:a16="http://schemas.microsoft.com/office/drawing/2014/main" id="{6E524906-254E-F640-8CA1-2D97FC474146}"/>
              </a:ext>
            </a:extLst>
          </p:cNvPr>
          <p:cNvSpPr/>
          <p:nvPr/>
        </p:nvSpPr>
        <p:spPr>
          <a:xfrm>
            <a:off x="7741920" y="4236259"/>
            <a:ext cx="39776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Text 69">
            <a:extLst>
              <a:ext uri="{FF2B5EF4-FFF2-40B4-BE49-F238E27FC236}">
                <a16:creationId xmlns:a16="http://schemas.microsoft.com/office/drawing/2014/main" id="{C0231156-4DDA-A4E4-303F-1064341DFD0D}"/>
              </a:ext>
            </a:extLst>
          </p:cNvPr>
          <p:cNvSpPr/>
          <p:nvPr/>
        </p:nvSpPr>
        <p:spPr>
          <a:xfrm>
            <a:off x="7833360" y="4236259"/>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Templated, fast, polished quickly</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Shape 70">
            <a:extLst>
              <a:ext uri="{FF2B5EF4-FFF2-40B4-BE49-F238E27FC236}">
                <a16:creationId xmlns:a16="http://schemas.microsoft.com/office/drawing/2014/main" id="{9BE9A95A-7BAE-38C5-00BA-B82652C7B056}"/>
              </a:ext>
            </a:extLst>
          </p:cNvPr>
          <p:cNvSpPr/>
          <p:nvPr/>
        </p:nvSpPr>
        <p:spPr>
          <a:xfrm>
            <a:off x="518160" y="4620307"/>
            <a:ext cx="21945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Text 71">
            <a:extLst>
              <a:ext uri="{FF2B5EF4-FFF2-40B4-BE49-F238E27FC236}">
                <a16:creationId xmlns:a16="http://schemas.microsoft.com/office/drawing/2014/main" id="{D06B6B6F-00AC-64E3-B712-605628C2177C}"/>
              </a:ext>
            </a:extLst>
          </p:cNvPr>
          <p:cNvSpPr/>
          <p:nvPr/>
        </p:nvSpPr>
        <p:spPr>
          <a:xfrm>
            <a:off x="609600" y="4620307"/>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ChatGPT / Claude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Shape 72">
            <a:extLst>
              <a:ext uri="{FF2B5EF4-FFF2-40B4-BE49-F238E27FC236}">
                <a16:creationId xmlns:a16="http://schemas.microsoft.com/office/drawing/2014/main" id="{BCB07307-D615-C57C-604A-FE77C78551AC}"/>
              </a:ext>
            </a:extLst>
          </p:cNvPr>
          <p:cNvSpPr/>
          <p:nvPr/>
        </p:nvSpPr>
        <p:spPr>
          <a:xfrm>
            <a:off x="2712720" y="4620307"/>
            <a:ext cx="40233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Text 73">
            <a:extLst>
              <a:ext uri="{FF2B5EF4-FFF2-40B4-BE49-F238E27FC236}">
                <a16:creationId xmlns:a16="http://schemas.microsoft.com/office/drawing/2014/main" id="{15829A5D-5831-7337-E12B-344194B4D19B}"/>
              </a:ext>
            </a:extLst>
          </p:cNvPr>
          <p:cNvSpPr/>
          <p:nvPr/>
        </p:nvSpPr>
        <p:spPr>
          <a:xfrm>
            <a:off x="2804160" y="4620307"/>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Drafts, first-pass copy, FAQ generation, example filling</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Shape 74">
            <a:extLst>
              <a:ext uri="{FF2B5EF4-FFF2-40B4-BE49-F238E27FC236}">
                <a16:creationId xmlns:a16="http://schemas.microsoft.com/office/drawing/2014/main" id="{D862526A-C020-4AF0-ACBC-602DDE59B75B}"/>
              </a:ext>
            </a:extLst>
          </p:cNvPr>
          <p:cNvSpPr/>
          <p:nvPr/>
        </p:nvSpPr>
        <p:spPr>
          <a:xfrm>
            <a:off x="6736080" y="4620307"/>
            <a:ext cx="10058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Text 75">
            <a:extLst>
              <a:ext uri="{FF2B5EF4-FFF2-40B4-BE49-F238E27FC236}">
                <a16:creationId xmlns:a16="http://schemas.microsoft.com/office/drawing/2014/main" id="{0F8DC3FD-1680-2132-6A9E-C620D676650A}"/>
              </a:ext>
            </a:extLst>
          </p:cNvPr>
          <p:cNvSpPr/>
          <p:nvPr/>
        </p:nvSpPr>
        <p:spPr>
          <a:xfrm>
            <a:off x="6827520" y="4620307"/>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Any</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Shape 76">
            <a:extLst>
              <a:ext uri="{FF2B5EF4-FFF2-40B4-BE49-F238E27FC236}">
                <a16:creationId xmlns:a16="http://schemas.microsoft.com/office/drawing/2014/main" id="{94F8DBDA-1588-15E4-405E-1AB80A4A013A}"/>
              </a:ext>
            </a:extLst>
          </p:cNvPr>
          <p:cNvSpPr/>
          <p:nvPr/>
        </p:nvSpPr>
        <p:spPr>
          <a:xfrm>
            <a:off x="7741920" y="4620307"/>
            <a:ext cx="39776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Text 77">
            <a:extLst>
              <a:ext uri="{FF2B5EF4-FFF2-40B4-BE49-F238E27FC236}">
                <a16:creationId xmlns:a16="http://schemas.microsoft.com/office/drawing/2014/main" id="{CE8A8292-9429-0A4B-110B-D3BE6C9254CC}"/>
              </a:ext>
            </a:extLst>
          </p:cNvPr>
          <p:cNvSpPr/>
          <p:nvPr/>
        </p:nvSpPr>
        <p:spPr>
          <a:xfrm>
            <a:off x="7833360" y="4620307"/>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Removes blank-page friction</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Shape 78">
            <a:extLst>
              <a:ext uri="{FF2B5EF4-FFF2-40B4-BE49-F238E27FC236}">
                <a16:creationId xmlns:a16="http://schemas.microsoft.com/office/drawing/2014/main" id="{1EED7179-7C12-FF88-6ACC-B73C74A5FC45}"/>
              </a:ext>
            </a:extLst>
          </p:cNvPr>
          <p:cNvSpPr/>
          <p:nvPr/>
        </p:nvSpPr>
        <p:spPr>
          <a:xfrm>
            <a:off x="518160" y="5004355"/>
            <a:ext cx="21945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Text 79">
            <a:extLst>
              <a:ext uri="{FF2B5EF4-FFF2-40B4-BE49-F238E27FC236}">
                <a16:creationId xmlns:a16="http://schemas.microsoft.com/office/drawing/2014/main" id="{922CDBA2-9550-9853-1EBE-C377A614D695}"/>
              </a:ext>
            </a:extLst>
          </p:cNvPr>
          <p:cNvSpPr/>
          <p:nvPr/>
        </p:nvSpPr>
        <p:spPr>
          <a:xfrm>
            <a:off x="609600" y="5004355"/>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Unsplash / Pexels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Shape 80">
            <a:extLst>
              <a:ext uri="{FF2B5EF4-FFF2-40B4-BE49-F238E27FC236}">
                <a16:creationId xmlns:a16="http://schemas.microsoft.com/office/drawing/2014/main" id="{560937EC-4B5B-B83B-A3AD-9B4816563E7A}"/>
              </a:ext>
            </a:extLst>
          </p:cNvPr>
          <p:cNvSpPr/>
          <p:nvPr/>
        </p:nvSpPr>
        <p:spPr>
          <a:xfrm>
            <a:off x="2712720" y="5004355"/>
            <a:ext cx="40233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Text 81">
            <a:extLst>
              <a:ext uri="{FF2B5EF4-FFF2-40B4-BE49-F238E27FC236}">
                <a16:creationId xmlns:a16="http://schemas.microsoft.com/office/drawing/2014/main" id="{1BAD1226-C26E-23B3-B487-E0E70476FD4E}"/>
              </a:ext>
            </a:extLst>
          </p:cNvPr>
          <p:cNvSpPr/>
          <p:nvPr/>
        </p:nvSpPr>
        <p:spPr>
          <a:xfrm>
            <a:off x="2804160" y="5004355"/>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Photography for posters, portal hero, infographics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Shape 82">
            <a:extLst>
              <a:ext uri="{FF2B5EF4-FFF2-40B4-BE49-F238E27FC236}">
                <a16:creationId xmlns:a16="http://schemas.microsoft.com/office/drawing/2014/main" id="{BB59509A-D00C-C592-357F-393BB8B888C8}"/>
              </a:ext>
            </a:extLst>
          </p:cNvPr>
          <p:cNvSpPr/>
          <p:nvPr/>
        </p:nvSpPr>
        <p:spPr>
          <a:xfrm>
            <a:off x="6736080" y="5004355"/>
            <a:ext cx="10058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Text 83">
            <a:extLst>
              <a:ext uri="{FF2B5EF4-FFF2-40B4-BE49-F238E27FC236}">
                <a16:creationId xmlns:a16="http://schemas.microsoft.com/office/drawing/2014/main" id="{C1CA3C0C-C490-97FA-5197-7BDB883152B8}"/>
              </a:ext>
            </a:extLst>
          </p:cNvPr>
          <p:cNvSpPr/>
          <p:nvPr/>
        </p:nvSpPr>
        <p:spPr>
          <a:xfrm>
            <a:off x="6827520" y="5004355"/>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Shape 84">
            <a:extLst>
              <a:ext uri="{FF2B5EF4-FFF2-40B4-BE49-F238E27FC236}">
                <a16:creationId xmlns:a16="http://schemas.microsoft.com/office/drawing/2014/main" id="{81894C87-A87C-304F-BF9A-DA502ADC051E}"/>
              </a:ext>
            </a:extLst>
          </p:cNvPr>
          <p:cNvSpPr/>
          <p:nvPr/>
        </p:nvSpPr>
        <p:spPr>
          <a:xfrm>
            <a:off x="7741920" y="5004355"/>
            <a:ext cx="39776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Text 85">
            <a:extLst>
              <a:ext uri="{FF2B5EF4-FFF2-40B4-BE49-F238E27FC236}">
                <a16:creationId xmlns:a16="http://schemas.microsoft.com/office/drawing/2014/main" id="{9757616D-066F-1700-AF33-59E0D9A3B3A5}"/>
              </a:ext>
            </a:extLst>
          </p:cNvPr>
          <p:cNvSpPr/>
          <p:nvPr/>
        </p:nvSpPr>
        <p:spPr>
          <a:xfrm>
            <a:off x="7833360" y="5004355"/>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Free, licence-clean</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Shape 86">
            <a:extLst>
              <a:ext uri="{FF2B5EF4-FFF2-40B4-BE49-F238E27FC236}">
                <a16:creationId xmlns:a16="http://schemas.microsoft.com/office/drawing/2014/main" id="{6A0D11E6-CF96-E58A-F36E-C6647B1FBEED}"/>
              </a:ext>
            </a:extLst>
          </p:cNvPr>
          <p:cNvSpPr/>
          <p:nvPr/>
        </p:nvSpPr>
        <p:spPr>
          <a:xfrm>
            <a:off x="518160" y="5388403"/>
            <a:ext cx="21945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Text 87">
            <a:extLst>
              <a:ext uri="{FF2B5EF4-FFF2-40B4-BE49-F238E27FC236}">
                <a16:creationId xmlns:a16="http://schemas.microsoft.com/office/drawing/2014/main" id="{1E97876D-10FE-1E82-D3CF-A5B4C9402547}"/>
              </a:ext>
            </a:extLst>
          </p:cNvPr>
          <p:cNvSpPr/>
          <p:nvPr/>
        </p:nvSpPr>
        <p:spPr>
          <a:xfrm>
            <a:off x="609600" y="5388403"/>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Figma / Lucidchart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Shape 88">
            <a:extLst>
              <a:ext uri="{FF2B5EF4-FFF2-40B4-BE49-F238E27FC236}">
                <a16:creationId xmlns:a16="http://schemas.microsoft.com/office/drawing/2014/main" id="{F5F8EAE0-5A1E-5ED0-E8F8-46D0D3FBF513}"/>
              </a:ext>
            </a:extLst>
          </p:cNvPr>
          <p:cNvSpPr/>
          <p:nvPr/>
        </p:nvSpPr>
        <p:spPr>
          <a:xfrm>
            <a:off x="2712720" y="5388403"/>
            <a:ext cx="402336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Text 89">
            <a:extLst>
              <a:ext uri="{FF2B5EF4-FFF2-40B4-BE49-F238E27FC236}">
                <a16:creationId xmlns:a16="http://schemas.microsoft.com/office/drawing/2014/main" id="{19015B80-3E9E-23A3-5801-5B205F472051}"/>
              </a:ext>
            </a:extLst>
          </p:cNvPr>
          <p:cNvSpPr/>
          <p:nvPr/>
        </p:nvSpPr>
        <p:spPr>
          <a:xfrm>
            <a:off x="2804160" y="5388403"/>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Clickable screens, swimlane diagrams, portal wireframes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Shape 90">
            <a:extLst>
              <a:ext uri="{FF2B5EF4-FFF2-40B4-BE49-F238E27FC236}">
                <a16:creationId xmlns:a16="http://schemas.microsoft.com/office/drawing/2014/main" id="{6B645C60-8F07-4D97-3491-D4EF83F304BF}"/>
              </a:ext>
            </a:extLst>
          </p:cNvPr>
          <p:cNvSpPr/>
          <p:nvPr/>
        </p:nvSpPr>
        <p:spPr>
          <a:xfrm>
            <a:off x="6736080" y="5388403"/>
            <a:ext cx="10058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Text 91">
            <a:extLst>
              <a:ext uri="{FF2B5EF4-FFF2-40B4-BE49-F238E27FC236}">
                <a16:creationId xmlns:a16="http://schemas.microsoft.com/office/drawing/2014/main" id="{05B09124-77BF-37E0-1F93-170DF6FE0B78}"/>
              </a:ext>
            </a:extLst>
          </p:cNvPr>
          <p:cNvSpPr/>
          <p:nvPr/>
        </p:nvSpPr>
        <p:spPr>
          <a:xfrm>
            <a:off x="6827520" y="5388403"/>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MID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Shape 92">
            <a:extLst>
              <a:ext uri="{FF2B5EF4-FFF2-40B4-BE49-F238E27FC236}">
                <a16:creationId xmlns:a16="http://schemas.microsoft.com/office/drawing/2014/main" id="{3A36E212-AEEF-720D-B4C6-EE320C2AB110}"/>
              </a:ext>
            </a:extLst>
          </p:cNvPr>
          <p:cNvSpPr/>
          <p:nvPr/>
        </p:nvSpPr>
        <p:spPr>
          <a:xfrm>
            <a:off x="7741920" y="5388403"/>
            <a:ext cx="3977640" cy="384048"/>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Text 93">
            <a:extLst>
              <a:ext uri="{FF2B5EF4-FFF2-40B4-BE49-F238E27FC236}">
                <a16:creationId xmlns:a16="http://schemas.microsoft.com/office/drawing/2014/main" id="{A3CFF57C-A063-DD6A-2856-A027EABBC0A5}"/>
              </a:ext>
            </a:extLst>
          </p:cNvPr>
          <p:cNvSpPr/>
          <p:nvPr/>
        </p:nvSpPr>
        <p:spPr>
          <a:xfrm>
            <a:off x="7833360" y="5388403"/>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Purpose-built for design output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4" name="Shape 94">
            <a:extLst>
              <a:ext uri="{FF2B5EF4-FFF2-40B4-BE49-F238E27FC236}">
                <a16:creationId xmlns:a16="http://schemas.microsoft.com/office/drawing/2014/main" id="{AEA2F2AD-E3E3-DDDD-D210-44004B8A0049}"/>
              </a:ext>
            </a:extLst>
          </p:cNvPr>
          <p:cNvSpPr/>
          <p:nvPr/>
        </p:nvSpPr>
        <p:spPr>
          <a:xfrm>
            <a:off x="518160" y="5772451"/>
            <a:ext cx="21945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Text 95">
            <a:extLst>
              <a:ext uri="{FF2B5EF4-FFF2-40B4-BE49-F238E27FC236}">
                <a16:creationId xmlns:a16="http://schemas.microsoft.com/office/drawing/2014/main" id="{B7621C56-E5E5-915E-14C9-18EB3B372CA2}"/>
              </a:ext>
            </a:extLst>
          </p:cNvPr>
          <p:cNvSpPr/>
          <p:nvPr/>
        </p:nvSpPr>
        <p:spPr>
          <a:xfrm>
            <a:off x="609600" y="5772451"/>
            <a:ext cx="20116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Notion / Airtable</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6" name="Shape 96">
            <a:extLst>
              <a:ext uri="{FF2B5EF4-FFF2-40B4-BE49-F238E27FC236}">
                <a16:creationId xmlns:a16="http://schemas.microsoft.com/office/drawing/2014/main" id="{2CCEF02F-E421-9FDF-96F6-9C4BC2F46CD6}"/>
              </a:ext>
            </a:extLst>
          </p:cNvPr>
          <p:cNvSpPr/>
          <p:nvPr/>
        </p:nvSpPr>
        <p:spPr>
          <a:xfrm>
            <a:off x="2712720" y="5772451"/>
            <a:ext cx="402336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7" name="Text 97">
            <a:extLst>
              <a:ext uri="{FF2B5EF4-FFF2-40B4-BE49-F238E27FC236}">
                <a16:creationId xmlns:a16="http://schemas.microsoft.com/office/drawing/2014/main" id="{E63FF737-3F15-18E8-22C9-6D168D177D69}"/>
              </a:ext>
            </a:extLst>
          </p:cNvPr>
          <p:cNvSpPr/>
          <p:nvPr/>
        </p:nvSpPr>
        <p:spPr>
          <a:xfrm>
            <a:off x="2804160" y="5772451"/>
            <a:ext cx="38404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Registers, glossary, lightweight databases if no SharePoint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8" name="Shape 98">
            <a:extLst>
              <a:ext uri="{FF2B5EF4-FFF2-40B4-BE49-F238E27FC236}">
                <a16:creationId xmlns:a16="http://schemas.microsoft.com/office/drawing/2014/main" id="{55AB159F-3ABC-BB06-C97F-58834E49CE5B}"/>
              </a:ext>
            </a:extLst>
          </p:cNvPr>
          <p:cNvSpPr/>
          <p:nvPr/>
        </p:nvSpPr>
        <p:spPr>
          <a:xfrm>
            <a:off x="6736080" y="5772451"/>
            <a:ext cx="10058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9" name="Text 99">
            <a:extLst>
              <a:ext uri="{FF2B5EF4-FFF2-40B4-BE49-F238E27FC236}">
                <a16:creationId xmlns:a16="http://schemas.microsoft.com/office/drawing/2014/main" id="{615560C6-8C31-5F24-B982-64496C319D3C}"/>
              </a:ext>
            </a:extLst>
          </p:cNvPr>
          <p:cNvSpPr/>
          <p:nvPr/>
        </p:nvSpPr>
        <p:spPr>
          <a:xfrm>
            <a:off x="6827520" y="5772451"/>
            <a:ext cx="8229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MID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0" name="Shape 100">
            <a:extLst>
              <a:ext uri="{FF2B5EF4-FFF2-40B4-BE49-F238E27FC236}">
                <a16:creationId xmlns:a16="http://schemas.microsoft.com/office/drawing/2014/main" id="{6B3CFA81-73B1-1C15-450C-4955C5B76533}"/>
              </a:ext>
            </a:extLst>
          </p:cNvPr>
          <p:cNvSpPr/>
          <p:nvPr/>
        </p:nvSpPr>
        <p:spPr>
          <a:xfrm>
            <a:off x="7741920" y="5772451"/>
            <a:ext cx="3977640" cy="384048"/>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1" name="Text 101">
            <a:extLst>
              <a:ext uri="{FF2B5EF4-FFF2-40B4-BE49-F238E27FC236}">
                <a16:creationId xmlns:a16="http://schemas.microsoft.com/office/drawing/2014/main" id="{E584E34C-EAF9-4F5F-BA69-B751F1FC296F}"/>
              </a:ext>
            </a:extLst>
          </p:cNvPr>
          <p:cNvSpPr/>
          <p:nvPr/>
        </p:nvSpPr>
        <p:spPr>
          <a:xfrm>
            <a:off x="7833360" y="5772451"/>
            <a:ext cx="379476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Low friction, good for pilots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852116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F7C4EE-461E-A3A8-D468-84DE0E7555B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AA08B8E-C78C-A63E-4EA8-EB919AE01E28}"/>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Non-Digital Prototyping ·  Reuse &amp; Borrow</a:t>
            </a:r>
          </a:p>
        </p:txBody>
      </p:sp>
      <p:sp>
        <p:nvSpPr>
          <p:cNvPr id="4" name="Footer Placeholder 3">
            <a:extLst>
              <a:ext uri="{FF2B5EF4-FFF2-40B4-BE49-F238E27FC236}">
                <a16:creationId xmlns:a16="http://schemas.microsoft.com/office/drawing/2014/main" id="{739D0A81-672E-9D46-B12A-1143001594A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016F46A-7311-A2CA-4C11-16D375739A53}"/>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FE2090B8-797B-BB87-3AFF-4DA77F524CDD}"/>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986D5A95-D277-A385-9814-3185BEF6140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DA30A757-CDFE-85AA-A36E-1B3386C5E16D}"/>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36D8B848-4B3E-F142-5A04-37258BC7CF0D}"/>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7E67B4CD-33CA-E59B-CC88-2AA0846F1FA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 name="Shape 13">
            <a:extLst>
              <a:ext uri="{FF2B5EF4-FFF2-40B4-BE49-F238E27FC236}">
                <a16:creationId xmlns:a16="http://schemas.microsoft.com/office/drawing/2014/main" id="{4F7245F2-C6A4-5007-A8C8-EF1A170C4A1A}"/>
              </a:ext>
            </a:extLst>
          </p:cNvPr>
          <p:cNvSpPr/>
          <p:nvPr/>
        </p:nvSpPr>
        <p:spPr>
          <a:xfrm>
            <a:off x="518160" y="1538779"/>
            <a:ext cx="5577840" cy="457200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14">
            <a:extLst>
              <a:ext uri="{FF2B5EF4-FFF2-40B4-BE49-F238E27FC236}">
                <a16:creationId xmlns:a16="http://schemas.microsoft.com/office/drawing/2014/main" id="{D72DB25A-7532-336D-2C38-C1619B033A1A}"/>
              </a:ext>
            </a:extLst>
          </p:cNvPr>
          <p:cNvSpPr/>
          <p:nvPr/>
        </p:nvSpPr>
        <p:spPr>
          <a:xfrm>
            <a:off x="701040" y="1675939"/>
            <a:ext cx="5212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NON-DIGITAL TOOLS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15">
            <a:extLst>
              <a:ext uri="{FF2B5EF4-FFF2-40B4-BE49-F238E27FC236}">
                <a16:creationId xmlns:a16="http://schemas.microsoft.com/office/drawing/2014/main" id="{3FA729A8-A010-B4CC-6EEF-686EC8B48EC6}"/>
              </a:ext>
            </a:extLst>
          </p:cNvPr>
          <p:cNvSpPr/>
          <p:nvPr/>
        </p:nvSpPr>
        <p:spPr>
          <a:xfrm>
            <a:off x="701040" y="2041699"/>
            <a:ext cx="5212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Often faster, always cheaper, sometimes more honest. Reach for these first.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2" name="Shape 16">
            <a:extLst>
              <a:ext uri="{FF2B5EF4-FFF2-40B4-BE49-F238E27FC236}">
                <a16:creationId xmlns:a16="http://schemas.microsoft.com/office/drawing/2014/main" id="{4C2A9B92-2EC7-2DDB-8952-420AF1D14CB7}"/>
              </a:ext>
            </a:extLst>
          </p:cNvPr>
          <p:cNvSpPr/>
          <p:nvPr/>
        </p:nvSpPr>
        <p:spPr>
          <a:xfrm>
            <a:off x="701040" y="2498899"/>
            <a:ext cx="91440"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3" name="Text 17">
            <a:extLst>
              <a:ext uri="{FF2B5EF4-FFF2-40B4-BE49-F238E27FC236}">
                <a16:creationId xmlns:a16="http://schemas.microsoft.com/office/drawing/2014/main" id="{20A8ACA2-FF46-0731-2986-C97818CCDC8E}"/>
              </a:ext>
            </a:extLst>
          </p:cNvPr>
          <p:cNvSpPr/>
          <p:nvPr/>
        </p:nvSpPr>
        <p:spPr>
          <a:xfrm>
            <a:off x="883920" y="2498899"/>
            <a:ext cx="502920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A3 sheets + markers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4" name="Text 18">
            <a:extLst>
              <a:ext uri="{FF2B5EF4-FFF2-40B4-BE49-F238E27FC236}">
                <a16:creationId xmlns:a16="http://schemas.microsoft.com/office/drawing/2014/main" id="{6708D475-EAFB-B0F3-5534-79BFC3EA3A55}"/>
              </a:ext>
            </a:extLst>
          </p:cNvPr>
          <p:cNvSpPr/>
          <p:nvPr/>
        </p:nvSpPr>
        <p:spPr>
          <a:xfrm>
            <a:off x="883920" y="2700067"/>
            <a:ext cx="5029200" cy="2743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Swimlane process flows, storyboard frames, one-pagers.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5" name="Shape 19">
            <a:extLst>
              <a:ext uri="{FF2B5EF4-FFF2-40B4-BE49-F238E27FC236}">
                <a16:creationId xmlns:a16="http://schemas.microsoft.com/office/drawing/2014/main" id="{6263D3AC-3903-2580-0C2C-AB2D1FDB804B}"/>
              </a:ext>
            </a:extLst>
          </p:cNvPr>
          <p:cNvSpPr/>
          <p:nvPr/>
        </p:nvSpPr>
        <p:spPr>
          <a:xfrm>
            <a:off x="701040" y="3065827"/>
            <a:ext cx="91440"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6" name="Text 20">
            <a:extLst>
              <a:ext uri="{FF2B5EF4-FFF2-40B4-BE49-F238E27FC236}">
                <a16:creationId xmlns:a16="http://schemas.microsoft.com/office/drawing/2014/main" id="{172C4826-AF8D-72D5-46DC-589A105CB28A}"/>
              </a:ext>
            </a:extLst>
          </p:cNvPr>
          <p:cNvSpPr/>
          <p:nvPr/>
        </p:nvSpPr>
        <p:spPr>
          <a:xfrm>
            <a:off x="883920" y="3065827"/>
            <a:ext cx="502920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Sticky notes (4 colors)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7" name="Text 21">
            <a:extLst>
              <a:ext uri="{FF2B5EF4-FFF2-40B4-BE49-F238E27FC236}">
                <a16:creationId xmlns:a16="http://schemas.microsoft.com/office/drawing/2014/main" id="{F2D2B656-5C43-7588-B600-9D3E13217A69}"/>
              </a:ext>
            </a:extLst>
          </p:cNvPr>
          <p:cNvSpPr/>
          <p:nvPr/>
        </p:nvSpPr>
        <p:spPr>
          <a:xfrm>
            <a:off x="883920" y="3266995"/>
            <a:ext cx="5029200" cy="2743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User flows, role plays, training scenario cards.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8" name="Shape 22">
            <a:extLst>
              <a:ext uri="{FF2B5EF4-FFF2-40B4-BE49-F238E27FC236}">
                <a16:creationId xmlns:a16="http://schemas.microsoft.com/office/drawing/2014/main" id="{3EF7C292-D4B9-0EA7-73AB-233A2B550200}"/>
              </a:ext>
            </a:extLst>
          </p:cNvPr>
          <p:cNvSpPr/>
          <p:nvPr/>
        </p:nvSpPr>
        <p:spPr>
          <a:xfrm>
            <a:off x="701040" y="3632755"/>
            <a:ext cx="91440"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9" name="Text 23">
            <a:extLst>
              <a:ext uri="{FF2B5EF4-FFF2-40B4-BE49-F238E27FC236}">
                <a16:creationId xmlns:a16="http://schemas.microsoft.com/office/drawing/2014/main" id="{84F24CDF-E4F4-64E6-E2ED-9940E860AE22}"/>
              </a:ext>
            </a:extLst>
          </p:cNvPr>
          <p:cNvSpPr/>
          <p:nvPr/>
        </p:nvSpPr>
        <p:spPr>
          <a:xfrm>
            <a:off x="883920" y="3632755"/>
            <a:ext cx="502920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Printed posters (A3/A2)</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0" name="Text 24">
            <a:extLst>
              <a:ext uri="{FF2B5EF4-FFF2-40B4-BE49-F238E27FC236}">
                <a16:creationId xmlns:a16="http://schemas.microsoft.com/office/drawing/2014/main" id="{A14D3CD7-41F9-E385-9011-B6E71A7E1F32}"/>
              </a:ext>
            </a:extLst>
          </p:cNvPr>
          <p:cNvSpPr/>
          <p:nvPr/>
        </p:nvSpPr>
        <p:spPr>
          <a:xfrm>
            <a:off x="883920" y="3833923"/>
            <a:ext cx="5029200" cy="2743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Kickoff posters, steward intro, 'report a data issue here'.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1" name="Shape 25">
            <a:extLst>
              <a:ext uri="{FF2B5EF4-FFF2-40B4-BE49-F238E27FC236}">
                <a16:creationId xmlns:a16="http://schemas.microsoft.com/office/drawing/2014/main" id="{3C1305C9-BDDD-3432-354B-61381A8A1133}"/>
              </a:ext>
            </a:extLst>
          </p:cNvPr>
          <p:cNvSpPr/>
          <p:nvPr/>
        </p:nvSpPr>
        <p:spPr>
          <a:xfrm>
            <a:off x="701040" y="4199683"/>
            <a:ext cx="91440"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2" name="Text 26">
            <a:extLst>
              <a:ext uri="{FF2B5EF4-FFF2-40B4-BE49-F238E27FC236}">
                <a16:creationId xmlns:a16="http://schemas.microsoft.com/office/drawing/2014/main" id="{71382822-6CDF-6D83-8419-B9840A1A4175}"/>
              </a:ext>
            </a:extLst>
          </p:cNvPr>
          <p:cNvSpPr/>
          <p:nvPr/>
        </p:nvSpPr>
        <p:spPr>
          <a:xfrm>
            <a:off x="883920" y="4199683"/>
            <a:ext cx="502920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Index cards / cue cards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3" name="Text 27">
            <a:extLst>
              <a:ext uri="{FF2B5EF4-FFF2-40B4-BE49-F238E27FC236}">
                <a16:creationId xmlns:a16="http://schemas.microsoft.com/office/drawing/2014/main" id="{4B50FB63-090B-8A95-F6B6-0FE48F72B833}"/>
              </a:ext>
            </a:extLst>
          </p:cNvPr>
          <p:cNvSpPr/>
          <p:nvPr/>
        </p:nvSpPr>
        <p:spPr>
          <a:xfrm>
            <a:off x="883920" y="4400851"/>
            <a:ext cx="5029200" cy="2743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Quick-reference cards, scenario prompts for testing.</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4" name="Shape 28">
            <a:extLst>
              <a:ext uri="{FF2B5EF4-FFF2-40B4-BE49-F238E27FC236}">
                <a16:creationId xmlns:a16="http://schemas.microsoft.com/office/drawing/2014/main" id="{77E3362C-906E-A415-CD36-19AA55071E33}"/>
              </a:ext>
            </a:extLst>
          </p:cNvPr>
          <p:cNvSpPr/>
          <p:nvPr/>
        </p:nvSpPr>
        <p:spPr>
          <a:xfrm>
            <a:off x="701040" y="4766611"/>
            <a:ext cx="91440"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5" name="Text 29">
            <a:extLst>
              <a:ext uri="{FF2B5EF4-FFF2-40B4-BE49-F238E27FC236}">
                <a16:creationId xmlns:a16="http://schemas.microsoft.com/office/drawing/2014/main" id="{A290FE13-06CC-0BF5-43E5-3A0CCCE6D5AE}"/>
              </a:ext>
            </a:extLst>
          </p:cNvPr>
          <p:cNvSpPr/>
          <p:nvPr/>
        </p:nvSpPr>
        <p:spPr>
          <a:xfrm>
            <a:off x="883920" y="4766611"/>
            <a:ext cx="502920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Whiteboard walkthroughs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6" name="Text 30">
            <a:extLst>
              <a:ext uri="{FF2B5EF4-FFF2-40B4-BE49-F238E27FC236}">
                <a16:creationId xmlns:a16="http://schemas.microsoft.com/office/drawing/2014/main" id="{B6EAE5CA-19C2-744F-7D95-84653A5F23B0}"/>
              </a:ext>
            </a:extLst>
          </p:cNvPr>
          <p:cNvSpPr/>
          <p:nvPr/>
        </p:nvSpPr>
        <p:spPr>
          <a:xfrm>
            <a:off x="883920" y="4967779"/>
            <a:ext cx="5029200" cy="2743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Live demos of process flows with role-play.</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7" name="Shape 31">
            <a:extLst>
              <a:ext uri="{FF2B5EF4-FFF2-40B4-BE49-F238E27FC236}">
                <a16:creationId xmlns:a16="http://schemas.microsoft.com/office/drawing/2014/main" id="{82D1D776-284A-1597-0ECA-DAC728775C92}"/>
              </a:ext>
            </a:extLst>
          </p:cNvPr>
          <p:cNvSpPr/>
          <p:nvPr/>
        </p:nvSpPr>
        <p:spPr>
          <a:xfrm>
            <a:off x="701040" y="5333539"/>
            <a:ext cx="91440"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8" name="Text 32">
            <a:extLst>
              <a:ext uri="{FF2B5EF4-FFF2-40B4-BE49-F238E27FC236}">
                <a16:creationId xmlns:a16="http://schemas.microsoft.com/office/drawing/2014/main" id="{0E8D0CA4-AD35-D4CF-2828-DC0647D7F323}"/>
              </a:ext>
            </a:extLst>
          </p:cNvPr>
          <p:cNvSpPr/>
          <p:nvPr/>
        </p:nvSpPr>
        <p:spPr>
          <a:xfrm>
            <a:off x="883920" y="5333539"/>
            <a:ext cx="502920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Tabletop scenarios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9" name="Text 33">
            <a:extLst>
              <a:ext uri="{FF2B5EF4-FFF2-40B4-BE49-F238E27FC236}">
                <a16:creationId xmlns:a16="http://schemas.microsoft.com/office/drawing/2014/main" id="{45DDFBAD-04E7-25F0-1971-07D77A94196F}"/>
              </a:ext>
            </a:extLst>
          </p:cNvPr>
          <p:cNvSpPr/>
          <p:nvPr/>
        </p:nvSpPr>
        <p:spPr>
          <a:xfrm>
            <a:off x="883920" y="5534707"/>
            <a:ext cx="5029200" cy="2743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Walk-through a 'morning in the life of a steward' with the team.</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0" name="Shape 34">
            <a:extLst>
              <a:ext uri="{FF2B5EF4-FFF2-40B4-BE49-F238E27FC236}">
                <a16:creationId xmlns:a16="http://schemas.microsoft.com/office/drawing/2014/main" id="{45BABEC7-D957-9990-A597-EC2E6CDE3672}"/>
              </a:ext>
            </a:extLst>
          </p:cNvPr>
          <p:cNvSpPr/>
          <p:nvPr/>
        </p:nvSpPr>
        <p:spPr>
          <a:xfrm>
            <a:off x="6278880" y="1538779"/>
            <a:ext cx="5440680" cy="4572000"/>
          </a:xfrm>
          <a:prstGeom prst="rect">
            <a:avLst/>
          </a:prstGeom>
          <a:solidFill>
            <a:srgbClr val="FFF6F2"/>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1" name="Text 35">
            <a:extLst>
              <a:ext uri="{FF2B5EF4-FFF2-40B4-BE49-F238E27FC236}">
                <a16:creationId xmlns:a16="http://schemas.microsoft.com/office/drawing/2014/main" id="{7FE7221B-5231-B6A0-6B6B-04D49ABF3091}"/>
              </a:ext>
            </a:extLst>
          </p:cNvPr>
          <p:cNvSpPr/>
          <p:nvPr/>
        </p:nvSpPr>
        <p:spPr>
          <a:xfrm>
            <a:off x="6461760" y="1675939"/>
            <a:ext cx="507492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E08B6F"/>
                </a:solidFill>
                <a:effectLst/>
                <a:uLnTx/>
                <a:uFillTx/>
                <a:latin typeface="Arial" panose="020B0604020202020204" pitchFamily="34" charset="0"/>
                <a:ea typeface="Calibri" pitchFamily="34" charset="-122"/>
                <a:cs typeface="Arial" panose="020B0604020202020204" pitchFamily="34" charset="0"/>
              </a:rPr>
              <a:t>REUSE &amp; BORROW  —  ANTI-REINVENTION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2" name="Text 36">
            <a:extLst>
              <a:ext uri="{FF2B5EF4-FFF2-40B4-BE49-F238E27FC236}">
                <a16:creationId xmlns:a16="http://schemas.microsoft.com/office/drawing/2014/main" id="{62D07E29-0C39-2F79-3669-85D783E3E3DA}"/>
              </a:ext>
            </a:extLst>
          </p:cNvPr>
          <p:cNvSpPr/>
          <p:nvPr/>
        </p:nvSpPr>
        <p:spPr>
          <a:xfrm>
            <a:off x="6461760" y="2041699"/>
            <a:ext cx="507492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Before building, check if one of these exists.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3" name="Shape 37">
            <a:extLst>
              <a:ext uri="{FF2B5EF4-FFF2-40B4-BE49-F238E27FC236}">
                <a16:creationId xmlns:a16="http://schemas.microsoft.com/office/drawing/2014/main" id="{3805F649-85A7-A1BA-5C34-9DB894D51F1A}"/>
              </a:ext>
            </a:extLst>
          </p:cNvPr>
          <p:cNvSpPr/>
          <p:nvPr/>
        </p:nvSpPr>
        <p:spPr>
          <a:xfrm>
            <a:off x="6461760" y="2498899"/>
            <a:ext cx="91440" cy="594360"/>
          </a:xfrm>
          <a:prstGeom prst="rect">
            <a:avLst/>
          </a:prstGeom>
          <a:solidFill>
            <a:srgbClr val="E08B6F"/>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4" name="Text 38">
            <a:extLst>
              <a:ext uri="{FF2B5EF4-FFF2-40B4-BE49-F238E27FC236}">
                <a16:creationId xmlns:a16="http://schemas.microsoft.com/office/drawing/2014/main" id="{FED76198-115C-1C51-B1A0-CB6A6DD81D69}"/>
              </a:ext>
            </a:extLst>
          </p:cNvPr>
          <p:cNvSpPr/>
          <p:nvPr/>
        </p:nvSpPr>
        <p:spPr>
          <a:xfrm>
            <a:off x="6644640" y="2498899"/>
            <a:ext cx="489204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Internal assets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5" name="Text 39">
            <a:extLst>
              <a:ext uri="{FF2B5EF4-FFF2-40B4-BE49-F238E27FC236}">
                <a16:creationId xmlns:a16="http://schemas.microsoft.com/office/drawing/2014/main" id="{CE4A91F4-797C-0A9E-4A2D-F98F4E8ABD8C}"/>
              </a:ext>
            </a:extLst>
          </p:cNvPr>
          <p:cNvSpPr/>
          <p:nvPr/>
        </p:nvSpPr>
        <p:spPr>
          <a:xfrm>
            <a:off x="6644640" y="2700067"/>
            <a:ext cx="4892040" cy="438912"/>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Existing intranet templates, corporate style guide, HR onboarding materials, risk-assessment templates from other functions.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6" name="Shape 40">
            <a:extLst>
              <a:ext uri="{FF2B5EF4-FFF2-40B4-BE49-F238E27FC236}">
                <a16:creationId xmlns:a16="http://schemas.microsoft.com/office/drawing/2014/main" id="{E9444698-503F-E7DA-355E-75B9B81BEDB9}"/>
              </a:ext>
            </a:extLst>
          </p:cNvPr>
          <p:cNvSpPr/>
          <p:nvPr/>
        </p:nvSpPr>
        <p:spPr>
          <a:xfrm>
            <a:off x="6461760" y="3184699"/>
            <a:ext cx="91440" cy="594360"/>
          </a:xfrm>
          <a:prstGeom prst="rect">
            <a:avLst/>
          </a:prstGeom>
          <a:solidFill>
            <a:srgbClr val="E08B6F"/>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7" name="Text 41">
            <a:extLst>
              <a:ext uri="{FF2B5EF4-FFF2-40B4-BE49-F238E27FC236}">
                <a16:creationId xmlns:a16="http://schemas.microsoft.com/office/drawing/2014/main" id="{9F5BE7BE-BF5B-16EB-DA79-4082784E5860}"/>
              </a:ext>
            </a:extLst>
          </p:cNvPr>
          <p:cNvSpPr/>
          <p:nvPr/>
        </p:nvSpPr>
        <p:spPr>
          <a:xfrm>
            <a:off x="6644640" y="3184699"/>
            <a:ext cx="489204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Regulatory frameworks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8" name="Text 42">
            <a:extLst>
              <a:ext uri="{FF2B5EF4-FFF2-40B4-BE49-F238E27FC236}">
                <a16:creationId xmlns:a16="http://schemas.microsoft.com/office/drawing/2014/main" id="{5529336B-075D-9FD7-F2BE-3995174BF5FC}"/>
              </a:ext>
            </a:extLst>
          </p:cNvPr>
          <p:cNvSpPr/>
          <p:nvPr/>
        </p:nvSpPr>
        <p:spPr>
          <a:xfrm>
            <a:off x="6644640" y="3385867"/>
            <a:ext cx="4892040" cy="438912"/>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GDPR / DPA data-protection principles, BCBS 239 risk-data aggregation, ISO/IEC 38505 data governance — adapt, don't rewrite.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9" name="Shape 43">
            <a:extLst>
              <a:ext uri="{FF2B5EF4-FFF2-40B4-BE49-F238E27FC236}">
                <a16:creationId xmlns:a16="http://schemas.microsoft.com/office/drawing/2014/main" id="{7C3219C3-5D1E-EB6F-EBBD-8869F3659B4C}"/>
              </a:ext>
            </a:extLst>
          </p:cNvPr>
          <p:cNvSpPr/>
          <p:nvPr/>
        </p:nvSpPr>
        <p:spPr>
          <a:xfrm>
            <a:off x="6461760" y="3870499"/>
            <a:ext cx="91440" cy="594360"/>
          </a:xfrm>
          <a:prstGeom prst="rect">
            <a:avLst/>
          </a:prstGeom>
          <a:solidFill>
            <a:srgbClr val="E08B6F"/>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0" name="Text 44">
            <a:extLst>
              <a:ext uri="{FF2B5EF4-FFF2-40B4-BE49-F238E27FC236}">
                <a16:creationId xmlns:a16="http://schemas.microsoft.com/office/drawing/2014/main" id="{16445925-5D2F-3A28-5EEC-65AF9ADE8526}"/>
              </a:ext>
            </a:extLst>
          </p:cNvPr>
          <p:cNvSpPr/>
          <p:nvPr/>
        </p:nvSpPr>
        <p:spPr>
          <a:xfrm>
            <a:off x="6644640" y="3870499"/>
            <a:ext cx="489204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Industry templates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1" name="Text 45">
            <a:extLst>
              <a:ext uri="{FF2B5EF4-FFF2-40B4-BE49-F238E27FC236}">
                <a16:creationId xmlns:a16="http://schemas.microsoft.com/office/drawing/2014/main" id="{3E2E7A57-BC4D-C3B7-4650-957F9588BF66}"/>
              </a:ext>
            </a:extLst>
          </p:cNvPr>
          <p:cNvSpPr/>
          <p:nvPr/>
        </p:nvSpPr>
        <p:spPr>
          <a:xfrm>
            <a:off x="6644640" y="4071667"/>
            <a:ext cx="4892040" cy="438912"/>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DAMA-DMBOK glossary structure, EDM Council DCAM controls, ISACA governance checklists, COBIT control references.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2" name="Shape 46">
            <a:extLst>
              <a:ext uri="{FF2B5EF4-FFF2-40B4-BE49-F238E27FC236}">
                <a16:creationId xmlns:a16="http://schemas.microsoft.com/office/drawing/2014/main" id="{4B40120A-A874-B30B-21C8-EA843C57B189}"/>
              </a:ext>
            </a:extLst>
          </p:cNvPr>
          <p:cNvSpPr/>
          <p:nvPr/>
        </p:nvSpPr>
        <p:spPr>
          <a:xfrm>
            <a:off x="6461760" y="4556299"/>
            <a:ext cx="91440" cy="594360"/>
          </a:xfrm>
          <a:prstGeom prst="rect">
            <a:avLst/>
          </a:prstGeom>
          <a:solidFill>
            <a:srgbClr val="E08B6F"/>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3" name="Text 47">
            <a:extLst>
              <a:ext uri="{FF2B5EF4-FFF2-40B4-BE49-F238E27FC236}">
                <a16:creationId xmlns:a16="http://schemas.microsoft.com/office/drawing/2014/main" id="{E5F58489-D611-3E58-A520-848902865E9B}"/>
              </a:ext>
            </a:extLst>
          </p:cNvPr>
          <p:cNvSpPr/>
          <p:nvPr/>
        </p:nvSpPr>
        <p:spPr>
          <a:xfrm>
            <a:off x="6644640" y="4556299"/>
            <a:ext cx="489204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Vendor samples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4" name="Text 48">
            <a:extLst>
              <a:ext uri="{FF2B5EF4-FFF2-40B4-BE49-F238E27FC236}">
                <a16:creationId xmlns:a16="http://schemas.microsoft.com/office/drawing/2014/main" id="{F5F09F7A-50C8-C73F-AFDD-52EE3B6D09AF}"/>
              </a:ext>
            </a:extLst>
          </p:cNvPr>
          <p:cNvSpPr/>
          <p:nvPr/>
        </p:nvSpPr>
        <p:spPr>
          <a:xfrm>
            <a:off x="6644640" y="4757467"/>
            <a:ext cx="4892040" cy="438912"/>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Most data governance tool vendors publish glossary and dashboard templates as marketing assets — legal and free.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5" name="Shape 49">
            <a:extLst>
              <a:ext uri="{FF2B5EF4-FFF2-40B4-BE49-F238E27FC236}">
                <a16:creationId xmlns:a16="http://schemas.microsoft.com/office/drawing/2014/main" id="{689BB3E2-796E-A871-018D-4694AC935D33}"/>
              </a:ext>
            </a:extLst>
          </p:cNvPr>
          <p:cNvSpPr/>
          <p:nvPr/>
        </p:nvSpPr>
        <p:spPr>
          <a:xfrm>
            <a:off x="6461760" y="5242099"/>
            <a:ext cx="91440" cy="594360"/>
          </a:xfrm>
          <a:prstGeom prst="rect">
            <a:avLst/>
          </a:prstGeom>
          <a:solidFill>
            <a:srgbClr val="E08B6F"/>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6" name="Text 50">
            <a:extLst>
              <a:ext uri="{FF2B5EF4-FFF2-40B4-BE49-F238E27FC236}">
                <a16:creationId xmlns:a16="http://schemas.microsoft.com/office/drawing/2014/main" id="{693F1D01-723B-2CE5-F489-55BAC648DB3D}"/>
              </a:ext>
            </a:extLst>
          </p:cNvPr>
          <p:cNvSpPr/>
          <p:nvPr/>
        </p:nvSpPr>
        <p:spPr>
          <a:xfrm>
            <a:off x="6644640" y="5242099"/>
            <a:ext cx="4892040"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Prompt-assisted drafts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7" name="Text 51">
            <a:extLst>
              <a:ext uri="{FF2B5EF4-FFF2-40B4-BE49-F238E27FC236}">
                <a16:creationId xmlns:a16="http://schemas.microsoft.com/office/drawing/2014/main" id="{36E8A482-4446-546B-619C-96187871CC0D}"/>
              </a:ext>
            </a:extLst>
          </p:cNvPr>
          <p:cNvSpPr/>
          <p:nvPr/>
        </p:nvSpPr>
        <p:spPr>
          <a:xfrm>
            <a:off x="6644640" y="5443267"/>
            <a:ext cx="4892040" cy="438912"/>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Use ChatGPT / Claude to draft a first version from public standards, then adapt to your context. Always human-review.</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692953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419C3C-88F4-B16D-3272-CE9F34A4FB1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AA3348F-8010-9D82-7937-79943F7CC83A}"/>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Common Mistakes  |  Spot Them, Fix Them Fast</a:t>
            </a:r>
          </a:p>
        </p:txBody>
      </p:sp>
      <p:sp>
        <p:nvSpPr>
          <p:cNvPr id="4" name="Footer Placeholder 3">
            <a:extLst>
              <a:ext uri="{FF2B5EF4-FFF2-40B4-BE49-F238E27FC236}">
                <a16:creationId xmlns:a16="http://schemas.microsoft.com/office/drawing/2014/main" id="{191D80FC-E476-7076-3D24-349EACE93590}"/>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DEAA63B-C191-30DB-8E5A-117D69B3F0A6}"/>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5D7568E6-D837-7B38-E595-5781C8EACA9F}"/>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5F4B2005-4B2D-78B5-388B-F4336549BE1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1EB76B34-24DD-E423-7608-5D58FD5B3307}"/>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DD32F277-44AD-FF4D-A2DD-4E372AA6E4B0}"/>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45AE57BC-210D-1DAA-F42D-CF99940EE6F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3">
            <a:extLst>
              <a:ext uri="{FF2B5EF4-FFF2-40B4-BE49-F238E27FC236}">
                <a16:creationId xmlns:a16="http://schemas.microsoft.com/office/drawing/2014/main" id="{02B83F49-8C07-8BB3-9558-9670840C78E6}"/>
              </a:ext>
            </a:extLst>
          </p:cNvPr>
          <p:cNvSpPr/>
          <p:nvPr/>
        </p:nvSpPr>
        <p:spPr>
          <a:xfrm>
            <a:off x="502920" y="1783080"/>
            <a:ext cx="5486400" cy="10058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Shape 14">
            <a:extLst>
              <a:ext uri="{FF2B5EF4-FFF2-40B4-BE49-F238E27FC236}">
                <a16:creationId xmlns:a16="http://schemas.microsoft.com/office/drawing/2014/main" id="{3D3B688B-49A8-1594-299C-0654DE1C210E}"/>
              </a:ext>
            </a:extLst>
          </p:cNvPr>
          <p:cNvSpPr/>
          <p:nvPr/>
        </p:nvSpPr>
        <p:spPr>
          <a:xfrm>
            <a:off x="502920" y="1783080"/>
            <a:ext cx="109728" cy="10058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Text 15">
            <a:extLst>
              <a:ext uri="{FF2B5EF4-FFF2-40B4-BE49-F238E27FC236}">
                <a16:creationId xmlns:a16="http://schemas.microsoft.com/office/drawing/2014/main" id="{BC36CBCE-A3DE-E17B-3C0F-B00C9C08CD24}"/>
              </a:ext>
            </a:extLst>
          </p:cNvPr>
          <p:cNvSpPr/>
          <p:nvPr/>
        </p:nvSpPr>
        <p:spPr>
          <a:xfrm>
            <a:off x="731520" y="1874520"/>
            <a:ext cx="51663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Over-polishing the prototype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16">
            <a:extLst>
              <a:ext uri="{FF2B5EF4-FFF2-40B4-BE49-F238E27FC236}">
                <a16:creationId xmlns:a16="http://schemas.microsoft.com/office/drawing/2014/main" id="{A046C0A5-B968-4A16-3918-EDF961DA22C4}"/>
              </a:ext>
            </a:extLst>
          </p:cNvPr>
          <p:cNvSpPr/>
          <p:nvPr/>
        </p:nvSpPr>
        <p:spPr>
          <a:xfrm>
            <a:off x="731520" y="2220916"/>
            <a:ext cx="5166360" cy="5486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Building pixel-perfect when a pencil sketch would test the same thing. If you're adjusting margins, you've missed the point.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Shape 17">
            <a:extLst>
              <a:ext uri="{FF2B5EF4-FFF2-40B4-BE49-F238E27FC236}">
                <a16:creationId xmlns:a16="http://schemas.microsoft.com/office/drawing/2014/main" id="{D169D3E7-450C-7D35-F723-9ED32ECD6553}"/>
              </a:ext>
            </a:extLst>
          </p:cNvPr>
          <p:cNvSpPr/>
          <p:nvPr/>
        </p:nvSpPr>
        <p:spPr>
          <a:xfrm>
            <a:off x="6172200" y="1783080"/>
            <a:ext cx="5486400" cy="10058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Shape 18">
            <a:extLst>
              <a:ext uri="{FF2B5EF4-FFF2-40B4-BE49-F238E27FC236}">
                <a16:creationId xmlns:a16="http://schemas.microsoft.com/office/drawing/2014/main" id="{56086BAE-DDF2-5805-52C1-124A64FCB8AC}"/>
              </a:ext>
            </a:extLst>
          </p:cNvPr>
          <p:cNvSpPr/>
          <p:nvPr/>
        </p:nvSpPr>
        <p:spPr>
          <a:xfrm>
            <a:off x="6172200" y="1783080"/>
            <a:ext cx="109728" cy="10058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19">
            <a:extLst>
              <a:ext uri="{FF2B5EF4-FFF2-40B4-BE49-F238E27FC236}">
                <a16:creationId xmlns:a16="http://schemas.microsoft.com/office/drawing/2014/main" id="{4F4613AE-BB9B-C8EA-A3B2-95B68F219223}"/>
              </a:ext>
            </a:extLst>
          </p:cNvPr>
          <p:cNvSpPr/>
          <p:nvPr/>
        </p:nvSpPr>
        <p:spPr>
          <a:xfrm>
            <a:off x="6400800" y="1874520"/>
            <a:ext cx="51663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One person, eight artifacts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20">
            <a:extLst>
              <a:ext uri="{FF2B5EF4-FFF2-40B4-BE49-F238E27FC236}">
                <a16:creationId xmlns:a16="http://schemas.microsoft.com/office/drawing/2014/main" id="{22DD0281-DA76-9AA5-8BDA-A870427B9446}"/>
              </a:ext>
            </a:extLst>
          </p:cNvPr>
          <p:cNvSpPr/>
          <p:nvPr/>
        </p:nvSpPr>
        <p:spPr>
          <a:xfrm>
            <a:off x="6400800" y="2220916"/>
            <a:ext cx="5166360" cy="5486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builder cannot produce all 8 artifacts in 3 days. Split across the team — 1 artifact per builder.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hape 21">
            <a:extLst>
              <a:ext uri="{FF2B5EF4-FFF2-40B4-BE49-F238E27FC236}">
                <a16:creationId xmlns:a16="http://schemas.microsoft.com/office/drawing/2014/main" id="{C011981A-8434-E6B8-0F45-4AFBA955427E}"/>
              </a:ext>
            </a:extLst>
          </p:cNvPr>
          <p:cNvSpPr/>
          <p:nvPr/>
        </p:nvSpPr>
        <p:spPr>
          <a:xfrm>
            <a:off x="502920" y="2926080"/>
            <a:ext cx="5486400" cy="10058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Shape 22">
            <a:extLst>
              <a:ext uri="{FF2B5EF4-FFF2-40B4-BE49-F238E27FC236}">
                <a16:creationId xmlns:a16="http://schemas.microsoft.com/office/drawing/2014/main" id="{ADC2E1A3-C45C-A701-27CC-4426E35FBDEF}"/>
              </a:ext>
            </a:extLst>
          </p:cNvPr>
          <p:cNvSpPr/>
          <p:nvPr/>
        </p:nvSpPr>
        <p:spPr>
          <a:xfrm>
            <a:off x="502920" y="2926080"/>
            <a:ext cx="109728" cy="10058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3">
            <a:extLst>
              <a:ext uri="{FF2B5EF4-FFF2-40B4-BE49-F238E27FC236}">
                <a16:creationId xmlns:a16="http://schemas.microsoft.com/office/drawing/2014/main" id="{199A3A05-31CC-9D1D-C08F-13D5C4086F2D}"/>
              </a:ext>
            </a:extLst>
          </p:cNvPr>
          <p:cNvSpPr/>
          <p:nvPr/>
        </p:nvSpPr>
        <p:spPr>
          <a:xfrm>
            <a:off x="731520" y="3017520"/>
            <a:ext cx="51663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Use real data, no seeded data</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4">
            <a:extLst>
              <a:ext uri="{FF2B5EF4-FFF2-40B4-BE49-F238E27FC236}">
                <a16:creationId xmlns:a16="http://schemas.microsoft.com/office/drawing/2014/main" id="{3C0CB62D-C650-8873-473E-68393F6B1B31}"/>
              </a:ext>
            </a:extLst>
          </p:cNvPr>
          <p:cNvSpPr/>
          <p:nvPr/>
        </p:nvSpPr>
        <p:spPr>
          <a:xfrm>
            <a:off x="731520" y="3363916"/>
            <a:ext cx="5166360" cy="5486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DQ dashboard with no numbers is a stage set. Seed with realistic data before testing.</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25">
            <a:extLst>
              <a:ext uri="{FF2B5EF4-FFF2-40B4-BE49-F238E27FC236}">
                <a16:creationId xmlns:a16="http://schemas.microsoft.com/office/drawing/2014/main" id="{26814137-81AE-7128-49FB-D439973F6CE8}"/>
              </a:ext>
            </a:extLst>
          </p:cNvPr>
          <p:cNvSpPr/>
          <p:nvPr/>
        </p:nvSpPr>
        <p:spPr>
          <a:xfrm>
            <a:off x="6172200" y="2926080"/>
            <a:ext cx="5486400" cy="10058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26">
            <a:extLst>
              <a:ext uri="{FF2B5EF4-FFF2-40B4-BE49-F238E27FC236}">
                <a16:creationId xmlns:a16="http://schemas.microsoft.com/office/drawing/2014/main" id="{6D1E9963-BB5C-6624-D52C-D4CDF27E017D}"/>
              </a:ext>
            </a:extLst>
          </p:cNvPr>
          <p:cNvSpPr/>
          <p:nvPr/>
        </p:nvSpPr>
        <p:spPr>
          <a:xfrm>
            <a:off x="6172200" y="2926080"/>
            <a:ext cx="109728" cy="10058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27">
            <a:extLst>
              <a:ext uri="{FF2B5EF4-FFF2-40B4-BE49-F238E27FC236}">
                <a16:creationId xmlns:a16="http://schemas.microsoft.com/office/drawing/2014/main" id="{E2F838C6-E894-7CB5-D5E4-85167CB32AED}"/>
              </a:ext>
            </a:extLst>
          </p:cNvPr>
          <p:cNvSpPr/>
          <p:nvPr/>
        </p:nvSpPr>
        <p:spPr>
          <a:xfrm>
            <a:off x="6400800" y="3017520"/>
            <a:ext cx="51663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Controls that are invisible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28">
            <a:extLst>
              <a:ext uri="{FF2B5EF4-FFF2-40B4-BE49-F238E27FC236}">
                <a16:creationId xmlns:a16="http://schemas.microsoft.com/office/drawing/2014/main" id="{DA3CDEF4-853B-11A7-8D33-D20A026295C9}"/>
              </a:ext>
            </a:extLst>
          </p:cNvPr>
          <p:cNvSpPr/>
          <p:nvPr/>
        </p:nvSpPr>
        <p:spPr>
          <a:xfrm>
            <a:off x="6400800" y="3363916"/>
            <a:ext cx="5166360" cy="5486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If the Control Points Register and the Process Flow don't link, users won't see where governance actually happens — and that defeats the whole program.</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29">
            <a:extLst>
              <a:ext uri="{FF2B5EF4-FFF2-40B4-BE49-F238E27FC236}">
                <a16:creationId xmlns:a16="http://schemas.microsoft.com/office/drawing/2014/main" id="{4350F2BB-CA22-650C-7484-5EE0FE70E8F7}"/>
              </a:ext>
            </a:extLst>
          </p:cNvPr>
          <p:cNvSpPr/>
          <p:nvPr/>
        </p:nvSpPr>
        <p:spPr>
          <a:xfrm>
            <a:off x="502920" y="4069080"/>
            <a:ext cx="5486400" cy="10058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30">
            <a:extLst>
              <a:ext uri="{FF2B5EF4-FFF2-40B4-BE49-F238E27FC236}">
                <a16:creationId xmlns:a16="http://schemas.microsoft.com/office/drawing/2014/main" id="{402FE85B-1829-E49E-8FFA-793F8094F56E}"/>
              </a:ext>
            </a:extLst>
          </p:cNvPr>
          <p:cNvSpPr/>
          <p:nvPr/>
        </p:nvSpPr>
        <p:spPr>
          <a:xfrm>
            <a:off x="502920" y="4069080"/>
            <a:ext cx="109728" cy="10058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31">
            <a:extLst>
              <a:ext uri="{FF2B5EF4-FFF2-40B4-BE49-F238E27FC236}">
                <a16:creationId xmlns:a16="http://schemas.microsoft.com/office/drawing/2014/main" id="{0F76E708-6252-B607-2126-2BDAC9FF715B}"/>
              </a:ext>
            </a:extLst>
          </p:cNvPr>
          <p:cNvSpPr/>
          <p:nvPr/>
        </p:nvSpPr>
        <p:spPr>
          <a:xfrm>
            <a:off x="731520" y="4160520"/>
            <a:ext cx="51663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Building in prod-grade tools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32">
            <a:extLst>
              <a:ext uri="{FF2B5EF4-FFF2-40B4-BE49-F238E27FC236}">
                <a16:creationId xmlns:a16="http://schemas.microsoft.com/office/drawing/2014/main" id="{8230C1DA-BF34-CD5C-D87B-057AC6BB0900}"/>
              </a:ext>
            </a:extLst>
          </p:cNvPr>
          <p:cNvSpPr/>
          <p:nvPr/>
        </p:nvSpPr>
        <p:spPr>
          <a:xfrm>
            <a:off x="731520" y="4506916"/>
            <a:ext cx="5166360" cy="5486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If you reached for vendor tools, you're building, not prototyping. Drop to Excel, SharePoint, and PowerPoint.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33">
            <a:extLst>
              <a:ext uri="{FF2B5EF4-FFF2-40B4-BE49-F238E27FC236}">
                <a16:creationId xmlns:a16="http://schemas.microsoft.com/office/drawing/2014/main" id="{CE079DB2-959E-0B9B-C047-3284323ED856}"/>
              </a:ext>
            </a:extLst>
          </p:cNvPr>
          <p:cNvSpPr/>
          <p:nvPr/>
        </p:nvSpPr>
        <p:spPr>
          <a:xfrm>
            <a:off x="6172200" y="4069080"/>
            <a:ext cx="5486400" cy="10058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34">
            <a:extLst>
              <a:ext uri="{FF2B5EF4-FFF2-40B4-BE49-F238E27FC236}">
                <a16:creationId xmlns:a16="http://schemas.microsoft.com/office/drawing/2014/main" id="{2EB17458-E206-F955-EE55-F5E22F491455}"/>
              </a:ext>
            </a:extLst>
          </p:cNvPr>
          <p:cNvSpPr/>
          <p:nvPr/>
        </p:nvSpPr>
        <p:spPr>
          <a:xfrm>
            <a:off x="6172200" y="4069080"/>
            <a:ext cx="109728" cy="10058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35">
            <a:extLst>
              <a:ext uri="{FF2B5EF4-FFF2-40B4-BE49-F238E27FC236}">
                <a16:creationId xmlns:a16="http://schemas.microsoft.com/office/drawing/2014/main" id="{97117F8B-E462-5329-4AE9-CD6713A7C13B}"/>
              </a:ext>
            </a:extLst>
          </p:cNvPr>
          <p:cNvSpPr/>
          <p:nvPr/>
        </p:nvSpPr>
        <p:spPr>
          <a:xfrm>
            <a:off x="6400800" y="4160520"/>
            <a:ext cx="51663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Scope creep on day 2</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36">
            <a:extLst>
              <a:ext uri="{FF2B5EF4-FFF2-40B4-BE49-F238E27FC236}">
                <a16:creationId xmlns:a16="http://schemas.microsoft.com/office/drawing/2014/main" id="{9F3CA3D3-E57D-E2EE-105F-338880042D56}"/>
              </a:ext>
            </a:extLst>
          </p:cNvPr>
          <p:cNvSpPr/>
          <p:nvPr/>
        </p:nvSpPr>
        <p:spPr>
          <a:xfrm>
            <a:off x="6400800" y="4506916"/>
            <a:ext cx="5166360" cy="5486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'While we're at it…' — refuse. Park the idea on the backlog. Backlog ≠ backlog deferred; backlog = never, unless re-prioritized.</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37">
            <a:extLst>
              <a:ext uri="{FF2B5EF4-FFF2-40B4-BE49-F238E27FC236}">
                <a16:creationId xmlns:a16="http://schemas.microsoft.com/office/drawing/2014/main" id="{EF5394F5-58E0-30BA-BAD2-66949F56FDA6}"/>
              </a:ext>
            </a:extLst>
          </p:cNvPr>
          <p:cNvSpPr/>
          <p:nvPr/>
        </p:nvSpPr>
        <p:spPr>
          <a:xfrm>
            <a:off x="502920" y="5212080"/>
            <a:ext cx="5486400" cy="10058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38">
            <a:extLst>
              <a:ext uri="{FF2B5EF4-FFF2-40B4-BE49-F238E27FC236}">
                <a16:creationId xmlns:a16="http://schemas.microsoft.com/office/drawing/2014/main" id="{E25B96D2-0669-3A4A-3FDE-9A7A7B092E05}"/>
              </a:ext>
            </a:extLst>
          </p:cNvPr>
          <p:cNvSpPr/>
          <p:nvPr/>
        </p:nvSpPr>
        <p:spPr>
          <a:xfrm>
            <a:off x="502920" y="5212080"/>
            <a:ext cx="109728" cy="10058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39">
            <a:extLst>
              <a:ext uri="{FF2B5EF4-FFF2-40B4-BE49-F238E27FC236}">
                <a16:creationId xmlns:a16="http://schemas.microsoft.com/office/drawing/2014/main" id="{D84F4877-3523-C676-A570-653F005224FE}"/>
              </a:ext>
            </a:extLst>
          </p:cNvPr>
          <p:cNvSpPr/>
          <p:nvPr/>
        </p:nvSpPr>
        <p:spPr>
          <a:xfrm>
            <a:off x="731520" y="5303520"/>
            <a:ext cx="51663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Skipping the dry run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40">
            <a:extLst>
              <a:ext uri="{FF2B5EF4-FFF2-40B4-BE49-F238E27FC236}">
                <a16:creationId xmlns:a16="http://schemas.microsoft.com/office/drawing/2014/main" id="{41B392D4-34BC-2C5E-CD78-4DFD1BA14449}"/>
              </a:ext>
            </a:extLst>
          </p:cNvPr>
          <p:cNvSpPr/>
          <p:nvPr/>
        </p:nvSpPr>
        <p:spPr>
          <a:xfrm>
            <a:off x="731520" y="5649916"/>
            <a:ext cx="5166360" cy="5486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first time the artifact is touched by another human must be on Wednesday — not Thursday with a real user watching.</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41">
            <a:extLst>
              <a:ext uri="{FF2B5EF4-FFF2-40B4-BE49-F238E27FC236}">
                <a16:creationId xmlns:a16="http://schemas.microsoft.com/office/drawing/2014/main" id="{16312676-B157-BBCB-3285-EAC32F2E4EC3}"/>
              </a:ext>
            </a:extLst>
          </p:cNvPr>
          <p:cNvSpPr/>
          <p:nvPr/>
        </p:nvSpPr>
        <p:spPr>
          <a:xfrm>
            <a:off x="6172200" y="5212080"/>
            <a:ext cx="5486400" cy="100584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42">
            <a:extLst>
              <a:ext uri="{FF2B5EF4-FFF2-40B4-BE49-F238E27FC236}">
                <a16:creationId xmlns:a16="http://schemas.microsoft.com/office/drawing/2014/main" id="{40BD827E-2B0F-6DBA-FDF5-9E78EB040C0D}"/>
              </a:ext>
            </a:extLst>
          </p:cNvPr>
          <p:cNvSpPr/>
          <p:nvPr/>
        </p:nvSpPr>
        <p:spPr>
          <a:xfrm>
            <a:off x="6172200" y="5212080"/>
            <a:ext cx="109728" cy="10058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43">
            <a:extLst>
              <a:ext uri="{FF2B5EF4-FFF2-40B4-BE49-F238E27FC236}">
                <a16:creationId xmlns:a16="http://schemas.microsoft.com/office/drawing/2014/main" id="{BE86531A-F20A-D5A9-C5AF-794D5F0EA5AE}"/>
              </a:ext>
            </a:extLst>
          </p:cNvPr>
          <p:cNvSpPr/>
          <p:nvPr/>
        </p:nvSpPr>
        <p:spPr>
          <a:xfrm>
            <a:off x="6400800" y="5303520"/>
            <a:ext cx="51663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Separating artifacts into silos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Text 44">
            <a:extLst>
              <a:ext uri="{FF2B5EF4-FFF2-40B4-BE49-F238E27FC236}">
                <a16:creationId xmlns:a16="http://schemas.microsoft.com/office/drawing/2014/main" id="{17827F06-7D15-2901-75AE-80E81AD27B59}"/>
              </a:ext>
            </a:extLst>
          </p:cNvPr>
          <p:cNvSpPr/>
          <p:nvPr/>
        </p:nvSpPr>
        <p:spPr>
          <a:xfrm>
            <a:off x="6400800" y="5649916"/>
            <a:ext cx="5166360" cy="5486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Two builders each produce their own portal. Now there's a 'comms portal' AND a 'controls portal'. Force one integrated artifact.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078198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521BCF-C021-C6BC-0DE7-88433EC62AA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AECF78B-34EF-4550-81D2-81C389A60E96}"/>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Handoff  |  From Wednesday to Thursday Morning</a:t>
            </a:r>
          </a:p>
        </p:txBody>
      </p:sp>
      <p:sp>
        <p:nvSpPr>
          <p:cNvPr id="4" name="Footer Placeholder 3">
            <a:extLst>
              <a:ext uri="{FF2B5EF4-FFF2-40B4-BE49-F238E27FC236}">
                <a16:creationId xmlns:a16="http://schemas.microsoft.com/office/drawing/2014/main" id="{2D038801-2183-94C7-1598-A883A95F51E1}"/>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9671227-2668-098C-6988-60B3E6387323}"/>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C4B8FD0C-D185-A846-4A19-3CD661BDCBF3}"/>
              </a:ext>
            </a:extLst>
          </p:cNvPr>
          <p:cNvGrpSpPr/>
          <p:nvPr/>
        </p:nvGrpSpPr>
        <p:grpSpPr>
          <a:xfrm>
            <a:off x="10673395" y="158021"/>
            <a:ext cx="1409959" cy="262128"/>
            <a:chOff x="10753635" y="158021"/>
            <a:chExt cx="1329719" cy="262128"/>
          </a:xfrm>
        </p:grpSpPr>
        <p:sp>
          <p:nvSpPr>
            <p:cNvPr id="7" name="Oval 6">
              <a:extLst>
                <a:ext uri="{FF2B5EF4-FFF2-40B4-BE49-F238E27FC236}">
                  <a16:creationId xmlns:a16="http://schemas.microsoft.com/office/drawing/2014/main" id="{5996DBE8-C45D-4A0D-402D-5816DA1DB16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5" name="Group 14">
              <a:extLst>
                <a:ext uri="{FF2B5EF4-FFF2-40B4-BE49-F238E27FC236}">
                  <a16:creationId xmlns:a16="http://schemas.microsoft.com/office/drawing/2014/main" id="{3DEA04F8-BC38-A0F7-5B9A-E05C7032E31D}"/>
                </a:ext>
              </a:extLst>
            </p:cNvPr>
            <p:cNvGrpSpPr/>
            <p:nvPr/>
          </p:nvGrpSpPr>
          <p:grpSpPr>
            <a:xfrm>
              <a:off x="10753635" y="158021"/>
              <a:ext cx="1329719" cy="262128"/>
              <a:chOff x="9475441" y="308749"/>
              <a:chExt cx="1329719" cy="262128"/>
            </a:xfrm>
          </p:grpSpPr>
          <p:sp>
            <p:nvSpPr>
              <p:cNvPr id="16" name="Rectangle 15">
                <a:extLst>
                  <a:ext uri="{FF2B5EF4-FFF2-40B4-BE49-F238E27FC236}">
                    <a16:creationId xmlns:a16="http://schemas.microsoft.com/office/drawing/2014/main" id="{7AFA9497-B311-EA08-B85A-3CFF19944826}"/>
                  </a:ext>
                </a:extLst>
              </p:cNvPr>
              <p:cNvSpPr/>
              <p:nvPr/>
            </p:nvSpPr>
            <p:spPr>
              <a:xfrm>
                <a:off x="9475441" y="308749"/>
                <a:ext cx="1046943"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 – Tue - Wed</a:t>
                </a:r>
              </a:p>
            </p:txBody>
          </p:sp>
          <p:sp>
            <p:nvSpPr>
              <p:cNvPr id="17" name="Rectangle 16">
                <a:extLst>
                  <a:ext uri="{FF2B5EF4-FFF2-40B4-BE49-F238E27FC236}">
                    <a16:creationId xmlns:a16="http://schemas.microsoft.com/office/drawing/2014/main" id="{7DB2619D-F002-8ED9-C466-34AA8106031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72" name="Text 15">
            <a:extLst>
              <a:ext uri="{FF2B5EF4-FFF2-40B4-BE49-F238E27FC236}">
                <a16:creationId xmlns:a16="http://schemas.microsoft.com/office/drawing/2014/main" id="{0F8F1D48-DDE6-EC87-883E-48BF752E5FD5}"/>
              </a:ext>
            </a:extLst>
          </p:cNvPr>
          <p:cNvSpPr/>
          <p:nvPr/>
        </p:nvSpPr>
        <p:spPr>
          <a:xfrm>
            <a:off x="526366" y="1319902"/>
            <a:ext cx="1115568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Everything that leaves the prototyping room Wednesday evening and walks into the user-testing room Thursday morning.</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Shape 16">
            <a:extLst>
              <a:ext uri="{FF2B5EF4-FFF2-40B4-BE49-F238E27FC236}">
                <a16:creationId xmlns:a16="http://schemas.microsoft.com/office/drawing/2014/main" id="{6843F736-DD16-AFE8-22E5-6B4E93D3EE10}"/>
              </a:ext>
            </a:extLst>
          </p:cNvPr>
          <p:cNvSpPr/>
          <p:nvPr/>
        </p:nvSpPr>
        <p:spPr>
          <a:xfrm>
            <a:off x="526366" y="2051422"/>
            <a:ext cx="5486400" cy="1325880"/>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Shape 17">
            <a:extLst>
              <a:ext uri="{FF2B5EF4-FFF2-40B4-BE49-F238E27FC236}">
                <a16:creationId xmlns:a16="http://schemas.microsoft.com/office/drawing/2014/main" id="{ABD61834-2341-B0CA-B828-FC2B5268261F}"/>
              </a:ext>
            </a:extLst>
          </p:cNvPr>
          <p:cNvSpPr/>
          <p:nvPr/>
        </p:nvSpPr>
        <p:spPr>
          <a:xfrm>
            <a:off x="663526" y="218858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Text 18">
            <a:extLst>
              <a:ext uri="{FF2B5EF4-FFF2-40B4-BE49-F238E27FC236}">
                <a16:creationId xmlns:a16="http://schemas.microsoft.com/office/drawing/2014/main" id="{CB9B5322-7C9E-F1F6-72CC-8FB51F0FCC5C}"/>
              </a:ext>
            </a:extLst>
          </p:cNvPr>
          <p:cNvSpPr/>
          <p:nvPr/>
        </p:nvSpPr>
        <p:spPr>
          <a:xfrm>
            <a:off x="663526" y="218858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Text 19">
            <a:extLst>
              <a:ext uri="{FF2B5EF4-FFF2-40B4-BE49-F238E27FC236}">
                <a16:creationId xmlns:a16="http://schemas.microsoft.com/office/drawing/2014/main" id="{4F9809D0-0AC2-C3EB-26FF-8AECCD0A611C}"/>
              </a:ext>
            </a:extLst>
          </p:cNvPr>
          <p:cNvSpPr/>
          <p:nvPr/>
        </p:nvSpPr>
        <p:spPr>
          <a:xfrm>
            <a:off x="1075006" y="2188582"/>
            <a:ext cx="480060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Artifact bundle</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Text 20">
            <a:extLst>
              <a:ext uri="{FF2B5EF4-FFF2-40B4-BE49-F238E27FC236}">
                <a16:creationId xmlns:a16="http://schemas.microsoft.com/office/drawing/2014/main" id="{058F5A33-24B1-8A55-0572-8F5CBF46A96D}"/>
              </a:ext>
            </a:extLst>
          </p:cNvPr>
          <p:cNvSpPr/>
          <p:nvPr/>
        </p:nvSpPr>
        <p:spPr>
          <a:xfrm>
            <a:off x="1075006" y="2608971"/>
            <a:ext cx="4800600" cy="7772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All 8 (or fewer) artifacts in a single shared folder. Each in its own sub-folder with a README describing how to open/use it.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Shape 21">
            <a:extLst>
              <a:ext uri="{FF2B5EF4-FFF2-40B4-BE49-F238E27FC236}">
                <a16:creationId xmlns:a16="http://schemas.microsoft.com/office/drawing/2014/main" id="{53E5690B-7050-5F03-B9F1-2A2815CD6851}"/>
              </a:ext>
            </a:extLst>
          </p:cNvPr>
          <p:cNvSpPr/>
          <p:nvPr/>
        </p:nvSpPr>
        <p:spPr>
          <a:xfrm>
            <a:off x="6195646" y="2051422"/>
            <a:ext cx="5486400" cy="1325880"/>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Shape 22">
            <a:extLst>
              <a:ext uri="{FF2B5EF4-FFF2-40B4-BE49-F238E27FC236}">
                <a16:creationId xmlns:a16="http://schemas.microsoft.com/office/drawing/2014/main" id="{DC2BD013-C132-DB25-F95B-E57D0CCFF8FC}"/>
              </a:ext>
            </a:extLst>
          </p:cNvPr>
          <p:cNvSpPr/>
          <p:nvPr/>
        </p:nvSpPr>
        <p:spPr>
          <a:xfrm>
            <a:off x="6332806" y="218858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Text 23">
            <a:extLst>
              <a:ext uri="{FF2B5EF4-FFF2-40B4-BE49-F238E27FC236}">
                <a16:creationId xmlns:a16="http://schemas.microsoft.com/office/drawing/2014/main" id="{907D9B8B-047F-85A8-5402-B77DC747395A}"/>
              </a:ext>
            </a:extLst>
          </p:cNvPr>
          <p:cNvSpPr/>
          <p:nvPr/>
        </p:nvSpPr>
        <p:spPr>
          <a:xfrm>
            <a:off x="6332806" y="218858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Text 24">
            <a:extLst>
              <a:ext uri="{FF2B5EF4-FFF2-40B4-BE49-F238E27FC236}">
                <a16:creationId xmlns:a16="http://schemas.microsoft.com/office/drawing/2014/main" id="{CBCD10B8-8F48-D6A5-1EFE-52DFDB5B7534}"/>
              </a:ext>
            </a:extLst>
          </p:cNvPr>
          <p:cNvSpPr/>
          <p:nvPr/>
        </p:nvSpPr>
        <p:spPr>
          <a:xfrm>
            <a:off x="6744286" y="2188582"/>
            <a:ext cx="480060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Test scripts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Text 25">
            <a:extLst>
              <a:ext uri="{FF2B5EF4-FFF2-40B4-BE49-F238E27FC236}">
                <a16:creationId xmlns:a16="http://schemas.microsoft.com/office/drawing/2014/main" id="{256168DB-2BA6-14F5-30ED-FFE00E3068B4}"/>
              </a:ext>
            </a:extLst>
          </p:cNvPr>
          <p:cNvSpPr/>
          <p:nvPr/>
        </p:nvSpPr>
        <p:spPr>
          <a:xfrm>
            <a:off x="6744286" y="2608971"/>
            <a:ext cx="4800600" cy="7772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script per artifact: warm-up, the 1–3 tasks, debrief questions, consent form. 10 minutes per task max.</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Shape 26">
            <a:extLst>
              <a:ext uri="{FF2B5EF4-FFF2-40B4-BE49-F238E27FC236}">
                <a16:creationId xmlns:a16="http://schemas.microsoft.com/office/drawing/2014/main" id="{5393C736-DB05-D937-AE03-0CC2952E59AB}"/>
              </a:ext>
            </a:extLst>
          </p:cNvPr>
          <p:cNvSpPr/>
          <p:nvPr/>
        </p:nvSpPr>
        <p:spPr>
          <a:xfrm>
            <a:off x="526366" y="3514462"/>
            <a:ext cx="5486400" cy="1325880"/>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Shape 27">
            <a:extLst>
              <a:ext uri="{FF2B5EF4-FFF2-40B4-BE49-F238E27FC236}">
                <a16:creationId xmlns:a16="http://schemas.microsoft.com/office/drawing/2014/main" id="{F7B97CBA-7C0B-57E5-E30D-391FFDDE9694}"/>
              </a:ext>
            </a:extLst>
          </p:cNvPr>
          <p:cNvSpPr/>
          <p:nvPr/>
        </p:nvSpPr>
        <p:spPr>
          <a:xfrm>
            <a:off x="663526" y="365162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Text 28">
            <a:extLst>
              <a:ext uri="{FF2B5EF4-FFF2-40B4-BE49-F238E27FC236}">
                <a16:creationId xmlns:a16="http://schemas.microsoft.com/office/drawing/2014/main" id="{2F7D3601-377B-A29B-E3FB-87167C8D6CD8}"/>
              </a:ext>
            </a:extLst>
          </p:cNvPr>
          <p:cNvSpPr/>
          <p:nvPr/>
        </p:nvSpPr>
        <p:spPr>
          <a:xfrm>
            <a:off x="663526" y="365162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Text 29">
            <a:extLst>
              <a:ext uri="{FF2B5EF4-FFF2-40B4-BE49-F238E27FC236}">
                <a16:creationId xmlns:a16="http://schemas.microsoft.com/office/drawing/2014/main" id="{077E6DD3-F143-5C84-7505-0DB4D7E38AF2}"/>
              </a:ext>
            </a:extLst>
          </p:cNvPr>
          <p:cNvSpPr/>
          <p:nvPr/>
        </p:nvSpPr>
        <p:spPr>
          <a:xfrm>
            <a:off x="1075006" y="3651622"/>
            <a:ext cx="480060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Walk-through videos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Text 30">
            <a:extLst>
              <a:ext uri="{FF2B5EF4-FFF2-40B4-BE49-F238E27FC236}">
                <a16:creationId xmlns:a16="http://schemas.microsoft.com/office/drawing/2014/main" id="{708DD99C-C356-C1AE-F479-EB2E2CA007A3}"/>
              </a:ext>
            </a:extLst>
          </p:cNvPr>
          <p:cNvSpPr/>
          <p:nvPr/>
        </p:nvSpPr>
        <p:spPr>
          <a:xfrm>
            <a:off x="1075006" y="4072011"/>
            <a:ext cx="4800600" cy="7772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60-second screen-recording per artifact. Sent to Decider and sponsor for async review before Thursday.</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Shape 31">
            <a:extLst>
              <a:ext uri="{FF2B5EF4-FFF2-40B4-BE49-F238E27FC236}">
                <a16:creationId xmlns:a16="http://schemas.microsoft.com/office/drawing/2014/main" id="{FD01FD32-BFEC-7D61-3CBF-8B974D77D3E5}"/>
              </a:ext>
            </a:extLst>
          </p:cNvPr>
          <p:cNvSpPr/>
          <p:nvPr/>
        </p:nvSpPr>
        <p:spPr>
          <a:xfrm>
            <a:off x="6195646" y="3514462"/>
            <a:ext cx="5486400" cy="1325880"/>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Shape 32">
            <a:extLst>
              <a:ext uri="{FF2B5EF4-FFF2-40B4-BE49-F238E27FC236}">
                <a16:creationId xmlns:a16="http://schemas.microsoft.com/office/drawing/2014/main" id="{4C09DA6E-F16F-0CF3-BA3A-E8D1C6A82952}"/>
              </a:ext>
            </a:extLst>
          </p:cNvPr>
          <p:cNvSpPr/>
          <p:nvPr/>
        </p:nvSpPr>
        <p:spPr>
          <a:xfrm>
            <a:off x="6332806" y="365162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Text 33">
            <a:extLst>
              <a:ext uri="{FF2B5EF4-FFF2-40B4-BE49-F238E27FC236}">
                <a16:creationId xmlns:a16="http://schemas.microsoft.com/office/drawing/2014/main" id="{57296D5D-6CE5-AC8F-602F-6152788D41F5}"/>
              </a:ext>
            </a:extLst>
          </p:cNvPr>
          <p:cNvSpPr/>
          <p:nvPr/>
        </p:nvSpPr>
        <p:spPr>
          <a:xfrm>
            <a:off x="6332806" y="365162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Text 34">
            <a:extLst>
              <a:ext uri="{FF2B5EF4-FFF2-40B4-BE49-F238E27FC236}">
                <a16:creationId xmlns:a16="http://schemas.microsoft.com/office/drawing/2014/main" id="{AF26AF62-F642-7E0E-D50E-A0C8514DB6A0}"/>
              </a:ext>
            </a:extLst>
          </p:cNvPr>
          <p:cNvSpPr/>
          <p:nvPr/>
        </p:nvSpPr>
        <p:spPr>
          <a:xfrm>
            <a:off x="6744286" y="3651622"/>
            <a:ext cx="480060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Participant list</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Text 35">
            <a:extLst>
              <a:ext uri="{FF2B5EF4-FFF2-40B4-BE49-F238E27FC236}">
                <a16:creationId xmlns:a16="http://schemas.microsoft.com/office/drawing/2014/main" id="{FE737F8F-8EDF-74C6-A386-3DF71991699B}"/>
              </a:ext>
            </a:extLst>
          </p:cNvPr>
          <p:cNvSpPr/>
          <p:nvPr/>
        </p:nvSpPr>
        <p:spPr>
          <a:xfrm>
            <a:off x="6744286" y="4072011"/>
            <a:ext cx="4800600" cy="7772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Who · when · which artifact · which facilitator. Two participants per session. Sessions are 45 minutes.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Shape 36">
            <a:extLst>
              <a:ext uri="{FF2B5EF4-FFF2-40B4-BE49-F238E27FC236}">
                <a16:creationId xmlns:a16="http://schemas.microsoft.com/office/drawing/2014/main" id="{E7B6BC35-4C65-5145-864E-B75AD26B214C}"/>
              </a:ext>
            </a:extLst>
          </p:cNvPr>
          <p:cNvSpPr/>
          <p:nvPr/>
        </p:nvSpPr>
        <p:spPr>
          <a:xfrm>
            <a:off x="526366" y="4977502"/>
            <a:ext cx="5486400" cy="1325880"/>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4" name="Shape 37">
            <a:extLst>
              <a:ext uri="{FF2B5EF4-FFF2-40B4-BE49-F238E27FC236}">
                <a16:creationId xmlns:a16="http://schemas.microsoft.com/office/drawing/2014/main" id="{289AC218-A190-B9A5-69A9-9E251D359FB0}"/>
              </a:ext>
            </a:extLst>
          </p:cNvPr>
          <p:cNvSpPr/>
          <p:nvPr/>
        </p:nvSpPr>
        <p:spPr>
          <a:xfrm>
            <a:off x="663526" y="511466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Text 38">
            <a:extLst>
              <a:ext uri="{FF2B5EF4-FFF2-40B4-BE49-F238E27FC236}">
                <a16:creationId xmlns:a16="http://schemas.microsoft.com/office/drawing/2014/main" id="{70AF9D25-8D3E-DB24-BCC7-DFA3E017A91A}"/>
              </a:ext>
            </a:extLst>
          </p:cNvPr>
          <p:cNvSpPr/>
          <p:nvPr/>
        </p:nvSpPr>
        <p:spPr>
          <a:xfrm>
            <a:off x="663526" y="511466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5</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6" name="Text 39">
            <a:extLst>
              <a:ext uri="{FF2B5EF4-FFF2-40B4-BE49-F238E27FC236}">
                <a16:creationId xmlns:a16="http://schemas.microsoft.com/office/drawing/2014/main" id="{C4ACB1C4-6812-308C-F2C3-9D07D87C1646}"/>
              </a:ext>
            </a:extLst>
          </p:cNvPr>
          <p:cNvSpPr/>
          <p:nvPr/>
        </p:nvSpPr>
        <p:spPr>
          <a:xfrm>
            <a:off x="1075006" y="5114662"/>
            <a:ext cx="480060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Observer roster</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7" name="Text 40">
            <a:extLst>
              <a:ext uri="{FF2B5EF4-FFF2-40B4-BE49-F238E27FC236}">
                <a16:creationId xmlns:a16="http://schemas.microsoft.com/office/drawing/2014/main" id="{E51D465A-4F5E-EA89-4A96-AD5CCBC2B487}"/>
              </a:ext>
            </a:extLst>
          </p:cNvPr>
          <p:cNvSpPr/>
          <p:nvPr/>
        </p:nvSpPr>
        <p:spPr>
          <a:xfrm>
            <a:off x="1075006" y="5535051"/>
            <a:ext cx="4800600" cy="7772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note-taker per session — not the facilitator. Trained on the observer template (what to capture, what to ignore).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8" name="Shape 41">
            <a:extLst>
              <a:ext uri="{FF2B5EF4-FFF2-40B4-BE49-F238E27FC236}">
                <a16:creationId xmlns:a16="http://schemas.microsoft.com/office/drawing/2014/main" id="{9E479211-35A4-C058-32A1-5C8127D5F9B5}"/>
              </a:ext>
            </a:extLst>
          </p:cNvPr>
          <p:cNvSpPr/>
          <p:nvPr/>
        </p:nvSpPr>
        <p:spPr>
          <a:xfrm>
            <a:off x="6195646" y="4977502"/>
            <a:ext cx="5486400" cy="1325880"/>
          </a:xfrm>
          <a:prstGeom prst="rect">
            <a:avLst/>
          </a:prstGeom>
          <a:solidFill>
            <a:srgbClr val="FFFFFF"/>
          </a:solidFill>
          <a:ln w="6350">
            <a:solidFill>
              <a:srgbClr val="CBD5E0"/>
            </a:solidFill>
            <a:prstDash val="solid"/>
          </a:ln>
          <a:effectLst>
            <a:outerShdw blurRad="50800" dist="12700" dir="8100000" algn="bl" rotWithShape="0">
              <a:srgbClr val="000000">
                <a:alpha val="6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9" name="Shape 42">
            <a:extLst>
              <a:ext uri="{FF2B5EF4-FFF2-40B4-BE49-F238E27FC236}">
                <a16:creationId xmlns:a16="http://schemas.microsoft.com/office/drawing/2014/main" id="{F9B7B3DD-21F3-B729-9CBD-701AA7D270D2}"/>
              </a:ext>
            </a:extLst>
          </p:cNvPr>
          <p:cNvSpPr/>
          <p:nvPr/>
        </p:nvSpPr>
        <p:spPr>
          <a:xfrm>
            <a:off x="6332806" y="5114662"/>
            <a:ext cx="320040" cy="32004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0" name="Text 43">
            <a:extLst>
              <a:ext uri="{FF2B5EF4-FFF2-40B4-BE49-F238E27FC236}">
                <a16:creationId xmlns:a16="http://schemas.microsoft.com/office/drawing/2014/main" id="{5ED03070-6FBF-3D27-1FEF-347DDD2A42CC}"/>
              </a:ext>
            </a:extLst>
          </p:cNvPr>
          <p:cNvSpPr/>
          <p:nvPr/>
        </p:nvSpPr>
        <p:spPr>
          <a:xfrm>
            <a:off x="6332806" y="5114662"/>
            <a:ext cx="32004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6</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1" name="Text 44">
            <a:extLst>
              <a:ext uri="{FF2B5EF4-FFF2-40B4-BE49-F238E27FC236}">
                <a16:creationId xmlns:a16="http://schemas.microsoft.com/office/drawing/2014/main" id="{01099A36-92FB-B3F1-4AD7-2D9995710817}"/>
              </a:ext>
            </a:extLst>
          </p:cNvPr>
          <p:cNvSpPr/>
          <p:nvPr/>
        </p:nvSpPr>
        <p:spPr>
          <a:xfrm>
            <a:off x="6744286" y="5114662"/>
            <a:ext cx="480060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Logistics pack</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2" name="Text 45">
            <a:extLst>
              <a:ext uri="{FF2B5EF4-FFF2-40B4-BE49-F238E27FC236}">
                <a16:creationId xmlns:a16="http://schemas.microsoft.com/office/drawing/2014/main" id="{741F8AFF-A9A6-2831-E64E-098576BF6A39}"/>
              </a:ext>
            </a:extLst>
          </p:cNvPr>
          <p:cNvSpPr/>
          <p:nvPr/>
        </p:nvSpPr>
        <p:spPr>
          <a:xfrm>
            <a:off x="6744286" y="5535051"/>
            <a:ext cx="4800600" cy="7772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Room booking or video link · recording consent · incentive gift · printed scripts · backup laptop · working pens.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301275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3869F9-3DBA-3F74-F577-FC62E27D2A5F}"/>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B56FCEB2-B8EC-603B-B7E2-4AD739816407}"/>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DFC3BED-2251-B709-ADF3-E4D4C416F6F8}"/>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169</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D44317F7-2F74-FC0A-F759-5C425D6249FB}"/>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4</a:t>
            </a:r>
          </a:p>
        </p:txBody>
      </p:sp>
      <p:sp>
        <p:nvSpPr>
          <p:cNvPr id="57" name="Rectangle: Rounded Corners 56">
            <a:extLst>
              <a:ext uri="{FF2B5EF4-FFF2-40B4-BE49-F238E27FC236}">
                <a16:creationId xmlns:a16="http://schemas.microsoft.com/office/drawing/2014/main" id="{3FBA3CE1-A158-19FF-38E6-B24DD67CF422}"/>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F5A9A2F3-B7AE-9F39-4275-713F1C9BB4D4}"/>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5689D41A-76F4-C171-4384-67066E838F01}"/>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765969EA-CE0F-9177-36FA-E3D4E5B849A5}"/>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B9AEAF4E-E52E-6C3B-D582-12608DB1CD27}"/>
              </a:ext>
            </a:extLst>
          </p:cNvPr>
          <p:cNvSpPr/>
          <p:nvPr/>
        </p:nvSpPr>
        <p:spPr>
          <a:xfrm>
            <a:off x="7459923"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9E6E35DA-F564-3F84-D973-11621045DBB0}"/>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FD8D7C88-DBA0-39E7-9FB3-C3524DC0A7A4}"/>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ABE6F0A1-AFBA-35C6-4E29-9D59C4F1D7D4}"/>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51A8DA23-8853-593C-DB49-B2A33FDA4385}"/>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7BF7E913-D6C9-C5BE-5B7D-527E9B903AFB}"/>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6CA418B4-88A9-4E13-8341-C9F14794BC7C}"/>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C5877C51-B766-CCBE-58F4-7B36641EB35B}"/>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48DA62CD-C37F-E5B0-64AD-12F79B2EC301}"/>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05E2D697-A22A-1D88-86CB-95B21B21F11A}"/>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5C0299F1-4345-A6AC-1358-177BE6C9BE50}"/>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69EFBC56-88D4-7C48-D532-93939246F925}"/>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4189207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6" name="Tijdelijke aanduiding voor tekst 44">
            <a:extLst>
              <a:ext uri="{FF2B5EF4-FFF2-40B4-BE49-F238E27FC236}">
                <a16:creationId xmlns:a16="http://schemas.microsoft.com/office/drawing/2014/main" id="{C80FA672-4A04-B6B4-18C2-8CE36B5FD926}"/>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Domain Grouping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5EDCE247-9B52-6D31-6E1A-76CAED87D797}"/>
              </a:ext>
            </a:extLst>
          </p:cNvPr>
          <p:cNvSpPr/>
          <p:nvPr/>
        </p:nvSpPr>
        <p:spPr>
          <a:xfrm>
            <a:off x="4888380" y="229682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a:t>
            </a:r>
          </a:p>
        </p:txBody>
      </p:sp>
      <p:sp>
        <p:nvSpPr>
          <p:cNvPr id="15" name="Rectangle 14">
            <a:extLst>
              <a:ext uri="{FF2B5EF4-FFF2-40B4-BE49-F238E27FC236}">
                <a16:creationId xmlns:a16="http://schemas.microsoft.com/office/drawing/2014/main" id="{BFAC3D04-C35D-68D5-49E2-A7FEB2EFA621}"/>
              </a:ext>
            </a:extLst>
          </p:cNvPr>
          <p:cNvSpPr/>
          <p:nvPr/>
        </p:nvSpPr>
        <p:spPr>
          <a:xfrm>
            <a:off x="7222414" y="2221946"/>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 KPIs</a:t>
            </a:r>
          </a:p>
        </p:txBody>
      </p:sp>
      <p:sp>
        <p:nvSpPr>
          <p:cNvPr id="17" name="Rectangle 16">
            <a:extLst>
              <a:ext uri="{FF2B5EF4-FFF2-40B4-BE49-F238E27FC236}">
                <a16:creationId xmlns:a16="http://schemas.microsoft.com/office/drawing/2014/main" id="{040B0799-CC6D-4D7F-E3F0-EBB53AAFC028}"/>
              </a:ext>
            </a:extLst>
          </p:cNvPr>
          <p:cNvSpPr/>
          <p:nvPr/>
        </p:nvSpPr>
        <p:spPr>
          <a:xfrm>
            <a:off x="9865329" y="229682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Operational</a:t>
            </a:r>
          </a:p>
        </p:txBody>
      </p:sp>
      <p:sp>
        <p:nvSpPr>
          <p:cNvPr id="21" name="Rectangle 20">
            <a:extLst>
              <a:ext uri="{FF2B5EF4-FFF2-40B4-BE49-F238E27FC236}">
                <a16:creationId xmlns:a16="http://schemas.microsoft.com/office/drawing/2014/main" id="{76956AE0-C633-76D4-9835-3C76F875F33C}"/>
              </a:ext>
            </a:extLst>
          </p:cNvPr>
          <p:cNvSpPr/>
          <p:nvPr/>
        </p:nvSpPr>
        <p:spPr>
          <a:xfrm>
            <a:off x="8465969" y="4327773"/>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Impact</a:t>
            </a:r>
          </a:p>
        </p:txBody>
      </p:sp>
      <p:sp>
        <p:nvSpPr>
          <p:cNvPr id="23" name="Rectangle 22">
            <a:extLst>
              <a:ext uri="{FF2B5EF4-FFF2-40B4-BE49-F238E27FC236}">
                <a16:creationId xmlns:a16="http://schemas.microsoft.com/office/drawing/2014/main" id="{40524277-41C3-8A2D-B8F9-159793D551AB}"/>
              </a:ext>
            </a:extLst>
          </p:cNvPr>
          <p:cNvSpPr/>
          <p:nvPr/>
        </p:nvSpPr>
        <p:spPr>
          <a:xfrm>
            <a:off x="5931029" y="4327773"/>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Training &amp; Adoption</a:t>
            </a:r>
          </a:p>
        </p:txBody>
      </p:sp>
      <p:pic>
        <p:nvPicPr>
          <p:cNvPr id="25" name="Picture 24" descr="A blue text on a light blue background&#10;&#10;Description automatically generated">
            <a:extLst>
              <a:ext uri="{FF2B5EF4-FFF2-40B4-BE49-F238E27FC236}">
                <a16:creationId xmlns:a16="http://schemas.microsoft.com/office/drawing/2014/main" id="{E99EDC52-254E-3B5E-1198-A5A589DD53A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545074" y="5158015"/>
            <a:ext cx="507484" cy="360000"/>
          </a:xfrm>
          <a:prstGeom prst="rect">
            <a:avLst/>
          </a:prstGeom>
        </p:spPr>
      </p:pic>
      <p:pic>
        <p:nvPicPr>
          <p:cNvPr id="27" name="Picture 26" descr="A blue text on a light blue background&#10;&#10;Description automatically generated">
            <a:extLst>
              <a:ext uri="{FF2B5EF4-FFF2-40B4-BE49-F238E27FC236}">
                <a16:creationId xmlns:a16="http://schemas.microsoft.com/office/drawing/2014/main" id="{59C33C66-F2BD-09E5-B641-6BF20E27B9A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015722" y="3604438"/>
            <a:ext cx="507484" cy="360000"/>
          </a:xfrm>
          <a:prstGeom prst="rect">
            <a:avLst/>
          </a:prstGeom>
        </p:spPr>
      </p:pic>
      <p:pic>
        <p:nvPicPr>
          <p:cNvPr id="29" name="Picture 28" descr="A blue text on a light blue background&#10;&#10;Description automatically generated">
            <a:extLst>
              <a:ext uri="{FF2B5EF4-FFF2-40B4-BE49-F238E27FC236}">
                <a16:creationId xmlns:a16="http://schemas.microsoft.com/office/drawing/2014/main" id="{445C4BED-32FB-D3FF-F238-3DE8B55760E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619587" y="3469423"/>
            <a:ext cx="507484" cy="360000"/>
          </a:xfrm>
          <a:prstGeom prst="rect">
            <a:avLst/>
          </a:prstGeom>
        </p:spPr>
      </p:pic>
      <p:pic>
        <p:nvPicPr>
          <p:cNvPr id="31" name="Picture 30" descr="A blue text on a light blue background&#10;&#10;Description automatically generated">
            <a:extLst>
              <a:ext uri="{FF2B5EF4-FFF2-40B4-BE49-F238E27FC236}">
                <a16:creationId xmlns:a16="http://schemas.microsoft.com/office/drawing/2014/main" id="{2F99ED5E-266C-8F8C-F966-87A3AA0BC7B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684312" y="3078232"/>
            <a:ext cx="507484" cy="360000"/>
          </a:xfrm>
          <a:prstGeom prst="rect">
            <a:avLst/>
          </a:prstGeom>
        </p:spPr>
      </p:pic>
      <p:pic>
        <p:nvPicPr>
          <p:cNvPr id="33" name="Picture 32" descr="A blue text on a blue background&#10;&#10;Description automatically generated">
            <a:extLst>
              <a:ext uri="{FF2B5EF4-FFF2-40B4-BE49-F238E27FC236}">
                <a16:creationId xmlns:a16="http://schemas.microsoft.com/office/drawing/2014/main" id="{F54003CC-0953-7B6F-CFC9-00C094589C1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214625" y="3258232"/>
            <a:ext cx="507484" cy="360000"/>
          </a:xfrm>
          <a:prstGeom prst="rect">
            <a:avLst/>
          </a:prstGeom>
        </p:spPr>
      </p:pic>
      <p:pic>
        <p:nvPicPr>
          <p:cNvPr id="35" name="Picture 34" descr="A yellow background with blue text&#10;&#10;Description automatically generated">
            <a:extLst>
              <a:ext uri="{FF2B5EF4-FFF2-40B4-BE49-F238E27FC236}">
                <a16:creationId xmlns:a16="http://schemas.microsoft.com/office/drawing/2014/main" id="{279F1FF1-F462-197E-2DF6-625A481FF24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572235" y="3877162"/>
            <a:ext cx="507484" cy="360000"/>
          </a:xfrm>
          <a:prstGeom prst="rect">
            <a:avLst/>
          </a:prstGeom>
        </p:spPr>
      </p:pic>
      <p:pic>
        <p:nvPicPr>
          <p:cNvPr id="37" name="Picture 36" descr="A yellow background with blue text&#10;&#10;Description automatically generated">
            <a:extLst>
              <a:ext uri="{FF2B5EF4-FFF2-40B4-BE49-F238E27FC236}">
                <a16:creationId xmlns:a16="http://schemas.microsoft.com/office/drawing/2014/main" id="{EBD9B1BC-223E-E315-5A48-11C473CFE911}"/>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138638" y="3784438"/>
            <a:ext cx="507484" cy="360000"/>
          </a:xfrm>
          <a:prstGeom prst="rect">
            <a:avLst/>
          </a:prstGeom>
        </p:spPr>
      </p:pic>
      <p:pic>
        <p:nvPicPr>
          <p:cNvPr id="39" name="Picture 38" descr="A yellow background with blue text&#10;&#10;Description automatically generated">
            <a:extLst>
              <a:ext uri="{FF2B5EF4-FFF2-40B4-BE49-F238E27FC236}">
                <a16:creationId xmlns:a16="http://schemas.microsoft.com/office/drawing/2014/main" id="{EFDBA747-74E3-F9E5-1145-2F4C9FE58204}"/>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513315" y="3478104"/>
            <a:ext cx="507484" cy="360000"/>
          </a:xfrm>
          <a:prstGeom prst="rect">
            <a:avLst/>
          </a:prstGeom>
        </p:spPr>
      </p:pic>
      <p:pic>
        <p:nvPicPr>
          <p:cNvPr id="41" name="Picture 40" descr="A yellow background with blue text&#10;&#10;Description automatically generated">
            <a:extLst>
              <a:ext uri="{FF2B5EF4-FFF2-40B4-BE49-F238E27FC236}">
                <a16:creationId xmlns:a16="http://schemas.microsoft.com/office/drawing/2014/main" id="{DBA22690-1B8C-25B5-0AE5-D1AC82E1A399}"/>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957651" y="3464779"/>
            <a:ext cx="507484" cy="360000"/>
          </a:xfrm>
          <a:prstGeom prst="rect">
            <a:avLst/>
          </a:prstGeom>
        </p:spPr>
      </p:pic>
      <p:pic>
        <p:nvPicPr>
          <p:cNvPr id="43" name="Picture 42" descr="A yellow background with blue text&#10;&#10;Description automatically generated">
            <a:extLst>
              <a:ext uri="{FF2B5EF4-FFF2-40B4-BE49-F238E27FC236}">
                <a16:creationId xmlns:a16="http://schemas.microsoft.com/office/drawing/2014/main" id="{42955EE5-11B8-394E-5291-EEA73CD89DB5}"/>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5584752" y="3474713"/>
            <a:ext cx="507484" cy="360000"/>
          </a:xfrm>
          <a:prstGeom prst="rect">
            <a:avLst/>
          </a:prstGeom>
        </p:spPr>
      </p:pic>
      <p:pic>
        <p:nvPicPr>
          <p:cNvPr id="44" name="Picture 43" descr="A yellow background with blue text&#10;&#10;Description automatically generated">
            <a:extLst>
              <a:ext uri="{FF2B5EF4-FFF2-40B4-BE49-F238E27FC236}">
                <a16:creationId xmlns:a16="http://schemas.microsoft.com/office/drawing/2014/main" id="{347AF341-21F1-7A9D-D82C-BF1DB8C58745}"/>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274303" y="3159908"/>
            <a:ext cx="507484" cy="360000"/>
          </a:xfrm>
          <a:prstGeom prst="rect">
            <a:avLst/>
          </a:prstGeom>
        </p:spPr>
      </p:pic>
      <p:pic>
        <p:nvPicPr>
          <p:cNvPr id="45" name="Picture 44" descr="A yellow background with blue text&#10;&#10;Description automatically generated">
            <a:extLst>
              <a:ext uri="{FF2B5EF4-FFF2-40B4-BE49-F238E27FC236}">
                <a16:creationId xmlns:a16="http://schemas.microsoft.com/office/drawing/2014/main" id="{36D540EA-17F3-D7EB-04FB-349F51C8AA9B}"/>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5735979" y="3181841"/>
            <a:ext cx="507484" cy="360000"/>
          </a:xfrm>
          <a:prstGeom prst="rect">
            <a:avLst/>
          </a:prstGeom>
        </p:spPr>
      </p:pic>
      <p:pic>
        <p:nvPicPr>
          <p:cNvPr id="46" name="Picture 45" descr="A yellow background with blue text&#10;&#10;Description automatically generated">
            <a:extLst>
              <a:ext uri="{FF2B5EF4-FFF2-40B4-BE49-F238E27FC236}">
                <a16:creationId xmlns:a16="http://schemas.microsoft.com/office/drawing/2014/main" id="{92AC6D0C-3A85-1E5C-1AEF-CEB5EEE61C28}"/>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4710112" y="3096324"/>
            <a:ext cx="507484" cy="360000"/>
          </a:xfrm>
          <a:prstGeom prst="rect">
            <a:avLst/>
          </a:prstGeom>
        </p:spPr>
      </p:pic>
      <p:pic>
        <p:nvPicPr>
          <p:cNvPr id="47" name="Picture 46" descr="A yellow background with blue text&#10;&#10;Description automatically generated">
            <a:extLst>
              <a:ext uri="{FF2B5EF4-FFF2-40B4-BE49-F238E27FC236}">
                <a16:creationId xmlns:a16="http://schemas.microsoft.com/office/drawing/2014/main" id="{48866DB0-3407-453E-7C80-E2204C9BD1C2}"/>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9719044" y="3151459"/>
            <a:ext cx="507484" cy="360000"/>
          </a:xfrm>
          <a:prstGeom prst="rect">
            <a:avLst/>
          </a:prstGeom>
        </p:spPr>
      </p:pic>
      <p:pic>
        <p:nvPicPr>
          <p:cNvPr id="48" name="Picture 47" descr="A blue text on a light blue background&#10;&#10;Description automatically generated">
            <a:extLst>
              <a:ext uri="{FF2B5EF4-FFF2-40B4-BE49-F238E27FC236}">
                <a16:creationId xmlns:a16="http://schemas.microsoft.com/office/drawing/2014/main" id="{B90CE627-03D1-8B0E-5877-F2D80EC6C410}"/>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6510650" y="5477050"/>
            <a:ext cx="507484" cy="360000"/>
          </a:xfrm>
          <a:prstGeom prst="rect">
            <a:avLst/>
          </a:prstGeom>
        </p:spPr>
      </p:pic>
      <p:pic>
        <p:nvPicPr>
          <p:cNvPr id="49" name="Picture 48" descr="A blue text on a light blue background&#10;&#10;Description automatically generated">
            <a:extLst>
              <a:ext uri="{FF2B5EF4-FFF2-40B4-BE49-F238E27FC236}">
                <a16:creationId xmlns:a16="http://schemas.microsoft.com/office/drawing/2014/main" id="{88BDA8F6-3FBD-59AD-0CD7-A748B51E5827}"/>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7106728" y="3398294"/>
            <a:ext cx="507484" cy="360000"/>
          </a:xfrm>
          <a:prstGeom prst="rect">
            <a:avLst/>
          </a:prstGeom>
        </p:spPr>
      </p:pic>
      <p:pic>
        <p:nvPicPr>
          <p:cNvPr id="50" name="Picture 49" descr="A blue text on a blue background&#10;&#10;Description automatically generated">
            <a:extLst>
              <a:ext uri="{FF2B5EF4-FFF2-40B4-BE49-F238E27FC236}">
                <a16:creationId xmlns:a16="http://schemas.microsoft.com/office/drawing/2014/main" id="{7318FC31-49D2-2A2A-88F7-6D8558993AA8}"/>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8138798" y="3096324"/>
            <a:ext cx="507484" cy="360000"/>
          </a:xfrm>
          <a:prstGeom prst="rect">
            <a:avLst/>
          </a:prstGeom>
        </p:spPr>
      </p:pic>
      <p:pic>
        <p:nvPicPr>
          <p:cNvPr id="51" name="Picture 50" descr="A blue text on a light blue background&#10;&#10;Description automatically generated">
            <a:extLst>
              <a:ext uri="{FF2B5EF4-FFF2-40B4-BE49-F238E27FC236}">
                <a16:creationId xmlns:a16="http://schemas.microsoft.com/office/drawing/2014/main" id="{155658F4-F0B9-03BD-CA63-2B5E6E815A24}"/>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7638282" y="3001951"/>
            <a:ext cx="507484" cy="360000"/>
          </a:xfrm>
          <a:prstGeom prst="rect">
            <a:avLst/>
          </a:prstGeom>
        </p:spPr>
      </p:pic>
      <p:pic>
        <p:nvPicPr>
          <p:cNvPr id="53" name="Picture 52" descr="A blue text on a blue background&#10;&#10;Description automatically generated">
            <a:extLst>
              <a:ext uri="{FF2B5EF4-FFF2-40B4-BE49-F238E27FC236}">
                <a16:creationId xmlns:a16="http://schemas.microsoft.com/office/drawing/2014/main" id="{1D4679E6-2C01-4AF8-06A7-8E74B3CD3B63}"/>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5588516" y="5083773"/>
            <a:ext cx="507484" cy="360000"/>
          </a:xfrm>
          <a:prstGeom prst="rect">
            <a:avLst/>
          </a:prstGeom>
        </p:spPr>
      </p:pic>
      <p:pic>
        <p:nvPicPr>
          <p:cNvPr id="54" name="Picture 53" descr="A blue text on a light blue background&#10;&#10;Description automatically generated">
            <a:extLst>
              <a:ext uri="{FF2B5EF4-FFF2-40B4-BE49-F238E27FC236}">
                <a16:creationId xmlns:a16="http://schemas.microsoft.com/office/drawing/2014/main" id="{C5318B24-4A35-6CE0-3E91-AF4C4180DDED}"/>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7130798" y="3046787"/>
            <a:ext cx="507484" cy="360000"/>
          </a:xfrm>
          <a:prstGeom prst="rect">
            <a:avLst/>
          </a:prstGeom>
        </p:spPr>
      </p:pic>
      <p:pic>
        <p:nvPicPr>
          <p:cNvPr id="55" name="Picture 54" descr="A blue text on a light blue background&#10;&#10;Description automatically generated">
            <a:extLst>
              <a:ext uri="{FF2B5EF4-FFF2-40B4-BE49-F238E27FC236}">
                <a16:creationId xmlns:a16="http://schemas.microsoft.com/office/drawing/2014/main" id="{1726CA03-761B-73B3-55A6-4D5610DBD560}"/>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5979623" y="5210894"/>
            <a:ext cx="507484" cy="360000"/>
          </a:xfrm>
          <a:prstGeom prst="rect">
            <a:avLst/>
          </a:prstGeom>
        </p:spPr>
      </p:pic>
      <p:pic>
        <p:nvPicPr>
          <p:cNvPr id="56" name="Picture 55" descr="A blue text on a light blue background&#10;&#10;Description automatically generated">
            <a:extLst>
              <a:ext uri="{FF2B5EF4-FFF2-40B4-BE49-F238E27FC236}">
                <a16:creationId xmlns:a16="http://schemas.microsoft.com/office/drawing/2014/main" id="{B34E28F5-5353-C0BD-9191-76FA60A2CFC1}"/>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6542029" y="5158015"/>
            <a:ext cx="507484" cy="360000"/>
          </a:xfrm>
          <a:prstGeom prst="rect">
            <a:avLst/>
          </a:prstGeom>
        </p:spPr>
      </p:pic>
      <p:pic>
        <p:nvPicPr>
          <p:cNvPr id="57" name="Picture 56" descr="A blue text on a blue background&#10;&#10;Description automatically generated">
            <a:extLst>
              <a:ext uri="{FF2B5EF4-FFF2-40B4-BE49-F238E27FC236}">
                <a16:creationId xmlns:a16="http://schemas.microsoft.com/office/drawing/2014/main" id="{C5884EA7-ACF6-F323-D5F3-17257A5D5AF8}"/>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9083298" y="5158015"/>
            <a:ext cx="507484" cy="360000"/>
          </a:xfrm>
          <a:prstGeom prst="rect">
            <a:avLst/>
          </a:prstGeom>
        </p:spPr>
      </p:pic>
      <p:grpSp>
        <p:nvGrpSpPr>
          <p:cNvPr id="14" name="Group 13">
            <a:extLst>
              <a:ext uri="{FF2B5EF4-FFF2-40B4-BE49-F238E27FC236}">
                <a16:creationId xmlns:a16="http://schemas.microsoft.com/office/drawing/2014/main" id="{DC4A6D34-CDDD-51B5-DFDC-CA1AAF173C5E}"/>
              </a:ext>
            </a:extLst>
          </p:cNvPr>
          <p:cNvGrpSpPr/>
          <p:nvPr/>
        </p:nvGrpSpPr>
        <p:grpSpPr>
          <a:xfrm>
            <a:off x="10820400" y="158021"/>
            <a:ext cx="1262954" cy="262128"/>
            <a:chOff x="10892274" y="158021"/>
            <a:chExt cx="1191080" cy="262128"/>
          </a:xfrm>
        </p:grpSpPr>
        <p:sp>
          <p:nvSpPr>
            <p:cNvPr id="20" name="Oval 19">
              <a:extLst>
                <a:ext uri="{FF2B5EF4-FFF2-40B4-BE49-F238E27FC236}">
                  <a16:creationId xmlns:a16="http://schemas.microsoft.com/office/drawing/2014/main" id="{30F61B18-13E8-C79F-2B08-B8E4227A44F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2" name="Group 21">
              <a:extLst>
                <a:ext uri="{FF2B5EF4-FFF2-40B4-BE49-F238E27FC236}">
                  <a16:creationId xmlns:a16="http://schemas.microsoft.com/office/drawing/2014/main" id="{007D808A-92BC-8969-F5F3-E73CC1FE8C03}"/>
                </a:ext>
              </a:extLst>
            </p:cNvPr>
            <p:cNvGrpSpPr/>
            <p:nvPr/>
          </p:nvGrpSpPr>
          <p:grpSpPr>
            <a:xfrm>
              <a:off x="10892274" y="158021"/>
              <a:ext cx="1191080" cy="262128"/>
              <a:chOff x="9614080" y="308749"/>
              <a:chExt cx="1191080" cy="262128"/>
            </a:xfrm>
          </p:grpSpPr>
          <p:sp>
            <p:nvSpPr>
              <p:cNvPr id="24" name="Rectangle 23">
                <a:extLst>
                  <a:ext uri="{FF2B5EF4-FFF2-40B4-BE49-F238E27FC236}">
                    <a16:creationId xmlns:a16="http://schemas.microsoft.com/office/drawing/2014/main" id="{4E9D4267-65D1-91E5-021A-1F7325D1521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6" name="Rectangle 25">
                <a:extLst>
                  <a:ext uri="{FF2B5EF4-FFF2-40B4-BE49-F238E27FC236}">
                    <a16:creationId xmlns:a16="http://schemas.microsoft.com/office/drawing/2014/main" id="{54FD5B79-A0BF-8D03-0524-FDE90FE8914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BB5A9B39-4010-1D1B-2C52-0DA03D26331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4747279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Onboarding Session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2B1FFE3E-BD40-8584-D24E-F651039CD6B7}"/>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Onboarding Session will serve as a crucial </a:t>
            </a:r>
            <a:r>
              <a:rPr lang="en-US" b="1" dirty="0">
                <a:solidFill>
                  <a:schemeClr val="bg1"/>
                </a:solidFill>
              </a:rPr>
              <a:t>60-90 minute info session </a:t>
            </a:r>
            <a:r>
              <a:rPr lang="en-US" dirty="0">
                <a:solidFill>
                  <a:schemeClr val="bg1"/>
                </a:solidFill>
              </a:rPr>
              <a:t>where we explain the prototypes, mock processes, tools, and templates that users will be testing. </a:t>
            </a:r>
          </a:p>
          <a:p>
            <a:pPr marL="0" indent="0" algn="just">
              <a:lnSpc>
                <a:spcPct val="100000"/>
              </a:lnSpc>
              <a:buNone/>
            </a:pPr>
            <a:r>
              <a:rPr lang="en-US" dirty="0">
                <a:solidFill>
                  <a:schemeClr val="bg1"/>
                </a:solidFill>
              </a:rPr>
              <a:t>This session ensures that testers understand the goals, how to interact with the prototypes, and what specific elements they should focus on during testing.</a:t>
            </a:r>
          </a:p>
        </p:txBody>
      </p:sp>
      <p:grpSp>
        <p:nvGrpSpPr>
          <p:cNvPr id="14" name="Group 13">
            <a:extLst>
              <a:ext uri="{FF2B5EF4-FFF2-40B4-BE49-F238E27FC236}">
                <a16:creationId xmlns:a16="http://schemas.microsoft.com/office/drawing/2014/main" id="{A118D9B9-E89D-ADC6-9DBD-967B0DC14179}"/>
              </a:ext>
            </a:extLst>
          </p:cNvPr>
          <p:cNvGrpSpPr/>
          <p:nvPr/>
        </p:nvGrpSpPr>
        <p:grpSpPr>
          <a:xfrm>
            <a:off x="4764088" y="1903345"/>
            <a:ext cx="6241311" cy="1245570"/>
            <a:chOff x="4764088" y="1645258"/>
            <a:chExt cx="6241311" cy="1245570"/>
          </a:xfrm>
        </p:grpSpPr>
        <p:sp>
          <p:nvSpPr>
            <p:cNvPr id="15" name="Tijdelijke aanduiding voor inhoud 5">
              <a:extLst>
                <a:ext uri="{FF2B5EF4-FFF2-40B4-BE49-F238E27FC236}">
                  <a16:creationId xmlns:a16="http://schemas.microsoft.com/office/drawing/2014/main" id="{093894F7-1DFB-508C-2E66-35E309CEEB3F}"/>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Provide a clear explanation of the overall goal of the prototype testing—to validate how well the prototypes simulate real-world processes for data quality checks and business glossary documentation for Critical Data Elements (CDEs).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Reiterate how the testing is crucial for refining the data governance framework and ensuring the viability of the processes, tools, and roles we’ve established so far.</a:t>
              </a:r>
            </a:p>
          </p:txBody>
        </p:sp>
        <p:sp>
          <p:nvSpPr>
            <p:cNvPr id="16" name="Tijdelijke aanduiding voor tekst 44">
              <a:extLst>
                <a:ext uri="{FF2B5EF4-FFF2-40B4-BE49-F238E27FC236}">
                  <a16:creationId xmlns:a16="http://schemas.microsoft.com/office/drawing/2014/main" id="{46BE38C5-E4DC-D240-2D98-431F3066A87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the Objective</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2F15A528-F35C-DB4E-E373-EB48CC36BAC9}"/>
              </a:ext>
            </a:extLst>
          </p:cNvPr>
          <p:cNvGrpSpPr/>
          <p:nvPr/>
        </p:nvGrpSpPr>
        <p:grpSpPr>
          <a:xfrm>
            <a:off x="4764088" y="3588157"/>
            <a:ext cx="6241311" cy="1245570"/>
            <a:chOff x="4764088" y="3311386"/>
            <a:chExt cx="6241311" cy="1245570"/>
          </a:xfrm>
        </p:grpSpPr>
        <p:sp>
          <p:nvSpPr>
            <p:cNvPr id="18" name="Tijdelijke aanduiding voor inhoud 5">
              <a:extLst>
                <a:ext uri="{FF2B5EF4-FFF2-40B4-BE49-F238E27FC236}">
                  <a16:creationId xmlns:a16="http://schemas.microsoft.com/office/drawing/2014/main" id="{177873B8-B4DF-091B-2638-B3007E2B9DB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Walk users through the specific prototypes they will be interacting with, including:</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glossary templates and documentation for CDEs.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data quality measurement process and how it applies to the selected CDEs.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Highlight key interactions, explain the mock workflows they will follow, and clarify the expectations for the test.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Offer examples of how a typical interaction might look, from filling in a glossary field to simulating a data quality issue resolution.</a:t>
              </a:r>
            </a:p>
          </p:txBody>
        </p:sp>
        <p:sp>
          <p:nvSpPr>
            <p:cNvPr id="19" name="Tijdelijke aanduiding voor tekst 44">
              <a:extLst>
                <a:ext uri="{FF2B5EF4-FFF2-40B4-BE49-F238E27FC236}">
                  <a16:creationId xmlns:a16="http://schemas.microsoft.com/office/drawing/2014/main" id="{4903C6F7-D9BD-68FA-7804-9543B3497EB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Demonstration of Prototypes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3" name="Tijdelijke aanduiding voor tekst 44">
            <a:extLst>
              <a:ext uri="{FF2B5EF4-FFF2-40B4-BE49-F238E27FC236}">
                <a16:creationId xmlns:a16="http://schemas.microsoft.com/office/drawing/2014/main" id="{1F9E5C79-7B10-DB19-3BCC-27499B25B17F}"/>
              </a:ext>
            </a:extLst>
          </p:cNvPr>
          <p:cNvSpPr txBox="1">
            <a:spLocks/>
          </p:cNvSpPr>
          <p:nvPr/>
        </p:nvSpPr>
        <p:spPr>
          <a:xfrm>
            <a:off x="4764088" y="1420412"/>
            <a:ext cx="6081823"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Session Breakdown: Part 1</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 name="Group 10">
            <a:extLst>
              <a:ext uri="{FF2B5EF4-FFF2-40B4-BE49-F238E27FC236}">
                <a16:creationId xmlns:a16="http://schemas.microsoft.com/office/drawing/2014/main" id="{A341EF57-A0B5-6563-2358-703E1B685CBF}"/>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A785F492-F362-CCF1-7A59-C2844C3F513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20" name="Group 19">
              <a:extLst>
                <a:ext uri="{FF2B5EF4-FFF2-40B4-BE49-F238E27FC236}">
                  <a16:creationId xmlns:a16="http://schemas.microsoft.com/office/drawing/2014/main" id="{0F7B3785-4C9D-48AE-B73E-10E77392BAAF}"/>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FD9EE6D2-A6B2-9DFA-FD17-62D664CCC93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22" name="Rectangle 21">
                <a:extLst>
                  <a:ext uri="{FF2B5EF4-FFF2-40B4-BE49-F238E27FC236}">
                    <a16:creationId xmlns:a16="http://schemas.microsoft.com/office/drawing/2014/main" id="{B659B1F6-4E33-B101-6307-A327D0C7CCC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288223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Onboarding Session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2B1FFE3E-BD40-8584-D24E-F651039CD6B7}"/>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Onboarding Session will serve as a crucial </a:t>
            </a:r>
            <a:r>
              <a:rPr lang="en-US" b="1" dirty="0">
                <a:solidFill>
                  <a:schemeClr val="bg1"/>
                </a:solidFill>
              </a:rPr>
              <a:t>60-90 minute info session </a:t>
            </a:r>
            <a:r>
              <a:rPr lang="en-US" dirty="0">
                <a:solidFill>
                  <a:schemeClr val="bg1"/>
                </a:solidFill>
              </a:rPr>
              <a:t>where we explain the prototypes, mock processes, tools, and templates that users will be testing. </a:t>
            </a:r>
          </a:p>
          <a:p>
            <a:pPr marL="0" indent="0" algn="just">
              <a:lnSpc>
                <a:spcPct val="100000"/>
              </a:lnSpc>
              <a:buNone/>
            </a:pPr>
            <a:r>
              <a:rPr lang="en-US" dirty="0">
                <a:solidFill>
                  <a:schemeClr val="bg1"/>
                </a:solidFill>
              </a:rPr>
              <a:t>This session ensures that testers understand the goals, how to interact with the prototypes, and what specific elements they should focus on during testing.</a:t>
            </a:r>
          </a:p>
        </p:txBody>
      </p:sp>
      <p:grpSp>
        <p:nvGrpSpPr>
          <p:cNvPr id="14" name="Group 13">
            <a:extLst>
              <a:ext uri="{FF2B5EF4-FFF2-40B4-BE49-F238E27FC236}">
                <a16:creationId xmlns:a16="http://schemas.microsoft.com/office/drawing/2014/main" id="{A118D9B9-E89D-ADC6-9DBD-967B0DC14179}"/>
              </a:ext>
            </a:extLst>
          </p:cNvPr>
          <p:cNvGrpSpPr/>
          <p:nvPr/>
        </p:nvGrpSpPr>
        <p:grpSpPr>
          <a:xfrm>
            <a:off x="4764088" y="1903345"/>
            <a:ext cx="6241311" cy="1245570"/>
            <a:chOff x="4764088" y="1645258"/>
            <a:chExt cx="6241311" cy="1245570"/>
          </a:xfrm>
        </p:grpSpPr>
        <p:sp>
          <p:nvSpPr>
            <p:cNvPr id="15" name="Tijdelijke aanduiding voor inhoud 5">
              <a:extLst>
                <a:ext uri="{FF2B5EF4-FFF2-40B4-BE49-F238E27FC236}">
                  <a16:creationId xmlns:a16="http://schemas.microsoft.com/office/drawing/2014/main" id="{093894F7-1DFB-508C-2E66-35E309CEEB3F}"/>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Allow testers to ask any questions or raise concerns.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open dialogue to ensure participants feel confident and clear about the prototypes, their roles, and the expectations.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Clarify any confusion about specific prototype features, workflow steps, or roles (e.g., data steward, data owner, data custodian).</a:t>
              </a:r>
            </a:p>
          </p:txBody>
        </p:sp>
        <p:sp>
          <p:nvSpPr>
            <p:cNvPr id="16" name="Tijdelijke aanduiding voor tekst 44">
              <a:extLst>
                <a:ext uri="{FF2B5EF4-FFF2-40B4-BE49-F238E27FC236}">
                  <a16:creationId xmlns:a16="http://schemas.microsoft.com/office/drawing/2014/main" id="{46BE38C5-E4DC-D240-2D98-431F3066A87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Q&amp;A Session</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2F15A528-F35C-DB4E-E373-EB48CC36BAC9}"/>
              </a:ext>
            </a:extLst>
          </p:cNvPr>
          <p:cNvGrpSpPr/>
          <p:nvPr/>
        </p:nvGrpSpPr>
        <p:grpSpPr>
          <a:xfrm>
            <a:off x="4764088" y="3683407"/>
            <a:ext cx="6241311" cy="1245570"/>
            <a:chOff x="4764088" y="3311386"/>
            <a:chExt cx="6241311" cy="1245570"/>
          </a:xfrm>
        </p:grpSpPr>
        <p:sp>
          <p:nvSpPr>
            <p:cNvPr id="18" name="Tijdelijke aanduiding voor inhoud 5">
              <a:extLst>
                <a:ext uri="{FF2B5EF4-FFF2-40B4-BE49-F238E27FC236}">
                  <a16:creationId xmlns:a16="http://schemas.microsoft.com/office/drawing/2014/main" id="{177873B8-B4DF-091B-2638-B3007E2B9DB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Confirm the testing schedule, including the time slots blocked for each participant.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Discuss how feedback will be gathered, whether via collaborative tools (e.g., Slack, Teams, Google Forms) or during one-on-one interviews.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Highlight the available support channels (e.g., dedicated Slack/Teams group, direct access to team members) and troubleshooting options during testing.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participants know that the team will be available on Thursday, Friday, and Monday for any questions or issues that arise during testing.</a:t>
              </a:r>
            </a:p>
          </p:txBody>
        </p:sp>
        <p:sp>
          <p:nvSpPr>
            <p:cNvPr id="19" name="Tijdelijke aanduiding voor tekst 44">
              <a:extLst>
                <a:ext uri="{FF2B5EF4-FFF2-40B4-BE49-F238E27FC236}">
                  <a16:creationId xmlns:a16="http://schemas.microsoft.com/office/drawing/2014/main" id="{4903C6F7-D9BD-68FA-7804-9543B3497EB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Logistics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3" name="Tijdelijke aanduiding voor tekst 44">
            <a:extLst>
              <a:ext uri="{FF2B5EF4-FFF2-40B4-BE49-F238E27FC236}">
                <a16:creationId xmlns:a16="http://schemas.microsoft.com/office/drawing/2014/main" id="{1F9E5C79-7B10-DB19-3BCC-27499B25B17F}"/>
              </a:ext>
            </a:extLst>
          </p:cNvPr>
          <p:cNvSpPr txBox="1">
            <a:spLocks/>
          </p:cNvSpPr>
          <p:nvPr/>
        </p:nvSpPr>
        <p:spPr>
          <a:xfrm>
            <a:off x="4764088" y="1420412"/>
            <a:ext cx="6081823"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Session Breakdown: Part 2</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 name="Group 10">
            <a:extLst>
              <a:ext uri="{FF2B5EF4-FFF2-40B4-BE49-F238E27FC236}">
                <a16:creationId xmlns:a16="http://schemas.microsoft.com/office/drawing/2014/main" id="{EB41A316-EB64-8AA4-E318-D8955941AFD2}"/>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EB3BBB4A-0BF4-DDB0-4213-3760F9D8970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20" name="Group 19">
              <a:extLst>
                <a:ext uri="{FF2B5EF4-FFF2-40B4-BE49-F238E27FC236}">
                  <a16:creationId xmlns:a16="http://schemas.microsoft.com/office/drawing/2014/main" id="{0DFCF8E5-90F4-03A1-C492-851751AC1E84}"/>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4DFD2819-5D4D-AD37-47A0-F6221795E19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22" name="Rectangle 21">
                <a:extLst>
                  <a:ext uri="{FF2B5EF4-FFF2-40B4-BE49-F238E27FC236}">
                    <a16:creationId xmlns:a16="http://schemas.microsoft.com/office/drawing/2014/main" id="{8AFF32A4-D194-3AC3-D497-7960D89826B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110072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D93CA0-3393-E18F-E03D-41097D5FD247}"/>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F83E447E-0921-89B0-2A31-D0EC50A30933}"/>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4D1D709-3014-6139-E0A1-4FAE24D33CF9}"/>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172</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6F5C5C42-EECF-FF55-8B35-1DC583FD691A}"/>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4</a:t>
            </a:r>
          </a:p>
        </p:txBody>
      </p:sp>
      <p:sp>
        <p:nvSpPr>
          <p:cNvPr id="57" name="Rectangle: Rounded Corners 56">
            <a:extLst>
              <a:ext uri="{FF2B5EF4-FFF2-40B4-BE49-F238E27FC236}">
                <a16:creationId xmlns:a16="http://schemas.microsoft.com/office/drawing/2014/main" id="{94AD27A2-40AA-898A-006B-E7EC3633B0E6}"/>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BC39C100-0C6A-D893-DFBC-11C261FF2932}"/>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47A44F0F-CE7F-9D56-7A84-75C3B8E36428}"/>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CD2CFA3B-2430-F5E6-4538-941AB4639FD0}"/>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32D0B7AA-AD60-4CA1-F7AC-1754FA2809E6}"/>
              </a:ext>
            </a:extLst>
          </p:cNvPr>
          <p:cNvSpPr/>
          <p:nvPr/>
        </p:nvSpPr>
        <p:spPr>
          <a:xfrm>
            <a:off x="7459923"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63F055E6-A1FA-5EAA-B71A-BDBEB5538005}"/>
              </a:ext>
            </a:extLst>
          </p:cNvPr>
          <p:cNvSpPr/>
          <p:nvPr/>
        </p:nvSpPr>
        <p:spPr>
          <a:xfrm>
            <a:off x="9755497"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79A36124-F4DA-9FEE-C147-CF1DECC3935D}"/>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8E8882FB-1678-2D85-F202-7EB5CA18A707}"/>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01B1714B-E031-3658-CC86-88A5A886D429}"/>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1B3EF592-1559-66E2-81A1-28F6A988D597}"/>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38447EF4-5EE8-FBC8-B8D8-644651827DEE}"/>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CB5025E5-27D5-E249-9520-F6087FB0CD8E}"/>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65A667E2-D170-2DA6-D687-CF2D094691A7}"/>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A70E182E-8FC7-1DAF-A7CC-BB0854C64B6D}"/>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24539BB3-7FFE-BCF8-F731-1751D7B164B5}"/>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E5EF1994-852D-FA43-61FE-2EA82D55F6C4}"/>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28921522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User Testing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500372"/>
            <a:ext cx="3729192" cy="4398983"/>
          </a:xfrm>
        </p:spPr>
        <p:txBody>
          <a:bodyPr/>
          <a:lstStyle/>
          <a:p>
            <a:pPr algn="just">
              <a:lnSpc>
                <a:spcPct val="100000"/>
              </a:lnSpc>
            </a:pPr>
            <a:r>
              <a:rPr lang="en-US" dirty="0">
                <a:solidFill>
                  <a:schemeClr val="bg1"/>
                </a:solidFill>
              </a:rPr>
              <a:t>The User Testing phase is one of the most critical steps in our Data Governance Sprint</a:t>
            </a:r>
            <a:r>
              <a:rPr lang="en-US" baseline="30000" dirty="0">
                <a:solidFill>
                  <a:schemeClr val="bg1"/>
                </a:solidFill>
              </a:rPr>
              <a:t>TM</a:t>
            </a:r>
            <a:r>
              <a:rPr lang="en-US" dirty="0">
                <a:solidFill>
                  <a:schemeClr val="bg1"/>
                </a:solidFill>
              </a:rPr>
              <a:t>, as it allows us to </a:t>
            </a:r>
            <a:r>
              <a:rPr lang="en-US" b="1" dirty="0">
                <a:solidFill>
                  <a:schemeClr val="bg1"/>
                </a:solidFill>
              </a:rPr>
              <a:t>validate the prototypes </a:t>
            </a:r>
            <a:r>
              <a:rPr lang="en-US" dirty="0">
                <a:solidFill>
                  <a:schemeClr val="bg1"/>
                </a:solidFill>
              </a:rPr>
              <a:t>we've developed against real-world scenarios. </a:t>
            </a:r>
          </a:p>
          <a:p>
            <a:pPr algn="just">
              <a:lnSpc>
                <a:spcPct val="100000"/>
              </a:lnSpc>
            </a:pPr>
            <a:r>
              <a:rPr lang="en-US" dirty="0">
                <a:solidFill>
                  <a:schemeClr val="bg1"/>
                </a:solidFill>
              </a:rPr>
              <a:t>This testing period will simulate the actual processes and tools we plan to implement for managing data quality and documenting metadata for Critical Data Elements (CDEs). </a:t>
            </a:r>
          </a:p>
          <a:p>
            <a:pPr algn="just">
              <a:lnSpc>
                <a:spcPct val="100000"/>
              </a:lnSpc>
            </a:pPr>
            <a:r>
              <a:rPr lang="en-US" dirty="0">
                <a:solidFill>
                  <a:schemeClr val="bg1"/>
                </a:solidFill>
              </a:rPr>
              <a:t>During this phase, testers will work through the mock processes we've created, provide </a:t>
            </a:r>
            <a:r>
              <a:rPr lang="en-US" b="1" dirty="0">
                <a:solidFill>
                  <a:schemeClr val="bg1"/>
                </a:solidFill>
              </a:rPr>
              <a:t>real-time feedback</a:t>
            </a:r>
            <a:r>
              <a:rPr lang="en-US" dirty="0">
                <a:solidFill>
                  <a:schemeClr val="bg1"/>
                </a:solidFill>
              </a:rPr>
              <a:t>, and help us identify </a:t>
            </a:r>
            <a:r>
              <a:rPr lang="en-US" b="1" dirty="0">
                <a:solidFill>
                  <a:schemeClr val="bg1"/>
                </a:solidFill>
              </a:rPr>
              <a:t>areas for improvement</a:t>
            </a:r>
            <a:r>
              <a:rPr lang="en-US" dirty="0">
                <a:solidFill>
                  <a:schemeClr val="bg1"/>
                </a:solidFill>
              </a:rPr>
              <a:t>. </a:t>
            </a:r>
          </a:p>
          <a:p>
            <a:pPr algn="just">
              <a:lnSpc>
                <a:spcPct val="100000"/>
              </a:lnSpc>
            </a:pPr>
            <a:r>
              <a:rPr lang="en-US" dirty="0">
                <a:solidFill>
                  <a:schemeClr val="bg1"/>
                </a:solidFill>
              </a:rPr>
              <a:t>This combination of structured testing and open feedback will ensure that we walk away with a clear understanding of what works, what needs refinement, and how we can enhance the prototypes to ensure their success when fully deployed.</a:t>
            </a:r>
          </a:p>
        </p:txBody>
      </p:sp>
      <p:grpSp>
        <p:nvGrpSpPr>
          <p:cNvPr id="6" name="Group 5">
            <a:extLst>
              <a:ext uri="{FF2B5EF4-FFF2-40B4-BE49-F238E27FC236}">
                <a16:creationId xmlns:a16="http://schemas.microsoft.com/office/drawing/2014/main" id="{93B19010-AC5E-1776-0A2C-3DE52A060412}"/>
              </a:ext>
            </a:extLst>
          </p:cNvPr>
          <p:cNvGrpSpPr/>
          <p:nvPr/>
        </p:nvGrpSpPr>
        <p:grpSpPr>
          <a:xfrm>
            <a:off x="5106988" y="1667390"/>
            <a:ext cx="6241311" cy="1245570"/>
            <a:chOff x="4764088" y="1645258"/>
            <a:chExt cx="6241311" cy="1245570"/>
          </a:xfrm>
        </p:grpSpPr>
        <p:sp>
          <p:nvSpPr>
            <p:cNvPr id="7" name="Tijdelijke aanduiding voor inhoud 5">
              <a:extLst>
                <a:ext uri="{FF2B5EF4-FFF2-40B4-BE49-F238E27FC236}">
                  <a16:creationId xmlns:a16="http://schemas.microsoft.com/office/drawing/2014/main" id="{A67ECBB5-DED0-B142-7FDD-56D374C7E7DF}"/>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user will be assigned a 1-hour testing slot to explore the prototypes thoroughly.</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participants have enough time to interact with the following key components: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glossary templates (testing the documentation of CDEs).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 measurement process (testing the monitoring and reporting functions).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users to test the entire flow, from data quality checks to metadata documentation for CDEs, allowing them to experience the full scope of the prototype.</a:t>
              </a:r>
            </a:p>
          </p:txBody>
        </p:sp>
        <p:sp>
          <p:nvSpPr>
            <p:cNvPr id="8" name="Tijdelijke aanduiding voor tekst 44">
              <a:extLst>
                <a:ext uri="{FF2B5EF4-FFF2-40B4-BE49-F238E27FC236}">
                  <a16:creationId xmlns:a16="http://schemas.microsoft.com/office/drawing/2014/main" id="{782D5031-4ACF-5AD3-0EC0-A956C690B1EA}"/>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Dedicated Testing Time</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DA2ED281-0F4F-2EDE-A337-9CF86B29651A}"/>
              </a:ext>
            </a:extLst>
          </p:cNvPr>
          <p:cNvGrpSpPr/>
          <p:nvPr/>
        </p:nvGrpSpPr>
        <p:grpSpPr>
          <a:xfrm>
            <a:off x="5106988" y="3956037"/>
            <a:ext cx="6241311" cy="1245570"/>
            <a:chOff x="4764088" y="3311386"/>
            <a:chExt cx="6241311" cy="1245570"/>
          </a:xfrm>
        </p:grpSpPr>
        <p:sp>
          <p:nvSpPr>
            <p:cNvPr id="10" name="Tijdelijke aanduiding voor inhoud 5">
              <a:extLst>
                <a:ext uri="{FF2B5EF4-FFF2-40B4-BE49-F238E27FC236}">
                  <a16:creationId xmlns:a16="http://schemas.microsoft.com/office/drawing/2014/main" id="{F395B9B5-4EFA-E81F-21C8-63F0F0862F7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participants to document their experiences during the test. Encourage them to provide detailed feedback on:</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Ease of use and clarity of the prototypes.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Any pain points or areas that are unclear.</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Potential improvements or suggestions for refinement.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collaborative tools (Slack, Teams, WhatsApp) to maintain open communication during the testing period, ensuring any questions or concerns are addressed promptly.</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Have a centralized platform (e.g., shared document or form) where users can log their feedback in real-time.</a:t>
              </a:r>
            </a:p>
          </p:txBody>
        </p:sp>
        <p:sp>
          <p:nvSpPr>
            <p:cNvPr id="19" name="Tijdelijke aanduiding voor tekst 44">
              <a:extLst>
                <a:ext uri="{FF2B5EF4-FFF2-40B4-BE49-F238E27FC236}">
                  <a16:creationId xmlns:a16="http://schemas.microsoft.com/office/drawing/2014/main" id="{239514ED-5C80-36CF-EA1A-12A2EF2E1BB0}"/>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Collection</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0" name="Tijdelijke aanduiding voor tekst 44">
            <a:extLst>
              <a:ext uri="{FF2B5EF4-FFF2-40B4-BE49-F238E27FC236}">
                <a16:creationId xmlns:a16="http://schemas.microsoft.com/office/drawing/2014/main" id="{28E92520-3247-41A8-7D1F-EFCEE252CC80}"/>
              </a:ext>
            </a:extLst>
          </p:cNvPr>
          <p:cNvSpPr txBox="1">
            <a:spLocks/>
          </p:cNvSpPr>
          <p:nvPr/>
        </p:nvSpPr>
        <p:spPr>
          <a:xfrm>
            <a:off x="5106988" y="1184457"/>
            <a:ext cx="6081823"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Elements: Part 1</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A825F51D-74F8-446D-549B-8EE37CE3B372}"/>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5D283559-6909-BCC9-DF27-1DD7E0A67D2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8" name="Group 17">
              <a:extLst>
                <a:ext uri="{FF2B5EF4-FFF2-40B4-BE49-F238E27FC236}">
                  <a16:creationId xmlns:a16="http://schemas.microsoft.com/office/drawing/2014/main" id="{3E6D41CE-644F-7B7D-280E-BB8451B95A30}"/>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31736B5E-74FF-8D37-E54C-453D8F2F7B0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 - Fri</a:t>
                </a:r>
              </a:p>
            </p:txBody>
          </p:sp>
          <p:sp>
            <p:nvSpPr>
              <p:cNvPr id="22" name="Rectangle 21">
                <a:extLst>
                  <a:ext uri="{FF2B5EF4-FFF2-40B4-BE49-F238E27FC236}">
                    <a16:creationId xmlns:a16="http://schemas.microsoft.com/office/drawing/2014/main" id="{CF61BB42-2246-4447-54E8-69418836702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2320114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4 of 5</a:t>
            </a:r>
            <a:br>
              <a:rPr lang="en-US" dirty="0"/>
            </a:br>
            <a:r>
              <a:rPr lang="en-US" sz="2000" dirty="0"/>
              <a:t>Design Sprint | User Testing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500372"/>
            <a:ext cx="3729192" cy="4398983"/>
          </a:xfrm>
        </p:spPr>
        <p:txBody>
          <a:bodyPr/>
          <a:lstStyle/>
          <a:p>
            <a:pPr algn="just">
              <a:lnSpc>
                <a:spcPct val="100000"/>
              </a:lnSpc>
            </a:pPr>
            <a:r>
              <a:rPr lang="en-US" dirty="0">
                <a:solidFill>
                  <a:schemeClr val="bg1"/>
                </a:solidFill>
              </a:rPr>
              <a:t>The User Testing phase is one of the most critical steps in our Data Governance Sprint</a:t>
            </a:r>
            <a:r>
              <a:rPr lang="en-US" baseline="30000" dirty="0">
                <a:solidFill>
                  <a:schemeClr val="bg1"/>
                </a:solidFill>
              </a:rPr>
              <a:t>TM</a:t>
            </a:r>
            <a:r>
              <a:rPr lang="en-US" dirty="0">
                <a:solidFill>
                  <a:schemeClr val="bg1"/>
                </a:solidFill>
              </a:rPr>
              <a:t>, as it allows us to </a:t>
            </a:r>
            <a:r>
              <a:rPr lang="en-US" b="1" dirty="0">
                <a:solidFill>
                  <a:schemeClr val="bg1"/>
                </a:solidFill>
              </a:rPr>
              <a:t>validate the prototypes </a:t>
            </a:r>
            <a:r>
              <a:rPr lang="en-US" dirty="0">
                <a:solidFill>
                  <a:schemeClr val="bg1"/>
                </a:solidFill>
              </a:rPr>
              <a:t>we've developed against real-world scenarios. </a:t>
            </a:r>
          </a:p>
          <a:p>
            <a:pPr algn="just">
              <a:lnSpc>
                <a:spcPct val="100000"/>
              </a:lnSpc>
            </a:pPr>
            <a:r>
              <a:rPr lang="en-US" dirty="0">
                <a:solidFill>
                  <a:schemeClr val="bg1"/>
                </a:solidFill>
              </a:rPr>
              <a:t>This testing period will simulate the actual processes and tools we plan to implement for managing data quality and documenting metadata for Critical Data Elements (CDEs). </a:t>
            </a:r>
          </a:p>
          <a:p>
            <a:pPr algn="just">
              <a:lnSpc>
                <a:spcPct val="100000"/>
              </a:lnSpc>
            </a:pPr>
            <a:r>
              <a:rPr lang="en-US" dirty="0">
                <a:solidFill>
                  <a:schemeClr val="bg1"/>
                </a:solidFill>
              </a:rPr>
              <a:t>During this phase, testers will work through the mock processes we've created, provide </a:t>
            </a:r>
            <a:r>
              <a:rPr lang="en-US" b="1" dirty="0">
                <a:solidFill>
                  <a:schemeClr val="bg1"/>
                </a:solidFill>
              </a:rPr>
              <a:t>real-time feedback</a:t>
            </a:r>
            <a:r>
              <a:rPr lang="en-US" dirty="0">
                <a:solidFill>
                  <a:schemeClr val="bg1"/>
                </a:solidFill>
              </a:rPr>
              <a:t>, and help us identify </a:t>
            </a:r>
            <a:r>
              <a:rPr lang="en-US" b="1" dirty="0">
                <a:solidFill>
                  <a:schemeClr val="bg1"/>
                </a:solidFill>
              </a:rPr>
              <a:t>areas for improvement</a:t>
            </a:r>
            <a:r>
              <a:rPr lang="en-US" dirty="0">
                <a:solidFill>
                  <a:schemeClr val="bg1"/>
                </a:solidFill>
              </a:rPr>
              <a:t>. </a:t>
            </a:r>
          </a:p>
          <a:p>
            <a:pPr algn="just">
              <a:lnSpc>
                <a:spcPct val="100000"/>
              </a:lnSpc>
            </a:pPr>
            <a:r>
              <a:rPr lang="en-US" dirty="0">
                <a:solidFill>
                  <a:schemeClr val="bg1"/>
                </a:solidFill>
              </a:rPr>
              <a:t>This combination of structured testing and open feedback will ensure that we walk away with a clear understanding of what works, what needs refinement, and how we can enhance the prototypes to ensure their success when fully deployed.</a:t>
            </a:r>
          </a:p>
        </p:txBody>
      </p:sp>
      <p:grpSp>
        <p:nvGrpSpPr>
          <p:cNvPr id="6" name="Group 5">
            <a:extLst>
              <a:ext uri="{FF2B5EF4-FFF2-40B4-BE49-F238E27FC236}">
                <a16:creationId xmlns:a16="http://schemas.microsoft.com/office/drawing/2014/main" id="{93B19010-AC5E-1776-0A2C-3DE52A060412}"/>
              </a:ext>
            </a:extLst>
          </p:cNvPr>
          <p:cNvGrpSpPr/>
          <p:nvPr/>
        </p:nvGrpSpPr>
        <p:grpSpPr>
          <a:xfrm>
            <a:off x="5106988" y="1667390"/>
            <a:ext cx="6241311" cy="1245570"/>
            <a:chOff x="4764088" y="1645258"/>
            <a:chExt cx="6241311" cy="1245570"/>
          </a:xfrm>
        </p:grpSpPr>
        <p:sp>
          <p:nvSpPr>
            <p:cNvPr id="7" name="Tijdelijke aanduiding voor inhoud 5">
              <a:extLst>
                <a:ext uri="{FF2B5EF4-FFF2-40B4-BE49-F238E27FC236}">
                  <a16:creationId xmlns:a16="http://schemas.microsoft.com/office/drawing/2014/main" id="{A67ECBB5-DED0-B142-7FDD-56D374C7E7DF}"/>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team will be available for real-time troubleshooting during Thursday, Friday, and Monday to assist with any issues users may encounter while testing the prototypes.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users to reach out for support when they face problems with the prototype or workflows.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for technical or process-related challenges by setting up dedicated support channels and assigning team members to respond quickly.</a:t>
              </a:r>
            </a:p>
          </p:txBody>
        </p:sp>
        <p:sp>
          <p:nvSpPr>
            <p:cNvPr id="8" name="Tijdelijke aanduiding voor tekst 44">
              <a:extLst>
                <a:ext uri="{FF2B5EF4-FFF2-40B4-BE49-F238E27FC236}">
                  <a16:creationId xmlns:a16="http://schemas.microsoft.com/office/drawing/2014/main" id="{782D5031-4ACF-5AD3-0EC0-A956C690B1EA}"/>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Troubleshooting Support</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0" name="Tijdelijke aanduiding voor tekst 44">
            <a:extLst>
              <a:ext uri="{FF2B5EF4-FFF2-40B4-BE49-F238E27FC236}">
                <a16:creationId xmlns:a16="http://schemas.microsoft.com/office/drawing/2014/main" id="{28E92520-3247-41A8-7D1F-EFCEE252CC80}"/>
              </a:ext>
            </a:extLst>
          </p:cNvPr>
          <p:cNvSpPr txBox="1">
            <a:spLocks/>
          </p:cNvSpPr>
          <p:nvPr/>
        </p:nvSpPr>
        <p:spPr>
          <a:xfrm>
            <a:off x="5106988" y="1184457"/>
            <a:ext cx="6081823"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Elements: Part 2</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9" name="Group 8">
            <a:extLst>
              <a:ext uri="{FF2B5EF4-FFF2-40B4-BE49-F238E27FC236}">
                <a16:creationId xmlns:a16="http://schemas.microsoft.com/office/drawing/2014/main" id="{56D93477-3D0C-0246-2AF3-D270184FFD84}"/>
              </a:ext>
            </a:extLst>
          </p:cNvPr>
          <p:cNvGrpSpPr/>
          <p:nvPr/>
        </p:nvGrpSpPr>
        <p:grpSpPr>
          <a:xfrm>
            <a:off x="10820400" y="158021"/>
            <a:ext cx="1262954" cy="262128"/>
            <a:chOff x="10892274" y="158021"/>
            <a:chExt cx="1191080" cy="262128"/>
          </a:xfrm>
        </p:grpSpPr>
        <p:sp>
          <p:nvSpPr>
            <p:cNvPr id="10" name="Oval 9">
              <a:extLst>
                <a:ext uri="{FF2B5EF4-FFF2-40B4-BE49-F238E27FC236}">
                  <a16:creationId xmlns:a16="http://schemas.microsoft.com/office/drawing/2014/main" id="{246CF103-AE1B-03D8-6967-1C92223C527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pSp>
          <p:nvGrpSpPr>
            <p:cNvPr id="16" name="Group 15">
              <a:extLst>
                <a:ext uri="{FF2B5EF4-FFF2-40B4-BE49-F238E27FC236}">
                  <a16:creationId xmlns:a16="http://schemas.microsoft.com/office/drawing/2014/main" id="{7EDBE346-B87B-5CCF-3470-DB80AADF27B9}"/>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40D20709-3CD8-633E-D4F7-59585472503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 - Fri</a:t>
                </a:r>
              </a:p>
            </p:txBody>
          </p:sp>
          <p:sp>
            <p:nvSpPr>
              <p:cNvPr id="18" name="Rectangle 17">
                <a:extLst>
                  <a:ext uri="{FF2B5EF4-FFF2-40B4-BE49-F238E27FC236}">
                    <a16:creationId xmlns:a16="http://schemas.microsoft.com/office/drawing/2014/main" id="{1A0ADDB4-DB20-2322-2906-122FA2203A8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2918670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75FCFB-FF49-1C1C-D7AC-2026FDDA6865}"/>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886A973F-A255-3CED-474C-3984C6B4DAA0}"/>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87DA0868-FA1D-0916-6D12-41F5E37DF7F6}"/>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175</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6B156F1B-78D8-85BF-3F29-42D44FE651DC}"/>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5</a:t>
            </a:r>
          </a:p>
        </p:txBody>
      </p:sp>
      <p:sp>
        <p:nvSpPr>
          <p:cNvPr id="57" name="Rectangle: Rounded Corners 56">
            <a:extLst>
              <a:ext uri="{FF2B5EF4-FFF2-40B4-BE49-F238E27FC236}">
                <a16:creationId xmlns:a16="http://schemas.microsoft.com/office/drawing/2014/main" id="{2B368EA5-B323-EC6E-88DE-9839DFC3DB2D}"/>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02C7FE2B-182E-E002-85CA-13EF422797A2}"/>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8C7B35A2-BA55-178D-CA45-9BDE70B0F1D4}"/>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EF0435E8-3341-971D-35AB-E6CC37ACB4A0}"/>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31C9808F-7409-C32A-E067-FB3ED4DFF400}"/>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5BC50195-1131-C7DD-43DB-6AD026017C29}"/>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7439321-209A-8ADB-715E-E3FE065F704F}"/>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6CEE4E4A-019E-2280-5227-A4CFCDF264C5}"/>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258E93FA-6BA1-2106-F5D4-FB0E66991B89}"/>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C83C9635-0743-5D30-8CAA-B2114126FFA1}"/>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D119420F-5F3B-C311-8DE8-C95C3CD3B575}"/>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0AD836DF-EF7C-8E03-7A33-E5080D3C8F20}"/>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35B9D3D3-E3DA-4ACD-A546-D08FAF5A651F}"/>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4D9D21B4-BFF7-1088-6FBE-6859F426C4FF}"/>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9357FDB6-89AF-FB13-636F-7D5838EB6805}"/>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EC93E2BC-3EAC-FF8F-5DC2-38C3CF135DAE}"/>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8060412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E89C76-3D0E-2D15-8994-8A289DAF81BD}"/>
              </a:ext>
            </a:extLst>
          </p:cNvPr>
          <p:cNvSpPr>
            <a:spLocks noGrp="1"/>
          </p:cNvSpPr>
          <p:nvPr>
            <p:ph type="title"/>
          </p:nvPr>
        </p:nvSpPr>
        <p:spPr>
          <a:xfrm>
            <a:off x="695797" y="728406"/>
            <a:ext cx="8010524" cy="394692"/>
          </a:xfrm>
        </p:spPr>
        <p:txBody>
          <a:bodyPr/>
          <a:lstStyle/>
          <a:p>
            <a:r>
              <a:rPr lang="en-US" b="1" dirty="0"/>
              <a:t>WEEK 5 of 5</a:t>
            </a:r>
            <a:br>
              <a:rPr lang="en-US" dirty="0"/>
            </a:br>
            <a:r>
              <a:rPr lang="en-US" sz="2000" dirty="0"/>
              <a:t>Design Sprint | Refine &amp; Implement</a:t>
            </a:r>
            <a:endParaRPr lang="en-US" dirty="0"/>
          </a:p>
        </p:txBody>
      </p:sp>
      <p:sp>
        <p:nvSpPr>
          <p:cNvPr id="4" name="Footer Placeholder 3">
            <a:extLst>
              <a:ext uri="{FF2B5EF4-FFF2-40B4-BE49-F238E27FC236}">
                <a16:creationId xmlns:a16="http://schemas.microsoft.com/office/drawing/2014/main" id="{F27723D4-72BA-B17C-9F4A-9D75218CDA7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689AB57-7DE0-9550-A12C-17C2E82B7B9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9" name="Table">
            <a:extLst>
              <a:ext uri="{FF2B5EF4-FFF2-40B4-BE49-F238E27FC236}">
                <a16:creationId xmlns:a16="http://schemas.microsoft.com/office/drawing/2014/main" id="{9699C080-35E0-74F7-5252-47C0931B5D6C}"/>
              </a:ext>
            </a:extLst>
          </p:cNvPr>
          <p:cNvGraphicFramePr/>
          <p:nvPr/>
        </p:nvGraphicFramePr>
        <p:xfrm>
          <a:off x="374469" y="1778000"/>
          <a:ext cx="11443065" cy="4127502"/>
        </p:xfrm>
        <a:graphic>
          <a:graphicData uri="http://schemas.openxmlformats.org/drawingml/2006/table">
            <a:tbl>
              <a:tblPr firstRow="1"/>
              <a:tblGrid>
                <a:gridCol w="2288613">
                  <a:extLst>
                    <a:ext uri="{9D8B030D-6E8A-4147-A177-3AD203B41FA5}">
                      <a16:colId xmlns:a16="http://schemas.microsoft.com/office/drawing/2014/main" val="20000"/>
                    </a:ext>
                  </a:extLst>
                </a:gridCol>
                <a:gridCol w="2288613">
                  <a:extLst>
                    <a:ext uri="{9D8B030D-6E8A-4147-A177-3AD203B41FA5}">
                      <a16:colId xmlns:a16="http://schemas.microsoft.com/office/drawing/2014/main" val="20001"/>
                    </a:ext>
                  </a:extLst>
                </a:gridCol>
                <a:gridCol w="2288613">
                  <a:extLst>
                    <a:ext uri="{9D8B030D-6E8A-4147-A177-3AD203B41FA5}">
                      <a16:colId xmlns:a16="http://schemas.microsoft.com/office/drawing/2014/main" val="20002"/>
                    </a:ext>
                  </a:extLst>
                </a:gridCol>
                <a:gridCol w="2288613">
                  <a:extLst>
                    <a:ext uri="{9D8B030D-6E8A-4147-A177-3AD203B41FA5}">
                      <a16:colId xmlns:a16="http://schemas.microsoft.com/office/drawing/2014/main" val="20003"/>
                    </a:ext>
                  </a:extLst>
                </a:gridCol>
                <a:gridCol w="2288613">
                  <a:extLst>
                    <a:ext uri="{9D8B030D-6E8A-4147-A177-3AD203B41FA5}">
                      <a16:colId xmlns:a16="http://schemas.microsoft.com/office/drawing/2014/main" val="20004"/>
                    </a:ext>
                  </a:extLst>
                </a:gridCol>
              </a:tblGrid>
              <a:tr h="687917">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0"/>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1"/>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2"/>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dirty="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3"/>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4"/>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dirty="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5"/>
                  </a:ext>
                </a:extLst>
              </a:tr>
            </a:tbl>
          </a:graphicData>
        </a:graphic>
      </p:graphicFrame>
      <p:sp>
        <p:nvSpPr>
          <p:cNvPr id="10" name="FRI">
            <a:extLst>
              <a:ext uri="{FF2B5EF4-FFF2-40B4-BE49-F238E27FC236}">
                <a16:creationId xmlns:a16="http://schemas.microsoft.com/office/drawing/2014/main" id="{9522A692-FBAF-D2A5-507E-274C23BEE96F}"/>
              </a:ext>
            </a:extLst>
          </p:cNvPr>
          <p:cNvSpPr/>
          <p:nvPr/>
        </p:nvSpPr>
        <p:spPr>
          <a:xfrm>
            <a:off x="9532340" y="1767560"/>
            <a:ext cx="2276915"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a:t>
            </a:r>
          </a:p>
        </p:txBody>
      </p:sp>
      <p:sp>
        <p:nvSpPr>
          <p:cNvPr id="11" name="THU">
            <a:extLst>
              <a:ext uri="{FF2B5EF4-FFF2-40B4-BE49-F238E27FC236}">
                <a16:creationId xmlns:a16="http://schemas.microsoft.com/office/drawing/2014/main" id="{E5E42E0D-C785-79F1-06DF-41F9A9FB165C}"/>
              </a:ext>
            </a:extLst>
          </p:cNvPr>
          <p:cNvSpPr/>
          <p:nvPr/>
        </p:nvSpPr>
        <p:spPr>
          <a:xfrm>
            <a:off x="7244218" y="1767560"/>
            <a:ext cx="2288584"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a:t>
            </a:r>
          </a:p>
        </p:txBody>
      </p:sp>
      <p:sp>
        <p:nvSpPr>
          <p:cNvPr id="12" name="WED">
            <a:extLst>
              <a:ext uri="{FF2B5EF4-FFF2-40B4-BE49-F238E27FC236}">
                <a16:creationId xmlns:a16="http://schemas.microsoft.com/office/drawing/2014/main" id="{BAC9569A-3B62-CF8F-FBD8-A5E2C254D6D3}"/>
              </a:ext>
            </a:extLst>
          </p:cNvPr>
          <p:cNvSpPr/>
          <p:nvPr/>
        </p:nvSpPr>
        <p:spPr>
          <a:xfrm>
            <a:off x="4947319" y="1767560"/>
            <a:ext cx="2297363"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a:t>
            </a:r>
          </a:p>
        </p:txBody>
      </p:sp>
      <p:sp>
        <p:nvSpPr>
          <p:cNvPr id="13" name="TUE">
            <a:extLst>
              <a:ext uri="{FF2B5EF4-FFF2-40B4-BE49-F238E27FC236}">
                <a16:creationId xmlns:a16="http://schemas.microsoft.com/office/drawing/2014/main" id="{3038A415-133E-CBB2-95A0-891E4C946484}"/>
              </a:ext>
            </a:extLst>
          </p:cNvPr>
          <p:cNvSpPr/>
          <p:nvPr/>
        </p:nvSpPr>
        <p:spPr>
          <a:xfrm>
            <a:off x="2664275" y="1767559"/>
            <a:ext cx="2288238"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a:t>
            </a:r>
          </a:p>
        </p:txBody>
      </p:sp>
      <p:sp>
        <p:nvSpPr>
          <p:cNvPr id="14" name="MON">
            <a:extLst>
              <a:ext uri="{FF2B5EF4-FFF2-40B4-BE49-F238E27FC236}">
                <a16:creationId xmlns:a16="http://schemas.microsoft.com/office/drawing/2014/main" id="{31FCA515-E33E-50D5-2ABB-018F19606ED8}"/>
              </a:ext>
            </a:extLst>
          </p:cNvPr>
          <p:cNvSpPr/>
          <p:nvPr/>
        </p:nvSpPr>
        <p:spPr>
          <a:xfrm>
            <a:off x="376547" y="1767559"/>
            <a:ext cx="2286851"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a:t>
            </a:r>
          </a:p>
        </p:txBody>
      </p:sp>
      <p:sp>
        <p:nvSpPr>
          <p:cNvPr id="15" name="Solution Workshop…">
            <a:extLst>
              <a:ext uri="{FF2B5EF4-FFF2-40B4-BE49-F238E27FC236}">
                <a16:creationId xmlns:a16="http://schemas.microsoft.com/office/drawing/2014/main" id="{8500F5EF-38A6-4CCB-4110-0396E9547C79}"/>
              </a:ext>
            </a:extLst>
          </p:cNvPr>
          <p:cNvSpPr/>
          <p:nvPr/>
        </p:nvSpPr>
        <p:spPr>
          <a:xfrm>
            <a:off x="440471" y="4120198"/>
            <a:ext cx="2154270" cy="1643283"/>
          </a:xfrm>
          <a:prstGeom prst="roundRect">
            <a:avLst>
              <a:gd name="adj" fmla="val 3864"/>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Feedback Interviews</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30 min. per participant,</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remotely, 1-on-1.</a:t>
            </a:r>
          </a:p>
        </p:txBody>
      </p:sp>
      <p:sp>
        <p:nvSpPr>
          <p:cNvPr id="16" name="User recruiting…">
            <a:extLst>
              <a:ext uri="{FF2B5EF4-FFF2-40B4-BE49-F238E27FC236}">
                <a16:creationId xmlns:a16="http://schemas.microsoft.com/office/drawing/2014/main" id="{2E88F9AB-6D19-8FB6-3718-66C8E2795967}"/>
              </a:ext>
            </a:extLst>
          </p:cNvPr>
          <p:cNvSpPr/>
          <p:nvPr/>
        </p:nvSpPr>
        <p:spPr>
          <a:xfrm>
            <a:off x="2745362" y="2334894"/>
            <a:ext cx="2159001" cy="1643283"/>
          </a:xfrm>
          <a:prstGeom prst="roundRect">
            <a:avLst>
              <a:gd name="adj" fmla="val 3675"/>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Synthesizing </a:t>
            </a:r>
            <a:b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b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Test Results</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Analyzing test results</a:t>
            </a:r>
          </a:p>
        </p:txBody>
      </p:sp>
      <p:sp>
        <p:nvSpPr>
          <p:cNvPr id="17" name="User recruiting…">
            <a:extLst>
              <a:ext uri="{FF2B5EF4-FFF2-40B4-BE49-F238E27FC236}">
                <a16:creationId xmlns:a16="http://schemas.microsoft.com/office/drawing/2014/main" id="{90D359DA-CDF9-FC70-AE28-FAEE262973A6}"/>
              </a:ext>
            </a:extLst>
          </p:cNvPr>
          <p:cNvSpPr/>
          <p:nvPr/>
        </p:nvSpPr>
        <p:spPr>
          <a:xfrm>
            <a:off x="2730654" y="4122712"/>
            <a:ext cx="2159001" cy="1643448"/>
          </a:xfrm>
          <a:prstGeom prst="roundRect">
            <a:avLst>
              <a:gd name="adj" fmla="val 3674"/>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Documentation</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Summarizing the outcomes</a:t>
            </a:r>
          </a:p>
        </p:txBody>
      </p:sp>
      <p:sp>
        <p:nvSpPr>
          <p:cNvPr id="18" name="User Testing…">
            <a:extLst>
              <a:ext uri="{FF2B5EF4-FFF2-40B4-BE49-F238E27FC236}">
                <a16:creationId xmlns:a16="http://schemas.microsoft.com/office/drawing/2014/main" id="{14001765-415B-3CFE-4D6B-7B325BC73491}"/>
              </a:ext>
            </a:extLst>
          </p:cNvPr>
          <p:cNvSpPr/>
          <p:nvPr/>
        </p:nvSpPr>
        <p:spPr>
          <a:xfrm>
            <a:off x="9597259" y="2334894"/>
            <a:ext cx="2159001" cy="3426565"/>
          </a:xfrm>
          <a:prstGeom prst="roundRect">
            <a:avLst>
              <a:gd name="adj" fmla="val 2797"/>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User Testing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Get new qualitative feedback on adjusted prototype</a:t>
            </a:r>
          </a:p>
        </p:txBody>
      </p:sp>
      <p:sp>
        <p:nvSpPr>
          <p:cNvPr id="19" name="User Testing…">
            <a:extLst>
              <a:ext uri="{FF2B5EF4-FFF2-40B4-BE49-F238E27FC236}">
                <a16:creationId xmlns:a16="http://schemas.microsoft.com/office/drawing/2014/main" id="{872CE0FD-41CE-08A8-665C-171D0FFC341C}"/>
              </a:ext>
            </a:extLst>
          </p:cNvPr>
          <p:cNvSpPr/>
          <p:nvPr/>
        </p:nvSpPr>
        <p:spPr>
          <a:xfrm>
            <a:off x="7318196" y="2334894"/>
            <a:ext cx="2159001" cy="1643283"/>
          </a:xfrm>
          <a:prstGeom prst="roundRect">
            <a:avLst>
              <a:gd name="adj" fmla="val 2797"/>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Documentation </a:t>
            </a: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venir Next Medium"/>
              </a:rPr>
              <a:t>Summarizing the outcomes</a:t>
            </a:r>
          </a:p>
        </p:txBody>
      </p:sp>
      <p:sp>
        <p:nvSpPr>
          <p:cNvPr id="20" name="User recruiting…">
            <a:extLst>
              <a:ext uri="{FF2B5EF4-FFF2-40B4-BE49-F238E27FC236}">
                <a16:creationId xmlns:a16="http://schemas.microsoft.com/office/drawing/2014/main" id="{A957FD9F-8E09-7590-38EF-BD3C79490189}"/>
              </a:ext>
            </a:extLst>
          </p:cNvPr>
          <p:cNvSpPr/>
          <p:nvPr/>
        </p:nvSpPr>
        <p:spPr>
          <a:xfrm>
            <a:off x="435740" y="2334894"/>
            <a:ext cx="2159001" cy="1643283"/>
          </a:xfrm>
          <a:prstGeom prst="roundRect">
            <a:avLst>
              <a:gd name="adj" fmla="val 3675"/>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User Testing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Potential spillover from </a:t>
            </a:r>
            <a:b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b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previous week</a:t>
            </a:r>
          </a:p>
        </p:txBody>
      </p:sp>
      <p:sp>
        <p:nvSpPr>
          <p:cNvPr id="21" name="Decision Workshop…">
            <a:extLst>
              <a:ext uri="{FF2B5EF4-FFF2-40B4-BE49-F238E27FC236}">
                <a16:creationId xmlns:a16="http://schemas.microsoft.com/office/drawing/2014/main" id="{2359F340-7C9D-A29A-7A3E-3D110935F5D6}"/>
              </a:ext>
            </a:extLst>
          </p:cNvPr>
          <p:cNvSpPr/>
          <p:nvPr/>
        </p:nvSpPr>
        <p:spPr>
          <a:xfrm>
            <a:off x="5008575" y="2335060"/>
            <a:ext cx="2154270" cy="3426565"/>
          </a:xfrm>
          <a:prstGeom prst="roundRect">
            <a:avLst>
              <a:gd name="adj" fmla="val 3865"/>
            </a:avLst>
          </a:prstGeom>
          <a:solidFill>
            <a:srgbClr val="0C2B3E"/>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 Workshop</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Refinement</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6h,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p:txBody>
      </p:sp>
      <p:sp>
        <p:nvSpPr>
          <p:cNvPr id="22" name="User Testing…">
            <a:extLst>
              <a:ext uri="{FF2B5EF4-FFF2-40B4-BE49-F238E27FC236}">
                <a16:creationId xmlns:a16="http://schemas.microsoft.com/office/drawing/2014/main" id="{90C2A98A-08D8-3CD2-8837-89D3DD1D777E}"/>
              </a:ext>
            </a:extLst>
          </p:cNvPr>
          <p:cNvSpPr/>
          <p:nvPr/>
        </p:nvSpPr>
        <p:spPr>
          <a:xfrm>
            <a:off x="7309009" y="4120198"/>
            <a:ext cx="2159001" cy="1643283"/>
          </a:xfrm>
          <a:prstGeom prst="roundRect">
            <a:avLst>
              <a:gd name="adj" fmla="val 2797"/>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Prototype Adjustments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Adjust the hi-fidelity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interactive prototype</a:t>
            </a:r>
          </a:p>
        </p:txBody>
      </p:sp>
    </p:spTree>
    <p:extLst>
      <p:ext uri="{BB962C8B-B14F-4D97-AF65-F5344CB8AC3E}">
        <p14:creationId xmlns:p14="http://schemas.microsoft.com/office/powerpoint/2010/main" val="41173632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Refine &amp; Implement</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578283"/>
            <a:ext cx="9544936" cy="3412941"/>
          </a:xfrm>
        </p:spPr>
        <p:txBody>
          <a:bodyPr/>
          <a:lstStyle/>
          <a:p>
            <a:pPr marL="0" indent="0" algn="just">
              <a:lnSpc>
                <a:spcPct val="100000"/>
              </a:lnSpc>
              <a:buNone/>
            </a:pPr>
            <a:r>
              <a:rPr lang="en-US" sz="2000" dirty="0">
                <a:solidFill>
                  <a:schemeClr val="bg1"/>
                </a:solidFill>
              </a:rPr>
              <a:t>In Week 5, we enter the critical phase of </a:t>
            </a:r>
            <a:r>
              <a:rPr lang="en-US" sz="2000" b="1" dirty="0">
                <a:solidFill>
                  <a:schemeClr val="bg1"/>
                </a:solidFill>
              </a:rPr>
              <a:t>refining and implementing </a:t>
            </a:r>
            <a:r>
              <a:rPr lang="en-US" sz="2000" dirty="0">
                <a:solidFill>
                  <a:schemeClr val="bg1"/>
                </a:solidFill>
              </a:rPr>
              <a:t>our data governance solutions, putting the finishing touches on everything we've built and tested so far. </a:t>
            </a:r>
          </a:p>
          <a:p>
            <a:pPr marL="0" indent="0" algn="just">
              <a:lnSpc>
                <a:spcPct val="100000"/>
              </a:lnSpc>
              <a:buNone/>
            </a:pPr>
            <a:r>
              <a:rPr lang="en-US" sz="2000" dirty="0">
                <a:solidFill>
                  <a:schemeClr val="bg1"/>
                </a:solidFill>
              </a:rPr>
              <a:t>This is the culmination of our Data Governance Sprint</a:t>
            </a:r>
            <a:r>
              <a:rPr lang="en-US" sz="2000" baseline="30000" dirty="0">
                <a:solidFill>
                  <a:schemeClr val="bg1"/>
                </a:solidFill>
              </a:rPr>
              <a:t>TM</a:t>
            </a:r>
            <a:r>
              <a:rPr lang="en-US" sz="2000" dirty="0">
                <a:solidFill>
                  <a:schemeClr val="bg1"/>
                </a:solidFill>
              </a:rPr>
              <a:t>—where we turn insights from user feedback into </a:t>
            </a:r>
            <a:r>
              <a:rPr lang="en-US" sz="2000" b="1" dirty="0">
                <a:solidFill>
                  <a:schemeClr val="bg1"/>
                </a:solidFill>
              </a:rPr>
              <a:t>actionable adjustments</a:t>
            </a:r>
            <a:r>
              <a:rPr lang="en-US" sz="2000" dirty="0">
                <a:solidFill>
                  <a:schemeClr val="bg1"/>
                </a:solidFill>
              </a:rPr>
              <a:t>, ensuring our prototypes are not just functional but optimized for </a:t>
            </a:r>
            <a:r>
              <a:rPr lang="en-US" sz="2000" b="1" dirty="0">
                <a:solidFill>
                  <a:schemeClr val="bg1"/>
                </a:solidFill>
              </a:rPr>
              <a:t>real-world use</a:t>
            </a:r>
            <a:r>
              <a:rPr lang="en-US" sz="2000" dirty="0">
                <a:solidFill>
                  <a:schemeClr val="bg1"/>
                </a:solidFill>
              </a:rPr>
              <a:t>.</a:t>
            </a:r>
          </a:p>
          <a:p>
            <a:pPr marL="0" indent="0" algn="just">
              <a:lnSpc>
                <a:spcPct val="100000"/>
              </a:lnSpc>
              <a:buNone/>
            </a:pPr>
            <a:r>
              <a:rPr lang="en-US" sz="2000" dirty="0">
                <a:solidFill>
                  <a:schemeClr val="bg1"/>
                </a:solidFill>
              </a:rPr>
              <a:t>This week is all about refinement, ensuring that we leave with a strong, actionable version of our prototypes that can be </a:t>
            </a:r>
            <a:r>
              <a:rPr lang="en-US" sz="2000" b="1" dirty="0">
                <a:solidFill>
                  <a:schemeClr val="bg1"/>
                </a:solidFill>
              </a:rPr>
              <a:t>scaled confidently </a:t>
            </a:r>
            <a:r>
              <a:rPr lang="en-US" sz="2000" dirty="0">
                <a:solidFill>
                  <a:schemeClr val="bg1"/>
                </a:solidFill>
              </a:rPr>
              <a:t>and with momentum. It’s the final push towards making the Data Governance Sprint a success, ensuring that the groundwork is set for long-term adoption and growth.</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6809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Welcome to Week 5: The Final Stretch</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7F4432A6-E8C0-E23C-7473-47464E76DF5E}"/>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C5247C1C-7B5F-BEC4-424D-C852F9F43A7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4" name="Group 13">
              <a:extLst>
                <a:ext uri="{FF2B5EF4-FFF2-40B4-BE49-F238E27FC236}">
                  <a16:creationId xmlns:a16="http://schemas.microsoft.com/office/drawing/2014/main" id="{FD3BEF49-57CD-F770-1875-491E7E7099D6}"/>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F2C30515-0125-E714-45DD-D35B042E2D5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5</a:t>
                </a:r>
              </a:p>
            </p:txBody>
          </p:sp>
          <p:sp>
            <p:nvSpPr>
              <p:cNvPr id="16" name="Rectangle 15">
                <a:extLst>
                  <a:ext uri="{FF2B5EF4-FFF2-40B4-BE49-F238E27FC236}">
                    <a16:creationId xmlns:a16="http://schemas.microsoft.com/office/drawing/2014/main" id="{FDA22638-168F-0892-40C0-50752805FD3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1704221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Refine &amp; Implement</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49" y="2276475"/>
            <a:ext cx="6791326" cy="3914775"/>
          </a:xfrm>
        </p:spPr>
        <p:txBody>
          <a:bodyPr/>
          <a:lstStyle/>
          <a:p>
            <a:pPr marL="0" indent="0" algn="just">
              <a:lnSpc>
                <a:spcPct val="100000"/>
              </a:lnSpc>
              <a:buNone/>
            </a:pPr>
            <a:r>
              <a:rPr lang="en-US" sz="1200" dirty="0">
                <a:solidFill>
                  <a:schemeClr val="bg1"/>
                </a:solidFill>
              </a:rPr>
              <a:t>The week kicks off on </a:t>
            </a:r>
            <a:r>
              <a:rPr lang="en-US" sz="1200" b="1" dirty="0">
                <a:solidFill>
                  <a:schemeClr val="bg1"/>
                </a:solidFill>
              </a:rPr>
              <a:t>Monday</a:t>
            </a:r>
            <a:r>
              <a:rPr lang="en-US" sz="1200" dirty="0">
                <a:solidFill>
                  <a:schemeClr val="bg1"/>
                </a:solidFill>
              </a:rPr>
              <a:t> with the continuation of user testing. Any spillover from Week 4’s user testing sessions will be completed, and we’ll dive deep into </a:t>
            </a:r>
            <a:r>
              <a:rPr lang="en-US" sz="1200" b="1" dirty="0">
                <a:solidFill>
                  <a:schemeClr val="bg1"/>
                </a:solidFill>
              </a:rPr>
              <a:t>one-on-one feedback interviews </a:t>
            </a:r>
            <a:r>
              <a:rPr lang="en-US" sz="1200" dirty="0">
                <a:solidFill>
                  <a:schemeClr val="bg1"/>
                </a:solidFill>
              </a:rPr>
              <a:t>with our testers. These 30-minute interviews will provide crucial qualitative insights into how well the prototypes simulate real-world processes, identify specific pain points, and offer suggestions for improvement. By the end of the day, we aim to have a comprehensive collection of user feedback to guide our next steps.</a:t>
            </a:r>
          </a:p>
          <a:p>
            <a:pPr marL="0" indent="0" algn="just">
              <a:lnSpc>
                <a:spcPct val="100000"/>
              </a:lnSpc>
              <a:buNone/>
            </a:pPr>
            <a:r>
              <a:rPr lang="en-US" sz="1200" b="1" dirty="0">
                <a:solidFill>
                  <a:schemeClr val="bg1"/>
                </a:solidFill>
              </a:rPr>
              <a:t>Tuesday</a:t>
            </a:r>
            <a:r>
              <a:rPr lang="en-US" sz="1200" dirty="0">
                <a:solidFill>
                  <a:schemeClr val="bg1"/>
                </a:solidFill>
              </a:rPr>
              <a:t> is dedicated to synthesizing the results from the testing phase. We’ll document the insights collected, create a </a:t>
            </a:r>
            <a:r>
              <a:rPr lang="en-US" sz="1200" b="1" dirty="0">
                <a:solidFill>
                  <a:schemeClr val="bg1"/>
                </a:solidFill>
              </a:rPr>
              <a:t>feedback wall </a:t>
            </a:r>
            <a:r>
              <a:rPr lang="en-US" sz="1200" dirty="0">
                <a:solidFill>
                  <a:schemeClr val="bg1"/>
                </a:solidFill>
              </a:rPr>
              <a:t>to visualize common themes, and begin to identify opportunities for improvement. </a:t>
            </a:r>
          </a:p>
          <a:p>
            <a:pPr marL="0" indent="0" algn="just">
              <a:lnSpc>
                <a:spcPct val="100000"/>
              </a:lnSpc>
              <a:buNone/>
            </a:pPr>
            <a:r>
              <a:rPr lang="en-US" sz="1200" dirty="0">
                <a:solidFill>
                  <a:schemeClr val="bg1"/>
                </a:solidFill>
              </a:rPr>
              <a:t>This thorough analysis of the feedback will allow us to approach the </a:t>
            </a:r>
            <a:r>
              <a:rPr lang="en-US" sz="1200" b="1" dirty="0">
                <a:solidFill>
                  <a:schemeClr val="bg1"/>
                </a:solidFill>
              </a:rPr>
              <a:t>Iteration Workshop </a:t>
            </a:r>
            <a:r>
              <a:rPr lang="en-US" sz="1200" dirty="0">
                <a:solidFill>
                  <a:schemeClr val="bg1"/>
                </a:solidFill>
              </a:rPr>
              <a:t>on </a:t>
            </a:r>
            <a:r>
              <a:rPr lang="en-US" sz="1200" b="1" dirty="0">
                <a:solidFill>
                  <a:schemeClr val="bg1"/>
                </a:solidFill>
              </a:rPr>
              <a:t>Wednesday</a:t>
            </a:r>
            <a:r>
              <a:rPr lang="en-US" sz="1200" dirty="0">
                <a:solidFill>
                  <a:schemeClr val="bg1"/>
                </a:solidFill>
              </a:rPr>
              <a:t> with clear objectives in mind. The goal of the workshop will be to refine our prototypes based on user input and adjust them for further implementation and scaling.</a:t>
            </a:r>
          </a:p>
          <a:p>
            <a:pPr marL="0" indent="0" algn="just">
              <a:lnSpc>
                <a:spcPct val="100000"/>
              </a:lnSpc>
              <a:buNone/>
            </a:pPr>
            <a:r>
              <a:rPr lang="en-US" sz="1200" dirty="0">
                <a:solidFill>
                  <a:schemeClr val="bg1"/>
                </a:solidFill>
              </a:rPr>
              <a:t>On </a:t>
            </a:r>
            <a:r>
              <a:rPr lang="en-US" sz="1200" b="1" dirty="0">
                <a:solidFill>
                  <a:schemeClr val="bg1"/>
                </a:solidFill>
              </a:rPr>
              <a:t>Thursday</a:t>
            </a:r>
            <a:r>
              <a:rPr lang="en-US" sz="1200" dirty="0">
                <a:solidFill>
                  <a:schemeClr val="bg1"/>
                </a:solidFill>
              </a:rPr>
              <a:t>, we will document the outcomes of the iteration workshop and finalize the updated prototypes. We’ll prepare them for </a:t>
            </a:r>
            <a:r>
              <a:rPr lang="en-US" sz="1200" b="1" dirty="0">
                <a:solidFill>
                  <a:schemeClr val="bg1"/>
                </a:solidFill>
              </a:rPr>
              <a:t>additional testing </a:t>
            </a:r>
            <a:r>
              <a:rPr lang="en-US" sz="1200" dirty="0">
                <a:solidFill>
                  <a:schemeClr val="bg1"/>
                </a:solidFill>
              </a:rPr>
              <a:t>and ensure they are ready for </a:t>
            </a:r>
            <a:r>
              <a:rPr lang="en-US" sz="1200" b="1" dirty="0">
                <a:solidFill>
                  <a:schemeClr val="bg1"/>
                </a:solidFill>
              </a:rPr>
              <a:t>target user testing</a:t>
            </a:r>
            <a:r>
              <a:rPr lang="en-US" sz="1200" dirty="0">
                <a:solidFill>
                  <a:schemeClr val="bg1"/>
                </a:solidFill>
              </a:rPr>
              <a:t>, focusing on the improvements made. By the end of the week, we’ll have the </a:t>
            </a:r>
            <a:r>
              <a:rPr lang="en-US" sz="1200" b="1" dirty="0">
                <a:solidFill>
                  <a:schemeClr val="bg1"/>
                </a:solidFill>
              </a:rPr>
              <a:t>foundational elements </a:t>
            </a:r>
            <a:r>
              <a:rPr lang="en-US" sz="1200" dirty="0">
                <a:solidFill>
                  <a:schemeClr val="bg1"/>
                </a:solidFill>
              </a:rPr>
              <a:t>of our data governance program polished and ready for wider implementation.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6809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Welcome to Week 5: The Final Stretch</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67EDC691-44A0-A37E-A36D-B1DB5CAED14F}"/>
              </a:ext>
            </a:extLst>
          </p:cNvPr>
          <p:cNvGrpSpPr/>
          <p:nvPr/>
        </p:nvGrpSpPr>
        <p:grpSpPr>
          <a:xfrm>
            <a:off x="8408685" y="2600377"/>
            <a:ext cx="2893272" cy="828623"/>
            <a:chOff x="4764088" y="1645258"/>
            <a:chExt cx="6241311" cy="828623"/>
          </a:xfrm>
        </p:grpSpPr>
        <p:sp>
          <p:nvSpPr>
            <p:cNvPr id="13" name="Tijdelijke aanduiding voor inhoud 5">
              <a:extLst>
                <a:ext uri="{FF2B5EF4-FFF2-40B4-BE49-F238E27FC236}">
                  <a16:creationId xmlns:a16="http://schemas.microsoft.com/office/drawing/2014/main" id="{62CB8369-93E2-E3F6-09BE-7DE7A6501E25}"/>
                </a:ext>
              </a:extLst>
            </p:cNvPr>
            <p:cNvSpPr txBox="1">
              <a:spLocks/>
            </p:cNvSpPr>
            <p:nvPr/>
          </p:nvSpPr>
          <p:spPr>
            <a:xfrm>
              <a:off x="4764088" y="1961174"/>
              <a:ext cx="6241311" cy="51270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Synthesized Feedback from user testing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Refined and adjusted prototypes based on real-world feedback</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User Interviews capturing qualitative insights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Targeted user testing to validate improvements</a:t>
              </a:r>
            </a:p>
          </p:txBody>
        </p:sp>
        <p:sp>
          <p:nvSpPr>
            <p:cNvPr id="14" name="Tijdelijke aanduiding voor tekst 44">
              <a:extLst>
                <a:ext uri="{FF2B5EF4-FFF2-40B4-BE49-F238E27FC236}">
                  <a16:creationId xmlns:a16="http://schemas.microsoft.com/office/drawing/2014/main" id="{6449EFB3-F80C-07F5-054F-C0566B213762}"/>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Deliverables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5" name="Group 14">
            <a:extLst>
              <a:ext uri="{FF2B5EF4-FFF2-40B4-BE49-F238E27FC236}">
                <a16:creationId xmlns:a16="http://schemas.microsoft.com/office/drawing/2014/main" id="{566AE14D-930F-23F8-D64B-06CB1A36357B}"/>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8B863FA1-D531-6FB8-DBFD-A09E16FED45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7" name="Group 16">
              <a:extLst>
                <a:ext uri="{FF2B5EF4-FFF2-40B4-BE49-F238E27FC236}">
                  <a16:creationId xmlns:a16="http://schemas.microsoft.com/office/drawing/2014/main" id="{8C95D2FE-B255-92B0-3053-CE2C03F88571}"/>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8B770CF0-F61B-3C1B-1594-7BB336EF93C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5</a:t>
                </a:r>
              </a:p>
            </p:txBody>
          </p:sp>
          <p:sp>
            <p:nvSpPr>
              <p:cNvPr id="19" name="Rectangle 18">
                <a:extLst>
                  <a:ext uri="{FF2B5EF4-FFF2-40B4-BE49-F238E27FC236}">
                    <a16:creationId xmlns:a16="http://schemas.microsoft.com/office/drawing/2014/main" id="{EE9D7676-4107-B350-604E-3CC295E16C0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6561426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7D0038-EB92-7FF7-433F-C773F1F565E3}"/>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A0A26B42-53DB-8CE2-A769-B7E9D6853B29}"/>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DD7AD57-00CA-9F2A-EDE6-F4814630EFB1}"/>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179</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990C2E0A-1DB5-3F8B-D504-3C7A4AB83AA5}"/>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5</a:t>
            </a:r>
          </a:p>
        </p:txBody>
      </p:sp>
      <p:sp>
        <p:nvSpPr>
          <p:cNvPr id="57" name="Rectangle: Rounded Corners 56">
            <a:extLst>
              <a:ext uri="{FF2B5EF4-FFF2-40B4-BE49-F238E27FC236}">
                <a16:creationId xmlns:a16="http://schemas.microsoft.com/office/drawing/2014/main" id="{DE7E80D2-6465-623B-25B7-B09B09C5B9CF}"/>
              </a:ext>
            </a:extLst>
          </p:cNvPr>
          <p:cNvSpPr/>
          <p:nvPr/>
        </p:nvSpPr>
        <p:spPr>
          <a:xfrm>
            <a:off x="573201"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1C6B1F3F-D2AF-418F-0E8F-0ED5C87D2C5E}"/>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55CD3B53-9EAF-8C42-F93B-525BCEB1796A}"/>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AF9CCB1B-CB8F-86E1-DADF-9B48B977FF3A}"/>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2E346D13-1F7E-EC1A-0D3C-04553612236A}"/>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46132CF5-74AE-3844-8DEA-62629A94E212}"/>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2A37AADC-F608-B47E-58AF-3E8407FF9C6C}"/>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F0E01DB8-8A92-84DD-FDBF-BD0C3EB07C43}"/>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C527482D-F8E7-4215-10D5-34244480823D}"/>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C06473E1-C781-327E-B13E-670EB4395BE8}"/>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56E7126D-D640-B3A6-B691-CA429407E796}"/>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716153C6-1D70-D3DF-6E98-D99311458CF4}"/>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D9E521E4-1F90-324C-D40A-DCBD31C1C46B}"/>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2CB17070-2EF6-6593-7AF0-99F25DC9A380}"/>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27FCB733-5195-4FFA-122F-F3297F981691}"/>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08535F8A-05FA-3CE6-774F-AFC534636117}"/>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34316273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1341344-881A-657B-ED9E-13E7F3EB99F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should write down some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additional metrics or KPIs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per sticky note— that may have been missed within the identified domains, or in domains not yet identified.</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generating a wide variety of metrics and KPIs. Keep the them brief and to the point.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ijdelijke aanduiding voor tekst 44">
            <a:extLst>
              <a:ext uri="{FF2B5EF4-FFF2-40B4-BE49-F238E27FC236}">
                <a16:creationId xmlns:a16="http://schemas.microsoft.com/office/drawing/2014/main" id="{C32D36DD-10AD-6FB5-4043-C1121033C6F0}"/>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Metrics Brainstorm</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44A3ACFC-0AE9-8524-0509-7C0DD5E962D7}"/>
              </a:ext>
            </a:extLst>
          </p:cNvPr>
          <p:cNvSpPr/>
          <p:nvPr/>
        </p:nvSpPr>
        <p:spPr>
          <a:xfrm>
            <a:off x="6696075" y="443470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439C1D91-886F-5C21-BCE5-2FA5AE26BA55}"/>
              </a:ext>
            </a:extLst>
          </p:cNvPr>
          <p:cNvSpPr/>
          <p:nvPr/>
        </p:nvSpPr>
        <p:spPr>
          <a:xfrm>
            <a:off x="8162595" y="55198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A024854A-9EEB-4FBA-64E0-946C84EFE012}"/>
              </a:ext>
            </a:extLst>
          </p:cNvPr>
          <p:cNvSpPr/>
          <p:nvPr/>
        </p:nvSpPr>
        <p:spPr>
          <a:xfrm>
            <a:off x="6056456" y="487225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23D62A08-38D5-D129-6004-D1257180F891}"/>
              </a:ext>
            </a:extLst>
          </p:cNvPr>
          <p:cNvSpPr/>
          <p:nvPr/>
        </p:nvSpPr>
        <p:spPr>
          <a:xfrm>
            <a:off x="5947736" y="549641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736652FB-5173-FD1D-DD9D-A356AADC4DA7}"/>
              </a:ext>
            </a:extLst>
          </p:cNvPr>
          <p:cNvSpPr/>
          <p:nvPr/>
        </p:nvSpPr>
        <p:spPr>
          <a:xfrm>
            <a:off x="6727209" y="509238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322C8097-AB5E-7338-4696-6B3F650B34BF}"/>
              </a:ext>
            </a:extLst>
          </p:cNvPr>
          <p:cNvSpPr/>
          <p:nvPr/>
        </p:nvSpPr>
        <p:spPr>
          <a:xfrm>
            <a:off x="7419321" y="536787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428F3AEC-B26A-673B-5C2A-31638E25282F}"/>
              </a:ext>
            </a:extLst>
          </p:cNvPr>
          <p:cNvSpPr/>
          <p:nvPr/>
        </p:nvSpPr>
        <p:spPr>
          <a:xfrm>
            <a:off x="7596251" y="482032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2D1361FE-8477-225C-E0D7-27E4E87C29A7}"/>
              </a:ext>
            </a:extLst>
          </p:cNvPr>
          <p:cNvSpPr/>
          <p:nvPr/>
        </p:nvSpPr>
        <p:spPr>
          <a:xfrm>
            <a:off x="8530191" y="4486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E09311B9-C4FD-510F-ADEF-A75F0F679816}"/>
              </a:ext>
            </a:extLst>
          </p:cNvPr>
          <p:cNvSpPr/>
          <p:nvPr/>
        </p:nvSpPr>
        <p:spPr>
          <a:xfrm>
            <a:off x="8196500" y="498043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D5BC5D93-1C75-758A-DB48-B78405AEFB8C}"/>
              </a:ext>
            </a:extLst>
          </p:cNvPr>
          <p:cNvSpPr/>
          <p:nvPr/>
        </p:nvSpPr>
        <p:spPr>
          <a:xfrm>
            <a:off x="9136046" y="487010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026A54AE-E80A-5149-B616-560EC2C14A4E}"/>
              </a:ext>
            </a:extLst>
          </p:cNvPr>
          <p:cNvSpPr/>
          <p:nvPr/>
        </p:nvSpPr>
        <p:spPr>
          <a:xfrm>
            <a:off x="8672612" y="520648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C40428D4-0378-8D03-E03E-FAF4DB1DBA6C}"/>
              </a:ext>
            </a:extLst>
          </p:cNvPr>
          <p:cNvSpPr/>
          <p:nvPr/>
        </p:nvSpPr>
        <p:spPr>
          <a:xfrm>
            <a:off x="9713609" y="455393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BF51550F-DAD0-D8AB-1AA0-2B942693A879}"/>
              </a:ext>
            </a:extLst>
          </p:cNvPr>
          <p:cNvSpPr/>
          <p:nvPr/>
        </p:nvSpPr>
        <p:spPr>
          <a:xfrm>
            <a:off x="9643592" y="501410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4" name="Group 13">
            <a:extLst>
              <a:ext uri="{FF2B5EF4-FFF2-40B4-BE49-F238E27FC236}">
                <a16:creationId xmlns:a16="http://schemas.microsoft.com/office/drawing/2014/main" id="{3F0B0A91-F04B-066E-17AC-DCE3BC4A2208}"/>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5944772D-64C5-289E-C024-1AD9290C5E7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0" name="Group 19">
              <a:extLst>
                <a:ext uri="{FF2B5EF4-FFF2-40B4-BE49-F238E27FC236}">
                  <a16:creationId xmlns:a16="http://schemas.microsoft.com/office/drawing/2014/main" id="{0837C759-854F-1C07-CCE2-335A99B7893A}"/>
                </a:ext>
              </a:extLst>
            </p:cNvPr>
            <p:cNvGrpSpPr/>
            <p:nvPr/>
          </p:nvGrpSpPr>
          <p:grpSpPr>
            <a:xfrm>
              <a:off x="10892274" y="158021"/>
              <a:ext cx="1191080" cy="262128"/>
              <a:chOff x="9614080" y="308749"/>
              <a:chExt cx="1191080" cy="262128"/>
            </a:xfrm>
          </p:grpSpPr>
          <p:sp>
            <p:nvSpPr>
              <p:cNvPr id="22" name="Rectangle 21">
                <a:extLst>
                  <a:ext uri="{FF2B5EF4-FFF2-40B4-BE49-F238E27FC236}">
                    <a16:creationId xmlns:a16="http://schemas.microsoft.com/office/drawing/2014/main" id="{73CA88E2-2844-2457-8A7D-AECB9C6058B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4" name="Rectangle 23">
                <a:extLst>
                  <a:ext uri="{FF2B5EF4-FFF2-40B4-BE49-F238E27FC236}">
                    <a16:creationId xmlns:a16="http://schemas.microsoft.com/office/drawing/2014/main" id="{9193EB44-1DE5-CE49-6111-78E256C881F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6" name="Rectangle 25">
            <a:extLst>
              <a:ext uri="{FF2B5EF4-FFF2-40B4-BE49-F238E27FC236}">
                <a16:creationId xmlns:a16="http://schemas.microsoft.com/office/drawing/2014/main" id="{8A4B122E-5F5C-C22B-490D-F11EDF58A29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732969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User Testing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4776942" cy="4168878"/>
          </a:xfrm>
        </p:spPr>
        <p:txBody>
          <a:bodyPr/>
          <a:lstStyle/>
          <a:p>
            <a:pPr marL="0" indent="0" algn="just">
              <a:lnSpc>
                <a:spcPct val="100000"/>
              </a:lnSpc>
              <a:buNone/>
            </a:pPr>
            <a:r>
              <a:rPr lang="en-US" dirty="0">
                <a:solidFill>
                  <a:schemeClr val="bg1"/>
                </a:solidFill>
              </a:rPr>
              <a:t>As we continue with the </a:t>
            </a:r>
            <a:r>
              <a:rPr lang="en-US" b="1" dirty="0">
                <a:solidFill>
                  <a:schemeClr val="bg1"/>
                </a:solidFill>
              </a:rPr>
              <a:t>User Testing </a:t>
            </a:r>
            <a:r>
              <a:rPr lang="en-US" dirty="0">
                <a:solidFill>
                  <a:schemeClr val="bg1"/>
                </a:solidFill>
              </a:rPr>
              <a:t>phase that started in Week 4, the focus remains on collecting valuable feedback from our testers to further refine and improve the prototypes. </a:t>
            </a:r>
          </a:p>
          <a:p>
            <a:pPr marL="0" indent="0" algn="just">
              <a:lnSpc>
                <a:spcPct val="100000"/>
              </a:lnSpc>
              <a:buNone/>
            </a:pPr>
            <a:r>
              <a:rPr lang="en-US" dirty="0">
                <a:solidFill>
                  <a:schemeClr val="bg1"/>
                </a:solidFill>
              </a:rPr>
              <a:t>During this phase, our goal is to test the effectiveness of the data governance processes and tools in a real-world scenario. </a:t>
            </a:r>
          </a:p>
          <a:p>
            <a:pPr marL="0" indent="0" algn="just">
              <a:lnSpc>
                <a:spcPct val="100000"/>
              </a:lnSpc>
              <a:buNone/>
            </a:pPr>
            <a:r>
              <a:rPr lang="en-US" dirty="0">
                <a:solidFill>
                  <a:schemeClr val="bg1"/>
                </a:solidFill>
              </a:rPr>
              <a:t>Each participant will interact with the prototypes, giving us insights into what works well and what requires adjustment. The insights we gather will play a crucial role in shaping the final versions of the prototypes.</a:t>
            </a:r>
          </a:p>
        </p:txBody>
      </p:sp>
      <p:grpSp>
        <p:nvGrpSpPr>
          <p:cNvPr id="16" name="Group 15">
            <a:extLst>
              <a:ext uri="{FF2B5EF4-FFF2-40B4-BE49-F238E27FC236}">
                <a16:creationId xmlns:a16="http://schemas.microsoft.com/office/drawing/2014/main" id="{09928F0A-3B68-6452-1431-1A66CD866167}"/>
              </a:ext>
            </a:extLst>
          </p:cNvPr>
          <p:cNvGrpSpPr/>
          <p:nvPr/>
        </p:nvGrpSpPr>
        <p:grpSpPr>
          <a:xfrm>
            <a:off x="6438900" y="1548347"/>
            <a:ext cx="4512522" cy="2918878"/>
            <a:chOff x="4764088" y="1645258"/>
            <a:chExt cx="6241311" cy="2918878"/>
          </a:xfrm>
        </p:grpSpPr>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64088" y="1961174"/>
              <a:ext cx="6241311" cy="260296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all previously identified test users complete their 1-hour testing slots to fully explore the prototypes, including tools, templates, and processes.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Actively collect and document feedback as it comes in through collaborative tools (Slack, Teams, WhatsApp). Focus on capturing qualitative insights on the usability and effectiveness of the prototypes.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available for real-time support during testing hours. Address any issues or confusion the users encounter to maintain the flow of the testing phase.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Begin compiling the feedback and testing results to prepare for the iteration workshop later in the week, ensuring the most critical feedback is flagged for discussion and action.</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Activities in User Recruiting:</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577AD660-B253-E514-2F49-18ECF6B605E7}"/>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F434E76B-3EAB-733C-62CC-54C23A3B748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8" name="Group 7">
              <a:extLst>
                <a:ext uri="{FF2B5EF4-FFF2-40B4-BE49-F238E27FC236}">
                  <a16:creationId xmlns:a16="http://schemas.microsoft.com/office/drawing/2014/main" id="{FD7AF1AF-0A51-EAB4-8CDE-E1BC8CD56217}"/>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0AC112C5-D7EE-6D58-0C36-E214B0FD2D7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10" name="Rectangle 9">
                <a:extLst>
                  <a:ext uri="{FF2B5EF4-FFF2-40B4-BE49-F238E27FC236}">
                    <a16:creationId xmlns:a16="http://schemas.microsoft.com/office/drawing/2014/main" id="{A44840B9-F1BB-79EE-5124-145C368096A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84946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2B1FFE3E-BD40-8584-D24E-F651039CD6B7}"/>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Feedback Interviews on Monday of Week 5 are an essential step in </a:t>
            </a:r>
            <a:r>
              <a:rPr lang="en-US" b="1" dirty="0">
                <a:solidFill>
                  <a:schemeClr val="bg1"/>
                </a:solidFill>
              </a:rPr>
              <a:t>gathering in-depth qualitative insights </a:t>
            </a:r>
            <a:r>
              <a:rPr lang="en-US" dirty="0">
                <a:solidFill>
                  <a:schemeClr val="bg1"/>
                </a:solidFill>
              </a:rPr>
              <a:t>from users on how well the prototypes performed. </a:t>
            </a:r>
          </a:p>
          <a:p>
            <a:pPr marL="0" indent="0" algn="just">
              <a:lnSpc>
                <a:spcPct val="100000"/>
              </a:lnSpc>
              <a:buNone/>
            </a:pPr>
            <a:r>
              <a:rPr lang="en-US" dirty="0">
                <a:solidFill>
                  <a:schemeClr val="bg1"/>
                </a:solidFill>
              </a:rPr>
              <a:t>These </a:t>
            </a:r>
            <a:r>
              <a:rPr lang="en-US" b="1" dirty="0">
                <a:solidFill>
                  <a:schemeClr val="bg1"/>
                </a:solidFill>
              </a:rPr>
              <a:t>30-minute interviews </a:t>
            </a:r>
            <a:r>
              <a:rPr lang="en-US" dirty="0">
                <a:solidFill>
                  <a:schemeClr val="bg1"/>
                </a:solidFill>
              </a:rPr>
              <a:t>help us dive deeper into understanding their experience, pinpointing areas of improvement, and validating successful aspects of the prototypes. </a:t>
            </a:r>
          </a:p>
          <a:p>
            <a:pPr marL="0" indent="0" algn="just">
              <a:lnSpc>
                <a:spcPct val="100000"/>
              </a:lnSpc>
              <a:buNone/>
            </a:pPr>
            <a:r>
              <a:rPr lang="en-US" dirty="0">
                <a:solidFill>
                  <a:schemeClr val="bg1"/>
                </a:solidFill>
              </a:rPr>
              <a:t>By facilitating these discussions in a structured manner, we can ensure we gather critical feedback that will guide our iterations.</a:t>
            </a:r>
          </a:p>
        </p:txBody>
      </p:sp>
      <p:grpSp>
        <p:nvGrpSpPr>
          <p:cNvPr id="14" name="Group 13">
            <a:extLst>
              <a:ext uri="{FF2B5EF4-FFF2-40B4-BE49-F238E27FC236}">
                <a16:creationId xmlns:a16="http://schemas.microsoft.com/office/drawing/2014/main" id="{A118D9B9-E89D-ADC6-9DBD-967B0DC14179}"/>
              </a:ext>
            </a:extLst>
          </p:cNvPr>
          <p:cNvGrpSpPr/>
          <p:nvPr/>
        </p:nvGrpSpPr>
        <p:grpSpPr>
          <a:xfrm>
            <a:off x="4710112" y="1817693"/>
            <a:ext cx="6241311" cy="1312294"/>
            <a:chOff x="4764088" y="1645258"/>
            <a:chExt cx="6241311" cy="1312294"/>
          </a:xfrm>
        </p:grpSpPr>
        <p:sp>
          <p:nvSpPr>
            <p:cNvPr id="15" name="Tijdelijke aanduiding voor inhoud 5">
              <a:extLst>
                <a:ext uri="{FF2B5EF4-FFF2-40B4-BE49-F238E27FC236}">
                  <a16:creationId xmlns:a16="http://schemas.microsoft.com/office/drawing/2014/main" id="{093894F7-1DFB-508C-2E66-35E309CEEB3F}"/>
                </a:ext>
              </a:extLst>
            </p:cNvPr>
            <p:cNvSpPr txBox="1">
              <a:spLocks/>
            </p:cNvSpPr>
            <p:nvPr/>
          </p:nvSpPr>
          <p:spPr>
            <a:xfrm>
              <a:off x="4764088" y="1961173"/>
              <a:ext cx="6241311" cy="99637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interview will ideally involve two facilitators: one person leading the interview and interacting with the test user, and the second person taking detailed notes.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both facilitators are well-versed in the prototype and the overall goals of the sprint. Review the Feedback Wall to guide the interview questions and structure.</a:t>
              </a:r>
            </a:p>
          </p:txBody>
        </p:sp>
        <p:sp>
          <p:nvSpPr>
            <p:cNvPr id="16" name="Tijdelijke aanduiding voor tekst 44">
              <a:extLst>
                <a:ext uri="{FF2B5EF4-FFF2-40B4-BE49-F238E27FC236}">
                  <a16:creationId xmlns:a16="http://schemas.microsoft.com/office/drawing/2014/main" id="{46BE38C5-E4DC-D240-2D98-431F3066A87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Two-Person Team</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2F15A528-F35C-DB4E-E373-EB48CC36BAC9}"/>
              </a:ext>
            </a:extLst>
          </p:cNvPr>
          <p:cNvGrpSpPr/>
          <p:nvPr/>
        </p:nvGrpSpPr>
        <p:grpSpPr>
          <a:xfrm>
            <a:off x="4710112" y="3329570"/>
            <a:ext cx="6241311" cy="1245570"/>
            <a:chOff x="4764088" y="3311386"/>
            <a:chExt cx="6241311" cy="1245570"/>
          </a:xfrm>
        </p:grpSpPr>
        <p:sp>
          <p:nvSpPr>
            <p:cNvPr id="18" name="Tijdelijke aanduiding voor inhoud 5">
              <a:extLst>
                <a:ext uri="{FF2B5EF4-FFF2-40B4-BE49-F238E27FC236}">
                  <a16:creationId xmlns:a16="http://schemas.microsoft.com/office/drawing/2014/main" id="{177873B8-B4DF-091B-2638-B3007E2B9DB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the interviewee comfortable. Emphasize that it’s the prototype being tested, not them.</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the user to think out loud to capture their reasoning.</a:t>
              </a:r>
            </a:p>
          </p:txBody>
        </p:sp>
        <p:sp>
          <p:nvSpPr>
            <p:cNvPr id="19" name="Tijdelijke aanduiding voor tekst 44">
              <a:extLst>
                <a:ext uri="{FF2B5EF4-FFF2-40B4-BE49-F238E27FC236}">
                  <a16:creationId xmlns:a16="http://schemas.microsoft.com/office/drawing/2014/main" id="{4903C6F7-D9BD-68FA-7804-9543B3497EB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the Right Tone</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 name="Group 10">
            <a:extLst>
              <a:ext uri="{FF2B5EF4-FFF2-40B4-BE49-F238E27FC236}">
                <a16:creationId xmlns:a16="http://schemas.microsoft.com/office/drawing/2014/main" id="{5CDAD993-F922-69C7-6F3A-02A9D7119A66}"/>
              </a:ext>
            </a:extLst>
          </p:cNvPr>
          <p:cNvGrpSpPr/>
          <p:nvPr/>
        </p:nvGrpSpPr>
        <p:grpSpPr>
          <a:xfrm>
            <a:off x="4710111" y="4646799"/>
            <a:ext cx="6241311" cy="1245570"/>
            <a:chOff x="4764088" y="3311386"/>
            <a:chExt cx="6241311" cy="1245570"/>
          </a:xfrm>
        </p:grpSpPr>
        <p:sp>
          <p:nvSpPr>
            <p:cNvPr id="12" name="Tijdelijke aanduiding voor inhoud 5">
              <a:extLst>
                <a:ext uri="{FF2B5EF4-FFF2-40B4-BE49-F238E27FC236}">
                  <a16:creationId xmlns:a16="http://schemas.microsoft.com/office/drawing/2014/main" id="{08341999-E064-F008-5E86-C5707F158B07}"/>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Feedback Wall is a visual tool used to track and categorize real-time feedback during testing and interviews, ensuring both positive and negative responses are captured for future action.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green sticky notes for positive feedback and yellow sticky notes for misunderstandings, confusions, or negative feedback.</a:t>
              </a:r>
            </a:p>
          </p:txBody>
        </p:sp>
        <p:sp>
          <p:nvSpPr>
            <p:cNvPr id="20" name="Tijdelijke aanduiding voor tekst 44">
              <a:extLst>
                <a:ext uri="{FF2B5EF4-FFF2-40B4-BE49-F238E27FC236}">
                  <a16:creationId xmlns:a16="http://schemas.microsoft.com/office/drawing/2014/main" id="{350AC502-509C-587B-DB8D-C2A842737540}"/>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a Feedback Wall </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 name="Group 2">
            <a:extLst>
              <a:ext uri="{FF2B5EF4-FFF2-40B4-BE49-F238E27FC236}">
                <a16:creationId xmlns:a16="http://schemas.microsoft.com/office/drawing/2014/main" id="{35C51B74-1D8F-48B1-F4F2-A91052683E6A}"/>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BF5DA881-EF39-54D7-16CF-512096F5636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2" name="Group 21">
              <a:extLst>
                <a:ext uri="{FF2B5EF4-FFF2-40B4-BE49-F238E27FC236}">
                  <a16:creationId xmlns:a16="http://schemas.microsoft.com/office/drawing/2014/main" id="{A08ABC38-1D81-ACED-A618-A5085524D104}"/>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D83B43AB-954C-D0DF-3F3A-52EF045A55C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24" name="Rectangle 23">
                <a:extLst>
                  <a:ext uri="{FF2B5EF4-FFF2-40B4-BE49-F238E27FC236}">
                    <a16:creationId xmlns:a16="http://schemas.microsoft.com/office/drawing/2014/main" id="{216AA3E5-9D70-CC64-654D-DF0930CA73B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0919895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Greet the participant warmly and thank them for their time and effort during the user testing process.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Explain that this interview is a reflection on their experience with the prototypes and that the goal is to gather feedback for improving the system.</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Emphasize that there are no right or wrong answers and that their honest feedback is crucial.</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Reassure the participant that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we’re testing the prototypes, not them.</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Introduction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3FA09187-34F1-6341-9A0B-277D609D8982}"/>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36DD1BC6-44EE-6AAF-804F-443A9392780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0BFA8040-52FA-1701-06A5-598F5A3F1F31}"/>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946AA412-D53B-A4A3-8736-D1CB6E56DC4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33D70B86-AA28-6B65-9365-14744A8FB97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6499143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606805"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the test user to reflect. Prompt the participant to walk through their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overall experience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the prototypes.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 questions:</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did the prototypes align with your expectations for data quality and metadata management?"</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stood out to you as particularly easy or difficult?"</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"Were there any points where you felt stuck or unsure about what to do?"</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aspects of the prototype did you find most useful or beneficial?"</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well do you think this system would work in your day-to-day role?"</a:t>
            </a:r>
            <a:endPar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User Reflection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EC6138E1-8EA2-776F-FCD4-6AF8C6BADE02}"/>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B54C2D56-1777-F084-1FEF-86999580D70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C51DAA81-76B8-A58D-F849-91FC1196A471}"/>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9B96A204-BA8D-7949-FEE4-F0F5C9A622E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1FB6068E-675E-0807-F4F0-06BD6A57F73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827187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606805"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Pain Points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Dig deeper into any areas of difficulty:</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you tell me more about the specific challenges you faced?"</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"Were there any features or processes that felt counterintuitive or unclear?"</a:t>
            </a:r>
          </a:p>
          <a:p>
            <a:pPr marL="457200" marR="0" lvl="1" indent="0" algn="just" defTabSz="914400" rtl="0" eaLnBrk="1" fontAlgn="auto" latinLnBrk="0" hangingPunct="1">
              <a:lnSpc>
                <a:spcPct val="100000"/>
              </a:lnSpc>
              <a:spcBef>
                <a:spcPts val="500"/>
              </a:spcBef>
              <a:spcAft>
                <a:spcPts val="0"/>
              </a:spcAft>
              <a:buClr>
                <a:srgbClr val="5CB6F9"/>
              </a:buClr>
              <a:buSzTx/>
              <a:buFont typeface="Arial" panose="020B0604020202020204" pitchFamily="34" charset="0"/>
              <a:buNone/>
              <a:tabLst/>
              <a:defRPr/>
            </a:pPr>
            <a:endPar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Highlight Benefits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Ask about the positive aspects of the prototypes:</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do you think works well in this system?"</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"Which features do you see adding the most value to your role?"</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User Reflection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C4EE90A0-85A3-4C5E-1C47-F6F719F98C7C}"/>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413705D7-D133-0B3A-AACD-351AF167A1D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72FE1055-E907-4FE6-4F47-FA4389FF5BE7}"/>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EBFD0FB6-5678-7B01-7116-9B201DC6593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165FC89B-6A62-44C8-9EBC-D023DF6AC91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0865120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Delve into Specific Topics: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Structure this part of the interview around the core functionalities of the prototypes. For example:</a:t>
            </a:r>
            <a:b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 Management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effective did you find the data quality monitoring process? Was there anything missing or unclear?</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Metadata Documentation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Was it easy to document and retrieve metadata for the Critical Data Elements (CDEs)? What improvements would you suggest?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Roles &amp; Responsibilities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well did the system support the interaction between data stewards, owners, and custodians?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57800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Detailed Exploration of Key Areas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E76261E4-5351-511F-6D26-137AE2AEE6D2}"/>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CF0DC746-87F3-7902-D204-AECE3155CAE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FFC8F497-3F9D-89E9-E7D8-B12AC381AC0A}"/>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5DCD7F4D-F6DD-E141-1E0C-15B337B289F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05B25624-F2BD-0168-5898-5ADC97FDB27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189474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the Feedback Wall as a Guide:</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Refer to the notes from the Feedback Wall to prompt the user on specific areas they provided input on. </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example:</a:t>
            </a:r>
          </a:p>
          <a:p>
            <a:pPr marL="1143000" marR="0" lvl="2"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"During the testing, you mentioned that the business glossary was difficult to navigate. Could you expand on that?"</a:t>
            </a:r>
          </a:p>
          <a:p>
            <a:pPr marL="914400" marR="0" lvl="2" indent="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57800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Detailed Exploration of Key Areas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30A3B4DD-25F0-2809-D866-7A582C5351A4}"/>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E33D4655-75EF-1883-84F3-B5250E1437D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30392821-48A6-ECC4-DF9F-3A238BCEF402}"/>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0BDEAF46-EDD0-A7B0-D36A-CD1C524A649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F03BA497-EE8A-634F-BD9F-E15A6E0603F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5191329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Wrap up with Open Questions: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Give the user space to offer any additional thoughts or suggestions. Ask questions like:</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you could make one change to the process, what would it be?"</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 there anything we haven’t discussed that you think is important?"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Probe for Actionable Suggestions: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Encourage the participant to provide ideas for improvement:</a:t>
            </a:r>
          </a:p>
          <a:p>
            <a:pPr marL="685800" marR="0" lvl="1" indent="-228600" algn="just" defTabSz="914400" rtl="0" eaLnBrk="1" fontAlgn="auto" latinLnBrk="0" hangingPunct="1">
              <a:lnSpc>
                <a:spcPct val="10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"What’s one improvement that would make this process easier to use in your role?"</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57800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Closing Feedback and Suggestions </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C0D18B65-6621-018C-8903-88D7A1CFE328}"/>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B0B1086C-8065-9DF1-32AB-3B321223179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A0BAF1DD-5565-FA58-FFA7-76082399C4E3}"/>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2488F065-1F18-D9E2-C6D7-8DD2A64963D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5AA182B3-6278-FAE1-AAE4-D879105E14F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5258093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Summarize Key Takeaways: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Briefly summarize what you’ve learned from their feedback to ensure alignment.</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 the user know how their feedback will be used to refine the prototype.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Thank Them Again:</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Thank the user for their participation and valuable input.</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Confirm the next steps, if any, such as the timing of future testing or follow-up.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Documentation:</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the interview, ensure that all feedback is documented on the Feedback Wall (green for positive feedback, yellow for challenges).</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57800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Wrap-Up</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6D6F8444-CDC0-E4F6-D4FE-C9020AE87B5E}"/>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17A2BBD7-09A3-C072-E990-A044A0EA6AB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30EA6E97-6A51-4153-5257-38B8B37D3F44}"/>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926A88AB-3BC2-73D2-1909-18628D5BD22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6E720506-F855-A369-9616-7FC511879BD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915714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General Layout:</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a large sheet of paper (or whiteboard), create two axes: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vertical axis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general topics/talking points (e.g., navigation, dashboard, glossary), and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horizontal axis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the test users and their time slots.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Across the top, list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test participants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their scheduled interview times.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Along the side, list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specific topics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 areas of the prototype that you will focus on during the feedback session.</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57800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a:t>
            </a:r>
            <a:r>
              <a:rPr kumimoji="0" lang="en-US" sz="20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Setting Up the Feedback Wall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641499C3-8D88-9E71-3776-C74D07D12A80}"/>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67763F3E-16BE-6030-1461-49123B4336D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CBC82BA3-E863-631E-D638-A0258B9A1AB5}"/>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262AE5F4-86F5-EA35-154E-2BD87AD0FBA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CF9AB365-EACC-7B31-C41F-1FC8E91B324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635530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1341344-881A-657B-ED9E-13E7F3EB99F9}"/>
              </a:ext>
            </a:extLst>
          </p:cNvPr>
          <p:cNvSpPr txBox="1">
            <a:spLocks/>
          </p:cNvSpPr>
          <p:nvPr/>
        </p:nvSpPr>
        <p:spPr>
          <a:xfrm>
            <a:off x="4880344" y="2368043"/>
            <a:ext cx="6903170" cy="173725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participants to add their additional metrics and KPIs to the respective group of data management domains.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Quickly remove any obvious duplicates, but avoid discussion or debate at this point.</a:t>
            </a:r>
          </a:p>
        </p:txBody>
      </p:sp>
      <p:sp>
        <p:nvSpPr>
          <p:cNvPr id="15" name="Tijdelijke aanduiding voor tekst 44">
            <a:extLst>
              <a:ext uri="{FF2B5EF4-FFF2-40B4-BE49-F238E27FC236}">
                <a16:creationId xmlns:a16="http://schemas.microsoft.com/office/drawing/2014/main" id="{C32D36DD-10AD-6FB5-4043-C1121033C6F0}"/>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38D734C4-3C93-A78D-255B-46FD605DF225}"/>
              </a:ext>
            </a:extLst>
          </p:cNvPr>
          <p:cNvSpPr/>
          <p:nvPr/>
        </p:nvSpPr>
        <p:spPr>
          <a:xfrm>
            <a:off x="4251838" y="435089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a:t>
            </a:r>
          </a:p>
        </p:txBody>
      </p:sp>
      <p:sp>
        <p:nvSpPr>
          <p:cNvPr id="16" name="Rectangle 15">
            <a:extLst>
              <a:ext uri="{FF2B5EF4-FFF2-40B4-BE49-F238E27FC236}">
                <a16:creationId xmlns:a16="http://schemas.microsoft.com/office/drawing/2014/main" id="{D0934EB4-3DD7-EE64-27D2-9AD71ED17D7F}"/>
              </a:ext>
            </a:extLst>
          </p:cNvPr>
          <p:cNvSpPr/>
          <p:nvPr/>
        </p:nvSpPr>
        <p:spPr>
          <a:xfrm>
            <a:off x="2030732" y="439994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 KPIs</a:t>
            </a:r>
          </a:p>
        </p:txBody>
      </p:sp>
      <p:sp>
        <p:nvSpPr>
          <p:cNvPr id="20" name="Rectangle 19">
            <a:extLst>
              <a:ext uri="{FF2B5EF4-FFF2-40B4-BE49-F238E27FC236}">
                <a16:creationId xmlns:a16="http://schemas.microsoft.com/office/drawing/2014/main" id="{92E02095-B2CA-BD15-FD7F-0E2C5F6A28EA}"/>
              </a:ext>
            </a:extLst>
          </p:cNvPr>
          <p:cNvSpPr/>
          <p:nvPr/>
        </p:nvSpPr>
        <p:spPr>
          <a:xfrm>
            <a:off x="10598380" y="439994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Operational</a:t>
            </a:r>
          </a:p>
        </p:txBody>
      </p:sp>
      <p:sp>
        <p:nvSpPr>
          <p:cNvPr id="22" name="Rectangle 21">
            <a:extLst>
              <a:ext uri="{FF2B5EF4-FFF2-40B4-BE49-F238E27FC236}">
                <a16:creationId xmlns:a16="http://schemas.microsoft.com/office/drawing/2014/main" id="{8695B033-7331-A790-E326-D34E2647F9E0}"/>
              </a:ext>
            </a:extLst>
          </p:cNvPr>
          <p:cNvSpPr/>
          <p:nvPr/>
        </p:nvSpPr>
        <p:spPr>
          <a:xfrm>
            <a:off x="8633898" y="442433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Impact</a:t>
            </a:r>
          </a:p>
        </p:txBody>
      </p:sp>
      <p:sp>
        <p:nvSpPr>
          <p:cNvPr id="24" name="Rectangle 23">
            <a:extLst>
              <a:ext uri="{FF2B5EF4-FFF2-40B4-BE49-F238E27FC236}">
                <a16:creationId xmlns:a16="http://schemas.microsoft.com/office/drawing/2014/main" id="{527F8100-7CE4-F860-74FD-86E8A0F6AEA2}"/>
              </a:ext>
            </a:extLst>
          </p:cNvPr>
          <p:cNvSpPr/>
          <p:nvPr/>
        </p:nvSpPr>
        <p:spPr>
          <a:xfrm>
            <a:off x="6626798" y="442433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Training &amp; Adoption</a:t>
            </a:r>
          </a:p>
        </p:txBody>
      </p:sp>
      <p:pic>
        <p:nvPicPr>
          <p:cNvPr id="26" name="Picture 25" descr="A blue text on a light blue background&#10;&#10;Description automatically generated">
            <a:extLst>
              <a:ext uri="{FF2B5EF4-FFF2-40B4-BE49-F238E27FC236}">
                <a16:creationId xmlns:a16="http://schemas.microsoft.com/office/drawing/2014/main" id="{2F4D2B86-04EB-E729-3405-E2D38BB54D4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713003" y="5254579"/>
            <a:ext cx="507484" cy="360000"/>
          </a:xfrm>
          <a:prstGeom prst="rect">
            <a:avLst/>
          </a:prstGeom>
        </p:spPr>
      </p:pic>
      <p:pic>
        <p:nvPicPr>
          <p:cNvPr id="28" name="Picture 27" descr="A blue text on a light blue background&#10;&#10;Description automatically generated">
            <a:extLst>
              <a:ext uri="{FF2B5EF4-FFF2-40B4-BE49-F238E27FC236}">
                <a16:creationId xmlns:a16="http://schemas.microsoft.com/office/drawing/2014/main" id="{205275D5-B4A7-3A3E-156D-1B44214DA30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748773" y="5707558"/>
            <a:ext cx="507484" cy="360000"/>
          </a:xfrm>
          <a:prstGeom prst="rect">
            <a:avLst/>
          </a:prstGeom>
        </p:spPr>
      </p:pic>
      <p:pic>
        <p:nvPicPr>
          <p:cNvPr id="30" name="Picture 29" descr="A blue text on a light blue background&#10;&#10;Description automatically generated">
            <a:extLst>
              <a:ext uri="{FF2B5EF4-FFF2-40B4-BE49-F238E27FC236}">
                <a16:creationId xmlns:a16="http://schemas.microsoft.com/office/drawing/2014/main" id="{7F31E704-54E1-5610-E153-BFCAA5B27E34}"/>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1352638" y="5572543"/>
            <a:ext cx="507484" cy="360000"/>
          </a:xfrm>
          <a:prstGeom prst="rect">
            <a:avLst/>
          </a:prstGeom>
        </p:spPr>
      </p:pic>
      <p:pic>
        <p:nvPicPr>
          <p:cNvPr id="32" name="Picture 31" descr="A blue text on a light blue background&#10;&#10;Description automatically generated">
            <a:extLst>
              <a:ext uri="{FF2B5EF4-FFF2-40B4-BE49-F238E27FC236}">
                <a16:creationId xmlns:a16="http://schemas.microsoft.com/office/drawing/2014/main" id="{317C25BC-3F56-8159-BB03-FF43B449844F}"/>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1417363" y="5181352"/>
            <a:ext cx="507484" cy="360000"/>
          </a:xfrm>
          <a:prstGeom prst="rect">
            <a:avLst/>
          </a:prstGeom>
        </p:spPr>
      </p:pic>
      <p:pic>
        <p:nvPicPr>
          <p:cNvPr id="34" name="Picture 33" descr="A blue text on a blue background&#10;&#10;Description automatically generated">
            <a:extLst>
              <a:ext uri="{FF2B5EF4-FFF2-40B4-BE49-F238E27FC236}">
                <a16:creationId xmlns:a16="http://schemas.microsoft.com/office/drawing/2014/main" id="{31E22B2A-FE1E-8A8F-9FD2-3BAC825AFE31}"/>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947676" y="5361352"/>
            <a:ext cx="507484" cy="360000"/>
          </a:xfrm>
          <a:prstGeom prst="rect">
            <a:avLst/>
          </a:prstGeom>
        </p:spPr>
      </p:pic>
      <p:pic>
        <p:nvPicPr>
          <p:cNvPr id="36" name="Picture 35" descr="A yellow background with blue text&#10;&#10;Description automatically generated">
            <a:extLst>
              <a:ext uri="{FF2B5EF4-FFF2-40B4-BE49-F238E27FC236}">
                <a16:creationId xmlns:a16="http://schemas.microsoft.com/office/drawing/2014/main" id="{18A173DF-4159-422A-9D36-2C60142B82BD}"/>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3935693" y="5931232"/>
            <a:ext cx="507484" cy="360000"/>
          </a:xfrm>
          <a:prstGeom prst="rect">
            <a:avLst/>
          </a:prstGeom>
        </p:spPr>
      </p:pic>
      <p:pic>
        <p:nvPicPr>
          <p:cNvPr id="38" name="Picture 37" descr="A yellow background with blue text&#10;&#10;Description automatically generated">
            <a:extLst>
              <a:ext uri="{FF2B5EF4-FFF2-40B4-BE49-F238E27FC236}">
                <a16:creationId xmlns:a16="http://schemas.microsoft.com/office/drawing/2014/main" id="{0D656159-E4DA-ADB6-691D-E73D1EEB39A9}"/>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502096" y="5838508"/>
            <a:ext cx="507484" cy="360000"/>
          </a:xfrm>
          <a:prstGeom prst="rect">
            <a:avLst/>
          </a:prstGeom>
        </p:spPr>
      </p:pic>
      <p:pic>
        <p:nvPicPr>
          <p:cNvPr id="40" name="Picture 39" descr="A yellow background with blue text&#10;&#10;Description automatically generated">
            <a:extLst>
              <a:ext uri="{FF2B5EF4-FFF2-40B4-BE49-F238E27FC236}">
                <a16:creationId xmlns:a16="http://schemas.microsoft.com/office/drawing/2014/main" id="{1AD5BB3B-E3CE-694B-DD15-AFE6883863B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3876773" y="5532174"/>
            <a:ext cx="507484" cy="360000"/>
          </a:xfrm>
          <a:prstGeom prst="rect">
            <a:avLst/>
          </a:prstGeom>
        </p:spPr>
      </p:pic>
      <p:pic>
        <p:nvPicPr>
          <p:cNvPr id="42" name="Picture 41" descr="A yellow background with blue text&#10;&#10;Description automatically generated">
            <a:extLst>
              <a:ext uri="{FF2B5EF4-FFF2-40B4-BE49-F238E27FC236}">
                <a16:creationId xmlns:a16="http://schemas.microsoft.com/office/drawing/2014/main" id="{8DD2A13B-1484-B939-7181-BD5A5536F3F4}"/>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321109" y="5518849"/>
            <a:ext cx="507484" cy="360000"/>
          </a:xfrm>
          <a:prstGeom prst="rect">
            <a:avLst/>
          </a:prstGeom>
        </p:spPr>
      </p:pic>
      <p:pic>
        <p:nvPicPr>
          <p:cNvPr id="44" name="Picture 43" descr="A yellow background with blue text&#10;&#10;Description automatically generated">
            <a:extLst>
              <a:ext uri="{FF2B5EF4-FFF2-40B4-BE49-F238E27FC236}">
                <a16:creationId xmlns:a16="http://schemas.microsoft.com/office/drawing/2014/main" id="{4F891A2A-CBD5-8F0D-58D1-F91FC5E299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4948210" y="5528783"/>
            <a:ext cx="507484" cy="360000"/>
          </a:xfrm>
          <a:prstGeom prst="rect">
            <a:avLst/>
          </a:prstGeom>
        </p:spPr>
      </p:pic>
      <p:pic>
        <p:nvPicPr>
          <p:cNvPr id="45" name="Picture 44" descr="A yellow background with blue text&#10;&#10;Description automatically generated">
            <a:extLst>
              <a:ext uri="{FF2B5EF4-FFF2-40B4-BE49-F238E27FC236}">
                <a16:creationId xmlns:a16="http://schemas.microsoft.com/office/drawing/2014/main" id="{A8394B4F-85BE-6D4B-CFC3-847B20D5B558}"/>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4637761" y="5213978"/>
            <a:ext cx="507484" cy="360000"/>
          </a:xfrm>
          <a:prstGeom prst="rect">
            <a:avLst/>
          </a:prstGeom>
        </p:spPr>
      </p:pic>
      <p:pic>
        <p:nvPicPr>
          <p:cNvPr id="46" name="Picture 45" descr="A yellow background with blue text&#10;&#10;Description automatically generated">
            <a:extLst>
              <a:ext uri="{FF2B5EF4-FFF2-40B4-BE49-F238E27FC236}">
                <a16:creationId xmlns:a16="http://schemas.microsoft.com/office/drawing/2014/main" id="{047B8F40-B2DC-8D2E-94EA-0393BA34CA05}"/>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5099437" y="5235911"/>
            <a:ext cx="507484" cy="360000"/>
          </a:xfrm>
          <a:prstGeom prst="rect">
            <a:avLst/>
          </a:prstGeom>
        </p:spPr>
      </p:pic>
      <p:pic>
        <p:nvPicPr>
          <p:cNvPr id="47" name="Picture 46" descr="A yellow background with blue text&#10;&#10;Description automatically generated">
            <a:extLst>
              <a:ext uri="{FF2B5EF4-FFF2-40B4-BE49-F238E27FC236}">
                <a16:creationId xmlns:a16="http://schemas.microsoft.com/office/drawing/2014/main" id="{64D06907-87A1-C385-C094-389708462414}"/>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4073570" y="5150394"/>
            <a:ext cx="507484" cy="360000"/>
          </a:xfrm>
          <a:prstGeom prst="rect">
            <a:avLst/>
          </a:prstGeom>
        </p:spPr>
      </p:pic>
      <p:pic>
        <p:nvPicPr>
          <p:cNvPr id="48" name="Picture 47" descr="A yellow background with blue text&#10;&#10;Description automatically generated">
            <a:extLst>
              <a:ext uri="{FF2B5EF4-FFF2-40B4-BE49-F238E27FC236}">
                <a16:creationId xmlns:a16="http://schemas.microsoft.com/office/drawing/2014/main" id="{1B79F858-77E9-F024-5C96-E266736D202C}"/>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10452095" y="5254579"/>
            <a:ext cx="507484" cy="360000"/>
          </a:xfrm>
          <a:prstGeom prst="rect">
            <a:avLst/>
          </a:prstGeom>
        </p:spPr>
      </p:pic>
      <p:pic>
        <p:nvPicPr>
          <p:cNvPr id="49" name="Picture 48" descr="A blue text on a light blue background&#10;&#10;Description automatically generated">
            <a:extLst>
              <a:ext uri="{FF2B5EF4-FFF2-40B4-BE49-F238E27FC236}">
                <a16:creationId xmlns:a16="http://schemas.microsoft.com/office/drawing/2014/main" id="{D06844F8-8951-7F9C-D2BF-04FF06932772}"/>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7206419" y="5573614"/>
            <a:ext cx="507484" cy="360000"/>
          </a:xfrm>
          <a:prstGeom prst="rect">
            <a:avLst/>
          </a:prstGeom>
        </p:spPr>
      </p:pic>
      <p:pic>
        <p:nvPicPr>
          <p:cNvPr id="50" name="Picture 49" descr="A blue text on a light blue background&#10;&#10;Description automatically generated">
            <a:extLst>
              <a:ext uri="{FF2B5EF4-FFF2-40B4-BE49-F238E27FC236}">
                <a16:creationId xmlns:a16="http://schemas.microsoft.com/office/drawing/2014/main" id="{1DF300B4-7492-B64D-6602-3F54CF9BF2F7}"/>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1915046" y="5576293"/>
            <a:ext cx="507484" cy="360000"/>
          </a:xfrm>
          <a:prstGeom prst="rect">
            <a:avLst/>
          </a:prstGeom>
        </p:spPr>
      </p:pic>
      <p:pic>
        <p:nvPicPr>
          <p:cNvPr id="51" name="Picture 50" descr="A blue text on a blue background&#10;&#10;Description automatically generated">
            <a:extLst>
              <a:ext uri="{FF2B5EF4-FFF2-40B4-BE49-F238E27FC236}">
                <a16:creationId xmlns:a16="http://schemas.microsoft.com/office/drawing/2014/main" id="{014F10EB-9A30-AD35-DCC3-37F99C2AC78D}"/>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2947116" y="5274323"/>
            <a:ext cx="507484" cy="360000"/>
          </a:xfrm>
          <a:prstGeom prst="rect">
            <a:avLst/>
          </a:prstGeom>
        </p:spPr>
      </p:pic>
      <p:pic>
        <p:nvPicPr>
          <p:cNvPr id="52" name="Picture 51" descr="A blue text on a light blue background&#10;&#10;Description automatically generated">
            <a:extLst>
              <a:ext uri="{FF2B5EF4-FFF2-40B4-BE49-F238E27FC236}">
                <a16:creationId xmlns:a16="http://schemas.microsoft.com/office/drawing/2014/main" id="{843783E6-1650-4425-E728-D12A5C3AE53B}"/>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2446600" y="5179950"/>
            <a:ext cx="507484" cy="360000"/>
          </a:xfrm>
          <a:prstGeom prst="rect">
            <a:avLst/>
          </a:prstGeom>
        </p:spPr>
      </p:pic>
      <p:pic>
        <p:nvPicPr>
          <p:cNvPr id="53" name="Picture 52" descr="A blue text on a blue background&#10;&#10;Description automatically generated">
            <a:extLst>
              <a:ext uri="{FF2B5EF4-FFF2-40B4-BE49-F238E27FC236}">
                <a16:creationId xmlns:a16="http://schemas.microsoft.com/office/drawing/2014/main" id="{63D07B7B-3A5B-9C90-8CF8-E6EDD81C5E59}"/>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6284285" y="5180337"/>
            <a:ext cx="507484" cy="360000"/>
          </a:xfrm>
          <a:prstGeom prst="rect">
            <a:avLst/>
          </a:prstGeom>
        </p:spPr>
      </p:pic>
      <p:pic>
        <p:nvPicPr>
          <p:cNvPr id="54" name="Picture 53" descr="A blue text on a light blue background&#10;&#10;Description automatically generated">
            <a:extLst>
              <a:ext uri="{FF2B5EF4-FFF2-40B4-BE49-F238E27FC236}">
                <a16:creationId xmlns:a16="http://schemas.microsoft.com/office/drawing/2014/main" id="{36497876-6C98-0D0E-ED87-CD78B3CF12E8}"/>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1939116" y="5224786"/>
            <a:ext cx="507484" cy="360000"/>
          </a:xfrm>
          <a:prstGeom prst="rect">
            <a:avLst/>
          </a:prstGeom>
        </p:spPr>
      </p:pic>
      <p:pic>
        <p:nvPicPr>
          <p:cNvPr id="55" name="Picture 54" descr="A blue text on a light blue background&#10;&#10;Description automatically generated">
            <a:extLst>
              <a:ext uri="{FF2B5EF4-FFF2-40B4-BE49-F238E27FC236}">
                <a16:creationId xmlns:a16="http://schemas.microsoft.com/office/drawing/2014/main" id="{DAACF53E-F5E7-862A-D134-89D01E7F747E}"/>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6675392" y="5307458"/>
            <a:ext cx="507484" cy="360000"/>
          </a:xfrm>
          <a:prstGeom prst="rect">
            <a:avLst/>
          </a:prstGeom>
        </p:spPr>
      </p:pic>
      <p:pic>
        <p:nvPicPr>
          <p:cNvPr id="56" name="Picture 55" descr="A blue text on a light blue background&#10;&#10;Description automatically generated">
            <a:extLst>
              <a:ext uri="{FF2B5EF4-FFF2-40B4-BE49-F238E27FC236}">
                <a16:creationId xmlns:a16="http://schemas.microsoft.com/office/drawing/2014/main" id="{8428862A-0D31-4FDD-9A57-0927FB295873}"/>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7237798" y="5254579"/>
            <a:ext cx="507484" cy="360000"/>
          </a:xfrm>
          <a:prstGeom prst="rect">
            <a:avLst/>
          </a:prstGeom>
        </p:spPr>
      </p:pic>
      <p:pic>
        <p:nvPicPr>
          <p:cNvPr id="57" name="Picture 56" descr="A blue text on a blue background&#10;&#10;Description automatically generated">
            <a:extLst>
              <a:ext uri="{FF2B5EF4-FFF2-40B4-BE49-F238E27FC236}">
                <a16:creationId xmlns:a16="http://schemas.microsoft.com/office/drawing/2014/main" id="{CFA1E665-3D62-DFEF-6784-AC3095E3121C}"/>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9251227" y="5254579"/>
            <a:ext cx="507484" cy="360000"/>
          </a:xfrm>
          <a:prstGeom prst="rect">
            <a:avLst/>
          </a:prstGeom>
        </p:spPr>
      </p:pic>
      <p:sp>
        <p:nvSpPr>
          <p:cNvPr id="58" name="Rectangle 57">
            <a:extLst>
              <a:ext uri="{FF2B5EF4-FFF2-40B4-BE49-F238E27FC236}">
                <a16:creationId xmlns:a16="http://schemas.microsoft.com/office/drawing/2014/main" id="{3BBC7DDD-1FAD-CE37-8368-5FDBD8E980DF}"/>
              </a:ext>
            </a:extLst>
          </p:cNvPr>
          <p:cNvSpPr/>
          <p:nvPr/>
        </p:nvSpPr>
        <p:spPr>
          <a:xfrm>
            <a:off x="4673897" y="611752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09C54E8-BEFE-B370-264A-2575A451B538}"/>
              </a:ext>
            </a:extLst>
          </p:cNvPr>
          <p:cNvSpPr/>
          <p:nvPr/>
        </p:nvSpPr>
        <p:spPr>
          <a:xfrm>
            <a:off x="5144182" y="58158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14E0F30F-B84C-963F-DC7E-B3148E5C97BF}"/>
              </a:ext>
            </a:extLst>
          </p:cNvPr>
          <p:cNvSpPr/>
          <p:nvPr/>
        </p:nvSpPr>
        <p:spPr>
          <a:xfrm>
            <a:off x="6984627" y="586123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FBC3F29B-E229-9454-276A-E7733875B43C}"/>
              </a:ext>
            </a:extLst>
          </p:cNvPr>
          <p:cNvSpPr/>
          <p:nvPr/>
        </p:nvSpPr>
        <p:spPr>
          <a:xfrm>
            <a:off x="9215954" y="55959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E92D7629-EDA6-3FD5-26E1-80AE17A524B2}"/>
              </a:ext>
            </a:extLst>
          </p:cNvPr>
          <p:cNvSpPr/>
          <p:nvPr/>
        </p:nvSpPr>
        <p:spPr>
          <a:xfrm>
            <a:off x="11310082" y="59627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ED4E7E1A-47B0-AC79-CB84-95FABFC6E799}"/>
              </a:ext>
            </a:extLst>
          </p:cNvPr>
          <p:cNvSpPr/>
          <p:nvPr/>
        </p:nvSpPr>
        <p:spPr>
          <a:xfrm>
            <a:off x="6565080" y="561661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18E8FD08-8396-1ACC-2844-D655BB7EBB75}"/>
              </a:ext>
            </a:extLst>
          </p:cNvPr>
          <p:cNvSpPr/>
          <p:nvPr/>
        </p:nvSpPr>
        <p:spPr>
          <a:xfrm>
            <a:off x="2542147" y="543457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4F09775C-52FE-A7ED-4F43-EE27C118EE22}"/>
              </a:ext>
            </a:extLst>
          </p:cNvPr>
          <p:cNvSpPr/>
          <p:nvPr/>
        </p:nvSpPr>
        <p:spPr>
          <a:xfrm>
            <a:off x="516186" y="4380600"/>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Compliance &amp; Regulatory</a:t>
            </a:r>
          </a:p>
        </p:txBody>
      </p:sp>
      <p:sp>
        <p:nvSpPr>
          <p:cNvPr id="66" name="Rectangle 65">
            <a:extLst>
              <a:ext uri="{FF2B5EF4-FFF2-40B4-BE49-F238E27FC236}">
                <a16:creationId xmlns:a16="http://schemas.microsoft.com/office/drawing/2014/main" id="{7A154535-5B70-C1D7-24D6-1E8727E685B4}"/>
              </a:ext>
            </a:extLst>
          </p:cNvPr>
          <p:cNvSpPr/>
          <p:nvPr/>
        </p:nvSpPr>
        <p:spPr>
          <a:xfrm>
            <a:off x="516186" y="544153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03CCC7D9-52DF-AFBC-E630-AA0F3405633B}"/>
              </a:ext>
            </a:extLst>
          </p:cNvPr>
          <p:cNvSpPr/>
          <p:nvPr/>
        </p:nvSpPr>
        <p:spPr>
          <a:xfrm>
            <a:off x="1012076" y="539435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D4F19371-5BAB-DC1A-28A9-7278E42D59E1}"/>
              </a:ext>
            </a:extLst>
          </p:cNvPr>
          <p:cNvSpPr/>
          <p:nvPr/>
        </p:nvSpPr>
        <p:spPr>
          <a:xfrm>
            <a:off x="863521" y="586123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7A054AF5-40CD-3139-4830-4D0A25F6282C}"/>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24C285D3-F01D-79A9-A204-5EF1A86798F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3" name="Group 22">
              <a:extLst>
                <a:ext uri="{FF2B5EF4-FFF2-40B4-BE49-F238E27FC236}">
                  <a16:creationId xmlns:a16="http://schemas.microsoft.com/office/drawing/2014/main" id="{4CCFFD03-2C13-CED3-5046-86BF388E2EDB}"/>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60A51CD4-2B51-7722-DA5A-609D6F6E5A3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7" name="Rectangle 26">
                <a:extLst>
                  <a:ext uri="{FF2B5EF4-FFF2-40B4-BE49-F238E27FC236}">
                    <a16:creationId xmlns:a16="http://schemas.microsoft.com/office/drawing/2014/main" id="{6E2A5D72-8DAA-5BF4-EDE9-35A1721F0D8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519CC814-19BA-3F5E-CF70-3E835F36B99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875333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500"/>
                                        <p:tgtEl>
                                          <p:spTgt spid="5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fade">
                                      <p:cBhvr>
                                        <p:cTn id="16" dur="500"/>
                                        <p:tgtEl>
                                          <p:spTgt spid="6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500"/>
                                        <p:tgtEl>
                                          <p:spTgt spid="6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4"/>
                                        </p:tgtEl>
                                        <p:attrNameLst>
                                          <p:attrName>style.visibility</p:attrName>
                                        </p:attrNameLst>
                                      </p:cBhvr>
                                      <p:to>
                                        <p:strVal val="visible"/>
                                      </p:to>
                                    </p:set>
                                    <p:animEffect transition="in" filter="fade">
                                      <p:cBhvr>
                                        <p:cTn id="25" dur="500"/>
                                        <p:tgtEl>
                                          <p:spTgt spid="6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65"/>
                                        </p:tgtEl>
                                        <p:attrNameLst>
                                          <p:attrName>style.visibility</p:attrName>
                                        </p:attrNameLst>
                                      </p:cBhvr>
                                      <p:to>
                                        <p:strVal val="visible"/>
                                      </p:to>
                                    </p:set>
                                    <p:animEffect transition="in" filter="fade">
                                      <p:cBhvr>
                                        <p:cTn id="30" dur="500"/>
                                        <p:tgtEl>
                                          <p:spTgt spid="6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fade">
                                      <p:cBhvr>
                                        <p:cTn id="36" dur="500"/>
                                        <p:tgtEl>
                                          <p:spTgt spid="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3" name="Rectangle 2">
            <a:extLst>
              <a:ext uri="{FF2B5EF4-FFF2-40B4-BE49-F238E27FC236}">
                <a16:creationId xmlns:a16="http://schemas.microsoft.com/office/drawing/2014/main" id="{B5D25867-FF82-C108-FB01-4C27CFF6218E}"/>
              </a:ext>
            </a:extLst>
          </p:cNvPr>
          <p:cNvSpPr/>
          <p:nvPr/>
        </p:nvSpPr>
        <p:spPr>
          <a:xfrm>
            <a:off x="5250547" y="2461612"/>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a:t>
            </a:r>
          </a:p>
        </p:txBody>
      </p:sp>
      <p:sp>
        <p:nvSpPr>
          <p:cNvPr id="6" name="Rectangle 5">
            <a:extLst>
              <a:ext uri="{FF2B5EF4-FFF2-40B4-BE49-F238E27FC236}">
                <a16:creationId xmlns:a16="http://schemas.microsoft.com/office/drawing/2014/main" id="{77C0405E-17EF-FBA9-E46C-000FA6554C48}"/>
              </a:ext>
            </a:extLst>
          </p:cNvPr>
          <p:cNvSpPr/>
          <p:nvPr/>
        </p:nvSpPr>
        <p:spPr>
          <a:xfrm>
            <a:off x="5919652" y="2461612"/>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0893C877-CEDC-3D42-7785-F5059D8EF39B}"/>
              </a:ext>
            </a:extLst>
          </p:cNvPr>
          <p:cNvSpPr/>
          <p:nvPr/>
        </p:nvSpPr>
        <p:spPr>
          <a:xfrm>
            <a:off x="6266797" y="2649669"/>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C393B7D3-B3BE-19F0-966A-A4FD2AC4D3E4}"/>
              </a:ext>
            </a:extLst>
          </p:cNvPr>
          <p:cNvSpPr/>
          <p:nvPr/>
        </p:nvSpPr>
        <p:spPr>
          <a:xfrm>
            <a:off x="5250547" y="3175554"/>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Topic 1</a:t>
            </a:r>
          </a:p>
        </p:txBody>
      </p:sp>
      <p:sp>
        <p:nvSpPr>
          <p:cNvPr id="9" name="Rectangle 8">
            <a:extLst>
              <a:ext uri="{FF2B5EF4-FFF2-40B4-BE49-F238E27FC236}">
                <a16:creationId xmlns:a16="http://schemas.microsoft.com/office/drawing/2014/main" id="{A6B46608-58F8-CA42-6E1B-F33CD5727691}"/>
              </a:ext>
            </a:extLst>
          </p:cNvPr>
          <p:cNvSpPr/>
          <p:nvPr/>
        </p:nvSpPr>
        <p:spPr>
          <a:xfrm>
            <a:off x="5250547" y="3889496"/>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Topic 2</a:t>
            </a:r>
          </a:p>
        </p:txBody>
      </p:sp>
      <p:sp>
        <p:nvSpPr>
          <p:cNvPr id="10" name="Rectangle 9">
            <a:extLst>
              <a:ext uri="{FF2B5EF4-FFF2-40B4-BE49-F238E27FC236}">
                <a16:creationId xmlns:a16="http://schemas.microsoft.com/office/drawing/2014/main" id="{82AF068B-D38D-6B6A-BA38-1CBD8FD78AD2}"/>
              </a:ext>
            </a:extLst>
          </p:cNvPr>
          <p:cNvSpPr/>
          <p:nvPr/>
        </p:nvSpPr>
        <p:spPr>
          <a:xfrm>
            <a:off x="5250547" y="4603438"/>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Topic 3</a:t>
            </a:r>
          </a:p>
        </p:txBody>
      </p:sp>
      <p:sp>
        <p:nvSpPr>
          <p:cNvPr id="15" name="Rectangle 14">
            <a:extLst>
              <a:ext uri="{FF2B5EF4-FFF2-40B4-BE49-F238E27FC236}">
                <a16:creationId xmlns:a16="http://schemas.microsoft.com/office/drawing/2014/main" id="{3AEADEC9-3A64-152B-1365-59C984C3DE1A}"/>
              </a:ext>
            </a:extLst>
          </p:cNvPr>
          <p:cNvSpPr/>
          <p:nvPr/>
        </p:nvSpPr>
        <p:spPr>
          <a:xfrm>
            <a:off x="5250547" y="5317380"/>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18" name="Rectangle 17">
            <a:extLst>
              <a:ext uri="{FF2B5EF4-FFF2-40B4-BE49-F238E27FC236}">
                <a16:creationId xmlns:a16="http://schemas.microsoft.com/office/drawing/2014/main" id="{3BEC8C31-BD95-8C78-2C69-EC6ED5190024}"/>
              </a:ext>
            </a:extLst>
          </p:cNvPr>
          <p:cNvSpPr/>
          <p:nvPr/>
        </p:nvSpPr>
        <p:spPr>
          <a:xfrm>
            <a:off x="6123547" y="1854449"/>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AM Bobby</a:t>
            </a:r>
          </a:p>
        </p:txBody>
      </p:sp>
      <p:sp>
        <p:nvSpPr>
          <p:cNvPr id="19" name="Rectangle 18">
            <a:extLst>
              <a:ext uri="{FF2B5EF4-FFF2-40B4-BE49-F238E27FC236}">
                <a16:creationId xmlns:a16="http://schemas.microsoft.com/office/drawing/2014/main" id="{49BEE9AC-06DE-9976-D281-B5669B170A96}"/>
              </a:ext>
            </a:extLst>
          </p:cNvPr>
          <p:cNvSpPr/>
          <p:nvPr/>
        </p:nvSpPr>
        <p:spPr>
          <a:xfrm>
            <a:off x="6855067" y="1854449"/>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AM J.R.</a:t>
            </a:r>
          </a:p>
        </p:txBody>
      </p:sp>
      <p:sp>
        <p:nvSpPr>
          <p:cNvPr id="20" name="Rectangle 19">
            <a:extLst>
              <a:ext uri="{FF2B5EF4-FFF2-40B4-BE49-F238E27FC236}">
                <a16:creationId xmlns:a16="http://schemas.microsoft.com/office/drawing/2014/main" id="{7C767B96-5E3A-08AB-70E3-24F42F98F1C5}"/>
              </a:ext>
            </a:extLst>
          </p:cNvPr>
          <p:cNvSpPr/>
          <p:nvPr/>
        </p:nvSpPr>
        <p:spPr>
          <a:xfrm>
            <a:off x="7586587" y="1854449"/>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PM Sue-Ellen</a:t>
            </a:r>
          </a:p>
        </p:txBody>
      </p:sp>
      <p:sp>
        <p:nvSpPr>
          <p:cNvPr id="21" name="Rectangle 20">
            <a:extLst>
              <a:ext uri="{FF2B5EF4-FFF2-40B4-BE49-F238E27FC236}">
                <a16:creationId xmlns:a16="http://schemas.microsoft.com/office/drawing/2014/main" id="{DEAE4CF4-8402-8078-0442-8FAF21669911}"/>
              </a:ext>
            </a:extLst>
          </p:cNvPr>
          <p:cNvSpPr/>
          <p:nvPr/>
        </p:nvSpPr>
        <p:spPr>
          <a:xfrm>
            <a:off x="8314291" y="1854449"/>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24" name="Rectangle 23">
            <a:extLst>
              <a:ext uri="{FF2B5EF4-FFF2-40B4-BE49-F238E27FC236}">
                <a16:creationId xmlns:a16="http://schemas.microsoft.com/office/drawing/2014/main" id="{0C3F7E05-0109-A47E-07FA-2CA8B6CDF60F}"/>
              </a:ext>
            </a:extLst>
          </p:cNvPr>
          <p:cNvSpPr/>
          <p:nvPr/>
        </p:nvSpPr>
        <p:spPr>
          <a:xfrm>
            <a:off x="9041995" y="1854449"/>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25" name="Rectangle 24">
            <a:extLst>
              <a:ext uri="{FF2B5EF4-FFF2-40B4-BE49-F238E27FC236}">
                <a16:creationId xmlns:a16="http://schemas.microsoft.com/office/drawing/2014/main" id="{5117CE19-8C22-CCB6-50A8-0ABDC61FE328}"/>
              </a:ext>
            </a:extLst>
          </p:cNvPr>
          <p:cNvSpPr/>
          <p:nvPr/>
        </p:nvSpPr>
        <p:spPr>
          <a:xfrm>
            <a:off x="9769699" y="1854449"/>
            <a:ext cx="540000" cy="540000"/>
          </a:xfrm>
          <a:prstGeom prst="rect">
            <a:avLst/>
          </a:prstGeom>
          <a:solidFill>
            <a:srgbClr val="00A2FF"/>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27" name="TextBox 26">
            <a:extLst>
              <a:ext uri="{FF2B5EF4-FFF2-40B4-BE49-F238E27FC236}">
                <a16:creationId xmlns:a16="http://schemas.microsoft.com/office/drawing/2014/main" id="{D5BBD3E8-7C2E-1739-4AD5-685075DE63C3}"/>
              </a:ext>
            </a:extLst>
          </p:cNvPr>
          <p:cNvSpPr txBox="1"/>
          <p:nvPr/>
        </p:nvSpPr>
        <p:spPr>
          <a:xfrm>
            <a:off x="10102929" y="1020786"/>
            <a:ext cx="1801265" cy="584775"/>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Names of people + timing </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Arc 27">
            <a:extLst>
              <a:ext uri="{FF2B5EF4-FFF2-40B4-BE49-F238E27FC236}">
                <a16:creationId xmlns:a16="http://schemas.microsoft.com/office/drawing/2014/main" id="{90AD9455-1857-ABEC-66C3-0EF2F6EDC1DE}"/>
              </a:ext>
            </a:extLst>
          </p:cNvPr>
          <p:cNvSpPr/>
          <p:nvPr/>
        </p:nvSpPr>
        <p:spPr>
          <a:xfrm rot="18844688">
            <a:off x="9485143" y="1288686"/>
            <a:ext cx="750570" cy="397477"/>
          </a:xfrm>
          <a:prstGeom prst="arc">
            <a:avLst>
              <a:gd name="adj1" fmla="val 12164524"/>
              <a:gd name="adj2" fmla="val 11808"/>
            </a:avLst>
          </a:prstGeom>
          <a:ln w="19050">
            <a:solidFill>
              <a:schemeClr val="accent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70B853A6-496C-1EFB-597D-C3ECB1A2BE45}"/>
              </a:ext>
            </a:extLst>
          </p:cNvPr>
          <p:cNvSpPr txBox="1"/>
          <p:nvPr/>
        </p:nvSpPr>
        <p:spPr>
          <a:xfrm>
            <a:off x="2768974" y="1510082"/>
            <a:ext cx="1801265" cy="584775"/>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General topics + talking points</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Arc 29">
            <a:extLst>
              <a:ext uri="{FF2B5EF4-FFF2-40B4-BE49-F238E27FC236}">
                <a16:creationId xmlns:a16="http://schemas.microsoft.com/office/drawing/2014/main" id="{3E51502A-E8C9-C672-71FF-85A6F05266CB}"/>
              </a:ext>
            </a:extLst>
          </p:cNvPr>
          <p:cNvSpPr/>
          <p:nvPr/>
        </p:nvSpPr>
        <p:spPr>
          <a:xfrm rot="1758716" flipH="1">
            <a:off x="4306226" y="1697091"/>
            <a:ext cx="1068422" cy="869298"/>
          </a:xfrm>
          <a:prstGeom prst="arc">
            <a:avLst>
              <a:gd name="adj1" fmla="val 12164524"/>
              <a:gd name="adj2" fmla="val 18135055"/>
            </a:avLst>
          </a:prstGeom>
          <a:ln w="19050">
            <a:solidFill>
              <a:schemeClr val="accent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4BF25806-42B0-23CD-44F9-85CE1B40BA93}"/>
              </a:ext>
            </a:extLst>
          </p:cNvPr>
          <p:cNvSpPr/>
          <p:nvPr/>
        </p:nvSpPr>
        <p:spPr>
          <a:xfrm>
            <a:off x="5919652" y="3264889"/>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636DDD9D-8667-BAF4-0EBD-9C56813F425A}"/>
              </a:ext>
            </a:extLst>
          </p:cNvPr>
          <p:cNvSpPr/>
          <p:nvPr/>
        </p:nvSpPr>
        <p:spPr>
          <a:xfrm>
            <a:off x="5943547" y="4043995"/>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77306774-A2CB-13B6-B856-6798A3087B50}"/>
              </a:ext>
            </a:extLst>
          </p:cNvPr>
          <p:cNvSpPr/>
          <p:nvPr/>
        </p:nvSpPr>
        <p:spPr>
          <a:xfrm>
            <a:off x="5906797" y="4761590"/>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C037D404-A8E9-F2D3-E1B0-21B35863AFC1}"/>
              </a:ext>
            </a:extLst>
          </p:cNvPr>
          <p:cNvSpPr/>
          <p:nvPr/>
        </p:nvSpPr>
        <p:spPr>
          <a:xfrm>
            <a:off x="6065219" y="3427492"/>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BD27EC7D-6F0B-B82B-FA37-3C0E38763CC9}"/>
              </a:ext>
            </a:extLst>
          </p:cNvPr>
          <p:cNvSpPr/>
          <p:nvPr/>
        </p:nvSpPr>
        <p:spPr>
          <a:xfrm>
            <a:off x="6145471" y="4924193"/>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60FF0B0E-34AF-F2CD-1A66-551E3A15FD48}"/>
              </a:ext>
            </a:extLst>
          </p:cNvPr>
          <p:cNvSpPr/>
          <p:nvPr/>
        </p:nvSpPr>
        <p:spPr>
          <a:xfrm>
            <a:off x="6909299" y="2469669"/>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3FE82E93-A289-E9B1-B029-4EB005E42A3E}"/>
              </a:ext>
            </a:extLst>
          </p:cNvPr>
          <p:cNvSpPr/>
          <p:nvPr/>
        </p:nvSpPr>
        <p:spPr>
          <a:xfrm>
            <a:off x="6909299" y="3272946"/>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E8C19296-BEF4-E29B-FF5D-1ED3B18CCDBB}"/>
              </a:ext>
            </a:extLst>
          </p:cNvPr>
          <p:cNvSpPr/>
          <p:nvPr/>
        </p:nvSpPr>
        <p:spPr>
          <a:xfrm>
            <a:off x="6933194" y="4052052"/>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DFA37387-D186-15B1-FFA0-7F2ADAEA35E2}"/>
              </a:ext>
            </a:extLst>
          </p:cNvPr>
          <p:cNvSpPr/>
          <p:nvPr/>
        </p:nvSpPr>
        <p:spPr>
          <a:xfrm>
            <a:off x="6896444" y="4769647"/>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2833C062-0F52-E46A-BA2D-99EB4482245F}"/>
              </a:ext>
            </a:extLst>
          </p:cNvPr>
          <p:cNvSpPr/>
          <p:nvPr/>
        </p:nvSpPr>
        <p:spPr>
          <a:xfrm>
            <a:off x="7586587" y="2491336"/>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0A226EF7-D578-4949-B068-E3951C50FF49}"/>
              </a:ext>
            </a:extLst>
          </p:cNvPr>
          <p:cNvSpPr/>
          <p:nvPr/>
        </p:nvSpPr>
        <p:spPr>
          <a:xfrm>
            <a:off x="7586587" y="3294613"/>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A834E6EC-07BE-3E6F-E417-145F223A2E56}"/>
              </a:ext>
            </a:extLst>
          </p:cNvPr>
          <p:cNvSpPr/>
          <p:nvPr/>
        </p:nvSpPr>
        <p:spPr>
          <a:xfrm>
            <a:off x="7610482" y="4073719"/>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AF67D973-E105-77B0-18DB-F8ADCFB2A882}"/>
              </a:ext>
            </a:extLst>
          </p:cNvPr>
          <p:cNvSpPr/>
          <p:nvPr/>
        </p:nvSpPr>
        <p:spPr>
          <a:xfrm>
            <a:off x="7573732" y="4791314"/>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55E2021B-9F9C-BA32-00B5-580BE7CF9761}"/>
              </a:ext>
            </a:extLst>
          </p:cNvPr>
          <p:cNvSpPr/>
          <p:nvPr/>
        </p:nvSpPr>
        <p:spPr>
          <a:xfrm>
            <a:off x="6879442" y="2585366"/>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520B3E7D-06DD-2001-258D-2848FC1A8F70}"/>
              </a:ext>
            </a:extLst>
          </p:cNvPr>
          <p:cNvSpPr/>
          <p:nvPr/>
        </p:nvSpPr>
        <p:spPr>
          <a:xfrm>
            <a:off x="6856489" y="3600526"/>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6505F079-55FB-EA7C-8F8F-4F894D859399}"/>
              </a:ext>
            </a:extLst>
          </p:cNvPr>
          <p:cNvSpPr/>
          <p:nvPr/>
        </p:nvSpPr>
        <p:spPr>
          <a:xfrm>
            <a:off x="6849692" y="4402479"/>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6B7A429C-5F68-77A8-2CD2-8AE18280BE9D}"/>
              </a:ext>
            </a:extLst>
          </p:cNvPr>
          <p:cNvSpPr/>
          <p:nvPr/>
        </p:nvSpPr>
        <p:spPr>
          <a:xfrm>
            <a:off x="7542759" y="5148909"/>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C73EE17F-931D-E78A-0304-08A6CFB59165}"/>
              </a:ext>
            </a:extLst>
          </p:cNvPr>
          <p:cNvSpPr/>
          <p:nvPr/>
        </p:nvSpPr>
        <p:spPr>
          <a:xfrm>
            <a:off x="7560162" y="4395311"/>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6D0F6EFA-1FA8-B89C-4CCB-005BA1FDF64A}"/>
              </a:ext>
            </a:extLst>
          </p:cNvPr>
          <p:cNvSpPr/>
          <p:nvPr/>
        </p:nvSpPr>
        <p:spPr>
          <a:xfrm>
            <a:off x="7626782" y="3526916"/>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69AB682B-8D33-0A8E-4DB1-34FA2E55AC22}"/>
              </a:ext>
            </a:extLst>
          </p:cNvPr>
          <p:cNvSpPr/>
          <p:nvPr/>
        </p:nvSpPr>
        <p:spPr>
          <a:xfrm>
            <a:off x="7532217" y="2797518"/>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EE0DA486-115E-8420-1A15-9A3C448B3C24}"/>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042F0343-4D98-FCB8-5DFF-F9528578944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51" name="Group 50">
              <a:extLst>
                <a:ext uri="{FF2B5EF4-FFF2-40B4-BE49-F238E27FC236}">
                  <a16:creationId xmlns:a16="http://schemas.microsoft.com/office/drawing/2014/main" id="{96B11F64-B595-5DDB-E0E6-7B6A13A382E9}"/>
                </a:ext>
              </a:extLst>
            </p:cNvPr>
            <p:cNvGrpSpPr/>
            <p:nvPr/>
          </p:nvGrpSpPr>
          <p:grpSpPr>
            <a:xfrm>
              <a:off x="10892274" y="158021"/>
              <a:ext cx="1191080" cy="262128"/>
              <a:chOff x="9614080" y="308749"/>
              <a:chExt cx="1191080" cy="262128"/>
            </a:xfrm>
          </p:grpSpPr>
          <p:sp>
            <p:nvSpPr>
              <p:cNvPr id="52" name="Rectangle 51">
                <a:extLst>
                  <a:ext uri="{FF2B5EF4-FFF2-40B4-BE49-F238E27FC236}">
                    <a16:creationId xmlns:a16="http://schemas.microsoft.com/office/drawing/2014/main" id="{06EE3251-F83F-FAE6-3FD4-D4C64BD51E9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53" name="Rectangle 52">
                <a:extLst>
                  <a:ext uri="{FF2B5EF4-FFF2-40B4-BE49-F238E27FC236}">
                    <a16:creationId xmlns:a16="http://schemas.microsoft.com/office/drawing/2014/main" id="{830BCE55-512A-9FEF-F71C-18036D10381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1971566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fade">
                                      <p:cBhvr>
                                        <p:cTn id="25" dur="500"/>
                                        <p:tgtEl>
                                          <p:spTgt spid="2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500"/>
                                        <p:tgtEl>
                                          <p:spTgt spid="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500"/>
                                        <p:tgtEl>
                                          <p:spTgt spid="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Effect transition="in" filter="fade">
                                      <p:cBhvr>
                                        <p:cTn id="51" dur="500"/>
                                        <p:tgtEl>
                                          <p:spTgt spid="30"/>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500"/>
                                        <p:tgtEl>
                                          <p:spTgt spid="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1"/>
                                        </p:tgtEl>
                                        <p:attrNameLst>
                                          <p:attrName>style.visibility</p:attrName>
                                        </p:attrNameLst>
                                      </p:cBhvr>
                                      <p:to>
                                        <p:strVal val="visible"/>
                                      </p:to>
                                    </p:set>
                                    <p:animEffect transition="in" filter="fade">
                                      <p:cBhvr>
                                        <p:cTn id="62" dur="500"/>
                                        <p:tgtEl>
                                          <p:spTgt spid="3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500"/>
                                        <p:tgtEl>
                                          <p:spTgt spid="3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3"/>
                                        </p:tgtEl>
                                        <p:attrNameLst>
                                          <p:attrName>style.visibility</p:attrName>
                                        </p:attrNameLst>
                                      </p:cBhvr>
                                      <p:to>
                                        <p:strVal val="visible"/>
                                      </p:to>
                                    </p:set>
                                    <p:animEffect transition="in" filter="fade">
                                      <p:cBhvr>
                                        <p:cTn id="68" dur="500"/>
                                        <p:tgtEl>
                                          <p:spTgt spid="3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fade">
                                      <p:cBhvr>
                                        <p:cTn id="71" dur="500"/>
                                        <p:tgtEl>
                                          <p:spTgt spid="3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5"/>
                                        </p:tgtEl>
                                        <p:attrNameLst>
                                          <p:attrName>style.visibility</p:attrName>
                                        </p:attrNameLst>
                                      </p:cBhvr>
                                      <p:to>
                                        <p:strVal val="visible"/>
                                      </p:to>
                                    </p:set>
                                    <p:animEffect transition="in" filter="fade">
                                      <p:cBhvr>
                                        <p:cTn id="74" dur="500"/>
                                        <p:tgtEl>
                                          <p:spTgt spid="35"/>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500"/>
                                        <p:tgtEl>
                                          <p:spTgt spid="36"/>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7"/>
                                        </p:tgtEl>
                                        <p:attrNameLst>
                                          <p:attrName>style.visibility</p:attrName>
                                        </p:attrNameLst>
                                      </p:cBhvr>
                                      <p:to>
                                        <p:strVal val="visible"/>
                                      </p:to>
                                    </p:set>
                                    <p:animEffect transition="in" filter="fade">
                                      <p:cBhvr>
                                        <p:cTn id="82" dur="500"/>
                                        <p:tgtEl>
                                          <p:spTgt spid="3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8"/>
                                        </p:tgtEl>
                                        <p:attrNameLst>
                                          <p:attrName>style.visibility</p:attrName>
                                        </p:attrNameLst>
                                      </p:cBhvr>
                                      <p:to>
                                        <p:strVal val="visible"/>
                                      </p:to>
                                    </p:set>
                                    <p:animEffect transition="in" filter="fade">
                                      <p:cBhvr>
                                        <p:cTn id="85" dur="500"/>
                                        <p:tgtEl>
                                          <p:spTgt spid="3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9"/>
                                        </p:tgtEl>
                                        <p:attrNameLst>
                                          <p:attrName>style.visibility</p:attrName>
                                        </p:attrNameLst>
                                      </p:cBhvr>
                                      <p:to>
                                        <p:strVal val="visible"/>
                                      </p:to>
                                    </p:set>
                                    <p:animEffect transition="in" filter="fade">
                                      <p:cBhvr>
                                        <p:cTn id="88" dur="500"/>
                                        <p:tgtEl>
                                          <p:spTgt spid="3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0"/>
                                        </p:tgtEl>
                                        <p:attrNameLst>
                                          <p:attrName>style.visibility</p:attrName>
                                        </p:attrNameLst>
                                      </p:cBhvr>
                                      <p:to>
                                        <p:strVal val="visible"/>
                                      </p:to>
                                    </p:set>
                                    <p:animEffect transition="in" filter="fade">
                                      <p:cBhvr>
                                        <p:cTn id="91" dur="500"/>
                                        <p:tgtEl>
                                          <p:spTgt spid="4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1"/>
                                        </p:tgtEl>
                                        <p:attrNameLst>
                                          <p:attrName>style.visibility</p:attrName>
                                        </p:attrNameLst>
                                      </p:cBhvr>
                                      <p:to>
                                        <p:strVal val="visible"/>
                                      </p:to>
                                    </p:set>
                                    <p:animEffect transition="in" filter="fade">
                                      <p:cBhvr>
                                        <p:cTn id="94" dur="500"/>
                                        <p:tgtEl>
                                          <p:spTgt spid="41"/>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2"/>
                                        </p:tgtEl>
                                        <p:attrNameLst>
                                          <p:attrName>style.visibility</p:attrName>
                                        </p:attrNameLst>
                                      </p:cBhvr>
                                      <p:to>
                                        <p:strVal val="visible"/>
                                      </p:to>
                                    </p:set>
                                    <p:animEffect transition="in" filter="fade">
                                      <p:cBhvr>
                                        <p:cTn id="97" dur="500"/>
                                        <p:tgtEl>
                                          <p:spTgt spid="42"/>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500"/>
                                        <p:tgtEl>
                                          <p:spTgt spid="4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500"/>
                                        <p:tgtEl>
                                          <p:spTgt spid="44"/>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5"/>
                                        </p:tgtEl>
                                        <p:attrNameLst>
                                          <p:attrName>style.visibility</p:attrName>
                                        </p:attrNameLst>
                                      </p:cBhvr>
                                      <p:to>
                                        <p:strVal val="visible"/>
                                      </p:to>
                                    </p:set>
                                    <p:animEffect transition="in" filter="fade">
                                      <p:cBhvr>
                                        <p:cTn id="106" dur="500"/>
                                        <p:tgtEl>
                                          <p:spTgt spid="45"/>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46"/>
                                        </p:tgtEl>
                                        <p:attrNameLst>
                                          <p:attrName>style.visibility</p:attrName>
                                        </p:attrNameLst>
                                      </p:cBhvr>
                                      <p:to>
                                        <p:strVal val="visible"/>
                                      </p:to>
                                    </p:set>
                                    <p:animEffect transition="in" filter="fade">
                                      <p:cBhvr>
                                        <p:cTn id="109" dur="500"/>
                                        <p:tgtEl>
                                          <p:spTgt spid="46"/>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47"/>
                                        </p:tgtEl>
                                        <p:attrNameLst>
                                          <p:attrName>style.visibility</p:attrName>
                                        </p:attrNameLst>
                                      </p:cBhvr>
                                      <p:to>
                                        <p:strVal val="visible"/>
                                      </p:to>
                                    </p:set>
                                    <p:animEffect transition="in" filter="fade">
                                      <p:cBhvr>
                                        <p:cTn id="112" dur="500"/>
                                        <p:tgtEl>
                                          <p:spTgt spid="47"/>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48"/>
                                        </p:tgtEl>
                                        <p:attrNameLst>
                                          <p:attrName>style.visibility</p:attrName>
                                        </p:attrNameLst>
                                      </p:cBhvr>
                                      <p:to>
                                        <p:strVal val="visible"/>
                                      </p:to>
                                    </p:set>
                                    <p:animEffect transition="in" filter="fade">
                                      <p:cBhvr>
                                        <p:cTn id="115" dur="500"/>
                                        <p:tgtEl>
                                          <p:spTgt spid="48"/>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9"/>
                                        </p:tgtEl>
                                        <p:attrNameLst>
                                          <p:attrName>style.visibility</p:attrName>
                                        </p:attrNameLst>
                                      </p:cBhvr>
                                      <p:to>
                                        <p:strVal val="visible"/>
                                      </p:to>
                                    </p:set>
                                    <p:animEffect transition="in" filter="fade">
                                      <p:cBhvr>
                                        <p:cTn id="118" dur="500"/>
                                        <p:tgtEl>
                                          <p:spTgt spid="49"/>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50"/>
                                        </p:tgtEl>
                                        <p:attrNameLst>
                                          <p:attrName>style.visibility</p:attrName>
                                        </p:attrNameLst>
                                      </p:cBhvr>
                                      <p:to>
                                        <p:strVal val="visible"/>
                                      </p:to>
                                    </p:set>
                                    <p:animEffect transition="in" filter="fade">
                                      <p:cBhvr>
                                        <p:cTn id="121"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8" grpId="0" animBg="1"/>
      <p:bldP spid="9" grpId="0" animBg="1"/>
      <p:bldP spid="10" grpId="0" animBg="1"/>
      <p:bldP spid="15" grpId="0" animBg="1"/>
      <p:bldP spid="18" grpId="0" animBg="1"/>
      <p:bldP spid="19" grpId="0" animBg="1"/>
      <p:bldP spid="20" grpId="0" animBg="1"/>
      <p:bldP spid="21" grpId="0" animBg="1"/>
      <p:bldP spid="24" grpId="0" animBg="1"/>
      <p:bldP spid="25" grpId="0" animBg="1"/>
      <p:bldP spid="27" grpId="0"/>
      <p:bldP spid="28" grpId="0" animBg="1"/>
      <p:bldP spid="29"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Sticky Notes Setup:</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Green sticky notes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will represent positive or affirming feedback, highlighting areas where users found the prototype useful, clear, or effective.</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Yellow sticky notes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will represent negative or confusing feedback, identifying where users struggled, felt unclear, or encountered issues.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Have plenty of both colors on hand for note-taking during each test session.</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57800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a:t>
            </a:r>
            <a:r>
              <a:rPr kumimoji="0" lang="en-US" sz="20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Setting Up the Feedback Wall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5771E615-8D80-FB3E-42A9-2D183EE7C71C}"/>
              </a:ext>
            </a:extLst>
          </p:cNvPr>
          <p:cNvSpPr/>
          <p:nvPr/>
        </p:nvSpPr>
        <p:spPr>
          <a:xfrm>
            <a:off x="4402471" y="3579881"/>
            <a:ext cx="72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20B4FF89-11A7-1706-8E2A-49CBDC14DD1D}"/>
              </a:ext>
            </a:extLst>
          </p:cNvPr>
          <p:cNvSpPr/>
          <p:nvPr/>
        </p:nvSpPr>
        <p:spPr>
          <a:xfrm>
            <a:off x="4402471" y="2794015"/>
            <a:ext cx="720000" cy="360000"/>
          </a:xfrm>
          <a:prstGeom prst="rect">
            <a:avLst/>
          </a:prstGeom>
          <a:solidFill>
            <a:srgbClr val="61D836"/>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7" name="Group 6">
            <a:extLst>
              <a:ext uri="{FF2B5EF4-FFF2-40B4-BE49-F238E27FC236}">
                <a16:creationId xmlns:a16="http://schemas.microsoft.com/office/drawing/2014/main" id="{A5F8C3A1-B3A3-26E3-E4D2-E4916A53CB7E}"/>
              </a:ext>
            </a:extLst>
          </p:cNvPr>
          <p:cNvGrpSpPr/>
          <p:nvPr/>
        </p:nvGrpSpPr>
        <p:grpSpPr>
          <a:xfrm>
            <a:off x="10820400" y="158021"/>
            <a:ext cx="1262954" cy="262128"/>
            <a:chOff x="10892274" y="158021"/>
            <a:chExt cx="1191080" cy="262128"/>
          </a:xfrm>
        </p:grpSpPr>
        <p:sp>
          <p:nvSpPr>
            <p:cNvPr id="8" name="Oval 7">
              <a:extLst>
                <a:ext uri="{FF2B5EF4-FFF2-40B4-BE49-F238E27FC236}">
                  <a16:creationId xmlns:a16="http://schemas.microsoft.com/office/drawing/2014/main" id="{969DF19D-9095-9233-4B35-0E20DB6157F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9" name="Group 8">
              <a:extLst>
                <a:ext uri="{FF2B5EF4-FFF2-40B4-BE49-F238E27FC236}">
                  <a16:creationId xmlns:a16="http://schemas.microsoft.com/office/drawing/2014/main" id="{D3CE48A4-BFD2-A44B-6C9B-E9C918A1F7C5}"/>
                </a:ext>
              </a:extLst>
            </p:cNvPr>
            <p:cNvGrpSpPr/>
            <p:nvPr/>
          </p:nvGrpSpPr>
          <p:grpSpPr>
            <a:xfrm>
              <a:off x="10892274" y="158021"/>
              <a:ext cx="1191080" cy="262128"/>
              <a:chOff x="9614080" y="308749"/>
              <a:chExt cx="1191080" cy="262128"/>
            </a:xfrm>
          </p:grpSpPr>
          <p:sp>
            <p:nvSpPr>
              <p:cNvPr id="10" name="Rectangle 9">
                <a:extLst>
                  <a:ext uri="{FF2B5EF4-FFF2-40B4-BE49-F238E27FC236}">
                    <a16:creationId xmlns:a16="http://schemas.microsoft.com/office/drawing/2014/main" id="{EC7D3241-5AF4-F62E-8407-86CD5109489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15" name="Rectangle 14">
                <a:extLst>
                  <a:ext uri="{FF2B5EF4-FFF2-40B4-BE49-F238E27FC236}">
                    <a16:creationId xmlns:a16="http://schemas.microsoft.com/office/drawing/2014/main" id="{83C61FE8-20FC-30C4-0140-6CFAF7544A2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8333013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Recording Feedback:</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users walk through the prototype, one team member will ask questions and lead the discussion while the other documents feedback on the sticky notes.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every comment or piece of feedback given by the participant, a sticky note is placed on the wall under their name and next to the relevant topic.</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Classifying Feedback:</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soon as feedback is captured, quickly categorize it into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positive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(green) 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negative/confusing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(yellow) notes.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concise language when writing the notes (e.g., "Found the glossary search intuitive" or "Confused by metadata input process").</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57800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Filling in the Feedback Wall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C3E4DEAD-3103-35AE-60F7-704E99E1E77D}"/>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FF1E27C9-A63E-EF57-A519-6CB35BA5437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D8AEF1A5-0235-8DD3-AC89-098241B21ECA}"/>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5644B99C-2A54-9E3E-B8A3-E3BA8C11AB1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8356CB6D-7E47-0A02-84CE-5AF327C1608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8534644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Topic-Specific Feedback:</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each topic listed (e.g., "Navigation," "Business Glossary," "Data Quality Dashboard"), capture user-specific feedback and assign it to the corresponding topic and user time slot.</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feedback covers multiple areas, you may add another sticky note in a different section or add a connecting line.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Tracking Trends Across Users: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more users provide feedback, look for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patterns or recurring themes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If multiple users give similar feedback, place these sticky notes in the same area to visually indicate frequency.</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you see several yellow sticky notes clustering around one topic, it may indicate a need for a design overhaul or deeper investigation.</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57800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Filling in the Feedback Wall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A6F6191C-195B-957C-726F-D23F0DE6EDF9}"/>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4CD2A60C-B4CC-7707-685E-0A5D2E31027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E21C7847-EA27-303F-6DB0-AA334C450478}"/>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40B72F88-D7A7-2247-17CC-B03F253E7BB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C251352E-20B5-AB97-6BD7-45A440A2D3D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7939011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Feedback Interviews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Interview Structure</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p>
        </p:txBody>
      </p:sp>
      <p:sp>
        <p:nvSpPr>
          <p:cNvPr id="13" name="Tijdelijke aanduiding voor inhoud 5">
            <a:extLst>
              <a:ext uri="{FF2B5EF4-FFF2-40B4-BE49-F238E27FC236}">
                <a16:creationId xmlns:a16="http://schemas.microsoft.com/office/drawing/2014/main" id="{8D249F12-7962-9A4F-543E-94F63C7326AA}"/>
              </a:ext>
            </a:extLst>
          </p:cNvPr>
          <p:cNvSpPr txBox="1">
            <a:spLocks/>
          </p:cNvSpPr>
          <p:nvPr/>
        </p:nvSpPr>
        <p:spPr>
          <a:xfrm>
            <a:off x="4880344" y="2368043"/>
            <a:ext cx="6606805"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End of the Day Review:</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the end of each day, </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the Feedback Wall </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your team.</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Analyze the number of green vs. yellow notes to gauge where the prototype is strong and where adjustments are needed.4</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Organizing Key Takeaways: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each topic or prototype element, summarize the key findings. Focus on the areas with the most feedback and begin planning how these insights will inform the iteration process.</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the feedback to refine the prototype and address any issues before additional testing or rollouts.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Documentation:</a:t>
            </a:r>
          </a:p>
          <a:p>
            <a:pPr marL="685800" marR="0" lvl="1" indent="-228600" algn="just" defTabSz="914400" rtl="0" eaLnBrk="1" fontAlgn="auto" latinLnBrk="0" hangingPunct="1">
              <a:lnSpc>
                <a:spcPct val="90000"/>
              </a:lnSpc>
              <a:spcBef>
                <a:spcPts val="500"/>
              </a:spcBef>
              <a:spcAft>
                <a:spcPts val="0"/>
              </a:spcAft>
              <a:buClr>
                <a:srgbClr val="5CB6F9"/>
              </a:buClr>
              <a:buSzTx/>
              <a:buFont typeface="Arial" panose="020B0604020202020204" pitchFamily="34" charset="0"/>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feedback has been synthesized and discussed, </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document all key points </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digitally or in a summary report for reference during the </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Iteration Workshop </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 future development sprints.</a:t>
            </a:r>
          </a:p>
        </p:txBody>
      </p:sp>
      <p:sp>
        <p:nvSpPr>
          <p:cNvPr id="14" name="Tijdelijke aanduiding voor tekst 44">
            <a:extLst>
              <a:ext uri="{FF2B5EF4-FFF2-40B4-BE49-F238E27FC236}">
                <a16:creationId xmlns:a16="http://schemas.microsoft.com/office/drawing/2014/main" id="{7F0B6351-5374-E810-929A-0E79407ED05B}"/>
              </a:ext>
            </a:extLst>
          </p:cNvPr>
          <p:cNvSpPr txBox="1">
            <a:spLocks/>
          </p:cNvSpPr>
          <p:nvPr/>
        </p:nvSpPr>
        <p:spPr>
          <a:xfrm>
            <a:off x="4880344" y="1756900"/>
            <a:ext cx="578003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Completing the Feedback Wall</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C3FBFD4D-A2E5-6A36-613A-3624A9C4934F}"/>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DC2C8123-1E4F-E488-94F6-AD169D3B091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7" name="Group 6">
              <a:extLst>
                <a:ext uri="{FF2B5EF4-FFF2-40B4-BE49-F238E27FC236}">
                  <a16:creationId xmlns:a16="http://schemas.microsoft.com/office/drawing/2014/main" id="{7D8057CD-0FEA-B90C-8CAA-B8A0B12DE644}"/>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3D69B1EE-224C-E8F7-26B2-D2706F416AB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B5F25093-1999-D897-34B7-80263BB3DDA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932596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37A8-6D7C-F6D0-5B67-2475D75A6A52}"/>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04BD58BB-6097-6623-F9E7-5640AA5087A8}"/>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F662E8BD-44CE-1EBF-3140-A735C6F8AEBD}"/>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195</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F6C650E3-592E-F151-BF1D-3B5941EEFAEB}"/>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5</a:t>
            </a:r>
          </a:p>
        </p:txBody>
      </p:sp>
      <p:sp>
        <p:nvSpPr>
          <p:cNvPr id="57" name="Rectangle: Rounded Corners 56">
            <a:extLst>
              <a:ext uri="{FF2B5EF4-FFF2-40B4-BE49-F238E27FC236}">
                <a16:creationId xmlns:a16="http://schemas.microsoft.com/office/drawing/2014/main" id="{58A9EDC2-7D07-E91D-1C28-11C8CAC88297}"/>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B727BF45-552F-D26D-C274-1C1D08A0B532}"/>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1FFD75A8-CC35-F048-830B-1EB022731DE3}"/>
              </a:ext>
            </a:extLst>
          </p:cNvPr>
          <p:cNvSpPr/>
          <p:nvPr/>
        </p:nvSpPr>
        <p:spPr>
          <a:xfrm>
            <a:off x="2868775"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2C122948-57A8-8B1D-0251-C062F6DA7360}"/>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DBBFF3A2-9437-9C37-05AC-84DDC8C3A2CA}"/>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E3BE7F05-3A2F-01C6-A9F5-132CDE3CB6A2}"/>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68B17C55-B036-040F-9127-618430135FC7}"/>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6632A04B-C50E-B25B-BB14-35D6F3BE93B0}"/>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33D9420C-9D4F-51CA-F3D7-75F1DE8DCE1E}"/>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9F6B7A32-8D32-7FCA-1470-646E6AF8B851}"/>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64171693-988C-2D34-D124-56135A52F50E}"/>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02D94F1A-4B17-0CA1-7E5F-B78FB7BD49F8}"/>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40C29A6E-A200-84F5-FCDA-51949C9AB9CD}"/>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538FDB7E-44A1-69E1-B01A-83809222C9C8}"/>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B7B85D54-90D1-3A38-D29A-BBD3E1ABEE12}"/>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71E079E0-A60E-999F-C6FD-0698DBC10489}"/>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4165371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Synthesizing Test Results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2B1FFE3E-BD40-8584-D24E-F651039CD6B7}"/>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Tuesday morning is all about digging into the feedback from our user testers. This is the time to really understand </a:t>
            </a:r>
            <a:r>
              <a:rPr lang="en-US" b="1" dirty="0">
                <a:solidFill>
                  <a:schemeClr val="bg1"/>
                </a:solidFill>
              </a:rPr>
              <a:t>what worked well </a:t>
            </a:r>
            <a:r>
              <a:rPr lang="en-US" dirty="0">
                <a:solidFill>
                  <a:schemeClr val="bg1"/>
                </a:solidFill>
              </a:rPr>
              <a:t>and </a:t>
            </a:r>
            <a:r>
              <a:rPr lang="en-US" b="1" dirty="0">
                <a:solidFill>
                  <a:schemeClr val="bg1"/>
                </a:solidFill>
              </a:rPr>
              <a:t>what needs some attention</a:t>
            </a:r>
            <a:r>
              <a:rPr lang="en-US" dirty="0">
                <a:solidFill>
                  <a:schemeClr val="bg1"/>
                </a:solidFill>
              </a:rPr>
              <a:t>. </a:t>
            </a:r>
          </a:p>
          <a:p>
            <a:pPr marL="0" indent="0" algn="just">
              <a:lnSpc>
                <a:spcPct val="100000"/>
              </a:lnSpc>
              <a:buNone/>
            </a:pPr>
            <a:r>
              <a:rPr lang="en-US" dirty="0">
                <a:solidFill>
                  <a:schemeClr val="bg1"/>
                </a:solidFill>
              </a:rPr>
              <a:t>We’ll take all the insights from Monday's interviews and start turning them into real, actionable improvements. </a:t>
            </a:r>
          </a:p>
          <a:p>
            <a:pPr marL="0" indent="0" algn="just">
              <a:lnSpc>
                <a:spcPct val="100000"/>
              </a:lnSpc>
              <a:buNone/>
            </a:pPr>
            <a:r>
              <a:rPr lang="en-US" dirty="0">
                <a:solidFill>
                  <a:schemeClr val="bg1"/>
                </a:solidFill>
              </a:rPr>
              <a:t>It’s about </a:t>
            </a:r>
            <a:r>
              <a:rPr lang="en-US" b="1" dirty="0">
                <a:solidFill>
                  <a:schemeClr val="bg1"/>
                </a:solidFill>
              </a:rPr>
              <a:t>connecting the dots</a:t>
            </a:r>
            <a:r>
              <a:rPr lang="en-US" dirty="0">
                <a:solidFill>
                  <a:schemeClr val="bg1"/>
                </a:solidFill>
              </a:rPr>
              <a:t>—spotting any recurring pain points, identifying bottlenecks, and figuring out where we can make things better. </a:t>
            </a:r>
          </a:p>
          <a:p>
            <a:pPr marL="0" indent="0" algn="just">
              <a:lnSpc>
                <a:spcPct val="100000"/>
              </a:lnSpc>
              <a:buNone/>
            </a:pPr>
            <a:r>
              <a:rPr lang="en-US" dirty="0">
                <a:solidFill>
                  <a:schemeClr val="bg1"/>
                </a:solidFill>
              </a:rPr>
              <a:t>The goal is to refine our prototypes, ensuring they align more closely with what our users need and making sure we're set up for success in the next phase.</a:t>
            </a:r>
          </a:p>
        </p:txBody>
      </p:sp>
      <p:grpSp>
        <p:nvGrpSpPr>
          <p:cNvPr id="14" name="Group 13">
            <a:extLst>
              <a:ext uri="{FF2B5EF4-FFF2-40B4-BE49-F238E27FC236}">
                <a16:creationId xmlns:a16="http://schemas.microsoft.com/office/drawing/2014/main" id="{A118D9B9-E89D-ADC6-9DBD-967B0DC14179}"/>
              </a:ext>
            </a:extLst>
          </p:cNvPr>
          <p:cNvGrpSpPr/>
          <p:nvPr/>
        </p:nvGrpSpPr>
        <p:grpSpPr>
          <a:xfrm>
            <a:off x="4710112" y="1817693"/>
            <a:ext cx="6241311" cy="1312294"/>
            <a:chOff x="4764088" y="1645258"/>
            <a:chExt cx="6241311" cy="1312294"/>
          </a:xfrm>
        </p:grpSpPr>
        <p:sp>
          <p:nvSpPr>
            <p:cNvPr id="15" name="Tijdelijke aanduiding voor inhoud 5">
              <a:extLst>
                <a:ext uri="{FF2B5EF4-FFF2-40B4-BE49-F238E27FC236}">
                  <a16:creationId xmlns:a16="http://schemas.microsoft.com/office/drawing/2014/main" id="{093894F7-1DFB-508C-2E66-35E309CEEB3F}"/>
                </a:ext>
              </a:extLst>
            </p:cNvPr>
            <p:cNvSpPr txBox="1">
              <a:spLocks/>
            </p:cNvSpPr>
            <p:nvPr/>
          </p:nvSpPr>
          <p:spPr>
            <a:xfrm>
              <a:off x="4764088" y="1961173"/>
              <a:ext cx="6241311" cy="99637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Begin by revisiting the feedback wall, reviewing both the positive (green) and negative (yellow) sticky notes from Monday’s interviews.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Look for common themes in the feedback—pain points, bottlenecks, or repeated issues across users.</a:t>
              </a:r>
            </a:p>
          </p:txBody>
        </p:sp>
        <p:sp>
          <p:nvSpPr>
            <p:cNvPr id="16" name="Tijdelijke aanduiding voor tekst 44">
              <a:extLst>
                <a:ext uri="{FF2B5EF4-FFF2-40B4-BE49-F238E27FC236}">
                  <a16:creationId xmlns:a16="http://schemas.microsoft.com/office/drawing/2014/main" id="{46BE38C5-E4DC-D240-2D98-431F3066A87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and Analyze Feedback Wall</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2F15A528-F35C-DB4E-E373-EB48CC36BAC9}"/>
              </a:ext>
            </a:extLst>
          </p:cNvPr>
          <p:cNvGrpSpPr/>
          <p:nvPr/>
        </p:nvGrpSpPr>
        <p:grpSpPr>
          <a:xfrm>
            <a:off x="4710112" y="3329570"/>
            <a:ext cx="6241311" cy="1245570"/>
            <a:chOff x="4764088" y="3311386"/>
            <a:chExt cx="6241311" cy="1245570"/>
          </a:xfrm>
        </p:grpSpPr>
        <p:sp>
          <p:nvSpPr>
            <p:cNvPr id="18" name="Tijdelijke aanduiding voor inhoud 5">
              <a:extLst>
                <a:ext uri="{FF2B5EF4-FFF2-40B4-BE49-F238E27FC236}">
                  <a16:creationId xmlns:a16="http://schemas.microsoft.com/office/drawing/2014/main" id="{177873B8-B4DF-091B-2638-B3007E2B9DB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Pinpoint any steps in the process or prototype where users encountered obstacles or confusion.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Prioritize the areas of improvement that can bring the most value or impact to the user experience.</a:t>
              </a:r>
            </a:p>
          </p:txBody>
        </p:sp>
        <p:sp>
          <p:nvSpPr>
            <p:cNvPr id="19" name="Tijdelijke aanduiding voor tekst 44">
              <a:extLst>
                <a:ext uri="{FF2B5EF4-FFF2-40B4-BE49-F238E27FC236}">
                  <a16:creationId xmlns:a16="http://schemas.microsoft.com/office/drawing/2014/main" id="{4903C6F7-D9BD-68FA-7804-9543B3497EB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Bottlenecks and Highlight Improvement Areas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 name="Group 10">
            <a:extLst>
              <a:ext uri="{FF2B5EF4-FFF2-40B4-BE49-F238E27FC236}">
                <a16:creationId xmlns:a16="http://schemas.microsoft.com/office/drawing/2014/main" id="{5CDAD993-F922-69C7-6F3A-02A9D7119A66}"/>
              </a:ext>
            </a:extLst>
          </p:cNvPr>
          <p:cNvGrpSpPr/>
          <p:nvPr/>
        </p:nvGrpSpPr>
        <p:grpSpPr>
          <a:xfrm>
            <a:off x="4710111" y="4646799"/>
            <a:ext cx="6241311" cy="1245570"/>
            <a:chOff x="4764088" y="3311386"/>
            <a:chExt cx="6241311" cy="1245570"/>
          </a:xfrm>
        </p:grpSpPr>
        <p:sp>
          <p:nvSpPr>
            <p:cNvPr id="12" name="Tijdelijke aanduiding voor inhoud 5">
              <a:extLst>
                <a:ext uri="{FF2B5EF4-FFF2-40B4-BE49-F238E27FC236}">
                  <a16:creationId xmlns:a16="http://schemas.microsoft.com/office/drawing/2014/main" id="{08341999-E064-F008-5E86-C5707F158B07}"/>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Document what worked well for the users, focusing on which parts of the prototypes or processes resonated most.</a:t>
              </a:r>
            </a:p>
          </p:txBody>
        </p:sp>
        <p:sp>
          <p:nvSpPr>
            <p:cNvPr id="20" name="Tijdelijke aanduiding voor tekst 44">
              <a:extLst>
                <a:ext uri="{FF2B5EF4-FFF2-40B4-BE49-F238E27FC236}">
                  <a16:creationId xmlns:a16="http://schemas.microsoft.com/office/drawing/2014/main" id="{350AC502-509C-587B-DB8D-C2A842737540}"/>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Define Key Learnings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 name="Group 2">
            <a:extLst>
              <a:ext uri="{FF2B5EF4-FFF2-40B4-BE49-F238E27FC236}">
                <a16:creationId xmlns:a16="http://schemas.microsoft.com/office/drawing/2014/main" id="{3FF1CF9A-6529-BE8A-C010-1CD8997494C5}"/>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203E47FB-D502-D3F3-5A5E-91DC9BA806D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2" name="Group 21">
              <a:extLst>
                <a:ext uri="{FF2B5EF4-FFF2-40B4-BE49-F238E27FC236}">
                  <a16:creationId xmlns:a16="http://schemas.microsoft.com/office/drawing/2014/main" id="{5C1C6843-BB0F-CCB2-1801-796CFDC5DEAB}"/>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48F0213A-F2D5-933D-C705-EFEE3A49F3C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Tuesday</a:t>
                </a:r>
              </a:p>
            </p:txBody>
          </p:sp>
          <p:sp>
            <p:nvSpPr>
              <p:cNvPr id="24" name="Rectangle 23">
                <a:extLst>
                  <a:ext uri="{FF2B5EF4-FFF2-40B4-BE49-F238E27FC236}">
                    <a16:creationId xmlns:a16="http://schemas.microsoft.com/office/drawing/2014/main" id="{1F264508-90D2-CB64-8800-CB77A8EF90A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6559594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Documentation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2B1FFE3E-BD40-8584-D24E-F651039CD6B7}"/>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In the afternoon, it’s time to get organized and formalize everything we've learned. This is where we turn all those notes and feedback into a </a:t>
            </a:r>
            <a:r>
              <a:rPr lang="en-US" b="1" dirty="0">
                <a:solidFill>
                  <a:schemeClr val="bg1"/>
                </a:solidFill>
              </a:rPr>
              <a:t>clear, concise report</a:t>
            </a:r>
            <a:r>
              <a:rPr lang="en-US" dirty="0">
                <a:solidFill>
                  <a:schemeClr val="bg1"/>
                </a:solidFill>
              </a:rPr>
              <a:t>. </a:t>
            </a:r>
          </a:p>
          <a:p>
            <a:pPr marL="0" indent="0" algn="just">
              <a:lnSpc>
                <a:spcPct val="100000"/>
              </a:lnSpc>
              <a:buNone/>
            </a:pPr>
            <a:r>
              <a:rPr lang="en-US" dirty="0">
                <a:solidFill>
                  <a:schemeClr val="bg1"/>
                </a:solidFill>
              </a:rPr>
              <a:t>We'll outline the key test results, pull together the most important insights, and lay out a solid plan for improvements. </a:t>
            </a:r>
          </a:p>
          <a:p>
            <a:pPr marL="0" indent="0" algn="just">
              <a:lnSpc>
                <a:spcPct val="100000"/>
              </a:lnSpc>
              <a:buNone/>
            </a:pPr>
            <a:r>
              <a:rPr lang="en-US" dirty="0">
                <a:solidFill>
                  <a:schemeClr val="bg1"/>
                </a:solidFill>
              </a:rPr>
              <a:t>This documentation isn’t just paperwork—it’s what will </a:t>
            </a:r>
            <a:r>
              <a:rPr lang="en-US" b="1" dirty="0">
                <a:solidFill>
                  <a:schemeClr val="bg1"/>
                </a:solidFill>
              </a:rPr>
              <a:t>guide us as we move forward</a:t>
            </a:r>
            <a:r>
              <a:rPr lang="en-US" dirty="0">
                <a:solidFill>
                  <a:schemeClr val="bg1"/>
                </a:solidFill>
              </a:rPr>
              <a:t>, ensuring that we’re making well-informed decisions in the upcoming Iteration Workshop. </a:t>
            </a:r>
          </a:p>
          <a:p>
            <a:pPr marL="0" indent="0" algn="just">
              <a:lnSpc>
                <a:spcPct val="100000"/>
              </a:lnSpc>
              <a:buNone/>
            </a:pPr>
            <a:r>
              <a:rPr lang="en-US" dirty="0">
                <a:solidFill>
                  <a:schemeClr val="bg1"/>
                </a:solidFill>
              </a:rPr>
              <a:t>It's about capturing everything in a way that sets us up for smooth progress and makes sure nothing important gets lost in the shuffle.</a:t>
            </a:r>
          </a:p>
        </p:txBody>
      </p:sp>
      <p:grpSp>
        <p:nvGrpSpPr>
          <p:cNvPr id="14" name="Group 13">
            <a:extLst>
              <a:ext uri="{FF2B5EF4-FFF2-40B4-BE49-F238E27FC236}">
                <a16:creationId xmlns:a16="http://schemas.microsoft.com/office/drawing/2014/main" id="{A118D9B9-E89D-ADC6-9DBD-967B0DC14179}"/>
              </a:ext>
            </a:extLst>
          </p:cNvPr>
          <p:cNvGrpSpPr/>
          <p:nvPr/>
        </p:nvGrpSpPr>
        <p:grpSpPr>
          <a:xfrm>
            <a:off x="4710112" y="1817693"/>
            <a:ext cx="6241311" cy="1312294"/>
            <a:chOff x="4764088" y="1645258"/>
            <a:chExt cx="6241311" cy="1312294"/>
          </a:xfrm>
        </p:grpSpPr>
        <p:sp>
          <p:nvSpPr>
            <p:cNvPr id="15" name="Tijdelijke aanduiding voor inhoud 5">
              <a:extLst>
                <a:ext uri="{FF2B5EF4-FFF2-40B4-BE49-F238E27FC236}">
                  <a16:creationId xmlns:a16="http://schemas.microsoft.com/office/drawing/2014/main" id="{093894F7-1DFB-508C-2E66-35E309CEEB3F}"/>
                </a:ext>
              </a:extLst>
            </p:cNvPr>
            <p:cNvSpPr txBox="1">
              <a:spLocks/>
            </p:cNvSpPr>
            <p:nvPr/>
          </p:nvSpPr>
          <p:spPr>
            <a:xfrm>
              <a:off x="4764088" y="1961173"/>
              <a:ext cx="6241311" cy="99637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Pull together the key insights from the morning session into a structured format, summarizing the critical feedback and identified pain points.</a:t>
              </a:r>
            </a:p>
          </p:txBody>
        </p:sp>
        <p:sp>
          <p:nvSpPr>
            <p:cNvPr id="16" name="Tijdelijke aanduiding voor tekst 44">
              <a:extLst>
                <a:ext uri="{FF2B5EF4-FFF2-40B4-BE49-F238E27FC236}">
                  <a16:creationId xmlns:a16="http://schemas.microsoft.com/office/drawing/2014/main" id="{46BE38C5-E4DC-D240-2D98-431F3066A87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Consolidate Findings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2F15A528-F35C-DB4E-E373-EB48CC36BAC9}"/>
              </a:ext>
            </a:extLst>
          </p:cNvPr>
          <p:cNvGrpSpPr/>
          <p:nvPr/>
        </p:nvGrpSpPr>
        <p:grpSpPr>
          <a:xfrm>
            <a:off x="4710110" y="2813054"/>
            <a:ext cx="6241311" cy="1245570"/>
            <a:chOff x="4764088" y="3311386"/>
            <a:chExt cx="6241311" cy="1245570"/>
          </a:xfrm>
        </p:grpSpPr>
        <p:sp>
          <p:nvSpPr>
            <p:cNvPr id="18" name="Tijdelijke aanduiding voor inhoud 5">
              <a:extLst>
                <a:ext uri="{FF2B5EF4-FFF2-40B4-BE49-F238E27FC236}">
                  <a16:creationId xmlns:a16="http://schemas.microsoft.com/office/drawing/2014/main" id="{177873B8-B4DF-091B-2638-B3007E2B9DB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Draft a comprehensive report outlining the test results, areas for improvement, and actionable next steps for the prototypes.</a:t>
              </a:r>
            </a:p>
          </p:txBody>
        </p:sp>
        <p:sp>
          <p:nvSpPr>
            <p:cNvPr id="19" name="Tijdelijke aanduiding voor tekst 44">
              <a:extLst>
                <a:ext uri="{FF2B5EF4-FFF2-40B4-BE49-F238E27FC236}">
                  <a16:creationId xmlns:a16="http://schemas.microsoft.com/office/drawing/2014/main" id="{4903C6F7-D9BD-68FA-7804-9543B3497EB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 Report</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 name="Group 10">
            <a:extLst>
              <a:ext uri="{FF2B5EF4-FFF2-40B4-BE49-F238E27FC236}">
                <a16:creationId xmlns:a16="http://schemas.microsoft.com/office/drawing/2014/main" id="{5CDAD993-F922-69C7-6F3A-02A9D7119A66}"/>
              </a:ext>
            </a:extLst>
          </p:cNvPr>
          <p:cNvGrpSpPr/>
          <p:nvPr/>
        </p:nvGrpSpPr>
        <p:grpSpPr>
          <a:xfrm>
            <a:off x="4710110" y="3814916"/>
            <a:ext cx="6241311" cy="1245570"/>
            <a:chOff x="4764088" y="3311386"/>
            <a:chExt cx="6241311" cy="1245570"/>
          </a:xfrm>
        </p:grpSpPr>
        <p:sp>
          <p:nvSpPr>
            <p:cNvPr id="12" name="Tijdelijke aanduiding voor inhoud 5">
              <a:extLst>
                <a:ext uri="{FF2B5EF4-FFF2-40B4-BE49-F238E27FC236}">
                  <a16:creationId xmlns:a16="http://schemas.microsoft.com/office/drawing/2014/main" id="{08341999-E064-F008-5E86-C5707F158B07}"/>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Sketch or map out potential solutions to address the identified pain points, and document these alongside the report.</a:t>
              </a:r>
            </a:p>
          </p:txBody>
        </p:sp>
        <p:sp>
          <p:nvSpPr>
            <p:cNvPr id="20" name="Tijdelijke aanduiding voor tekst 44">
              <a:extLst>
                <a:ext uri="{FF2B5EF4-FFF2-40B4-BE49-F238E27FC236}">
                  <a16:creationId xmlns:a16="http://schemas.microsoft.com/office/drawing/2014/main" id="{350AC502-509C-587B-DB8D-C2A842737540}"/>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Visualize Improvements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 name="Group 2">
            <a:extLst>
              <a:ext uri="{FF2B5EF4-FFF2-40B4-BE49-F238E27FC236}">
                <a16:creationId xmlns:a16="http://schemas.microsoft.com/office/drawing/2014/main" id="{3CC1784D-D9ED-CF50-5223-3AFCDB3757C5}"/>
              </a:ext>
            </a:extLst>
          </p:cNvPr>
          <p:cNvGrpSpPr/>
          <p:nvPr/>
        </p:nvGrpSpPr>
        <p:grpSpPr>
          <a:xfrm>
            <a:off x="4710109" y="4815760"/>
            <a:ext cx="6241311" cy="1245570"/>
            <a:chOff x="4764088" y="3311386"/>
            <a:chExt cx="6241311" cy="1245570"/>
          </a:xfrm>
        </p:grpSpPr>
        <p:sp>
          <p:nvSpPr>
            <p:cNvPr id="21" name="Tijdelijke aanduiding voor inhoud 5">
              <a:extLst>
                <a:ext uri="{FF2B5EF4-FFF2-40B4-BE49-F238E27FC236}">
                  <a16:creationId xmlns:a16="http://schemas.microsoft.com/office/drawing/2014/main" id="{19264D68-2B31-CCE8-0CC4-F604FE0B8D7E}"/>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that all insights and suggestions are organized and ready for use in the iteration workshop on Wednesday.</a:t>
              </a:r>
            </a:p>
          </p:txBody>
        </p:sp>
        <p:sp>
          <p:nvSpPr>
            <p:cNvPr id="22" name="Tijdelijke aanduiding voor tekst 44">
              <a:extLst>
                <a:ext uri="{FF2B5EF4-FFF2-40B4-BE49-F238E27FC236}">
                  <a16:creationId xmlns:a16="http://schemas.microsoft.com/office/drawing/2014/main" id="{50D32ABA-F7F5-D137-DCC9-AEE8DFA96C89}"/>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for Iteration Workshop</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3" name="Group 22">
            <a:extLst>
              <a:ext uri="{FF2B5EF4-FFF2-40B4-BE49-F238E27FC236}">
                <a16:creationId xmlns:a16="http://schemas.microsoft.com/office/drawing/2014/main" id="{0426487B-45E6-0045-DFEB-A107369F7363}"/>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BF1E52E5-E827-C9CE-A3E5-100BB55A573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5" name="Group 24">
              <a:extLst>
                <a:ext uri="{FF2B5EF4-FFF2-40B4-BE49-F238E27FC236}">
                  <a16:creationId xmlns:a16="http://schemas.microsoft.com/office/drawing/2014/main" id="{BE01C831-4A03-4F40-43E1-B06657AC089C}"/>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3FB819F4-CE03-735F-D8B1-A2F181484A3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Tuesday</a:t>
                </a:r>
              </a:p>
            </p:txBody>
          </p:sp>
          <p:sp>
            <p:nvSpPr>
              <p:cNvPr id="27" name="Rectangle 26">
                <a:extLst>
                  <a:ext uri="{FF2B5EF4-FFF2-40B4-BE49-F238E27FC236}">
                    <a16:creationId xmlns:a16="http://schemas.microsoft.com/office/drawing/2014/main" id="{CD12CB59-6C31-D9CF-C7B2-734B8A9FDAD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6088592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2C5DF1-F370-D931-2B4D-E3CCCCF75D92}"/>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FAF885D2-3D7E-8FAE-0ACB-5575E15B7E50}"/>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C761522-E3E5-8ABD-05C7-594588AF79DD}"/>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198</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3AC5F60E-7722-8D42-891C-F518790BFB80}"/>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5</a:t>
            </a:r>
          </a:p>
        </p:txBody>
      </p:sp>
      <p:sp>
        <p:nvSpPr>
          <p:cNvPr id="57" name="Rectangle: Rounded Corners 56">
            <a:extLst>
              <a:ext uri="{FF2B5EF4-FFF2-40B4-BE49-F238E27FC236}">
                <a16:creationId xmlns:a16="http://schemas.microsoft.com/office/drawing/2014/main" id="{C594AF7E-D237-8C6A-4AFE-B64854B35D43}"/>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AD27239F-4E8B-3726-18A8-8F48A76AB257}"/>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221ACF21-C4F9-4849-C16D-8D1F8FFF0246}"/>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7C4E7E16-6353-ABAB-3D6B-1384F94A86BF}"/>
              </a:ext>
            </a:extLst>
          </p:cNvPr>
          <p:cNvSpPr/>
          <p:nvPr/>
        </p:nvSpPr>
        <p:spPr>
          <a:xfrm>
            <a:off x="5164349"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8BE2C670-762C-1B2B-62AE-E4334E93F8F3}"/>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6EAF2B1B-588B-2603-9E1E-1C9F693E75AF}"/>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8404FA4A-CA2C-D94B-4739-2A2986A6E1AF}"/>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46C988F4-1C7D-5639-159D-251E7CA2A434}"/>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ACF604CA-9381-F659-CF02-85736C1E34E3}"/>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C9554B2E-25F0-192E-0B34-452F40F29AD8}"/>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2EF9CBEA-9191-A520-7FA7-3DC790AE9D83}"/>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BAB8AFF0-EB34-D0C2-DB4E-0A89F472A542}"/>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E47EB2C8-1AB2-302A-B2B3-681B40EB2DFC}"/>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E20AF88B-36A6-2C60-972E-231C39D75876}"/>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AC003CBB-0D00-9FFD-69B2-00385DC2540E}"/>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8EF031B2-A561-632B-A446-C7167C7D0AD6}"/>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38899253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Iteration Workshop</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038350"/>
            <a:ext cx="9544936" cy="2724150"/>
          </a:xfrm>
        </p:spPr>
        <p:txBody>
          <a:bodyPr/>
          <a:lstStyle/>
          <a:p>
            <a:pPr marL="0" indent="0" algn="just">
              <a:lnSpc>
                <a:spcPct val="100000"/>
              </a:lnSpc>
              <a:buNone/>
            </a:pPr>
            <a:r>
              <a:rPr lang="en-US" sz="1600" dirty="0">
                <a:solidFill>
                  <a:schemeClr val="bg1"/>
                </a:solidFill>
              </a:rPr>
              <a:t>Welcome to the Iteration Workshop, where we take everything we've learned from our user testing and </a:t>
            </a:r>
            <a:r>
              <a:rPr lang="en-US" sz="1600" b="1" dirty="0">
                <a:solidFill>
                  <a:schemeClr val="bg1"/>
                </a:solidFill>
              </a:rPr>
              <a:t>make it better</a:t>
            </a:r>
            <a:r>
              <a:rPr lang="en-US" sz="1600" dirty="0">
                <a:solidFill>
                  <a:schemeClr val="bg1"/>
                </a:solidFill>
              </a:rPr>
              <a:t>. Today is all about getting hands-on with the feedback we’ve gathered and transforming those insights into improvements for our data governance prototypes. </a:t>
            </a:r>
          </a:p>
          <a:p>
            <a:pPr marL="0" indent="0" algn="just">
              <a:lnSpc>
                <a:spcPct val="100000"/>
              </a:lnSpc>
              <a:buNone/>
            </a:pPr>
            <a:r>
              <a:rPr lang="en-US" sz="1600" dirty="0">
                <a:solidFill>
                  <a:schemeClr val="bg1"/>
                </a:solidFill>
              </a:rPr>
              <a:t>It’s our chance to spot what’s working well and </a:t>
            </a:r>
            <a:r>
              <a:rPr lang="en-US" sz="1600" b="1" dirty="0">
                <a:solidFill>
                  <a:schemeClr val="bg1"/>
                </a:solidFill>
              </a:rPr>
              <a:t>tackle the pain points </a:t>
            </a:r>
            <a:r>
              <a:rPr lang="en-US" sz="1600" dirty="0">
                <a:solidFill>
                  <a:schemeClr val="bg1"/>
                </a:solidFill>
              </a:rPr>
              <a:t>head-on. We’ll kick off by reviewing what the users told us, and then we’ll dive into exercises that let us brainstorm, create, and refine. By the end of the day, we aim to have </a:t>
            </a:r>
            <a:r>
              <a:rPr lang="en-US" sz="1600" b="1" dirty="0">
                <a:solidFill>
                  <a:schemeClr val="bg1"/>
                </a:solidFill>
              </a:rPr>
              <a:t>sharper, smarter prototypes </a:t>
            </a:r>
            <a:r>
              <a:rPr lang="en-US" sz="1600" dirty="0">
                <a:solidFill>
                  <a:schemeClr val="bg1"/>
                </a:solidFill>
              </a:rPr>
              <a:t>that are ready for the next stage. This is the workshop where everything comes together, so let’s roll up our sleeves and build something great!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199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528582"/>
            <a:ext cx="1112112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Iteration Workshop: Refining for Success</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07637DED-A8BE-5BEE-3073-CD9D59DF0AB1}"/>
              </a:ext>
            </a:extLst>
          </p:cNvPr>
          <p:cNvGrpSpPr/>
          <p:nvPr/>
        </p:nvGrpSpPr>
        <p:grpSpPr>
          <a:xfrm>
            <a:off x="1008699" y="4342749"/>
            <a:ext cx="9352847" cy="1568477"/>
            <a:chOff x="4764088" y="1645258"/>
            <a:chExt cx="6241311" cy="1245570"/>
          </a:xfrm>
        </p:grpSpPr>
        <p:sp>
          <p:nvSpPr>
            <p:cNvPr id="13" name="Tijdelijke aanduiding voor inhoud 5">
              <a:extLst>
                <a:ext uri="{FF2B5EF4-FFF2-40B4-BE49-F238E27FC236}">
                  <a16:creationId xmlns:a16="http://schemas.microsoft.com/office/drawing/2014/main" id="{6BE33020-A496-EE1A-83C3-4C72E2306D5B}"/>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6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Refined prototypes based on user feedback, ensuring improved tools for data governance.</a:t>
              </a:r>
            </a:p>
            <a:p>
              <a:pPr marL="285750" marR="0" lvl="0" indent="-285750" algn="just" defTabSz="914400" rtl="0" eaLnBrk="1" fontAlgn="auto" latinLnBrk="0" hangingPunct="1">
                <a:lnSpc>
                  <a:spcPct val="100000"/>
                </a:lnSpc>
                <a:spcBef>
                  <a:spcPts val="6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clear understanding of what’s working, what’s not, and actionable insights to guide improvements.</a:t>
              </a:r>
            </a:p>
            <a:p>
              <a:pPr marL="285750" marR="0" lvl="0" indent="-285750" algn="just" defTabSz="914400" rtl="0" eaLnBrk="1" fontAlgn="auto" latinLnBrk="0" hangingPunct="1">
                <a:lnSpc>
                  <a:spcPct val="100000"/>
                </a:lnSpc>
                <a:spcBef>
                  <a:spcPts val="6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Strategic priorities and focus areas identified, setting the direction for the next steps.</a:t>
              </a:r>
            </a:p>
            <a:p>
              <a:pPr marL="285750" marR="0" lvl="0" indent="-285750" algn="just" defTabSz="914400" rtl="0" eaLnBrk="1" fontAlgn="auto" latinLnBrk="0" hangingPunct="1">
                <a:lnSpc>
                  <a:spcPct val="100000"/>
                </a:lnSpc>
                <a:spcBef>
                  <a:spcPts val="6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Finalized concepts chosen through team discussions and voting, ready for further development.</a:t>
              </a:r>
            </a:p>
          </p:txBody>
        </p:sp>
        <p:sp>
          <p:nvSpPr>
            <p:cNvPr id="14" name="Tijdelijke aanduiding voor tekst 44">
              <a:extLst>
                <a:ext uri="{FF2B5EF4-FFF2-40B4-BE49-F238E27FC236}">
                  <a16:creationId xmlns:a16="http://schemas.microsoft.com/office/drawing/2014/main" id="{FD475C88-2280-2532-79EF-F5E9B7920C3A}"/>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Iteration Workshop: Wednesday Full-Day</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B12D4A07-40F1-3B99-F8D7-C84337B6E5FA}"/>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4AC8CCCC-DDC6-AB3F-39EA-0FAEEB262DB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8" name="Group 7">
              <a:extLst>
                <a:ext uri="{FF2B5EF4-FFF2-40B4-BE49-F238E27FC236}">
                  <a16:creationId xmlns:a16="http://schemas.microsoft.com/office/drawing/2014/main" id="{C2C8B8E1-B0D6-343F-8A6A-F6F41EA1C04B}"/>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F402FE82-1CD7-7C19-8E56-DFCEDB7DB66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0" name="Rectangle 9">
                <a:extLst>
                  <a:ext uri="{FF2B5EF4-FFF2-40B4-BE49-F238E27FC236}">
                    <a16:creationId xmlns:a16="http://schemas.microsoft.com/office/drawing/2014/main" id="{8170C2C2-AA2E-0730-ABBD-0118F1CF4E5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75059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C8EF07-ABE9-54ED-BB0A-225B000361A4}"/>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240EE2D3-F2C2-4F6A-B16D-160CA4C87B15}"/>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82FF45E4-AA4E-C77D-B227-E112AE6726BC}"/>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868BE517-84F2-61D5-4274-69AAE263C995}"/>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3</a:t>
            </a:r>
          </a:p>
        </p:txBody>
      </p:sp>
      <p:sp>
        <p:nvSpPr>
          <p:cNvPr id="57" name="Rectangle: Rounded Corners 56">
            <a:extLst>
              <a:ext uri="{FF2B5EF4-FFF2-40B4-BE49-F238E27FC236}">
                <a16:creationId xmlns:a16="http://schemas.microsoft.com/office/drawing/2014/main" id="{18806F3B-C63B-8193-0AC6-E49CAA6C0FF2}"/>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6DEC2367-0686-6ADD-3443-D0D6A89B2C0D}"/>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62F18CB8-BAC3-6812-16A8-5E2C65E36004}"/>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D35F5CEE-2CBC-98ED-58DE-3CEA46CD72BC}"/>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905EA69A-E5A5-09DA-EC46-35473B1CC2CC}"/>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10E11DC8-944B-B6C8-E1EE-531312E14695}"/>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0180CADC-8888-E32F-96C6-058751440E1A}"/>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C43EA87F-10D6-41B4-404D-594581C33FBA}"/>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96ACED7E-AE8A-E3DC-C0DD-A29EB8E5B0A6}"/>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0E3D0E54-2B17-FBD2-A5B5-D0685FF507B3}"/>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1D007AD8-C857-FDA2-49C9-7A65ADD6B26F}"/>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B95F7A1F-724E-6123-A503-C10B24CFE525}"/>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A1938ED3-F48B-F556-E078-B55B17897D4F}"/>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E78D9256-E704-04EB-01A5-4F331E65360D}"/>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5AB7FA97-9F91-8C0B-230E-9DCC0ED883F3}"/>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7C433673-1821-40F9-F5BD-9351F6C05703}"/>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25168318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1341344-881A-657B-ED9E-13E7F3EB99F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 them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silently vote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metrics and KPIs they believe are essential for achieving the data governance purpose and target state– avoid discussions.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them that there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5" name="Tijdelijke aanduiding voor tekst 44">
            <a:extLst>
              <a:ext uri="{FF2B5EF4-FFF2-40B4-BE49-F238E27FC236}">
                <a16:creationId xmlns:a16="http://schemas.microsoft.com/office/drawing/2014/main" id="{C32D36DD-10AD-6FB5-4043-C1121033C6F0}"/>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Heatmap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Oval 13">
            <a:extLst>
              <a:ext uri="{FF2B5EF4-FFF2-40B4-BE49-F238E27FC236}">
                <a16:creationId xmlns:a16="http://schemas.microsoft.com/office/drawing/2014/main" id="{A8E7759A-70E0-7A04-78C0-D381AD42F79F}"/>
              </a:ext>
            </a:extLst>
          </p:cNvPr>
          <p:cNvSpPr/>
          <p:nvPr/>
        </p:nvSpPr>
        <p:spPr>
          <a:xfrm>
            <a:off x="8897410" y="23037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6" name="Oval 15">
            <a:extLst>
              <a:ext uri="{FF2B5EF4-FFF2-40B4-BE49-F238E27FC236}">
                <a16:creationId xmlns:a16="http://schemas.microsoft.com/office/drawing/2014/main" id="{3B8C81CD-853B-702C-0185-7960A18EE879}"/>
              </a:ext>
            </a:extLst>
          </p:cNvPr>
          <p:cNvSpPr/>
          <p:nvPr/>
        </p:nvSpPr>
        <p:spPr>
          <a:xfrm>
            <a:off x="8989634" y="23037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0" name="Oval 19">
            <a:extLst>
              <a:ext uri="{FF2B5EF4-FFF2-40B4-BE49-F238E27FC236}">
                <a16:creationId xmlns:a16="http://schemas.microsoft.com/office/drawing/2014/main" id="{CF00CF37-6F23-3528-3390-57B572AD2D5B}"/>
              </a:ext>
            </a:extLst>
          </p:cNvPr>
          <p:cNvSpPr/>
          <p:nvPr/>
        </p:nvSpPr>
        <p:spPr>
          <a:xfrm>
            <a:off x="9082642" y="23037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2" name="Oval 21">
            <a:extLst>
              <a:ext uri="{FF2B5EF4-FFF2-40B4-BE49-F238E27FC236}">
                <a16:creationId xmlns:a16="http://schemas.microsoft.com/office/drawing/2014/main" id="{A1D48C8B-2DA6-E681-827A-D7BC4E56BF8B}"/>
              </a:ext>
            </a:extLst>
          </p:cNvPr>
          <p:cNvSpPr/>
          <p:nvPr/>
        </p:nvSpPr>
        <p:spPr>
          <a:xfrm>
            <a:off x="9175650" y="23037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4" name="Oval 23">
            <a:extLst>
              <a:ext uri="{FF2B5EF4-FFF2-40B4-BE49-F238E27FC236}">
                <a16:creationId xmlns:a16="http://schemas.microsoft.com/office/drawing/2014/main" id="{65967A5D-E9A4-C27E-0695-C4175D0A9498}"/>
              </a:ext>
            </a:extLst>
          </p:cNvPr>
          <p:cNvSpPr/>
          <p:nvPr/>
        </p:nvSpPr>
        <p:spPr>
          <a:xfrm>
            <a:off x="9270071" y="23037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6" name="Oval 25">
            <a:extLst>
              <a:ext uri="{FF2B5EF4-FFF2-40B4-BE49-F238E27FC236}">
                <a16:creationId xmlns:a16="http://schemas.microsoft.com/office/drawing/2014/main" id="{370043ED-0791-3139-FAF1-56895CCD2DCF}"/>
              </a:ext>
            </a:extLst>
          </p:cNvPr>
          <p:cNvSpPr/>
          <p:nvPr/>
        </p:nvSpPr>
        <p:spPr>
          <a:xfrm>
            <a:off x="8897410" y="24079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8" name="Oval 27">
            <a:extLst>
              <a:ext uri="{FF2B5EF4-FFF2-40B4-BE49-F238E27FC236}">
                <a16:creationId xmlns:a16="http://schemas.microsoft.com/office/drawing/2014/main" id="{87F99A0F-A59B-6AFC-2A5A-40A421A63C01}"/>
              </a:ext>
            </a:extLst>
          </p:cNvPr>
          <p:cNvSpPr/>
          <p:nvPr/>
        </p:nvSpPr>
        <p:spPr>
          <a:xfrm>
            <a:off x="8989634" y="24079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30" name="Oval 29">
            <a:extLst>
              <a:ext uri="{FF2B5EF4-FFF2-40B4-BE49-F238E27FC236}">
                <a16:creationId xmlns:a16="http://schemas.microsoft.com/office/drawing/2014/main" id="{8B48EDCA-01A3-6A0C-0A83-000815C91654}"/>
              </a:ext>
            </a:extLst>
          </p:cNvPr>
          <p:cNvSpPr/>
          <p:nvPr/>
        </p:nvSpPr>
        <p:spPr>
          <a:xfrm>
            <a:off x="9082642" y="24079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32" name="Oval 31">
            <a:extLst>
              <a:ext uri="{FF2B5EF4-FFF2-40B4-BE49-F238E27FC236}">
                <a16:creationId xmlns:a16="http://schemas.microsoft.com/office/drawing/2014/main" id="{BC4D196F-F770-4F66-2CCF-77B0A7CCE884}"/>
              </a:ext>
            </a:extLst>
          </p:cNvPr>
          <p:cNvSpPr/>
          <p:nvPr/>
        </p:nvSpPr>
        <p:spPr>
          <a:xfrm>
            <a:off x="9175650" y="24079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34" name="Oval 33">
            <a:extLst>
              <a:ext uri="{FF2B5EF4-FFF2-40B4-BE49-F238E27FC236}">
                <a16:creationId xmlns:a16="http://schemas.microsoft.com/office/drawing/2014/main" id="{24D419F8-EC44-2E22-E02F-0F76760DA3D1}"/>
              </a:ext>
            </a:extLst>
          </p:cNvPr>
          <p:cNvSpPr/>
          <p:nvPr/>
        </p:nvSpPr>
        <p:spPr>
          <a:xfrm>
            <a:off x="9270071" y="24079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36" name="Rectangle 35">
            <a:extLst>
              <a:ext uri="{FF2B5EF4-FFF2-40B4-BE49-F238E27FC236}">
                <a16:creationId xmlns:a16="http://schemas.microsoft.com/office/drawing/2014/main" id="{211B1274-32D8-63C4-33AE-ACC1D9D31886}"/>
              </a:ext>
            </a:extLst>
          </p:cNvPr>
          <p:cNvSpPr/>
          <p:nvPr/>
        </p:nvSpPr>
        <p:spPr>
          <a:xfrm>
            <a:off x="4251838" y="435089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a:t>
            </a:r>
          </a:p>
        </p:txBody>
      </p:sp>
      <p:sp>
        <p:nvSpPr>
          <p:cNvPr id="38" name="Rectangle 37">
            <a:extLst>
              <a:ext uri="{FF2B5EF4-FFF2-40B4-BE49-F238E27FC236}">
                <a16:creationId xmlns:a16="http://schemas.microsoft.com/office/drawing/2014/main" id="{14169BD0-0B7A-3D3A-1091-088EE5451C34}"/>
              </a:ext>
            </a:extLst>
          </p:cNvPr>
          <p:cNvSpPr/>
          <p:nvPr/>
        </p:nvSpPr>
        <p:spPr>
          <a:xfrm>
            <a:off x="2030732" y="439994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 KPIs</a:t>
            </a:r>
          </a:p>
        </p:txBody>
      </p:sp>
      <p:sp>
        <p:nvSpPr>
          <p:cNvPr id="40" name="Rectangle 39">
            <a:extLst>
              <a:ext uri="{FF2B5EF4-FFF2-40B4-BE49-F238E27FC236}">
                <a16:creationId xmlns:a16="http://schemas.microsoft.com/office/drawing/2014/main" id="{ADA5A052-7C1C-83DE-5393-0C13B969E579}"/>
              </a:ext>
            </a:extLst>
          </p:cNvPr>
          <p:cNvSpPr/>
          <p:nvPr/>
        </p:nvSpPr>
        <p:spPr>
          <a:xfrm>
            <a:off x="10598380" y="439994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Operational</a:t>
            </a:r>
          </a:p>
        </p:txBody>
      </p:sp>
      <p:sp>
        <p:nvSpPr>
          <p:cNvPr id="42" name="Rectangle 41">
            <a:extLst>
              <a:ext uri="{FF2B5EF4-FFF2-40B4-BE49-F238E27FC236}">
                <a16:creationId xmlns:a16="http://schemas.microsoft.com/office/drawing/2014/main" id="{461B4BD6-241B-09D9-381A-9B5CCA906F56}"/>
              </a:ext>
            </a:extLst>
          </p:cNvPr>
          <p:cNvSpPr/>
          <p:nvPr/>
        </p:nvSpPr>
        <p:spPr>
          <a:xfrm>
            <a:off x="8633898" y="442433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Impact</a:t>
            </a:r>
          </a:p>
        </p:txBody>
      </p:sp>
      <p:sp>
        <p:nvSpPr>
          <p:cNvPr id="44" name="Rectangle 43">
            <a:extLst>
              <a:ext uri="{FF2B5EF4-FFF2-40B4-BE49-F238E27FC236}">
                <a16:creationId xmlns:a16="http://schemas.microsoft.com/office/drawing/2014/main" id="{BEDADDDD-0B6B-56CC-2CC0-F3D5FC3ECBBB}"/>
              </a:ext>
            </a:extLst>
          </p:cNvPr>
          <p:cNvSpPr/>
          <p:nvPr/>
        </p:nvSpPr>
        <p:spPr>
          <a:xfrm>
            <a:off x="6626798" y="442433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Training &amp; Adoption</a:t>
            </a:r>
          </a:p>
        </p:txBody>
      </p:sp>
      <p:pic>
        <p:nvPicPr>
          <p:cNvPr id="45" name="Picture 44" descr="A blue text on a light blue background&#10;&#10;Description automatically generated">
            <a:extLst>
              <a:ext uri="{FF2B5EF4-FFF2-40B4-BE49-F238E27FC236}">
                <a16:creationId xmlns:a16="http://schemas.microsoft.com/office/drawing/2014/main" id="{5FBA1415-1AB5-D87C-638F-35B49726362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713003" y="5254579"/>
            <a:ext cx="507484" cy="360000"/>
          </a:xfrm>
          <a:prstGeom prst="rect">
            <a:avLst/>
          </a:prstGeom>
        </p:spPr>
      </p:pic>
      <p:pic>
        <p:nvPicPr>
          <p:cNvPr id="46" name="Picture 45" descr="A blue text on a light blue background&#10;&#10;Description automatically generated">
            <a:extLst>
              <a:ext uri="{FF2B5EF4-FFF2-40B4-BE49-F238E27FC236}">
                <a16:creationId xmlns:a16="http://schemas.microsoft.com/office/drawing/2014/main" id="{A454B76E-5A35-77FF-7287-8E5CD9D2CB0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748773" y="5707558"/>
            <a:ext cx="507484" cy="360000"/>
          </a:xfrm>
          <a:prstGeom prst="rect">
            <a:avLst/>
          </a:prstGeom>
        </p:spPr>
      </p:pic>
      <p:pic>
        <p:nvPicPr>
          <p:cNvPr id="47" name="Picture 46" descr="A blue text on a light blue background&#10;&#10;Description automatically generated">
            <a:extLst>
              <a:ext uri="{FF2B5EF4-FFF2-40B4-BE49-F238E27FC236}">
                <a16:creationId xmlns:a16="http://schemas.microsoft.com/office/drawing/2014/main" id="{4A78033D-FF84-60D1-496C-0245A2BC56A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1352638" y="5572543"/>
            <a:ext cx="507484" cy="360000"/>
          </a:xfrm>
          <a:prstGeom prst="rect">
            <a:avLst/>
          </a:prstGeom>
        </p:spPr>
      </p:pic>
      <p:pic>
        <p:nvPicPr>
          <p:cNvPr id="48" name="Picture 47" descr="A blue text on a light blue background&#10;&#10;Description automatically generated">
            <a:extLst>
              <a:ext uri="{FF2B5EF4-FFF2-40B4-BE49-F238E27FC236}">
                <a16:creationId xmlns:a16="http://schemas.microsoft.com/office/drawing/2014/main" id="{ADCCF4EC-3EF3-F0B7-7011-A9910B8EE561}"/>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1417363" y="5181352"/>
            <a:ext cx="507484" cy="360000"/>
          </a:xfrm>
          <a:prstGeom prst="rect">
            <a:avLst/>
          </a:prstGeom>
        </p:spPr>
      </p:pic>
      <p:pic>
        <p:nvPicPr>
          <p:cNvPr id="49" name="Picture 48" descr="A blue text on a blue background&#10;&#10;Description automatically generated">
            <a:extLst>
              <a:ext uri="{FF2B5EF4-FFF2-40B4-BE49-F238E27FC236}">
                <a16:creationId xmlns:a16="http://schemas.microsoft.com/office/drawing/2014/main" id="{1DCE1BC3-4374-293A-246A-C8D7D6912C66}"/>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947676" y="5361352"/>
            <a:ext cx="507484" cy="360000"/>
          </a:xfrm>
          <a:prstGeom prst="rect">
            <a:avLst/>
          </a:prstGeom>
        </p:spPr>
      </p:pic>
      <p:pic>
        <p:nvPicPr>
          <p:cNvPr id="50" name="Picture 49" descr="A yellow background with blue text&#10;&#10;Description automatically generated">
            <a:extLst>
              <a:ext uri="{FF2B5EF4-FFF2-40B4-BE49-F238E27FC236}">
                <a16:creationId xmlns:a16="http://schemas.microsoft.com/office/drawing/2014/main" id="{52F2AC1D-A722-9438-0D33-9A75BD32A067}"/>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3935693" y="5931232"/>
            <a:ext cx="507484" cy="360000"/>
          </a:xfrm>
          <a:prstGeom prst="rect">
            <a:avLst/>
          </a:prstGeom>
        </p:spPr>
      </p:pic>
      <p:pic>
        <p:nvPicPr>
          <p:cNvPr id="51" name="Picture 50" descr="A yellow background with blue text&#10;&#10;Description automatically generated">
            <a:extLst>
              <a:ext uri="{FF2B5EF4-FFF2-40B4-BE49-F238E27FC236}">
                <a16:creationId xmlns:a16="http://schemas.microsoft.com/office/drawing/2014/main" id="{2CAB5B73-CCB0-16EA-24C8-89866A8CACFF}"/>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502096" y="5838508"/>
            <a:ext cx="507484" cy="360000"/>
          </a:xfrm>
          <a:prstGeom prst="rect">
            <a:avLst/>
          </a:prstGeom>
        </p:spPr>
      </p:pic>
      <p:pic>
        <p:nvPicPr>
          <p:cNvPr id="52" name="Picture 51" descr="A yellow background with blue text&#10;&#10;Description automatically generated">
            <a:extLst>
              <a:ext uri="{FF2B5EF4-FFF2-40B4-BE49-F238E27FC236}">
                <a16:creationId xmlns:a16="http://schemas.microsoft.com/office/drawing/2014/main" id="{07319E39-BFA2-1113-1EAA-276FF8D3242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3876773" y="5532174"/>
            <a:ext cx="507484" cy="360000"/>
          </a:xfrm>
          <a:prstGeom prst="rect">
            <a:avLst/>
          </a:prstGeom>
        </p:spPr>
      </p:pic>
      <p:pic>
        <p:nvPicPr>
          <p:cNvPr id="53" name="Picture 52" descr="A yellow background with blue text&#10;&#10;Description automatically generated">
            <a:extLst>
              <a:ext uri="{FF2B5EF4-FFF2-40B4-BE49-F238E27FC236}">
                <a16:creationId xmlns:a16="http://schemas.microsoft.com/office/drawing/2014/main" id="{69D784C9-0306-A7E0-4921-B1E2D51B7895}"/>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321109" y="5518849"/>
            <a:ext cx="507484" cy="360000"/>
          </a:xfrm>
          <a:prstGeom prst="rect">
            <a:avLst/>
          </a:prstGeom>
        </p:spPr>
      </p:pic>
      <p:pic>
        <p:nvPicPr>
          <p:cNvPr id="54" name="Picture 53" descr="A yellow background with blue text&#10;&#10;Description automatically generated">
            <a:extLst>
              <a:ext uri="{FF2B5EF4-FFF2-40B4-BE49-F238E27FC236}">
                <a16:creationId xmlns:a16="http://schemas.microsoft.com/office/drawing/2014/main" id="{AB44BD20-DAA4-F1A1-7874-49BDF34EEB90}"/>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4948210" y="5528783"/>
            <a:ext cx="507484" cy="360000"/>
          </a:xfrm>
          <a:prstGeom prst="rect">
            <a:avLst/>
          </a:prstGeom>
        </p:spPr>
      </p:pic>
      <p:pic>
        <p:nvPicPr>
          <p:cNvPr id="55" name="Picture 54" descr="A yellow background with blue text&#10;&#10;Description automatically generated">
            <a:extLst>
              <a:ext uri="{FF2B5EF4-FFF2-40B4-BE49-F238E27FC236}">
                <a16:creationId xmlns:a16="http://schemas.microsoft.com/office/drawing/2014/main" id="{831A3D42-AA4E-1888-940B-C37385D1B0EE}"/>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4637761" y="5213978"/>
            <a:ext cx="507484" cy="360000"/>
          </a:xfrm>
          <a:prstGeom prst="rect">
            <a:avLst/>
          </a:prstGeom>
        </p:spPr>
      </p:pic>
      <p:pic>
        <p:nvPicPr>
          <p:cNvPr id="56" name="Picture 55" descr="A yellow background with blue text&#10;&#10;Description automatically generated">
            <a:extLst>
              <a:ext uri="{FF2B5EF4-FFF2-40B4-BE49-F238E27FC236}">
                <a16:creationId xmlns:a16="http://schemas.microsoft.com/office/drawing/2014/main" id="{9D4D37B5-DFA8-3D28-E110-F044D28BDFE5}"/>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5099437" y="5235911"/>
            <a:ext cx="507484" cy="360000"/>
          </a:xfrm>
          <a:prstGeom prst="rect">
            <a:avLst/>
          </a:prstGeom>
        </p:spPr>
      </p:pic>
      <p:pic>
        <p:nvPicPr>
          <p:cNvPr id="57" name="Picture 56" descr="A yellow background with blue text&#10;&#10;Description automatically generated">
            <a:extLst>
              <a:ext uri="{FF2B5EF4-FFF2-40B4-BE49-F238E27FC236}">
                <a16:creationId xmlns:a16="http://schemas.microsoft.com/office/drawing/2014/main" id="{DF63909A-82CC-37DE-17B3-A78964308517}"/>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4073570" y="5150394"/>
            <a:ext cx="507484" cy="360000"/>
          </a:xfrm>
          <a:prstGeom prst="rect">
            <a:avLst/>
          </a:prstGeom>
        </p:spPr>
      </p:pic>
      <p:pic>
        <p:nvPicPr>
          <p:cNvPr id="58" name="Picture 57" descr="A yellow background with blue text&#10;&#10;Description automatically generated">
            <a:extLst>
              <a:ext uri="{FF2B5EF4-FFF2-40B4-BE49-F238E27FC236}">
                <a16:creationId xmlns:a16="http://schemas.microsoft.com/office/drawing/2014/main" id="{3CE5FECC-B197-68CA-6383-59864032E8F5}"/>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10452095" y="5254579"/>
            <a:ext cx="507484" cy="360000"/>
          </a:xfrm>
          <a:prstGeom prst="rect">
            <a:avLst/>
          </a:prstGeom>
        </p:spPr>
      </p:pic>
      <p:pic>
        <p:nvPicPr>
          <p:cNvPr id="59" name="Picture 58" descr="A blue text on a light blue background&#10;&#10;Description automatically generated">
            <a:extLst>
              <a:ext uri="{FF2B5EF4-FFF2-40B4-BE49-F238E27FC236}">
                <a16:creationId xmlns:a16="http://schemas.microsoft.com/office/drawing/2014/main" id="{7763EF7D-5FBC-5682-A126-D4F1009E6D52}"/>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7206419" y="5573614"/>
            <a:ext cx="507484" cy="360000"/>
          </a:xfrm>
          <a:prstGeom prst="rect">
            <a:avLst/>
          </a:prstGeom>
        </p:spPr>
      </p:pic>
      <p:pic>
        <p:nvPicPr>
          <p:cNvPr id="60" name="Picture 59" descr="A blue text on a light blue background&#10;&#10;Description automatically generated">
            <a:extLst>
              <a:ext uri="{FF2B5EF4-FFF2-40B4-BE49-F238E27FC236}">
                <a16:creationId xmlns:a16="http://schemas.microsoft.com/office/drawing/2014/main" id="{EDC07E8E-E126-CBCE-0F81-08C387BDA04A}"/>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1915046" y="5576293"/>
            <a:ext cx="507484" cy="360000"/>
          </a:xfrm>
          <a:prstGeom prst="rect">
            <a:avLst/>
          </a:prstGeom>
        </p:spPr>
      </p:pic>
      <p:pic>
        <p:nvPicPr>
          <p:cNvPr id="61" name="Picture 60" descr="A blue text on a blue background&#10;&#10;Description automatically generated">
            <a:extLst>
              <a:ext uri="{FF2B5EF4-FFF2-40B4-BE49-F238E27FC236}">
                <a16:creationId xmlns:a16="http://schemas.microsoft.com/office/drawing/2014/main" id="{ED0B8B3F-48E2-4882-3946-3E6DC9A122C0}"/>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2947116" y="5274323"/>
            <a:ext cx="507484" cy="360000"/>
          </a:xfrm>
          <a:prstGeom prst="rect">
            <a:avLst/>
          </a:prstGeom>
        </p:spPr>
      </p:pic>
      <p:pic>
        <p:nvPicPr>
          <p:cNvPr id="62" name="Picture 61" descr="A blue text on a light blue background&#10;&#10;Description automatically generated">
            <a:extLst>
              <a:ext uri="{FF2B5EF4-FFF2-40B4-BE49-F238E27FC236}">
                <a16:creationId xmlns:a16="http://schemas.microsoft.com/office/drawing/2014/main" id="{121614AE-C642-9EC0-7104-1ACA7CF4A26C}"/>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2446600" y="5179950"/>
            <a:ext cx="507484" cy="360000"/>
          </a:xfrm>
          <a:prstGeom prst="rect">
            <a:avLst/>
          </a:prstGeom>
        </p:spPr>
      </p:pic>
      <p:pic>
        <p:nvPicPr>
          <p:cNvPr id="63" name="Picture 62" descr="A blue text on a blue background&#10;&#10;Description automatically generated">
            <a:extLst>
              <a:ext uri="{FF2B5EF4-FFF2-40B4-BE49-F238E27FC236}">
                <a16:creationId xmlns:a16="http://schemas.microsoft.com/office/drawing/2014/main" id="{A866B072-BC4C-A2E8-E504-A95D18686473}"/>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6284285" y="5180337"/>
            <a:ext cx="507484" cy="360000"/>
          </a:xfrm>
          <a:prstGeom prst="rect">
            <a:avLst/>
          </a:prstGeom>
        </p:spPr>
      </p:pic>
      <p:pic>
        <p:nvPicPr>
          <p:cNvPr id="64" name="Picture 63" descr="A blue text on a light blue background&#10;&#10;Description automatically generated">
            <a:extLst>
              <a:ext uri="{FF2B5EF4-FFF2-40B4-BE49-F238E27FC236}">
                <a16:creationId xmlns:a16="http://schemas.microsoft.com/office/drawing/2014/main" id="{F68FCC2D-C441-DE57-2030-5FB743839176}"/>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1939116" y="5224786"/>
            <a:ext cx="507484" cy="360000"/>
          </a:xfrm>
          <a:prstGeom prst="rect">
            <a:avLst/>
          </a:prstGeom>
        </p:spPr>
      </p:pic>
      <p:pic>
        <p:nvPicPr>
          <p:cNvPr id="65" name="Picture 64" descr="A blue text on a light blue background&#10;&#10;Description automatically generated">
            <a:extLst>
              <a:ext uri="{FF2B5EF4-FFF2-40B4-BE49-F238E27FC236}">
                <a16:creationId xmlns:a16="http://schemas.microsoft.com/office/drawing/2014/main" id="{92D1B334-4642-45B4-3D8F-D86DA1F72073}"/>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6675392" y="5307458"/>
            <a:ext cx="507484" cy="360000"/>
          </a:xfrm>
          <a:prstGeom prst="rect">
            <a:avLst/>
          </a:prstGeom>
        </p:spPr>
      </p:pic>
      <p:pic>
        <p:nvPicPr>
          <p:cNvPr id="66" name="Picture 65" descr="A blue text on a light blue background&#10;&#10;Description automatically generated">
            <a:extLst>
              <a:ext uri="{FF2B5EF4-FFF2-40B4-BE49-F238E27FC236}">
                <a16:creationId xmlns:a16="http://schemas.microsoft.com/office/drawing/2014/main" id="{470C906A-837F-FD2A-EC86-80EF2FE0AE49}"/>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7237798" y="5254579"/>
            <a:ext cx="507484" cy="360000"/>
          </a:xfrm>
          <a:prstGeom prst="rect">
            <a:avLst/>
          </a:prstGeom>
        </p:spPr>
      </p:pic>
      <p:pic>
        <p:nvPicPr>
          <p:cNvPr id="67" name="Picture 66" descr="A blue text on a blue background&#10;&#10;Description automatically generated">
            <a:extLst>
              <a:ext uri="{FF2B5EF4-FFF2-40B4-BE49-F238E27FC236}">
                <a16:creationId xmlns:a16="http://schemas.microsoft.com/office/drawing/2014/main" id="{8A89A08E-4B61-9A81-9A93-2502CEB3D077}"/>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9251227" y="5254579"/>
            <a:ext cx="507484" cy="360000"/>
          </a:xfrm>
          <a:prstGeom prst="rect">
            <a:avLst/>
          </a:prstGeom>
        </p:spPr>
      </p:pic>
      <p:sp>
        <p:nvSpPr>
          <p:cNvPr id="68" name="Rectangle 67">
            <a:extLst>
              <a:ext uri="{FF2B5EF4-FFF2-40B4-BE49-F238E27FC236}">
                <a16:creationId xmlns:a16="http://schemas.microsoft.com/office/drawing/2014/main" id="{9D2E990D-6DA3-4891-2920-F84342B6CE84}"/>
              </a:ext>
            </a:extLst>
          </p:cNvPr>
          <p:cNvSpPr/>
          <p:nvPr/>
        </p:nvSpPr>
        <p:spPr>
          <a:xfrm>
            <a:off x="4673897" y="611752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06A7C722-86A5-D69F-FA16-342D5179B3A5}"/>
              </a:ext>
            </a:extLst>
          </p:cNvPr>
          <p:cNvSpPr/>
          <p:nvPr/>
        </p:nvSpPr>
        <p:spPr>
          <a:xfrm>
            <a:off x="5144182" y="58158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47988C17-FBCC-501E-C024-4D6A8948C18D}"/>
              </a:ext>
            </a:extLst>
          </p:cNvPr>
          <p:cNvSpPr/>
          <p:nvPr/>
        </p:nvSpPr>
        <p:spPr>
          <a:xfrm>
            <a:off x="6984627" y="586123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F01CFB2E-6B04-0AF3-808A-C446D81D201B}"/>
              </a:ext>
            </a:extLst>
          </p:cNvPr>
          <p:cNvSpPr/>
          <p:nvPr/>
        </p:nvSpPr>
        <p:spPr>
          <a:xfrm>
            <a:off x="9215954" y="55959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123E5B59-C2D1-C684-ACE4-6A2822D4E8C9}"/>
              </a:ext>
            </a:extLst>
          </p:cNvPr>
          <p:cNvSpPr/>
          <p:nvPr/>
        </p:nvSpPr>
        <p:spPr>
          <a:xfrm>
            <a:off x="11310082" y="59627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734C9964-226E-FCD4-0556-65001BE3B536}"/>
              </a:ext>
            </a:extLst>
          </p:cNvPr>
          <p:cNvSpPr/>
          <p:nvPr/>
        </p:nvSpPr>
        <p:spPr>
          <a:xfrm>
            <a:off x="6565080" y="561661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3EB77F93-45D9-AFA8-165E-80FDB7A69438}"/>
              </a:ext>
            </a:extLst>
          </p:cNvPr>
          <p:cNvSpPr/>
          <p:nvPr/>
        </p:nvSpPr>
        <p:spPr>
          <a:xfrm>
            <a:off x="2542147" y="543457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3273CFB-D40F-6C83-74BB-FD6E4BED01AB}"/>
              </a:ext>
            </a:extLst>
          </p:cNvPr>
          <p:cNvSpPr/>
          <p:nvPr/>
        </p:nvSpPr>
        <p:spPr>
          <a:xfrm>
            <a:off x="516186" y="4380600"/>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Compliance &amp; Regulatory</a:t>
            </a:r>
          </a:p>
        </p:txBody>
      </p:sp>
      <p:sp>
        <p:nvSpPr>
          <p:cNvPr id="76" name="Rectangle 75">
            <a:extLst>
              <a:ext uri="{FF2B5EF4-FFF2-40B4-BE49-F238E27FC236}">
                <a16:creationId xmlns:a16="http://schemas.microsoft.com/office/drawing/2014/main" id="{C6AADEA4-9AB4-4C91-9170-37C94A143281}"/>
              </a:ext>
            </a:extLst>
          </p:cNvPr>
          <p:cNvSpPr/>
          <p:nvPr/>
        </p:nvSpPr>
        <p:spPr>
          <a:xfrm>
            <a:off x="516186" y="544153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Rectangle 76">
            <a:extLst>
              <a:ext uri="{FF2B5EF4-FFF2-40B4-BE49-F238E27FC236}">
                <a16:creationId xmlns:a16="http://schemas.microsoft.com/office/drawing/2014/main" id="{46ED4786-7CAD-2B1C-DE50-E9C8D96EEB50}"/>
              </a:ext>
            </a:extLst>
          </p:cNvPr>
          <p:cNvSpPr/>
          <p:nvPr/>
        </p:nvSpPr>
        <p:spPr>
          <a:xfrm>
            <a:off x="1012076" y="539435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Rectangle 77">
            <a:extLst>
              <a:ext uri="{FF2B5EF4-FFF2-40B4-BE49-F238E27FC236}">
                <a16:creationId xmlns:a16="http://schemas.microsoft.com/office/drawing/2014/main" id="{48B30DEA-F04A-F67D-DD1F-4B620EA00EB8}"/>
              </a:ext>
            </a:extLst>
          </p:cNvPr>
          <p:cNvSpPr/>
          <p:nvPr/>
        </p:nvSpPr>
        <p:spPr>
          <a:xfrm>
            <a:off x="863521" y="586123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 name="Oval 117">
            <a:extLst>
              <a:ext uri="{FF2B5EF4-FFF2-40B4-BE49-F238E27FC236}">
                <a16:creationId xmlns:a16="http://schemas.microsoft.com/office/drawing/2014/main" id="{3AF1147A-D5C4-8F59-5505-3B65B8D509CC}"/>
              </a:ext>
            </a:extLst>
          </p:cNvPr>
          <p:cNvSpPr/>
          <p:nvPr/>
        </p:nvSpPr>
        <p:spPr>
          <a:xfrm>
            <a:off x="11004650" y="54301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19" name="Oval 118">
            <a:extLst>
              <a:ext uri="{FF2B5EF4-FFF2-40B4-BE49-F238E27FC236}">
                <a16:creationId xmlns:a16="http://schemas.microsoft.com/office/drawing/2014/main" id="{71545B62-F833-B1CE-DC56-3AC3141FD2F8}"/>
              </a:ext>
            </a:extLst>
          </p:cNvPr>
          <p:cNvSpPr/>
          <p:nvPr/>
        </p:nvSpPr>
        <p:spPr>
          <a:xfrm>
            <a:off x="11143924"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0" name="Oval 119">
            <a:extLst>
              <a:ext uri="{FF2B5EF4-FFF2-40B4-BE49-F238E27FC236}">
                <a16:creationId xmlns:a16="http://schemas.microsoft.com/office/drawing/2014/main" id="{4055E5D8-03B2-C0FB-C196-E1FDC0055535}"/>
              </a:ext>
            </a:extLst>
          </p:cNvPr>
          <p:cNvSpPr/>
          <p:nvPr/>
        </p:nvSpPr>
        <p:spPr>
          <a:xfrm>
            <a:off x="8899938" y="53142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1" name="Oval 120">
            <a:extLst>
              <a:ext uri="{FF2B5EF4-FFF2-40B4-BE49-F238E27FC236}">
                <a16:creationId xmlns:a16="http://schemas.microsoft.com/office/drawing/2014/main" id="{7205F1B5-C170-FFC1-0018-7799F32F57A7}"/>
              </a:ext>
            </a:extLst>
          </p:cNvPr>
          <p:cNvSpPr/>
          <p:nvPr/>
        </p:nvSpPr>
        <p:spPr>
          <a:xfrm>
            <a:off x="9007984" y="53502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2" name="Oval 121">
            <a:extLst>
              <a:ext uri="{FF2B5EF4-FFF2-40B4-BE49-F238E27FC236}">
                <a16:creationId xmlns:a16="http://schemas.microsoft.com/office/drawing/2014/main" id="{AC83630E-F6C3-5BB3-E52C-D447E7958576}"/>
              </a:ext>
            </a:extLst>
          </p:cNvPr>
          <p:cNvSpPr/>
          <p:nvPr/>
        </p:nvSpPr>
        <p:spPr>
          <a:xfrm>
            <a:off x="10748400" y="45449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3" name="Oval 122">
            <a:extLst>
              <a:ext uri="{FF2B5EF4-FFF2-40B4-BE49-F238E27FC236}">
                <a16:creationId xmlns:a16="http://schemas.microsoft.com/office/drawing/2014/main" id="{FF467BE6-1816-FC7F-06E4-22F7E790C152}"/>
              </a:ext>
            </a:extLst>
          </p:cNvPr>
          <p:cNvSpPr/>
          <p:nvPr/>
        </p:nvSpPr>
        <p:spPr>
          <a:xfrm>
            <a:off x="2909314" y="4522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4" name="Oval 123">
            <a:extLst>
              <a:ext uri="{FF2B5EF4-FFF2-40B4-BE49-F238E27FC236}">
                <a16:creationId xmlns:a16="http://schemas.microsoft.com/office/drawing/2014/main" id="{6F5ACC44-BC9D-8738-BBC8-F727BF8B04CD}"/>
              </a:ext>
            </a:extLst>
          </p:cNvPr>
          <p:cNvSpPr/>
          <p:nvPr/>
        </p:nvSpPr>
        <p:spPr>
          <a:xfrm>
            <a:off x="2851896" y="45809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5" name="Oval 124">
            <a:extLst>
              <a:ext uri="{FF2B5EF4-FFF2-40B4-BE49-F238E27FC236}">
                <a16:creationId xmlns:a16="http://schemas.microsoft.com/office/drawing/2014/main" id="{07325542-5144-107A-F325-727F3251FAB1}"/>
              </a:ext>
            </a:extLst>
          </p:cNvPr>
          <p:cNvSpPr/>
          <p:nvPr/>
        </p:nvSpPr>
        <p:spPr>
          <a:xfrm>
            <a:off x="2945314" y="470428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6" name="Oval 125">
            <a:extLst>
              <a:ext uri="{FF2B5EF4-FFF2-40B4-BE49-F238E27FC236}">
                <a16:creationId xmlns:a16="http://schemas.microsoft.com/office/drawing/2014/main" id="{0497283A-8145-93BB-B157-A5DE31C4977F}"/>
              </a:ext>
            </a:extLst>
          </p:cNvPr>
          <p:cNvSpPr/>
          <p:nvPr/>
        </p:nvSpPr>
        <p:spPr>
          <a:xfrm>
            <a:off x="2966732" y="45628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7" name="Oval 126">
            <a:extLst>
              <a:ext uri="{FF2B5EF4-FFF2-40B4-BE49-F238E27FC236}">
                <a16:creationId xmlns:a16="http://schemas.microsoft.com/office/drawing/2014/main" id="{25F27022-8BD2-59D4-A408-71082E6D3E69}"/>
              </a:ext>
            </a:extLst>
          </p:cNvPr>
          <p:cNvSpPr/>
          <p:nvPr/>
        </p:nvSpPr>
        <p:spPr>
          <a:xfrm>
            <a:off x="2815896" y="446607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8" name="Oval 127">
            <a:extLst>
              <a:ext uri="{FF2B5EF4-FFF2-40B4-BE49-F238E27FC236}">
                <a16:creationId xmlns:a16="http://schemas.microsoft.com/office/drawing/2014/main" id="{95544A48-F8E1-27B1-DBE7-BD4647BF9AA8}"/>
              </a:ext>
            </a:extLst>
          </p:cNvPr>
          <p:cNvSpPr/>
          <p:nvPr/>
        </p:nvSpPr>
        <p:spPr>
          <a:xfrm>
            <a:off x="4769082" y="4502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9" name="Oval 128">
            <a:extLst>
              <a:ext uri="{FF2B5EF4-FFF2-40B4-BE49-F238E27FC236}">
                <a16:creationId xmlns:a16="http://schemas.microsoft.com/office/drawing/2014/main" id="{EA7FC79F-7974-F081-8A69-F79DC4A3B197}"/>
              </a:ext>
            </a:extLst>
          </p:cNvPr>
          <p:cNvSpPr/>
          <p:nvPr/>
        </p:nvSpPr>
        <p:spPr>
          <a:xfrm>
            <a:off x="4875028" y="44162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0" name="Oval 129">
            <a:extLst>
              <a:ext uri="{FF2B5EF4-FFF2-40B4-BE49-F238E27FC236}">
                <a16:creationId xmlns:a16="http://schemas.microsoft.com/office/drawing/2014/main" id="{EE1069BD-2A8F-A3BA-BC59-67C67DA63E0B}"/>
              </a:ext>
            </a:extLst>
          </p:cNvPr>
          <p:cNvSpPr/>
          <p:nvPr/>
        </p:nvSpPr>
        <p:spPr>
          <a:xfrm>
            <a:off x="4906218" y="453003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1" name="Oval 130">
            <a:extLst>
              <a:ext uri="{FF2B5EF4-FFF2-40B4-BE49-F238E27FC236}">
                <a16:creationId xmlns:a16="http://schemas.microsoft.com/office/drawing/2014/main" id="{CC040FFA-750F-2C16-4C40-047E818CE1DC}"/>
              </a:ext>
            </a:extLst>
          </p:cNvPr>
          <p:cNvSpPr/>
          <p:nvPr/>
        </p:nvSpPr>
        <p:spPr>
          <a:xfrm>
            <a:off x="4794956" y="45584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2" name="Oval 131">
            <a:extLst>
              <a:ext uri="{FF2B5EF4-FFF2-40B4-BE49-F238E27FC236}">
                <a16:creationId xmlns:a16="http://schemas.microsoft.com/office/drawing/2014/main" id="{4D3A0DFE-7AD1-E1D0-1BA6-156EBC9E910B}"/>
              </a:ext>
            </a:extLst>
          </p:cNvPr>
          <p:cNvSpPr/>
          <p:nvPr/>
        </p:nvSpPr>
        <p:spPr>
          <a:xfrm>
            <a:off x="9072954" y="4443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3" name="Oval 132">
            <a:extLst>
              <a:ext uri="{FF2B5EF4-FFF2-40B4-BE49-F238E27FC236}">
                <a16:creationId xmlns:a16="http://schemas.microsoft.com/office/drawing/2014/main" id="{497D855E-EAE0-4B60-EBB8-435942637D0B}"/>
              </a:ext>
            </a:extLst>
          </p:cNvPr>
          <p:cNvSpPr/>
          <p:nvPr/>
        </p:nvSpPr>
        <p:spPr>
          <a:xfrm>
            <a:off x="6790387" y="4492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4" name="Oval 133">
            <a:extLst>
              <a:ext uri="{FF2B5EF4-FFF2-40B4-BE49-F238E27FC236}">
                <a16:creationId xmlns:a16="http://schemas.microsoft.com/office/drawing/2014/main" id="{109EE328-6DDD-7FFC-4C3B-7FD6CCBCECA9}"/>
              </a:ext>
            </a:extLst>
          </p:cNvPr>
          <p:cNvSpPr/>
          <p:nvPr/>
        </p:nvSpPr>
        <p:spPr>
          <a:xfrm>
            <a:off x="4219692" y="56103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5" name="Oval 134">
            <a:extLst>
              <a:ext uri="{FF2B5EF4-FFF2-40B4-BE49-F238E27FC236}">
                <a16:creationId xmlns:a16="http://schemas.microsoft.com/office/drawing/2014/main" id="{4DBBEE7C-190F-E98F-04D7-5918059F9A8D}"/>
              </a:ext>
            </a:extLst>
          </p:cNvPr>
          <p:cNvSpPr/>
          <p:nvPr/>
        </p:nvSpPr>
        <p:spPr>
          <a:xfrm>
            <a:off x="4106456" y="55740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6" name="Oval 135">
            <a:extLst>
              <a:ext uri="{FF2B5EF4-FFF2-40B4-BE49-F238E27FC236}">
                <a16:creationId xmlns:a16="http://schemas.microsoft.com/office/drawing/2014/main" id="{89689563-FE66-79C0-B096-2BB9D8877E74}"/>
              </a:ext>
            </a:extLst>
          </p:cNvPr>
          <p:cNvSpPr/>
          <p:nvPr/>
        </p:nvSpPr>
        <p:spPr>
          <a:xfrm>
            <a:off x="4228686" y="57576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7" name="Oval 136">
            <a:extLst>
              <a:ext uri="{FF2B5EF4-FFF2-40B4-BE49-F238E27FC236}">
                <a16:creationId xmlns:a16="http://schemas.microsoft.com/office/drawing/2014/main" id="{528B9A86-9E86-57E0-5EA5-959F2CE73B22}"/>
              </a:ext>
            </a:extLst>
          </p:cNvPr>
          <p:cNvSpPr/>
          <p:nvPr/>
        </p:nvSpPr>
        <p:spPr>
          <a:xfrm>
            <a:off x="631148" y="55816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8" name="Oval 137">
            <a:extLst>
              <a:ext uri="{FF2B5EF4-FFF2-40B4-BE49-F238E27FC236}">
                <a16:creationId xmlns:a16="http://schemas.microsoft.com/office/drawing/2014/main" id="{E61105AA-E996-CD6C-6978-6DB1F188002F}"/>
              </a:ext>
            </a:extLst>
          </p:cNvPr>
          <p:cNvSpPr/>
          <p:nvPr/>
        </p:nvSpPr>
        <p:spPr>
          <a:xfrm>
            <a:off x="2709467" y="52023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9" name="Oval 138">
            <a:extLst>
              <a:ext uri="{FF2B5EF4-FFF2-40B4-BE49-F238E27FC236}">
                <a16:creationId xmlns:a16="http://schemas.microsoft.com/office/drawing/2014/main" id="{8FE1D97E-E26F-0F02-DE29-04F66143A5BC}"/>
              </a:ext>
            </a:extLst>
          </p:cNvPr>
          <p:cNvSpPr/>
          <p:nvPr/>
        </p:nvSpPr>
        <p:spPr>
          <a:xfrm>
            <a:off x="2767240" y="53454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40" name="Oval 139">
            <a:extLst>
              <a:ext uri="{FF2B5EF4-FFF2-40B4-BE49-F238E27FC236}">
                <a16:creationId xmlns:a16="http://schemas.microsoft.com/office/drawing/2014/main" id="{E4A801C0-0461-B80F-8E8F-E109CA196766}"/>
              </a:ext>
            </a:extLst>
          </p:cNvPr>
          <p:cNvSpPr/>
          <p:nvPr/>
        </p:nvSpPr>
        <p:spPr>
          <a:xfrm>
            <a:off x="4308805" y="59825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1" name="Oval 140">
            <a:extLst>
              <a:ext uri="{FF2B5EF4-FFF2-40B4-BE49-F238E27FC236}">
                <a16:creationId xmlns:a16="http://schemas.microsoft.com/office/drawing/2014/main" id="{2E616D0F-74DA-F986-6E04-D6C6C12B82EA}"/>
              </a:ext>
            </a:extLst>
          </p:cNvPr>
          <p:cNvSpPr/>
          <p:nvPr/>
        </p:nvSpPr>
        <p:spPr>
          <a:xfrm>
            <a:off x="4167472" y="59955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2" name="Oval 141">
            <a:extLst>
              <a:ext uri="{FF2B5EF4-FFF2-40B4-BE49-F238E27FC236}">
                <a16:creationId xmlns:a16="http://schemas.microsoft.com/office/drawing/2014/main" id="{580002AB-44E7-DCAC-0F50-148C0F814723}"/>
              </a:ext>
            </a:extLst>
          </p:cNvPr>
          <p:cNvSpPr/>
          <p:nvPr/>
        </p:nvSpPr>
        <p:spPr>
          <a:xfrm>
            <a:off x="4338718" y="6107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3" name="Oval 142">
            <a:extLst>
              <a:ext uri="{FF2B5EF4-FFF2-40B4-BE49-F238E27FC236}">
                <a16:creationId xmlns:a16="http://schemas.microsoft.com/office/drawing/2014/main" id="{832802E2-0071-9DB7-3535-174B343261ED}"/>
              </a:ext>
            </a:extLst>
          </p:cNvPr>
          <p:cNvSpPr/>
          <p:nvPr/>
        </p:nvSpPr>
        <p:spPr>
          <a:xfrm>
            <a:off x="4232932" y="61043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4" name="Oval 143">
            <a:extLst>
              <a:ext uri="{FF2B5EF4-FFF2-40B4-BE49-F238E27FC236}">
                <a16:creationId xmlns:a16="http://schemas.microsoft.com/office/drawing/2014/main" id="{61BB216B-0034-0B86-9DCF-91FEB62EC21F}"/>
              </a:ext>
            </a:extLst>
          </p:cNvPr>
          <p:cNvSpPr/>
          <p:nvPr/>
        </p:nvSpPr>
        <p:spPr>
          <a:xfrm>
            <a:off x="7019095"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45" name="Oval 144">
            <a:extLst>
              <a:ext uri="{FF2B5EF4-FFF2-40B4-BE49-F238E27FC236}">
                <a16:creationId xmlns:a16="http://schemas.microsoft.com/office/drawing/2014/main" id="{25855B85-F448-9813-506E-315B1BA8F510}"/>
              </a:ext>
            </a:extLst>
          </p:cNvPr>
          <p:cNvSpPr/>
          <p:nvPr/>
        </p:nvSpPr>
        <p:spPr>
          <a:xfrm>
            <a:off x="6876323"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46" name="Oval 145">
            <a:extLst>
              <a:ext uri="{FF2B5EF4-FFF2-40B4-BE49-F238E27FC236}">
                <a16:creationId xmlns:a16="http://schemas.microsoft.com/office/drawing/2014/main" id="{CCE49854-CC17-D34A-13CD-1EAACC92734C}"/>
              </a:ext>
            </a:extLst>
          </p:cNvPr>
          <p:cNvSpPr/>
          <p:nvPr/>
        </p:nvSpPr>
        <p:spPr>
          <a:xfrm>
            <a:off x="9046642" y="52639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47" name="Oval 146">
            <a:extLst>
              <a:ext uri="{FF2B5EF4-FFF2-40B4-BE49-F238E27FC236}">
                <a16:creationId xmlns:a16="http://schemas.microsoft.com/office/drawing/2014/main" id="{0CD314DC-4965-EEC2-ACC7-6418236BB6C6}"/>
              </a:ext>
            </a:extLst>
          </p:cNvPr>
          <p:cNvSpPr/>
          <p:nvPr/>
        </p:nvSpPr>
        <p:spPr>
          <a:xfrm>
            <a:off x="11055514" y="55678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48" name="Oval 147">
            <a:extLst>
              <a:ext uri="{FF2B5EF4-FFF2-40B4-BE49-F238E27FC236}">
                <a16:creationId xmlns:a16="http://schemas.microsoft.com/office/drawing/2014/main" id="{567D2BB3-D5D1-9162-0E56-B9045A607561}"/>
              </a:ext>
            </a:extLst>
          </p:cNvPr>
          <p:cNvSpPr/>
          <p:nvPr/>
        </p:nvSpPr>
        <p:spPr>
          <a:xfrm>
            <a:off x="2247848" y="530471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49" name="Oval 148">
            <a:extLst>
              <a:ext uri="{FF2B5EF4-FFF2-40B4-BE49-F238E27FC236}">
                <a16:creationId xmlns:a16="http://schemas.microsoft.com/office/drawing/2014/main" id="{7A56C86F-BEF4-0808-B8E6-57F90C78FDC5}"/>
              </a:ext>
            </a:extLst>
          </p:cNvPr>
          <p:cNvSpPr/>
          <p:nvPr/>
        </p:nvSpPr>
        <p:spPr>
          <a:xfrm>
            <a:off x="4954540" y="621264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50" name="Oval 149">
            <a:extLst>
              <a:ext uri="{FF2B5EF4-FFF2-40B4-BE49-F238E27FC236}">
                <a16:creationId xmlns:a16="http://schemas.microsoft.com/office/drawing/2014/main" id="{B731E80D-1A80-003C-F19C-A06A56B033D4}"/>
              </a:ext>
            </a:extLst>
          </p:cNvPr>
          <p:cNvSpPr/>
          <p:nvPr/>
        </p:nvSpPr>
        <p:spPr>
          <a:xfrm>
            <a:off x="4891503" y="62867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51" name="Oval 150">
            <a:extLst>
              <a:ext uri="{FF2B5EF4-FFF2-40B4-BE49-F238E27FC236}">
                <a16:creationId xmlns:a16="http://schemas.microsoft.com/office/drawing/2014/main" id="{85DF848F-BFA5-6B5F-3A30-D0D712BBB865}"/>
              </a:ext>
            </a:extLst>
          </p:cNvPr>
          <p:cNvSpPr/>
          <p:nvPr/>
        </p:nvSpPr>
        <p:spPr>
          <a:xfrm>
            <a:off x="5035274" y="4515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52" name="Oval 151">
            <a:extLst>
              <a:ext uri="{FF2B5EF4-FFF2-40B4-BE49-F238E27FC236}">
                <a16:creationId xmlns:a16="http://schemas.microsoft.com/office/drawing/2014/main" id="{FF0F03C1-9FF8-C4E8-846A-5863FAF12C97}"/>
              </a:ext>
            </a:extLst>
          </p:cNvPr>
          <p:cNvSpPr/>
          <p:nvPr/>
        </p:nvSpPr>
        <p:spPr>
          <a:xfrm>
            <a:off x="736840" y="567739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53" name="Oval 152">
            <a:extLst>
              <a:ext uri="{FF2B5EF4-FFF2-40B4-BE49-F238E27FC236}">
                <a16:creationId xmlns:a16="http://schemas.microsoft.com/office/drawing/2014/main" id="{02E40519-34B8-DF27-F8E0-C13C12C27E88}"/>
              </a:ext>
            </a:extLst>
          </p:cNvPr>
          <p:cNvSpPr/>
          <p:nvPr/>
        </p:nvSpPr>
        <p:spPr>
          <a:xfrm>
            <a:off x="2349063" y="5352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grpSp>
        <p:nvGrpSpPr>
          <p:cNvPr id="17" name="Group 16">
            <a:extLst>
              <a:ext uri="{FF2B5EF4-FFF2-40B4-BE49-F238E27FC236}">
                <a16:creationId xmlns:a16="http://schemas.microsoft.com/office/drawing/2014/main" id="{7A74AFE9-08BB-4021-E611-B5BF946C3EF1}"/>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E5BEE9B0-09BD-3EC6-8ABE-6101BE72584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3" name="Group 22">
              <a:extLst>
                <a:ext uri="{FF2B5EF4-FFF2-40B4-BE49-F238E27FC236}">
                  <a16:creationId xmlns:a16="http://schemas.microsoft.com/office/drawing/2014/main" id="{3FD945D1-6A7C-8C07-B02A-4F33782CBBA6}"/>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FB011AE7-136E-D228-794F-F76547F0EBF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7" name="Rectangle 26">
                <a:extLst>
                  <a:ext uri="{FF2B5EF4-FFF2-40B4-BE49-F238E27FC236}">
                    <a16:creationId xmlns:a16="http://schemas.microsoft.com/office/drawing/2014/main" id="{910423CD-5438-C1A4-1AF6-8ACEBA8B655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3BB70864-BB4E-DA74-A4E8-5312BCA3C19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40428934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500"/>
                                        <p:tgtEl>
                                          <p:spTgt spid="1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9"/>
                                        </p:tgtEl>
                                        <p:attrNameLst>
                                          <p:attrName>style.visibility</p:attrName>
                                        </p:attrNameLst>
                                      </p:cBhvr>
                                      <p:to>
                                        <p:strVal val="visible"/>
                                      </p:to>
                                    </p:set>
                                    <p:animEffect transition="in" filter="fade">
                                      <p:cBhvr>
                                        <p:cTn id="10" dur="500"/>
                                        <p:tgtEl>
                                          <p:spTgt spid="11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20"/>
                                        </p:tgtEl>
                                        <p:attrNameLst>
                                          <p:attrName>style.visibility</p:attrName>
                                        </p:attrNameLst>
                                      </p:cBhvr>
                                      <p:to>
                                        <p:strVal val="visible"/>
                                      </p:to>
                                    </p:set>
                                    <p:animEffect transition="in" filter="fade">
                                      <p:cBhvr>
                                        <p:cTn id="13" dur="500"/>
                                        <p:tgtEl>
                                          <p:spTgt spid="12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1"/>
                                        </p:tgtEl>
                                        <p:attrNameLst>
                                          <p:attrName>style.visibility</p:attrName>
                                        </p:attrNameLst>
                                      </p:cBhvr>
                                      <p:to>
                                        <p:strVal val="visible"/>
                                      </p:to>
                                    </p:set>
                                    <p:animEffect transition="in" filter="fade">
                                      <p:cBhvr>
                                        <p:cTn id="16" dur="500"/>
                                        <p:tgtEl>
                                          <p:spTgt spid="12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fade">
                                      <p:cBhvr>
                                        <p:cTn id="22" dur="500"/>
                                        <p:tgtEl>
                                          <p:spTgt spid="12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Effect transition="in" filter="fade">
                                      <p:cBhvr>
                                        <p:cTn id="25" dur="500"/>
                                        <p:tgtEl>
                                          <p:spTgt spid="1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fade">
                                      <p:cBhvr>
                                        <p:cTn id="28" dur="500"/>
                                        <p:tgtEl>
                                          <p:spTgt spid="12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6"/>
                                        </p:tgtEl>
                                        <p:attrNameLst>
                                          <p:attrName>style.visibility</p:attrName>
                                        </p:attrNameLst>
                                      </p:cBhvr>
                                      <p:to>
                                        <p:strVal val="visible"/>
                                      </p:to>
                                    </p:set>
                                    <p:animEffect transition="in" filter="fade">
                                      <p:cBhvr>
                                        <p:cTn id="31" dur="500"/>
                                        <p:tgtEl>
                                          <p:spTgt spid="12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7"/>
                                        </p:tgtEl>
                                        <p:attrNameLst>
                                          <p:attrName>style.visibility</p:attrName>
                                        </p:attrNameLst>
                                      </p:cBhvr>
                                      <p:to>
                                        <p:strVal val="visible"/>
                                      </p:to>
                                    </p:set>
                                    <p:animEffect transition="in" filter="fade">
                                      <p:cBhvr>
                                        <p:cTn id="34" dur="500"/>
                                        <p:tgtEl>
                                          <p:spTgt spid="12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fade">
                                      <p:cBhvr>
                                        <p:cTn id="37" dur="500"/>
                                        <p:tgtEl>
                                          <p:spTgt spid="12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9"/>
                                        </p:tgtEl>
                                        <p:attrNameLst>
                                          <p:attrName>style.visibility</p:attrName>
                                        </p:attrNameLst>
                                      </p:cBhvr>
                                      <p:to>
                                        <p:strVal val="visible"/>
                                      </p:to>
                                    </p:set>
                                    <p:animEffect transition="in" filter="fade">
                                      <p:cBhvr>
                                        <p:cTn id="40" dur="500"/>
                                        <p:tgtEl>
                                          <p:spTgt spid="12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0"/>
                                        </p:tgtEl>
                                        <p:attrNameLst>
                                          <p:attrName>style.visibility</p:attrName>
                                        </p:attrNameLst>
                                      </p:cBhvr>
                                      <p:to>
                                        <p:strVal val="visible"/>
                                      </p:to>
                                    </p:set>
                                    <p:animEffect transition="in" filter="fade">
                                      <p:cBhvr>
                                        <p:cTn id="43" dur="500"/>
                                        <p:tgtEl>
                                          <p:spTgt spid="13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1"/>
                                        </p:tgtEl>
                                        <p:attrNameLst>
                                          <p:attrName>style.visibility</p:attrName>
                                        </p:attrNameLst>
                                      </p:cBhvr>
                                      <p:to>
                                        <p:strVal val="visible"/>
                                      </p:to>
                                    </p:set>
                                    <p:animEffect transition="in" filter="fade">
                                      <p:cBhvr>
                                        <p:cTn id="46" dur="500"/>
                                        <p:tgtEl>
                                          <p:spTgt spid="13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3"/>
                                        </p:tgtEl>
                                        <p:attrNameLst>
                                          <p:attrName>style.visibility</p:attrName>
                                        </p:attrNameLst>
                                      </p:cBhvr>
                                      <p:to>
                                        <p:strVal val="visible"/>
                                      </p:to>
                                    </p:set>
                                    <p:animEffect transition="in" filter="fade">
                                      <p:cBhvr>
                                        <p:cTn id="52" dur="500"/>
                                        <p:tgtEl>
                                          <p:spTgt spid="13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4"/>
                                        </p:tgtEl>
                                        <p:attrNameLst>
                                          <p:attrName>style.visibility</p:attrName>
                                        </p:attrNameLst>
                                      </p:cBhvr>
                                      <p:to>
                                        <p:strVal val="visible"/>
                                      </p:to>
                                    </p:set>
                                    <p:animEffect transition="in" filter="fade">
                                      <p:cBhvr>
                                        <p:cTn id="55" dur="500"/>
                                        <p:tgtEl>
                                          <p:spTgt spid="13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5"/>
                                        </p:tgtEl>
                                        <p:attrNameLst>
                                          <p:attrName>style.visibility</p:attrName>
                                        </p:attrNameLst>
                                      </p:cBhvr>
                                      <p:to>
                                        <p:strVal val="visible"/>
                                      </p:to>
                                    </p:set>
                                    <p:animEffect transition="in" filter="fade">
                                      <p:cBhvr>
                                        <p:cTn id="58" dur="500"/>
                                        <p:tgtEl>
                                          <p:spTgt spid="13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36"/>
                                        </p:tgtEl>
                                        <p:attrNameLst>
                                          <p:attrName>style.visibility</p:attrName>
                                        </p:attrNameLst>
                                      </p:cBhvr>
                                      <p:to>
                                        <p:strVal val="visible"/>
                                      </p:to>
                                    </p:set>
                                    <p:animEffect transition="in" filter="fade">
                                      <p:cBhvr>
                                        <p:cTn id="61" dur="500"/>
                                        <p:tgtEl>
                                          <p:spTgt spid="13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7"/>
                                        </p:tgtEl>
                                        <p:attrNameLst>
                                          <p:attrName>style.visibility</p:attrName>
                                        </p:attrNameLst>
                                      </p:cBhvr>
                                      <p:to>
                                        <p:strVal val="visible"/>
                                      </p:to>
                                    </p:set>
                                    <p:animEffect transition="in" filter="fade">
                                      <p:cBhvr>
                                        <p:cTn id="64" dur="500"/>
                                        <p:tgtEl>
                                          <p:spTgt spid="13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38"/>
                                        </p:tgtEl>
                                        <p:attrNameLst>
                                          <p:attrName>style.visibility</p:attrName>
                                        </p:attrNameLst>
                                      </p:cBhvr>
                                      <p:to>
                                        <p:strVal val="visible"/>
                                      </p:to>
                                    </p:set>
                                    <p:animEffect transition="in" filter="fade">
                                      <p:cBhvr>
                                        <p:cTn id="67" dur="500"/>
                                        <p:tgtEl>
                                          <p:spTgt spid="13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39"/>
                                        </p:tgtEl>
                                        <p:attrNameLst>
                                          <p:attrName>style.visibility</p:attrName>
                                        </p:attrNameLst>
                                      </p:cBhvr>
                                      <p:to>
                                        <p:strVal val="visible"/>
                                      </p:to>
                                    </p:set>
                                    <p:animEffect transition="in" filter="fade">
                                      <p:cBhvr>
                                        <p:cTn id="70" dur="500"/>
                                        <p:tgtEl>
                                          <p:spTgt spid="13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40"/>
                                        </p:tgtEl>
                                        <p:attrNameLst>
                                          <p:attrName>style.visibility</p:attrName>
                                        </p:attrNameLst>
                                      </p:cBhvr>
                                      <p:to>
                                        <p:strVal val="visible"/>
                                      </p:to>
                                    </p:set>
                                    <p:animEffect transition="in" filter="fade">
                                      <p:cBhvr>
                                        <p:cTn id="73" dur="500"/>
                                        <p:tgtEl>
                                          <p:spTgt spid="14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41"/>
                                        </p:tgtEl>
                                        <p:attrNameLst>
                                          <p:attrName>style.visibility</p:attrName>
                                        </p:attrNameLst>
                                      </p:cBhvr>
                                      <p:to>
                                        <p:strVal val="visible"/>
                                      </p:to>
                                    </p:set>
                                    <p:animEffect transition="in" filter="fade">
                                      <p:cBhvr>
                                        <p:cTn id="76" dur="500"/>
                                        <p:tgtEl>
                                          <p:spTgt spid="14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42"/>
                                        </p:tgtEl>
                                        <p:attrNameLst>
                                          <p:attrName>style.visibility</p:attrName>
                                        </p:attrNameLst>
                                      </p:cBhvr>
                                      <p:to>
                                        <p:strVal val="visible"/>
                                      </p:to>
                                    </p:set>
                                    <p:animEffect transition="in" filter="fade">
                                      <p:cBhvr>
                                        <p:cTn id="79" dur="500"/>
                                        <p:tgtEl>
                                          <p:spTgt spid="14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43"/>
                                        </p:tgtEl>
                                        <p:attrNameLst>
                                          <p:attrName>style.visibility</p:attrName>
                                        </p:attrNameLst>
                                      </p:cBhvr>
                                      <p:to>
                                        <p:strVal val="visible"/>
                                      </p:to>
                                    </p:set>
                                    <p:animEffect transition="in" filter="fade">
                                      <p:cBhvr>
                                        <p:cTn id="82" dur="500"/>
                                        <p:tgtEl>
                                          <p:spTgt spid="14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44"/>
                                        </p:tgtEl>
                                        <p:attrNameLst>
                                          <p:attrName>style.visibility</p:attrName>
                                        </p:attrNameLst>
                                      </p:cBhvr>
                                      <p:to>
                                        <p:strVal val="visible"/>
                                      </p:to>
                                    </p:set>
                                    <p:animEffect transition="in" filter="fade">
                                      <p:cBhvr>
                                        <p:cTn id="85" dur="500"/>
                                        <p:tgtEl>
                                          <p:spTgt spid="14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45"/>
                                        </p:tgtEl>
                                        <p:attrNameLst>
                                          <p:attrName>style.visibility</p:attrName>
                                        </p:attrNameLst>
                                      </p:cBhvr>
                                      <p:to>
                                        <p:strVal val="visible"/>
                                      </p:to>
                                    </p:set>
                                    <p:animEffect transition="in" filter="fade">
                                      <p:cBhvr>
                                        <p:cTn id="88" dur="500"/>
                                        <p:tgtEl>
                                          <p:spTgt spid="14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46"/>
                                        </p:tgtEl>
                                        <p:attrNameLst>
                                          <p:attrName>style.visibility</p:attrName>
                                        </p:attrNameLst>
                                      </p:cBhvr>
                                      <p:to>
                                        <p:strVal val="visible"/>
                                      </p:to>
                                    </p:set>
                                    <p:animEffect transition="in" filter="fade">
                                      <p:cBhvr>
                                        <p:cTn id="91" dur="500"/>
                                        <p:tgtEl>
                                          <p:spTgt spid="14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47"/>
                                        </p:tgtEl>
                                        <p:attrNameLst>
                                          <p:attrName>style.visibility</p:attrName>
                                        </p:attrNameLst>
                                      </p:cBhvr>
                                      <p:to>
                                        <p:strVal val="visible"/>
                                      </p:to>
                                    </p:set>
                                    <p:animEffect transition="in" filter="fade">
                                      <p:cBhvr>
                                        <p:cTn id="94" dur="500"/>
                                        <p:tgtEl>
                                          <p:spTgt spid="14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48"/>
                                        </p:tgtEl>
                                        <p:attrNameLst>
                                          <p:attrName>style.visibility</p:attrName>
                                        </p:attrNameLst>
                                      </p:cBhvr>
                                      <p:to>
                                        <p:strVal val="visible"/>
                                      </p:to>
                                    </p:set>
                                    <p:animEffect transition="in" filter="fade">
                                      <p:cBhvr>
                                        <p:cTn id="97" dur="500"/>
                                        <p:tgtEl>
                                          <p:spTgt spid="14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Effect transition="in" filter="fade">
                                      <p:cBhvr>
                                        <p:cTn id="103" dur="500"/>
                                        <p:tgtEl>
                                          <p:spTgt spid="15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51"/>
                                        </p:tgtEl>
                                        <p:attrNameLst>
                                          <p:attrName>style.visibility</p:attrName>
                                        </p:attrNameLst>
                                      </p:cBhvr>
                                      <p:to>
                                        <p:strVal val="visible"/>
                                      </p:to>
                                    </p:set>
                                    <p:animEffect transition="in" filter="fade">
                                      <p:cBhvr>
                                        <p:cTn id="106" dur="500"/>
                                        <p:tgtEl>
                                          <p:spTgt spid="151"/>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52"/>
                                        </p:tgtEl>
                                        <p:attrNameLst>
                                          <p:attrName>style.visibility</p:attrName>
                                        </p:attrNameLst>
                                      </p:cBhvr>
                                      <p:to>
                                        <p:strVal val="visible"/>
                                      </p:to>
                                    </p:set>
                                    <p:animEffect transition="in" filter="fade">
                                      <p:cBhvr>
                                        <p:cTn id="109" dur="500"/>
                                        <p:tgtEl>
                                          <p:spTgt spid="1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53"/>
                                        </p:tgtEl>
                                        <p:attrNameLst>
                                          <p:attrName>style.visibility</p:attrName>
                                        </p:attrNameLst>
                                      </p:cBhvr>
                                      <p:to>
                                        <p:strVal val="visible"/>
                                      </p:to>
                                    </p:set>
                                    <p:animEffect transition="in" filter="fade">
                                      <p:cBhvr>
                                        <p:cTn id="112"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Iteration Workshop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1129"/>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Feedback</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7758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Sailboat</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35516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Strategic Questions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3827922"/>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first exercise, the facilitator will guide the team through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concise review of the feedback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gathered from our user testing sessions.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is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focused session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where we’ll quickly get an overview of the key insights—both positive and negative—that were captured during testing.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step is crucial as it sets the stage for the rest of the day, helping us understand what areas of the prototypes need refinement. There’s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part, just a clear presentation of the findings to ensure everyone is on the same page.</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50" y="430068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grpSp>
        <p:nvGrpSpPr>
          <p:cNvPr id="3" name="Group 2">
            <a:extLst>
              <a:ext uri="{FF2B5EF4-FFF2-40B4-BE49-F238E27FC236}">
                <a16:creationId xmlns:a16="http://schemas.microsoft.com/office/drawing/2014/main" id="{685408CA-0468-024A-9F32-511EB35B1807}"/>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52CF5FD4-1D00-13D8-ACCA-6EE2356FE54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2" name="Group 11">
              <a:extLst>
                <a:ext uri="{FF2B5EF4-FFF2-40B4-BE49-F238E27FC236}">
                  <a16:creationId xmlns:a16="http://schemas.microsoft.com/office/drawing/2014/main" id="{7FDDE4FE-0264-E38C-9450-10B86F107C00}"/>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6771EEA4-2B1F-1564-F4A7-408FB899652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9" name="Rectangle 18">
                <a:extLst>
                  <a:ext uri="{FF2B5EF4-FFF2-40B4-BE49-F238E27FC236}">
                    <a16:creationId xmlns:a16="http://schemas.microsoft.com/office/drawing/2014/main" id="{4A6F8142-4EDB-5ACA-1872-C54BA73313C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967089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Review Feedback</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Limit to maximum 30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DD78CC28-A751-204E-BE12-24482B24DACB}"/>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96D53B48-4F0D-DB2F-290C-0ADF67E83EF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5" name="Group 14">
              <a:extLst>
                <a:ext uri="{FF2B5EF4-FFF2-40B4-BE49-F238E27FC236}">
                  <a16:creationId xmlns:a16="http://schemas.microsoft.com/office/drawing/2014/main" id="{0F3A09B0-5D28-B460-3CA8-F1605D0E93DC}"/>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2D201F01-2BB4-22B3-A3D9-9EAB8DAA183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0" name="Rectangle 19">
                <a:extLst>
                  <a:ext uri="{FF2B5EF4-FFF2-40B4-BE49-F238E27FC236}">
                    <a16:creationId xmlns:a16="http://schemas.microsoft.com/office/drawing/2014/main" id="{845655EE-9728-FC85-BA54-B8F4AFEABE6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61C7A870-C638-0704-5334-52E0E62CDED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2673643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Review Feedback</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a:extLst>
              <a:ext uri="{FF2B5EF4-FFF2-40B4-BE49-F238E27FC236}">
                <a16:creationId xmlns:a16="http://schemas.microsoft.com/office/drawing/2014/main" id="{CA14FB2B-73AC-F3E0-B5FC-764A9E975A16}"/>
              </a:ext>
            </a:extLst>
          </p:cNvPr>
          <p:cNvPicPr>
            <a:picLocks noChangeAspect="1"/>
          </p:cNvPicPr>
          <p:nvPr/>
        </p:nvPicPr>
        <p:blipFill>
          <a:blip r:embed="rId2"/>
          <a:stretch>
            <a:fillRect/>
          </a:stretch>
        </p:blipFill>
        <p:spPr>
          <a:xfrm>
            <a:off x="5085872" y="2314522"/>
            <a:ext cx="3764628" cy="2996609"/>
          </a:xfrm>
          <a:prstGeom prst="rect">
            <a:avLst/>
          </a:prstGeom>
        </p:spPr>
      </p:pic>
      <p:grpSp>
        <p:nvGrpSpPr>
          <p:cNvPr id="14" name="Group 13">
            <a:extLst>
              <a:ext uri="{FF2B5EF4-FFF2-40B4-BE49-F238E27FC236}">
                <a16:creationId xmlns:a16="http://schemas.microsoft.com/office/drawing/2014/main" id="{26002D4E-71B1-70EB-E282-EDDC478674BD}"/>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886917D1-F9DC-2B1D-AE49-7EF2A484B7C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6" name="Group 15">
              <a:extLst>
                <a:ext uri="{FF2B5EF4-FFF2-40B4-BE49-F238E27FC236}">
                  <a16:creationId xmlns:a16="http://schemas.microsoft.com/office/drawing/2014/main" id="{5409C499-9969-6688-0F58-8A2D6AEE00A7}"/>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C7BBEFA1-F6F8-D443-6151-AEEE30E9838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0" name="Rectangle 19">
                <a:extLst>
                  <a:ext uri="{FF2B5EF4-FFF2-40B4-BE49-F238E27FC236}">
                    <a16:creationId xmlns:a16="http://schemas.microsoft.com/office/drawing/2014/main" id="{49106C9D-B41F-A135-2850-AD258A6A2D3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63F99F97-261C-2B47-B9C8-65796EA0128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672546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Review Feedback</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provide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 focused overview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key takeaways from user testing.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purpose is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highlight areas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for improvement and validate what's working.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exercise will lead to a clear understanding of the major insights, setting the direction for the next steps.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Only the Facilitator is speaking. There is no discussion!</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D59C7C82-E3CE-7DF0-816E-B349DE54D04E}"/>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CF60F068-07D6-D115-6E1C-F9794AE53F8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5" name="Group 14">
              <a:extLst>
                <a:ext uri="{FF2B5EF4-FFF2-40B4-BE49-F238E27FC236}">
                  <a16:creationId xmlns:a16="http://schemas.microsoft.com/office/drawing/2014/main" id="{2574EACD-734A-1D4C-C64A-D47C418F0434}"/>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0053C280-4578-E9E2-5B57-798C1304265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0" name="Rectangle 19">
                <a:extLst>
                  <a:ext uri="{FF2B5EF4-FFF2-40B4-BE49-F238E27FC236}">
                    <a16:creationId xmlns:a16="http://schemas.microsoft.com/office/drawing/2014/main" id="{4539CC3F-24BC-88F0-E982-CDF1E23D477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3E7BCE3D-8112-0EDA-0C3D-D7B98D2A81E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903655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Review Feedback</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C9A4EC41-3815-0A62-8B03-64309A44D54C}"/>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reviews the feedback report, presenting the main findings from the user testing.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 through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highlighting key comments, both positive and negative.</a:t>
            </a:r>
          </a:p>
        </p:txBody>
      </p:sp>
      <p:sp>
        <p:nvSpPr>
          <p:cNvPr id="14" name="Tijdelijke aanduiding voor tekst 44">
            <a:extLst>
              <a:ext uri="{FF2B5EF4-FFF2-40B4-BE49-F238E27FC236}">
                <a16:creationId xmlns:a16="http://schemas.microsoft.com/office/drawing/2014/main" id="{829848A6-6E6A-21B7-EBD3-5581C21AD81F}"/>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Facilitator Overview</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C33B7DEF-E3F0-6E24-483D-A4260A0A442A}"/>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5A3B30EC-54C4-208C-5365-B2878D8B0C2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7" name="Group 16">
              <a:extLst>
                <a:ext uri="{FF2B5EF4-FFF2-40B4-BE49-F238E27FC236}">
                  <a16:creationId xmlns:a16="http://schemas.microsoft.com/office/drawing/2014/main" id="{DBAAF7A6-F4FC-E5CD-538B-6BF885996CE0}"/>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5D59A632-62C2-24A2-2B2A-93C47CDE880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1" name="Rectangle 20">
                <a:extLst>
                  <a:ext uri="{FF2B5EF4-FFF2-40B4-BE49-F238E27FC236}">
                    <a16:creationId xmlns:a16="http://schemas.microsoft.com/office/drawing/2014/main" id="{806C729E-E73B-E197-FA68-3E122706977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6B391BD1-7D2C-0B07-739E-212712183AA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798582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Review Feedback</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C9A4EC41-3815-0A62-8B03-64309A44D54C}"/>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summarizes the formal feedback report that compiles the key insights.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areas like pain points, areas for improvement, successes, and opportunities.</a:t>
            </a:r>
          </a:p>
        </p:txBody>
      </p:sp>
      <p:sp>
        <p:nvSpPr>
          <p:cNvPr id="14" name="Tijdelijke aanduiding voor tekst 44">
            <a:extLst>
              <a:ext uri="{FF2B5EF4-FFF2-40B4-BE49-F238E27FC236}">
                <a16:creationId xmlns:a16="http://schemas.microsoft.com/office/drawing/2014/main" id="{829848A6-6E6A-21B7-EBD3-5581C21AD81F}"/>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Report Review</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6DA69146-ED5B-E667-67C7-87E96DF716F9}"/>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CB2C0F18-F0F1-DD01-F74C-96EFF49E0CF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7" name="Group 16">
              <a:extLst>
                <a:ext uri="{FF2B5EF4-FFF2-40B4-BE49-F238E27FC236}">
                  <a16:creationId xmlns:a16="http://schemas.microsoft.com/office/drawing/2014/main" id="{BE96F033-8AE0-B723-1F0A-D186D562BE9E}"/>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49AEF71E-A98B-ABC9-81E9-4EE1553C615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1" name="Rectangle 20">
                <a:extLst>
                  <a:ext uri="{FF2B5EF4-FFF2-40B4-BE49-F238E27FC236}">
                    <a16:creationId xmlns:a16="http://schemas.microsoft.com/office/drawing/2014/main" id="{C47310F7-73B5-C0E5-AD1E-FCB1BDD0D4C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5AF631F5-E9BC-660F-1365-1332E96B231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18222198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Review Feedback</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C9A4EC41-3815-0A62-8B03-64309A44D54C}"/>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wraps up by summarizing the top 3-5 key takeaways from the feedback.</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takeaways will guide the next steps and inform the following exercises.</a:t>
            </a:r>
          </a:p>
        </p:txBody>
      </p:sp>
      <p:sp>
        <p:nvSpPr>
          <p:cNvPr id="14" name="Tijdelijke aanduiding voor tekst 44">
            <a:extLst>
              <a:ext uri="{FF2B5EF4-FFF2-40B4-BE49-F238E27FC236}">
                <a16:creationId xmlns:a16="http://schemas.microsoft.com/office/drawing/2014/main" id="{829848A6-6E6A-21B7-EBD3-5581C21AD81F}"/>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Key Takeaways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0359712C-B8FC-8A1A-67FD-20448E81020D}"/>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24A99D41-174C-E221-7670-4F8B277994A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7" name="Group 16">
              <a:extLst>
                <a:ext uri="{FF2B5EF4-FFF2-40B4-BE49-F238E27FC236}">
                  <a16:creationId xmlns:a16="http://schemas.microsoft.com/office/drawing/2014/main" id="{3118C5E0-BAD0-D908-86CD-32EB45AD56E4}"/>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A79A7E78-A40D-64B1-BBB6-8281482F319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1" name="Rectangle 20">
                <a:extLst>
                  <a:ext uri="{FF2B5EF4-FFF2-40B4-BE49-F238E27FC236}">
                    <a16:creationId xmlns:a16="http://schemas.microsoft.com/office/drawing/2014/main" id="{64042DAD-6B3B-F194-540D-1814D61231C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9A420247-B8D9-81A4-F44C-F712629617C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5825772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Iteration Workshop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112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Feedback</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77588"/>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Sailboat</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35516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Strategic Questions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3827922"/>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Now that we’ve reviewed the feedback, it’s time to dig deeper using the Sailboat exercise. This fun and interactive method helps us visualize what's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moving us toward success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(our winds)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what's holding us back</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(our anchors).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identifying these factors, we can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strategically focus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opportunities that will propel our data governance program forward and tackle the challenges that could slow us down.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a creative way to get everyone thinking and collaborating, helping us set priorities for our next steps.</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50" y="430068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grpSp>
        <p:nvGrpSpPr>
          <p:cNvPr id="3" name="Group 2">
            <a:extLst>
              <a:ext uri="{FF2B5EF4-FFF2-40B4-BE49-F238E27FC236}">
                <a16:creationId xmlns:a16="http://schemas.microsoft.com/office/drawing/2014/main" id="{9CF48497-846A-506C-C046-F1CF20D3F81B}"/>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56E22B89-66B0-941F-86F8-80D6ED261FF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2" name="Group 11">
              <a:extLst>
                <a:ext uri="{FF2B5EF4-FFF2-40B4-BE49-F238E27FC236}">
                  <a16:creationId xmlns:a16="http://schemas.microsoft.com/office/drawing/2014/main" id="{48911663-C4B9-9632-01CD-2175C8782DCB}"/>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1A7C428F-30EC-69A6-1454-6589F68D716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9" name="Rectangle 18">
                <a:extLst>
                  <a:ext uri="{FF2B5EF4-FFF2-40B4-BE49-F238E27FC236}">
                    <a16:creationId xmlns:a16="http://schemas.microsoft.com/office/drawing/2014/main" id="{76B8AC7C-A13C-5E2A-C5B1-24CA5F6CFD7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9756954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30 to 45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BD8EA0F7-F7AC-36EA-74D0-B5F0F05E7C19}"/>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41A22026-53AD-EE69-9241-6C4A12F4ADB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5" name="Group 14">
              <a:extLst>
                <a:ext uri="{FF2B5EF4-FFF2-40B4-BE49-F238E27FC236}">
                  <a16:creationId xmlns:a16="http://schemas.microsoft.com/office/drawing/2014/main" id="{DFDAA66A-0BF7-1812-9574-BB175777A83D}"/>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497DBAAD-996E-818E-FC32-8D87679C6F0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0" name="Rectangle 19">
                <a:extLst>
                  <a:ext uri="{FF2B5EF4-FFF2-40B4-BE49-F238E27FC236}">
                    <a16:creationId xmlns:a16="http://schemas.microsoft.com/office/drawing/2014/main" id="{78AEBE41-940B-FE25-D812-394734DB041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8D39BF0E-43AF-FE19-4BBB-E4A0FDF8FFE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4366325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209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221CA504-140C-12E8-D2F5-6674CD73F12B}"/>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6389279" y="4670082"/>
            <a:ext cx="2293827" cy="1019175"/>
          </a:xfrm>
          <a:prstGeom prst="rect">
            <a:avLst/>
          </a:prstGeom>
        </p:spPr>
      </p:pic>
      <p:sp>
        <p:nvSpPr>
          <p:cNvPr id="14" name="Rectangle 13">
            <a:extLst>
              <a:ext uri="{FF2B5EF4-FFF2-40B4-BE49-F238E27FC236}">
                <a16:creationId xmlns:a16="http://schemas.microsoft.com/office/drawing/2014/main" id="{1F82FF60-AEC9-3C7C-5AFA-BBADDB7CB8EB}"/>
              </a:ext>
            </a:extLst>
          </p:cNvPr>
          <p:cNvSpPr/>
          <p:nvPr/>
        </p:nvSpPr>
        <p:spPr>
          <a:xfrm>
            <a:off x="6672266" y="2362466"/>
            <a:ext cx="936000" cy="868204"/>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4CD303A6-33B2-5FFF-D572-F7D135290306}"/>
              </a:ext>
            </a:extLst>
          </p:cNvPr>
          <p:cNvSpPr/>
          <p:nvPr/>
        </p:nvSpPr>
        <p:spPr>
          <a:xfrm>
            <a:off x="7140266" y="2589295"/>
            <a:ext cx="9360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0" name="Picture 19" descr="A red dot on a white background&#10;&#10;Description automatically generated">
            <a:extLst>
              <a:ext uri="{FF2B5EF4-FFF2-40B4-BE49-F238E27FC236}">
                <a16:creationId xmlns:a16="http://schemas.microsoft.com/office/drawing/2014/main" id="{FE5E3F62-5392-A516-6C63-D15DEC6166D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618705" y="3995051"/>
            <a:ext cx="195072" cy="225553"/>
          </a:xfrm>
          <a:prstGeom prst="rect">
            <a:avLst/>
          </a:prstGeom>
        </p:spPr>
      </p:pic>
      <p:grpSp>
        <p:nvGrpSpPr>
          <p:cNvPr id="22" name="Group 21">
            <a:extLst>
              <a:ext uri="{FF2B5EF4-FFF2-40B4-BE49-F238E27FC236}">
                <a16:creationId xmlns:a16="http://schemas.microsoft.com/office/drawing/2014/main" id="{D4443211-E133-8998-1EFD-70E72247AB3E}"/>
              </a:ext>
            </a:extLst>
          </p:cNvPr>
          <p:cNvGrpSpPr/>
          <p:nvPr/>
        </p:nvGrpSpPr>
        <p:grpSpPr>
          <a:xfrm>
            <a:off x="7747025" y="4091093"/>
            <a:ext cx="180000" cy="180000"/>
            <a:chOff x="7966880" y="3935853"/>
            <a:chExt cx="180000" cy="180000"/>
          </a:xfrm>
        </p:grpSpPr>
        <p:sp>
          <p:nvSpPr>
            <p:cNvPr id="23" name="Oval 22">
              <a:extLst>
                <a:ext uri="{FF2B5EF4-FFF2-40B4-BE49-F238E27FC236}">
                  <a16:creationId xmlns:a16="http://schemas.microsoft.com/office/drawing/2014/main" id="{73B06870-044C-B4A0-8B79-B01A1A22EAF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BC52E57A-C9C1-7656-7B2E-E393E7706AC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pic>
        <p:nvPicPr>
          <p:cNvPr id="25" name="Picture 24" descr="A red dot on a white background&#10;&#10;Description automatically generated">
            <a:extLst>
              <a:ext uri="{FF2B5EF4-FFF2-40B4-BE49-F238E27FC236}">
                <a16:creationId xmlns:a16="http://schemas.microsoft.com/office/drawing/2014/main" id="{D9339ED3-84A0-776B-354E-A4F42B72B41D}"/>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618705" y="4213732"/>
            <a:ext cx="195072" cy="225553"/>
          </a:xfrm>
          <a:prstGeom prst="rect">
            <a:avLst/>
          </a:prstGeom>
        </p:spPr>
      </p:pic>
      <p:grpSp>
        <p:nvGrpSpPr>
          <p:cNvPr id="26" name="Group 25">
            <a:extLst>
              <a:ext uri="{FF2B5EF4-FFF2-40B4-BE49-F238E27FC236}">
                <a16:creationId xmlns:a16="http://schemas.microsoft.com/office/drawing/2014/main" id="{955596F8-4E71-188C-3C4B-4858E133630F}"/>
              </a:ext>
            </a:extLst>
          </p:cNvPr>
          <p:cNvGrpSpPr/>
          <p:nvPr/>
        </p:nvGrpSpPr>
        <p:grpSpPr>
          <a:xfrm>
            <a:off x="8015730" y="4076667"/>
            <a:ext cx="180000" cy="180000"/>
            <a:chOff x="7966880" y="3935853"/>
            <a:chExt cx="180000" cy="180000"/>
          </a:xfrm>
        </p:grpSpPr>
        <p:sp>
          <p:nvSpPr>
            <p:cNvPr id="27" name="Oval 26">
              <a:extLst>
                <a:ext uri="{FF2B5EF4-FFF2-40B4-BE49-F238E27FC236}">
                  <a16:creationId xmlns:a16="http://schemas.microsoft.com/office/drawing/2014/main" id="{8EA31D80-4830-A8F3-059E-F7979AB0B07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E91FB283-8D6A-47F0-6C9D-CE3750F11F6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9" name="Group 28">
            <a:extLst>
              <a:ext uri="{FF2B5EF4-FFF2-40B4-BE49-F238E27FC236}">
                <a16:creationId xmlns:a16="http://schemas.microsoft.com/office/drawing/2014/main" id="{50DE872A-D54E-2305-7051-DA81BF0DE320}"/>
              </a:ext>
            </a:extLst>
          </p:cNvPr>
          <p:cNvGrpSpPr/>
          <p:nvPr/>
        </p:nvGrpSpPr>
        <p:grpSpPr>
          <a:xfrm>
            <a:off x="7896266" y="4324417"/>
            <a:ext cx="180000" cy="180000"/>
            <a:chOff x="7966880" y="3935853"/>
            <a:chExt cx="180000" cy="180000"/>
          </a:xfrm>
        </p:grpSpPr>
        <p:sp>
          <p:nvSpPr>
            <p:cNvPr id="30" name="Oval 29">
              <a:extLst>
                <a:ext uri="{FF2B5EF4-FFF2-40B4-BE49-F238E27FC236}">
                  <a16:creationId xmlns:a16="http://schemas.microsoft.com/office/drawing/2014/main" id="{6864C0EF-F250-EEE5-AF76-251CB96587F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1" name="Graphic 30" descr="Star with solid fill">
              <a:extLst>
                <a:ext uri="{FF2B5EF4-FFF2-40B4-BE49-F238E27FC236}">
                  <a16:creationId xmlns:a16="http://schemas.microsoft.com/office/drawing/2014/main" id="{EA5BC34B-A7AB-E32B-E978-33CA59C7EAB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pic>
        <p:nvPicPr>
          <p:cNvPr id="33" name="Picture 32" descr="A red dot on a white background&#10;&#10;Description automatically generated">
            <a:extLst>
              <a:ext uri="{FF2B5EF4-FFF2-40B4-BE49-F238E27FC236}">
                <a16:creationId xmlns:a16="http://schemas.microsoft.com/office/drawing/2014/main" id="{5975BC45-84EA-505D-3768-E9D0CAEF1D7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806354" y="4005787"/>
            <a:ext cx="195072" cy="225553"/>
          </a:xfrm>
          <a:prstGeom prst="rect">
            <a:avLst/>
          </a:prstGeom>
        </p:spPr>
      </p:pic>
      <p:pic>
        <p:nvPicPr>
          <p:cNvPr id="34" name="Picture 33" descr="A red dot on a white background&#10;&#10;Description automatically generated">
            <a:extLst>
              <a:ext uri="{FF2B5EF4-FFF2-40B4-BE49-F238E27FC236}">
                <a16:creationId xmlns:a16="http://schemas.microsoft.com/office/drawing/2014/main" id="{C28BE5AD-B8E1-F231-0B1B-65AA50D9FD9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806354" y="4224468"/>
            <a:ext cx="195072" cy="225553"/>
          </a:xfrm>
          <a:prstGeom prst="rect">
            <a:avLst/>
          </a:prstGeom>
        </p:spPr>
      </p:pic>
      <p:pic>
        <p:nvPicPr>
          <p:cNvPr id="35" name="Picture 34" descr="A red dot on a white background&#10;&#10;Description automatically generated">
            <a:extLst>
              <a:ext uri="{FF2B5EF4-FFF2-40B4-BE49-F238E27FC236}">
                <a16:creationId xmlns:a16="http://schemas.microsoft.com/office/drawing/2014/main" id="{1161832C-1233-8CF7-0E3A-9B1A5819893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016237" y="3988179"/>
            <a:ext cx="195072" cy="225553"/>
          </a:xfrm>
          <a:prstGeom prst="rect">
            <a:avLst/>
          </a:prstGeom>
        </p:spPr>
      </p:pic>
      <p:pic>
        <p:nvPicPr>
          <p:cNvPr id="36" name="Picture 35" descr="A red dot on a white background&#10;&#10;Description automatically generated">
            <a:extLst>
              <a:ext uri="{FF2B5EF4-FFF2-40B4-BE49-F238E27FC236}">
                <a16:creationId xmlns:a16="http://schemas.microsoft.com/office/drawing/2014/main" id="{EC7472CE-732B-0AA4-8584-C69FE3022CBD}"/>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016237" y="4206860"/>
            <a:ext cx="195072" cy="225553"/>
          </a:xfrm>
          <a:prstGeom prst="rect">
            <a:avLst/>
          </a:prstGeom>
        </p:spPr>
      </p:pic>
      <p:pic>
        <p:nvPicPr>
          <p:cNvPr id="37" name="Picture 36" descr="A red dot on a white background&#10;&#10;Description automatically generated">
            <a:extLst>
              <a:ext uri="{FF2B5EF4-FFF2-40B4-BE49-F238E27FC236}">
                <a16:creationId xmlns:a16="http://schemas.microsoft.com/office/drawing/2014/main" id="{B6563036-8145-F5C5-E6F7-AA314BFF617E}"/>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226120" y="3988179"/>
            <a:ext cx="195072" cy="225553"/>
          </a:xfrm>
          <a:prstGeom prst="rect">
            <a:avLst/>
          </a:prstGeom>
        </p:spPr>
      </p:pic>
      <p:pic>
        <p:nvPicPr>
          <p:cNvPr id="38" name="Picture 37" descr="A red dot on a white background&#10;&#10;Description automatically generated">
            <a:extLst>
              <a:ext uri="{FF2B5EF4-FFF2-40B4-BE49-F238E27FC236}">
                <a16:creationId xmlns:a16="http://schemas.microsoft.com/office/drawing/2014/main" id="{2B865558-C6CB-3C97-8B66-273397C3BE0A}"/>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226120" y="4206860"/>
            <a:ext cx="195072" cy="225553"/>
          </a:xfrm>
          <a:prstGeom prst="rect">
            <a:avLst/>
          </a:prstGeom>
        </p:spPr>
      </p:pic>
      <p:grpSp>
        <p:nvGrpSpPr>
          <p:cNvPr id="16" name="Group 15">
            <a:extLst>
              <a:ext uri="{FF2B5EF4-FFF2-40B4-BE49-F238E27FC236}">
                <a16:creationId xmlns:a16="http://schemas.microsoft.com/office/drawing/2014/main" id="{C482222C-A929-4B14-1A21-F6270AD34AE9}"/>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B30C3C19-7152-F591-974C-7F592FAB57B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1" name="Group 20">
              <a:extLst>
                <a:ext uri="{FF2B5EF4-FFF2-40B4-BE49-F238E27FC236}">
                  <a16:creationId xmlns:a16="http://schemas.microsoft.com/office/drawing/2014/main" id="{D6EB2B55-A86A-56D1-C0FA-30411602935C}"/>
                </a:ext>
              </a:extLst>
            </p:cNvPr>
            <p:cNvGrpSpPr/>
            <p:nvPr/>
          </p:nvGrpSpPr>
          <p:grpSpPr>
            <a:xfrm>
              <a:off x="10892274" y="158021"/>
              <a:ext cx="1191080" cy="262128"/>
              <a:chOff x="9614080" y="308749"/>
              <a:chExt cx="1191080" cy="262128"/>
            </a:xfrm>
          </p:grpSpPr>
          <p:sp>
            <p:nvSpPr>
              <p:cNvPr id="32" name="Rectangle 31">
                <a:extLst>
                  <a:ext uri="{FF2B5EF4-FFF2-40B4-BE49-F238E27FC236}">
                    <a16:creationId xmlns:a16="http://schemas.microsoft.com/office/drawing/2014/main" id="{EEF3A816-8D85-7B9F-6716-EAB43618437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39" name="Rectangle 38">
                <a:extLst>
                  <a:ext uri="{FF2B5EF4-FFF2-40B4-BE49-F238E27FC236}">
                    <a16:creationId xmlns:a16="http://schemas.microsoft.com/office/drawing/2014/main" id="{F6309152-4793-A2B7-43EB-A282050DDB7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0" name="Rectangle 39">
            <a:extLst>
              <a:ext uri="{FF2B5EF4-FFF2-40B4-BE49-F238E27FC236}">
                <a16:creationId xmlns:a16="http://schemas.microsoft.com/office/drawing/2014/main" id="{6C714E18-8569-B71F-7B9E-E6E9F781F50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40470295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1341344-881A-657B-ED9E-13E7F3EB99F9}"/>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special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will place special voting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dots on the metrics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KPIs that they determine are most crucial to prioritize. </a:t>
            </a:r>
          </a:p>
        </p:txBody>
      </p:sp>
      <p:sp>
        <p:nvSpPr>
          <p:cNvPr id="15" name="Tijdelijke aanduiding voor tekst 44">
            <a:extLst>
              <a:ext uri="{FF2B5EF4-FFF2-40B4-BE49-F238E27FC236}">
                <a16:creationId xmlns:a16="http://schemas.microsoft.com/office/drawing/2014/main" id="{C32D36DD-10AD-6FB5-4043-C1121033C6F0}"/>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7: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211B1274-32D8-63C4-33AE-ACC1D9D31886}"/>
              </a:ext>
            </a:extLst>
          </p:cNvPr>
          <p:cNvSpPr/>
          <p:nvPr/>
        </p:nvSpPr>
        <p:spPr>
          <a:xfrm>
            <a:off x="4251838" y="435089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a:t>
            </a:r>
          </a:p>
        </p:txBody>
      </p:sp>
      <p:sp>
        <p:nvSpPr>
          <p:cNvPr id="38" name="Rectangle 37">
            <a:extLst>
              <a:ext uri="{FF2B5EF4-FFF2-40B4-BE49-F238E27FC236}">
                <a16:creationId xmlns:a16="http://schemas.microsoft.com/office/drawing/2014/main" id="{14169BD0-0B7A-3D3A-1091-088EE5451C34}"/>
              </a:ext>
            </a:extLst>
          </p:cNvPr>
          <p:cNvSpPr/>
          <p:nvPr/>
        </p:nvSpPr>
        <p:spPr>
          <a:xfrm>
            <a:off x="2030732" y="439994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 KPIs</a:t>
            </a:r>
          </a:p>
        </p:txBody>
      </p:sp>
      <p:sp>
        <p:nvSpPr>
          <p:cNvPr id="40" name="Rectangle 39">
            <a:extLst>
              <a:ext uri="{FF2B5EF4-FFF2-40B4-BE49-F238E27FC236}">
                <a16:creationId xmlns:a16="http://schemas.microsoft.com/office/drawing/2014/main" id="{ADA5A052-7C1C-83DE-5393-0C13B969E579}"/>
              </a:ext>
            </a:extLst>
          </p:cNvPr>
          <p:cNvSpPr/>
          <p:nvPr/>
        </p:nvSpPr>
        <p:spPr>
          <a:xfrm>
            <a:off x="10598380" y="439994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Operational</a:t>
            </a:r>
          </a:p>
        </p:txBody>
      </p:sp>
      <p:sp>
        <p:nvSpPr>
          <p:cNvPr id="42" name="Rectangle 41">
            <a:extLst>
              <a:ext uri="{FF2B5EF4-FFF2-40B4-BE49-F238E27FC236}">
                <a16:creationId xmlns:a16="http://schemas.microsoft.com/office/drawing/2014/main" id="{461B4BD6-241B-09D9-381A-9B5CCA906F56}"/>
              </a:ext>
            </a:extLst>
          </p:cNvPr>
          <p:cNvSpPr/>
          <p:nvPr/>
        </p:nvSpPr>
        <p:spPr>
          <a:xfrm>
            <a:off x="8633898" y="442433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Impact</a:t>
            </a:r>
          </a:p>
        </p:txBody>
      </p:sp>
      <p:sp>
        <p:nvSpPr>
          <p:cNvPr id="44" name="Rectangle 43">
            <a:extLst>
              <a:ext uri="{FF2B5EF4-FFF2-40B4-BE49-F238E27FC236}">
                <a16:creationId xmlns:a16="http://schemas.microsoft.com/office/drawing/2014/main" id="{BEDADDDD-0B6B-56CC-2CC0-F3D5FC3ECBBB}"/>
              </a:ext>
            </a:extLst>
          </p:cNvPr>
          <p:cNvSpPr/>
          <p:nvPr/>
        </p:nvSpPr>
        <p:spPr>
          <a:xfrm>
            <a:off x="6626798" y="442433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Training &amp; Adoption</a:t>
            </a:r>
          </a:p>
        </p:txBody>
      </p:sp>
      <p:pic>
        <p:nvPicPr>
          <p:cNvPr id="45" name="Picture 44" descr="A blue text on a light blue background&#10;&#10;Description automatically generated">
            <a:extLst>
              <a:ext uri="{FF2B5EF4-FFF2-40B4-BE49-F238E27FC236}">
                <a16:creationId xmlns:a16="http://schemas.microsoft.com/office/drawing/2014/main" id="{5FBA1415-1AB5-D87C-638F-35B49726362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713003" y="5254579"/>
            <a:ext cx="507484" cy="360000"/>
          </a:xfrm>
          <a:prstGeom prst="rect">
            <a:avLst/>
          </a:prstGeom>
        </p:spPr>
      </p:pic>
      <p:pic>
        <p:nvPicPr>
          <p:cNvPr id="46" name="Picture 45" descr="A blue text on a light blue background&#10;&#10;Description automatically generated">
            <a:extLst>
              <a:ext uri="{FF2B5EF4-FFF2-40B4-BE49-F238E27FC236}">
                <a16:creationId xmlns:a16="http://schemas.microsoft.com/office/drawing/2014/main" id="{A454B76E-5A35-77FF-7287-8E5CD9D2CB0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748773" y="5707558"/>
            <a:ext cx="507484" cy="360000"/>
          </a:xfrm>
          <a:prstGeom prst="rect">
            <a:avLst/>
          </a:prstGeom>
        </p:spPr>
      </p:pic>
      <p:pic>
        <p:nvPicPr>
          <p:cNvPr id="47" name="Picture 46" descr="A blue text on a light blue background&#10;&#10;Description automatically generated">
            <a:extLst>
              <a:ext uri="{FF2B5EF4-FFF2-40B4-BE49-F238E27FC236}">
                <a16:creationId xmlns:a16="http://schemas.microsoft.com/office/drawing/2014/main" id="{4A78033D-FF84-60D1-496C-0245A2BC56A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1352638" y="5572543"/>
            <a:ext cx="507484" cy="360000"/>
          </a:xfrm>
          <a:prstGeom prst="rect">
            <a:avLst/>
          </a:prstGeom>
        </p:spPr>
      </p:pic>
      <p:pic>
        <p:nvPicPr>
          <p:cNvPr id="48" name="Picture 47" descr="A blue text on a light blue background&#10;&#10;Description automatically generated">
            <a:extLst>
              <a:ext uri="{FF2B5EF4-FFF2-40B4-BE49-F238E27FC236}">
                <a16:creationId xmlns:a16="http://schemas.microsoft.com/office/drawing/2014/main" id="{ADCCF4EC-3EF3-F0B7-7011-A9910B8EE561}"/>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1417363" y="5181352"/>
            <a:ext cx="507484" cy="360000"/>
          </a:xfrm>
          <a:prstGeom prst="rect">
            <a:avLst/>
          </a:prstGeom>
        </p:spPr>
      </p:pic>
      <p:pic>
        <p:nvPicPr>
          <p:cNvPr id="49" name="Picture 48" descr="A blue text on a blue background&#10;&#10;Description automatically generated">
            <a:extLst>
              <a:ext uri="{FF2B5EF4-FFF2-40B4-BE49-F238E27FC236}">
                <a16:creationId xmlns:a16="http://schemas.microsoft.com/office/drawing/2014/main" id="{1DCE1BC3-4374-293A-246A-C8D7D6912C66}"/>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947676" y="5361352"/>
            <a:ext cx="507484" cy="360000"/>
          </a:xfrm>
          <a:prstGeom prst="rect">
            <a:avLst/>
          </a:prstGeom>
        </p:spPr>
      </p:pic>
      <p:pic>
        <p:nvPicPr>
          <p:cNvPr id="50" name="Picture 49" descr="A yellow background with blue text&#10;&#10;Description automatically generated">
            <a:extLst>
              <a:ext uri="{FF2B5EF4-FFF2-40B4-BE49-F238E27FC236}">
                <a16:creationId xmlns:a16="http://schemas.microsoft.com/office/drawing/2014/main" id="{52F2AC1D-A722-9438-0D33-9A75BD32A067}"/>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3935693" y="5931232"/>
            <a:ext cx="507484" cy="360000"/>
          </a:xfrm>
          <a:prstGeom prst="rect">
            <a:avLst/>
          </a:prstGeom>
        </p:spPr>
      </p:pic>
      <p:pic>
        <p:nvPicPr>
          <p:cNvPr id="51" name="Picture 50" descr="A yellow background with blue text&#10;&#10;Description automatically generated">
            <a:extLst>
              <a:ext uri="{FF2B5EF4-FFF2-40B4-BE49-F238E27FC236}">
                <a16:creationId xmlns:a16="http://schemas.microsoft.com/office/drawing/2014/main" id="{2CAB5B73-CCB0-16EA-24C8-89866A8CACFF}"/>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502096" y="5838508"/>
            <a:ext cx="507484" cy="360000"/>
          </a:xfrm>
          <a:prstGeom prst="rect">
            <a:avLst/>
          </a:prstGeom>
        </p:spPr>
      </p:pic>
      <p:pic>
        <p:nvPicPr>
          <p:cNvPr id="52" name="Picture 51" descr="A yellow background with blue text&#10;&#10;Description automatically generated">
            <a:extLst>
              <a:ext uri="{FF2B5EF4-FFF2-40B4-BE49-F238E27FC236}">
                <a16:creationId xmlns:a16="http://schemas.microsoft.com/office/drawing/2014/main" id="{07319E39-BFA2-1113-1EAA-276FF8D3242E}"/>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3876773" y="5532174"/>
            <a:ext cx="507484" cy="360000"/>
          </a:xfrm>
          <a:prstGeom prst="rect">
            <a:avLst/>
          </a:prstGeom>
        </p:spPr>
      </p:pic>
      <p:pic>
        <p:nvPicPr>
          <p:cNvPr id="53" name="Picture 52" descr="A yellow background with blue text&#10;&#10;Description automatically generated">
            <a:extLst>
              <a:ext uri="{FF2B5EF4-FFF2-40B4-BE49-F238E27FC236}">
                <a16:creationId xmlns:a16="http://schemas.microsoft.com/office/drawing/2014/main" id="{69D784C9-0306-A7E0-4921-B1E2D51B7895}"/>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4321109" y="5518849"/>
            <a:ext cx="507484" cy="360000"/>
          </a:xfrm>
          <a:prstGeom prst="rect">
            <a:avLst/>
          </a:prstGeom>
        </p:spPr>
      </p:pic>
      <p:pic>
        <p:nvPicPr>
          <p:cNvPr id="54" name="Picture 53" descr="A yellow background with blue text&#10;&#10;Description automatically generated">
            <a:extLst>
              <a:ext uri="{FF2B5EF4-FFF2-40B4-BE49-F238E27FC236}">
                <a16:creationId xmlns:a16="http://schemas.microsoft.com/office/drawing/2014/main" id="{AB44BD20-DAA4-F1A1-7874-49BDF34EEB90}"/>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4948210" y="5528783"/>
            <a:ext cx="507484" cy="360000"/>
          </a:xfrm>
          <a:prstGeom prst="rect">
            <a:avLst/>
          </a:prstGeom>
        </p:spPr>
      </p:pic>
      <p:pic>
        <p:nvPicPr>
          <p:cNvPr id="55" name="Picture 54" descr="A yellow background with blue text&#10;&#10;Description automatically generated">
            <a:extLst>
              <a:ext uri="{FF2B5EF4-FFF2-40B4-BE49-F238E27FC236}">
                <a16:creationId xmlns:a16="http://schemas.microsoft.com/office/drawing/2014/main" id="{831A3D42-AA4E-1888-940B-C37385D1B0EE}"/>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4637761" y="5213978"/>
            <a:ext cx="507484" cy="360000"/>
          </a:xfrm>
          <a:prstGeom prst="rect">
            <a:avLst/>
          </a:prstGeom>
        </p:spPr>
      </p:pic>
      <p:pic>
        <p:nvPicPr>
          <p:cNvPr id="56" name="Picture 55" descr="A yellow background with blue text&#10;&#10;Description automatically generated">
            <a:extLst>
              <a:ext uri="{FF2B5EF4-FFF2-40B4-BE49-F238E27FC236}">
                <a16:creationId xmlns:a16="http://schemas.microsoft.com/office/drawing/2014/main" id="{9D4D37B5-DFA8-3D28-E110-F044D28BDFE5}"/>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5099437" y="5235911"/>
            <a:ext cx="507484" cy="360000"/>
          </a:xfrm>
          <a:prstGeom prst="rect">
            <a:avLst/>
          </a:prstGeom>
        </p:spPr>
      </p:pic>
      <p:pic>
        <p:nvPicPr>
          <p:cNvPr id="57" name="Picture 56" descr="A yellow background with blue text&#10;&#10;Description automatically generated">
            <a:extLst>
              <a:ext uri="{FF2B5EF4-FFF2-40B4-BE49-F238E27FC236}">
                <a16:creationId xmlns:a16="http://schemas.microsoft.com/office/drawing/2014/main" id="{DF63909A-82CC-37DE-17B3-A78964308517}"/>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4073570" y="5150394"/>
            <a:ext cx="507484" cy="360000"/>
          </a:xfrm>
          <a:prstGeom prst="rect">
            <a:avLst/>
          </a:prstGeom>
        </p:spPr>
      </p:pic>
      <p:pic>
        <p:nvPicPr>
          <p:cNvPr id="58" name="Picture 57" descr="A yellow background with blue text&#10;&#10;Description automatically generated">
            <a:extLst>
              <a:ext uri="{FF2B5EF4-FFF2-40B4-BE49-F238E27FC236}">
                <a16:creationId xmlns:a16="http://schemas.microsoft.com/office/drawing/2014/main" id="{3CE5FECC-B197-68CA-6383-59864032E8F5}"/>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0452095" y="5254579"/>
            <a:ext cx="507484" cy="360000"/>
          </a:xfrm>
          <a:prstGeom prst="rect">
            <a:avLst/>
          </a:prstGeom>
        </p:spPr>
      </p:pic>
      <p:pic>
        <p:nvPicPr>
          <p:cNvPr id="59" name="Picture 58" descr="A blue text on a light blue background&#10;&#10;Description automatically generated">
            <a:extLst>
              <a:ext uri="{FF2B5EF4-FFF2-40B4-BE49-F238E27FC236}">
                <a16:creationId xmlns:a16="http://schemas.microsoft.com/office/drawing/2014/main" id="{7763EF7D-5FBC-5682-A126-D4F1009E6D52}"/>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7206419" y="5573614"/>
            <a:ext cx="507484" cy="360000"/>
          </a:xfrm>
          <a:prstGeom prst="rect">
            <a:avLst/>
          </a:prstGeom>
        </p:spPr>
      </p:pic>
      <p:pic>
        <p:nvPicPr>
          <p:cNvPr id="60" name="Picture 59" descr="A blue text on a light blue background&#10;&#10;Description automatically generated">
            <a:extLst>
              <a:ext uri="{FF2B5EF4-FFF2-40B4-BE49-F238E27FC236}">
                <a16:creationId xmlns:a16="http://schemas.microsoft.com/office/drawing/2014/main" id="{EDC07E8E-E126-CBCE-0F81-08C387BDA04A}"/>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1915046" y="5576293"/>
            <a:ext cx="507484" cy="360000"/>
          </a:xfrm>
          <a:prstGeom prst="rect">
            <a:avLst/>
          </a:prstGeom>
        </p:spPr>
      </p:pic>
      <p:pic>
        <p:nvPicPr>
          <p:cNvPr id="61" name="Picture 60" descr="A blue text on a blue background&#10;&#10;Description automatically generated">
            <a:extLst>
              <a:ext uri="{FF2B5EF4-FFF2-40B4-BE49-F238E27FC236}">
                <a16:creationId xmlns:a16="http://schemas.microsoft.com/office/drawing/2014/main" id="{ED0B8B3F-48E2-4882-3946-3E6DC9A122C0}"/>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2947116" y="5274323"/>
            <a:ext cx="507484" cy="360000"/>
          </a:xfrm>
          <a:prstGeom prst="rect">
            <a:avLst/>
          </a:prstGeom>
        </p:spPr>
      </p:pic>
      <p:pic>
        <p:nvPicPr>
          <p:cNvPr id="62" name="Picture 61" descr="A blue text on a light blue background&#10;&#10;Description automatically generated">
            <a:extLst>
              <a:ext uri="{FF2B5EF4-FFF2-40B4-BE49-F238E27FC236}">
                <a16:creationId xmlns:a16="http://schemas.microsoft.com/office/drawing/2014/main" id="{121614AE-C642-9EC0-7104-1ACA7CF4A26C}"/>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2446600" y="5179950"/>
            <a:ext cx="507484" cy="360000"/>
          </a:xfrm>
          <a:prstGeom prst="rect">
            <a:avLst/>
          </a:prstGeom>
        </p:spPr>
      </p:pic>
      <p:pic>
        <p:nvPicPr>
          <p:cNvPr id="63" name="Picture 62" descr="A blue text on a blue background&#10;&#10;Description automatically generated">
            <a:extLst>
              <a:ext uri="{FF2B5EF4-FFF2-40B4-BE49-F238E27FC236}">
                <a16:creationId xmlns:a16="http://schemas.microsoft.com/office/drawing/2014/main" id="{A866B072-BC4C-A2E8-E504-A95D18686473}"/>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6284285" y="5180337"/>
            <a:ext cx="507484" cy="360000"/>
          </a:xfrm>
          <a:prstGeom prst="rect">
            <a:avLst/>
          </a:prstGeom>
        </p:spPr>
      </p:pic>
      <p:pic>
        <p:nvPicPr>
          <p:cNvPr id="64" name="Picture 63" descr="A blue text on a light blue background&#10;&#10;Description automatically generated">
            <a:extLst>
              <a:ext uri="{FF2B5EF4-FFF2-40B4-BE49-F238E27FC236}">
                <a16:creationId xmlns:a16="http://schemas.microsoft.com/office/drawing/2014/main" id="{F68FCC2D-C441-DE57-2030-5FB743839176}"/>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1939116" y="5224786"/>
            <a:ext cx="507484" cy="360000"/>
          </a:xfrm>
          <a:prstGeom prst="rect">
            <a:avLst/>
          </a:prstGeom>
        </p:spPr>
      </p:pic>
      <p:pic>
        <p:nvPicPr>
          <p:cNvPr id="65" name="Picture 64" descr="A blue text on a light blue background&#10;&#10;Description automatically generated">
            <a:extLst>
              <a:ext uri="{FF2B5EF4-FFF2-40B4-BE49-F238E27FC236}">
                <a16:creationId xmlns:a16="http://schemas.microsoft.com/office/drawing/2014/main" id="{92D1B334-4642-45B4-3D8F-D86DA1F72073}"/>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6675392" y="5307458"/>
            <a:ext cx="507484" cy="360000"/>
          </a:xfrm>
          <a:prstGeom prst="rect">
            <a:avLst/>
          </a:prstGeom>
        </p:spPr>
      </p:pic>
      <p:pic>
        <p:nvPicPr>
          <p:cNvPr id="66" name="Picture 65" descr="A blue text on a light blue background&#10;&#10;Description automatically generated">
            <a:extLst>
              <a:ext uri="{FF2B5EF4-FFF2-40B4-BE49-F238E27FC236}">
                <a16:creationId xmlns:a16="http://schemas.microsoft.com/office/drawing/2014/main" id="{470C906A-837F-FD2A-EC86-80EF2FE0AE49}"/>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7237798" y="5254579"/>
            <a:ext cx="507484" cy="360000"/>
          </a:xfrm>
          <a:prstGeom prst="rect">
            <a:avLst/>
          </a:prstGeom>
        </p:spPr>
      </p:pic>
      <p:pic>
        <p:nvPicPr>
          <p:cNvPr id="67" name="Picture 66" descr="A blue text on a blue background&#10;&#10;Description automatically generated">
            <a:extLst>
              <a:ext uri="{FF2B5EF4-FFF2-40B4-BE49-F238E27FC236}">
                <a16:creationId xmlns:a16="http://schemas.microsoft.com/office/drawing/2014/main" id="{8A89A08E-4B61-9A81-9A93-2502CEB3D077}"/>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9251227" y="5254579"/>
            <a:ext cx="507484" cy="360000"/>
          </a:xfrm>
          <a:prstGeom prst="rect">
            <a:avLst/>
          </a:prstGeom>
        </p:spPr>
      </p:pic>
      <p:sp>
        <p:nvSpPr>
          <p:cNvPr id="68" name="Rectangle 67">
            <a:extLst>
              <a:ext uri="{FF2B5EF4-FFF2-40B4-BE49-F238E27FC236}">
                <a16:creationId xmlns:a16="http://schemas.microsoft.com/office/drawing/2014/main" id="{9D2E990D-6DA3-4891-2920-F84342B6CE84}"/>
              </a:ext>
            </a:extLst>
          </p:cNvPr>
          <p:cNvSpPr/>
          <p:nvPr/>
        </p:nvSpPr>
        <p:spPr>
          <a:xfrm>
            <a:off x="4673897" y="611752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06A7C722-86A5-D69F-FA16-342D5179B3A5}"/>
              </a:ext>
            </a:extLst>
          </p:cNvPr>
          <p:cNvSpPr/>
          <p:nvPr/>
        </p:nvSpPr>
        <p:spPr>
          <a:xfrm>
            <a:off x="5144182" y="58158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47988C17-FBCC-501E-C024-4D6A8948C18D}"/>
              </a:ext>
            </a:extLst>
          </p:cNvPr>
          <p:cNvSpPr/>
          <p:nvPr/>
        </p:nvSpPr>
        <p:spPr>
          <a:xfrm>
            <a:off x="6984627" y="586123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F01CFB2E-6B04-0AF3-808A-C446D81D201B}"/>
              </a:ext>
            </a:extLst>
          </p:cNvPr>
          <p:cNvSpPr/>
          <p:nvPr/>
        </p:nvSpPr>
        <p:spPr>
          <a:xfrm>
            <a:off x="9215954" y="55959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123E5B59-C2D1-C684-ACE4-6A2822D4E8C9}"/>
              </a:ext>
            </a:extLst>
          </p:cNvPr>
          <p:cNvSpPr/>
          <p:nvPr/>
        </p:nvSpPr>
        <p:spPr>
          <a:xfrm>
            <a:off x="11310082" y="59627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734C9964-226E-FCD4-0556-65001BE3B536}"/>
              </a:ext>
            </a:extLst>
          </p:cNvPr>
          <p:cNvSpPr/>
          <p:nvPr/>
        </p:nvSpPr>
        <p:spPr>
          <a:xfrm>
            <a:off x="6565080" y="561661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3EB77F93-45D9-AFA8-165E-80FDB7A69438}"/>
              </a:ext>
            </a:extLst>
          </p:cNvPr>
          <p:cNvSpPr/>
          <p:nvPr/>
        </p:nvSpPr>
        <p:spPr>
          <a:xfrm>
            <a:off x="2542147" y="543457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3273CFB-D40F-6C83-74BB-FD6E4BED01AB}"/>
              </a:ext>
            </a:extLst>
          </p:cNvPr>
          <p:cNvSpPr/>
          <p:nvPr/>
        </p:nvSpPr>
        <p:spPr>
          <a:xfrm>
            <a:off x="516186" y="4380600"/>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Compliance &amp; Regulatory</a:t>
            </a:r>
          </a:p>
        </p:txBody>
      </p:sp>
      <p:sp>
        <p:nvSpPr>
          <p:cNvPr id="76" name="Rectangle 75">
            <a:extLst>
              <a:ext uri="{FF2B5EF4-FFF2-40B4-BE49-F238E27FC236}">
                <a16:creationId xmlns:a16="http://schemas.microsoft.com/office/drawing/2014/main" id="{C6AADEA4-9AB4-4C91-9170-37C94A143281}"/>
              </a:ext>
            </a:extLst>
          </p:cNvPr>
          <p:cNvSpPr/>
          <p:nvPr/>
        </p:nvSpPr>
        <p:spPr>
          <a:xfrm>
            <a:off x="516186" y="544153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Rectangle 76">
            <a:extLst>
              <a:ext uri="{FF2B5EF4-FFF2-40B4-BE49-F238E27FC236}">
                <a16:creationId xmlns:a16="http://schemas.microsoft.com/office/drawing/2014/main" id="{46ED4786-7CAD-2B1C-DE50-E9C8D96EEB50}"/>
              </a:ext>
            </a:extLst>
          </p:cNvPr>
          <p:cNvSpPr/>
          <p:nvPr/>
        </p:nvSpPr>
        <p:spPr>
          <a:xfrm>
            <a:off x="1012076" y="539435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Rectangle 77">
            <a:extLst>
              <a:ext uri="{FF2B5EF4-FFF2-40B4-BE49-F238E27FC236}">
                <a16:creationId xmlns:a16="http://schemas.microsoft.com/office/drawing/2014/main" id="{48B30DEA-F04A-F67D-DD1F-4B620EA00EB8}"/>
              </a:ext>
            </a:extLst>
          </p:cNvPr>
          <p:cNvSpPr/>
          <p:nvPr/>
        </p:nvSpPr>
        <p:spPr>
          <a:xfrm>
            <a:off x="863521" y="586123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 name="Oval 117">
            <a:extLst>
              <a:ext uri="{FF2B5EF4-FFF2-40B4-BE49-F238E27FC236}">
                <a16:creationId xmlns:a16="http://schemas.microsoft.com/office/drawing/2014/main" id="{3AF1147A-D5C4-8F59-5505-3B65B8D509CC}"/>
              </a:ext>
            </a:extLst>
          </p:cNvPr>
          <p:cNvSpPr/>
          <p:nvPr/>
        </p:nvSpPr>
        <p:spPr>
          <a:xfrm>
            <a:off x="11004650" y="54301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19" name="Oval 118">
            <a:extLst>
              <a:ext uri="{FF2B5EF4-FFF2-40B4-BE49-F238E27FC236}">
                <a16:creationId xmlns:a16="http://schemas.microsoft.com/office/drawing/2014/main" id="{71545B62-F833-B1CE-DC56-3AC3141FD2F8}"/>
              </a:ext>
            </a:extLst>
          </p:cNvPr>
          <p:cNvSpPr/>
          <p:nvPr/>
        </p:nvSpPr>
        <p:spPr>
          <a:xfrm>
            <a:off x="11143924"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0" name="Oval 119">
            <a:extLst>
              <a:ext uri="{FF2B5EF4-FFF2-40B4-BE49-F238E27FC236}">
                <a16:creationId xmlns:a16="http://schemas.microsoft.com/office/drawing/2014/main" id="{4055E5D8-03B2-C0FB-C196-E1FDC0055535}"/>
              </a:ext>
            </a:extLst>
          </p:cNvPr>
          <p:cNvSpPr/>
          <p:nvPr/>
        </p:nvSpPr>
        <p:spPr>
          <a:xfrm>
            <a:off x="8899938" y="53142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1" name="Oval 120">
            <a:extLst>
              <a:ext uri="{FF2B5EF4-FFF2-40B4-BE49-F238E27FC236}">
                <a16:creationId xmlns:a16="http://schemas.microsoft.com/office/drawing/2014/main" id="{7205F1B5-C170-FFC1-0018-7799F32F57A7}"/>
              </a:ext>
            </a:extLst>
          </p:cNvPr>
          <p:cNvSpPr/>
          <p:nvPr/>
        </p:nvSpPr>
        <p:spPr>
          <a:xfrm>
            <a:off x="9007984" y="53502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2" name="Oval 121">
            <a:extLst>
              <a:ext uri="{FF2B5EF4-FFF2-40B4-BE49-F238E27FC236}">
                <a16:creationId xmlns:a16="http://schemas.microsoft.com/office/drawing/2014/main" id="{AC83630E-F6C3-5BB3-E52C-D447E7958576}"/>
              </a:ext>
            </a:extLst>
          </p:cNvPr>
          <p:cNvSpPr/>
          <p:nvPr/>
        </p:nvSpPr>
        <p:spPr>
          <a:xfrm>
            <a:off x="10748400" y="45449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3" name="Oval 122">
            <a:extLst>
              <a:ext uri="{FF2B5EF4-FFF2-40B4-BE49-F238E27FC236}">
                <a16:creationId xmlns:a16="http://schemas.microsoft.com/office/drawing/2014/main" id="{FF467BE6-1816-FC7F-06E4-22F7E790C152}"/>
              </a:ext>
            </a:extLst>
          </p:cNvPr>
          <p:cNvSpPr/>
          <p:nvPr/>
        </p:nvSpPr>
        <p:spPr>
          <a:xfrm>
            <a:off x="2909314" y="4522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4" name="Oval 123">
            <a:extLst>
              <a:ext uri="{FF2B5EF4-FFF2-40B4-BE49-F238E27FC236}">
                <a16:creationId xmlns:a16="http://schemas.microsoft.com/office/drawing/2014/main" id="{6F5ACC44-BC9D-8738-BBC8-F727BF8B04CD}"/>
              </a:ext>
            </a:extLst>
          </p:cNvPr>
          <p:cNvSpPr/>
          <p:nvPr/>
        </p:nvSpPr>
        <p:spPr>
          <a:xfrm>
            <a:off x="2851896" y="45809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5" name="Oval 124">
            <a:extLst>
              <a:ext uri="{FF2B5EF4-FFF2-40B4-BE49-F238E27FC236}">
                <a16:creationId xmlns:a16="http://schemas.microsoft.com/office/drawing/2014/main" id="{07325542-5144-107A-F325-727F3251FAB1}"/>
              </a:ext>
            </a:extLst>
          </p:cNvPr>
          <p:cNvSpPr/>
          <p:nvPr/>
        </p:nvSpPr>
        <p:spPr>
          <a:xfrm>
            <a:off x="2945314" y="470428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26" name="Oval 125">
            <a:extLst>
              <a:ext uri="{FF2B5EF4-FFF2-40B4-BE49-F238E27FC236}">
                <a16:creationId xmlns:a16="http://schemas.microsoft.com/office/drawing/2014/main" id="{0497283A-8145-93BB-B157-A5DE31C4977F}"/>
              </a:ext>
            </a:extLst>
          </p:cNvPr>
          <p:cNvSpPr/>
          <p:nvPr/>
        </p:nvSpPr>
        <p:spPr>
          <a:xfrm>
            <a:off x="2966732" y="45628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7" name="Oval 126">
            <a:extLst>
              <a:ext uri="{FF2B5EF4-FFF2-40B4-BE49-F238E27FC236}">
                <a16:creationId xmlns:a16="http://schemas.microsoft.com/office/drawing/2014/main" id="{25F27022-8BD2-59D4-A408-71082E6D3E69}"/>
              </a:ext>
            </a:extLst>
          </p:cNvPr>
          <p:cNvSpPr/>
          <p:nvPr/>
        </p:nvSpPr>
        <p:spPr>
          <a:xfrm>
            <a:off x="2815896" y="446607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8" name="Oval 127">
            <a:extLst>
              <a:ext uri="{FF2B5EF4-FFF2-40B4-BE49-F238E27FC236}">
                <a16:creationId xmlns:a16="http://schemas.microsoft.com/office/drawing/2014/main" id="{95544A48-F8E1-27B1-DBE7-BD4647BF9AA8}"/>
              </a:ext>
            </a:extLst>
          </p:cNvPr>
          <p:cNvSpPr/>
          <p:nvPr/>
        </p:nvSpPr>
        <p:spPr>
          <a:xfrm>
            <a:off x="4769082" y="4502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29" name="Oval 128">
            <a:extLst>
              <a:ext uri="{FF2B5EF4-FFF2-40B4-BE49-F238E27FC236}">
                <a16:creationId xmlns:a16="http://schemas.microsoft.com/office/drawing/2014/main" id="{EA7FC79F-7974-F081-8A69-F79DC4A3B197}"/>
              </a:ext>
            </a:extLst>
          </p:cNvPr>
          <p:cNvSpPr/>
          <p:nvPr/>
        </p:nvSpPr>
        <p:spPr>
          <a:xfrm>
            <a:off x="4875028" y="44162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0" name="Oval 129">
            <a:extLst>
              <a:ext uri="{FF2B5EF4-FFF2-40B4-BE49-F238E27FC236}">
                <a16:creationId xmlns:a16="http://schemas.microsoft.com/office/drawing/2014/main" id="{EE1069BD-2A8F-A3BA-BC59-67C67DA63E0B}"/>
              </a:ext>
            </a:extLst>
          </p:cNvPr>
          <p:cNvSpPr/>
          <p:nvPr/>
        </p:nvSpPr>
        <p:spPr>
          <a:xfrm>
            <a:off x="4906218" y="453003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1" name="Oval 130">
            <a:extLst>
              <a:ext uri="{FF2B5EF4-FFF2-40B4-BE49-F238E27FC236}">
                <a16:creationId xmlns:a16="http://schemas.microsoft.com/office/drawing/2014/main" id="{CC040FFA-750F-2C16-4C40-047E818CE1DC}"/>
              </a:ext>
            </a:extLst>
          </p:cNvPr>
          <p:cNvSpPr/>
          <p:nvPr/>
        </p:nvSpPr>
        <p:spPr>
          <a:xfrm>
            <a:off x="4794956" y="45584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2" name="Oval 131">
            <a:extLst>
              <a:ext uri="{FF2B5EF4-FFF2-40B4-BE49-F238E27FC236}">
                <a16:creationId xmlns:a16="http://schemas.microsoft.com/office/drawing/2014/main" id="{4D3A0DFE-7AD1-E1D0-1BA6-156EBC9E910B}"/>
              </a:ext>
            </a:extLst>
          </p:cNvPr>
          <p:cNvSpPr/>
          <p:nvPr/>
        </p:nvSpPr>
        <p:spPr>
          <a:xfrm>
            <a:off x="9072954" y="4443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3" name="Oval 132">
            <a:extLst>
              <a:ext uri="{FF2B5EF4-FFF2-40B4-BE49-F238E27FC236}">
                <a16:creationId xmlns:a16="http://schemas.microsoft.com/office/drawing/2014/main" id="{497D855E-EAE0-4B60-EBB8-435942637D0B}"/>
              </a:ext>
            </a:extLst>
          </p:cNvPr>
          <p:cNvSpPr/>
          <p:nvPr/>
        </p:nvSpPr>
        <p:spPr>
          <a:xfrm>
            <a:off x="6790387" y="4492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34" name="Oval 133">
            <a:extLst>
              <a:ext uri="{FF2B5EF4-FFF2-40B4-BE49-F238E27FC236}">
                <a16:creationId xmlns:a16="http://schemas.microsoft.com/office/drawing/2014/main" id="{109EE328-6DDD-7FFC-4C3B-7FD6CCBCECA9}"/>
              </a:ext>
            </a:extLst>
          </p:cNvPr>
          <p:cNvSpPr/>
          <p:nvPr/>
        </p:nvSpPr>
        <p:spPr>
          <a:xfrm>
            <a:off x="4219692" y="56103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5" name="Oval 134">
            <a:extLst>
              <a:ext uri="{FF2B5EF4-FFF2-40B4-BE49-F238E27FC236}">
                <a16:creationId xmlns:a16="http://schemas.microsoft.com/office/drawing/2014/main" id="{4DBBEE7C-190F-E98F-04D7-5918059F9A8D}"/>
              </a:ext>
            </a:extLst>
          </p:cNvPr>
          <p:cNvSpPr/>
          <p:nvPr/>
        </p:nvSpPr>
        <p:spPr>
          <a:xfrm>
            <a:off x="4106456" y="55740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6" name="Oval 135">
            <a:extLst>
              <a:ext uri="{FF2B5EF4-FFF2-40B4-BE49-F238E27FC236}">
                <a16:creationId xmlns:a16="http://schemas.microsoft.com/office/drawing/2014/main" id="{89689563-FE66-79C0-B096-2BB9D8877E74}"/>
              </a:ext>
            </a:extLst>
          </p:cNvPr>
          <p:cNvSpPr/>
          <p:nvPr/>
        </p:nvSpPr>
        <p:spPr>
          <a:xfrm>
            <a:off x="4228686" y="57576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7" name="Oval 136">
            <a:extLst>
              <a:ext uri="{FF2B5EF4-FFF2-40B4-BE49-F238E27FC236}">
                <a16:creationId xmlns:a16="http://schemas.microsoft.com/office/drawing/2014/main" id="{528B9A86-9E86-57E0-5EA5-959F2CE73B22}"/>
              </a:ext>
            </a:extLst>
          </p:cNvPr>
          <p:cNvSpPr/>
          <p:nvPr/>
        </p:nvSpPr>
        <p:spPr>
          <a:xfrm>
            <a:off x="631148" y="55816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8" name="Oval 137">
            <a:extLst>
              <a:ext uri="{FF2B5EF4-FFF2-40B4-BE49-F238E27FC236}">
                <a16:creationId xmlns:a16="http://schemas.microsoft.com/office/drawing/2014/main" id="{E61105AA-E996-CD6C-6978-6DB1F188002F}"/>
              </a:ext>
            </a:extLst>
          </p:cNvPr>
          <p:cNvSpPr/>
          <p:nvPr/>
        </p:nvSpPr>
        <p:spPr>
          <a:xfrm>
            <a:off x="2709467" y="52023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39" name="Oval 138">
            <a:extLst>
              <a:ext uri="{FF2B5EF4-FFF2-40B4-BE49-F238E27FC236}">
                <a16:creationId xmlns:a16="http://schemas.microsoft.com/office/drawing/2014/main" id="{8FE1D97E-E26F-0F02-DE29-04F66143A5BC}"/>
              </a:ext>
            </a:extLst>
          </p:cNvPr>
          <p:cNvSpPr/>
          <p:nvPr/>
        </p:nvSpPr>
        <p:spPr>
          <a:xfrm>
            <a:off x="2767240" y="53454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0" name="Oval 139">
            <a:extLst>
              <a:ext uri="{FF2B5EF4-FFF2-40B4-BE49-F238E27FC236}">
                <a16:creationId xmlns:a16="http://schemas.microsoft.com/office/drawing/2014/main" id="{E4A801C0-0461-B80F-8E8F-E109CA196766}"/>
              </a:ext>
            </a:extLst>
          </p:cNvPr>
          <p:cNvSpPr/>
          <p:nvPr/>
        </p:nvSpPr>
        <p:spPr>
          <a:xfrm>
            <a:off x="4308805" y="59825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1" name="Oval 140">
            <a:extLst>
              <a:ext uri="{FF2B5EF4-FFF2-40B4-BE49-F238E27FC236}">
                <a16:creationId xmlns:a16="http://schemas.microsoft.com/office/drawing/2014/main" id="{2E616D0F-74DA-F986-6E04-D6C6C12B82EA}"/>
              </a:ext>
            </a:extLst>
          </p:cNvPr>
          <p:cNvSpPr/>
          <p:nvPr/>
        </p:nvSpPr>
        <p:spPr>
          <a:xfrm>
            <a:off x="4167472" y="59955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2" name="Oval 141">
            <a:extLst>
              <a:ext uri="{FF2B5EF4-FFF2-40B4-BE49-F238E27FC236}">
                <a16:creationId xmlns:a16="http://schemas.microsoft.com/office/drawing/2014/main" id="{580002AB-44E7-DCAC-0F50-148C0F814723}"/>
              </a:ext>
            </a:extLst>
          </p:cNvPr>
          <p:cNvSpPr/>
          <p:nvPr/>
        </p:nvSpPr>
        <p:spPr>
          <a:xfrm>
            <a:off x="4338718" y="6107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3" name="Oval 142">
            <a:extLst>
              <a:ext uri="{FF2B5EF4-FFF2-40B4-BE49-F238E27FC236}">
                <a16:creationId xmlns:a16="http://schemas.microsoft.com/office/drawing/2014/main" id="{832802E2-0071-9DB7-3535-174B343261ED}"/>
              </a:ext>
            </a:extLst>
          </p:cNvPr>
          <p:cNvSpPr/>
          <p:nvPr/>
        </p:nvSpPr>
        <p:spPr>
          <a:xfrm>
            <a:off x="4232932" y="61043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4" name="Oval 143">
            <a:extLst>
              <a:ext uri="{FF2B5EF4-FFF2-40B4-BE49-F238E27FC236}">
                <a16:creationId xmlns:a16="http://schemas.microsoft.com/office/drawing/2014/main" id="{61BB216B-0034-0B86-9DCF-91FEB62EC21F}"/>
              </a:ext>
            </a:extLst>
          </p:cNvPr>
          <p:cNvSpPr/>
          <p:nvPr/>
        </p:nvSpPr>
        <p:spPr>
          <a:xfrm>
            <a:off x="7019095"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5" name="Oval 144">
            <a:extLst>
              <a:ext uri="{FF2B5EF4-FFF2-40B4-BE49-F238E27FC236}">
                <a16:creationId xmlns:a16="http://schemas.microsoft.com/office/drawing/2014/main" id="{25855B85-F448-9813-506E-315B1BA8F510}"/>
              </a:ext>
            </a:extLst>
          </p:cNvPr>
          <p:cNvSpPr/>
          <p:nvPr/>
        </p:nvSpPr>
        <p:spPr>
          <a:xfrm>
            <a:off x="6876323"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6" name="Oval 145">
            <a:extLst>
              <a:ext uri="{FF2B5EF4-FFF2-40B4-BE49-F238E27FC236}">
                <a16:creationId xmlns:a16="http://schemas.microsoft.com/office/drawing/2014/main" id="{CCE49854-CC17-D34A-13CD-1EAACC92734C}"/>
              </a:ext>
            </a:extLst>
          </p:cNvPr>
          <p:cNvSpPr/>
          <p:nvPr/>
        </p:nvSpPr>
        <p:spPr>
          <a:xfrm>
            <a:off x="9046642" y="52639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7" name="Oval 146">
            <a:extLst>
              <a:ext uri="{FF2B5EF4-FFF2-40B4-BE49-F238E27FC236}">
                <a16:creationId xmlns:a16="http://schemas.microsoft.com/office/drawing/2014/main" id="{0CD314DC-4965-EEC2-ACC7-6418236BB6C6}"/>
              </a:ext>
            </a:extLst>
          </p:cNvPr>
          <p:cNvSpPr/>
          <p:nvPr/>
        </p:nvSpPr>
        <p:spPr>
          <a:xfrm>
            <a:off x="11055514" y="55678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8" name="Oval 147">
            <a:extLst>
              <a:ext uri="{FF2B5EF4-FFF2-40B4-BE49-F238E27FC236}">
                <a16:creationId xmlns:a16="http://schemas.microsoft.com/office/drawing/2014/main" id="{567D2BB3-D5D1-9162-0E56-B9045A607561}"/>
              </a:ext>
            </a:extLst>
          </p:cNvPr>
          <p:cNvSpPr/>
          <p:nvPr/>
        </p:nvSpPr>
        <p:spPr>
          <a:xfrm>
            <a:off x="2247848" y="530471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49" name="Oval 148">
            <a:extLst>
              <a:ext uri="{FF2B5EF4-FFF2-40B4-BE49-F238E27FC236}">
                <a16:creationId xmlns:a16="http://schemas.microsoft.com/office/drawing/2014/main" id="{7A56C86F-BEF4-0808-B8E6-57F90C78FDC5}"/>
              </a:ext>
            </a:extLst>
          </p:cNvPr>
          <p:cNvSpPr/>
          <p:nvPr/>
        </p:nvSpPr>
        <p:spPr>
          <a:xfrm>
            <a:off x="4954540" y="621264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50" name="Oval 149">
            <a:extLst>
              <a:ext uri="{FF2B5EF4-FFF2-40B4-BE49-F238E27FC236}">
                <a16:creationId xmlns:a16="http://schemas.microsoft.com/office/drawing/2014/main" id="{B731E80D-1A80-003C-F19C-A06A56B033D4}"/>
              </a:ext>
            </a:extLst>
          </p:cNvPr>
          <p:cNvSpPr/>
          <p:nvPr/>
        </p:nvSpPr>
        <p:spPr>
          <a:xfrm>
            <a:off x="4891503" y="62867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51" name="Oval 150">
            <a:extLst>
              <a:ext uri="{FF2B5EF4-FFF2-40B4-BE49-F238E27FC236}">
                <a16:creationId xmlns:a16="http://schemas.microsoft.com/office/drawing/2014/main" id="{85DF848F-BFA5-6B5F-3A30-D0D712BBB865}"/>
              </a:ext>
            </a:extLst>
          </p:cNvPr>
          <p:cNvSpPr/>
          <p:nvPr/>
        </p:nvSpPr>
        <p:spPr>
          <a:xfrm>
            <a:off x="5035274" y="4515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52" name="Oval 151">
            <a:extLst>
              <a:ext uri="{FF2B5EF4-FFF2-40B4-BE49-F238E27FC236}">
                <a16:creationId xmlns:a16="http://schemas.microsoft.com/office/drawing/2014/main" id="{FF0F03C1-9FF8-C4E8-846A-5863FAF12C97}"/>
              </a:ext>
            </a:extLst>
          </p:cNvPr>
          <p:cNvSpPr/>
          <p:nvPr/>
        </p:nvSpPr>
        <p:spPr>
          <a:xfrm>
            <a:off x="736840" y="567739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53" name="Oval 152">
            <a:extLst>
              <a:ext uri="{FF2B5EF4-FFF2-40B4-BE49-F238E27FC236}">
                <a16:creationId xmlns:a16="http://schemas.microsoft.com/office/drawing/2014/main" id="{02E40519-34B8-DF27-F8E0-C13C12C27E88}"/>
              </a:ext>
            </a:extLst>
          </p:cNvPr>
          <p:cNvSpPr/>
          <p:nvPr/>
        </p:nvSpPr>
        <p:spPr>
          <a:xfrm>
            <a:off x="2349063" y="5352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17" name="Group 16">
            <a:extLst>
              <a:ext uri="{FF2B5EF4-FFF2-40B4-BE49-F238E27FC236}">
                <a16:creationId xmlns:a16="http://schemas.microsoft.com/office/drawing/2014/main" id="{D8EBA13B-F1A7-F3BC-63D0-46F83503B52E}"/>
              </a:ext>
            </a:extLst>
          </p:cNvPr>
          <p:cNvGrpSpPr/>
          <p:nvPr/>
        </p:nvGrpSpPr>
        <p:grpSpPr>
          <a:xfrm>
            <a:off x="8931639" y="2102102"/>
            <a:ext cx="180000" cy="180000"/>
            <a:chOff x="7966880" y="3935853"/>
            <a:chExt cx="180000" cy="180000"/>
          </a:xfrm>
        </p:grpSpPr>
        <p:sp>
          <p:nvSpPr>
            <p:cNvPr id="21" name="Oval 20">
              <a:extLst>
                <a:ext uri="{FF2B5EF4-FFF2-40B4-BE49-F238E27FC236}">
                  <a16:creationId xmlns:a16="http://schemas.microsoft.com/office/drawing/2014/main" id="{34988D89-7117-F011-FD3D-CBD255B0D01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3" name="Graphic 22" descr="Star with solid fill">
              <a:extLst>
                <a:ext uri="{FF2B5EF4-FFF2-40B4-BE49-F238E27FC236}">
                  <a16:creationId xmlns:a16="http://schemas.microsoft.com/office/drawing/2014/main" id="{505329FA-ED0C-2B7D-8529-0943BC399C2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7A1BF29E-FFDA-A52D-26EB-5970A8118975}"/>
              </a:ext>
            </a:extLst>
          </p:cNvPr>
          <p:cNvGrpSpPr/>
          <p:nvPr/>
        </p:nvGrpSpPr>
        <p:grpSpPr>
          <a:xfrm>
            <a:off x="8939259" y="2355023"/>
            <a:ext cx="180000" cy="180000"/>
            <a:chOff x="7966880" y="3935853"/>
            <a:chExt cx="180000" cy="180000"/>
          </a:xfrm>
        </p:grpSpPr>
        <p:sp>
          <p:nvSpPr>
            <p:cNvPr id="27" name="Oval 26">
              <a:extLst>
                <a:ext uri="{FF2B5EF4-FFF2-40B4-BE49-F238E27FC236}">
                  <a16:creationId xmlns:a16="http://schemas.microsoft.com/office/drawing/2014/main" id="{A5436763-12F0-38C7-65F7-06AFDB44845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9" name="Graphic 28" descr="Star with solid fill">
              <a:extLst>
                <a:ext uri="{FF2B5EF4-FFF2-40B4-BE49-F238E27FC236}">
                  <a16:creationId xmlns:a16="http://schemas.microsoft.com/office/drawing/2014/main" id="{26701F32-79CE-9571-54B5-FF250FB4CC1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31" name="Group 30">
            <a:extLst>
              <a:ext uri="{FF2B5EF4-FFF2-40B4-BE49-F238E27FC236}">
                <a16:creationId xmlns:a16="http://schemas.microsoft.com/office/drawing/2014/main" id="{8A33C00C-F825-8B9B-F766-B6D9506E8687}"/>
              </a:ext>
            </a:extLst>
          </p:cNvPr>
          <p:cNvGrpSpPr/>
          <p:nvPr/>
        </p:nvGrpSpPr>
        <p:grpSpPr>
          <a:xfrm>
            <a:off x="9172939" y="2103060"/>
            <a:ext cx="180000" cy="180000"/>
            <a:chOff x="7966880" y="3935853"/>
            <a:chExt cx="180000" cy="180000"/>
          </a:xfrm>
        </p:grpSpPr>
        <p:sp>
          <p:nvSpPr>
            <p:cNvPr id="33" name="Oval 32">
              <a:extLst>
                <a:ext uri="{FF2B5EF4-FFF2-40B4-BE49-F238E27FC236}">
                  <a16:creationId xmlns:a16="http://schemas.microsoft.com/office/drawing/2014/main" id="{01B77851-BA07-3ED8-ECF8-3B9B85AAB03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5" name="Graphic 34" descr="Star with solid fill">
              <a:extLst>
                <a:ext uri="{FF2B5EF4-FFF2-40B4-BE49-F238E27FC236}">
                  <a16:creationId xmlns:a16="http://schemas.microsoft.com/office/drawing/2014/main" id="{122D59C8-DB5F-2E7B-11B3-FA06E9BF935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37" name="Group 36">
            <a:extLst>
              <a:ext uri="{FF2B5EF4-FFF2-40B4-BE49-F238E27FC236}">
                <a16:creationId xmlns:a16="http://schemas.microsoft.com/office/drawing/2014/main" id="{E1730595-AD7E-E882-9C8B-E3CBD3162BA9}"/>
              </a:ext>
            </a:extLst>
          </p:cNvPr>
          <p:cNvGrpSpPr/>
          <p:nvPr/>
        </p:nvGrpSpPr>
        <p:grpSpPr>
          <a:xfrm>
            <a:off x="9180559" y="2355981"/>
            <a:ext cx="180000" cy="180000"/>
            <a:chOff x="7966880" y="3935853"/>
            <a:chExt cx="180000" cy="180000"/>
          </a:xfrm>
        </p:grpSpPr>
        <p:sp>
          <p:nvSpPr>
            <p:cNvPr id="39" name="Oval 38">
              <a:extLst>
                <a:ext uri="{FF2B5EF4-FFF2-40B4-BE49-F238E27FC236}">
                  <a16:creationId xmlns:a16="http://schemas.microsoft.com/office/drawing/2014/main" id="{61C92AAA-EFF4-E69C-9048-C540B0FD7AF2}"/>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1" name="Graphic 40" descr="Star with solid fill">
              <a:extLst>
                <a:ext uri="{FF2B5EF4-FFF2-40B4-BE49-F238E27FC236}">
                  <a16:creationId xmlns:a16="http://schemas.microsoft.com/office/drawing/2014/main" id="{47322E90-3C6C-847C-CD14-905033DAF1B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43" name="Group 42">
            <a:extLst>
              <a:ext uri="{FF2B5EF4-FFF2-40B4-BE49-F238E27FC236}">
                <a16:creationId xmlns:a16="http://schemas.microsoft.com/office/drawing/2014/main" id="{81A3085E-6225-56B9-105D-D1B66110B044}"/>
              </a:ext>
            </a:extLst>
          </p:cNvPr>
          <p:cNvGrpSpPr/>
          <p:nvPr/>
        </p:nvGrpSpPr>
        <p:grpSpPr>
          <a:xfrm>
            <a:off x="9401539" y="2102102"/>
            <a:ext cx="180000" cy="180000"/>
            <a:chOff x="7966880" y="3935853"/>
            <a:chExt cx="180000" cy="180000"/>
          </a:xfrm>
        </p:grpSpPr>
        <p:sp>
          <p:nvSpPr>
            <p:cNvPr id="79" name="Oval 78">
              <a:extLst>
                <a:ext uri="{FF2B5EF4-FFF2-40B4-BE49-F238E27FC236}">
                  <a16:creationId xmlns:a16="http://schemas.microsoft.com/office/drawing/2014/main" id="{A70517CA-8954-A55D-4776-696A47BE58F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0" name="Graphic 79" descr="Star with solid fill">
              <a:extLst>
                <a:ext uri="{FF2B5EF4-FFF2-40B4-BE49-F238E27FC236}">
                  <a16:creationId xmlns:a16="http://schemas.microsoft.com/office/drawing/2014/main" id="{0C1ACD51-0F53-D165-F439-71E8C2BE925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81" name="Group 80">
            <a:extLst>
              <a:ext uri="{FF2B5EF4-FFF2-40B4-BE49-F238E27FC236}">
                <a16:creationId xmlns:a16="http://schemas.microsoft.com/office/drawing/2014/main" id="{600C9EF1-B740-2513-444C-E246F605EA90}"/>
              </a:ext>
            </a:extLst>
          </p:cNvPr>
          <p:cNvGrpSpPr/>
          <p:nvPr/>
        </p:nvGrpSpPr>
        <p:grpSpPr>
          <a:xfrm>
            <a:off x="9409159" y="2355023"/>
            <a:ext cx="180000" cy="180000"/>
            <a:chOff x="7966880" y="3935853"/>
            <a:chExt cx="180000" cy="180000"/>
          </a:xfrm>
        </p:grpSpPr>
        <p:sp>
          <p:nvSpPr>
            <p:cNvPr id="82" name="Oval 81">
              <a:extLst>
                <a:ext uri="{FF2B5EF4-FFF2-40B4-BE49-F238E27FC236}">
                  <a16:creationId xmlns:a16="http://schemas.microsoft.com/office/drawing/2014/main" id="{56E6AE19-10E1-ADD7-1D77-FD10580BAF2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3" name="Graphic 82" descr="Star with solid fill">
              <a:extLst>
                <a:ext uri="{FF2B5EF4-FFF2-40B4-BE49-F238E27FC236}">
                  <a16:creationId xmlns:a16="http://schemas.microsoft.com/office/drawing/2014/main" id="{653F6C20-4D7A-ED5A-C690-E57B4537A64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84" name="Group 83">
            <a:extLst>
              <a:ext uri="{FF2B5EF4-FFF2-40B4-BE49-F238E27FC236}">
                <a16:creationId xmlns:a16="http://schemas.microsoft.com/office/drawing/2014/main" id="{885BA44F-CEA8-ED73-D7C4-DCE42DDC495D}"/>
              </a:ext>
            </a:extLst>
          </p:cNvPr>
          <p:cNvGrpSpPr/>
          <p:nvPr/>
        </p:nvGrpSpPr>
        <p:grpSpPr>
          <a:xfrm>
            <a:off x="9648876" y="2102102"/>
            <a:ext cx="180000" cy="180000"/>
            <a:chOff x="7966880" y="3935853"/>
            <a:chExt cx="180000" cy="180000"/>
          </a:xfrm>
        </p:grpSpPr>
        <p:sp>
          <p:nvSpPr>
            <p:cNvPr id="85" name="Oval 84">
              <a:extLst>
                <a:ext uri="{FF2B5EF4-FFF2-40B4-BE49-F238E27FC236}">
                  <a16:creationId xmlns:a16="http://schemas.microsoft.com/office/drawing/2014/main" id="{9F865E0B-6085-322E-AB63-5D3D345B189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6" name="Graphic 85" descr="Star with solid fill">
              <a:extLst>
                <a:ext uri="{FF2B5EF4-FFF2-40B4-BE49-F238E27FC236}">
                  <a16:creationId xmlns:a16="http://schemas.microsoft.com/office/drawing/2014/main" id="{97D873F7-98DE-1E27-8B28-636C8E6D7B9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87" name="Group 86">
            <a:extLst>
              <a:ext uri="{FF2B5EF4-FFF2-40B4-BE49-F238E27FC236}">
                <a16:creationId xmlns:a16="http://schemas.microsoft.com/office/drawing/2014/main" id="{99CE083D-1FAC-DF79-444C-B358A8825B88}"/>
              </a:ext>
            </a:extLst>
          </p:cNvPr>
          <p:cNvGrpSpPr/>
          <p:nvPr/>
        </p:nvGrpSpPr>
        <p:grpSpPr>
          <a:xfrm>
            <a:off x="9656496" y="2355023"/>
            <a:ext cx="180000" cy="180000"/>
            <a:chOff x="7966880" y="3935853"/>
            <a:chExt cx="180000" cy="180000"/>
          </a:xfrm>
        </p:grpSpPr>
        <p:sp>
          <p:nvSpPr>
            <p:cNvPr id="88" name="Oval 87">
              <a:extLst>
                <a:ext uri="{FF2B5EF4-FFF2-40B4-BE49-F238E27FC236}">
                  <a16:creationId xmlns:a16="http://schemas.microsoft.com/office/drawing/2014/main" id="{38847456-9047-D42F-1759-9B8B9C6B866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9" name="Graphic 88" descr="Star with solid fill">
              <a:extLst>
                <a:ext uri="{FF2B5EF4-FFF2-40B4-BE49-F238E27FC236}">
                  <a16:creationId xmlns:a16="http://schemas.microsoft.com/office/drawing/2014/main" id="{B3155311-41DE-92B6-64CF-2B9B852A02C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90" name="Group 89">
            <a:extLst>
              <a:ext uri="{FF2B5EF4-FFF2-40B4-BE49-F238E27FC236}">
                <a16:creationId xmlns:a16="http://schemas.microsoft.com/office/drawing/2014/main" id="{2C059800-C639-27FB-3CC7-0408F144C050}"/>
              </a:ext>
            </a:extLst>
          </p:cNvPr>
          <p:cNvGrpSpPr/>
          <p:nvPr/>
        </p:nvGrpSpPr>
        <p:grpSpPr>
          <a:xfrm>
            <a:off x="9863819" y="2102102"/>
            <a:ext cx="180000" cy="180000"/>
            <a:chOff x="7966880" y="3935853"/>
            <a:chExt cx="180000" cy="180000"/>
          </a:xfrm>
        </p:grpSpPr>
        <p:sp>
          <p:nvSpPr>
            <p:cNvPr id="91" name="Oval 90">
              <a:extLst>
                <a:ext uri="{FF2B5EF4-FFF2-40B4-BE49-F238E27FC236}">
                  <a16:creationId xmlns:a16="http://schemas.microsoft.com/office/drawing/2014/main" id="{13AD7960-4CA0-1D5A-CCE1-7AB93E79E82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92" name="Graphic 91" descr="Star with solid fill">
              <a:extLst>
                <a:ext uri="{FF2B5EF4-FFF2-40B4-BE49-F238E27FC236}">
                  <a16:creationId xmlns:a16="http://schemas.microsoft.com/office/drawing/2014/main" id="{17A2E254-717A-42CB-F86D-CFE9EF82F99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93" name="Group 92">
            <a:extLst>
              <a:ext uri="{FF2B5EF4-FFF2-40B4-BE49-F238E27FC236}">
                <a16:creationId xmlns:a16="http://schemas.microsoft.com/office/drawing/2014/main" id="{0A079BCC-ACD7-065A-6362-9CD6C1F1E8AF}"/>
              </a:ext>
            </a:extLst>
          </p:cNvPr>
          <p:cNvGrpSpPr/>
          <p:nvPr/>
        </p:nvGrpSpPr>
        <p:grpSpPr>
          <a:xfrm>
            <a:off x="9871439" y="2355023"/>
            <a:ext cx="180000" cy="180000"/>
            <a:chOff x="7966880" y="3935853"/>
            <a:chExt cx="180000" cy="180000"/>
          </a:xfrm>
        </p:grpSpPr>
        <p:sp>
          <p:nvSpPr>
            <p:cNvPr id="94" name="Oval 93">
              <a:extLst>
                <a:ext uri="{FF2B5EF4-FFF2-40B4-BE49-F238E27FC236}">
                  <a16:creationId xmlns:a16="http://schemas.microsoft.com/office/drawing/2014/main" id="{C7830069-D324-B009-8120-C351C72959E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95" name="Graphic 94" descr="Star with solid fill">
              <a:extLst>
                <a:ext uri="{FF2B5EF4-FFF2-40B4-BE49-F238E27FC236}">
                  <a16:creationId xmlns:a16="http://schemas.microsoft.com/office/drawing/2014/main" id="{3AA61C7E-EF59-3630-3A74-FBAB240300C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96" name="Group 95">
            <a:extLst>
              <a:ext uri="{FF2B5EF4-FFF2-40B4-BE49-F238E27FC236}">
                <a16:creationId xmlns:a16="http://schemas.microsoft.com/office/drawing/2014/main" id="{BB2D32FC-2508-FD63-CCBC-7CF70F91D7D6}"/>
              </a:ext>
            </a:extLst>
          </p:cNvPr>
          <p:cNvGrpSpPr/>
          <p:nvPr/>
        </p:nvGrpSpPr>
        <p:grpSpPr>
          <a:xfrm>
            <a:off x="3858651" y="5513880"/>
            <a:ext cx="180000" cy="180000"/>
            <a:chOff x="7966880" y="3935853"/>
            <a:chExt cx="180000" cy="180000"/>
          </a:xfrm>
        </p:grpSpPr>
        <p:sp>
          <p:nvSpPr>
            <p:cNvPr id="97" name="Oval 96">
              <a:extLst>
                <a:ext uri="{FF2B5EF4-FFF2-40B4-BE49-F238E27FC236}">
                  <a16:creationId xmlns:a16="http://schemas.microsoft.com/office/drawing/2014/main" id="{80A6DA1F-CC07-5B90-2355-A59B44C15D3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98" name="Graphic 97" descr="Star with solid fill">
              <a:extLst>
                <a:ext uri="{FF2B5EF4-FFF2-40B4-BE49-F238E27FC236}">
                  <a16:creationId xmlns:a16="http://schemas.microsoft.com/office/drawing/2014/main" id="{485B88A0-F8B0-976B-D4C6-6A8FEC746F3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99" name="Group 98">
            <a:extLst>
              <a:ext uri="{FF2B5EF4-FFF2-40B4-BE49-F238E27FC236}">
                <a16:creationId xmlns:a16="http://schemas.microsoft.com/office/drawing/2014/main" id="{8983D19E-68D4-9DCC-C24C-BA04DF515243}"/>
              </a:ext>
            </a:extLst>
          </p:cNvPr>
          <p:cNvGrpSpPr/>
          <p:nvPr/>
        </p:nvGrpSpPr>
        <p:grpSpPr>
          <a:xfrm>
            <a:off x="3909352" y="5961345"/>
            <a:ext cx="180000" cy="180000"/>
            <a:chOff x="7966880" y="3935853"/>
            <a:chExt cx="180000" cy="180000"/>
          </a:xfrm>
        </p:grpSpPr>
        <p:sp>
          <p:nvSpPr>
            <p:cNvPr id="100" name="Oval 99">
              <a:extLst>
                <a:ext uri="{FF2B5EF4-FFF2-40B4-BE49-F238E27FC236}">
                  <a16:creationId xmlns:a16="http://schemas.microsoft.com/office/drawing/2014/main" id="{83653A28-B7D3-EBB3-17E0-630269ECEBD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01" name="Graphic 100" descr="Star with solid fill">
              <a:extLst>
                <a:ext uri="{FF2B5EF4-FFF2-40B4-BE49-F238E27FC236}">
                  <a16:creationId xmlns:a16="http://schemas.microsoft.com/office/drawing/2014/main" id="{FE8D97D3-171B-EADD-4276-086CD19A7BE3}"/>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102" name="Group 101">
            <a:extLst>
              <a:ext uri="{FF2B5EF4-FFF2-40B4-BE49-F238E27FC236}">
                <a16:creationId xmlns:a16="http://schemas.microsoft.com/office/drawing/2014/main" id="{45E9C180-9286-E3EB-BC06-6DB898B6A2C8}"/>
              </a:ext>
            </a:extLst>
          </p:cNvPr>
          <p:cNvGrpSpPr/>
          <p:nvPr/>
        </p:nvGrpSpPr>
        <p:grpSpPr>
          <a:xfrm>
            <a:off x="11313464" y="5493602"/>
            <a:ext cx="180000" cy="180000"/>
            <a:chOff x="7966880" y="3935853"/>
            <a:chExt cx="180000" cy="180000"/>
          </a:xfrm>
        </p:grpSpPr>
        <p:sp>
          <p:nvSpPr>
            <p:cNvPr id="103" name="Oval 102">
              <a:extLst>
                <a:ext uri="{FF2B5EF4-FFF2-40B4-BE49-F238E27FC236}">
                  <a16:creationId xmlns:a16="http://schemas.microsoft.com/office/drawing/2014/main" id="{39F9461C-6C16-A18E-D4B9-1C9FE255826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04" name="Graphic 103" descr="Star with solid fill">
              <a:extLst>
                <a:ext uri="{FF2B5EF4-FFF2-40B4-BE49-F238E27FC236}">
                  <a16:creationId xmlns:a16="http://schemas.microsoft.com/office/drawing/2014/main" id="{47F4AA6B-0839-1DE3-4735-0E659B61381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105" name="Group 104">
            <a:extLst>
              <a:ext uri="{FF2B5EF4-FFF2-40B4-BE49-F238E27FC236}">
                <a16:creationId xmlns:a16="http://schemas.microsoft.com/office/drawing/2014/main" id="{06A9C368-B013-12EC-06B5-56B899C6C9B2}"/>
              </a:ext>
            </a:extLst>
          </p:cNvPr>
          <p:cNvGrpSpPr/>
          <p:nvPr/>
        </p:nvGrpSpPr>
        <p:grpSpPr>
          <a:xfrm>
            <a:off x="8949936" y="5494246"/>
            <a:ext cx="180000" cy="180000"/>
            <a:chOff x="7966880" y="3935853"/>
            <a:chExt cx="180000" cy="180000"/>
          </a:xfrm>
        </p:grpSpPr>
        <p:sp>
          <p:nvSpPr>
            <p:cNvPr id="106" name="Oval 105">
              <a:extLst>
                <a:ext uri="{FF2B5EF4-FFF2-40B4-BE49-F238E27FC236}">
                  <a16:creationId xmlns:a16="http://schemas.microsoft.com/office/drawing/2014/main" id="{DE507412-B35F-9CDC-EA9F-C31B588B135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07" name="Graphic 106" descr="Star with solid fill">
              <a:extLst>
                <a:ext uri="{FF2B5EF4-FFF2-40B4-BE49-F238E27FC236}">
                  <a16:creationId xmlns:a16="http://schemas.microsoft.com/office/drawing/2014/main" id="{779CD6ED-483B-07DC-A190-84F8683D836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108" name="Group 107">
            <a:extLst>
              <a:ext uri="{FF2B5EF4-FFF2-40B4-BE49-F238E27FC236}">
                <a16:creationId xmlns:a16="http://schemas.microsoft.com/office/drawing/2014/main" id="{03970A3E-C75B-1644-86FD-D4EFE9F95853}"/>
              </a:ext>
            </a:extLst>
          </p:cNvPr>
          <p:cNvGrpSpPr/>
          <p:nvPr/>
        </p:nvGrpSpPr>
        <p:grpSpPr>
          <a:xfrm>
            <a:off x="6704545" y="5473680"/>
            <a:ext cx="180000" cy="180000"/>
            <a:chOff x="7966880" y="3935853"/>
            <a:chExt cx="180000" cy="180000"/>
          </a:xfrm>
        </p:grpSpPr>
        <p:sp>
          <p:nvSpPr>
            <p:cNvPr id="109" name="Oval 108">
              <a:extLst>
                <a:ext uri="{FF2B5EF4-FFF2-40B4-BE49-F238E27FC236}">
                  <a16:creationId xmlns:a16="http://schemas.microsoft.com/office/drawing/2014/main" id="{3F2FCC3E-6368-DBFF-F224-72E2C029C09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0" name="Graphic 109" descr="Star with solid fill">
              <a:extLst>
                <a:ext uri="{FF2B5EF4-FFF2-40B4-BE49-F238E27FC236}">
                  <a16:creationId xmlns:a16="http://schemas.microsoft.com/office/drawing/2014/main" id="{3ED98D3F-E9A5-0CAB-84BF-D3C79EBDB0C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111" name="Group 110">
            <a:extLst>
              <a:ext uri="{FF2B5EF4-FFF2-40B4-BE49-F238E27FC236}">
                <a16:creationId xmlns:a16="http://schemas.microsoft.com/office/drawing/2014/main" id="{EDAE83D6-A2FB-2B74-F0B5-D76F43470531}"/>
              </a:ext>
            </a:extLst>
          </p:cNvPr>
          <p:cNvGrpSpPr/>
          <p:nvPr/>
        </p:nvGrpSpPr>
        <p:grpSpPr>
          <a:xfrm>
            <a:off x="2498351" y="5106895"/>
            <a:ext cx="180000" cy="180000"/>
            <a:chOff x="7966880" y="3935853"/>
            <a:chExt cx="180000" cy="180000"/>
          </a:xfrm>
        </p:grpSpPr>
        <p:sp>
          <p:nvSpPr>
            <p:cNvPr id="112" name="Oval 111">
              <a:extLst>
                <a:ext uri="{FF2B5EF4-FFF2-40B4-BE49-F238E27FC236}">
                  <a16:creationId xmlns:a16="http://schemas.microsoft.com/office/drawing/2014/main" id="{1FC11BEF-5DF2-4BD1-4771-001D32369D7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3" name="Graphic 112" descr="Star with solid fill">
              <a:extLst>
                <a:ext uri="{FF2B5EF4-FFF2-40B4-BE49-F238E27FC236}">
                  <a16:creationId xmlns:a16="http://schemas.microsoft.com/office/drawing/2014/main" id="{7490B50A-954E-088A-708B-AB60ACD2BD2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114" name="Group 113">
            <a:extLst>
              <a:ext uri="{FF2B5EF4-FFF2-40B4-BE49-F238E27FC236}">
                <a16:creationId xmlns:a16="http://schemas.microsoft.com/office/drawing/2014/main" id="{F2930C32-FB4F-91AE-BD75-A045B9423B9E}"/>
              </a:ext>
            </a:extLst>
          </p:cNvPr>
          <p:cNvGrpSpPr/>
          <p:nvPr/>
        </p:nvGrpSpPr>
        <p:grpSpPr>
          <a:xfrm>
            <a:off x="1930847" y="5462780"/>
            <a:ext cx="180000" cy="180000"/>
            <a:chOff x="7966880" y="3935853"/>
            <a:chExt cx="180000" cy="180000"/>
          </a:xfrm>
        </p:grpSpPr>
        <p:sp>
          <p:nvSpPr>
            <p:cNvPr id="115" name="Oval 114">
              <a:extLst>
                <a:ext uri="{FF2B5EF4-FFF2-40B4-BE49-F238E27FC236}">
                  <a16:creationId xmlns:a16="http://schemas.microsoft.com/office/drawing/2014/main" id="{8BDA1E2F-E2BA-B06A-2A2F-18A6177B5B7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6" name="Graphic 115" descr="Star with solid fill">
              <a:extLst>
                <a:ext uri="{FF2B5EF4-FFF2-40B4-BE49-F238E27FC236}">
                  <a16:creationId xmlns:a16="http://schemas.microsoft.com/office/drawing/2014/main" id="{D453E16A-59EC-B45E-FB00-CB7F41F788F1}"/>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117" name="Group 116">
            <a:extLst>
              <a:ext uri="{FF2B5EF4-FFF2-40B4-BE49-F238E27FC236}">
                <a16:creationId xmlns:a16="http://schemas.microsoft.com/office/drawing/2014/main" id="{62D9762E-BBD1-D194-249B-C97F6371B40E}"/>
              </a:ext>
            </a:extLst>
          </p:cNvPr>
          <p:cNvGrpSpPr/>
          <p:nvPr/>
        </p:nvGrpSpPr>
        <p:grpSpPr>
          <a:xfrm>
            <a:off x="4633743" y="6169020"/>
            <a:ext cx="180000" cy="180000"/>
            <a:chOff x="7966880" y="3935853"/>
            <a:chExt cx="180000" cy="180000"/>
          </a:xfrm>
        </p:grpSpPr>
        <p:sp>
          <p:nvSpPr>
            <p:cNvPr id="154" name="Oval 153">
              <a:extLst>
                <a:ext uri="{FF2B5EF4-FFF2-40B4-BE49-F238E27FC236}">
                  <a16:creationId xmlns:a16="http://schemas.microsoft.com/office/drawing/2014/main" id="{7A6960F7-A433-2124-A8E9-EDAB3B8C7C4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5" name="Graphic 154" descr="Star with solid fill">
              <a:extLst>
                <a:ext uri="{FF2B5EF4-FFF2-40B4-BE49-F238E27FC236}">
                  <a16:creationId xmlns:a16="http://schemas.microsoft.com/office/drawing/2014/main" id="{0862837B-4437-BB50-0D5F-A5A258753FA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156" name="Group 155">
            <a:extLst>
              <a:ext uri="{FF2B5EF4-FFF2-40B4-BE49-F238E27FC236}">
                <a16:creationId xmlns:a16="http://schemas.microsoft.com/office/drawing/2014/main" id="{9ABF742C-F571-51D8-2A98-E66BBD50085E}"/>
              </a:ext>
            </a:extLst>
          </p:cNvPr>
          <p:cNvGrpSpPr/>
          <p:nvPr/>
        </p:nvGrpSpPr>
        <p:grpSpPr>
          <a:xfrm>
            <a:off x="692253" y="5409748"/>
            <a:ext cx="180000" cy="180000"/>
            <a:chOff x="7966880" y="3935853"/>
            <a:chExt cx="180000" cy="180000"/>
          </a:xfrm>
        </p:grpSpPr>
        <p:sp>
          <p:nvSpPr>
            <p:cNvPr id="157" name="Oval 156">
              <a:extLst>
                <a:ext uri="{FF2B5EF4-FFF2-40B4-BE49-F238E27FC236}">
                  <a16:creationId xmlns:a16="http://schemas.microsoft.com/office/drawing/2014/main" id="{9D61C0DF-EB05-6238-0448-81D23F49EFC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8" name="Graphic 157" descr="Star with solid fill">
              <a:extLst>
                <a:ext uri="{FF2B5EF4-FFF2-40B4-BE49-F238E27FC236}">
                  <a16:creationId xmlns:a16="http://schemas.microsoft.com/office/drawing/2014/main" id="{40AA2DA1-5936-E132-17C8-588C64853BD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997639" y="3958992"/>
              <a:ext cx="118481" cy="118481"/>
            </a:xfrm>
            <a:prstGeom prst="rect">
              <a:avLst/>
            </a:prstGeom>
          </p:spPr>
        </p:pic>
      </p:grpSp>
      <p:grpSp>
        <p:nvGrpSpPr>
          <p:cNvPr id="14" name="Group 13">
            <a:extLst>
              <a:ext uri="{FF2B5EF4-FFF2-40B4-BE49-F238E27FC236}">
                <a16:creationId xmlns:a16="http://schemas.microsoft.com/office/drawing/2014/main" id="{6DFE6FFB-2929-DD4E-00AA-F901C1904FD8}"/>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BD144730-E258-36B2-BE7A-B5006DF80A7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0" name="Group 19">
              <a:extLst>
                <a:ext uri="{FF2B5EF4-FFF2-40B4-BE49-F238E27FC236}">
                  <a16:creationId xmlns:a16="http://schemas.microsoft.com/office/drawing/2014/main" id="{E40223F6-2A82-99BD-F04A-45447E21750B}"/>
                </a:ext>
              </a:extLst>
            </p:cNvPr>
            <p:cNvGrpSpPr/>
            <p:nvPr/>
          </p:nvGrpSpPr>
          <p:grpSpPr>
            <a:xfrm>
              <a:off x="10892274" y="158021"/>
              <a:ext cx="1191080" cy="262128"/>
              <a:chOff x="9614080" y="308749"/>
              <a:chExt cx="1191080" cy="262128"/>
            </a:xfrm>
          </p:grpSpPr>
          <p:sp>
            <p:nvSpPr>
              <p:cNvPr id="22" name="Rectangle 21">
                <a:extLst>
                  <a:ext uri="{FF2B5EF4-FFF2-40B4-BE49-F238E27FC236}">
                    <a16:creationId xmlns:a16="http://schemas.microsoft.com/office/drawing/2014/main" id="{8C95D3E5-8F11-558D-E005-692D83339FF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4" name="Rectangle 23">
                <a:extLst>
                  <a:ext uri="{FF2B5EF4-FFF2-40B4-BE49-F238E27FC236}">
                    <a16:creationId xmlns:a16="http://schemas.microsoft.com/office/drawing/2014/main" id="{81BA4C22-CC35-1B81-02EA-D055F78A340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6" name="Rectangle 25">
            <a:extLst>
              <a:ext uri="{FF2B5EF4-FFF2-40B4-BE49-F238E27FC236}">
                <a16:creationId xmlns:a16="http://schemas.microsoft.com/office/drawing/2014/main" id="{B7AA92BA-10EA-3C62-6D95-F622E5ED295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23113749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fade">
                                      <p:cBhvr>
                                        <p:cTn id="7" dur="500"/>
                                        <p:tgtEl>
                                          <p:spTgt spid="96"/>
                                        </p:tgtEl>
                                      </p:cBhvr>
                                    </p:animEffect>
                                  </p:childTnLst>
                                </p:cTn>
                              </p:par>
                              <p:par>
                                <p:cTn id="8" presetID="10" presetClass="entr" presetSubtype="0" fill="hold" nodeType="withEffect">
                                  <p:stCondLst>
                                    <p:cond delay="0"/>
                                  </p:stCondLst>
                                  <p:childTnLst>
                                    <p:set>
                                      <p:cBhvr>
                                        <p:cTn id="9" dur="1" fill="hold">
                                          <p:stCondLst>
                                            <p:cond delay="0"/>
                                          </p:stCondLst>
                                        </p:cTn>
                                        <p:tgtEl>
                                          <p:spTgt spid="99"/>
                                        </p:tgtEl>
                                        <p:attrNameLst>
                                          <p:attrName>style.visibility</p:attrName>
                                        </p:attrNameLst>
                                      </p:cBhvr>
                                      <p:to>
                                        <p:strVal val="visible"/>
                                      </p:to>
                                    </p:set>
                                    <p:animEffect transition="in" filter="fade">
                                      <p:cBhvr>
                                        <p:cTn id="10" dur="500"/>
                                        <p:tgtEl>
                                          <p:spTgt spid="99"/>
                                        </p:tgtEl>
                                      </p:cBhvr>
                                    </p:animEffect>
                                  </p:childTnLst>
                                </p:cTn>
                              </p:par>
                              <p:par>
                                <p:cTn id="11" presetID="10" presetClass="entr" presetSubtype="0" fill="hold"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500"/>
                                        <p:tgtEl>
                                          <p:spTgt spid="102"/>
                                        </p:tgtEl>
                                      </p:cBhvr>
                                    </p:animEffect>
                                  </p:childTnLst>
                                </p:cTn>
                              </p:par>
                              <p:par>
                                <p:cTn id="14" presetID="10" presetClass="entr" presetSubtype="0" fill="hold" nodeType="with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fade">
                                      <p:cBhvr>
                                        <p:cTn id="16" dur="500"/>
                                        <p:tgtEl>
                                          <p:spTgt spid="105"/>
                                        </p:tgtEl>
                                      </p:cBhvr>
                                    </p:animEffect>
                                  </p:childTnLst>
                                </p:cTn>
                              </p:par>
                              <p:par>
                                <p:cTn id="17" presetID="10" presetClass="entr" presetSubtype="0" fill="hold" nodeType="withEffect">
                                  <p:stCondLst>
                                    <p:cond delay="0"/>
                                  </p:stCondLst>
                                  <p:childTnLst>
                                    <p:set>
                                      <p:cBhvr>
                                        <p:cTn id="18" dur="1" fill="hold">
                                          <p:stCondLst>
                                            <p:cond delay="0"/>
                                          </p:stCondLst>
                                        </p:cTn>
                                        <p:tgtEl>
                                          <p:spTgt spid="108"/>
                                        </p:tgtEl>
                                        <p:attrNameLst>
                                          <p:attrName>style.visibility</p:attrName>
                                        </p:attrNameLst>
                                      </p:cBhvr>
                                      <p:to>
                                        <p:strVal val="visible"/>
                                      </p:to>
                                    </p:set>
                                    <p:animEffect transition="in" filter="fade">
                                      <p:cBhvr>
                                        <p:cTn id="19" dur="500"/>
                                        <p:tgtEl>
                                          <p:spTgt spid="108"/>
                                        </p:tgtEl>
                                      </p:cBhvr>
                                    </p:animEffect>
                                  </p:childTnLst>
                                </p:cTn>
                              </p:par>
                              <p:par>
                                <p:cTn id="20" presetID="10" presetClass="entr" presetSubtype="0" fill="hold" nodeType="withEffect">
                                  <p:stCondLst>
                                    <p:cond delay="0"/>
                                  </p:stCondLst>
                                  <p:childTnLst>
                                    <p:set>
                                      <p:cBhvr>
                                        <p:cTn id="21" dur="1" fill="hold">
                                          <p:stCondLst>
                                            <p:cond delay="0"/>
                                          </p:stCondLst>
                                        </p:cTn>
                                        <p:tgtEl>
                                          <p:spTgt spid="111"/>
                                        </p:tgtEl>
                                        <p:attrNameLst>
                                          <p:attrName>style.visibility</p:attrName>
                                        </p:attrNameLst>
                                      </p:cBhvr>
                                      <p:to>
                                        <p:strVal val="visible"/>
                                      </p:to>
                                    </p:set>
                                    <p:animEffect transition="in" filter="fade">
                                      <p:cBhvr>
                                        <p:cTn id="22" dur="500"/>
                                        <p:tgtEl>
                                          <p:spTgt spid="111"/>
                                        </p:tgtEl>
                                      </p:cBhvr>
                                    </p:animEffect>
                                  </p:childTnLst>
                                </p:cTn>
                              </p:par>
                              <p:par>
                                <p:cTn id="23" presetID="10" presetClass="entr" presetSubtype="0" fill="hold" nodeType="withEffect">
                                  <p:stCondLst>
                                    <p:cond delay="0"/>
                                  </p:stCondLst>
                                  <p:childTnLst>
                                    <p:set>
                                      <p:cBhvr>
                                        <p:cTn id="24" dur="1" fill="hold">
                                          <p:stCondLst>
                                            <p:cond delay="0"/>
                                          </p:stCondLst>
                                        </p:cTn>
                                        <p:tgtEl>
                                          <p:spTgt spid="114"/>
                                        </p:tgtEl>
                                        <p:attrNameLst>
                                          <p:attrName>style.visibility</p:attrName>
                                        </p:attrNameLst>
                                      </p:cBhvr>
                                      <p:to>
                                        <p:strVal val="visible"/>
                                      </p:to>
                                    </p:set>
                                    <p:animEffect transition="in" filter="fade">
                                      <p:cBhvr>
                                        <p:cTn id="25" dur="500"/>
                                        <p:tgtEl>
                                          <p:spTgt spid="114"/>
                                        </p:tgtEl>
                                      </p:cBhvr>
                                    </p:animEffect>
                                  </p:childTnLst>
                                </p:cTn>
                              </p:par>
                              <p:par>
                                <p:cTn id="26" presetID="10" presetClass="entr" presetSubtype="0" fill="hold" nodeType="withEffect">
                                  <p:stCondLst>
                                    <p:cond delay="0"/>
                                  </p:stCondLst>
                                  <p:childTnLst>
                                    <p:set>
                                      <p:cBhvr>
                                        <p:cTn id="27" dur="1" fill="hold">
                                          <p:stCondLst>
                                            <p:cond delay="0"/>
                                          </p:stCondLst>
                                        </p:cTn>
                                        <p:tgtEl>
                                          <p:spTgt spid="117"/>
                                        </p:tgtEl>
                                        <p:attrNameLst>
                                          <p:attrName>style.visibility</p:attrName>
                                        </p:attrNameLst>
                                      </p:cBhvr>
                                      <p:to>
                                        <p:strVal val="visible"/>
                                      </p:to>
                                    </p:set>
                                    <p:animEffect transition="in" filter="fade">
                                      <p:cBhvr>
                                        <p:cTn id="28" dur="500"/>
                                        <p:tgtEl>
                                          <p:spTgt spid="117"/>
                                        </p:tgtEl>
                                      </p:cBhvr>
                                    </p:animEffect>
                                  </p:childTnLst>
                                </p:cTn>
                              </p:par>
                              <p:par>
                                <p:cTn id="29" presetID="10" presetClass="entr" presetSubtype="0" fill="hold" nodeType="with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identify the forces driving success and the obstacles slowing us down in our data governance program.</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purpose is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prioritize key issues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focus on during the rest of the workshop.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will lead to a clear understanding of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enablers and blockers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setting the stage for strategic action.</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C51AA6F6-7C85-9442-E37E-7761A510DF50}"/>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BD4A9862-907B-3DD9-D427-36F5D51CFE5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5" name="Group 14">
              <a:extLst>
                <a:ext uri="{FF2B5EF4-FFF2-40B4-BE49-F238E27FC236}">
                  <a16:creationId xmlns:a16="http://schemas.microsoft.com/office/drawing/2014/main" id="{57E007D4-56E2-8FAE-1A8E-A31BA1338D60}"/>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6F72BE1E-AB27-8030-B513-C9EC950C5DA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0" name="Rectangle 19">
                <a:extLst>
                  <a:ext uri="{FF2B5EF4-FFF2-40B4-BE49-F238E27FC236}">
                    <a16:creationId xmlns:a16="http://schemas.microsoft.com/office/drawing/2014/main" id="{6B6BA4D0-FE73-DF91-A675-A67B8E6B0ED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1EDA9FA0-5172-DF32-3F39-DA3654BD5BC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2383939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A51E3C5A-F71F-C55B-00A7-4DB7DAFE3E75}"/>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Draw a simple sailboat on a whiteboard or flip chart.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explains the Sailboat metaphor: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boat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represents the current state of the data governance program,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wind</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propels us forward, and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anchors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hold us back.</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sure to emphasize that everyone should focus on realistic and actionable insights.</a:t>
            </a:r>
          </a:p>
        </p:txBody>
      </p:sp>
      <p:sp>
        <p:nvSpPr>
          <p:cNvPr id="14" name="Tijdelijke aanduiding voor tekst 44">
            <a:extLst>
              <a:ext uri="{FF2B5EF4-FFF2-40B4-BE49-F238E27FC236}">
                <a16:creationId xmlns:a16="http://schemas.microsoft.com/office/drawing/2014/main" id="{787628DD-FA2F-0D31-ED5F-9A3BFE3F7F5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Setting the Scene </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black and white drawing of a sailboat&#10;&#10;Description automatically generated">
            <a:extLst>
              <a:ext uri="{FF2B5EF4-FFF2-40B4-BE49-F238E27FC236}">
                <a16:creationId xmlns:a16="http://schemas.microsoft.com/office/drawing/2014/main" id="{13807599-0F0B-3E54-0AFD-8EB9673FFD9C}"/>
              </a:ext>
            </a:extLst>
          </p:cNvPr>
          <p:cNvPicPr>
            <a:picLocks noChangeAspect="1"/>
          </p:cNvPicPr>
          <p:nvPr/>
        </p:nvPicPr>
        <p:blipFill>
          <a:blip r:embed="rId2"/>
          <a:stretch>
            <a:fillRect/>
          </a:stretch>
        </p:blipFill>
        <p:spPr>
          <a:xfrm>
            <a:off x="7625162" y="4316413"/>
            <a:ext cx="1933494" cy="1927099"/>
          </a:xfrm>
          <a:prstGeom prst="rect">
            <a:avLst/>
          </a:prstGeom>
        </p:spPr>
      </p:pic>
      <p:grpSp>
        <p:nvGrpSpPr>
          <p:cNvPr id="16" name="Group 15">
            <a:extLst>
              <a:ext uri="{FF2B5EF4-FFF2-40B4-BE49-F238E27FC236}">
                <a16:creationId xmlns:a16="http://schemas.microsoft.com/office/drawing/2014/main" id="{CF5DC059-5C81-3C41-49A4-188EDCFFAD93}"/>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7979E0DF-A743-F4B6-E5F8-CA2E176A2C8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0" name="Group 19">
              <a:extLst>
                <a:ext uri="{FF2B5EF4-FFF2-40B4-BE49-F238E27FC236}">
                  <a16:creationId xmlns:a16="http://schemas.microsoft.com/office/drawing/2014/main" id="{F6592B14-7557-C454-8B2C-80C0B2497545}"/>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0F8C6CFE-C51A-62A3-DA16-804EE1510D6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2" name="Rectangle 21">
                <a:extLst>
                  <a:ext uri="{FF2B5EF4-FFF2-40B4-BE49-F238E27FC236}">
                    <a16:creationId xmlns:a16="http://schemas.microsoft.com/office/drawing/2014/main" id="{7A48167A-42C6-C17E-1C5C-1EEBC0FF850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4D9E69B8-E98B-3B80-F810-B526C9A60EB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4011179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A51E3C5A-F71F-C55B-00A7-4DB7DAFE3E75}"/>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writes down on sticky notes the factors (winds) that are helping the data governance program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move toward success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could be existing strengths, resources, or positive feedback.</a:t>
            </a:r>
          </a:p>
        </p:txBody>
      </p:sp>
      <p:sp>
        <p:nvSpPr>
          <p:cNvPr id="14" name="Tijdelijke aanduiding voor tekst 44">
            <a:extLst>
              <a:ext uri="{FF2B5EF4-FFF2-40B4-BE49-F238E27FC236}">
                <a16:creationId xmlns:a16="http://schemas.microsoft.com/office/drawing/2014/main" id="{787628DD-FA2F-0D31-ED5F-9A3BFE3F7F5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Moving us Forward</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A3CD1B2E-1FE9-B7AE-FA8E-A73C20A884F1}"/>
              </a:ext>
            </a:extLst>
          </p:cNvPr>
          <p:cNvSpPr/>
          <p:nvPr/>
        </p:nvSpPr>
        <p:spPr>
          <a:xfrm rot="21310002">
            <a:off x="4145321" y="4880126"/>
            <a:ext cx="1260000" cy="1260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Strong leadership support</a:t>
            </a:r>
          </a:p>
        </p:txBody>
      </p:sp>
      <p:sp>
        <p:nvSpPr>
          <p:cNvPr id="17" name="Rectangle 16">
            <a:extLst>
              <a:ext uri="{FF2B5EF4-FFF2-40B4-BE49-F238E27FC236}">
                <a16:creationId xmlns:a16="http://schemas.microsoft.com/office/drawing/2014/main" id="{618BA886-0CBE-01E7-692B-E1F9283FA7D1}"/>
              </a:ext>
            </a:extLst>
          </p:cNvPr>
          <p:cNvSpPr/>
          <p:nvPr/>
        </p:nvSpPr>
        <p:spPr>
          <a:xfrm>
            <a:off x="5731303" y="5038141"/>
            <a:ext cx="1260000" cy="1260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Clear data governance vision</a:t>
            </a:r>
          </a:p>
        </p:txBody>
      </p:sp>
      <p:sp>
        <p:nvSpPr>
          <p:cNvPr id="20" name="Rectangle 19">
            <a:extLst>
              <a:ext uri="{FF2B5EF4-FFF2-40B4-BE49-F238E27FC236}">
                <a16:creationId xmlns:a16="http://schemas.microsoft.com/office/drawing/2014/main" id="{3A4BBC81-CCA8-6B7F-42C9-A463B3C09C5E}"/>
              </a:ext>
            </a:extLst>
          </p:cNvPr>
          <p:cNvSpPr/>
          <p:nvPr/>
        </p:nvSpPr>
        <p:spPr>
          <a:xfrm>
            <a:off x="7258004" y="4585557"/>
            <a:ext cx="1260000" cy="1260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Engaged data stewards</a:t>
            </a:r>
          </a:p>
        </p:txBody>
      </p:sp>
      <p:sp>
        <p:nvSpPr>
          <p:cNvPr id="21" name="Rectangle 20">
            <a:extLst>
              <a:ext uri="{FF2B5EF4-FFF2-40B4-BE49-F238E27FC236}">
                <a16:creationId xmlns:a16="http://schemas.microsoft.com/office/drawing/2014/main" id="{1F383533-3770-762E-A8AB-E0D8D286A8AC}"/>
              </a:ext>
            </a:extLst>
          </p:cNvPr>
          <p:cNvSpPr/>
          <p:nvPr/>
        </p:nvSpPr>
        <p:spPr>
          <a:xfrm rot="265692">
            <a:off x="8750198" y="4850673"/>
            <a:ext cx="1260000" cy="1260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Proven data quality improvements</a:t>
            </a:r>
          </a:p>
        </p:txBody>
      </p:sp>
      <p:sp>
        <p:nvSpPr>
          <p:cNvPr id="22" name="Rectangle 21">
            <a:extLst>
              <a:ext uri="{FF2B5EF4-FFF2-40B4-BE49-F238E27FC236}">
                <a16:creationId xmlns:a16="http://schemas.microsoft.com/office/drawing/2014/main" id="{70DAABAC-C265-3619-F486-0289F7826CE7}"/>
              </a:ext>
            </a:extLst>
          </p:cNvPr>
          <p:cNvSpPr/>
          <p:nvPr/>
        </p:nvSpPr>
        <p:spPr>
          <a:xfrm>
            <a:off x="10316976" y="4871697"/>
            <a:ext cx="1260000" cy="1260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Well-defined CDEs</a:t>
            </a:r>
          </a:p>
        </p:txBody>
      </p:sp>
      <p:grpSp>
        <p:nvGrpSpPr>
          <p:cNvPr id="15" name="Group 14">
            <a:extLst>
              <a:ext uri="{FF2B5EF4-FFF2-40B4-BE49-F238E27FC236}">
                <a16:creationId xmlns:a16="http://schemas.microsoft.com/office/drawing/2014/main" id="{4E6522BD-EA30-99CA-F113-9AAD902F8B6B}"/>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077CAA2F-26AB-9725-4670-EA6AFC62C72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4" name="Group 23">
              <a:extLst>
                <a:ext uri="{FF2B5EF4-FFF2-40B4-BE49-F238E27FC236}">
                  <a16:creationId xmlns:a16="http://schemas.microsoft.com/office/drawing/2014/main" id="{D1682A23-05BD-17CB-D072-5BFA06BDDE94}"/>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717B4D6A-7F7E-F475-3174-0F87611695D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6" name="Rectangle 25">
                <a:extLst>
                  <a:ext uri="{FF2B5EF4-FFF2-40B4-BE49-F238E27FC236}">
                    <a16:creationId xmlns:a16="http://schemas.microsoft.com/office/drawing/2014/main" id="{7CBABECD-01CE-EFEB-85DB-93284987E4A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F204432A-AA66-8CCD-9DA8-944ECEFD5B7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703842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20" grpId="0" animBg="1"/>
      <p:bldP spid="21" grpId="0" animBg="1"/>
      <p:bldP spid="2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A51E3C5A-F71F-C55B-00A7-4DB7DAFE3E75}"/>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walks to the Sailboat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presents their “positives” to the rest of the group.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a member has presented their positive, they stick it to the top half of the sailboat. There should be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here, only reading directly from the sticky note.</a:t>
            </a:r>
          </a:p>
        </p:txBody>
      </p:sp>
      <p:sp>
        <p:nvSpPr>
          <p:cNvPr id="14" name="Tijdelijke aanduiding voor tekst 44">
            <a:extLst>
              <a:ext uri="{FF2B5EF4-FFF2-40B4-BE49-F238E27FC236}">
                <a16:creationId xmlns:a16="http://schemas.microsoft.com/office/drawing/2014/main" id="{787628DD-FA2F-0D31-ED5F-9A3BFE3F7F5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black and white drawing of a sailboat&#10;&#10;Description automatically generated">
            <a:extLst>
              <a:ext uri="{FF2B5EF4-FFF2-40B4-BE49-F238E27FC236}">
                <a16:creationId xmlns:a16="http://schemas.microsoft.com/office/drawing/2014/main" id="{A2672390-D1DD-3EA1-C509-D2931514D4BA}"/>
              </a:ext>
            </a:extLst>
          </p:cNvPr>
          <p:cNvPicPr>
            <a:picLocks noChangeAspect="1"/>
          </p:cNvPicPr>
          <p:nvPr/>
        </p:nvPicPr>
        <p:blipFill>
          <a:blip r:embed="rId2"/>
          <a:stretch>
            <a:fillRect/>
          </a:stretch>
        </p:blipFill>
        <p:spPr>
          <a:xfrm>
            <a:off x="6096000" y="4108663"/>
            <a:ext cx="2338706" cy="2330971"/>
          </a:xfrm>
          <a:prstGeom prst="rect">
            <a:avLst/>
          </a:prstGeom>
        </p:spPr>
      </p:pic>
      <p:sp>
        <p:nvSpPr>
          <p:cNvPr id="23" name="Rectangle 22">
            <a:extLst>
              <a:ext uri="{FF2B5EF4-FFF2-40B4-BE49-F238E27FC236}">
                <a16:creationId xmlns:a16="http://schemas.microsoft.com/office/drawing/2014/main" id="{376D2042-6D7D-7843-6912-CCF502312564}"/>
              </a:ext>
            </a:extLst>
          </p:cNvPr>
          <p:cNvSpPr/>
          <p:nvPr/>
        </p:nvSpPr>
        <p:spPr>
          <a:xfrm>
            <a:off x="7918709" y="4288831"/>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BAB2E337-F16C-E1C0-A7E3-F0B141FB181D}"/>
              </a:ext>
            </a:extLst>
          </p:cNvPr>
          <p:cNvSpPr/>
          <p:nvPr/>
        </p:nvSpPr>
        <p:spPr>
          <a:xfrm>
            <a:off x="7990709" y="468867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48B49E6B-DA8A-03E9-5F57-BE0673AE27E7}"/>
              </a:ext>
            </a:extLst>
          </p:cNvPr>
          <p:cNvSpPr/>
          <p:nvPr/>
        </p:nvSpPr>
        <p:spPr>
          <a:xfrm>
            <a:off x="7735080" y="505699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0FFD5ECA-9B5C-DED3-674D-195314C10042}"/>
              </a:ext>
            </a:extLst>
          </p:cNvPr>
          <p:cNvSpPr/>
          <p:nvPr/>
        </p:nvSpPr>
        <p:spPr>
          <a:xfrm>
            <a:off x="7513578" y="4576831"/>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8B189D83-FBE0-BE0A-E412-AC754AD99335}"/>
              </a:ext>
            </a:extLst>
          </p:cNvPr>
          <p:cNvSpPr/>
          <p:nvPr/>
        </p:nvSpPr>
        <p:spPr>
          <a:xfrm>
            <a:off x="7121353" y="4264956"/>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A5F856EF-3A22-5539-3851-6563599421E6}"/>
              </a:ext>
            </a:extLst>
          </p:cNvPr>
          <p:cNvSpPr/>
          <p:nvPr/>
        </p:nvSpPr>
        <p:spPr>
          <a:xfrm>
            <a:off x="6736450" y="4678206"/>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447F8865-157D-2035-B99A-ADFD5625708C}"/>
              </a:ext>
            </a:extLst>
          </p:cNvPr>
          <p:cNvSpPr/>
          <p:nvPr/>
        </p:nvSpPr>
        <p:spPr>
          <a:xfrm>
            <a:off x="6524834" y="4432831"/>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EC567559-D8EC-6DE9-C687-AA7815E07499}"/>
              </a:ext>
            </a:extLst>
          </p:cNvPr>
          <p:cNvSpPr/>
          <p:nvPr/>
        </p:nvSpPr>
        <p:spPr>
          <a:xfrm>
            <a:off x="6376058" y="4986148"/>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B1BC6C01-462A-D1F0-925B-26D3B04195DD}"/>
              </a:ext>
            </a:extLst>
          </p:cNvPr>
          <p:cNvSpPr/>
          <p:nvPr/>
        </p:nvSpPr>
        <p:spPr>
          <a:xfrm>
            <a:off x="6833353" y="510721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C8155A79-64CE-63D9-AE99-2C731DE9AC9C}"/>
              </a:ext>
            </a:extLst>
          </p:cNvPr>
          <p:cNvSpPr/>
          <p:nvPr/>
        </p:nvSpPr>
        <p:spPr>
          <a:xfrm>
            <a:off x="7323454" y="496321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760C93E0-BEED-F261-CA5F-3DFB87F83573}"/>
              </a:ext>
            </a:extLst>
          </p:cNvPr>
          <p:cNvSpPr/>
          <p:nvPr/>
        </p:nvSpPr>
        <p:spPr>
          <a:xfrm>
            <a:off x="6180744" y="423217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05077A37-50DA-2BC8-A2B5-4A4A62E21D45}"/>
              </a:ext>
            </a:extLst>
          </p:cNvPr>
          <p:cNvSpPr/>
          <p:nvPr/>
        </p:nvSpPr>
        <p:spPr>
          <a:xfrm>
            <a:off x="7467454" y="4209186"/>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2738B7B-DA03-E97F-E76C-1D225D4288BC}"/>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60DF0213-D52A-8128-E123-02D5523752D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0" name="Group 19">
              <a:extLst>
                <a:ext uri="{FF2B5EF4-FFF2-40B4-BE49-F238E27FC236}">
                  <a16:creationId xmlns:a16="http://schemas.microsoft.com/office/drawing/2014/main" id="{ACD61BEF-12D1-25B2-A3B0-CFF662644411}"/>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14AD4D0B-9A38-2512-275F-2D63F3F524C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2" name="Rectangle 21">
                <a:extLst>
                  <a:ext uri="{FF2B5EF4-FFF2-40B4-BE49-F238E27FC236}">
                    <a16:creationId xmlns:a16="http://schemas.microsoft.com/office/drawing/2014/main" id="{57BFD9D8-92B9-9F50-A435-EAE6A879875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5" name="Rectangle 34">
            <a:extLst>
              <a:ext uri="{FF2B5EF4-FFF2-40B4-BE49-F238E27FC236}">
                <a16:creationId xmlns:a16="http://schemas.microsoft.com/office/drawing/2014/main" id="{3F0315AD-4275-F201-8C50-3387CDE473D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ijdelijke aanduiding voor tekst 44">
            <a:extLst>
              <a:ext uri="{FF2B5EF4-FFF2-40B4-BE49-F238E27FC236}">
                <a16:creationId xmlns:a16="http://schemas.microsoft.com/office/drawing/2014/main" id="{626538A5-E37F-5DF7-DE6B-F1520E74828C}"/>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1EF4479D-F8C6-F1CD-D216-DABF2325617D}"/>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EFAC3252-DC05-1A57-DE45-857A763F01AB}"/>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FC6AA683-41D4-51CD-72C7-BCFBC0780E8A}"/>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11690450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500"/>
                                        <p:tgtEl>
                                          <p:spTgt spid="2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A51E3C5A-F71F-C55B-00A7-4DB7DAFE3E75}"/>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writes down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obstacles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(anchors) that are slowing progress. These could be challenges, pain points from the feedback, or missing elements.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Stick these on the wall under the "Anchors" section of the sailboat.</a:t>
            </a:r>
          </a:p>
        </p:txBody>
      </p:sp>
      <p:sp>
        <p:nvSpPr>
          <p:cNvPr id="14" name="Tijdelijke aanduiding voor tekst 44">
            <a:extLst>
              <a:ext uri="{FF2B5EF4-FFF2-40B4-BE49-F238E27FC236}">
                <a16:creationId xmlns:a16="http://schemas.microsoft.com/office/drawing/2014/main" id="{787628DD-FA2F-0D31-ED5F-9A3BFE3F7F5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Holding us Back</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B5ED6CE0-628C-9CDF-ADC2-1A4061F4CCE4}"/>
              </a:ext>
            </a:extLst>
          </p:cNvPr>
          <p:cNvSpPr/>
          <p:nvPr/>
        </p:nvSpPr>
        <p:spPr>
          <a:xfrm rot="21310002">
            <a:off x="4348521" y="466676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Lack of stakeholder buy-in</a:t>
            </a:r>
          </a:p>
        </p:txBody>
      </p:sp>
      <p:sp>
        <p:nvSpPr>
          <p:cNvPr id="17" name="Rectangle 16">
            <a:extLst>
              <a:ext uri="{FF2B5EF4-FFF2-40B4-BE49-F238E27FC236}">
                <a16:creationId xmlns:a16="http://schemas.microsoft.com/office/drawing/2014/main" id="{327C9FF2-7BF0-BF1D-D186-DCBB2635AF29}"/>
              </a:ext>
            </a:extLst>
          </p:cNvPr>
          <p:cNvSpPr/>
          <p:nvPr/>
        </p:nvSpPr>
        <p:spPr>
          <a:xfrm>
            <a:off x="5934503" y="4824781"/>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Complexity in process flows</a:t>
            </a:r>
          </a:p>
        </p:txBody>
      </p:sp>
      <p:sp>
        <p:nvSpPr>
          <p:cNvPr id="20" name="Rectangle 19">
            <a:extLst>
              <a:ext uri="{FF2B5EF4-FFF2-40B4-BE49-F238E27FC236}">
                <a16:creationId xmlns:a16="http://schemas.microsoft.com/office/drawing/2014/main" id="{3FBFA90C-3737-8863-CB6E-A9C68BBA4D38}"/>
              </a:ext>
            </a:extLst>
          </p:cNvPr>
          <p:cNvSpPr/>
          <p:nvPr/>
        </p:nvSpPr>
        <p:spPr>
          <a:xfrm>
            <a:off x="7461204" y="437219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Confusion around data roles</a:t>
            </a:r>
          </a:p>
        </p:txBody>
      </p:sp>
      <p:sp>
        <p:nvSpPr>
          <p:cNvPr id="21" name="Rectangle 20">
            <a:extLst>
              <a:ext uri="{FF2B5EF4-FFF2-40B4-BE49-F238E27FC236}">
                <a16:creationId xmlns:a16="http://schemas.microsoft.com/office/drawing/2014/main" id="{F053ED6D-7C9E-D267-319B-1753D1DA9470}"/>
              </a:ext>
            </a:extLst>
          </p:cNvPr>
          <p:cNvSpPr/>
          <p:nvPr/>
        </p:nvSpPr>
        <p:spPr>
          <a:xfrm rot="265692">
            <a:off x="8953398" y="4637313"/>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Inconsistent data quality metrics</a:t>
            </a:r>
          </a:p>
        </p:txBody>
      </p:sp>
      <p:sp>
        <p:nvSpPr>
          <p:cNvPr id="22" name="Rectangle 21">
            <a:extLst>
              <a:ext uri="{FF2B5EF4-FFF2-40B4-BE49-F238E27FC236}">
                <a16:creationId xmlns:a16="http://schemas.microsoft.com/office/drawing/2014/main" id="{964977E1-27FB-CFAF-6DA8-7A38EF280645}"/>
              </a:ext>
            </a:extLst>
          </p:cNvPr>
          <p:cNvSpPr/>
          <p:nvPr/>
        </p:nvSpPr>
        <p:spPr>
          <a:xfrm>
            <a:off x="10465518" y="4717608"/>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Limited training resources</a:t>
            </a:r>
          </a:p>
        </p:txBody>
      </p:sp>
      <p:grpSp>
        <p:nvGrpSpPr>
          <p:cNvPr id="15" name="Group 14">
            <a:extLst>
              <a:ext uri="{FF2B5EF4-FFF2-40B4-BE49-F238E27FC236}">
                <a16:creationId xmlns:a16="http://schemas.microsoft.com/office/drawing/2014/main" id="{D38EA96F-A369-EE5E-F1BD-1FC19751F7AA}"/>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66B260A9-06E9-024A-E8ED-58A71F951BB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4" name="Group 23">
              <a:extLst>
                <a:ext uri="{FF2B5EF4-FFF2-40B4-BE49-F238E27FC236}">
                  <a16:creationId xmlns:a16="http://schemas.microsoft.com/office/drawing/2014/main" id="{EBA8F317-2611-6529-1FDE-25CA879D0599}"/>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2D45DB8F-2D51-F5D6-4E71-E67DEDF9137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6" name="Rectangle 25">
                <a:extLst>
                  <a:ext uri="{FF2B5EF4-FFF2-40B4-BE49-F238E27FC236}">
                    <a16:creationId xmlns:a16="http://schemas.microsoft.com/office/drawing/2014/main" id="{5EEBAADA-CFA8-F659-05FB-5E2F9014939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39A68AF6-0491-45D6-C08A-C08FE80E0FB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ijdelijke aanduiding voor tekst 44">
            <a:extLst>
              <a:ext uri="{FF2B5EF4-FFF2-40B4-BE49-F238E27FC236}">
                <a16:creationId xmlns:a16="http://schemas.microsoft.com/office/drawing/2014/main" id="{21CD1D94-CB46-DBA2-BE97-E1E00BA60AC3}"/>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DBC949B3-ACCB-61D8-4C34-0B9E36096370}"/>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54CE0401-C953-0821-352C-927D9217DB63}"/>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1C55C264-D345-CEE0-0F37-FFF09820D853}"/>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4957232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20" grpId="0" animBg="1"/>
      <p:bldP spid="21" grpId="0" animBg="1"/>
      <p:bldP spid="22"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A51E3C5A-F71F-C55B-00A7-4DB7DAFE3E75}"/>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Again, each participant walks to the Sailboat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presents their “negatives” to the rest of the group.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a member has presented their negatives, they stick it to the top half of the sailboat. There should be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here, only reading directly from the sticky note.</a:t>
            </a:r>
          </a:p>
        </p:txBody>
      </p:sp>
      <p:sp>
        <p:nvSpPr>
          <p:cNvPr id="14" name="Tijdelijke aanduiding voor tekst 44">
            <a:extLst>
              <a:ext uri="{FF2B5EF4-FFF2-40B4-BE49-F238E27FC236}">
                <a16:creationId xmlns:a16="http://schemas.microsoft.com/office/drawing/2014/main" id="{787628DD-FA2F-0D31-ED5F-9A3BFE3F7F5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 name="Picture 15" descr="A black and white drawing of a sailboat&#10;&#10;Description automatically generated">
            <a:extLst>
              <a:ext uri="{FF2B5EF4-FFF2-40B4-BE49-F238E27FC236}">
                <a16:creationId xmlns:a16="http://schemas.microsoft.com/office/drawing/2014/main" id="{3326B328-FB57-4C84-F5CF-970040693316}"/>
              </a:ext>
            </a:extLst>
          </p:cNvPr>
          <p:cNvPicPr>
            <a:picLocks noChangeAspect="1"/>
          </p:cNvPicPr>
          <p:nvPr/>
        </p:nvPicPr>
        <p:blipFill>
          <a:blip r:embed="rId2"/>
          <a:stretch>
            <a:fillRect/>
          </a:stretch>
        </p:blipFill>
        <p:spPr>
          <a:xfrm>
            <a:off x="6134197" y="4087217"/>
            <a:ext cx="2338706" cy="2330971"/>
          </a:xfrm>
          <a:prstGeom prst="rect">
            <a:avLst/>
          </a:prstGeom>
        </p:spPr>
      </p:pic>
      <p:sp>
        <p:nvSpPr>
          <p:cNvPr id="17" name="Rectangle 16">
            <a:extLst>
              <a:ext uri="{FF2B5EF4-FFF2-40B4-BE49-F238E27FC236}">
                <a16:creationId xmlns:a16="http://schemas.microsoft.com/office/drawing/2014/main" id="{932A4BAB-C886-89C2-643F-4B3AF1D1BFB3}"/>
              </a:ext>
            </a:extLst>
          </p:cNvPr>
          <p:cNvSpPr/>
          <p:nvPr/>
        </p:nvSpPr>
        <p:spPr>
          <a:xfrm>
            <a:off x="7956906" y="4267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C4614DC0-1B3D-DAD3-0F48-CA99E69A5DCF}"/>
              </a:ext>
            </a:extLst>
          </p:cNvPr>
          <p:cNvSpPr/>
          <p:nvPr/>
        </p:nvSpPr>
        <p:spPr>
          <a:xfrm>
            <a:off x="8028906" y="4667229"/>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A4629404-3BCF-E42D-3583-15DB24565631}"/>
              </a:ext>
            </a:extLst>
          </p:cNvPr>
          <p:cNvSpPr/>
          <p:nvPr/>
        </p:nvSpPr>
        <p:spPr>
          <a:xfrm>
            <a:off x="7773277" y="503554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5A54C56C-8684-E429-E487-45C889AAAC05}"/>
              </a:ext>
            </a:extLst>
          </p:cNvPr>
          <p:cNvSpPr/>
          <p:nvPr/>
        </p:nvSpPr>
        <p:spPr>
          <a:xfrm>
            <a:off x="7551775" y="4555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EEE86ED1-77E3-3201-3325-8C7FEB93BCB7}"/>
              </a:ext>
            </a:extLst>
          </p:cNvPr>
          <p:cNvSpPr/>
          <p:nvPr/>
        </p:nvSpPr>
        <p:spPr>
          <a:xfrm>
            <a:off x="7159550" y="424351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53D8F28A-7885-A467-8695-C10F409D6510}"/>
              </a:ext>
            </a:extLst>
          </p:cNvPr>
          <p:cNvSpPr/>
          <p:nvPr/>
        </p:nvSpPr>
        <p:spPr>
          <a:xfrm>
            <a:off x="6774647" y="465676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0F7B2307-6194-D47F-B3C0-79441BA3980A}"/>
              </a:ext>
            </a:extLst>
          </p:cNvPr>
          <p:cNvSpPr/>
          <p:nvPr/>
        </p:nvSpPr>
        <p:spPr>
          <a:xfrm>
            <a:off x="6563031" y="4411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75EE0E34-1A45-8E70-FA6A-2436F2861C7D}"/>
              </a:ext>
            </a:extLst>
          </p:cNvPr>
          <p:cNvSpPr/>
          <p:nvPr/>
        </p:nvSpPr>
        <p:spPr>
          <a:xfrm>
            <a:off x="6414255" y="4964702"/>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83C7C5F6-1851-0386-646C-0ABF12968FF3}"/>
              </a:ext>
            </a:extLst>
          </p:cNvPr>
          <p:cNvSpPr/>
          <p:nvPr/>
        </p:nvSpPr>
        <p:spPr>
          <a:xfrm>
            <a:off x="6871550" y="508576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B06FC04E-BF16-806C-3E66-CEF7E29B9459}"/>
              </a:ext>
            </a:extLst>
          </p:cNvPr>
          <p:cNvSpPr/>
          <p:nvPr/>
        </p:nvSpPr>
        <p:spPr>
          <a:xfrm>
            <a:off x="7361651" y="494176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306AD46F-2E0A-9C96-5474-98202B9D9D57}"/>
              </a:ext>
            </a:extLst>
          </p:cNvPr>
          <p:cNvSpPr/>
          <p:nvPr/>
        </p:nvSpPr>
        <p:spPr>
          <a:xfrm>
            <a:off x="6218941" y="4210729"/>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33D8AA5F-288A-3636-772D-58DC6750ABFB}"/>
              </a:ext>
            </a:extLst>
          </p:cNvPr>
          <p:cNvSpPr/>
          <p:nvPr/>
        </p:nvSpPr>
        <p:spPr>
          <a:xfrm>
            <a:off x="7505651" y="418774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45FD1663-1B0D-8EFE-6436-3080CD216339}"/>
              </a:ext>
            </a:extLst>
          </p:cNvPr>
          <p:cNvSpPr/>
          <p:nvPr/>
        </p:nvSpPr>
        <p:spPr>
          <a:xfrm>
            <a:off x="7956906" y="565933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0520FBE1-7AB7-59A2-27DE-639381987527}"/>
              </a:ext>
            </a:extLst>
          </p:cNvPr>
          <p:cNvSpPr/>
          <p:nvPr/>
        </p:nvSpPr>
        <p:spPr>
          <a:xfrm>
            <a:off x="7483355" y="570992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38E14707-6CCB-8107-A6C6-3C6F018BBC19}"/>
              </a:ext>
            </a:extLst>
          </p:cNvPr>
          <p:cNvSpPr/>
          <p:nvPr/>
        </p:nvSpPr>
        <p:spPr>
          <a:xfrm>
            <a:off x="7719923" y="593693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C644A76D-9B59-6AAB-11A4-B2043A9F614C}"/>
              </a:ext>
            </a:extLst>
          </p:cNvPr>
          <p:cNvSpPr/>
          <p:nvPr/>
        </p:nvSpPr>
        <p:spPr>
          <a:xfrm>
            <a:off x="8303187" y="59805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08D0B852-5699-4904-68E0-601AD50E5971}"/>
              </a:ext>
            </a:extLst>
          </p:cNvPr>
          <p:cNvSpPr/>
          <p:nvPr/>
        </p:nvSpPr>
        <p:spPr>
          <a:xfrm>
            <a:off x="8427374" y="563081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B10D661C-4369-207D-86F4-DB20972E3117}"/>
              </a:ext>
            </a:extLst>
          </p:cNvPr>
          <p:cNvSpPr/>
          <p:nvPr/>
        </p:nvSpPr>
        <p:spPr>
          <a:xfrm>
            <a:off x="6203428" y="560477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2511B45C-F76D-D625-2F3B-A78B83638FEA}"/>
              </a:ext>
            </a:extLst>
          </p:cNvPr>
          <p:cNvSpPr/>
          <p:nvPr/>
        </p:nvSpPr>
        <p:spPr>
          <a:xfrm>
            <a:off x="6786692" y="56483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627E70B-D10C-6969-C334-28C38A74629F}"/>
              </a:ext>
            </a:extLst>
          </p:cNvPr>
          <p:cNvSpPr/>
          <p:nvPr/>
        </p:nvSpPr>
        <p:spPr>
          <a:xfrm>
            <a:off x="7143923" y="558228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0F17DB00-4288-F432-9F5B-6D897AFA3B17}"/>
              </a:ext>
            </a:extLst>
          </p:cNvPr>
          <p:cNvSpPr/>
          <p:nvPr/>
        </p:nvSpPr>
        <p:spPr>
          <a:xfrm>
            <a:off x="7227592" y="595860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A3F8D9DA-2DCD-EC4D-C1F3-F8D1CF81A67E}"/>
              </a:ext>
            </a:extLst>
          </p:cNvPr>
          <p:cNvSpPr/>
          <p:nvPr/>
        </p:nvSpPr>
        <p:spPr>
          <a:xfrm>
            <a:off x="6419031" y="592726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5C1E00B3-A0F3-DB16-604C-7EFEB90CFDDD}"/>
              </a:ext>
            </a:extLst>
          </p:cNvPr>
          <p:cNvSpPr/>
          <p:nvPr/>
        </p:nvSpPr>
        <p:spPr>
          <a:xfrm>
            <a:off x="5776966" y="548681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63EABE60-C2BD-4FDF-240D-0652193F16C4}"/>
              </a:ext>
            </a:extLst>
          </p:cNvPr>
          <p:cNvSpPr/>
          <p:nvPr/>
        </p:nvSpPr>
        <p:spPr>
          <a:xfrm>
            <a:off x="5898870" y="5877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08BEB54B-2D39-F2F5-509C-601C8D4D765C}"/>
              </a:ext>
            </a:extLst>
          </p:cNvPr>
          <p:cNvSpPr/>
          <p:nvPr/>
        </p:nvSpPr>
        <p:spPr>
          <a:xfrm>
            <a:off x="5465214" y="58646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7B39CD2-9E8A-EB77-A605-9B6410A84B55}"/>
              </a:ext>
            </a:extLst>
          </p:cNvPr>
          <p:cNvSpPr/>
          <p:nvPr/>
        </p:nvSpPr>
        <p:spPr>
          <a:xfrm>
            <a:off x="6119838" y="603630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6EE05233-A83A-F032-0636-69EF9763BAA4}"/>
              </a:ext>
            </a:extLst>
          </p:cNvPr>
          <p:cNvSpPr/>
          <p:nvPr/>
        </p:nvSpPr>
        <p:spPr>
          <a:xfrm>
            <a:off x="6769641" y="611961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AAE24B32-5239-3614-D445-083D12DCA36C}"/>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5E7CD097-B859-DD47-9BF6-D773DFECC78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4" name="Group 23">
              <a:extLst>
                <a:ext uri="{FF2B5EF4-FFF2-40B4-BE49-F238E27FC236}">
                  <a16:creationId xmlns:a16="http://schemas.microsoft.com/office/drawing/2014/main" id="{11F837D6-71C6-DD48-14C3-3C3EA4AD5424}"/>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7A46B9FB-193C-8D73-DB8E-C6A081E3B6F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6" name="Rectangle 25">
                <a:extLst>
                  <a:ext uri="{FF2B5EF4-FFF2-40B4-BE49-F238E27FC236}">
                    <a16:creationId xmlns:a16="http://schemas.microsoft.com/office/drawing/2014/main" id="{AF2030AF-728F-9894-919C-C10A51AFB8C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F89FF09B-DB5B-76EA-E29C-B964DB073C3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ijdelijke aanduiding voor tekst 44">
            <a:extLst>
              <a:ext uri="{FF2B5EF4-FFF2-40B4-BE49-F238E27FC236}">
                <a16:creationId xmlns:a16="http://schemas.microsoft.com/office/drawing/2014/main" id="{5C112A4F-1E55-68CF-BB0C-955F45A369B3}"/>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0D0260CA-ECD0-7436-3580-22F75DE0736D}"/>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7ABD4189-8FD1-743E-7B13-B13DC1AEED3E}"/>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C59CAC43-A94E-61E8-D922-83ED41A2DAB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13193004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fade">
                                      <p:cBhvr>
                                        <p:cTn id="16" dur="500"/>
                                        <p:tgtEl>
                                          <p:spTgt spid="4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500"/>
                                        <p:tgtEl>
                                          <p:spTgt spid="4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fade">
                                      <p:cBhvr>
                                        <p:cTn id="22" dur="500"/>
                                        <p:tgtEl>
                                          <p:spTgt spid="4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500"/>
                                        <p:tgtEl>
                                          <p:spTgt spid="4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500"/>
                                        <p:tgtEl>
                                          <p:spTgt spid="5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1"/>
                                        </p:tgtEl>
                                        <p:attrNameLst>
                                          <p:attrName>style.visibility</p:attrName>
                                        </p:attrNameLst>
                                      </p:cBhvr>
                                      <p:to>
                                        <p:strVal val="visible"/>
                                      </p:to>
                                    </p:set>
                                    <p:animEffect transition="in" filter="fade">
                                      <p:cBhvr>
                                        <p:cTn id="31" dur="500"/>
                                        <p:tgtEl>
                                          <p:spTgt spid="5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2"/>
                                        </p:tgtEl>
                                        <p:attrNameLst>
                                          <p:attrName>style.visibility</p:attrName>
                                        </p:attrNameLst>
                                      </p:cBhvr>
                                      <p:to>
                                        <p:strVal val="visible"/>
                                      </p:to>
                                    </p:set>
                                    <p:animEffect transition="in" filter="fade">
                                      <p:cBhvr>
                                        <p:cTn id="34" dur="500"/>
                                        <p:tgtEl>
                                          <p:spTgt spid="5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3"/>
                                        </p:tgtEl>
                                        <p:attrNameLst>
                                          <p:attrName>style.visibility</p:attrName>
                                        </p:attrNameLst>
                                      </p:cBhvr>
                                      <p:to>
                                        <p:strVal val="visible"/>
                                      </p:to>
                                    </p:set>
                                    <p:animEffect transition="in" filter="fade">
                                      <p:cBhvr>
                                        <p:cTn id="37" dur="500"/>
                                        <p:tgtEl>
                                          <p:spTgt spid="5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500"/>
                                        <p:tgtEl>
                                          <p:spTgt spid="5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500"/>
                                        <p:tgtEl>
                                          <p:spTgt spid="5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7"/>
                                        </p:tgtEl>
                                        <p:attrNameLst>
                                          <p:attrName>style.visibility</p:attrName>
                                        </p:attrNameLst>
                                      </p:cBhvr>
                                      <p:to>
                                        <p:strVal val="visible"/>
                                      </p:to>
                                    </p:set>
                                    <p:animEffect transition="in" filter="fade">
                                      <p:cBhvr>
                                        <p:cTn id="4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A51E3C5A-F71F-C55B-00A7-4DB7DAFE3E75}"/>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 them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silently vote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negatives/challenges they felt held the team back the most.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them that there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787628DD-FA2F-0D31-ED5F-9A3BFE3F7F5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 name="Picture 15" descr="A black and white drawing of a sailboat&#10;&#10;Description automatically generated">
            <a:extLst>
              <a:ext uri="{FF2B5EF4-FFF2-40B4-BE49-F238E27FC236}">
                <a16:creationId xmlns:a16="http://schemas.microsoft.com/office/drawing/2014/main" id="{3326B328-FB57-4C84-F5CF-970040693316}"/>
              </a:ext>
            </a:extLst>
          </p:cNvPr>
          <p:cNvPicPr>
            <a:picLocks noChangeAspect="1"/>
          </p:cNvPicPr>
          <p:nvPr/>
        </p:nvPicPr>
        <p:blipFill>
          <a:blip r:embed="rId2"/>
          <a:stretch>
            <a:fillRect/>
          </a:stretch>
        </p:blipFill>
        <p:spPr>
          <a:xfrm>
            <a:off x="6134197" y="4087217"/>
            <a:ext cx="2338706" cy="2330971"/>
          </a:xfrm>
          <a:prstGeom prst="rect">
            <a:avLst/>
          </a:prstGeom>
        </p:spPr>
      </p:pic>
      <p:sp>
        <p:nvSpPr>
          <p:cNvPr id="17" name="Rectangle 16">
            <a:extLst>
              <a:ext uri="{FF2B5EF4-FFF2-40B4-BE49-F238E27FC236}">
                <a16:creationId xmlns:a16="http://schemas.microsoft.com/office/drawing/2014/main" id="{932A4BAB-C886-89C2-643F-4B3AF1D1BFB3}"/>
              </a:ext>
            </a:extLst>
          </p:cNvPr>
          <p:cNvSpPr/>
          <p:nvPr/>
        </p:nvSpPr>
        <p:spPr>
          <a:xfrm>
            <a:off x="7956906" y="4267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C4614DC0-1B3D-DAD3-0F48-CA99E69A5DCF}"/>
              </a:ext>
            </a:extLst>
          </p:cNvPr>
          <p:cNvSpPr/>
          <p:nvPr/>
        </p:nvSpPr>
        <p:spPr>
          <a:xfrm>
            <a:off x="8028906" y="4667229"/>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A4629404-3BCF-E42D-3583-15DB24565631}"/>
              </a:ext>
            </a:extLst>
          </p:cNvPr>
          <p:cNvSpPr/>
          <p:nvPr/>
        </p:nvSpPr>
        <p:spPr>
          <a:xfrm>
            <a:off x="7773277" y="503554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5A54C56C-8684-E429-E487-45C889AAAC05}"/>
              </a:ext>
            </a:extLst>
          </p:cNvPr>
          <p:cNvSpPr/>
          <p:nvPr/>
        </p:nvSpPr>
        <p:spPr>
          <a:xfrm>
            <a:off x="7551775" y="4555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EEE86ED1-77E3-3201-3325-8C7FEB93BCB7}"/>
              </a:ext>
            </a:extLst>
          </p:cNvPr>
          <p:cNvSpPr/>
          <p:nvPr/>
        </p:nvSpPr>
        <p:spPr>
          <a:xfrm>
            <a:off x="7159550" y="424351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53D8F28A-7885-A467-8695-C10F409D6510}"/>
              </a:ext>
            </a:extLst>
          </p:cNvPr>
          <p:cNvSpPr/>
          <p:nvPr/>
        </p:nvSpPr>
        <p:spPr>
          <a:xfrm>
            <a:off x="6774647" y="465676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0F7B2307-6194-D47F-B3C0-79441BA3980A}"/>
              </a:ext>
            </a:extLst>
          </p:cNvPr>
          <p:cNvSpPr/>
          <p:nvPr/>
        </p:nvSpPr>
        <p:spPr>
          <a:xfrm>
            <a:off x="6563031" y="4411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75EE0E34-1A45-8E70-FA6A-2436F2861C7D}"/>
              </a:ext>
            </a:extLst>
          </p:cNvPr>
          <p:cNvSpPr/>
          <p:nvPr/>
        </p:nvSpPr>
        <p:spPr>
          <a:xfrm>
            <a:off x="6414255" y="4964702"/>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83C7C5F6-1851-0386-646C-0ABF12968FF3}"/>
              </a:ext>
            </a:extLst>
          </p:cNvPr>
          <p:cNvSpPr/>
          <p:nvPr/>
        </p:nvSpPr>
        <p:spPr>
          <a:xfrm>
            <a:off x="6871550" y="508576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B06FC04E-BF16-806C-3E66-CEF7E29B9459}"/>
              </a:ext>
            </a:extLst>
          </p:cNvPr>
          <p:cNvSpPr/>
          <p:nvPr/>
        </p:nvSpPr>
        <p:spPr>
          <a:xfrm>
            <a:off x="7361651" y="494176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306AD46F-2E0A-9C96-5474-98202B9D9D57}"/>
              </a:ext>
            </a:extLst>
          </p:cNvPr>
          <p:cNvSpPr/>
          <p:nvPr/>
        </p:nvSpPr>
        <p:spPr>
          <a:xfrm>
            <a:off x="6218941" y="4210729"/>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33D8AA5F-288A-3636-772D-58DC6750ABFB}"/>
              </a:ext>
            </a:extLst>
          </p:cNvPr>
          <p:cNvSpPr/>
          <p:nvPr/>
        </p:nvSpPr>
        <p:spPr>
          <a:xfrm>
            <a:off x="7505651" y="418774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45FD1663-1B0D-8EFE-6436-3080CD216339}"/>
              </a:ext>
            </a:extLst>
          </p:cNvPr>
          <p:cNvSpPr/>
          <p:nvPr/>
        </p:nvSpPr>
        <p:spPr>
          <a:xfrm>
            <a:off x="7956906" y="565933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0520FBE1-7AB7-59A2-27DE-639381987527}"/>
              </a:ext>
            </a:extLst>
          </p:cNvPr>
          <p:cNvSpPr/>
          <p:nvPr/>
        </p:nvSpPr>
        <p:spPr>
          <a:xfrm>
            <a:off x="7483355" y="570992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38E14707-6CCB-8107-A6C6-3C6F018BBC19}"/>
              </a:ext>
            </a:extLst>
          </p:cNvPr>
          <p:cNvSpPr/>
          <p:nvPr/>
        </p:nvSpPr>
        <p:spPr>
          <a:xfrm>
            <a:off x="7719923" y="593693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C644A76D-9B59-6AAB-11A4-B2043A9F614C}"/>
              </a:ext>
            </a:extLst>
          </p:cNvPr>
          <p:cNvSpPr/>
          <p:nvPr/>
        </p:nvSpPr>
        <p:spPr>
          <a:xfrm>
            <a:off x="8303187" y="59805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08D0B852-5699-4904-68E0-601AD50E5971}"/>
              </a:ext>
            </a:extLst>
          </p:cNvPr>
          <p:cNvSpPr/>
          <p:nvPr/>
        </p:nvSpPr>
        <p:spPr>
          <a:xfrm>
            <a:off x="8427374" y="563081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B10D661C-4369-207D-86F4-DB20972E3117}"/>
              </a:ext>
            </a:extLst>
          </p:cNvPr>
          <p:cNvSpPr/>
          <p:nvPr/>
        </p:nvSpPr>
        <p:spPr>
          <a:xfrm>
            <a:off x="6203428" y="560477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2511B45C-F76D-D625-2F3B-A78B83638FEA}"/>
              </a:ext>
            </a:extLst>
          </p:cNvPr>
          <p:cNvSpPr/>
          <p:nvPr/>
        </p:nvSpPr>
        <p:spPr>
          <a:xfrm>
            <a:off x="6786692" y="56483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627E70B-D10C-6969-C334-28C38A74629F}"/>
              </a:ext>
            </a:extLst>
          </p:cNvPr>
          <p:cNvSpPr/>
          <p:nvPr/>
        </p:nvSpPr>
        <p:spPr>
          <a:xfrm>
            <a:off x="7143923" y="558228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0F17DB00-4288-F432-9F5B-6D897AFA3B17}"/>
              </a:ext>
            </a:extLst>
          </p:cNvPr>
          <p:cNvSpPr/>
          <p:nvPr/>
        </p:nvSpPr>
        <p:spPr>
          <a:xfrm>
            <a:off x="7227592" y="595860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A3F8D9DA-2DCD-EC4D-C1F3-F8D1CF81A67E}"/>
              </a:ext>
            </a:extLst>
          </p:cNvPr>
          <p:cNvSpPr/>
          <p:nvPr/>
        </p:nvSpPr>
        <p:spPr>
          <a:xfrm>
            <a:off x="6419031" y="592726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5C1E00B3-A0F3-DB16-604C-7EFEB90CFDDD}"/>
              </a:ext>
            </a:extLst>
          </p:cNvPr>
          <p:cNvSpPr/>
          <p:nvPr/>
        </p:nvSpPr>
        <p:spPr>
          <a:xfrm>
            <a:off x="5776966" y="548681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63EABE60-C2BD-4FDF-240D-0652193F16C4}"/>
              </a:ext>
            </a:extLst>
          </p:cNvPr>
          <p:cNvSpPr/>
          <p:nvPr/>
        </p:nvSpPr>
        <p:spPr>
          <a:xfrm>
            <a:off x="5898870" y="5877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08BEB54B-2D39-F2F5-509C-601C8D4D765C}"/>
              </a:ext>
            </a:extLst>
          </p:cNvPr>
          <p:cNvSpPr/>
          <p:nvPr/>
        </p:nvSpPr>
        <p:spPr>
          <a:xfrm>
            <a:off x="5465214" y="58646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7B39CD2-9E8A-EB77-A605-9B6410A84B55}"/>
              </a:ext>
            </a:extLst>
          </p:cNvPr>
          <p:cNvSpPr/>
          <p:nvPr/>
        </p:nvSpPr>
        <p:spPr>
          <a:xfrm>
            <a:off x="6119838" y="603630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6EE05233-A83A-F032-0636-69EF9763BAA4}"/>
              </a:ext>
            </a:extLst>
          </p:cNvPr>
          <p:cNvSpPr/>
          <p:nvPr/>
        </p:nvSpPr>
        <p:spPr>
          <a:xfrm>
            <a:off x="6769641" y="611961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E5376BC3-80DA-08DA-4F4A-39BB9A02921C}"/>
              </a:ext>
            </a:extLst>
          </p:cNvPr>
          <p:cNvSpPr/>
          <p:nvPr/>
        </p:nvSpPr>
        <p:spPr>
          <a:xfrm>
            <a:off x="8061277" y="23548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4A0A7897-0AB7-1B9D-0613-3DA49F79D926}"/>
              </a:ext>
            </a:extLst>
          </p:cNvPr>
          <p:cNvSpPr/>
          <p:nvPr/>
        </p:nvSpPr>
        <p:spPr>
          <a:xfrm>
            <a:off x="8154285" y="23548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AA0A27B1-4EDC-22E7-A004-EA2C125B5B9A}"/>
              </a:ext>
            </a:extLst>
          </p:cNvPr>
          <p:cNvSpPr/>
          <p:nvPr/>
        </p:nvSpPr>
        <p:spPr>
          <a:xfrm>
            <a:off x="8248706" y="23548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88014BD4-9681-E03B-7B40-3FC62E5880CC}"/>
              </a:ext>
            </a:extLst>
          </p:cNvPr>
          <p:cNvSpPr/>
          <p:nvPr/>
        </p:nvSpPr>
        <p:spPr>
          <a:xfrm>
            <a:off x="8061277" y="24589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BE693D7C-6C4E-96E6-0AE0-16B4AEBCC4ED}"/>
              </a:ext>
            </a:extLst>
          </p:cNvPr>
          <p:cNvSpPr/>
          <p:nvPr/>
        </p:nvSpPr>
        <p:spPr>
          <a:xfrm>
            <a:off x="8154285" y="24589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D8970945-F0ED-D305-0EF6-3224126B80FA}"/>
              </a:ext>
            </a:extLst>
          </p:cNvPr>
          <p:cNvSpPr/>
          <p:nvPr/>
        </p:nvSpPr>
        <p:spPr>
          <a:xfrm>
            <a:off x="8248706" y="24589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B99F2060-5BFE-DD52-D45E-E91421ED7231}"/>
              </a:ext>
            </a:extLst>
          </p:cNvPr>
          <p:cNvSpPr/>
          <p:nvPr/>
        </p:nvSpPr>
        <p:spPr>
          <a:xfrm>
            <a:off x="7966856" y="235068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74F98F25-4481-BBDA-63CB-176359AE199B}"/>
              </a:ext>
            </a:extLst>
          </p:cNvPr>
          <p:cNvSpPr/>
          <p:nvPr/>
        </p:nvSpPr>
        <p:spPr>
          <a:xfrm>
            <a:off x="7966856" y="245482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9B508FA0-30F3-D223-AE4E-F6ADF03607AA}"/>
              </a:ext>
            </a:extLst>
          </p:cNvPr>
          <p:cNvSpPr/>
          <p:nvPr/>
        </p:nvSpPr>
        <p:spPr>
          <a:xfrm>
            <a:off x="5657999" y="60352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B04CC3C7-C246-7BC9-61EF-24E275D2A239}"/>
              </a:ext>
            </a:extLst>
          </p:cNvPr>
          <p:cNvSpPr/>
          <p:nvPr/>
        </p:nvSpPr>
        <p:spPr>
          <a:xfrm>
            <a:off x="5638035" y="5936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2EF3DD02-DAD7-E92F-83BD-4438DF210787}"/>
              </a:ext>
            </a:extLst>
          </p:cNvPr>
          <p:cNvSpPr/>
          <p:nvPr/>
        </p:nvSpPr>
        <p:spPr>
          <a:xfrm>
            <a:off x="5529207" y="5900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8F98DB1C-1C2B-D6D0-C87B-1D085869FDDB}"/>
              </a:ext>
            </a:extLst>
          </p:cNvPr>
          <p:cNvSpPr/>
          <p:nvPr/>
        </p:nvSpPr>
        <p:spPr>
          <a:xfrm>
            <a:off x="6482134" y="5972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63F74D3E-09B6-009E-6CAD-C60B21257C8B}"/>
              </a:ext>
            </a:extLst>
          </p:cNvPr>
          <p:cNvSpPr/>
          <p:nvPr/>
        </p:nvSpPr>
        <p:spPr>
          <a:xfrm>
            <a:off x="6577276" y="5972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C7FFB25D-5385-D8BB-061E-9C8ED4CBE345}"/>
              </a:ext>
            </a:extLst>
          </p:cNvPr>
          <p:cNvSpPr/>
          <p:nvPr/>
        </p:nvSpPr>
        <p:spPr>
          <a:xfrm>
            <a:off x="6496467" y="60634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79C3125B-4113-F751-7CFC-5F29D806728B}"/>
              </a:ext>
            </a:extLst>
          </p:cNvPr>
          <p:cNvSpPr/>
          <p:nvPr/>
        </p:nvSpPr>
        <p:spPr>
          <a:xfrm>
            <a:off x="6576169" y="60398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25EDDAA1-CF95-D2F3-FCCC-20A8D79C9B08}"/>
              </a:ext>
            </a:extLst>
          </p:cNvPr>
          <p:cNvSpPr/>
          <p:nvPr/>
        </p:nvSpPr>
        <p:spPr>
          <a:xfrm>
            <a:off x="6636844" y="611029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99145763-E775-302E-2B07-90F4233E73F9}"/>
              </a:ext>
            </a:extLst>
          </p:cNvPr>
          <p:cNvSpPr/>
          <p:nvPr/>
        </p:nvSpPr>
        <p:spPr>
          <a:xfrm>
            <a:off x="6864091" y="56988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B53E1EEB-6769-317F-5B83-2962F7B89E12}"/>
              </a:ext>
            </a:extLst>
          </p:cNvPr>
          <p:cNvSpPr/>
          <p:nvPr/>
        </p:nvSpPr>
        <p:spPr>
          <a:xfrm>
            <a:off x="7395502" y="59936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A3E41DB6-6E19-EE31-55AF-E064FAB66B51}"/>
              </a:ext>
            </a:extLst>
          </p:cNvPr>
          <p:cNvSpPr/>
          <p:nvPr/>
        </p:nvSpPr>
        <p:spPr>
          <a:xfrm>
            <a:off x="7989277" y="56988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8AC0D7C9-9423-EF80-4F4C-A08DFD7AD868}"/>
              </a:ext>
            </a:extLst>
          </p:cNvPr>
          <p:cNvSpPr/>
          <p:nvPr/>
        </p:nvSpPr>
        <p:spPr>
          <a:xfrm>
            <a:off x="8059606" y="56988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5945A10D-CA88-F445-B111-45B5C72E4B72}"/>
              </a:ext>
            </a:extLst>
          </p:cNvPr>
          <p:cNvSpPr/>
          <p:nvPr/>
        </p:nvSpPr>
        <p:spPr>
          <a:xfrm>
            <a:off x="8166947" y="56934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B167537D-6A0F-6092-08BD-57E44F408F49}"/>
              </a:ext>
            </a:extLst>
          </p:cNvPr>
          <p:cNvSpPr/>
          <p:nvPr/>
        </p:nvSpPr>
        <p:spPr>
          <a:xfrm>
            <a:off x="8118285" y="57933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E583E4BD-62B8-57EA-CCCF-164D5EF7A86A}"/>
              </a:ext>
            </a:extLst>
          </p:cNvPr>
          <p:cNvSpPr/>
          <p:nvPr/>
        </p:nvSpPr>
        <p:spPr>
          <a:xfrm>
            <a:off x="8038856" y="578214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EB0E5AD5-4BAB-6007-A768-E210CF85EB90}"/>
              </a:ext>
            </a:extLst>
          </p:cNvPr>
          <p:cNvSpPr/>
          <p:nvPr/>
        </p:nvSpPr>
        <p:spPr>
          <a:xfrm>
            <a:off x="8110856" y="58809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BADEE8EF-F105-CD14-8712-26E72E65816C}"/>
              </a:ext>
            </a:extLst>
          </p:cNvPr>
          <p:cNvSpPr/>
          <p:nvPr/>
        </p:nvSpPr>
        <p:spPr>
          <a:xfrm>
            <a:off x="7415438" y="610687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75A445CA-AB63-F261-69F5-6618A0AA93D6}"/>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D9399500-ACB4-DD48-1580-65F308856D6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4" name="Group 23">
              <a:extLst>
                <a:ext uri="{FF2B5EF4-FFF2-40B4-BE49-F238E27FC236}">
                  <a16:creationId xmlns:a16="http://schemas.microsoft.com/office/drawing/2014/main" id="{8F890869-A6B8-1447-D251-327E0B715FA0}"/>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C80E977F-61D6-C226-121B-83CD12D073E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6" name="Rectangle 25">
                <a:extLst>
                  <a:ext uri="{FF2B5EF4-FFF2-40B4-BE49-F238E27FC236}">
                    <a16:creationId xmlns:a16="http://schemas.microsoft.com/office/drawing/2014/main" id="{D257DEF4-583C-3E13-9F26-AD8F1578C9F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337D5FA1-523D-4A8E-2FBD-64F76A414D2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ijdelijke aanduiding voor tekst 44">
            <a:extLst>
              <a:ext uri="{FF2B5EF4-FFF2-40B4-BE49-F238E27FC236}">
                <a16:creationId xmlns:a16="http://schemas.microsoft.com/office/drawing/2014/main" id="{7CC5A2AD-81C8-84FF-0F83-3436E6F26A5D}"/>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F30DFDAD-586F-9C16-EF3D-135CA9B8F0C2}"/>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9973D846-66E5-CC8A-1D00-C5B0A966F133}"/>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FE3DB312-7929-932C-01F6-29704B6DF825}"/>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1387984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fade">
                                      <p:cBhvr>
                                        <p:cTn id="10" dur="500"/>
                                        <p:tgtEl>
                                          <p:spTgt spid="6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fade">
                                      <p:cBhvr>
                                        <p:cTn id="16" dur="500"/>
                                        <p:tgtEl>
                                          <p:spTgt spid="6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Effect transition="in" filter="fade">
                                      <p:cBhvr>
                                        <p:cTn id="19" dur="500"/>
                                        <p:tgtEl>
                                          <p:spTgt spid="6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fade">
                                      <p:cBhvr>
                                        <p:cTn id="22" dur="500"/>
                                        <p:tgtEl>
                                          <p:spTgt spid="6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Effect transition="in" filter="fade">
                                      <p:cBhvr>
                                        <p:cTn id="25" dur="500"/>
                                        <p:tgtEl>
                                          <p:spTgt spid="6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500"/>
                                        <p:tgtEl>
                                          <p:spTgt spid="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2"/>
                                        </p:tgtEl>
                                        <p:attrNameLst>
                                          <p:attrName>style.visibility</p:attrName>
                                        </p:attrNameLst>
                                      </p:cBhvr>
                                      <p:to>
                                        <p:strVal val="visible"/>
                                      </p:to>
                                    </p:set>
                                    <p:animEffect transition="in" filter="fade">
                                      <p:cBhvr>
                                        <p:cTn id="31" dur="500"/>
                                        <p:tgtEl>
                                          <p:spTgt spid="7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3"/>
                                        </p:tgtEl>
                                        <p:attrNameLst>
                                          <p:attrName>style.visibility</p:attrName>
                                        </p:attrNameLst>
                                      </p:cBhvr>
                                      <p:to>
                                        <p:strVal val="visible"/>
                                      </p:to>
                                    </p:set>
                                    <p:animEffect transition="in" filter="fade">
                                      <p:cBhvr>
                                        <p:cTn id="34" dur="500"/>
                                        <p:tgtEl>
                                          <p:spTgt spid="7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fade">
                                      <p:cBhvr>
                                        <p:cTn id="37" dur="500"/>
                                        <p:tgtEl>
                                          <p:spTgt spid="7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5"/>
                                        </p:tgtEl>
                                        <p:attrNameLst>
                                          <p:attrName>style.visibility</p:attrName>
                                        </p:attrNameLst>
                                      </p:cBhvr>
                                      <p:to>
                                        <p:strVal val="visible"/>
                                      </p:to>
                                    </p:set>
                                    <p:animEffect transition="in" filter="fade">
                                      <p:cBhvr>
                                        <p:cTn id="40" dur="500"/>
                                        <p:tgtEl>
                                          <p:spTgt spid="7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500"/>
                                        <p:tgtEl>
                                          <p:spTgt spid="7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7"/>
                                        </p:tgtEl>
                                        <p:attrNameLst>
                                          <p:attrName>style.visibility</p:attrName>
                                        </p:attrNameLst>
                                      </p:cBhvr>
                                      <p:to>
                                        <p:strVal val="visible"/>
                                      </p:to>
                                    </p:set>
                                    <p:animEffect transition="in" filter="fade">
                                      <p:cBhvr>
                                        <p:cTn id="46" dur="500"/>
                                        <p:tgtEl>
                                          <p:spTgt spid="7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500"/>
                                        <p:tgtEl>
                                          <p:spTgt spid="7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500"/>
                                        <p:tgtEl>
                                          <p:spTgt spid="7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fade">
                                      <p:cBhvr>
                                        <p:cTn id="5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4" grpId="0" animBg="1"/>
      <p:bldP spid="65" grpId="0" animBg="1"/>
      <p:bldP spid="66" grpId="0" animBg="1"/>
      <p:bldP spid="67" grpId="0" animBg="1"/>
      <p:bldP spid="68" grpId="0" animBg="1"/>
      <p:bldP spid="69" grpId="0" animBg="1"/>
      <p:bldP spid="72" grpId="0" animBg="1"/>
      <p:bldP spid="73" grpId="0" animBg="1"/>
      <p:bldP spid="74" grpId="0" animBg="1"/>
      <p:bldP spid="75" grpId="0" animBg="1"/>
      <p:bldP spid="76" grpId="0" animBg="1"/>
      <p:bldP spid="77" grpId="0" animBg="1"/>
      <p:bldP spid="78" grpId="0" animBg="1"/>
      <p:bldP spid="79" grpId="0" animBg="1"/>
      <p:bldP spid="80"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A51E3C5A-F71F-C55B-00A7-4DB7DAFE3E75}"/>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special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places the voting dots on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most critical anchors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need immediate attention.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should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briefly explain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their choices to the group.</a:t>
            </a:r>
          </a:p>
        </p:txBody>
      </p:sp>
      <p:sp>
        <p:nvSpPr>
          <p:cNvPr id="14" name="Tijdelijke aanduiding voor tekst 44">
            <a:extLst>
              <a:ext uri="{FF2B5EF4-FFF2-40B4-BE49-F238E27FC236}">
                <a16:creationId xmlns:a16="http://schemas.microsoft.com/office/drawing/2014/main" id="{787628DD-FA2F-0D31-ED5F-9A3BFE3F7F5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7: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 name="Picture 15" descr="A black and white drawing of a sailboat&#10;&#10;Description automatically generated">
            <a:extLst>
              <a:ext uri="{FF2B5EF4-FFF2-40B4-BE49-F238E27FC236}">
                <a16:creationId xmlns:a16="http://schemas.microsoft.com/office/drawing/2014/main" id="{3326B328-FB57-4C84-F5CF-970040693316}"/>
              </a:ext>
            </a:extLst>
          </p:cNvPr>
          <p:cNvPicPr>
            <a:picLocks noChangeAspect="1"/>
          </p:cNvPicPr>
          <p:nvPr/>
        </p:nvPicPr>
        <p:blipFill>
          <a:blip r:embed="rId2"/>
          <a:stretch>
            <a:fillRect/>
          </a:stretch>
        </p:blipFill>
        <p:spPr>
          <a:xfrm>
            <a:off x="6134197" y="4087217"/>
            <a:ext cx="2338706" cy="2330971"/>
          </a:xfrm>
          <a:prstGeom prst="rect">
            <a:avLst/>
          </a:prstGeom>
        </p:spPr>
      </p:pic>
      <p:sp>
        <p:nvSpPr>
          <p:cNvPr id="17" name="Rectangle 16">
            <a:extLst>
              <a:ext uri="{FF2B5EF4-FFF2-40B4-BE49-F238E27FC236}">
                <a16:creationId xmlns:a16="http://schemas.microsoft.com/office/drawing/2014/main" id="{932A4BAB-C886-89C2-643F-4B3AF1D1BFB3}"/>
              </a:ext>
            </a:extLst>
          </p:cNvPr>
          <p:cNvSpPr/>
          <p:nvPr/>
        </p:nvSpPr>
        <p:spPr>
          <a:xfrm>
            <a:off x="7956906" y="4267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C4614DC0-1B3D-DAD3-0F48-CA99E69A5DCF}"/>
              </a:ext>
            </a:extLst>
          </p:cNvPr>
          <p:cNvSpPr/>
          <p:nvPr/>
        </p:nvSpPr>
        <p:spPr>
          <a:xfrm>
            <a:off x="8028906" y="4667229"/>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A4629404-3BCF-E42D-3583-15DB24565631}"/>
              </a:ext>
            </a:extLst>
          </p:cNvPr>
          <p:cNvSpPr/>
          <p:nvPr/>
        </p:nvSpPr>
        <p:spPr>
          <a:xfrm>
            <a:off x="7773277" y="503554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5A54C56C-8684-E429-E487-45C889AAAC05}"/>
              </a:ext>
            </a:extLst>
          </p:cNvPr>
          <p:cNvSpPr/>
          <p:nvPr/>
        </p:nvSpPr>
        <p:spPr>
          <a:xfrm>
            <a:off x="7551775" y="4555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EEE86ED1-77E3-3201-3325-8C7FEB93BCB7}"/>
              </a:ext>
            </a:extLst>
          </p:cNvPr>
          <p:cNvSpPr/>
          <p:nvPr/>
        </p:nvSpPr>
        <p:spPr>
          <a:xfrm>
            <a:off x="7159550" y="424351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53D8F28A-7885-A467-8695-C10F409D6510}"/>
              </a:ext>
            </a:extLst>
          </p:cNvPr>
          <p:cNvSpPr/>
          <p:nvPr/>
        </p:nvSpPr>
        <p:spPr>
          <a:xfrm>
            <a:off x="6774647" y="465676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0F7B2307-6194-D47F-B3C0-79441BA3980A}"/>
              </a:ext>
            </a:extLst>
          </p:cNvPr>
          <p:cNvSpPr/>
          <p:nvPr/>
        </p:nvSpPr>
        <p:spPr>
          <a:xfrm>
            <a:off x="6563031" y="4411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75EE0E34-1A45-8E70-FA6A-2436F2861C7D}"/>
              </a:ext>
            </a:extLst>
          </p:cNvPr>
          <p:cNvSpPr/>
          <p:nvPr/>
        </p:nvSpPr>
        <p:spPr>
          <a:xfrm>
            <a:off x="6414255" y="4964702"/>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83C7C5F6-1851-0386-646C-0ABF12968FF3}"/>
              </a:ext>
            </a:extLst>
          </p:cNvPr>
          <p:cNvSpPr/>
          <p:nvPr/>
        </p:nvSpPr>
        <p:spPr>
          <a:xfrm>
            <a:off x="6871550" y="508576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B06FC04E-BF16-806C-3E66-CEF7E29B9459}"/>
              </a:ext>
            </a:extLst>
          </p:cNvPr>
          <p:cNvSpPr/>
          <p:nvPr/>
        </p:nvSpPr>
        <p:spPr>
          <a:xfrm>
            <a:off x="7361651" y="494176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306AD46F-2E0A-9C96-5474-98202B9D9D57}"/>
              </a:ext>
            </a:extLst>
          </p:cNvPr>
          <p:cNvSpPr/>
          <p:nvPr/>
        </p:nvSpPr>
        <p:spPr>
          <a:xfrm>
            <a:off x="6218941" y="4210729"/>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33D8AA5F-288A-3636-772D-58DC6750ABFB}"/>
              </a:ext>
            </a:extLst>
          </p:cNvPr>
          <p:cNvSpPr/>
          <p:nvPr/>
        </p:nvSpPr>
        <p:spPr>
          <a:xfrm>
            <a:off x="7505651" y="418774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45FD1663-1B0D-8EFE-6436-3080CD216339}"/>
              </a:ext>
            </a:extLst>
          </p:cNvPr>
          <p:cNvSpPr/>
          <p:nvPr/>
        </p:nvSpPr>
        <p:spPr>
          <a:xfrm>
            <a:off x="7956906" y="565933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0520FBE1-7AB7-59A2-27DE-639381987527}"/>
              </a:ext>
            </a:extLst>
          </p:cNvPr>
          <p:cNvSpPr/>
          <p:nvPr/>
        </p:nvSpPr>
        <p:spPr>
          <a:xfrm>
            <a:off x="7483355" y="570992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38E14707-6CCB-8107-A6C6-3C6F018BBC19}"/>
              </a:ext>
            </a:extLst>
          </p:cNvPr>
          <p:cNvSpPr/>
          <p:nvPr/>
        </p:nvSpPr>
        <p:spPr>
          <a:xfrm>
            <a:off x="7719923" y="593693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C644A76D-9B59-6AAB-11A4-B2043A9F614C}"/>
              </a:ext>
            </a:extLst>
          </p:cNvPr>
          <p:cNvSpPr/>
          <p:nvPr/>
        </p:nvSpPr>
        <p:spPr>
          <a:xfrm>
            <a:off x="8303187" y="59805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08D0B852-5699-4904-68E0-601AD50E5971}"/>
              </a:ext>
            </a:extLst>
          </p:cNvPr>
          <p:cNvSpPr/>
          <p:nvPr/>
        </p:nvSpPr>
        <p:spPr>
          <a:xfrm>
            <a:off x="8427374" y="563081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B10D661C-4369-207D-86F4-DB20972E3117}"/>
              </a:ext>
            </a:extLst>
          </p:cNvPr>
          <p:cNvSpPr/>
          <p:nvPr/>
        </p:nvSpPr>
        <p:spPr>
          <a:xfrm>
            <a:off x="6203428" y="560477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2511B45C-F76D-D625-2F3B-A78B83638FEA}"/>
              </a:ext>
            </a:extLst>
          </p:cNvPr>
          <p:cNvSpPr/>
          <p:nvPr/>
        </p:nvSpPr>
        <p:spPr>
          <a:xfrm>
            <a:off x="6786692" y="56483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627E70B-D10C-6969-C334-28C38A74629F}"/>
              </a:ext>
            </a:extLst>
          </p:cNvPr>
          <p:cNvSpPr/>
          <p:nvPr/>
        </p:nvSpPr>
        <p:spPr>
          <a:xfrm>
            <a:off x="7143923" y="558228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0F17DB00-4288-F432-9F5B-6D897AFA3B17}"/>
              </a:ext>
            </a:extLst>
          </p:cNvPr>
          <p:cNvSpPr/>
          <p:nvPr/>
        </p:nvSpPr>
        <p:spPr>
          <a:xfrm>
            <a:off x="7227592" y="595860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A3F8D9DA-2DCD-EC4D-C1F3-F8D1CF81A67E}"/>
              </a:ext>
            </a:extLst>
          </p:cNvPr>
          <p:cNvSpPr/>
          <p:nvPr/>
        </p:nvSpPr>
        <p:spPr>
          <a:xfrm>
            <a:off x="6419031" y="592726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5C1E00B3-A0F3-DB16-604C-7EFEB90CFDDD}"/>
              </a:ext>
            </a:extLst>
          </p:cNvPr>
          <p:cNvSpPr/>
          <p:nvPr/>
        </p:nvSpPr>
        <p:spPr>
          <a:xfrm>
            <a:off x="5776966" y="548681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63EABE60-C2BD-4FDF-240D-0652193F16C4}"/>
              </a:ext>
            </a:extLst>
          </p:cNvPr>
          <p:cNvSpPr/>
          <p:nvPr/>
        </p:nvSpPr>
        <p:spPr>
          <a:xfrm>
            <a:off x="5898870" y="5877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08BEB54B-2D39-F2F5-509C-601C8D4D765C}"/>
              </a:ext>
            </a:extLst>
          </p:cNvPr>
          <p:cNvSpPr/>
          <p:nvPr/>
        </p:nvSpPr>
        <p:spPr>
          <a:xfrm>
            <a:off x="5465214" y="58646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7B39CD2-9E8A-EB77-A605-9B6410A84B55}"/>
              </a:ext>
            </a:extLst>
          </p:cNvPr>
          <p:cNvSpPr/>
          <p:nvPr/>
        </p:nvSpPr>
        <p:spPr>
          <a:xfrm>
            <a:off x="6119838" y="603630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6EE05233-A83A-F032-0636-69EF9763BAA4}"/>
              </a:ext>
            </a:extLst>
          </p:cNvPr>
          <p:cNvSpPr/>
          <p:nvPr/>
        </p:nvSpPr>
        <p:spPr>
          <a:xfrm>
            <a:off x="6769641" y="611961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9B508FA0-30F3-D223-AE4E-F6ADF03607AA}"/>
              </a:ext>
            </a:extLst>
          </p:cNvPr>
          <p:cNvSpPr/>
          <p:nvPr/>
        </p:nvSpPr>
        <p:spPr>
          <a:xfrm>
            <a:off x="5657999" y="60352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B04CC3C7-C246-7BC9-61EF-24E275D2A239}"/>
              </a:ext>
            </a:extLst>
          </p:cNvPr>
          <p:cNvSpPr/>
          <p:nvPr/>
        </p:nvSpPr>
        <p:spPr>
          <a:xfrm>
            <a:off x="5638035" y="5936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2EF3DD02-DAD7-E92F-83BD-4438DF210787}"/>
              </a:ext>
            </a:extLst>
          </p:cNvPr>
          <p:cNvSpPr/>
          <p:nvPr/>
        </p:nvSpPr>
        <p:spPr>
          <a:xfrm>
            <a:off x="5529207" y="5900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8F98DB1C-1C2B-D6D0-C87B-1D085869FDDB}"/>
              </a:ext>
            </a:extLst>
          </p:cNvPr>
          <p:cNvSpPr/>
          <p:nvPr/>
        </p:nvSpPr>
        <p:spPr>
          <a:xfrm>
            <a:off x="6482134" y="5972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63F74D3E-09B6-009E-6CAD-C60B21257C8B}"/>
              </a:ext>
            </a:extLst>
          </p:cNvPr>
          <p:cNvSpPr/>
          <p:nvPr/>
        </p:nvSpPr>
        <p:spPr>
          <a:xfrm>
            <a:off x="6577276" y="5972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C7FFB25D-5385-D8BB-061E-9C8ED4CBE345}"/>
              </a:ext>
            </a:extLst>
          </p:cNvPr>
          <p:cNvSpPr/>
          <p:nvPr/>
        </p:nvSpPr>
        <p:spPr>
          <a:xfrm>
            <a:off x="6496467" y="60634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79C3125B-4113-F751-7CFC-5F29D806728B}"/>
              </a:ext>
            </a:extLst>
          </p:cNvPr>
          <p:cNvSpPr/>
          <p:nvPr/>
        </p:nvSpPr>
        <p:spPr>
          <a:xfrm>
            <a:off x="6576169" y="60398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25EDDAA1-CF95-D2F3-FCCC-20A8D79C9B08}"/>
              </a:ext>
            </a:extLst>
          </p:cNvPr>
          <p:cNvSpPr/>
          <p:nvPr/>
        </p:nvSpPr>
        <p:spPr>
          <a:xfrm>
            <a:off x="6636844" y="611029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99145763-E775-302E-2B07-90F4233E73F9}"/>
              </a:ext>
            </a:extLst>
          </p:cNvPr>
          <p:cNvSpPr/>
          <p:nvPr/>
        </p:nvSpPr>
        <p:spPr>
          <a:xfrm>
            <a:off x="6864091" y="56988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B53E1EEB-6769-317F-5B83-2962F7B89E12}"/>
              </a:ext>
            </a:extLst>
          </p:cNvPr>
          <p:cNvSpPr/>
          <p:nvPr/>
        </p:nvSpPr>
        <p:spPr>
          <a:xfrm>
            <a:off x="7395502" y="59936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A3E41DB6-6E19-EE31-55AF-E064FAB66B51}"/>
              </a:ext>
            </a:extLst>
          </p:cNvPr>
          <p:cNvSpPr/>
          <p:nvPr/>
        </p:nvSpPr>
        <p:spPr>
          <a:xfrm>
            <a:off x="7989277" y="56988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8AC0D7C9-9423-EF80-4F4C-A08DFD7AD868}"/>
              </a:ext>
            </a:extLst>
          </p:cNvPr>
          <p:cNvSpPr/>
          <p:nvPr/>
        </p:nvSpPr>
        <p:spPr>
          <a:xfrm>
            <a:off x="8059606" y="56988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5945A10D-CA88-F445-B111-45B5C72E4B72}"/>
              </a:ext>
            </a:extLst>
          </p:cNvPr>
          <p:cNvSpPr/>
          <p:nvPr/>
        </p:nvSpPr>
        <p:spPr>
          <a:xfrm>
            <a:off x="8166947" y="56934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B167537D-6A0F-6092-08BD-57E44F408F49}"/>
              </a:ext>
            </a:extLst>
          </p:cNvPr>
          <p:cNvSpPr/>
          <p:nvPr/>
        </p:nvSpPr>
        <p:spPr>
          <a:xfrm>
            <a:off x="8118285" y="57933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E583E4BD-62B8-57EA-CCCF-164D5EF7A86A}"/>
              </a:ext>
            </a:extLst>
          </p:cNvPr>
          <p:cNvSpPr/>
          <p:nvPr/>
        </p:nvSpPr>
        <p:spPr>
          <a:xfrm>
            <a:off x="8038856" y="578214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EB0E5AD5-4BAB-6007-A768-E210CF85EB90}"/>
              </a:ext>
            </a:extLst>
          </p:cNvPr>
          <p:cNvSpPr/>
          <p:nvPr/>
        </p:nvSpPr>
        <p:spPr>
          <a:xfrm>
            <a:off x="8110856" y="58809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BADEE8EF-F105-CD14-8712-26E72E65816C}"/>
              </a:ext>
            </a:extLst>
          </p:cNvPr>
          <p:cNvSpPr/>
          <p:nvPr/>
        </p:nvSpPr>
        <p:spPr>
          <a:xfrm>
            <a:off x="7415438" y="610687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1BC308A6-DD3E-C392-E1CB-22A63462C8AC}"/>
              </a:ext>
            </a:extLst>
          </p:cNvPr>
          <p:cNvGrpSpPr/>
          <p:nvPr/>
        </p:nvGrpSpPr>
        <p:grpSpPr>
          <a:xfrm>
            <a:off x="8041044" y="2093551"/>
            <a:ext cx="180000" cy="180000"/>
            <a:chOff x="7966880" y="3935853"/>
            <a:chExt cx="180000" cy="180000"/>
          </a:xfrm>
        </p:grpSpPr>
        <p:sp>
          <p:nvSpPr>
            <p:cNvPr id="23" name="Oval 22">
              <a:extLst>
                <a:ext uri="{FF2B5EF4-FFF2-40B4-BE49-F238E27FC236}">
                  <a16:creationId xmlns:a16="http://schemas.microsoft.com/office/drawing/2014/main" id="{1C5D2018-834A-0820-1892-EDC27B7D653E}"/>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0F6DB575-4E24-268F-FEE7-4D856EF767D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4B4AA5E2-C8EC-0D28-153C-93FDB008EFE0}"/>
              </a:ext>
            </a:extLst>
          </p:cNvPr>
          <p:cNvGrpSpPr/>
          <p:nvPr/>
        </p:nvGrpSpPr>
        <p:grpSpPr>
          <a:xfrm>
            <a:off x="8309749" y="2079125"/>
            <a:ext cx="180000" cy="180000"/>
            <a:chOff x="7966880" y="3935853"/>
            <a:chExt cx="180000" cy="180000"/>
          </a:xfrm>
        </p:grpSpPr>
        <p:sp>
          <p:nvSpPr>
            <p:cNvPr id="26" name="Oval 25">
              <a:extLst>
                <a:ext uri="{FF2B5EF4-FFF2-40B4-BE49-F238E27FC236}">
                  <a16:creationId xmlns:a16="http://schemas.microsoft.com/office/drawing/2014/main" id="{75C2C386-618B-B8E7-5DFC-D262E747D20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8C21C21C-4917-E8B4-3C04-C99461DFF120}"/>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28" name="Group 27">
            <a:extLst>
              <a:ext uri="{FF2B5EF4-FFF2-40B4-BE49-F238E27FC236}">
                <a16:creationId xmlns:a16="http://schemas.microsoft.com/office/drawing/2014/main" id="{9AA8C024-E951-EE38-6AD0-A53F18B4DE4C}"/>
              </a:ext>
            </a:extLst>
          </p:cNvPr>
          <p:cNvGrpSpPr/>
          <p:nvPr/>
        </p:nvGrpSpPr>
        <p:grpSpPr>
          <a:xfrm>
            <a:off x="8190285" y="2326875"/>
            <a:ext cx="180000" cy="180000"/>
            <a:chOff x="7966880" y="3935853"/>
            <a:chExt cx="180000" cy="180000"/>
          </a:xfrm>
        </p:grpSpPr>
        <p:sp>
          <p:nvSpPr>
            <p:cNvPr id="29" name="Oval 28">
              <a:extLst>
                <a:ext uri="{FF2B5EF4-FFF2-40B4-BE49-F238E27FC236}">
                  <a16:creationId xmlns:a16="http://schemas.microsoft.com/office/drawing/2014/main" id="{2566DF16-887E-32B1-513A-79702688D63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0" name="Graphic 29" descr="Star with solid fill">
              <a:extLst>
                <a:ext uri="{FF2B5EF4-FFF2-40B4-BE49-F238E27FC236}">
                  <a16:creationId xmlns:a16="http://schemas.microsoft.com/office/drawing/2014/main" id="{5AAD317C-F5C8-EE49-CD3E-F4232C3D2B6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70" name="Group 69">
            <a:extLst>
              <a:ext uri="{FF2B5EF4-FFF2-40B4-BE49-F238E27FC236}">
                <a16:creationId xmlns:a16="http://schemas.microsoft.com/office/drawing/2014/main" id="{EC4AF28B-10ED-D179-4965-C464207FB07E}"/>
              </a:ext>
            </a:extLst>
          </p:cNvPr>
          <p:cNvGrpSpPr/>
          <p:nvPr/>
        </p:nvGrpSpPr>
        <p:grpSpPr>
          <a:xfrm>
            <a:off x="7890288" y="5822416"/>
            <a:ext cx="180000" cy="180000"/>
            <a:chOff x="7966880" y="3935853"/>
            <a:chExt cx="180000" cy="180000"/>
          </a:xfrm>
        </p:grpSpPr>
        <p:sp>
          <p:nvSpPr>
            <p:cNvPr id="71" name="Oval 70">
              <a:extLst>
                <a:ext uri="{FF2B5EF4-FFF2-40B4-BE49-F238E27FC236}">
                  <a16:creationId xmlns:a16="http://schemas.microsoft.com/office/drawing/2014/main" id="{9305219F-EFFB-D6B5-497B-04E3A714C1C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1" name="Graphic 80" descr="Star with solid fill">
              <a:extLst>
                <a:ext uri="{FF2B5EF4-FFF2-40B4-BE49-F238E27FC236}">
                  <a16:creationId xmlns:a16="http://schemas.microsoft.com/office/drawing/2014/main" id="{7CEA6220-1C7B-8B41-3EEF-90A3BE9F10A1}"/>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82" name="Group 81">
            <a:extLst>
              <a:ext uri="{FF2B5EF4-FFF2-40B4-BE49-F238E27FC236}">
                <a16:creationId xmlns:a16="http://schemas.microsoft.com/office/drawing/2014/main" id="{C72FFFC5-6C6E-A621-4B51-2759D1DFA7FD}"/>
              </a:ext>
            </a:extLst>
          </p:cNvPr>
          <p:cNvGrpSpPr/>
          <p:nvPr/>
        </p:nvGrpSpPr>
        <p:grpSpPr>
          <a:xfrm>
            <a:off x="6376980" y="6088872"/>
            <a:ext cx="180000" cy="180000"/>
            <a:chOff x="7966880" y="3935853"/>
            <a:chExt cx="180000" cy="180000"/>
          </a:xfrm>
        </p:grpSpPr>
        <p:sp>
          <p:nvSpPr>
            <p:cNvPr id="83" name="Oval 82">
              <a:extLst>
                <a:ext uri="{FF2B5EF4-FFF2-40B4-BE49-F238E27FC236}">
                  <a16:creationId xmlns:a16="http://schemas.microsoft.com/office/drawing/2014/main" id="{9DB383B3-3E36-5A53-AF23-9BFC192A111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4" name="Graphic 83" descr="Star with solid fill">
              <a:extLst>
                <a:ext uri="{FF2B5EF4-FFF2-40B4-BE49-F238E27FC236}">
                  <a16:creationId xmlns:a16="http://schemas.microsoft.com/office/drawing/2014/main" id="{1B079205-2CFE-678E-CFED-A4DB1AF34AA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85" name="Group 84">
            <a:extLst>
              <a:ext uri="{FF2B5EF4-FFF2-40B4-BE49-F238E27FC236}">
                <a16:creationId xmlns:a16="http://schemas.microsoft.com/office/drawing/2014/main" id="{1479CCF0-E6D8-3D6E-8FCD-088D998787AA}"/>
              </a:ext>
            </a:extLst>
          </p:cNvPr>
          <p:cNvGrpSpPr/>
          <p:nvPr/>
        </p:nvGrpSpPr>
        <p:grpSpPr>
          <a:xfrm>
            <a:off x="5452484" y="6009412"/>
            <a:ext cx="180000" cy="180000"/>
            <a:chOff x="7966880" y="3935853"/>
            <a:chExt cx="180000" cy="180000"/>
          </a:xfrm>
        </p:grpSpPr>
        <p:sp>
          <p:nvSpPr>
            <p:cNvPr id="86" name="Oval 85">
              <a:extLst>
                <a:ext uri="{FF2B5EF4-FFF2-40B4-BE49-F238E27FC236}">
                  <a16:creationId xmlns:a16="http://schemas.microsoft.com/office/drawing/2014/main" id="{08B2A7C9-9FC7-2A9E-F5E0-B6BC39ABFA0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7" name="Graphic 86" descr="Star with solid fill">
              <a:extLst>
                <a:ext uri="{FF2B5EF4-FFF2-40B4-BE49-F238E27FC236}">
                  <a16:creationId xmlns:a16="http://schemas.microsoft.com/office/drawing/2014/main" id="{9166C2C6-DBD4-BF8E-C6DD-632E33E79D1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nvGrpSpPr>
          <p:cNvPr id="31" name="Group 30">
            <a:extLst>
              <a:ext uri="{FF2B5EF4-FFF2-40B4-BE49-F238E27FC236}">
                <a16:creationId xmlns:a16="http://schemas.microsoft.com/office/drawing/2014/main" id="{5524E9E4-FFEC-F5B1-C1DB-612F5E5C213D}"/>
              </a:ext>
            </a:extLst>
          </p:cNvPr>
          <p:cNvGrpSpPr/>
          <p:nvPr/>
        </p:nvGrpSpPr>
        <p:grpSpPr>
          <a:xfrm>
            <a:off x="10820400" y="158021"/>
            <a:ext cx="1262954" cy="262128"/>
            <a:chOff x="10892274" y="158021"/>
            <a:chExt cx="1191080" cy="262128"/>
          </a:xfrm>
        </p:grpSpPr>
        <p:sp>
          <p:nvSpPr>
            <p:cNvPr id="32" name="Oval 31">
              <a:extLst>
                <a:ext uri="{FF2B5EF4-FFF2-40B4-BE49-F238E27FC236}">
                  <a16:creationId xmlns:a16="http://schemas.microsoft.com/office/drawing/2014/main" id="{43CA514A-F921-3909-59AC-EEED6E78AD3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33" name="Group 32">
              <a:extLst>
                <a:ext uri="{FF2B5EF4-FFF2-40B4-BE49-F238E27FC236}">
                  <a16:creationId xmlns:a16="http://schemas.microsoft.com/office/drawing/2014/main" id="{2D398551-E515-CD05-BABD-A9620A36E7C3}"/>
                </a:ext>
              </a:extLst>
            </p:cNvPr>
            <p:cNvGrpSpPr/>
            <p:nvPr/>
          </p:nvGrpSpPr>
          <p:grpSpPr>
            <a:xfrm>
              <a:off x="10892274" y="158021"/>
              <a:ext cx="1191080" cy="262128"/>
              <a:chOff x="9614080" y="308749"/>
              <a:chExt cx="1191080" cy="262128"/>
            </a:xfrm>
          </p:grpSpPr>
          <p:sp>
            <p:nvSpPr>
              <p:cNvPr id="34" name="Rectangle 33">
                <a:extLst>
                  <a:ext uri="{FF2B5EF4-FFF2-40B4-BE49-F238E27FC236}">
                    <a16:creationId xmlns:a16="http://schemas.microsoft.com/office/drawing/2014/main" id="{C242FA4A-72B0-50B8-B401-59525294588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58" name="Rectangle 57">
                <a:extLst>
                  <a:ext uri="{FF2B5EF4-FFF2-40B4-BE49-F238E27FC236}">
                    <a16:creationId xmlns:a16="http://schemas.microsoft.com/office/drawing/2014/main" id="{F73C7979-65E1-DF88-1B54-9DBD1470C46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59" name="Rectangle 58">
            <a:extLst>
              <a:ext uri="{FF2B5EF4-FFF2-40B4-BE49-F238E27FC236}">
                <a16:creationId xmlns:a16="http://schemas.microsoft.com/office/drawing/2014/main" id="{40EE2BF5-A028-07DF-0AB6-18E9C947F29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ijdelijke aanduiding voor tekst 44">
            <a:extLst>
              <a:ext uri="{FF2B5EF4-FFF2-40B4-BE49-F238E27FC236}">
                <a16:creationId xmlns:a16="http://schemas.microsoft.com/office/drawing/2014/main" id="{3486EA4A-193A-14A8-2F6D-C474D147C158}"/>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98B0EEB3-F789-F1C5-0C70-07B02AE708D2}"/>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5523BA68-C922-B9E4-B01D-6CDF5A4BB379}"/>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5D5049FC-CD83-F874-2273-9725388F1A39}"/>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11810461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par>
                                <p:cTn id="8" presetID="10" presetClass="entr" presetSubtype="0" fill="hold" nodeType="withEffect">
                                  <p:stCondLst>
                                    <p:cond delay="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nodeType="withEffect">
                                  <p:stCondLst>
                                    <p:cond delay="0"/>
                                  </p:stCondLst>
                                  <p:childTnLst>
                                    <p:set>
                                      <p:cBhvr>
                                        <p:cTn id="12" dur="1" fill="hold">
                                          <p:stCondLst>
                                            <p:cond delay="0"/>
                                          </p:stCondLst>
                                        </p:cTn>
                                        <p:tgtEl>
                                          <p:spTgt spid="85"/>
                                        </p:tgtEl>
                                        <p:attrNameLst>
                                          <p:attrName>style.visibility</p:attrName>
                                        </p:attrNameLst>
                                      </p:cBhvr>
                                      <p:to>
                                        <p:strVal val="visible"/>
                                      </p:to>
                                    </p:set>
                                    <p:animEffect transition="in" filter="fade">
                                      <p:cBhvr>
                                        <p:cTn id="13"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A51E3C5A-F71F-C55B-00A7-4DB7DAFE3E75}"/>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negative stickies with votes off the board (ignoring anything with less than 2 votes).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Place these stickies in order of most votes next to the board.</a:t>
            </a:r>
          </a:p>
        </p:txBody>
      </p:sp>
      <p:sp>
        <p:nvSpPr>
          <p:cNvPr id="14" name="Tijdelijke aanduiding voor tekst 44">
            <a:extLst>
              <a:ext uri="{FF2B5EF4-FFF2-40B4-BE49-F238E27FC236}">
                <a16:creationId xmlns:a16="http://schemas.microsoft.com/office/drawing/2014/main" id="{787628DD-FA2F-0D31-ED5F-9A3BFE3F7F5E}"/>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8: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6" name="Picture 15" descr="A black and white drawing of a sailboat&#10;&#10;Description automatically generated">
            <a:extLst>
              <a:ext uri="{FF2B5EF4-FFF2-40B4-BE49-F238E27FC236}">
                <a16:creationId xmlns:a16="http://schemas.microsoft.com/office/drawing/2014/main" id="{3326B328-FB57-4C84-F5CF-970040693316}"/>
              </a:ext>
            </a:extLst>
          </p:cNvPr>
          <p:cNvPicPr>
            <a:picLocks noChangeAspect="1"/>
          </p:cNvPicPr>
          <p:nvPr/>
        </p:nvPicPr>
        <p:blipFill>
          <a:blip r:embed="rId2"/>
          <a:stretch>
            <a:fillRect/>
          </a:stretch>
        </p:blipFill>
        <p:spPr>
          <a:xfrm>
            <a:off x="6134197" y="4087217"/>
            <a:ext cx="2338706" cy="2330971"/>
          </a:xfrm>
          <a:prstGeom prst="rect">
            <a:avLst/>
          </a:prstGeom>
        </p:spPr>
      </p:pic>
      <p:sp>
        <p:nvSpPr>
          <p:cNvPr id="17" name="Rectangle 16">
            <a:extLst>
              <a:ext uri="{FF2B5EF4-FFF2-40B4-BE49-F238E27FC236}">
                <a16:creationId xmlns:a16="http://schemas.microsoft.com/office/drawing/2014/main" id="{932A4BAB-C886-89C2-643F-4B3AF1D1BFB3}"/>
              </a:ext>
            </a:extLst>
          </p:cNvPr>
          <p:cNvSpPr/>
          <p:nvPr/>
        </p:nvSpPr>
        <p:spPr>
          <a:xfrm>
            <a:off x="7956906" y="4267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C4614DC0-1B3D-DAD3-0F48-CA99E69A5DCF}"/>
              </a:ext>
            </a:extLst>
          </p:cNvPr>
          <p:cNvSpPr/>
          <p:nvPr/>
        </p:nvSpPr>
        <p:spPr>
          <a:xfrm>
            <a:off x="8028906" y="4667229"/>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A4629404-3BCF-E42D-3583-15DB24565631}"/>
              </a:ext>
            </a:extLst>
          </p:cNvPr>
          <p:cNvSpPr/>
          <p:nvPr/>
        </p:nvSpPr>
        <p:spPr>
          <a:xfrm>
            <a:off x="7773277" y="503554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5A54C56C-8684-E429-E487-45C889AAAC05}"/>
              </a:ext>
            </a:extLst>
          </p:cNvPr>
          <p:cNvSpPr/>
          <p:nvPr/>
        </p:nvSpPr>
        <p:spPr>
          <a:xfrm>
            <a:off x="7551775" y="4555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EEE86ED1-77E3-3201-3325-8C7FEB93BCB7}"/>
              </a:ext>
            </a:extLst>
          </p:cNvPr>
          <p:cNvSpPr/>
          <p:nvPr/>
        </p:nvSpPr>
        <p:spPr>
          <a:xfrm>
            <a:off x="7159550" y="424351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53D8F28A-7885-A467-8695-C10F409D6510}"/>
              </a:ext>
            </a:extLst>
          </p:cNvPr>
          <p:cNvSpPr/>
          <p:nvPr/>
        </p:nvSpPr>
        <p:spPr>
          <a:xfrm>
            <a:off x="6774647" y="465676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0F7B2307-6194-D47F-B3C0-79441BA3980A}"/>
              </a:ext>
            </a:extLst>
          </p:cNvPr>
          <p:cNvSpPr/>
          <p:nvPr/>
        </p:nvSpPr>
        <p:spPr>
          <a:xfrm>
            <a:off x="6563031" y="4411385"/>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75EE0E34-1A45-8E70-FA6A-2436F2861C7D}"/>
              </a:ext>
            </a:extLst>
          </p:cNvPr>
          <p:cNvSpPr/>
          <p:nvPr/>
        </p:nvSpPr>
        <p:spPr>
          <a:xfrm>
            <a:off x="6414255" y="4964702"/>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83C7C5F6-1851-0386-646C-0ABF12968FF3}"/>
              </a:ext>
            </a:extLst>
          </p:cNvPr>
          <p:cNvSpPr/>
          <p:nvPr/>
        </p:nvSpPr>
        <p:spPr>
          <a:xfrm>
            <a:off x="6871550" y="508576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B06FC04E-BF16-806C-3E66-CEF7E29B9459}"/>
              </a:ext>
            </a:extLst>
          </p:cNvPr>
          <p:cNvSpPr/>
          <p:nvPr/>
        </p:nvSpPr>
        <p:spPr>
          <a:xfrm>
            <a:off x="7361651" y="4941764"/>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306AD46F-2E0A-9C96-5474-98202B9D9D57}"/>
              </a:ext>
            </a:extLst>
          </p:cNvPr>
          <p:cNvSpPr/>
          <p:nvPr/>
        </p:nvSpPr>
        <p:spPr>
          <a:xfrm>
            <a:off x="6218941" y="4210729"/>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33D8AA5F-288A-3636-772D-58DC6750ABFB}"/>
              </a:ext>
            </a:extLst>
          </p:cNvPr>
          <p:cNvSpPr/>
          <p:nvPr/>
        </p:nvSpPr>
        <p:spPr>
          <a:xfrm>
            <a:off x="7505651" y="4187740"/>
            <a:ext cx="288000" cy="288000"/>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0520FBE1-7AB7-59A2-27DE-639381987527}"/>
              </a:ext>
            </a:extLst>
          </p:cNvPr>
          <p:cNvSpPr/>
          <p:nvPr/>
        </p:nvSpPr>
        <p:spPr>
          <a:xfrm>
            <a:off x="7483355" y="570992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38E14707-6CCB-8107-A6C6-3C6F018BBC19}"/>
              </a:ext>
            </a:extLst>
          </p:cNvPr>
          <p:cNvSpPr/>
          <p:nvPr/>
        </p:nvSpPr>
        <p:spPr>
          <a:xfrm>
            <a:off x="7719923" y="5936936"/>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C644A76D-9B59-6AAB-11A4-B2043A9F614C}"/>
              </a:ext>
            </a:extLst>
          </p:cNvPr>
          <p:cNvSpPr/>
          <p:nvPr/>
        </p:nvSpPr>
        <p:spPr>
          <a:xfrm>
            <a:off x="8303187" y="5980561"/>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08D0B852-5699-4904-68E0-601AD50E5971}"/>
              </a:ext>
            </a:extLst>
          </p:cNvPr>
          <p:cNvSpPr/>
          <p:nvPr/>
        </p:nvSpPr>
        <p:spPr>
          <a:xfrm>
            <a:off x="8427374" y="563081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B10D661C-4369-207D-86F4-DB20972E3117}"/>
              </a:ext>
            </a:extLst>
          </p:cNvPr>
          <p:cNvSpPr/>
          <p:nvPr/>
        </p:nvSpPr>
        <p:spPr>
          <a:xfrm>
            <a:off x="6203428" y="560477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2511B45C-F76D-D625-2F3B-A78B83638FEA}"/>
              </a:ext>
            </a:extLst>
          </p:cNvPr>
          <p:cNvSpPr/>
          <p:nvPr/>
        </p:nvSpPr>
        <p:spPr>
          <a:xfrm>
            <a:off x="6786692" y="564839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A627E70B-D10C-6969-C334-28C38A74629F}"/>
              </a:ext>
            </a:extLst>
          </p:cNvPr>
          <p:cNvSpPr/>
          <p:nvPr/>
        </p:nvSpPr>
        <p:spPr>
          <a:xfrm>
            <a:off x="7143923" y="5582283"/>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0F17DB00-4288-F432-9F5B-6D897AFA3B17}"/>
              </a:ext>
            </a:extLst>
          </p:cNvPr>
          <p:cNvSpPr/>
          <p:nvPr/>
        </p:nvSpPr>
        <p:spPr>
          <a:xfrm>
            <a:off x="7227592" y="595860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5C1E00B3-A0F3-DB16-604C-7EFEB90CFDDD}"/>
              </a:ext>
            </a:extLst>
          </p:cNvPr>
          <p:cNvSpPr/>
          <p:nvPr/>
        </p:nvSpPr>
        <p:spPr>
          <a:xfrm>
            <a:off x="5776966" y="5486812"/>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63EABE60-C2BD-4FDF-240D-0652193F16C4}"/>
              </a:ext>
            </a:extLst>
          </p:cNvPr>
          <p:cNvSpPr/>
          <p:nvPr/>
        </p:nvSpPr>
        <p:spPr>
          <a:xfrm>
            <a:off x="5898870" y="5877048"/>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7B39CD2-9E8A-EB77-A605-9B6410A84B55}"/>
              </a:ext>
            </a:extLst>
          </p:cNvPr>
          <p:cNvSpPr/>
          <p:nvPr/>
        </p:nvSpPr>
        <p:spPr>
          <a:xfrm>
            <a:off x="6119838" y="603630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6EE05233-A83A-F032-0636-69EF9763BAA4}"/>
              </a:ext>
            </a:extLst>
          </p:cNvPr>
          <p:cNvSpPr/>
          <p:nvPr/>
        </p:nvSpPr>
        <p:spPr>
          <a:xfrm>
            <a:off x="6769641" y="6119619"/>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99145763-E775-302E-2B07-90F4233E73F9}"/>
              </a:ext>
            </a:extLst>
          </p:cNvPr>
          <p:cNvSpPr/>
          <p:nvPr/>
        </p:nvSpPr>
        <p:spPr>
          <a:xfrm>
            <a:off x="6864091" y="56988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B53E1EEB-6769-317F-5B83-2962F7B89E12}"/>
              </a:ext>
            </a:extLst>
          </p:cNvPr>
          <p:cNvSpPr/>
          <p:nvPr/>
        </p:nvSpPr>
        <p:spPr>
          <a:xfrm>
            <a:off x="7395502" y="59936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BADEE8EF-F105-CD14-8712-26E72E65816C}"/>
              </a:ext>
            </a:extLst>
          </p:cNvPr>
          <p:cNvSpPr/>
          <p:nvPr/>
        </p:nvSpPr>
        <p:spPr>
          <a:xfrm>
            <a:off x="7415438" y="610687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1" name="Group 30">
            <a:extLst>
              <a:ext uri="{FF2B5EF4-FFF2-40B4-BE49-F238E27FC236}">
                <a16:creationId xmlns:a16="http://schemas.microsoft.com/office/drawing/2014/main" id="{B272B32E-9C40-22FE-EC2C-6A4D2655F92B}"/>
              </a:ext>
            </a:extLst>
          </p:cNvPr>
          <p:cNvGrpSpPr/>
          <p:nvPr/>
        </p:nvGrpSpPr>
        <p:grpSpPr>
          <a:xfrm>
            <a:off x="7890288" y="5659337"/>
            <a:ext cx="354618" cy="343079"/>
            <a:chOff x="7890288" y="5659337"/>
            <a:chExt cx="354618" cy="343079"/>
          </a:xfrm>
        </p:grpSpPr>
        <p:sp>
          <p:nvSpPr>
            <p:cNvPr id="43" name="Rectangle 42">
              <a:extLst>
                <a:ext uri="{FF2B5EF4-FFF2-40B4-BE49-F238E27FC236}">
                  <a16:creationId xmlns:a16="http://schemas.microsoft.com/office/drawing/2014/main" id="{45FD1663-1B0D-8EFE-6436-3080CD216339}"/>
                </a:ext>
              </a:extLst>
            </p:cNvPr>
            <p:cNvSpPr/>
            <p:nvPr/>
          </p:nvSpPr>
          <p:spPr>
            <a:xfrm>
              <a:off x="7956906" y="5659337"/>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A3E41DB6-6E19-EE31-55AF-E064FAB66B51}"/>
                </a:ext>
              </a:extLst>
            </p:cNvPr>
            <p:cNvSpPr/>
            <p:nvPr/>
          </p:nvSpPr>
          <p:spPr>
            <a:xfrm>
              <a:off x="7989277" y="56988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8AC0D7C9-9423-EF80-4F4C-A08DFD7AD868}"/>
                </a:ext>
              </a:extLst>
            </p:cNvPr>
            <p:cNvSpPr/>
            <p:nvPr/>
          </p:nvSpPr>
          <p:spPr>
            <a:xfrm>
              <a:off x="8059606" y="569883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5945A10D-CA88-F445-B111-45B5C72E4B72}"/>
                </a:ext>
              </a:extLst>
            </p:cNvPr>
            <p:cNvSpPr/>
            <p:nvPr/>
          </p:nvSpPr>
          <p:spPr>
            <a:xfrm>
              <a:off x="8166947" y="56934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B167537D-6A0F-6092-08BD-57E44F408F49}"/>
                </a:ext>
              </a:extLst>
            </p:cNvPr>
            <p:cNvSpPr/>
            <p:nvPr/>
          </p:nvSpPr>
          <p:spPr>
            <a:xfrm>
              <a:off x="8118285" y="57933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E583E4BD-62B8-57EA-CCCF-164D5EF7A86A}"/>
                </a:ext>
              </a:extLst>
            </p:cNvPr>
            <p:cNvSpPr/>
            <p:nvPr/>
          </p:nvSpPr>
          <p:spPr>
            <a:xfrm>
              <a:off x="8038856" y="578214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EB0E5AD5-4BAB-6007-A768-E210CF85EB90}"/>
                </a:ext>
              </a:extLst>
            </p:cNvPr>
            <p:cNvSpPr/>
            <p:nvPr/>
          </p:nvSpPr>
          <p:spPr>
            <a:xfrm>
              <a:off x="8110856" y="588099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70" name="Group 69">
              <a:extLst>
                <a:ext uri="{FF2B5EF4-FFF2-40B4-BE49-F238E27FC236}">
                  <a16:creationId xmlns:a16="http://schemas.microsoft.com/office/drawing/2014/main" id="{EC4AF28B-10ED-D179-4965-C464207FB07E}"/>
                </a:ext>
              </a:extLst>
            </p:cNvPr>
            <p:cNvGrpSpPr/>
            <p:nvPr/>
          </p:nvGrpSpPr>
          <p:grpSpPr>
            <a:xfrm>
              <a:off x="7890288" y="5822416"/>
              <a:ext cx="180000" cy="180000"/>
              <a:chOff x="7966880" y="3935853"/>
              <a:chExt cx="180000" cy="180000"/>
            </a:xfrm>
          </p:grpSpPr>
          <p:sp>
            <p:nvSpPr>
              <p:cNvPr id="71" name="Oval 70">
                <a:extLst>
                  <a:ext uri="{FF2B5EF4-FFF2-40B4-BE49-F238E27FC236}">
                    <a16:creationId xmlns:a16="http://schemas.microsoft.com/office/drawing/2014/main" id="{9305219F-EFFB-D6B5-497B-04E3A714C1C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1" name="Graphic 80" descr="Star with solid fill">
                <a:extLst>
                  <a:ext uri="{FF2B5EF4-FFF2-40B4-BE49-F238E27FC236}">
                    <a16:creationId xmlns:a16="http://schemas.microsoft.com/office/drawing/2014/main" id="{7CEA6220-1C7B-8B41-3EEF-90A3BE9F10A1}"/>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32" name="Group 31">
            <a:extLst>
              <a:ext uri="{FF2B5EF4-FFF2-40B4-BE49-F238E27FC236}">
                <a16:creationId xmlns:a16="http://schemas.microsoft.com/office/drawing/2014/main" id="{9D560F23-B82C-3417-0057-01493047CA42}"/>
              </a:ext>
            </a:extLst>
          </p:cNvPr>
          <p:cNvGrpSpPr/>
          <p:nvPr/>
        </p:nvGrpSpPr>
        <p:grpSpPr>
          <a:xfrm>
            <a:off x="6376980" y="5927264"/>
            <a:ext cx="331864" cy="341608"/>
            <a:chOff x="6376980" y="5927264"/>
            <a:chExt cx="331864" cy="341608"/>
          </a:xfrm>
        </p:grpSpPr>
        <p:sp>
          <p:nvSpPr>
            <p:cNvPr id="52" name="Rectangle 51">
              <a:extLst>
                <a:ext uri="{FF2B5EF4-FFF2-40B4-BE49-F238E27FC236}">
                  <a16:creationId xmlns:a16="http://schemas.microsoft.com/office/drawing/2014/main" id="{A3F8D9DA-2DCD-EC4D-C1F3-F8D1CF81A67E}"/>
                </a:ext>
              </a:extLst>
            </p:cNvPr>
            <p:cNvSpPr/>
            <p:nvPr/>
          </p:nvSpPr>
          <p:spPr>
            <a:xfrm>
              <a:off x="6419031" y="5927264"/>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8F98DB1C-1C2B-D6D0-C87B-1D085869FDDB}"/>
                </a:ext>
              </a:extLst>
            </p:cNvPr>
            <p:cNvSpPr/>
            <p:nvPr/>
          </p:nvSpPr>
          <p:spPr>
            <a:xfrm>
              <a:off x="6482134" y="5972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63F74D3E-09B6-009E-6CAD-C60B21257C8B}"/>
                </a:ext>
              </a:extLst>
            </p:cNvPr>
            <p:cNvSpPr/>
            <p:nvPr/>
          </p:nvSpPr>
          <p:spPr>
            <a:xfrm>
              <a:off x="6577276" y="5972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C7FFB25D-5385-D8BB-061E-9C8ED4CBE345}"/>
                </a:ext>
              </a:extLst>
            </p:cNvPr>
            <p:cNvSpPr/>
            <p:nvPr/>
          </p:nvSpPr>
          <p:spPr>
            <a:xfrm>
              <a:off x="6496467" y="60634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79C3125B-4113-F751-7CFC-5F29D806728B}"/>
                </a:ext>
              </a:extLst>
            </p:cNvPr>
            <p:cNvSpPr/>
            <p:nvPr/>
          </p:nvSpPr>
          <p:spPr>
            <a:xfrm>
              <a:off x="6576169" y="60398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25EDDAA1-CF95-D2F3-FCCC-20A8D79C9B08}"/>
                </a:ext>
              </a:extLst>
            </p:cNvPr>
            <p:cNvSpPr/>
            <p:nvPr/>
          </p:nvSpPr>
          <p:spPr>
            <a:xfrm>
              <a:off x="6636844" y="611029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2" name="Group 81">
              <a:extLst>
                <a:ext uri="{FF2B5EF4-FFF2-40B4-BE49-F238E27FC236}">
                  <a16:creationId xmlns:a16="http://schemas.microsoft.com/office/drawing/2014/main" id="{C72FFFC5-6C6E-A621-4B51-2759D1DFA7FD}"/>
                </a:ext>
              </a:extLst>
            </p:cNvPr>
            <p:cNvGrpSpPr/>
            <p:nvPr/>
          </p:nvGrpSpPr>
          <p:grpSpPr>
            <a:xfrm>
              <a:off x="6376980" y="6088872"/>
              <a:ext cx="180000" cy="180000"/>
              <a:chOff x="7966880" y="3935853"/>
              <a:chExt cx="180000" cy="180000"/>
            </a:xfrm>
          </p:grpSpPr>
          <p:sp>
            <p:nvSpPr>
              <p:cNvPr id="83" name="Oval 82">
                <a:extLst>
                  <a:ext uri="{FF2B5EF4-FFF2-40B4-BE49-F238E27FC236}">
                    <a16:creationId xmlns:a16="http://schemas.microsoft.com/office/drawing/2014/main" id="{9DB383B3-3E36-5A53-AF23-9BFC192A111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84" name="Graphic 83" descr="Star with solid fill">
                <a:extLst>
                  <a:ext uri="{FF2B5EF4-FFF2-40B4-BE49-F238E27FC236}">
                    <a16:creationId xmlns:a16="http://schemas.microsoft.com/office/drawing/2014/main" id="{1B079205-2CFE-678E-CFED-A4DB1AF34AA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33" name="Group 32">
            <a:extLst>
              <a:ext uri="{FF2B5EF4-FFF2-40B4-BE49-F238E27FC236}">
                <a16:creationId xmlns:a16="http://schemas.microsoft.com/office/drawing/2014/main" id="{6C5D830E-0783-FD49-6437-E0D057C83A3E}"/>
              </a:ext>
            </a:extLst>
          </p:cNvPr>
          <p:cNvGrpSpPr/>
          <p:nvPr/>
        </p:nvGrpSpPr>
        <p:grpSpPr>
          <a:xfrm>
            <a:off x="5452484" y="5864660"/>
            <a:ext cx="300730" cy="324752"/>
            <a:chOff x="5452484" y="5864660"/>
            <a:chExt cx="300730" cy="324752"/>
          </a:xfrm>
        </p:grpSpPr>
        <p:sp>
          <p:nvSpPr>
            <p:cNvPr id="55" name="Rectangle 54">
              <a:extLst>
                <a:ext uri="{FF2B5EF4-FFF2-40B4-BE49-F238E27FC236}">
                  <a16:creationId xmlns:a16="http://schemas.microsoft.com/office/drawing/2014/main" id="{08BEB54B-2D39-F2F5-509C-601C8D4D765C}"/>
                </a:ext>
              </a:extLst>
            </p:cNvPr>
            <p:cNvSpPr/>
            <p:nvPr/>
          </p:nvSpPr>
          <p:spPr>
            <a:xfrm>
              <a:off x="5465214" y="5864660"/>
              <a:ext cx="288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9B508FA0-30F3-D223-AE4E-F6ADF03607AA}"/>
                </a:ext>
              </a:extLst>
            </p:cNvPr>
            <p:cNvSpPr/>
            <p:nvPr/>
          </p:nvSpPr>
          <p:spPr>
            <a:xfrm>
              <a:off x="5657999" y="60352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B04CC3C7-C246-7BC9-61EF-24E275D2A239}"/>
                </a:ext>
              </a:extLst>
            </p:cNvPr>
            <p:cNvSpPr/>
            <p:nvPr/>
          </p:nvSpPr>
          <p:spPr>
            <a:xfrm>
              <a:off x="5638035" y="5936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2EF3DD02-DAD7-E92F-83BD-4438DF210787}"/>
                </a:ext>
              </a:extLst>
            </p:cNvPr>
            <p:cNvSpPr/>
            <p:nvPr/>
          </p:nvSpPr>
          <p:spPr>
            <a:xfrm>
              <a:off x="5529207" y="59003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5" name="Group 84">
              <a:extLst>
                <a:ext uri="{FF2B5EF4-FFF2-40B4-BE49-F238E27FC236}">
                  <a16:creationId xmlns:a16="http://schemas.microsoft.com/office/drawing/2014/main" id="{1479CCF0-E6D8-3D6E-8FCD-088D998787AA}"/>
                </a:ext>
              </a:extLst>
            </p:cNvPr>
            <p:cNvGrpSpPr/>
            <p:nvPr/>
          </p:nvGrpSpPr>
          <p:grpSpPr>
            <a:xfrm>
              <a:off x="5452484" y="6009412"/>
              <a:ext cx="180000" cy="180000"/>
              <a:chOff x="7966880" y="3935853"/>
              <a:chExt cx="180000" cy="180000"/>
            </a:xfrm>
          </p:grpSpPr>
          <p:sp>
            <p:nvSpPr>
              <p:cNvPr id="86" name="Oval 85">
                <a:extLst>
                  <a:ext uri="{FF2B5EF4-FFF2-40B4-BE49-F238E27FC236}">
                    <a16:creationId xmlns:a16="http://schemas.microsoft.com/office/drawing/2014/main" id="{08B2A7C9-9FC7-2A9E-F5E0-B6BC39ABFA0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87" name="Graphic 86" descr="Star with solid fill">
                <a:extLst>
                  <a:ext uri="{FF2B5EF4-FFF2-40B4-BE49-F238E27FC236}">
                    <a16:creationId xmlns:a16="http://schemas.microsoft.com/office/drawing/2014/main" id="{9166C2C6-DBD4-BF8E-C6DD-632E33E79D1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97639" y="3958992"/>
                <a:ext cx="118481" cy="118481"/>
              </a:xfrm>
              <a:prstGeom prst="rect">
                <a:avLst/>
              </a:prstGeom>
            </p:spPr>
          </p:pic>
        </p:grpSp>
      </p:grpSp>
      <p:grpSp>
        <p:nvGrpSpPr>
          <p:cNvPr id="15" name="Group 14">
            <a:extLst>
              <a:ext uri="{FF2B5EF4-FFF2-40B4-BE49-F238E27FC236}">
                <a16:creationId xmlns:a16="http://schemas.microsoft.com/office/drawing/2014/main" id="{1755BF4B-6854-FE27-8240-2F96074AECAE}"/>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F95F83A9-A34D-2CF3-5978-38B217B53AC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4" name="Group 23">
              <a:extLst>
                <a:ext uri="{FF2B5EF4-FFF2-40B4-BE49-F238E27FC236}">
                  <a16:creationId xmlns:a16="http://schemas.microsoft.com/office/drawing/2014/main" id="{AD65F40B-3189-57CB-19BD-1C974D03BCB9}"/>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38FBB68B-5219-4FB3-3FD6-A24F35384F9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6" name="Rectangle 25">
                <a:extLst>
                  <a:ext uri="{FF2B5EF4-FFF2-40B4-BE49-F238E27FC236}">
                    <a16:creationId xmlns:a16="http://schemas.microsoft.com/office/drawing/2014/main" id="{5CF886ED-4AA3-E70B-41A0-7F634D50E42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481C06E4-BD22-0FB2-ACA4-DD9D87539E5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ijdelijke aanduiding voor tekst 44">
            <a:extLst>
              <a:ext uri="{FF2B5EF4-FFF2-40B4-BE49-F238E27FC236}">
                <a16:creationId xmlns:a16="http://schemas.microsoft.com/office/drawing/2014/main" id="{7964B61C-206F-634D-88C5-5CA4E631FF8E}"/>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18BDED7E-7250-FEEF-3FCC-514836FC4C59}"/>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2CF74E19-6FC9-AC33-4B94-DAAAA037DE6A}"/>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094EAD16-19EF-972A-AF0C-D45B2CB376BF}"/>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9740090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1.25E-6 -1.48148E-6 L -0.46146 -0.13379 " pathEditMode="relative" rAng="0" ptsTypes="AA">
                                      <p:cBhvr>
                                        <p:cTn id="6" dur="2000" fill="hold"/>
                                        <p:tgtEl>
                                          <p:spTgt spid="31"/>
                                        </p:tgtEl>
                                        <p:attrNameLst>
                                          <p:attrName>ppt_x</p:attrName>
                                          <p:attrName>ppt_y</p:attrName>
                                        </p:attrNameLst>
                                      </p:cBhvr>
                                      <p:rCtr x="-23073" y="-6690"/>
                                    </p:animMotion>
                                  </p:childTnLst>
                                </p:cTn>
                              </p:par>
                              <p:par>
                                <p:cTn id="7" presetID="35" presetClass="path" presetSubtype="0" accel="50000" decel="50000" fill="hold" nodeType="withEffect">
                                  <p:stCondLst>
                                    <p:cond delay="0"/>
                                  </p:stCondLst>
                                  <p:childTnLst>
                                    <p:animMotion origin="layout" path="M 1.45833E-6 -3.7037E-7 L -0.33724 -0.11806 " pathEditMode="relative" rAng="0" ptsTypes="AA">
                                      <p:cBhvr>
                                        <p:cTn id="8" dur="2000" fill="hold"/>
                                        <p:tgtEl>
                                          <p:spTgt spid="32"/>
                                        </p:tgtEl>
                                        <p:attrNameLst>
                                          <p:attrName>ppt_x</p:attrName>
                                          <p:attrName>ppt_y</p:attrName>
                                        </p:attrNameLst>
                                      </p:cBhvr>
                                      <p:rCtr x="-16862" y="-5903"/>
                                    </p:animMotion>
                                  </p:childTnLst>
                                </p:cTn>
                              </p:par>
                              <p:par>
                                <p:cTn id="9" presetID="35" presetClass="path" presetSubtype="0" accel="50000" decel="50000" fill="hold" nodeType="withEffect">
                                  <p:stCondLst>
                                    <p:cond delay="0"/>
                                  </p:stCondLst>
                                  <p:childTnLst>
                                    <p:animMotion origin="layout" path="M 4.79167E-6 -3.7037E-6 L -0.26329 -0.04861 " pathEditMode="relative" rAng="0" ptsTypes="AA">
                                      <p:cBhvr>
                                        <p:cTn id="10" dur="2000" fill="hold"/>
                                        <p:tgtEl>
                                          <p:spTgt spid="33"/>
                                        </p:tgtEl>
                                        <p:attrNameLst>
                                          <p:attrName>ppt_x</p:attrName>
                                          <p:attrName>ppt_y</p:attrName>
                                        </p:attrNameLst>
                                      </p:cBhvr>
                                      <p:rCtr x="-13164" y="-243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219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5" name="Picture 14">
            <a:extLst>
              <a:ext uri="{FF2B5EF4-FFF2-40B4-BE49-F238E27FC236}">
                <a16:creationId xmlns:a16="http://schemas.microsoft.com/office/drawing/2014/main" id="{A676F3A9-D339-4A12-F3B7-16EB5D57E6B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601302" y="838748"/>
            <a:ext cx="7017173" cy="5262880"/>
          </a:xfrm>
          <a:prstGeom prst="rect">
            <a:avLst/>
          </a:prstGeom>
        </p:spPr>
      </p:pic>
      <p:grpSp>
        <p:nvGrpSpPr>
          <p:cNvPr id="13" name="Group 12">
            <a:extLst>
              <a:ext uri="{FF2B5EF4-FFF2-40B4-BE49-F238E27FC236}">
                <a16:creationId xmlns:a16="http://schemas.microsoft.com/office/drawing/2014/main" id="{17A3FD32-2E90-EA80-8386-890AC827B072}"/>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74A8CB4F-F8B5-D4A1-3053-B3293C175C3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6" name="Group 15">
              <a:extLst>
                <a:ext uri="{FF2B5EF4-FFF2-40B4-BE49-F238E27FC236}">
                  <a16:creationId xmlns:a16="http://schemas.microsoft.com/office/drawing/2014/main" id="{47C4571D-509C-8757-4B86-75FF5543CE9D}"/>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F2276787-81AA-2ED2-17E3-AEAB03E4C23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0" name="Rectangle 19">
                <a:extLst>
                  <a:ext uri="{FF2B5EF4-FFF2-40B4-BE49-F238E27FC236}">
                    <a16:creationId xmlns:a16="http://schemas.microsoft.com/office/drawing/2014/main" id="{3DDECF08-BA59-0C4A-68CC-6D948022B0B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687074EE-8333-34CC-AED4-BB8A41F971F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ijdelijke aanduiding voor tekst 44">
            <a:extLst>
              <a:ext uri="{FF2B5EF4-FFF2-40B4-BE49-F238E27FC236}">
                <a16:creationId xmlns:a16="http://schemas.microsoft.com/office/drawing/2014/main" id="{DA6AE902-EB4A-0D51-A6E0-CA7A6EBAFCD8}"/>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E5DCC9D4-4AD8-342D-EA4F-7AA61B64FF12}"/>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B2B33C8C-42B4-03FC-8801-FA9D59BD0574}"/>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28958810-0C58-A49E-F128-56107BF78262}"/>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25499088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Metrics Mapping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11341344-881A-657B-ED9E-13E7F3EB99F9}"/>
              </a:ext>
            </a:extLst>
          </p:cNvPr>
          <p:cNvSpPr txBox="1">
            <a:spLocks/>
          </p:cNvSpPr>
          <p:nvPr/>
        </p:nvSpPr>
        <p:spPr>
          <a:xfrm>
            <a:off x="4880344" y="2368043"/>
            <a:ext cx="6903170" cy="166804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Separate the top-voted metrics from the rest of the stack.</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will give us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clear, high-level view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the key metrics and KPIs.</a:t>
            </a:r>
          </a:p>
        </p:txBody>
      </p:sp>
      <p:sp>
        <p:nvSpPr>
          <p:cNvPr id="15" name="Tijdelijke aanduiding voor tekst 44">
            <a:extLst>
              <a:ext uri="{FF2B5EF4-FFF2-40B4-BE49-F238E27FC236}">
                <a16:creationId xmlns:a16="http://schemas.microsoft.com/office/drawing/2014/main" id="{C32D36DD-10AD-6FB5-4043-C1121033C6F0}"/>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8: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C7892E12-CDE4-D074-EE74-E9EC79D398C7}"/>
              </a:ext>
            </a:extLst>
          </p:cNvPr>
          <p:cNvSpPr/>
          <p:nvPr/>
        </p:nvSpPr>
        <p:spPr>
          <a:xfrm>
            <a:off x="4251838" y="435089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a:t>
            </a:r>
          </a:p>
        </p:txBody>
      </p:sp>
      <p:sp>
        <p:nvSpPr>
          <p:cNvPr id="16" name="Rectangle 15">
            <a:extLst>
              <a:ext uri="{FF2B5EF4-FFF2-40B4-BE49-F238E27FC236}">
                <a16:creationId xmlns:a16="http://schemas.microsoft.com/office/drawing/2014/main" id="{B1A5311A-AB3D-385A-8F15-4A40389AE7E4}"/>
              </a:ext>
            </a:extLst>
          </p:cNvPr>
          <p:cNvSpPr/>
          <p:nvPr/>
        </p:nvSpPr>
        <p:spPr>
          <a:xfrm>
            <a:off x="2030732" y="439994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 KPIs</a:t>
            </a:r>
          </a:p>
        </p:txBody>
      </p:sp>
      <p:sp>
        <p:nvSpPr>
          <p:cNvPr id="20" name="Rectangle 19">
            <a:extLst>
              <a:ext uri="{FF2B5EF4-FFF2-40B4-BE49-F238E27FC236}">
                <a16:creationId xmlns:a16="http://schemas.microsoft.com/office/drawing/2014/main" id="{C16BB943-82DA-1447-3831-A11B97D84CD5}"/>
              </a:ext>
            </a:extLst>
          </p:cNvPr>
          <p:cNvSpPr/>
          <p:nvPr/>
        </p:nvSpPr>
        <p:spPr>
          <a:xfrm>
            <a:off x="10598380" y="4399945"/>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Operational</a:t>
            </a:r>
          </a:p>
        </p:txBody>
      </p:sp>
      <p:sp>
        <p:nvSpPr>
          <p:cNvPr id="22" name="Rectangle 21">
            <a:extLst>
              <a:ext uri="{FF2B5EF4-FFF2-40B4-BE49-F238E27FC236}">
                <a16:creationId xmlns:a16="http://schemas.microsoft.com/office/drawing/2014/main" id="{490EA6A6-BEF6-72F9-2CA0-FB4768C471A1}"/>
              </a:ext>
            </a:extLst>
          </p:cNvPr>
          <p:cNvSpPr/>
          <p:nvPr/>
        </p:nvSpPr>
        <p:spPr>
          <a:xfrm>
            <a:off x="8633898" y="442433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Impact</a:t>
            </a:r>
          </a:p>
        </p:txBody>
      </p:sp>
      <p:sp>
        <p:nvSpPr>
          <p:cNvPr id="24" name="Rectangle 23">
            <a:extLst>
              <a:ext uri="{FF2B5EF4-FFF2-40B4-BE49-F238E27FC236}">
                <a16:creationId xmlns:a16="http://schemas.microsoft.com/office/drawing/2014/main" id="{4B4F223D-787A-9366-6505-902B61591BE7}"/>
              </a:ext>
            </a:extLst>
          </p:cNvPr>
          <p:cNvSpPr/>
          <p:nvPr/>
        </p:nvSpPr>
        <p:spPr>
          <a:xfrm>
            <a:off x="6626798" y="4424337"/>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Training &amp; Adoption</a:t>
            </a:r>
          </a:p>
        </p:txBody>
      </p:sp>
      <p:pic>
        <p:nvPicPr>
          <p:cNvPr id="26" name="Picture 25" descr="A blue text on a light blue background&#10;&#10;Description automatically generated">
            <a:extLst>
              <a:ext uri="{FF2B5EF4-FFF2-40B4-BE49-F238E27FC236}">
                <a16:creationId xmlns:a16="http://schemas.microsoft.com/office/drawing/2014/main" id="{7798D554-7387-6065-8645-94564A1CB09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713003" y="5254579"/>
            <a:ext cx="507484" cy="360000"/>
          </a:xfrm>
          <a:prstGeom prst="rect">
            <a:avLst/>
          </a:prstGeom>
        </p:spPr>
      </p:pic>
      <p:pic>
        <p:nvPicPr>
          <p:cNvPr id="34" name="Picture 33" descr="A blue text on a blue background&#10;&#10;Description automatically generated">
            <a:extLst>
              <a:ext uri="{FF2B5EF4-FFF2-40B4-BE49-F238E27FC236}">
                <a16:creationId xmlns:a16="http://schemas.microsoft.com/office/drawing/2014/main" id="{746C034A-7FFB-1E57-5B4E-E38CD2BCFA3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947676" y="5361352"/>
            <a:ext cx="507484" cy="360000"/>
          </a:xfrm>
          <a:prstGeom prst="rect">
            <a:avLst/>
          </a:prstGeom>
        </p:spPr>
      </p:pic>
      <p:pic>
        <p:nvPicPr>
          <p:cNvPr id="117" name="Picture 116" descr="A yellow background with blue text&#10;&#10;Description automatically generated">
            <a:extLst>
              <a:ext uri="{FF2B5EF4-FFF2-40B4-BE49-F238E27FC236}">
                <a16:creationId xmlns:a16="http://schemas.microsoft.com/office/drawing/2014/main" id="{B09805ED-7444-4718-D095-972486A116A9}"/>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935693" y="5931232"/>
            <a:ext cx="507484" cy="360000"/>
          </a:xfrm>
          <a:prstGeom prst="rect">
            <a:avLst/>
          </a:prstGeom>
        </p:spPr>
      </p:pic>
      <p:pic>
        <p:nvPicPr>
          <p:cNvPr id="155" name="Picture 154" descr="A yellow background with blue text&#10;&#10;Description automatically generated">
            <a:extLst>
              <a:ext uri="{FF2B5EF4-FFF2-40B4-BE49-F238E27FC236}">
                <a16:creationId xmlns:a16="http://schemas.microsoft.com/office/drawing/2014/main" id="{9573BFDB-FD7B-8A01-A5C6-6D5C41170A4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876773" y="5532174"/>
            <a:ext cx="507484" cy="360000"/>
          </a:xfrm>
          <a:prstGeom prst="rect">
            <a:avLst/>
          </a:prstGeom>
        </p:spPr>
      </p:pic>
      <p:pic>
        <p:nvPicPr>
          <p:cNvPr id="165" name="Picture 164" descr="A blue text on a light blue background&#10;&#10;Description automatically generated">
            <a:extLst>
              <a:ext uri="{FF2B5EF4-FFF2-40B4-BE49-F238E27FC236}">
                <a16:creationId xmlns:a16="http://schemas.microsoft.com/office/drawing/2014/main" id="{BE9B38A3-6AEC-8C1C-5509-092997154BA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446600" y="5179950"/>
            <a:ext cx="507484" cy="360000"/>
          </a:xfrm>
          <a:prstGeom prst="rect">
            <a:avLst/>
          </a:prstGeom>
        </p:spPr>
      </p:pic>
      <p:pic>
        <p:nvPicPr>
          <p:cNvPr id="167" name="Picture 166" descr="A blue text on a light blue background&#10;&#10;Description automatically generated">
            <a:extLst>
              <a:ext uri="{FF2B5EF4-FFF2-40B4-BE49-F238E27FC236}">
                <a16:creationId xmlns:a16="http://schemas.microsoft.com/office/drawing/2014/main" id="{328EB6FF-BFAB-1224-F041-0807276B1B4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939116" y="5224786"/>
            <a:ext cx="507484" cy="360000"/>
          </a:xfrm>
          <a:prstGeom prst="rect">
            <a:avLst/>
          </a:prstGeom>
        </p:spPr>
      </p:pic>
      <p:pic>
        <p:nvPicPr>
          <p:cNvPr id="168" name="Picture 167" descr="A blue text on a light blue background&#10;&#10;Description automatically generated">
            <a:extLst>
              <a:ext uri="{FF2B5EF4-FFF2-40B4-BE49-F238E27FC236}">
                <a16:creationId xmlns:a16="http://schemas.microsoft.com/office/drawing/2014/main" id="{E4BB36A6-F029-9E3D-F28F-9F23578FC626}"/>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675392" y="5307458"/>
            <a:ext cx="507484" cy="360000"/>
          </a:xfrm>
          <a:prstGeom prst="rect">
            <a:avLst/>
          </a:prstGeom>
        </p:spPr>
      </p:pic>
      <p:sp>
        <p:nvSpPr>
          <p:cNvPr id="171" name="Rectangle 170">
            <a:extLst>
              <a:ext uri="{FF2B5EF4-FFF2-40B4-BE49-F238E27FC236}">
                <a16:creationId xmlns:a16="http://schemas.microsoft.com/office/drawing/2014/main" id="{20ECAE8E-78EE-5F37-0A5B-F05DD9A0DDC1}"/>
              </a:ext>
            </a:extLst>
          </p:cNvPr>
          <p:cNvSpPr/>
          <p:nvPr/>
        </p:nvSpPr>
        <p:spPr>
          <a:xfrm>
            <a:off x="4673897" y="611752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8" name="Rectangle 177">
            <a:extLst>
              <a:ext uri="{FF2B5EF4-FFF2-40B4-BE49-F238E27FC236}">
                <a16:creationId xmlns:a16="http://schemas.microsoft.com/office/drawing/2014/main" id="{8EA294E8-6DF9-52F7-9F0D-F7681B78AE95}"/>
              </a:ext>
            </a:extLst>
          </p:cNvPr>
          <p:cNvSpPr/>
          <p:nvPr/>
        </p:nvSpPr>
        <p:spPr>
          <a:xfrm>
            <a:off x="516186" y="4380600"/>
            <a:ext cx="1008000" cy="936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Compliance &amp; Regulatory</a:t>
            </a:r>
          </a:p>
        </p:txBody>
      </p:sp>
      <p:sp>
        <p:nvSpPr>
          <p:cNvPr id="179" name="Rectangle 178">
            <a:extLst>
              <a:ext uri="{FF2B5EF4-FFF2-40B4-BE49-F238E27FC236}">
                <a16:creationId xmlns:a16="http://schemas.microsoft.com/office/drawing/2014/main" id="{95DBF1D4-02DF-1890-F7F9-CA38A59AC0FC}"/>
              </a:ext>
            </a:extLst>
          </p:cNvPr>
          <p:cNvSpPr/>
          <p:nvPr/>
        </p:nvSpPr>
        <p:spPr>
          <a:xfrm>
            <a:off x="516186" y="544153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2" name="Oval 181">
            <a:extLst>
              <a:ext uri="{FF2B5EF4-FFF2-40B4-BE49-F238E27FC236}">
                <a16:creationId xmlns:a16="http://schemas.microsoft.com/office/drawing/2014/main" id="{8CC3C878-A44E-9D6E-1458-3E1F1EE101C3}"/>
              </a:ext>
            </a:extLst>
          </p:cNvPr>
          <p:cNvSpPr/>
          <p:nvPr/>
        </p:nvSpPr>
        <p:spPr>
          <a:xfrm>
            <a:off x="11004650" y="543015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83" name="Oval 182">
            <a:extLst>
              <a:ext uri="{FF2B5EF4-FFF2-40B4-BE49-F238E27FC236}">
                <a16:creationId xmlns:a16="http://schemas.microsoft.com/office/drawing/2014/main" id="{C93735C4-DF23-EF9D-06EA-F399BD812722}"/>
              </a:ext>
            </a:extLst>
          </p:cNvPr>
          <p:cNvSpPr/>
          <p:nvPr/>
        </p:nvSpPr>
        <p:spPr>
          <a:xfrm>
            <a:off x="11143924"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84" name="Oval 183">
            <a:extLst>
              <a:ext uri="{FF2B5EF4-FFF2-40B4-BE49-F238E27FC236}">
                <a16:creationId xmlns:a16="http://schemas.microsoft.com/office/drawing/2014/main" id="{7926E3E5-9542-0893-AC75-78B1E638DF00}"/>
              </a:ext>
            </a:extLst>
          </p:cNvPr>
          <p:cNvSpPr/>
          <p:nvPr/>
        </p:nvSpPr>
        <p:spPr>
          <a:xfrm>
            <a:off x="8899938" y="53142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85" name="Oval 184">
            <a:extLst>
              <a:ext uri="{FF2B5EF4-FFF2-40B4-BE49-F238E27FC236}">
                <a16:creationId xmlns:a16="http://schemas.microsoft.com/office/drawing/2014/main" id="{D15515E2-AB59-0CA1-86BE-88F0CEB33CEC}"/>
              </a:ext>
            </a:extLst>
          </p:cNvPr>
          <p:cNvSpPr/>
          <p:nvPr/>
        </p:nvSpPr>
        <p:spPr>
          <a:xfrm>
            <a:off x="9007984" y="53502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86" name="Oval 185">
            <a:extLst>
              <a:ext uri="{FF2B5EF4-FFF2-40B4-BE49-F238E27FC236}">
                <a16:creationId xmlns:a16="http://schemas.microsoft.com/office/drawing/2014/main" id="{E59E1151-7552-CECA-765B-83923075092E}"/>
              </a:ext>
            </a:extLst>
          </p:cNvPr>
          <p:cNvSpPr/>
          <p:nvPr/>
        </p:nvSpPr>
        <p:spPr>
          <a:xfrm>
            <a:off x="10748400" y="45449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87" name="Oval 186">
            <a:extLst>
              <a:ext uri="{FF2B5EF4-FFF2-40B4-BE49-F238E27FC236}">
                <a16:creationId xmlns:a16="http://schemas.microsoft.com/office/drawing/2014/main" id="{F8D4A3FD-5A24-149A-A4CA-0FAA3CA9AC19}"/>
              </a:ext>
            </a:extLst>
          </p:cNvPr>
          <p:cNvSpPr/>
          <p:nvPr/>
        </p:nvSpPr>
        <p:spPr>
          <a:xfrm>
            <a:off x="2909314" y="452237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88" name="Oval 187">
            <a:extLst>
              <a:ext uri="{FF2B5EF4-FFF2-40B4-BE49-F238E27FC236}">
                <a16:creationId xmlns:a16="http://schemas.microsoft.com/office/drawing/2014/main" id="{550EC283-C51F-47AC-2435-DAD5B8B7DAB6}"/>
              </a:ext>
            </a:extLst>
          </p:cNvPr>
          <p:cNvSpPr/>
          <p:nvPr/>
        </p:nvSpPr>
        <p:spPr>
          <a:xfrm>
            <a:off x="2851896" y="45809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89" name="Oval 188">
            <a:extLst>
              <a:ext uri="{FF2B5EF4-FFF2-40B4-BE49-F238E27FC236}">
                <a16:creationId xmlns:a16="http://schemas.microsoft.com/office/drawing/2014/main" id="{E1C904D8-EEE8-1ACA-9204-2C83FEA42CF2}"/>
              </a:ext>
            </a:extLst>
          </p:cNvPr>
          <p:cNvSpPr/>
          <p:nvPr/>
        </p:nvSpPr>
        <p:spPr>
          <a:xfrm>
            <a:off x="2945314" y="470428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90" name="Oval 189">
            <a:extLst>
              <a:ext uri="{FF2B5EF4-FFF2-40B4-BE49-F238E27FC236}">
                <a16:creationId xmlns:a16="http://schemas.microsoft.com/office/drawing/2014/main" id="{79CE33B0-1E5B-5DA0-0148-37C8E8F247B2}"/>
              </a:ext>
            </a:extLst>
          </p:cNvPr>
          <p:cNvSpPr/>
          <p:nvPr/>
        </p:nvSpPr>
        <p:spPr>
          <a:xfrm>
            <a:off x="2966732" y="45628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91" name="Oval 190">
            <a:extLst>
              <a:ext uri="{FF2B5EF4-FFF2-40B4-BE49-F238E27FC236}">
                <a16:creationId xmlns:a16="http://schemas.microsoft.com/office/drawing/2014/main" id="{C27E68C0-CA61-4CE8-05B8-C13792497843}"/>
              </a:ext>
            </a:extLst>
          </p:cNvPr>
          <p:cNvSpPr/>
          <p:nvPr/>
        </p:nvSpPr>
        <p:spPr>
          <a:xfrm>
            <a:off x="2815896" y="446607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92" name="Oval 191">
            <a:extLst>
              <a:ext uri="{FF2B5EF4-FFF2-40B4-BE49-F238E27FC236}">
                <a16:creationId xmlns:a16="http://schemas.microsoft.com/office/drawing/2014/main" id="{2BC2927F-0AF1-CA97-4A52-422E87811E03}"/>
              </a:ext>
            </a:extLst>
          </p:cNvPr>
          <p:cNvSpPr/>
          <p:nvPr/>
        </p:nvSpPr>
        <p:spPr>
          <a:xfrm>
            <a:off x="4769082" y="45022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93" name="Oval 192">
            <a:extLst>
              <a:ext uri="{FF2B5EF4-FFF2-40B4-BE49-F238E27FC236}">
                <a16:creationId xmlns:a16="http://schemas.microsoft.com/office/drawing/2014/main" id="{F4F00856-CCDD-1BDE-7F70-5292AC1AFB9D}"/>
              </a:ext>
            </a:extLst>
          </p:cNvPr>
          <p:cNvSpPr/>
          <p:nvPr/>
        </p:nvSpPr>
        <p:spPr>
          <a:xfrm>
            <a:off x="4875028" y="44162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94" name="Oval 193">
            <a:extLst>
              <a:ext uri="{FF2B5EF4-FFF2-40B4-BE49-F238E27FC236}">
                <a16:creationId xmlns:a16="http://schemas.microsoft.com/office/drawing/2014/main" id="{AB3C5034-FEE6-4F75-E6C7-ECC9A7F09FA5}"/>
              </a:ext>
            </a:extLst>
          </p:cNvPr>
          <p:cNvSpPr/>
          <p:nvPr/>
        </p:nvSpPr>
        <p:spPr>
          <a:xfrm>
            <a:off x="4906218" y="453003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95" name="Oval 194">
            <a:extLst>
              <a:ext uri="{FF2B5EF4-FFF2-40B4-BE49-F238E27FC236}">
                <a16:creationId xmlns:a16="http://schemas.microsoft.com/office/drawing/2014/main" id="{02D01DA7-F170-C2B5-DE1D-C7709721CB7B}"/>
              </a:ext>
            </a:extLst>
          </p:cNvPr>
          <p:cNvSpPr/>
          <p:nvPr/>
        </p:nvSpPr>
        <p:spPr>
          <a:xfrm>
            <a:off x="4794956" y="455847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96" name="Oval 195">
            <a:extLst>
              <a:ext uri="{FF2B5EF4-FFF2-40B4-BE49-F238E27FC236}">
                <a16:creationId xmlns:a16="http://schemas.microsoft.com/office/drawing/2014/main" id="{1D1DEA03-915A-450E-C822-106AB220D52B}"/>
              </a:ext>
            </a:extLst>
          </p:cNvPr>
          <p:cNvSpPr/>
          <p:nvPr/>
        </p:nvSpPr>
        <p:spPr>
          <a:xfrm>
            <a:off x="9072954" y="4443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97" name="Oval 196">
            <a:extLst>
              <a:ext uri="{FF2B5EF4-FFF2-40B4-BE49-F238E27FC236}">
                <a16:creationId xmlns:a16="http://schemas.microsoft.com/office/drawing/2014/main" id="{456F5F2C-4D64-94BD-DB48-14A0371D7223}"/>
              </a:ext>
            </a:extLst>
          </p:cNvPr>
          <p:cNvSpPr/>
          <p:nvPr/>
        </p:nvSpPr>
        <p:spPr>
          <a:xfrm>
            <a:off x="6790387" y="4492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98" name="Oval 197">
            <a:extLst>
              <a:ext uri="{FF2B5EF4-FFF2-40B4-BE49-F238E27FC236}">
                <a16:creationId xmlns:a16="http://schemas.microsoft.com/office/drawing/2014/main" id="{2B6B1A0E-7E36-0D40-6165-2CF82BF3682B}"/>
              </a:ext>
            </a:extLst>
          </p:cNvPr>
          <p:cNvSpPr/>
          <p:nvPr/>
        </p:nvSpPr>
        <p:spPr>
          <a:xfrm>
            <a:off x="4219692" y="56103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99" name="Oval 198">
            <a:extLst>
              <a:ext uri="{FF2B5EF4-FFF2-40B4-BE49-F238E27FC236}">
                <a16:creationId xmlns:a16="http://schemas.microsoft.com/office/drawing/2014/main" id="{2806D5F6-D83B-8148-7472-41745013E888}"/>
              </a:ext>
            </a:extLst>
          </p:cNvPr>
          <p:cNvSpPr/>
          <p:nvPr/>
        </p:nvSpPr>
        <p:spPr>
          <a:xfrm>
            <a:off x="4106456" y="55740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0" name="Oval 199">
            <a:extLst>
              <a:ext uri="{FF2B5EF4-FFF2-40B4-BE49-F238E27FC236}">
                <a16:creationId xmlns:a16="http://schemas.microsoft.com/office/drawing/2014/main" id="{E15DE229-4D1D-2715-334D-ADEA0EA00918}"/>
              </a:ext>
            </a:extLst>
          </p:cNvPr>
          <p:cNvSpPr/>
          <p:nvPr/>
        </p:nvSpPr>
        <p:spPr>
          <a:xfrm>
            <a:off x="4228686" y="57576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1" name="Oval 200">
            <a:extLst>
              <a:ext uri="{FF2B5EF4-FFF2-40B4-BE49-F238E27FC236}">
                <a16:creationId xmlns:a16="http://schemas.microsoft.com/office/drawing/2014/main" id="{C5B05B8F-7910-7B29-8B17-77022CFFF237}"/>
              </a:ext>
            </a:extLst>
          </p:cNvPr>
          <p:cNvSpPr/>
          <p:nvPr/>
        </p:nvSpPr>
        <p:spPr>
          <a:xfrm>
            <a:off x="631148" y="55816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2" name="Oval 201">
            <a:extLst>
              <a:ext uri="{FF2B5EF4-FFF2-40B4-BE49-F238E27FC236}">
                <a16:creationId xmlns:a16="http://schemas.microsoft.com/office/drawing/2014/main" id="{C604BEEB-7E33-AD3A-0EB8-D8C569C28F6C}"/>
              </a:ext>
            </a:extLst>
          </p:cNvPr>
          <p:cNvSpPr/>
          <p:nvPr/>
        </p:nvSpPr>
        <p:spPr>
          <a:xfrm>
            <a:off x="2709467" y="52023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3" name="Oval 202">
            <a:extLst>
              <a:ext uri="{FF2B5EF4-FFF2-40B4-BE49-F238E27FC236}">
                <a16:creationId xmlns:a16="http://schemas.microsoft.com/office/drawing/2014/main" id="{F13B08ED-B993-93C5-36B0-FC47323BEDEC}"/>
              </a:ext>
            </a:extLst>
          </p:cNvPr>
          <p:cNvSpPr/>
          <p:nvPr/>
        </p:nvSpPr>
        <p:spPr>
          <a:xfrm>
            <a:off x="2767240" y="53454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4" name="Oval 203">
            <a:extLst>
              <a:ext uri="{FF2B5EF4-FFF2-40B4-BE49-F238E27FC236}">
                <a16:creationId xmlns:a16="http://schemas.microsoft.com/office/drawing/2014/main" id="{98D4C56E-F78C-A338-D75A-FC376A685092}"/>
              </a:ext>
            </a:extLst>
          </p:cNvPr>
          <p:cNvSpPr/>
          <p:nvPr/>
        </p:nvSpPr>
        <p:spPr>
          <a:xfrm>
            <a:off x="4308805" y="598250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5" name="Oval 204">
            <a:extLst>
              <a:ext uri="{FF2B5EF4-FFF2-40B4-BE49-F238E27FC236}">
                <a16:creationId xmlns:a16="http://schemas.microsoft.com/office/drawing/2014/main" id="{F99DBF6E-230A-AB76-DB51-5BC5A1782A75}"/>
              </a:ext>
            </a:extLst>
          </p:cNvPr>
          <p:cNvSpPr/>
          <p:nvPr/>
        </p:nvSpPr>
        <p:spPr>
          <a:xfrm>
            <a:off x="4167472" y="59955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6" name="Oval 205">
            <a:extLst>
              <a:ext uri="{FF2B5EF4-FFF2-40B4-BE49-F238E27FC236}">
                <a16:creationId xmlns:a16="http://schemas.microsoft.com/office/drawing/2014/main" id="{6C25F743-51C0-7675-8A30-B0647D241548}"/>
              </a:ext>
            </a:extLst>
          </p:cNvPr>
          <p:cNvSpPr/>
          <p:nvPr/>
        </p:nvSpPr>
        <p:spPr>
          <a:xfrm>
            <a:off x="4338718" y="6107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7" name="Oval 206">
            <a:extLst>
              <a:ext uri="{FF2B5EF4-FFF2-40B4-BE49-F238E27FC236}">
                <a16:creationId xmlns:a16="http://schemas.microsoft.com/office/drawing/2014/main" id="{3D787A30-DF46-5440-610F-0BD14063DFF2}"/>
              </a:ext>
            </a:extLst>
          </p:cNvPr>
          <p:cNvSpPr/>
          <p:nvPr/>
        </p:nvSpPr>
        <p:spPr>
          <a:xfrm>
            <a:off x="4232932" y="61043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8" name="Oval 207">
            <a:extLst>
              <a:ext uri="{FF2B5EF4-FFF2-40B4-BE49-F238E27FC236}">
                <a16:creationId xmlns:a16="http://schemas.microsoft.com/office/drawing/2014/main" id="{584AA7BE-1569-7FFD-6735-86FCD9995B77}"/>
              </a:ext>
            </a:extLst>
          </p:cNvPr>
          <p:cNvSpPr/>
          <p:nvPr/>
        </p:nvSpPr>
        <p:spPr>
          <a:xfrm>
            <a:off x="7019095"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9" name="Oval 208">
            <a:extLst>
              <a:ext uri="{FF2B5EF4-FFF2-40B4-BE49-F238E27FC236}">
                <a16:creationId xmlns:a16="http://schemas.microsoft.com/office/drawing/2014/main" id="{E7A85090-5C73-FAD7-A644-24E27274EBBD}"/>
              </a:ext>
            </a:extLst>
          </p:cNvPr>
          <p:cNvSpPr/>
          <p:nvPr/>
        </p:nvSpPr>
        <p:spPr>
          <a:xfrm>
            <a:off x="6876323" y="5367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10" name="Oval 209">
            <a:extLst>
              <a:ext uri="{FF2B5EF4-FFF2-40B4-BE49-F238E27FC236}">
                <a16:creationId xmlns:a16="http://schemas.microsoft.com/office/drawing/2014/main" id="{C3D4483E-3BA1-CB83-8826-CA7A26867058}"/>
              </a:ext>
            </a:extLst>
          </p:cNvPr>
          <p:cNvSpPr/>
          <p:nvPr/>
        </p:nvSpPr>
        <p:spPr>
          <a:xfrm>
            <a:off x="9046642" y="52639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11" name="Oval 210">
            <a:extLst>
              <a:ext uri="{FF2B5EF4-FFF2-40B4-BE49-F238E27FC236}">
                <a16:creationId xmlns:a16="http://schemas.microsoft.com/office/drawing/2014/main" id="{9067EF20-6A69-0692-308C-402328358DE5}"/>
              </a:ext>
            </a:extLst>
          </p:cNvPr>
          <p:cNvSpPr/>
          <p:nvPr/>
        </p:nvSpPr>
        <p:spPr>
          <a:xfrm>
            <a:off x="11055514" y="55678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12" name="Oval 211">
            <a:extLst>
              <a:ext uri="{FF2B5EF4-FFF2-40B4-BE49-F238E27FC236}">
                <a16:creationId xmlns:a16="http://schemas.microsoft.com/office/drawing/2014/main" id="{15312FFE-D1DB-BBCA-FC79-5F24443CE84E}"/>
              </a:ext>
            </a:extLst>
          </p:cNvPr>
          <p:cNvSpPr/>
          <p:nvPr/>
        </p:nvSpPr>
        <p:spPr>
          <a:xfrm>
            <a:off x="2247848" y="530471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13" name="Oval 212">
            <a:extLst>
              <a:ext uri="{FF2B5EF4-FFF2-40B4-BE49-F238E27FC236}">
                <a16:creationId xmlns:a16="http://schemas.microsoft.com/office/drawing/2014/main" id="{BED57178-4124-0E8D-1291-AB156DCE58B9}"/>
              </a:ext>
            </a:extLst>
          </p:cNvPr>
          <p:cNvSpPr/>
          <p:nvPr/>
        </p:nvSpPr>
        <p:spPr>
          <a:xfrm>
            <a:off x="4954540" y="621264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14" name="Oval 213">
            <a:extLst>
              <a:ext uri="{FF2B5EF4-FFF2-40B4-BE49-F238E27FC236}">
                <a16:creationId xmlns:a16="http://schemas.microsoft.com/office/drawing/2014/main" id="{157D1B64-F601-29CE-79C4-97DEAEDA38DC}"/>
              </a:ext>
            </a:extLst>
          </p:cNvPr>
          <p:cNvSpPr/>
          <p:nvPr/>
        </p:nvSpPr>
        <p:spPr>
          <a:xfrm>
            <a:off x="4891503" y="62867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15" name="Oval 214">
            <a:extLst>
              <a:ext uri="{FF2B5EF4-FFF2-40B4-BE49-F238E27FC236}">
                <a16:creationId xmlns:a16="http://schemas.microsoft.com/office/drawing/2014/main" id="{2B9EA25F-8CF9-41B0-C6C9-3B9C2B91AD9E}"/>
              </a:ext>
            </a:extLst>
          </p:cNvPr>
          <p:cNvSpPr/>
          <p:nvPr/>
        </p:nvSpPr>
        <p:spPr>
          <a:xfrm>
            <a:off x="5035274" y="451566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16" name="Oval 215">
            <a:extLst>
              <a:ext uri="{FF2B5EF4-FFF2-40B4-BE49-F238E27FC236}">
                <a16:creationId xmlns:a16="http://schemas.microsoft.com/office/drawing/2014/main" id="{7903F6AB-EC38-98A9-FED8-659F465E98CC}"/>
              </a:ext>
            </a:extLst>
          </p:cNvPr>
          <p:cNvSpPr/>
          <p:nvPr/>
        </p:nvSpPr>
        <p:spPr>
          <a:xfrm>
            <a:off x="736840" y="567739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17" name="Oval 216">
            <a:extLst>
              <a:ext uri="{FF2B5EF4-FFF2-40B4-BE49-F238E27FC236}">
                <a16:creationId xmlns:a16="http://schemas.microsoft.com/office/drawing/2014/main" id="{61B4E8C4-2F72-95F0-3E4A-EF1CF09C67BA}"/>
              </a:ext>
            </a:extLst>
          </p:cNvPr>
          <p:cNvSpPr/>
          <p:nvPr/>
        </p:nvSpPr>
        <p:spPr>
          <a:xfrm>
            <a:off x="2349063" y="5352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Franklin Gothic Book"/>
              <a:ea typeface="+mn-ea"/>
              <a:cs typeface="+mn-cs"/>
            </a:endParaRPr>
          </a:p>
        </p:txBody>
      </p:sp>
      <p:grpSp>
        <p:nvGrpSpPr>
          <p:cNvPr id="218" name="Group 217">
            <a:extLst>
              <a:ext uri="{FF2B5EF4-FFF2-40B4-BE49-F238E27FC236}">
                <a16:creationId xmlns:a16="http://schemas.microsoft.com/office/drawing/2014/main" id="{CB003139-4EE9-51FB-1496-A7CEDFA4015A}"/>
              </a:ext>
            </a:extLst>
          </p:cNvPr>
          <p:cNvGrpSpPr/>
          <p:nvPr/>
        </p:nvGrpSpPr>
        <p:grpSpPr>
          <a:xfrm>
            <a:off x="3858651" y="5513880"/>
            <a:ext cx="180000" cy="180000"/>
            <a:chOff x="7966880" y="3935853"/>
            <a:chExt cx="180000" cy="180000"/>
          </a:xfrm>
        </p:grpSpPr>
        <p:sp>
          <p:nvSpPr>
            <p:cNvPr id="219" name="Oval 218">
              <a:extLst>
                <a:ext uri="{FF2B5EF4-FFF2-40B4-BE49-F238E27FC236}">
                  <a16:creationId xmlns:a16="http://schemas.microsoft.com/office/drawing/2014/main" id="{E40D2919-6671-3729-DCAE-7962B06DF28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20" name="Graphic 219" descr="Star with solid fill">
              <a:extLst>
                <a:ext uri="{FF2B5EF4-FFF2-40B4-BE49-F238E27FC236}">
                  <a16:creationId xmlns:a16="http://schemas.microsoft.com/office/drawing/2014/main" id="{46603F77-1735-C7A5-1428-898BCB09CCE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997639" y="3958992"/>
              <a:ext cx="118481" cy="118481"/>
            </a:xfrm>
            <a:prstGeom prst="rect">
              <a:avLst/>
            </a:prstGeom>
          </p:spPr>
        </p:pic>
      </p:grpSp>
      <p:grpSp>
        <p:nvGrpSpPr>
          <p:cNvPr id="221" name="Group 220">
            <a:extLst>
              <a:ext uri="{FF2B5EF4-FFF2-40B4-BE49-F238E27FC236}">
                <a16:creationId xmlns:a16="http://schemas.microsoft.com/office/drawing/2014/main" id="{44E2647B-2DF2-2CF7-3ADC-136568BE71E8}"/>
              </a:ext>
            </a:extLst>
          </p:cNvPr>
          <p:cNvGrpSpPr/>
          <p:nvPr/>
        </p:nvGrpSpPr>
        <p:grpSpPr>
          <a:xfrm>
            <a:off x="3909352" y="5961345"/>
            <a:ext cx="180000" cy="180000"/>
            <a:chOff x="7966880" y="3935853"/>
            <a:chExt cx="180000" cy="180000"/>
          </a:xfrm>
        </p:grpSpPr>
        <p:sp>
          <p:nvSpPr>
            <p:cNvPr id="222" name="Oval 221">
              <a:extLst>
                <a:ext uri="{FF2B5EF4-FFF2-40B4-BE49-F238E27FC236}">
                  <a16:creationId xmlns:a16="http://schemas.microsoft.com/office/drawing/2014/main" id="{62A58823-21D2-BA26-BC29-85DA5C8E64C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23" name="Graphic 222" descr="Star with solid fill">
              <a:extLst>
                <a:ext uri="{FF2B5EF4-FFF2-40B4-BE49-F238E27FC236}">
                  <a16:creationId xmlns:a16="http://schemas.microsoft.com/office/drawing/2014/main" id="{12464872-F976-A766-EA50-642EFD0E8BD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997639" y="3958992"/>
              <a:ext cx="118481" cy="118481"/>
            </a:xfrm>
            <a:prstGeom prst="rect">
              <a:avLst/>
            </a:prstGeom>
          </p:spPr>
        </p:pic>
      </p:grpSp>
      <p:grpSp>
        <p:nvGrpSpPr>
          <p:cNvPr id="224" name="Group 223">
            <a:extLst>
              <a:ext uri="{FF2B5EF4-FFF2-40B4-BE49-F238E27FC236}">
                <a16:creationId xmlns:a16="http://schemas.microsoft.com/office/drawing/2014/main" id="{1782A030-B0BD-DC3C-C62F-0964B4DEFD5A}"/>
              </a:ext>
            </a:extLst>
          </p:cNvPr>
          <p:cNvGrpSpPr/>
          <p:nvPr/>
        </p:nvGrpSpPr>
        <p:grpSpPr>
          <a:xfrm>
            <a:off x="11313464" y="5493602"/>
            <a:ext cx="180000" cy="180000"/>
            <a:chOff x="7966880" y="3935853"/>
            <a:chExt cx="180000" cy="180000"/>
          </a:xfrm>
        </p:grpSpPr>
        <p:sp>
          <p:nvSpPr>
            <p:cNvPr id="225" name="Oval 224">
              <a:extLst>
                <a:ext uri="{FF2B5EF4-FFF2-40B4-BE49-F238E27FC236}">
                  <a16:creationId xmlns:a16="http://schemas.microsoft.com/office/drawing/2014/main" id="{3C9E99ED-2F9D-30F7-B613-D374828F32A0}"/>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26" name="Graphic 225" descr="Star with solid fill">
              <a:extLst>
                <a:ext uri="{FF2B5EF4-FFF2-40B4-BE49-F238E27FC236}">
                  <a16:creationId xmlns:a16="http://schemas.microsoft.com/office/drawing/2014/main" id="{61736E28-F4C3-9F0E-2281-201C3E96FDD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997639" y="3958992"/>
              <a:ext cx="118481" cy="118481"/>
            </a:xfrm>
            <a:prstGeom prst="rect">
              <a:avLst/>
            </a:prstGeom>
          </p:spPr>
        </p:pic>
      </p:grpSp>
      <p:grpSp>
        <p:nvGrpSpPr>
          <p:cNvPr id="227" name="Group 226">
            <a:extLst>
              <a:ext uri="{FF2B5EF4-FFF2-40B4-BE49-F238E27FC236}">
                <a16:creationId xmlns:a16="http://schemas.microsoft.com/office/drawing/2014/main" id="{045FC82E-D5EE-8691-2849-6FF674570CC6}"/>
              </a:ext>
            </a:extLst>
          </p:cNvPr>
          <p:cNvGrpSpPr/>
          <p:nvPr/>
        </p:nvGrpSpPr>
        <p:grpSpPr>
          <a:xfrm>
            <a:off x="8949936" y="5494246"/>
            <a:ext cx="180000" cy="180000"/>
            <a:chOff x="7966880" y="3935853"/>
            <a:chExt cx="180000" cy="180000"/>
          </a:xfrm>
        </p:grpSpPr>
        <p:sp>
          <p:nvSpPr>
            <p:cNvPr id="228" name="Oval 227">
              <a:extLst>
                <a:ext uri="{FF2B5EF4-FFF2-40B4-BE49-F238E27FC236}">
                  <a16:creationId xmlns:a16="http://schemas.microsoft.com/office/drawing/2014/main" id="{D79E948F-B762-B875-4198-A88074E6763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29" name="Graphic 228" descr="Star with solid fill">
              <a:extLst>
                <a:ext uri="{FF2B5EF4-FFF2-40B4-BE49-F238E27FC236}">
                  <a16:creationId xmlns:a16="http://schemas.microsoft.com/office/drawing/2014/main" id="{B661AC0F-0295-30CE-36A5-8D605FD5D4D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997639" y="3958992"/>
              <a:ext cx="118481" cy="118481"/>
            </a:xfrm>
            <a:prstGeom prst="rect">
              <a:avLst/>
            </a:prstGeom>
          </p:spPr>
        </p:pic>
      </p:grpSp>
      <p:grpSp>
        <p:nvGrpSpPr>
          <p:cNvPr id="230" name="Group 229">
            <a:extLst>
              <a:ext uri="{FF2B5EF4-FFF2-40B4-BE49-F238E27FC236}">
                <a16:creationId xmlns:a16="http://schemas.microsoft.com/office/drawing/2014/main" id="{87ED9ECE-D6BB-9C41-1A78-779EF9282437}"/>
              </a:ext>
            </a:extLst>
          </p:cNvPr>
          <p:cNvGrpSpPr/>
          <p:nvPr/>
        </p:nvGrpSpPr>
        <p:grpSpPr>
          <a:xfrm>
            <a:off x="6704545" y="5473680"/>
            <a:ext cx="180000" cy="180000"/>
            <a:chOff x="7966880" y="3935853"/>
            <a:chExt cx="180000" cy="180000"/>
          </a:xfrm>
        </p:grpSpPr>
        <p:sp>
          <p:nvSpPr>
            <p:cNvPr id="231" name="Oval 230">
              <a:extLst>
                <a:ext uri="{FF2B5EF4-FFF2-40B4-BE49-F238E27FC236}">
                  <a16:creationId xmlns:a16="http://schemas.microsoft.com/office/drawing/2014/main" id="{87C45BA1-10C5-A1F3-1265-0F8D943B880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32" name="Graphic 231" descr="Star with solid fill">
              <a:extLst>
                <a:ext uri="{FF2B5EF4-FFF2-40B4-BE49-F238E27FC236}">
                  <a16:creationId xmlns:a16="http://schemas.microsoft.com/office/drawing/2014/main" id="{319BEEE5-AB4D-AF77-4C64-32FFADD705A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997639" y="3958992"/>
              <a:ext cx="118481" cy="118481"/>
            </a:xfrm>
            <a:prstGeom prst="rect">
              <a:avLst/>
            </a:prstGeom>
          </p:spPr>
        </p:pic>
      </p:grpSp>
      <p:grpSp>
        <p:nvGrpSpPr>
          <p:cNvPr id="233" name="Group 232">
            <a:extLst>
              <a:ext uri="{FF2B5EF4-FFF2-40B4-BE49-F238E27FC236}">
                <a16:creationId xmlns:a16="http://schemas.microsoft.com/office/drawing/2014/main" id="{B2228EAF-2D49-E398-8A91-0D51191EFBDA}"/>
              </a:ext>
            </a:extLst>
          </p:cNvPr>
          <p:cNvGrpSpPr/>
          <p:nvPr/>
        </p:nvGrpSpPr>
        <p:grpSpPr>
          <a:xfrm>
            <a:off x="2498351" y="5106895"/>
            <a:ext cx="180000" cy="180000"/>
            <a:chOff x="7966880" y="3935853"/>
            <a:chExt cx="180000" cy="180000"/>
          </a:xfrm>
        </p:grpSpPr>
        <p:sp>
          <p:nvSpPr>
            <p:cNvPr id="234" name="Oval 233">
              <a:extLst>
                <a:ext uri="{FF2B5EF4-FFF2-40B4-BE49-F238E27FC236}">
                  <a16:creationId xmlns:a16="http://schemas.microsoft.com/office/drawing/2014/main" id="{DF27D02D-3D41-08CA-BA5F-857E5832895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35" name="Graphic 234" descr="Star with solid fill">
              <a:extLst>
                <a:ext uri="{FF2B5EF4-FFF2-40B4-BE49-F238E27FC236}">
                  <a16:creationId xmlns:a16="http://schemas.microsoft.com/office/drawing/2014/main" id="{F4F8431B-68B8-3B5F-9853-CBDF27EC2BE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997639" y="3958992"/>
              <a:ext cx="118481" cy="118481"/>
            </a:xfrm>
            <a:prstGeom prst="rect">
              <a:avLst/>
            </a:prstGeom>
          </p:spPr>
        </p:pic>
      </p:grpSp>
      <p:grpSp>
        <p:nvGrpSpPr>
          <p:cNvPr id="236" name="Group 235">
            <a:extLst>
              <a:ext uri="{FF2B5EF4-FFF2-40B4-BE49-F238E27FC236}">
                <a16:creationId xmlns:a16="http://schemas.microsoft.com/office/drawing/2014/main" id="{C01CE8A6-647D-1948-0C19-FBEE976890CC}"/>
              </a:ext>
            </a:extLst>
          </p:cNvPr>
          <p:cNvGrpSpPr/>
          <p:nvPr/>
        </p:nvGrpSpPr>
        <p:grpSpPr>
          <a:xfrm>
            <a:off x="1930847" y="5462780"/>
            <a:ext cx="180000" cy="180000"/>
            <a:chOff x="7966880" y="3935853"/>
            <a:chExt cx="180000" cy="180000"/>
          </a:xfrm>
        </p:grpSpPr>
        <p:sp>
          <p:nvSpPr>
            <p:cNvPr id="237" name="Oval 236">
              <a:extLst>
                <a:ext uri="{FF2B5EF4-FFF2-40B4-BE49-F238E27FC236}">
                  <a16:creationId xmlns:a16="http://schemas.microsoft.com/office/drawing/2014/main" id="{6E96E774-8D33-11C4-877B-1FA70B580C6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38" name="Graphic 237" descr="Star with solid fill">
              <a:extLst>
                <a:ext uri="{FF2B5EF4-FFF2-40B4-BE49-F238E27FC236}">
                  <a16:creationId xmlns:a16="http://schemas.microsoft.com/office/drawing/2014/main" id="{A456EF1F-A024-530F-295A-E90401840CA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997639" y="3958992"/>
              <a:ext cx="118481" cy="118481"/>
            </a:xfrm>
            <a:prstGeom prst="rect">
              <a:avLst/>
            </a:prstGeom>
          </p:spPr>
        </p:pic>
      </p:grpSp>
      <p:grpSp>
        <p:nvGrpSpPr>
          <p:cNvPr id="239" name="Group 238">
            <a:extLst>
              <a:ext uri="{FF2B5EF4-FFF2-40B4-BE49-F238E27FC236}">
                <a16:creationId xmlns:a16="http://schemas.microsoft.com/office/drawing/2014/main" id="{65D52FD3-826D-9AE7-5BBD-B94EAD17367B}"/>
              </a:ext>
            </a:extLst>
          </p:cNvPr>
          <p:cNvGrpSpPr/>
          <p:nvPr/>
        </p:nvGrpSpPr>
        <p:grpSpPr>
          <a:xfrm>
            <a:off x="4633743" y="6169020"/>
            <a:ext cx="180000" cy="180000"/>
            <a:chOff x="7966880" y="3935853"/>
            <a:chExt cx="180000" cy="180000"/>
          </a:xfrm>
        </p:grpSpPr>
        <p:sp>
          <p:nvSpPr>
            <p:cNvPr id="240" name="Oval 239">
              <a:extLst>
                <a:ext uri="{FF2B5EF4-FFF2-40B4-BE49-F238E27FC236}">
                  <a16:creationId xmlns:a16="http://schemas.microsoft.com/office/drawing/2014/main" id="{2D7E6882-08CF-8785-FDCA-40A659DCC0F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41" name="Graphic 240" descr="Star with solid fill">
              <a:extLst>
                <a:ext uri="{FF2B5EF4-FFF2-40B4-BE49-F238E27FC236}">
                  <a16:creationId xmlns:a16="http://schemas.microsoft.com/office/drawing/2014/main" id="{C1F83292-B396-5432-9648-052C3BC8039B}"/>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997639" y="3958992"/>
              <a:ext cx="118481" cy="118481"/>
            </a:xfrm>
            <a:prstGeom prst="rect">
              <a:avLst/>
            </a:prstGeom>
          </p:spPr>
        </p:pic>
      </p:grpSp>
      <p:grpSp>
        <p:nvGrpSpPr>
          <p:cNvPr id="242" name="Group 241">
            <a:extLst>
              <a:ext uri="{FF2B5EF4-FFF2-40B4-BE49-F238E27FC236}">
                <a16:creationId xmlns:a16="http://schemas.microsoft.com/office/drawing/2014/main" id="{48F003A6-81E2-28BF-B50A-D276BEE5DB54}"/>
              </a:ext>
            </a:extLst>
          </p:cNvPr>
          <p:cNvGrpSpPr/>
          <p:nvPr/>
        </p:nvGrpSpPr>
        <p:grpSpPr>
          <a:xfrm>
            <a:off x="692253" y="5409748"/>
            <a:ext cx="180000" cy="180000"/>
            <a:chOff x="7966880" y="3935853"/>
            <a:chExt cx="180000" cy="180000"/>
          </a:xfrm>
        </p:grpSpPr>
        <p:sp>
          <p:nvSpPr>
            <p:cNvPr id="243" name="Oval 242">
              <a:extLst>
                <a:ext uri="{FF2B5EF4-FFF2-40B4-BE49-F238E27FC236}">
                  <a16:creationId xmlns:a16="http://schemas.microsoft.com/office/drawing/2014/main" id="{5282F36A-D1B4-F739-EC4F-75AF6A28C48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44" name="Graphic 243" descr="Star with solid fill">
              <a:extLst>
                <a:ext uri="{FF2B5EF4-FFF2-40B4-BE49-F238E27FC236}">
                  <a16:creationId xmlns:a16="http://schemas.microsoft.com/office/drawing/2014/main" id="{E3AF90FA-9190-162B-9695-0BD57ADE589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997639" y="3958992"/>
              <a:ext cx="118481" cy="118481"/>
            </a:xfrm>
            <a:prstGeom prst="rect">
              <a:avLst/>
            </a:prstGeom>
          </p:spPr>
        </p:pic>
      </p:grpSp>
      <p:grpSp>
        <p:nvGrpSpPr>
          <p:cNvPr id="17" name="Group 16">
            <a:extLst>
              <a:ext uri="{FF2B5EF4-FFF2-40B4-BE49-F238E27FC236}">
                <a16:creationId xmlns:a16="http://schemas.microsoft.com/office/drawing/2014/main" id="{F22E84FD-9482-8B62-D4D5-3BB0CDE84B92}"/>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686280A7-3531-52BC-6C22-8A21EC7E54F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3" name="Group 22">
              <a:extLst>
                <a:ext uri="{FF2B5EF4-FFF2-40B4-BE49-F238E27FC236}">
                  <a16:creationId xmlns:a16="http://schemas.microsoft.com/office/drawing/2014/main" id="{A81769CB-C17E-9024-48F9-406365A3748B}"/>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C5635509-B9DB-6FE6-0C31-C7340A7F934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7" name="Rectangle 26">
                <a:extLst>
                  <a:ext uri="{FF2B5EF4-FFF2-40B4-BE49-F238E27FC236}">
                    <a16:creationId xmlns:a16="http://schemas.microsoft.com/office/drawing/2014/main" id="{C288860A-8515-7821-5A01-F2183987837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8" name="Rectangle 27">
            <a:extLst>
              <a:ext uri="{FF2B5EF4-FFF2-40B4-BE49-F238E27FC236}">
                <a16:creationId xmlns:a16="http://schemas.microsoft.com/office/drawing/2014/main" id="{6AC21C91-29F0-9B00-64C4-E5B6E2F6D22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3098516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Sailboat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 name="Picture 12">
            <a:extLst>
              <a:ext uri="{FF2B5EF4-FFF2-40B4-BE49-F238E27FC236}">
                <a16:creationId xmlns:a16="http://schemas.microsoft.com/office/drawing/2014/main" id="{94295930-747F-03B0-FC19-8D95898487BC}"/>
              </a:ext>
            </a:extLst>
          </p:cNvPr>
          <p:cNvPicPr>
            <a:picLocks noChangeAspect="1"/>
          </p:cNvPicPr>
          <p:nvPr/>
        </p:nvPicPr>
        <p:blipFill>
          <a:blip r:embed="rId2"/>
          <a:stretch>
            <a:fillRect/>
          </a:stretch>
        </p:blipFill>
        <p:spPr>
          <a:xfrm>
            <a:off x="5458212" y="350045"/>
            <a:ext cx="4438904" cy="5923805"/>
          </a:xfrm>
          <a:prstGeom prst="rect">
            <a:avLst/>
          </a:prstGeom>
        </p:spPr>
      </p:pic>
      <p:grpSp>
        <p:nvGrpSpPr>
          <p:cNvPr id="14" name="Group 13">
            <a:extLst>
              <a:ext uri="{FF2B5EF4-FFF2-40B4-BE49-F238E27FC236}">
                <a16:creationId xmlns:a16="http://schemas.microsoft.com/office/drawing/2014/main" id="{43C7864E-445C-F3F9-A689-7B6B2CDF0946}"/>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448C9BD1-9A29-B0A4-813E-B010715CD4A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6" name="Group 15">
              <a:extLst>
                <a:ext uri="{FF2B5EF4-FFF2-40B4-BE49-F238E27FC236}">
                  <a16:creationId xmlns:a16="http://schemas.microsoft.com/office/drawing/2014/main" id="{3B6A6F70-AD83-7447-6101-BFFC5D1D5508}"/>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E6B56898-5C80-1AE8-084E-6F89F3BAECD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0" name="Rectangle 19">
                <a:extLst>
                  <a:ext uri="{FF2B5EF4-FFF2-40B4-BE49-F238E27FC236}">
                    <a16:creationId xmlns:a16="http://schemas.microsoft.com/office/drawing/2014/main" id="{355EF626-E28A-C526-2459-67B55D1BE07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76432292-2C82-8F00-1BD6-D28111A0D12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3" name="Tijdelijke aanduiding voor tekst 44">
            <a:extLst>
              <a:ext uri="{FF2B5EF4-FFF2-40B4-BE49-F238E27FC236}">
                <a16:creationId xmlns:a16="http://schemas.microsoft.com/office/drawing/2014/main" id="{F3A63AD2-BFC1-AA23-2B03-DEDE2957C084}"/>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F2AB3001-200C-5B76-C551-0E6ACFABA364}"/>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B86BF678-BDD3-4593-38BA-0472D88497C1}"/>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0C245F03-7601-3002-6DF6-DADEA623D7D7}"/>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7425425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Iteration Workshop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112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Feedback</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7758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Sailboat</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355160"/>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Strategic Questions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3827922"/>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Now that we’ve identified the key obstacles (anchors) holding us back and the driving forces (winds) pushing us forward, it’s time to frame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critical, strategic questions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will help us overcome these challenges.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questions will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guide our focus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ensuring that we tackle the most important issues and move closer to achieving our data governance goals.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phrasing our questions starting with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we…”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we’ll frame the problems in a way that encourages concrete solutions and allows us to answer with a clear yes or no.</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50" y="430068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grpSp>
        <p:nvGrpSpPr>
          <p:cNvPr id="3" name="Group 2">
            <a:extLst>
              <a:ext uri="{FF2B5EF4-FFF2-40B4-BE49-F238E27FC236}">
                <a16:creationId xmlns:a16="http://schemas.microsoft.com/office/drawing/2014/main" id="{3D74E43A-CC72-932F-1A49-4E029C1E8136}"/>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85CC5399-808C-DF24-F09C-7A3FA676ECB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2" name="Group 11">
              <a:extLst>
                <a:ext uri="{FF2B5EF4-FFF2-40B4-BE49-F238E27FC236}">
                  <a16:creationId xmlns:a16="http://schemas.microsoft.com/office/drawing/2014/main" id="{87672C28-A363-25B0-6BE6-271B933952FC}"/>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2E3F9E94-4E77-E4DB-3059-9950D852C9E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9" name="Rectangle 18">
                <a:extLst>
                  <a:ext uri="{FF2B5EF4-FFF2-40B4-BE49-F238E27FC236}">
                    <a16:creationId xmlns:a16="http://schemas.microsoft.com/office/drawing/2014/main" id="{4DB9DCB3-FE01-90D3-9A2F-7598B2BD2C9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1539396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Strategic Questions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45 to 60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D00CA21F-5AFF-62B9-9E81-4895E5E5D27C}"/>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DC33AF8D-930A-2122-D00F-29C9C193FDB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5" name="Group 14">
              <a:extLst>
                <a:ext uri="{FF2B5EF4-FFF2-40B4-BE49-F238E27FC236}">
                  <a16:creationId xmlns:a16="http://schemas.microsoft.com/office/drawing/2014/main" id="{76EA7816-1B7E-BA98-1196-EFDAF273E9C0}"/>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2DDCB2F1-CE51-C291-F8DE-950D23CB8AD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0" name="Rectangle 19">
                <a:extLst>
                  <a:ext uri="{FF2B5EF4-FFF2-40B4-BE49-F238E27FC236}">
                    <a16:creationId xmlns:a16="http://schemas.microsoft.com/office/drawing/2014/main" id="{B1805F8A-9200-8717-E15F-7FE42355E09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1B9B779D-69A1-A152-2A35-AE66FF2216D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3976544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Strategic Questions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252C8C57-9D07-E1DB-341B-9C7119BE1CD0}"/>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7242048" y="3870959"/>
            <a:ext cx="195072" cy="225553"/>
          </a:xfrm>
          <a:prstGeom prst="rect">
            <a:avLst/>
          </a:prstGeom>
        </p:spPr>
      </p:pic>
      <p:pic>
        <p:nvPicPr>
          <p:cNvPr id="14" name="Picture 13" descr="A red dot on a white background&#10;&#10;Description automatically generated">
            <a:extLst>
              <a:ext uri="{FF2B5EF4-FFF2-40B4-BE49-F238E27FC236}">
                <a16:creationId xmlns:a16="http://schemas.microsoft.com/office/drawing/2014/main" id="{5BF609F3-A980-0835-1006-AD532015D669}"/>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290206" y="4315193"/>
            <a:ext cx="2293827" cy="1019175"/>
          </a:xfrm>
          <a:prstGeom prst="rect">
            <a:avLst/>
          </a:prstGeom>
        </p:spPr>
      </p:pic>
      <p:sp>
        <p:nvSpPr>
          <p:cNvPr id="15" name="Rectangle 14">
            <a:extLst>
              <a:ext uri="{FF2B5EF4-FFF2-40B4-BE49-F238E27FC236}">
                <a16:creationId xmlns:a16="http://schemas.microsoft.com/office/drawing/2014/main" id="{9F9879CB-9467-7663-B521-8B6780BF5C66}"/>
              </a:ext>
            </a:extLst>
          </p:cNvPr>
          <p:cNvSpPr/>
          <p:nvPr/>
        </p:nvSpPr>
        <p:spPr>
          <a:xfrm>
            <a:off x="6580713" y="2438124"/>
            <a:ext cx="1720806"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8D21D0D6-8EB3-75B3-DCA6-6F86E1830FF0}"/>
              </a:ext>
            </a:extLst>
          </p:cNvPr>
          <p:cNvGrpSpPr/>
          <p:nvPr/>
        </p:nvGrpSpPr>
        <p:grpSpPr>
          <a:xfrm>
            <a:off x="7684940" y="3916512"/>
            <a:ext cx="180000" cy="180000"/>
            <a:chOff x="7966880" y="3935853"/>
            <a:chExt cx="180000" cy="180000"/>
          </a:xfrm>
        </p:grpSpPr>
        <p:sp>
          <p:nvSpPr>
            <p:cNvPr id="20" name="Oval 19">
              <a:extLst>
                <a:ext uri="{FF2B5EF4-FFF2-40B4-BE49-F238E27FC236}">
                  <a16:creationId xmlns:a16="http://schemas.microsoft.com/office/drawing/2014/main" id="{F4CDBFE1-25C6-C85B-99E5-22F3756EDF4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397B9227-0436-B5E9-6532-55C741755D4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pic>
        <p:nvPicPr>
          <p:cNvPr id="22" name="Picture 21" descr="A red dot on a white background&#10;&#10;Description automatically generated">
            <a:extLst>
              <a:ext uri="{FF2B5EF4-FFF2-40B4-BE49-F238E27FC236}">
                <a16:creationId xmlns:a16="http://schemas.microsoft.com/office/drawing/2014/main" id="{90AF9A5E-333A-DBBB-21F9-D50D0FC5DF68}"/>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7242047" y="3648842"/>
            <a:ext cx="195072" cy="225553"/>
          </a:xfrm>
          <a:prstGeom prst="rect">
            <a:avLst/>
          </a:prstGeom>
        </p:spPr>
      </p:pic>
      <p:grpSp>
        <p:nvGrpSpPr>
          <p:cNvPr id="23" name="Group 22">
            <a:extLst>
              <a:ext uri="{FF2B5EF4-FFF2-40B4-BE49-F238E27FC236}">
                <a16:creationId xmlns:a16="http://schemas.microsoft.com/office/drawing/2014/main" id="{1EBAA334-2D7D-1D71-FF32-F138F8247162}"/>
              </a:ext>
            </a:extLst>
          </p:cNvPr>
          <p:cNvGrpSpPr/>
          <p:nvPr/>
        </p:nvGrpSpPr>
        <p:grpSpPr>
          <a:xfrm>
            <a:off x="7681130" y="3687633"/>
            <a:ext cx="180000" cy="180000"/>
            <a:chOff x="7966880" y="3935853"/>
            <a:chExt cx="180000" cy="180000"/>
          </a:xfrm>
        </p:grpSpPr>
        <p:sp>
          <p:nvSpPr>
            <p:cNvPr id="24" name="Oval 23">
              <a:extLst>
                <a:ext uri="{FF2B5EF4-FFF2-40B4-BE49-F238E27FC236}">
                  <a16:creationId xmlns:a16="http://schemas.microsoft.com/office/drawing/2014/main" id="{B7D95279-1400-5E98-C137-2DDE14B7661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F6039041-723C-18C0-3501-26D3A2EC100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DD47EEB5-25DA-2087-235D-EAAED86F7A72}"/>
              </a:ext>
            </a:extLst>
          </p:cNvPr>
          <p:cNvGrpSpPr/>
          <p:nvPr/>
        </p:nvGrpSpPr>
        <p:grpSpPr>
          <a:xfrm>
            <a:off x="7895699" y="3803735"/>
            <a:ext cx="180000" cy="180000"/>
            <a:chOff x="7966880" y="3935853"/>
            <a:chExt cx="180000" cy="180000"/>
          </a:xfrm>
        </p:grpSpPr>
        <p:sp>
          <p:nvSpPr>
            <p:cNvPr id="27" name="Oval 26">
              <a:extLst>
                <a:ext uri="{FF2B5EF4-FFF2-40B4-BE49-F238E27FC236}">
                  <a16:creationId xmlns:a16="http://schemas.microsoft.com/office/drawing/2014/main" id="{49086299-4651-3AAA-C39D-347799C1CBF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AAF7FA3B-15E1-C100-4B63-DC8E36043905}"/>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17" name="Group 16">
            <a:extLst>
              <a:ext uri="{FF2B5EF4-FFF2-40B4-BE49-F238E27FC236}">
                <a16:creationId xmlns:a16="http://schemas.microsoft.com/office/drawing/2014/main" id="{8169B1B3-F29E-4936-8A83-999E2AF3BF10}"/>
              </a:ext>
            </a:extLst>
          </p:cNvPr>
          <p:cNvGrpSpPr/>
          <p:nvPr/>
        </p:nvGrpSpPr>
        <p:grpSpPr>
          <a:xfrm>
            <a:off x="10820400" y="158021"/>
            <a:ext cx="1262954" cy="262128"/>
            <a:chOff x="10892274" y="158021"/>
            <a:chExt cx="1191080" cy="262128"/>
          </a:xfrm>
        </p:grpSpPr>
        <p:sp>
          <p:nvSpPr>
            <p:cNvPr id="29" name="Oval 28">
              <a:extLst>
                <a:ext uri="{FF2B5EF4-FFF2-40B4-BE49-F238E27FC236}">
                  <a16:creationId xmlns:a16="http://schemas.microsoft.com/office/drawing/2014/main" id="{19E3754D-2772-BD28-CF32-AD4F2B6CCAC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30" name="Group 29">
              <a:extLst>
                <a:ext uri="{FF2B5EF4-FFF2-40B4-BE49-F238E27FC236}">
                  <a16:creationId xmlns:a16="http://schemas.microsoft.com/office/drawing/2014/main" id="{80BD7F43-FBAE-72AB-7931-F58F4FCB0545}"/>
                </a:ext>
              </a:extLst>
            </p:cNvPr>
            <p:cNvGrpSpPr/>
            <p:nvPr/>
          </p:nvGrpSpPr>
          <p:grpSpPr>
            <a:xfrm>
              <a:off x="10892274" y="158021"/>
              <a:ext cx="1191080" cy="262128"/>
              <a:chOff x="9614080" y="308749"/>
              <a:chExt cx="1191080" cy="262128"/>
            </a:xfrm>
          </p:grpSpPr>
          <p:sp>
            <p:nvSpPr>
              <p:cNvPr id="31" name="Rectangle 30">
                <a:extLst>
                  <a:ext uri="{FF2B5EF4-FFF2-40B4-BE49-F238E27FC236}">
                    <a16:creationId xmlns:a16="http://schemas.microsoft.com/office/drawing/2014/main" id="{3AC4CE5C-2BC8-5853-ECEF-7FF10DA408D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32" name="Rectangle 31">
                <a:extLst>
                  <a:ext uri="{FF2B5EF4-FFF2-40B4-BE49-F238E27FC236}">
                    <a16:creationId xmlns:a16="http://schemas.microsoft.com/office/drawing/2014/main" id="{AD76F65C-BFD4-02F1-2CEA-CED00680E7D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3" name="Rectangle 32">
            <a:extLst>
              <a:ext uri="{FF2B5EF4-FFF2-40B4-BE49-F238E27FC236}">
                <a16:creationId xmlns:a16="http://schemas.microsoft.com/office/drawing/2014/main" id="{7D5C138B-8A88-909F-9DB5-412C8F5FAC6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1077067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Strategic Questions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the exercise is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and phrase strategic questions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hold us accountable for overcoming critical obstacles.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is to ensure that each question dire</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ctly addresses the key issues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holding us back, helping us define clear, actionable goals.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Important is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framing.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Questions should start with "Can we..." to ensure they are actionable and can be answered definitively.</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447F30C1-FA78-13D4-B7B8-E169C63FB0B7}"/>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8B070721-B2CF-AB6B-1BD6-32BB5F292BC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5" name="Group 14">
              <a:extLst>
                <a:ext uri="{FF2B5EF4-FFF2-40B4-BE49-F238E27FC236}">
                  <a16:creationId xmlns:a16="http://schemas.microsoft.com/office/drawing/2014/main" id="{93F41384-559A-CE9C-9DF9-4286956DD435}"/>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E0F10C6D-B293-A9D6-F6DD-E1D2D40458A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0" name="Rectangle 19">
                <a:extLst>
                  <a:ext uri="{FF2B5EF4-FFF2-40B4-BE49-F238E27FC236}">
                    <a16:creationId xmlns:a16="http://schemas.microsoft.com/office/drawing/2014/main" id="{318653E4-2A42-3961-6EF6-120F7796CAC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2620EEB2-53F1-4AAC-7F5D-CBC9144E3BD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1581094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Strategic Questions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FFCA50A4-6889-D16B-F2C8-11F813018089}"/>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explains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 purpose of the exercise and how to frame questions starting with “Can we...”.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Remind participants that the questions should directly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 the most critical anchors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identified in the Sailboat exercise.</a:t>
            </a:r>
          </a:p>
        </p:txBody>
      </p:sp>
      <p:sp>
        <p:nvSpPr>
          <p:cNvPr id="14" name="Tijdelijke aanduiding voor tekst 44">
            <a:extLst>
              <a:ext uri="{FF2B5EF4-FFF2-40B4-BE49-F238E27FC236}">
                <a16:creationId xmlns:a16="http://schemas.microsoft.com/office/drawing/2014/main" id="{E19EE6E7-4B8F-6E4C-845D-AD525A076A9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Explanation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EAF40401-FA28-A751-26EB-10E3CAE0B378}"/>
              </a:ext>
            </a:extLst>
          </p:cNvPr>
          <p:cNvSpPr/>
          <p:nvPr/>
        </p:nvSpPr>
        <p:spPr>
          <a:xfrm>
            <a:off x="6688570" y="4150628"/>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We</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consistent data quality checks for all CDEs across departments?</a:t>
            </a:r>
            <a:endPar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4DED4D3B-8713-E6FF-0CCB-451A6F5D7EBD}"/>
              </a:ext>
            </a:extLst>
          </p:cNvPr>
          <p:cNvSpPr/>
          <p:nvPr/>
        </p:nvSpPr>
        <p:spPr>
          <a:xfrm>
            <a:off x="6840970" y="4303028"/>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We</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streamline the process for reporting and resolving data quality issues within 24 hours?</a:t>
            </a:r>
            <a:endPar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F1F4A259-62B0-93AF-CC6A-82FABC8B2FF3}"/>
              </a:ext>
            </a:extLst>
          </p:cNvPr>
          <p:cNvSpPr/>
          <p:nvPr/>
        </p:nvSpPr>
        <p:spPr>
          <a:xfrm>
            <a:off x="6993370" y="4455428"/>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We</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implement a business glossary that all stakeholders find easy to use and maintain?</a:t>
            </a:r>
            <a:endPar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37E4E1BC-D445-C2FC-AF14-3385E3EFF77D}"/>
              </a:ext>
            </a:extLst>
          </p:cNvPr>
          <p:cNvSpPr/>
          <p:nvPr/>
        </p:nvSpPr>
        <p:spPr>
          <a:xfrm>
            <a:off x="7145770" y="4607828"/>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We</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train all data stewards within the next three months to manage CDEs effectively?</a:t>
            </a:r>
            <a:endPar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2563E1CC-01E6-BA08-F266-31A6D6F69CD6}"/>
              </a:ext>
            </a:extLst>
          </p:cNvPr>
          <p:cNvSpPr/>
          <p:nvPr/>
        </p:nvSpPr>
        <p:spPr>
          <a:xfrm>
            <a:off x="7298170" y="4760228"/>
            <a:ext cx="2465369" cy="129991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We</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a clear communication plan that keeps all data governance stakeholders engaged and informed?</a:t>
            </a:r>
            <a:endPar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A9A10309-CCA9-7076-BE36-8C00B782A039}"/>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70E5EFFE-59D5-C6DC-55B2-B3FC10767CE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0" name="Group 19">
              <a:extLst>
                <a:ext uri="{FF2B5EF4-FFF2-40B4-BE49-F238E27FC236}">
                  <a16:creationId xmlns:a16="http://schemas.microsoft.com/office/drawing/2014/main" id="{95D3D495-D80E-05B0-E71F-815B17555B05}"/>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23DBD77B-5ED3-517E-4C2F-2A886B55C67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2" name="Rectangle 21">
                <a:extLst>
                  <a:ext uri="{FF2B5EF4-FFF2-40B4-BE49-F238E27FC236}">
                    <a16:creationId xmlns:a16="http://schemas.microsoft.com/office/drawing/2014/main" id="{DFFD7A76-06F6-49FC-7008-62CC5AA6F09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B430409B-D4A0-3BE3-5639-DC21C927A5B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7218287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500"/>
                                        <p:tgtEl>
                                          <p:spTgt spid="2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6" grpId="0" animBg="1"/>
      <p:bldP spid="27" grpId="0" animBg="1"/>
      <p:bldP spid="28" grpId="0" animBg="1"/>
      <p:bldP spid="29"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Strategic Questions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FFCA50A4-6889-D16B-F2C8-11F813018089}"/>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10 - 15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each participant to individually write down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2-3 strategic questions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sticky notes that start with “Can we...”.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them to focus on how to resolve the most pressing obstacles.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Limit to one question per sticky note.</a:t>
            </a:r>
          </a:p>
        </p:txBody>
      </p:sp>
      <p:sp>
        <p:nvSpPr>
          <p:cNvPr id="14" name="Tijdelijke aanduiding voor tekst 44">
            <a:extLst>
              <a:ext uri="{FF2B5EF4-FFF2-40B4-BE49-F238E27FC236}">
                <a16:creationId xmlns:a16="http://schemas.microsoft.com/office/drawing/2014/main" id="{E19EE6E7-4B8F-6E4C-845D-AD525A076A9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Write “Can We” Questions </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0C0F44E1-F62B-FFC1-95DF-3597CF0FC30E}"/>
              </a:ext>
            </a:extLst>
          </p:cNvPr>
          <p:cNvSpPr/>
          <p:nvPr/>
        </p:nvSpPr>
        <p:spPr>
          <a:xfrm>
            <a:off x="5356424" y="4823690"/>
            <a:ext cx="1526967" cy="8057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we…</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734C5EE8-F217-AF42-73E3-5DB347FC7CB6}"/>
              </a:ext>
            </a:extLst>
          </p:cNvPr>
          <p:cNvSpPr/>
          <p:nvPr/>
        </p:nvSpPr>
        <p:spPr>
          <a:xfrm>
            <a:off x="7325889" y="4823690"/>
            <a:ext cx="1526967" cy="8057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we…</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F057D6B3-C3A7-E6DA-CF9D-DA0531CB6964}"/>
              </a:ext>
            </a:extLst>
          </p:cNvPr>
          <p:cNvSpPr/>
          <p:nvPr/>
        </p:nvSpPr>
        <p:spPr>
          <a:xfrm>
            <a:off x="9293433" y="4835665"/>
            <a:ext cx="1526967" cy="8057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 we…</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32F2D494-3589-63C9-4121-C20D5C920989}"/>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647C7760-2665-17DE-DFC4-CA1F714DDF8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2" name="Group 21">
              <a:extLst>
                <a:ext uri="{FF2B5EF4-FFF2-40B4-BE49-F238E27FC236}">
                  <a16:creationId xmlns:a16="http://schemas.microsoft.com/office/drawing/2014/main" id="{3D360AA8-DFC8-6840-1F59-1CD5DBF15EBB}"/>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93477DEB-FA37-1ED0-FC05-6433F23EFF9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4" name="Rectangle 23">
                <a:extLst>
                  <a:ext uri="{FF2B5EF4-FFF2-40B4-BE49-F238E27FC236}">
                    <a16:creationId xmlns:a16="http://schemas.microsoft.com/office/drawing/2014/main" id="{3536F706-455F-BEBA-D713-4A98E844656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7ABFCBB1-169D-A773-1903-AC0A66494CF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3" name="Tijdelijke aanduiding voor tekst 44">
            <a:extLst>
              <a:ext uri="{FF2B5EF4-FFF2-40B4-BE49-F238E27FC236}">
                <a16:creationId xmlns:a16="http://schemas.microsoft.com/office/drawing/2014/main" id="{CBA9292C-DD49-15B8-6CD8-975145644097}"/>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50D5E9BA-12CA-257E-0DB2-D7E251E15C41}"/>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476D4583-F876-0D54-D015-16720A7E2115}"/>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F6A204D4-2C56-8204-6170-E4871B0D77C0}"/>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18398087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Strategic Questions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FFCA50A4-6889-D16B-F2C8-11F813018089}"/>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 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reads out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their questions and sticks them on the board.</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 should be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discussion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 debate at this stage—just present and move 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categorize the ideas, just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remove duplicates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without discussion.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E19EE6E7-4B8F-6E4C-845D-AD525A076A9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5C852424-1C26-1661-77AE-BC48B5B71ED9}"/>
              </a:ext>
            </a:extLst>
          </p:cNvPr>
          <p:cNvSpPr/>
          <p:nvPr/>
        </p:nvSpPr>
        <p:spPr>
          <a:xfrm rot="21396428">
            <a:off x="9177234" y="585006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AC91C882-A11E-EEC4-49A1-35D6C672BD06}"/>
              </a:ext>
            </a:extLst>
          </p:cNvPr>
          <p:cNvSpPr/>
          <p:nvPr/>
        </p:nvSpPr>
        <p:spPr>
          <a:xfrm rot="430293">
            <a:off x="9261294" y="538444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30BF0DF2-C0F8-6CF1-F30B-5FCA250DEB0E}"/>
              </a:ext>
            </a:extLst>
          </p:cNvPr>
          <p:cNvSpPr/>
          <p:nvPr/>
        </p:nvSpPr>
        <p:spPr>
          <a:xfrm>
            <a:off x="8257270" y="541085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E9F66D5F-9B66-8597-B94D-431C853FCEEE}"/>
              </a:ext>
            </a:extLst>
          </p:cNvPr>
          <p:cNvSpPr/>
          <p:nvPr/>
        </p:nvSpPr>
        <p:spPr>
          <a:xfrm>
            <a:off x="8009819" y="597477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FE95DE94-AAC1-A25F-7623-48E4B440430C}"/>
              </a:ext>
            </a:extLst>
          </p:cNvPr>
          <p:cNvSpPr/>
          <p:nvPr/>
        </p:nvSpPr>
        <p:spPr>
          <a:xfrm>
            <a:off x="7682039" y="518727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F74F66EC-CF80-604E-0241-FDC3F240C0EF}"/>
              </a:ext>
            </a:extLst>
          </p:cNvPr>
          <p:cNvSpPr/>
          <p:nvPr/>
        </p:nvSpPr>
        <p:spPr>
          <a:xfrm rot="628679">
            <a:off x="7248375" y="591133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521C3EC8-00CC-87D9-677A-7F1993BB472F}"/>
              </a:ext>
            </a:extLst>
          </p:cNvPr>
          <p:cNvSpPr/>
          <p:nvPr/>
        </p:nvSpPr>
        <p:spPr>
          <a:xfrm rot="21313672">
            <a:off x="7021144" y="538731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7596FDC2-69E4-2D12-AE5F-1B9EB9C96568}"/>
              </a:ext>
            </a:extLst>
          </p:cNvPr>
          <p:cNvSpPr/>
          <p:nvPr/>
        </p:nvSpPr>
        <p:spPr>
          <a:xfrm>
            <a:off x="6518435" y="600659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F59D0196-B4A0-147D-9854-459CA71BC512}"/>
              </a:ext>
            </a:extLst>
          </p:cNvPr>
          <p:cNvSpPr/>
          <p:nvPr/>
        </p:nvSpPr>
        <p:spPr>
          <a:xfrm>
            <a:off x="5863746" y="555485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47446B90-A6CB-26A3-D126-07D50DF99A62}"/>
              </a:ext>
            </a:extLst>
          </p:cNvPr>
          <p:cNvSpPr/>
          <p:nvPr/>
        </p:nvSpPr>
        <p:spPr>
          <a:xfrm rot="527200">
            <a:off x="6473639" y="548939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CAAC44F1-8ABA-981F-C5B8-E4617AB97A2C}"/>
              </a:ext>
            </a:extLst>
          </p:cNvPr>
          <p:cNvSpPr/>
          <p:nvPr/>
        </p:nvSpPr>
        <p:spPr>
          <a:xfrm rot="21396428">
            <a:off x="9193021" y="490017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0CD625B3-2D0C-F750-935D-0273B6495A11}"/>
              </a:ext>
            </a:extLst>
          </p:cNvPr>
          <p:cNvSpPr/>
          <p:nvPr/>
        </p:nvSpPr>
        <p:spPr>
          <a:xfrm rot="430293">
            <a:off x="9400877" y="432706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C34AB81B-D193-FEB5-D0ED-84CE25799742}"/>
              </a:ext>
            </a:extLst>
          </p:cNvPr>
          <p:cNvSpPr/>
          <p:nvPr/>
        </p:nvSpPr>
        <p:spPr>
          <a:xfrm>
            <a:off x="8473270" y="427945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D15C35E7-E490-0564-84A3-4D8389BF7C38}"/>
              </a:ext>
            </a:extLst>
          </p:cNvPr>
          <p:cNvSpPr/>
          <p:nvPr/>
        </p:nvSpPr>
        <p:spPr>
          <a:xfrm rot="965492">
            <a:off x="8372821" y="484337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CA81C235-180E-0BB8-C499-2B22D86F6198}"/>
              </a:ext>
            </a:extLst>
          </p:cNvPr>
          <p:cNvSpPr/>
          <p:nvPr/>
        </p:nvSpPr>
        <p:spPr>
          <a:xfrm>
            <a:off x="7585611" y="442345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F3D23EB3-93A7-B8A1-29CC-B511575C920F}"/>
              </a:ext>
            </a:extLst>
          </p:cNvPr>
          <p:cNvSpPr/>
          <p:nvPr/>
        </p:nvSpPr>
        <p:spPr>
          <a:xfrm rot="20967984">
            <a:off x="9820555" y="492470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43830914-FA70-62B3-F262-703B1CE6A4BA}"/>
              </a:ext>
            </a:extLst>
          </p:cNvPr>
          <p:cNvSpPr/>
          <p:nvPr/>
        </p:nvSpPr>
        <p:spPr>
          <a:xfrm rot="21313672">
            <a:off x="6697952" y="445519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A2BA5460-7E5E-80DC-AE76-6FE8FC653564}"/>
              </a:ext>
            </a:extLst>
          </p:cNvPr>
          <p:cNvSpPr/>
          <p:nvPr/>
        </p:nvSpPr>
        <p:spPr>
          <a:xfrm>
            <a:off x="7158189" y="490017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F12BACA5-FE96-A471-D649-FB91BF6864FD}"/>
              </a:ext>
            </a:extLst>
          </p:cNvPr>
          <p:cNvSpPr/>
          <p:nvPr/>
        </p:nvSpPr>
        <p:spPr>
          <a:xfrm>
            <a:off x="5805048" y="501730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51D6CC3D-76EF-4CBF-FC30-512851B8F6CC}"/>
              </a:ext>
            </a:extLst>
          </p:cNvPr>
          <p:cNvSpPr/>
          <p:nvPr/>
        </p:nvSpPr>
        <p:spPr>
          <a:xfrm rot="527200">
            <a:off x="6518435" y="493045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F0FBC02F-A2BF-0668-F752-82B898F9F169}"/>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0B32234D-93A9-C0CE-0191-F44E6B60B12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0" name="Group 19">
              <a:extLst>
                <a:ext uri="{FF2B5EF4-FFF2-40B4-BE49-F238E27FC236}">
                  <a16:creationId xmlns:a16="http://schemas.microsoft.com/office/drawing/2014/main" id="{39CE5965-D66B-70B0-D3C0-562F63849303}"/>
                </a:ext>
              </a:extLst>
            </p:cNvPr>
            <p:cNvGrpSpPr/>
            <p:nvPr/>
          </p:nvGrpSpPr>
          <p:grpSpPr>
            <a:xfrm>
              <a:off x="10892274" y="158021"/>
              <a:ext cx="1191080" cy="262128"/>
              <a:chOff x="9614080" y="308749"/>
              <a:chExt cx="1191080" cy="262128"/>
            </a:xfrm>
          </p:grpSpPr>
          <p:sp>
            <p:nvSpPr>
              <p:cNvPr id="40" name="Rectangle 39">
                <a:extLst>
                  <a:ext uri="{FF2B5EF4-FFF2-40B4-BE49-F238E27FC236}">
                    <a16:creationId xmlns:a16="http://schemas.microsoft.com/office/drawing/2014/main" id="{843B7FAD-7A9C-4DB6-708E-3B2B3BDE5E5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41" name="Rectangle 40">
                <a:extLst>
                  <a:ext uri="{FF2B5EF4-FFF2-40B4-BE49-F238E27FC236}">
                    <a16:creationId xmlns:a16="http://schemas.microsoft.com/office/drawing/2014/main" id="{BEA57C0A-A23B-FD14-5684-C853BA68DD7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2" name="Rectangle 41">
            <a:extLst>
              <a:ext uri="{FF2B5EF4-FFF2-40B4-BE49-F238E27FC236}">
                <a16:creationId xmlns:a16="http://schemas.microsoft.com/office/drawing/2014/main" id="{08AA23B1-A045-D3E8-DA03-38CF8824E04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3" name="Tijdelijke aanduiding voor tekst 44">
            <a:extLst>
              <a:ext uri="{FF2B5EF4-FFF2-40B4-BE49-F238E27FC236}">
                <a16:creationId xmlns:a16="http://schemas.microsoft.com/office/drawing/2014/main" id="{ED1C25A1-1E41-2BDC-6C9F-ED127E735C11}"/>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55B8FEBF-0CC3-B554-874D-590826A38DA1}"/>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13516105-39F9-686E-A670-5270FA5D4082}"/>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C0227F9F-A20C-9D98-D109-39960933FAF6}"/>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3094847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Strategic Questions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FFCA50A4-6889-D16B-F2C8-11F813018089}"/>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(but not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voting dots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ask them to choose the “Can We”-questions they feel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MUST be addressed</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if they want to successfully achieve their purpose.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E19EE6E7-4B8F-6E4C-845D-AD525A076A9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Votes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Oval 15">
            <a:extLst>
              <a:ext uri="{FF2B5EF4-FFF2-40B4-BE49-F238E27FC236}">
                <a16:creationId xmlns:a16="http://schemas.microsoft.com/office/drawing/2014/main" id="{14EB58FB-FE48-483D-D866-C7C55C6FEE1C}"/>
              </a:ext>
            </a:extLst>
          </p:cNvPr>
          <p:cNvSpPr/>
          <p:nvPr/>
        </p:nvSpPr>
        <p:spPr>
          <a:xfrm>
            <a:off x="9777165" y="238063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Oval 16">
            <a:extLst>
              <a:ext uri="{FF2B5EF4-FFF2-40B4-BE49-F238E27FC236}">
                <a16:creationId xmlns:a16="http://schemas.microsoft.com/office/drawing/2014/main" id="{7EBB91B2-9B21-636C-BE67-930A7065B205}"/>
              </a:ext>
            </a:extLst>
          </p:cNvPr>
          <p:cNvSpPr/>
          <p:nvPr/>
        </p:nvSpPr>
        <p:spPr>
          <a:xfrm>
            <a:off x="9777165" y="248478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E9C1939F-8935-D798-D7B3-31E14FCB5136}"/>
              </a:ext>
            </a:extLst>
          </p:cNvPr>
          <p:cNvSpPr/>
          <p:nvPr/>
        </p:nvSpPr>
        <p:spPr>
          <a:xfrm rot="21396428">
            <a:off x="9132905" y="572124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F1B69E7E-A10B-D438-A3DF-CDBCAEAA056E}"/>
              </a:ext>
            </a:extLst>
          </p:cNvPr>
          <p:cNvSpPr/>
          <p:nvPr/>
        </p:nvSpPr>
        <p:spPr>
          <a:xfrm rot="430293">
            <a:off x="9216965" y="525562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22DC210E-40EA-A72D-B3AD-613195A222EF}"/>
              </a:ext>
            </a:extLst>
          </p:cNvPr>
          <p:cNvSpPr/>
          <p:nvPr/>
        </p:nvSpPr>
        <p:spPr>
          <a:xfrm>
            <a:off x="8212941" y="528202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A892D7FC-1E60-1CEE-3456-3D21D4055A91}"/>
              </a:ext>
            </a:extLst>
          </p:cNvPr>
          <p:cNvSpPr/>
          <p:nvPr/>
        </p:nvSpPr>
        <p:spPr>
          <a:xfrm>
            <a:off x="7965490" y="584595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A20693BD-91BB-B3DB-69CB-2E9A7B34711F}"/>
              </a:ext>
            </a:extLst>
          </p:cNvPr>
          <p:cNvSpPr/>
          <p:nvPr/>
        </p:nvSpPr>
        <p:spPr>
          <a:xfrm>
            <a:off x="7637710" y="505844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88ED5BB0-AD43-B1E1-D21C-6CCB6F7EC872}"/>
              </a:ext>
            </a:extLst>
          </p:cNvPr>
          <p:cNvSpPr/>
          <p:nvPr/>
        </p:nvSpPr>
        <p:spPr>
          <a:xfrm rot="628679">
            <a:off x="7204046" y="578250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BDC8FD30-E56D-55C2-9BEC-6B78239761DC}"/>
              </a:ext>
            </a:extLst>
          </p:cNvPr>
          <p:cNvSpPr/>
          <p:nvPr/>
        </p:nvSpPr>
        <p:spPr>
          <a:xfrm rot="21313672">
            <a:off x="6976815" y="525849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E224953F-7ED3-39CD-03D4-6A1A2C9794DD}"/>
              </a:ext>
            </a:extLst>
          </p:cNvPr>
          <p:cNvSpPr/>
          <p:nvPr/>
        </p:nvSpPr>
        <p:spPr>
          <a:xfrm>
            <a:off x="6474106" y="587777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2E14B41E-79DA-B094-AC78-96C041A2F20B}"/>
              </a:ext>
            </a:extLst>
          </p:cNvPr>
          <p:cNvSpPr/>
          <p:nvPr/>
        </p:nvSpPr>
        <p:spPr>
          <a:xfrm>
            <a:off x="5819417" y="542602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0FC8A2A4-BD99-7C01-F6E5-04BE82FDE3B5}"/>
              </a:ext>
            </a:extLst>
          </p:cNvPr>
          <p:cNvSpPr/>
          <p:nvPr/>
        </p:nvSpPr>
        <p:spPr>
          <a:xfrm rot="527200">
            <a:off x="6429310" y="536057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3E2125A8-1A0B-82F1-D1D5-4C65440D3AE2}"/>
              </a:ext>
            </a:extLst>
          </p:cNvPr>
          <p:cNvSpPr/>
          <p:nvPr/>
        </p:nvSpPr>
        <p:spPr>
          <a:xfrm rot="21396428">
            <a:off x="9148692" y="477135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B9779877-5976-EE35-8EC7-468707DA2E82}"/>
              </a:ext>
            </a:extLst>
          </p:cNvPr>
          <p:cNvSpPr/>
          <p:nvPr/>
        </p:nvSpPr>
        <p:spPr>
          <a:xfrm rot="430293">
            <a:off x="9356548" y="41982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98BC6B5D-84CA-B015-F9B1-A8DEF1D656D3}"/>
              </a:ext>
            </a:extLst>
          </p:cNvPr>
          <p:cNvSpPr/>
          <p:nvPr/>
        </p:nvSpPr>
        <p:spPr>
          <a:xfrm>
            <a:off x="8428941" y="415062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96F28A92-5D83-1B6E-A94B-075BFC7B6055}"/>
              </a:ext>
            </a:extLst>
          </p:cNvPr>
          <p:cNvSpPr/>
          <p:nvPr/>
        </p:nvSpPr>
        <p:spPr>
          <a:xfrm rot="965492">
            <a:off x="8328492" y="471455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1BBCE28B-3D24-EDDB-767A-F32760289AA5}"/>
              </a:ext>
            </a:extLst>
          </p:cNvPr>
          <p:cNvSpPr/>
          <p:nvPr/>
        </p:nvSpPr>
        <p:spPr>
          <a:xfrm>
            <a:off x="7541282" y="429462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C0D9D86A-4700-0213-DCCD-80E93606408F}"/>
              </a:ext>
            </a:extLst>
          </p:cNvPr>
          <p:cNvSpPr/>
          <p:nvPr/>
        </p:nvSpPr>
        <p:spPr>
          <a:xfrm rot="20967984">
            <a:off x="9776226" y="479588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F8368C91-2E74-FEC8-01C5-339AFE339E5D}"/>
              </a:ext>
            </a:extLst>
          </p:cNvPr>
          <p:cNvSpPr/>
          <p:nvPr/>
        </p:nvSpPr>
        <p:spPr>
          <a:xfrm rot="21313672">
            <a:off x="6653623" y="432637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D0ED3968-0000-A2E8-6DCA-38EE9E9C1F86}"/>
              </a:ext>
            </a:extLst>
          </p:cNvPr>
          <p:cNvSpPr/>
          <p:nvPr/>
        </p:nvSpPr>
        <p:spPr>
          <a:xfrm>
            <a:off x="7113860" y="477135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95C6CE8E-41BB-5829-4B0E-D72491AAB482}"/>
              </a:ext>
            </a:extLst>
          </p:cNvPr>
          <p:cNvSpPr/>
          <p:nvPr/>
        </p:nvSpPr>
        <p:spPr>
          <a:xfrm>
            <a:off x="5760719" y="488848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3E46C531-C07E-BA48-17D7-53341F6BE932}"/>
              </a:ext>
            </a:extLst>
          </p:cNvPr>
          <p:cNvSpPr/>
          <p:nvPr/>
        </p:nvSpPr>
        <p:spPr>
          <a:xfrm rot="527200">
            <a:off x="6474106" y="480163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6BB06D8C-9FA9-7F6A-2C25-C5343969D906}"/>
              </a:ext>
            </a:extLst>
          </p:cNvPr>
          <p:cNvSpPr/>
          <p:nvPr/>
        </p:nvSpPr>
        <p:spPr>
          <a:xfrm>
            <a:off x="7877622" y="43422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A72178E0-D9F7-C297-2991-4BEEA0F1FF6B}"/>
              </a:ext>
            </a:extLst>
          </p:cNvPr>
          <p:cNvSpPr/>
          <p:nvPr/>
        </p:nvSpPr>
        <p:spPr>
          <a:xfrm>
            <a:off x="7877622" y="4462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5FAB03AA-09B1-C49D-2B90-2387E3ADDB7A}"/>
              </a:ext>
            </a:extLst>
          </p:cNvPr>
          <p:cNvSpPr/>
          <p:nvPr/>
        </p:nvSpPr>
        <p:spPr>
          <a:xfrm>
            <a:off x="10102078" y="48164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7BC98A38-7A0F-E674-66CD-FA0FEF8D0266}"/>
              </a:ext>
            </a:extLst>
          </p:cNvPr>
          <p:cNvSpPr/>
          <p:nvPr/>
        </p:nvSpPr>
        <p:spPr>
          <a:xfrm>
            <a:off x="9537029" y="530391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9983B338-7492-DABB-39EB-42DB460625C5}"/>
              </a:ext>
            </a:extLst>
          </p:cNvPr>
          <p:cNvSpPr/>
          <p:nvPr/>
        </p:nvSpPr>
        <p:spPr>
          <a:xfrm>
            <a:off x="9516836" y="54059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F0FF9541-A35C-68D3-B889-5D0C7E7FA109}"/>
              </a:ext>
            </a:extLst>
          </p:cNvPr>
          <p:cNvSpPr/>
          <p:nvPr/>
        </p:nvSpPr>
        <p:spPr>
          <a:xfrm>
            <a:off x="9442701" y="5291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EFB082BE-2DEB-8975-3EA4-0AF3CAB2D7FB}"/>
              </a:ext>
            </a:extLst>
          </p:cNvPr>
          <p:cNvSpPr/>
          <p:nvPr/>
        </p:nvSpPr>
        <p:spPr>
          <a:xfrm>
            <a:off x="9424004" y="5399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B296C395-138A-B477-8E1D-8CC8C8CB1C1B}"/>
              </a:ext>
            </a:extLst>
          </p:cNvPr>
          <p:cNvSpPr/>
          <p:nvPr/>
        </p:nvSpPr>
        <p:spPr>
          <a:xfrm>
            <a:off x="9461062" y="54740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81B4CC5C-F2D7-90F7-E469-69F1D344F013}"/>
              </a:ext>
            </a:extLst>
          </p:cNvPr>
          <p:cNvSpPr/>
          <p:nvPr/>
        </p:nvSpPr>
        <p:spPr>
          <a:xfrm>
            <a:off x="8527193" y="53167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41A1FDD0-9D22-20FC-961C-26DCC15AFE35}"/>
              </a:ext>
            </a:extLst>
          </p:cNvPr>
          <p:cNvSpPr/>
          <p:nvPr/>
        </p:nvSpPr>
        <p:spPr>
          <a:xfrm>
            <a:off x="8492890" y="54059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5B90C13C-6027-9D33-B995-AB02388D5FB0}"/>
              </a:ext>
            </a:extLst>
          </p:cNvPr>
          <p:cNvSpPr/>
          <p:nvPr/>
        </p:nvSpPr>
        <p:spPr>
          <a:xfrm>
            <a:off x="6760740" y="541103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C924FB9F-006C-E03E-78D6-DC58D484851D}"/>
              </a:ext>
            </a:extLst>
          </p:cNvPr>
          <p:cNvSpPr/>
          <p:nvPr/>
        </p:nvSpPr>
        <p:spPr>
          <a:xfrm>
            <a:off x="6726821" y="55014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A9516B5E-EDC2-D3C5-ED51-FA824F4D3882}"/>
              </a:ext>
            </a:extLst>
          </p:cNvPr>
          <p:cNvSpPr/>
          <p:nvPr/>
        </p:nvSpPr>
        <p:spPr>
          <a:xfrm>
            <a:off x="6688740" y="54380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354075B0-4FD4-8634-403B-9FBFD708C1F2}"/>
              </a:ext>
            </a:extLst>
          </p:cNvPr>
          <p:cNvSpPr/>
          <p:nvPr/>
        </p:nvSpPr>
        <p:spPr>
          <a:xfrm>
            <a:off x="6080262" y="49398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FEE2A335-2727-B452-BE91-A526BF9F41E3}"/>
              </a:ext>
            </a:extLst>
          </p:cNvPr>
          <p:cNvSpPr/>
          <p:nvPr/>
        </p:nvSpPr>
        <p:spPr>
          <a:xfrm>
            <a:off x="6041937" y="50207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5D3E2745-3214-3708-F101-8CF0DBC43711}"/>
              </a:ext>
            </a:extLst>
          </p:cNvPr>
          <p:cNvSpPr/>
          <p:nvPr/>
        </p:nvSpPr>
        <p:spPr>
          <a:xfrm>
            <a:off x="5991389" y="493361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AC94B37F-3864-779A-F855-30711A16A3DE}"/>
              </a:ext>
            </a:extLst>
          </p:cNvPr>
          <p:cNvSpPr/>
          <p:nvPr/>
        </p:nvSpPr>
        <p:spPr>
          <a:xfrm>
            <a:off x="7526436" y="58292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DF6EDA0C-DB63-50BA-E773-1BC56768983E}"/>
              </a:ext>
            </a:extLst>
          </p:cNvPr>
          <p:cNvSpPr/>
          <p:nvPr/>
        </p:nvSpPr>
        <p:spPr>
          <a:xfrm>
            <a:off x="7469282" y="59497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5818C4F4-284F-C011-1F3E-6843D11EB570}"/>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8D643907-EBA5-378F-1737-172FD7E22FB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2" name="Group 21">
              <a:extLst>
                <a:ext uri="{FF2B5EF4-FFF2-40B4-BE49-F238E27FC236}">
                  <a16:creationId xmlns:a16="http://schemas.microsoft.com/office/drawing/2014/main" id="{8FB4DA22-BADB-C1EA-127B-8D05B5D51B7E}"/>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B2670F3C-ED32-D814-2F21-BAE84A95B34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4" name="Rectangle 23">
                <a:extLst>
                  <a:ext uri="{FF2B5EF4-FFF2-40B4-BE49-F238E27FC236}">
                    <a16:creationId xmlns:a16="http://schemas.microsoft.com/office/drawing/2014/main" id="{AEEF14A7-973B-C92B-E80B-5ED2DA84BD8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C8A13C1C-0605-1B1E-4E0E-61FC56C8BA8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3" name="Tijdelijke aanduiding voor tekst 44">
            <a:extLst>
              <a:ext uri="{FF2B5EF4-FFF2-40B4-BE49-F238E27FC236}">
                <a16:creationId xmlns:a16="http://schemas.microsoft.com/office/drawing/2014/main" id="{74C02E7C-9BF3-4E66-D28A-63D14665BE8C}"/>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B5885CDE-7C4D-F82D-1E35-881C7954977A}"/>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F6A0B716-7D8E-9B12-F7C9-A8ADD59BA6E8}"/>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E3760C7B-8B8E-2700-B53F-47EF7EBB46D5}"/>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3006651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2"/>
                                        </p:tgtEl>
                                        <p:attrNameLst>
                                          <p:attrName>style.visibility</p:attrName>
                                        </p:attrNameLst>
                                      </p:cBhvr>
                                      <p:to>
                                        <p:strVal val="visible"/>
                                      </p:to>
                                    </p:set>
                                    <p:animEffect transition="in" filter="fade">
                                      <p:cBhvr>
                                        <p:cTn id="16" dur="500"/>
                                        <p:tgtEl>
                                          <p:spTgt spid="6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fade">
                                      <p:cBhvr>
                                        <p:cTn id="19" dur="500"/>
                                        <p:tgtEl>
                                          <p:spTgt spid="6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500"/>
                                        <p:tgtEl>
                                          <p:spTgt spid="6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500"/>
                                        <p:tgtEl>
                                          <p:spTgt spid="6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6"/>
                                        </p:tgtEl>
                                        <p:attrNameLst>
                                          <p:attrName>style.visibility</p:attrName>
                                        </p:attrNameLst>
                                      </p:cBhvr>
                                      <p:to>
                                        <p:strVal val="visible"/>
                                      </p:to>
                                    </p:set>
                                    <p:animEffect transition="in" filter="fade">
                                      <p:cBhvr>
                                        <p:cTn id="28" dur="500"/>
                                        <p:tgtEl>
                                          <p:spTgt spid="6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fade">
                                      <p:cBhvr>
                                        <p:cTn id="31" dur="500"/>
                                        <p:tgtEl>
                                          <p:spTgt spid="6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fade">
                                      <p:cBhvr>
                                        <p:cTn id="34" dur="500"/>
                                        <p:tgtEl>
                                          <p:spTgt spid="6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500"/>
                                        <p:tgtEl>
                                          <p:spTgt spid="6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fade">
                                      <p:cBhvr>
                                        <p:cTn id="40" dur="500"/>
                                        <p:tgtEl>
                                          <p:spTgt spid="7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1"/>
                                        </p:tgtEl>
                                        <p:attrNameLst>
                                          <p:attrName>style.visibility</p:attrName>
                                        </p:attrNameLst>
                                      </p:cBhvr>
                                      <p:to>
                                        <p:strVal val="visible"/>
                                      </p:to>
                                    </p:set>
                                    <p:animEffect transition="in" filter="fade">
                                      <p:cBhvr>
                                        <p:cTn id="43" dur="500"/>
                                        <p:tgtEl>
                                          <p:spTgt spid="7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500"/>
                                        <p:tgtEl>
                                          <p:spTgt spid="7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3"/>
                                        </p:tgtEl>
                                        <p:attrNameLst>
                                          <p:attrName>style.visibility</p:attrName>
                                        </p:attrNameLst>
                                      </p:cBhvr>
                                      <p:to>
                                        <p:strVal val="visible"/>
                                      </p:to>
                                    </p:set>
                                    <p:animEffect transition="in" filter="fade">
                                      <p:cBhvr>
                                        <p:cTn id="49" dur="500"/>
                                        <p:tgtEl>
                                          <p:spTgt spid="7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4"/>
                                        </p:tgtEl>
                                        <p:attrNameLst>
                                          <p:attrName>style.visibility</p:attrName>
                                        </p:attrNameLst>
                                      </p:cBhvr>
                                      <p:to>
                                        <p:strVal val="visible"/>
                                      </p:to>
                                    </p:set>
                                    <p:animEffect transition="in" filter="fade">
                                      <p:cBhvr>
                                        <p:cTn id="52" dur="500"/>
                                        <p:tgtEl>
                                          <p:spTgt spid="7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75"/>
                                        </p:tgtEl>
                                        <p:attrNameLst>
                                          <p:attrName>style.visibility</p:attrName>
                                        </p:attrNameLst>
                                      </p:cBhvr>
                                      <p:to>
                                        <p:strVal val="visible"/>
                                      </p:to>
                                    </p:set>
                                    <p:animEffect transition="in" filter="fade">
                                      <p:cBhvr>
                                        <p:cTn id="55" dur="500"/>
                                        <p:tgtEl>
                                          <p:spTgt spid="7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Strategic Questions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229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FFCA50A4-6889-D16B-F2C8-11F813018089}"/>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three special voting dots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allow them to choose one “Can We”-questions that they think absolutely must be addressed.</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E19EE6E7-4B8F-6E4C-845D-AD525A076A9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E9C1939F-8935-D798-D7B3-31E14FCB5136}"/>
              </a:ext>
            </a:extLst>
          </p:cNvPr>
          <p:cNvSpPr/>
          <p:nvPr/>
        </p:nvSpPr>
        <p:spPr>
          <a:xfrm rot="21396428">
            <a:off x="9132905" y="572124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F1B69E7E-A10B-D438-A3DF-CDBCAEAA056E}"/>
              </a:ext>
            </a:extLst>
          </p:cNvPr>
          <p:cNvSpPr/>
          <p:nvPr/>
        </p:nvSpPr>
        <p:spPr>
          <a:xfrm rot="430293">
            <a:off x="9216965" y="525562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22DC210E-40EA-A72D-B3AD-613195A222EF}"/>
              </a:ext>
            </a:extLst>
          </p:cNvPr>
          <p:cNvSpPr/>
          <p:nvPr/>
        </p:nvSpPr>
        <p:spPr>
          <a:xfrm>
            <a:off x="8212941" y="528202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A892D7FC-1E60-1CEE-3456-3D21D4055A91}"/>
              </a:ext>
            </a:extLst>
          </p:cNvPr>
          <p:cNvSpPr/>
          <p:nvPr/>
        </p:nvSpPr>
        <p:spPr>
          <a:xfrm>
            <a:off x="7965490" y="584595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A20693BD-91BB-B3DB-69CB-2E9A7B34711F}"/>
              </a:ext>
            </a:extLst>
          </p:cNvPr>
          <p:cNvSpPr/>
          <p:nvPr/>
        </p:nvSpPr>
        <p:spPr>
          <a:xfrm>
            <a:off x="7637710" y="505844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88ED5BB0-AD43-B1E1-D21C-6CCB6F7EC872}"/>
              </a:ext>
            </a:extLst>
          </p:cNvPr>
          <p:cNvSpPr/>
          <p:nvPr/>
        </p:nvSpPr>
        <p:spPr>
          <a:xfrm rot="628679">
            <a:off x="7204046" y="578250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BDC8FD30-E56D-55C2-9BEC-6B78239761DC}"/>
              </a:ext>
            </a:extLst>
          </p:cNvPr>
          <p:cNvSpPr/>
          <p:nvPr/>
        </p:nvSpPr>
        <p:spPr>
          <a:xfrm rot="21313672">
            <a:off x="6976815" y="525849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E224953F-7ED3-39CD-03D4-6A1A2C9794DD}"/>
              </a:ext>
            </a:extLst>
          </p:cNvPr>
          <p:cNvSpPr/>
          <p:nvPr/>
        </p:nvSpPr>
        <p:spPr>
          <a:xfrm>
            <a:off x="6474106" y="587777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2E14B41E-79DA-B094-AC78-96C041A2F20B}"/>
              </a:ext>
            </a:extLst>
          </p:cNvPr>
          <p:cNvSpPr/>
          <p:nvPr/>
        </p:nvSpPr>
        <p:spPr>
          <a:xfrm>
            <a:off x="5819417" y="542602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0FC8A2A4-BD99-7C01-F6E5-04BE82FDE3B5}"/>
              </a:ext>
            </a:extLst>
          </p:cNvPr>
          <p:cNvSpPr/>
          <p:nvPr/>
        </p:nvSpPr>
        <p:spPr>
          <a:xfrm rot="527200">
            <a:off x="6429310" y="536057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3E2125A8-1A0B-82F1-D1D5-4C65440D3AE2}"/>
              </a:ext>
            </a:extLst>
          </p:cNvPr>
          <p:cNvSpPr/>
          <p:nvPr/>
        </p:nvSpPr>
        <p:spPr>
          <a:xfrm rot="21396428">
            <a:off x="9148692" y="477135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B9779877-5976-EE35-8EC7-468707DA2E82}"/>
              </a:ext>
            </a:extLst>
          </p:cNvPr>
          <p:cNvSpPr/>
          <p:nvPr/>
        </p:nvSpPr>
        <p:spPr>
          <a:xfrm rot="430293">
            <a:off x="9356548" y="41982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98BC6B5D-84CA-B015-F9B1-A8DEF1D656D3}"/>
              </a:ext>
            </a:extLst>
          </p:cNvPr>
          <p:cNvSpPr/>
          <p:nvPr/>
        </p:nvSpPr>
        <p:spPr>
          <a:xfrm>
            <a:off x="8428941" y="415062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96F28A92-5D83-1B6E-A94B-075BFC7B6055}"/>
              </a:ext>
            </a:extLst>
          </p:cNvPr>
          <p:cNvSpPr/>
          <p:nvPr/>
        </p:nvSpPr>
        <p:spPr>
          <a:xfrm rot="965492">
            <a:off x="8328492" y="471455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1BBCE28B-3D24-EDDB-767A-F32760289AA5}"/>
              </a:ext>
            </a:extLst>
          </p:cNvPr>
          <p:cNvSpPr/>
          <p:nvPr/>
        </p:nvSpPr>
        <p:spPr>
          <a:xfrm>
            <a:off x="7541282" y="429462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C0D9D86A-4700-0213-DCCD-80E93606408F}"/>
              </a:ext>
            </a:extLst>
          </p:cNvPr>
          <p:cNvSpPr/>
          <p:nvPr/>
        </p:nvSpPr>
        <p:spPr>
          <a:xfrm rot="20967984">
            <a:off x="9776226" y="479588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F8368C91-2E74-FEC8-01C5-339AFE339E5D}"/>
              </a:ext>
            </a:extLst>
          </p:cNvPr>
          <p:cNvSpPr/>
          <p:nvPr/>
        </p:nvSpPr>
        <p:spPr>
          <a:xfrm rot="21313672">
            <a:off x="6653623" y="432637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D0ED3968-0000-A2E8-6DCA-38EE9E9C1F86}"/>
              </a:ext>
            </a:extLst>
          </p:cNvPr>
          <p:cNvSpPr/>
          <p:nvPr/>
        </p:nvSpPr>
        <p:spPr>
          <a:xfrm>
            <a:off x="7113860" y="477135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95C6CE8E-41BB-5829-4B0E-D72491AAB482}"/>
              </a:ext>
            </a:extLst>
          </p:cNvPr>
          <p:cNvSpPr/>
          <p:nvPr/>
        </p:nvSpPr>
        <p:spPr>
          <a:xfrm>
            <a:off x="5760719" y="488848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3E46C531-C07E-BA48-17D7-53341F6BE932}"/>
              </a:ext>
            </a:extLst>
          </p:cNvPr>
          <p:cNvSpPr/>
          <p:nvPr/>
        </p:nvSpPr>
        <p:spPr>
          <a:xfrm rot="527200">
            <a:off x="6474106" y="480163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6BB06D8C-9FA9-7F6A-2C25-C5343969D906}"/>
              </a:ext>
            </a:extLst>
          </p:cNvPr>
          <p:cNvSpPr/>
          <p:nvPr/>
        </p:nvSpPr>
        <p:spPr>
          <a:xfrm>
            <a:off x="7877622" y="43422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A72178E0-D9F7-C297-2991-4BEEA0F1FF6B}"/>
              </a:ext>
            </a:extLst>
          </p:cNvPr>
          <p:cNvSpPr/>
          <p:nvPr/>
        </p:nvSpPr>
        <p:spPr>
          <a:xfrm>
            <a:off x="7877622" y="4462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5FAB03AA-09B1-C49D-2B90-2387E3ADDB7A}"/>
              </a:ext>
            </a:extLst>
          </p:cNvPr>
          <p:cNvSpPr/>
          <p:nvPr/>
        </p:nvSpPr>
        <p:spPr>
          <a:xfrm>
            <a:off x="10102078" y="48164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7BC98A38-7A0F-E674-66CD-FA0FEF8D0266}"/>
              </a:ext>
            </a:extLst>
          </p:cNvPr>
          <p:cNvSpPr/>
          <p:nvPr/>
        </p:nvSpPr>
        <p:spPr>
          <a:xfrm>
            <a:off x="9537029" y="530391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9983B338-7492-DABB-39EB-42DB460625C5}"/>
              </a:ext>
            </a:extLst>
          </p:cNvPr>
          <p:cNvSpPr/>
          <p:nvPr/>
        </p:nvSpPr>
        <p:spPr>
          <a:xfrm>
            <a:off x="9516836" y="54059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F0FF9541-A35C-68D3-B889-5D0C7E7FA109}"/>
              </a:ext>
            </a:extLst>
          </p:cNvPr>
          <p:cNvSpPr/>
          <p:nvPr/>
        </p:nvSpPr>
        <p:spPr>
          <a:xfrm>
            <a:off x="9442701" y="5291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EFB082BE-2DEB-8975-3EA4-0AF3CAB2D7FB}"/>
              </a:ext>
            </a:extLst>
          </p:cNvPr>
          <p:cNvSpPr/>
          <p:nvPr/>
        </p:nvSpPr>
        <p:spPr>
          <a:xfrm>
            <a:off x="9424004" y="5399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B296C395-138A-B477-8E1D-8CC8C8CB1C1B}"/>
              </a:ext>
            </a:extLst>
          </p:cNvPr>
          <p:cNvSpPr/>
          <p:nvPr/>
        </p:nvSpPr>
        <p:spPr>
          <a:xfrm>
            <a:off x="9461062" y="54740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81B4CC5C-F2D7-90F7-E469-69F1D344F013}"/>
              </a:ext>
            </a:extLst>
          </p:cNvPr>
          <p:cNvSpPr/>
          <p:nvPr/>
        </p:nvSpPr>
        <p:spPr>
          <a:xfrm>
            <a:off x="8527193" y="53167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41A1FDD0-9D22-20FC-961C-26DCC15AFE35}"/>
              </a:ext>
            </a:extLst>
          </p:cNvPr>
          <p:cNvSpPr/>
          <p:nvPr/>
        </p:nvSpPr>
        <p:spPr>
          <a:xfrm>
            <a:off x="8492890" y="54059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5B90C13C-6027-9D33-B995-AB02388D5FB0}"/>
              </a:ext>
            </a:extLst>
          </p:cNvPr>
          <p:cNvSpPr/>
          <p:nvPr/>
        </p:nvSpPr>
        <p:spPr>
          <a:xfrm>
            <a:off x="6760740" y="541103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C924FB9F-006C-E03E-78D6-DC58D484851D}"/>
              </a:ext>
            </a:extLst>
          </p:cNvPr>
          <p:cNvSpPr/>
          <p:nvPr/>
        </p:nvSpPr>
        <p:spPr>
          <a:xfrm>
            <a:off x="6726821" y="55014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A9516B5E-EDC2-D3C5-ED51-FA824F4D3882}"/>
              </a:ext>
            </a:extLst>
          </p:cNvPr>
          <p:cNvSpPr/>
          <p:nvPr/>
        </p:nvSpPr>
        <p:spPr>
          <a:xfrm>
            <a:off x="6688740" y="54380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354075B0-4FD4-8634-403B-9FBFD708C1F2}"/>
              </a:ext>
            </a:extLst>
          </p:cNvPr>
          <p:cNvSpPr/>
          <p:nvPr/>
        </p:nvSpPr>
        <p:spPr>
          <a:xfrm>
            <a:off x="6080262" y="49398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FEE2A335-2727-B452-BE91-A526BF9F41E3}"/>
              </a:ext>
            </a:extLst>
          </p:cNvPr>
          <p:cNvSpPr/>
          <p:nvPr/>
        </p:nvSpPr>
        <p:spPr>
          <a:xfrm>
            <a:off x="6041937" y="50207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5D3E2745-3214-3708-F101-8CF0DBC43711}"/>
              </a:ext>
            </a:extLst>
          </p:cNvPr>
          <p:cNvSpPr/>
          <p:nvPr/>
        </p:nvSpPr>
        <p:spPr>
          <a:xfrm>
            <a:off x="5991389" y="493361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AC94B37F-3864-779A-F855-30711A16A3DE}"/>
              </a:ext>
            </a:extLst>
          </p:cNvPr>
          <p:cNvSpPr/>
          <p:nvPr/>
        </p:nvSpPr>
        <p:spPr>
          <a:xfrm>
            <a:off x="7526436" y="58292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DF6EDA0C-DB63-50BA-E773-1BC56768983E}"/>
              </a:ext>
            </a:extLst>
          </p:cNvPr>
          <p:cNvSpPr/>
          <p:nvPr/>
        </p:nvSpPr>
        <p:spPr>
          <a:xfrm>
            <a:off x="7469282" y="59497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F1116F22-F486-9CDF-D0F0-C7BC6918D30E}"/>
              </a:ext>
            </a:extLst>
          </p:cNvPr>
          <p:cNvGrpSpPr/>
          <p:nvPr/>
        </p:nvGrpSpPr>
        <p:grpSpPr>
          <a:xfrm>
            <a:off x="9149080" y="2396905"/>
            <a:ext cx="180000" cy="180000"/>
            <a:chOff x="7966880" y="3935853"/>
            <a:chExt cx="180000" cy="180000"/>
          </a:xfrm>
        </p:grpSpPr>
        <p:sp>
          <p:nvSpPr>
            <p:cNvPr id="21" name="Oval 20">
              <a:extLst>
                <a:ext uri="{FF2B5EF4-FFF2-40B4-BE49-F238E27FC236}">
                  <a16:creationId xmlns:a16="http://schemas.microsoft.com/office/drawing/2014/main" id="{97825E3C-B18F-CF81-D43F-08AA38E3700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2" name="Graphic 21" descr="Star with solid fill">
              <a:extLst>
                <a:ext uri="{FF2B5EF4-FFF2-40B4-BE49-F238E27FC236}">
                  <a16:creationId xmlns:a16="http://schemas.microsoft.com/office/drawing/2014/main" id="{F586845B-B18E-CB99-6D47-FC80A3C7A34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3" name="Group 22">
            <a:extLst>
              <a:ext uri="{FF2B5EF4-FFF2-40B4-BE49-F238E27FC236}">
                <a16:creationId xmlns:a16="http://schemas.microsoft.com/office/drawing/2014/main" id="{8733B84F-3654-5587-AB5F-05B7DE56205A}"/>
              </a:ext>
            </a:extLst>
          </p:cNvPr>
          <p:cNvGrpSpPr/>
          <p:nvPr/>
        </p:nvGrpSpPr>
        <p:grpSpPr>
          <a:xfrm>
            <a:off x="9145270" y="2168026"/>
            <a:ext cx="180000" cy="180000"/>
            <a:chOff x="7966880" y="3935853"/>
            <a:chExt cx="180000" cy="180000"/>
          </a:xfrm>
        </p:grpSpPr>
        <p:sp>
          <p:nvSpPr>
            <p:cNvPr id="24" name="Oval 23">
              <a:extLst>
                <a:ext uri="{FF2B5EF4-FFF2-40B4-BE49-F238E27FC236}">
                  <a16:creationId xmlns:a16="http://schemas.microsoft.com/office/drawing/2014/main" id="{6F2A3FBD-D1AD-5B4B-3521-C1D57C6B96A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EBF3B817-3C17-8D0D-42C5-19463AF14C2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2A6535FE-E6C5-DB19-ED70-542D92DD855C}"/>
              </a:ext>
            </a:extLst>
          </p:cNvPr>
          <p:cNvGrpSpPr/>
          <p:nvPr/>
        </p:nvGrpSpPr>
        <p:grpSpPr>
          <a:xfrm>
            <a:off x="9359839" y="2284128"/>
            <a:ext cx="180000" cy="180000"/>
            <a:chOff x="7966880" y="3935853"/>
            <a:chExt cx="180000" cy="180000"/>
          </a:xfrm>
        </p:grpSpPr>
        <p:sp>
          <p:nvSpPr>
            <p:cNvPr id="27" name="Oval 26">
              <a:extLst>
                <a:ext uri="{FF2B5EF4-FFF2-40B4-BE49-F238E27FC236}">
                  <a16:creationId xmlns:a16="http://schemas.microsoft.com/office/drawing/2014/main" id="{8203936D-8DCD-D636-C307-B055C073D4E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8" name="Graphic 27" descr="Star with solid fill">
              <a:extLst>
                <a:ext uri="{FF2B5EF4-FFF2-40B4-BE49-F238E27FC236}">
                  <a16:creationId xmlns:a16="http://schemas.microsoft.com/office/drawing/2014/main" id="{89ABEDE3-3202-B729-9E64-032B9B7B651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9" name="Group 28">
            <a:extLst>
              <a:ext uri="{FF2B5EF4-FFF2-40B4-BE49-F238E27FC236}">
                <a16:creationId xmlns:a16="http://schemas.microsoft.com/office/drawing/2014/main" id="{7FB90591-3FE2-E0BD-AE83-30F1A98DADA6}"/>
              </a:ext>
            </a:extLst>
          </p:cNvPr>
          <p:cNvGrpSpPr/>
          <p:nvPr/>
        </p:nvGrpSpPr>
        <p:grpSpPr>
          <a:xfrm>
            <a:off x="9231689" y="5330060"/>
            <a:ext cx="180000" cy="180000"/>
            <a:chOff x="7966880" y="3935853"/>
            <a:chExt cx="180000" cy="180000"/>
          </a:xfrm>
        </p:grpSpPr>
        <p:sp>
          <p:nvSpPr>
            <p:cNvPr id="30" name="Oval 29">
              <a:extLst>
                <a:ext uri="{FF2B5EF4-FFF2-40B4-BE49-F238E27FC236}">
                  <a16:creationId xmlns:a16="http://schemas.microsoft.com/office/drawing/2014/main" id="{66F31513-E8AF-9203-7239-F131173D9D2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1" name="Graphic 30" descr="Star with solid fill">
              <a:extLst>
                <a:ext uri="{FF2B5EF4-FFF2-40B4-BE49-F238E27FC236}">
                  <a16:creationId xmlns:a16="http://schemas.microsoft.com/office/drawing/2014/main" id="{1CBF4E10-32BF-E0EA-996D-554D95094E1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2" name="Group 31">
            <a:extLst>
              <a:ext uri="{FF2B5EF4-FFF2-40B4-BE49-F238E27FC236}">
                <a16:creationId xmlns:a16="http://schemas.microsoft.com/office/drawing/2014/main" id="{F419FD8C-3F30-77D2-5939-CAD4EDC5007F}"/>
              </a:ext>
            </a:extLst>
          </p:cNvPr>
          <p:cNvGrpSpPr/>
          <p:nvPr/>
        </p:nvGrpSpPr>
        <p:grpSpPr>
          <a:xfrm>
            <a:off x="6498324" y="5421510"/>
            <a:ext cx="180000" cy="180000"/>
            <a:chOff x="7966880" y="3935853"/>
            <a:chExt cx="180000" cy="180000"/>
          </a:xfrm>
        </p:grpSpPr>
        <p:sp>
          <p:nvSpPr>
            <p:cNvPr id="33" name="Oval 32">
              <a:extLst>
                <a:ext uri="{FF2B5EF4-FFF2-40B4-BE49-F238E27FC236}">
                  <a16:creationId xmlns:a16="http://schemas.microsoft.com/office/drawing/2014/main" id="{D1049A0D-7FED-F057-224E-C2690ECFB4F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4" name="Graphic 33" descr="Star with solid fill">
              <a:extLst>
                <a:ext uri="{FF2B5EF4-FFF2-40B4-BE49-F238E27FC236}">
                  <a16:creationId xmlns:a16="http://schemas.microsoft.com/office/drawing/2014/main" id="{B0EA66F2-1CC0-DD12-8938-7A318AA5E2F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5" name="Group 34">
            <a:extLst>
              <a:ext uri="{FF2B5EF4-FFF2-40B4-BE49-F238E27FC236}">
                <a16:creationId xmlns:a16="http://schemas.microsoft.com/office/drawing/2014/main" id="{17023A03-58BE-BB44-7128-A0CB8E17E57E}"/>
              </a:ext>
            </a:extLst>
          </p:cNvPr>
          <p:cNvGrpSpPr/>
          <p:nvPr/>
        </p:nvGrpSpPr>
        <p:grpSpPr>
          <a:xfrm>
            <a:off x="7240046" y="5787771"/>
            <a:ext cx="180000" cy="180000"/>
            <a:chOff x="7966880" y="3935853"/>
            <a:chExt cx="180000" cy="180000"/>
          </a:xfrm>
        </p:grpSpPr>
        <p:sp>
          <p:nvSpPr>
            <p:cNvPr id="36" name="Oval 35">
              <a:extLst>
                <a:ext uri="{FF2B5EF4-FFF2-40B4-BE49-F238E27FC236}">
                  <a16:creationId xmlns:a16="http://schemas.microsoft.com/office/drawing/2014/main" id="{BB6BFA09-493F-12B0-3884-E191C7A969C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7" name="Graphic 36" descr="Star with solid fill">
              <a:extLst>
                <a:ext uri="{FF2B5EF4-FFF2-40B4-BE49-F238E27FC236}">
                  <a16:creationId xmlns:a16="http://schemas.microsoft.com/office/drawing/2014/main" id="{2EB87D57-0695-046F-7B72-8B3F3563B6A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6" name="Group 15">
            <a:extLst>
              <a:ext uri="{FF2B5EF4-FFF2-40B4-BE49-F238E27FC236}">
                <a16:creationId xmlns:a16="http://schemas.microsoft.com/office/drawing/2014/main" id="{7C4F569E-FC9D-F80B-2032-61BDB8C6F303}"/>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5CFC744A-A58B-4822-009A-0B5F4FF32F1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38" name="Group 37">
              <a:extLst>
                <a:ext uri="{FF2B5EF4-FFF2-40B4-BE49-F238E27FC236}">
                  <a16:creationId xmlns:a16="http://schemas.microsoft.com/office/drawing/2014/main" id="{AD302515-8B4E-FD8F-9EEB-D96B40C89B31}"/>
                </a:ext>
              </a:extLst>
            </p:cNvPr>
            <p:cNvGrpSpPr/>
            <p:nvPr/>
          </p:nvGrpSpPr>
          <p:grpSpPr>
            <a:xfrm>
              <a:off x="10892274" y="158021"/>
              <a:ext cx="1191080" cy="262128"/>
              <a:chOff x="9614080" y="308749"/>
              <a:chExt cx="1191080" cy="262128"/>
            </a:xfrm>
          </p:grpSpPr>
          <p:sp>
            <p:nvSpPr>
              <p:cNvPr id="39" name="Rectangle 38">
                <a:extLst>
                  <a:ext uri="{FF2B5EF4-FFF2-40B4-BE49-F238E27FC236}">
                    <a16:creationId xmlns:a16="http://schemas.microsoft.com/office/drawing/2014/main" id="{52C0B42B-9161-91D7-DBE0-8303911A379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77" name="Rectangle 76">
                <a:extLst>
                  <a:ext uri="{FF2B5EF4-FFF2-40B4-BE49-F238E27FC236}">
                    <a16:creationId xmlns:a16="http://schemas.microsoft.com/office/drawing/2014/main" id="{B9147493-BCC7-791C-BA66-5EA3BAD33D1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78" name="Rectangle 77">
            <a:extLst>
              <a:ext uri="{FF2B5EF4-FFF2-40B4-BE49-F238E27FC236}">
                <a16:creationId xmlns:a16="http://schemas.microsoft.com/office/drawing/2014/main" id="{E2F31C37-D33A-AEC6-7EB5-1E3886F280A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3" name="Tijdelijke aanduiding voor tekst 44">
            <a:extLst>
              <a:ext uri="{FF2B5EF4-FFF2-40B4-BE49-F238E27FC236}">
                <a16:creationId xmlns:a16="http://schemas.microsoft.com/office/drawing/2014/main" id="{AE91F5EE-3A5D-72C7-8659-E57CC3486778}"/>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D78A468A-7CBD-2B73-A00C-CDD1541B4A17}"/>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B406BDD0-BD96-3B52-DFB4-98DC23B59E1F}"/>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3A5293F9-DDE5-9439-9FC8-C68306092B4A}"/>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22395567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10"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par>
                                <p:cTn id="11" presetID="10" presetClass="entr" presetSubtype="0" fill="hold"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Keeping Score | Workshop 5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Metrics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2715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exercise, we’ll take a moment to step outside our own organization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gather inspiration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the world around us.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looking at how other companies and industries visualize their data quality metrics and governance KPIs, we can uncover fresh ideas and discover innovative ways to design our own dashboard.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“Lightning Demos” will help spark creativity, ensuring that we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 dashboard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is not only functional but also intuitive and engaging for stakeholders. Think of it as a quick dive into the best practices and visualizations that can elevate our data governance efforts.</a:t>
            </a:r>
          </a:p>
        </p:txBody>
      </p:sp>
      <p:sp>
        <p:nvSpPr>
          <p:cNvPr id="10" name="Rectangle 9">
            <a:extLst>
              <a:ext uri="{FF2B5EF4-FFF2-40B4-BE49-F238E27FC236}">
                <a16:creationId xmlns:a16="http://schemas.microsoft.com/office/drawing/2014/main" id="{D0F78C90-407D-B2D5-21C7-4A2EBF065840}"/>
              </a:ext>
            </a:extLst>
          </p:cNvPr>
          <p:cNvSpPr/>
          <p:nvPr/>
        </p:nvSpPr>
        <p:spPr>
          <a:xfrm>
            <a:off x="276224" y="2108113"/>
            <a:ext cx="4358640" cy="170188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6" name="Tijdelijke aanduiding voor tekst 44">
            <a:extLst>
              <a:ext uri="{FF2B5EF4-FFF2-40B4-BE49-F238E27FC236}">
                <a16:creationId xmlns:a16="http://schemas.microsoft.com/office/drawing/2014/main" id="{CC7BE47A-EEBA-89C8-D1D4-458A9E3011E0}"/>
              </a:ext>
            </a:extLst>
          </p:cNvPr>
          <p:cNvSpPr txBox="1">
            <a:spLocks/>
          </p:cNvSpPr>
          <p:nvPr/>
        </p:nvSpPr>
        <p:spPr>
          <a:xfrm>
            <a:off x="1048512" y="1958792"/>
            <a:ext cx="2834640" cy="428633"/>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Measurement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Tijdelijke aanduiding voor tekst 44">
            <a:extLst>
              <a:ext uri="{FF2B5EF4-FFF2-40B4-BE49-F238E27FC236}">
                <a16:creationId xmlns:a16="http://schemas.microsoft.com/office/drawing/2014/main" id="{248F9C97-52D7-7F6A-339F-8018C820616D}"/>
              </a:ext>
            </a:extLst>
          </p:cNvPr>
          <p:cNvSpPr txBox="1">
            <a:spLocks/>
          </p:cNvSpPr>
          <p:nvPr/>
        </p:nvSpPr>
        <p:spPr>
          <a:xfrm>
            <a:off x="704851" y="440844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21" name="Tijdelijke aanduiding voor tekst 44">
            <a:extLst>
              <a:ext uri="{FF2B5EF4-FFF2-40B4-BE49-F238E27FC236}">
                <a16:creationId xmlns:a16="http://schemas.microsoft.com/office/drawing/2014/main" id="{AB9F234F-C605-5C04-E83C-50FE0090BDB1}"/>
              </a:ext>
            </a:extLst>
          </p:cNvPr>
          <p:cNvSpPr txBox="1">
            <a:spLocks/>
          </p:cNvSpPr>
          <p:nvPr/>
        </p:nvSpPr>
        <p:spPr>
          <a:xfrm>
            <a:off x="704851" y="488490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22" name="Tijdelijke aanduiding voor tekst 44">
            <a:extLst>
              <a:ext uri="{FF2B5EF4-FFF2-40B4-BE49-F238E27FC236}">
                <a16:creationId xmlns:a16="http://schemas.microsoft.com/office/drawing/2014/main" id="{4AA59D82-0144-0207-1395-03F289FDE383}"/>
              </a:ext>
            </a:extLst>
          </p:cNvPr>
          <p:cNvSpPr txBox="1">
            <a:spLocks/>
          </p:cNvSpPr>
          <p:nvPr/>
        </p:nvSpPr>
        <p:spPr>
          <a:xfrm>
            <a:off x="704851" y="536248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grpSp>
        <p:nvGrpSpPr>
          <p:cNvPr id="6" name="Group 5">
            <a:extLst>
              <a:ext uri="{FF2B5EF4-FFF2-40B4-BE49-F238E27FC236}">
                <a16:creationId xmlns:a16="http://schemas.microsoft.com/office/drawing/2014/main" id="{C16FD7CC-4951-2893-BC25-CE7F57D4D599}"/>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F20E0E29-6FB1-5724-0F7C-40EE5C6CFB2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AF90FA1E-EF31-7DAC-2083-F3BFFE2631A7}"/>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040EC9F4-E7AC-A800-0926-7FB84AFD2F9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23" name="Rectangle 22">
                <a:extLst>
                  <a:ext uri="{FF2B5EF4-FFF2-40B4-BE49-F238E27FC236}">
                    <a16:creationId xmlns:a16="http://schemas.microsoft.com/office/drawing/2014/main" id="{F3496F8A-E244-7A2B-C99E-A324E7D96D5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89702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Iteration Workshop | Strategic Questions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FFCA50A4-6889-D16B-F2C8-11F813018089}"/>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three special voting dots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allow them to choose one “Can We”-questions that they think absolutely must be addressed.</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E19EE6E7-4B8F-6E4C-845D-AD525A076A9D}"/>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E9C1939F-8935-D798-D7B3-31E14FCB5136}"/>
              </a:ext>
            </a:extLst>
          </p:cNvPr>
          <p:cNvSpPr/>
          <p:nvPr/>
        </p:nvSpPr>
        <p:spPr>
          <a:xfrm rot="21396428">
            <a:off x="9132905" y="572124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22DC210E-40EA-A72D-B3AD-613195A222EF}"/>
              </a:ext>
            </a:extLst>
          </p:cNvPr>
          <p:cNvSpPr/>
          <p:nvPr/>
        </p:nvSpPr>
        <p:spPr>
          <a:xfrm>
            <a:off x="8212941" y="528202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A892D7FC-1E60-1CEE-3456-3D21D4055A91}"/>
              </a:ext>
            </a:extLst>
          </p:cNvPr>
          <p:cNvSpPr/>
          <p:nvPr/>
        </p:nvSpPr>
        <p:spPr>
          <a:xfrm>
            <a:off x="7965490" y="584595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A20693BD-91BB-B3DB-69CB-2E9A7B34711F}"/>
              </a:ext>
            </a:extLst>
          </p:cNvPr>
          <p:cNvSpPr/>
          <p:nvPr/>
        </p:nvSpPr>
        <p:spPr>
          <a:xfrm>
            <a:off x="7637710" y="505844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BDC8FD30-E56D-55C2-9BEC-6B78239761DC}"/>
              </a:ext>
            </a:extLst>
          </p:cNvPr>
          <p:cNvSpPr/>
          <p:nvPr/>
        </p:nvSpPr>
        <p:spPr>
          <a:xfrm rot="21313672">
            <a:off x="6976815" y="5258490"/>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E224953F-7ED3-39CD-03D4-6A1A2C9794DD}"/>
              </a:ext>
            </a:extLst>
          </p:cNvPr>
          <p:cNvSpPr/>
          <p:nvPr/>
        </p:nvSpPr>
        <p:spPr>
          <a:xfrm>
            <a:off x="6474106" y="5877771"/>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2E14B41E-79DA-B094-AC78-96C041A2F20B}"/>
              </a:ext>
            </a:extLst>
          </p:cNvPr>
          <p:cNvSpPr/>
          <p:nvPr/>
        </p:nvSpPr>
        <p:spPr>
          <a:xfrm>
            <a:off x="5819417" y="542602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3E2125A8-1A0B-82F1-D1D5-4C65440D3AE2}"/>
              </a:ext>
            </a:extLst>
          </p:cNvPr>
          <p:cNvSpPr/>
          <p:nvPr/>
        </p:nvSpPr>
        <p:spPr>
          <a:xfrm rot="21396428">
            <a:off x="9148692" y="477135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B9779877-5976-EE35-8EC7-468707DA2E82}"/>
              </a:ext>
            </a:extLst>
          </p:cNvPr>
          <p:cNvSpPr/>
          <p:nvPr/>
        </p:nvSpPr>
        <p:spPr>
          <a:xfrm rot="430293">
            <a:off x="9356548" y="419823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98BC6B5D-84CA-B015-F9B1-A8DEF1D656D3}"/>
              </a:ext>
            </a:extLst>
          </p:cNvPr>
          <p:cNvSpPr/>
          <p:nvPr/>
        </p:nvSpPr>
        <p:spPr>
          <a:xfrm>
            <a:off x="8428941" y="415062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96F28A92-5D83-1B6E-A94B-075BFC7B6055}"/>
              </a:ext>
            </a:extLst>
          </p:cNvPr>
          <p:cNvSpPr/>
          <p:nvPr/>
        </p:nvSpPr>
        <p:spPr>
          <a:xfrm rot="965492">
            <a:off x="8328492" y="4714554"/>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1BBCE28B-3D24-EDDB-767A-F32760289AA5}"/>
              </a:ext>
            </a:extLst>
          </p:cNvPr>
          <p:cNvSpPr/>
          <p:nvPr/>
        </p:nvSpPr>
        <p:spPr>
          <a:xfrm>
            <a:off x="7541282" y="429462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C0D9D86A-4700-0213-DCCD-80E93606408F}"/>
              </a:ext>
            </a:extLst>
          </p:cNvPr>
          <p:cNvSpPr/>
          <p:nvPr/>
        </p:nvSpPr>
        <p:spPr>
          <a:xfrm rot="20967984">
            <a:off x="9776226" y="479588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F8368C91-2E74-FEC8-01C5-339AFE339E5D}"/>
              </a:ext>
            </a:extLst>
          </p:cNvPr>
          <p:cNvSpPr/>
          <p:nvPr/>
        </p:nvSpPr>
        <p:spPr>
          <a:xfrm rot="21313672">
            <a:off x="6653623" y="4326375"/>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D0ED3968-0000-A2E8-6DCA-38EE9E9C1F86}"/>
              </a:ext>
            </a:extLst>
          </p:cNvPr>
          <p:cNvSpPr/>
          <p:nvPr/>
        </p:nvSpPr>
        <p:spPr>
          <a:xfrm>
            <a:off x="7113860" y="477135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95C6CE8E-41BB-5829-4B0E-D72491AAB482}"/>
              </a:ext>
            </a:extLst>
          </p:cNvPr>
          <p:cNvSpPr/>
          <p:nvPr/>
        </p:nvSpPr>
        <p:spPr>
          <a:xfrm>
            <a:off x="5760719" y="488848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3E46C531-C07E-BA48-17D7-53341F6BE932}"/>
              </a:ext>
            </a:extLst>
          </p:cNvPr>
          <p:cNvSpPr/>
          <p:nvPr/>
        </p:nvSpPr>
        <p:spPr>
          <a:xfrm rot="527200">
            <a:off x="6474106" y="4801637"/>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6BB06D8C-9FA9-7F6A-2C25-C5343969D906}"/>
              </a:ext>
            </a:extLst>
          </p:cNvPr>
          <p:cNvSpPr/>
          <p:nvPr/>
        </p:nvSpPr>
        <p:spPr>
          <a:xfrm>
            <a:off x="7877622" y="43422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A72178E0-D9F7-C297-2991-4BEEA0F1FF6B}"/>
              </a:ext>
            </a:extLst>
          </p:cNvPr>
          <p:cNvSpPr/>
          <p:nvPr/>
        </p:nvSpPr>
        <p:spPr>
          <a:xfrm>
            <a:off x="7877622" y="446264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5FAB03AA-09B1-C49D-2B90-2387E3ADDB7A}"/>
              </a:ext>
            </a:extLst>
          </p:cNvPr>
          <p:cNvSpPr/>
          <p:nvPr/>
        </p:nvSpPr>
        <p:spPr>
          <a:xfrm>
            <a:off x="10102078" y="48164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81B4CC5C-F2D7-90F7-E469-69F1D344F013}"/>
              </a:ext>
            </a:extLst>
          </p:cNvPr>
          <p:cNvSpPr/>
          <p:nvPr/>
        </p:nvSpPr>
        <p:spPr>
          <a:xfrm>
            <a:off x="8527193" y="53167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41A1FDD0-9D22-20FC-961C-26DCC15AFE35}"/>
              </a:ext>
            </a:extLst>
          </p:cNvPr>
          <p:cNvSpPr/>
          <p:nvPr/>
        </p:nvSpPr>
        <p:spPr>
          <a:xfrm>
            <a:off x="8492890" y="54059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354075B0-4FD4-8634-403B-9FBFD708C1F2}"/>
              </a:ext>
            </a:extLst>
          </p:cNvPr>
          <p:cNvSpPr/>
          <p:nvPr/>
        </p:nvSpPr>
        <p:spPr>
          <a:xfrm>
            <a:off x="6080262" y="49398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FEE2A335-2727-B452-BE91-A526BF9F41E3}"/>
              </a:ext>
            </a:extLst>
          </p:cNvPr>
          <p:cNvSpPr/>
          <p:nvPr/>
        </p:nvSpPr>
        <p:spPr>
          <a:xfrm>
            <a:off x="6041937" y="502078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5D3E2745-3214-3708-F101-8CF0DBC43711}"/>
              </a:ext>
            </a:extLst>
          </p:cNvPr>
          <p:cNvSpPr/>
          <p:nvPr/>
        </p:nvSpPr>
        <p:spPr>
          <a:xfrm>
            <a:off x="5991389" y="493361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368E76F2-4AF4-D68B-39E2-83C5CED129C1}"/>
              </a:ext>
            </a:extLst>
          </p:cNvPr>
          <p:cNvGrpSpPr/>
          <p:nvPr/>
        </p:nvGrpSpPr>
        <p:grpSpPr>
          <a:xfrm>
            <a:off x="9216965" y="5255623"/>
            <a:ext cx="432000" cy="290437"/>
            <a:chOff x="9216965" y="5255623"/>
            <a:chExt cx="432000" cy="290437"/>
          </a:xfrm>
        </p:grpSpPr>
        <p:sp>
          <p:nvSpPr>
            <p:cNvPr id="40" name="Rectangle 39">
              <a:extLst>
                <a:ext uri="{FF2B5EF4-FFF2-40B4-BE49-F238E27FC236}">
                  <a16:creationId xmlns:a16="http://schemas.microsoft.com/office/drawing/2014/main" id="{F1B69E7E-A10B-D438-A3DF-CDBCAEAA056E}"/>
                </a:ext>
              </a:extLst>
            </p:cNvPr>
            <p:cNvSpPr/>
            <p:nvPr/>
          </p:nvSpPr>
          <p:spPr>
            <a:xfrm rot="430293">
              <a:off x="9216965" y="5255623"/>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7BC98A38-7A0F-E674-66CD-FA0FEF8D0266}"/>
                </a:ext>
              </a:extLst>
            </p:cNvPr>
            <p:cNvSpPr/>
            <p:nvPr/>
          </p:nvSpPr>
          <p:spPr>
            <a:xfrm>
              <a:off x="9537029" y="530391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9983B338-7492-DABB-39EB-42DB460625C5}"/>
                </a:ext>
              </a:extLst>
            </p:cNvPr>
            <p:cNvSpPr/>
            <p:nvPr/>
          </p:nvSpPr>
          <p:spPr>
            <a:xfrm>
              <a:off x="9516836" y="54059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F0FF9541-A35C-68D3-B889-5D0C7E7FA109}"/>
                </a:ext>
              </a:extLst>
            </p:cNvPr>
            <p:cNvSpPr/>
            <p:nvPr/>
          </p:nvSpPr>
          <p:spPr>
            <a:xfrm>
              <a:off x="9442701" y="5291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EFB082BE-2DEB-8975-3EA4-0AF3CAB2D7FB}"/>
                </a:ext>
              </a:extLst>
            </p:cNvPr>
            <p:cNvSpPr/>
            <p:nvPr/>
          </p:nvSpPr>
          <p:spPr>
            <a:xfrm>
              <a:off x="9424004" y="53996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B296C395-138A-B477-8E1D-8CC8C8CB1C1B}"/>
                </a:ext>
              </a:extLst>
            </p:cNvPr>
            <p:cNvSpPr/>
            <p:nvPr/>
          </p:nvSpPr>
          <p:spPr>
            <a:xfrm>
              <a:off x="9461062" y="54740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9" name="Group 28">
              <a:extLst>
                <a:ext uri="{FF2B5EF4-FFF2-40B4-BE49-F238E27FC236}">
                  <a16:creationId xmlns:a16="http://schemas.microsoft.com/office/drawing/2014/main" id="{7FB90591-3FE2-E0BD-AE83-30F1A98DADA6}"/>
                </a:ext>
              </a:extLst>
            </p:cNvPr>
            <p:cNvGrpSpPr/>
            <p:nvPr/>
          </p:nvGrpSpPr>
          <p:grpSpPr>
            <a:xfrm>
              <a:off x="9231689" y="5330060"/>
              <a:ext cx="180000" cy="180000"/>
              <a:chOff x="7966880" y="3935853"/>
              <a:chExt cx="180000" cy="180000"/>
            </a:xfrm>
          </p:grpSpPr>
          <p:sp>
            <p:nvSpPr>
              <p:cNvPr id="30" name="Oval 29">
                <a:extLst>
                  <a:ext uri="{FF2B5EF4-FFF2-40B4-BE49-F238E27FC236}">
                    <a16:creationId xmlns:a16="http://schemas.microsoft.com/office/drawing/2014/main" id="{66F31513-E8AF-9203-7239-F131173D9D2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1" name="Graphic 30" descr="Star with solid fill">
                <a:extLst>
                  <a:ext uri="{FF2B5EF4-FFF2-40B4-BE49-F238E27FC236}">
                    <a16:creationId xmlns:a16="http://schemas.microsoft.com/office/drawing/2014/main" id="{1CBF4E10-32BF-E0EA-996D-554D95094E18}"/>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grpSp>
        <p:nvGrpSpPr>
          <p:cNvPr id="38" name="Group 37">
            <a:extLst>
              <a:ext uri="{FF2B5EF4-FFF2-40B4-BE49-F238E27FC236}">
                <a16:creationId xmlns:a16="http://schemas.microsoft.com/office/drawing/2014/main" id="{46E72BE7-18A2-FF50-A5ED-3695C5C07B14}"/>
              </a:ext>
            </a:extLst>
          </p:cNvPr>
          <p:cNvGrpSpPr/>
          <p:nvPr/>
        </p:nvGrpSpPr>
        <p:grpSpPr>
          <a:xfrm>
            <a:off x="6429310" y="5360572"/>
            <a:ext cx="432000" cy="288000"/>
            <a:chOff x="6429310" y="5360572"/>
            <a:chExt cx="432000" cy="288000"/>
          </a:xfrm>
        </p:grpSpPr>
        <p:sp>
          <p:nvSpPr>
            <p:cNvPr id="48" name="Rectangle 47">
              <a:extLst>
                <a:ext uri="{FF2B5EF4-FFF2-40B4-BE49-F238E27FC236}">
                  <a16:creationId xmlns:a16="http://schemas.microsoft.com/office/drawing/2014/main" id="{0FC8A2A4-BD99-7C01-F6E5-04BE82FDE3B5}"/>
                </a:ext>
              </a:extLst>
            </p:cNvPr>
            <p:cNvSpPr/>
            <p:nvPr/>
          </p:nvSpPr>
          <p:spPr>
            <a:xfrm rot="527200">
              <a:off x="6429310" y="536057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5B90C13C-6027-9D33-B995-AB02388D5FB0}"/>
                </a:ext>
              </a:extLst>
            </p:cNvPr>
            <p:cNvSpPr/>
            <p:nvPr/>
          </p:nvSpPr>
          <p:spPr>
            <a:xfrm>
              <a:off x="6760740" y="541103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C924FB9F-006C-E03E-78D6-DC58D484851D}"/>
                </a:ext>
              </a:extLst>
            </p:cNvPr>
            <p:cNvSpPr/>
            <p:nvPr/>
          </p:nvSpPr>
          <p:spPr>
            <a:xfrm>
              <a:off x="6726821" y="55014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A9516B5E-EDC2-D3C5-ED51-FA824F4D3882}"/>
                </a:ext>
              </a:extLst>
            </p:cNvPr>
            <p:cNvSpPr/>
            <p:nvPr/>
          </p:nvSpPr>
          <p:spPr>
            <a:xfrm>
              <a:off x="6688740" y="54380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2" name="Group 31">
              <a:extLst>
                <a:ext uri="{FF2B5EF4-FFF2-40B4-BE49-F238E27FC236}">
                  <a16:creationId xmlns:a16="http://schemas.microsoft.com/office/drawing/2014/main" id="{F419FD8C-3F30-77D2-5939-CAD4EDC5007F}"/>
                </a:ext>
              </a:extLst>
            </p:cNvPr>
            <p:cNvGrpSpPr/>
            <p:nvPr/>
          </p:nvGrpSpPr>
          <p:grpSpPr>
            <a:xfrm>
              <a:off x="6498324" y="5421510"/>
              <a:ext cx="180000" cy="180000"/>
              <a:chOff x="7966880" y="3935853"/>
              <a:chExt cx="180000" cy="180000"/>
            </a:xfrm>
          </p:grpSpPr>
          <p:sp>
            <p:nvSpPr>
              <p:cNvPr id="33" name="Oval 32">
                <a:extLst>
                  <a:ext uri="{FF2B5EF4-FFF2-40B4-BE49-F238E27FC236}">
                    <a16:creationId xmlns:a16="http://schemas.microsoft.com/office/drawing/2014/main" id="{D1049A0D-7FED-F057-224E-C2690ECFB4F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4" name="Graphic 33" descr="Star with solid fill">
                <a:extLst>
                  <a:ext uri="{FF2B5EF4-FFF2-40B4-BE49-F238E27FC236}">
                    <a16:creationId xmlns:a16="http://schemas.microsoft.com/office/drawing/2014/main" id="{B0EA66F2-1CC0-DD12-8938-7A318AA5E2F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grpSp>
        <p:nvGrpSpPr>
          <p:cNvPr id="17" name="Group 16">
            <a:extLst>
              <a:ext uri="{FF2B5EF4-FFF2-40B4-BE49-F238E27FC236}">
                <a16:creationId xmlns:a16="http://schemas.microsoft.com/office/drawing/2014/main" id="{7BA38B46-8C7B-2E0C-4D69-A9C93DC6B420}"/>
              </a:ext>
            </a:extLst>
          </p:cNvPr>
          <p:cNvGrpSpPr/>
          <p:nvPr/>
        </p:nvGrpSpPr>
        <p:grpSpPr>
          <a:xfrm>
            <a:off x="7204046" y="5782509"/>
            <a:ext cx="432000" cy="288000"/>
            <a:chOff x="7204046" y="5782509"/>
            <a:chExt cx="432000" cy="288000"/>
          </a:xfrm>
        </p:grpSpPr>
        <p:sp>
          <p:nvSpPr>
            <p:cNvPr id="44" name="Rectangle 43">
              <a:extLst>
                <a:ext uri="{FF2B5EF4-FFF2-40B4-BE49-F238E27FC236}">
                  <a16:creationId xmlns:a16="http://schemas.microsoft.com/office/drawing/2014/main" id="{88ED5BB0-AD43-B1E1-D21C-6CCB6F7EC872}"/>
                </a:ext>
              </a:extLst>
            </p:cNvPr>
            <p:cNvSpPr/>
            <p:nvPr/>
          </p:nvSpPr>
          <p:spPr>
            <a:xfrm rot="628679">
              <a:off x="7204046" y="5782509"/>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AC94B37F-3864-779A-F855-30711A16A3DE}"/>
                </a:ext>
              </a:extLst>
            </p:cNvPr>
            <p:cNvSpPr/>
            <p:nvPr/>
          </p:nvSpPr>
          <p:spPr>
            <a:xfrm>
              <a:off x="7526436" y="582924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DF6EDA0C-DB63-50BA-E773-1BC56768983E}"/>
                </a:ext>
              </a:extLst>
            </p:cNvPr>
            <p:cNvSpPr/>
            <p:nvPr/>
          </p:nvSpPr>
          <p:spPr>
            <a:xfrm>
              <a:off x="7469282" y="59497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5" name="Group 34">
              <a:extLst>
                <a:ext uri="{FF2B5EF4-FFF2-40B4-BE49-F238E27FC236}">
                  <a16:creationId xmlns:a16="http://schemas.microsoft.com/office/drawing/2014/main" id="{17023A03-58BE-BB44-7128-A0CB8E17E57E}"/>
                </a:ext>
              </a:extLst>
            </p:cNvPr>
            <p:cNvGrpSpPr/>
            <p:nvPr/>
          </p:nvGrpSpPr>
          <p:grpSpPr>
            <a:xfrm>
              <a:off x="7240046" y="5787771"/>
              <a:ext cx="180000" cy="180000"/>
              <a:chOff x="7966880" y="3935853"/>
              <a:chExt cx="180000" cy="180000"/>
            </a:xfrm>
          </p:grpSpPr>
          <p:sp>
            <p:nvSpPr>
              <p:cNvPr id="36" name="Oval 35">
                <a:extLst>
                  <a:ext uri="{FF2B5EF4-FFF2-40B4-BE49-F238E27FC236}">
                    <a16:creationId xmlns:a16="http://schemas.microsoft.com/office/drawing/2014/main" id="{BB6BFA09-493F-12B0-3884-E191C7A969C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37" name="Graphic 36" descr="Star with solid fill">
                <a:extLst>
                  <a:ext uri="{FF2B5EF4-FFF2-40B4-BE49-F238E27FC236}">
                    <a16:creationId xmlns:a16="http://schemas.microsoft.com/office/drawing/2014/main" id="{2EB87D57-0695-046F-7B72-8B3F3563B6A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grpSp>
        <p:nvGrpSpPr>
          <p:cNvPr id="15" name="Group 14">
            <a:extLst>
              <a:ext uri="{FF2B5EF4-FFF2-40B4-BE49-F238E27FC236}">
                <a16:creationId xmlns:a16="http://schemas.microsoft.com/office/drawing/2014/main" id="{32C9E51B-18B8-40B2-199C-EA5337F9FD7A}"/>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034A9E12-4F76-3A9B-83DD-5F041AA478B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2" name="Group 21">
              <a:extLst>
                <a:ext uri="{FF2B5EF4-FFF2-40B4-BE49-F238E27FC236}">
                  <a16:creationId xmlns:a16="http://schemas.microsoft.com/office/drawing/2014/main" id="{C86C8E22-F486-C0F4-1F5C-C8A06CACFEAA}"/>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95E51B3D-79C3-C0FC-FD49-77C775C47FC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Iteration</a:t>
                </a:r>
              </a:p>
            </p:txBody>
          </p:sp>
          <p:sp>
            <p:nvSpPr>
              <p:cNvPr id="24" name="Rectangle 23">
                <a:extLst>
                  <a:ext uri="{FF2B5EF4-FFF2-40B4-BE49-F238E27FC236}">
                    <a16:creationId xmlns:a16="http://schemas.microsoft.com/office/drawing/2014/main" id="{3974D769-5AF4-1550-8FC0-96D5850759A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5" name="Rectangle 24">
            <a:extLst>
              <a:ext uri="{FF2B5EF4-FFF2-40B4-BE49-F238E27FC236}">
                <a16:creationId xmlns:a16="http://schemas.microsoft.com/office/drawing/2014/main" id="{26AF0635-420F-938F-F7C8-A0332923EE0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3" name="Tijdelijke aanduiding voor tekst 44">
            <a:extLst>
              <a:ext uri="{FF2B5EF4-FFF2-40B4-BE49-F238E27FC236}">
                <a16:creationId xmlns:a16="http://schemas.microsoft.com/office/drawing/2014/main" id="{89472F14-6F79-3156-EC5C-0255879A1407}"/>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6" name="Tijdelijke aanduiding voor tekst 44">
            <a:extLst>
              <a:ext uri="{FF2B5EF4-FFF2-40B4-BE49-F238E27FC236}">
                <a16:creationId xmlns:a16="http://schemas.microsoft.com/office/drawing/2014/main" id="{930B4959-21F6-69B6-2E1D-93C2E4D1FD26}"/>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7" name="Tijdelijke aanduiding voor tekst 44">
            <a:extLst>
              <a:ext uri="{FF2B5EF4-FFF2-40B4-BE49-F238E27FC236}">
                <a16:creationId xmlns:a16="http://schemas.microsoft.com/office/drawing/2014/main" id="{2E9BA423-4397-CFAB-CDB3-BC211F34BD02}"/>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8" name="Tijdelijke aanduiding voor tekst 44">
            <a:extLst>
              <a:ext uri="{FF2B5EF4-FFF2-40B4-BE49-F238E27FC236}">
                <a16:creationId xmlns:a16="http://schemas.microsoft.com/office/drawing/2014/main" id="{9D0A402F-22A1-94AB-6548-5194826609C5}"/>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Tree>
    <p:extLst>
      <p:ext uri="{BB962C8B-B14F-4D97-AF65-F5344CB8AC3E}">
        <p14:creationId xmlns:p14="http://schemas.microsoft.com/office/powerpoint/2010/main" val="30155678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2.08333E-6 0 L -0.50938 -0.0581 " pathEditMode="relative" rAng="0" ptsTypes="AA">
                                      <p:cBhvr>
                                        <p:cTn id="6" dur="2000" fill="hold"/>
                                        <p:tgtEl>
                                          <p:spTgt spid="16"/>
                                        </p:tgtEl>
                                        <p:attrNameLst>
                                          <p:attrName>ppt_x</p:attrName>
                                          <p:attrName>ppt_y</p:attrName>
                                        </p:attrNameLst>
                                      </p:cBhvr>
                                      <p:rCtr x="-25469" y="-2917"/>
                                    </p:animMotion>
                                  </p:childTnLst>
                                </p:cTn>
                              </p:par>
                              <p:par>
                                <p:cTn id="7" presetID="35" presetClass="path" presetSubtype="0" accel="50000" decel="50000" fill="hold" nodeType="withEffect">
                                  <p:stCondLst>
                                    <p:cond delay="0"/>
                                  </p:stCondLst>
                                  <p:childTnLst>
                                    <p:animMotion origin="layout" path="M -2.08333E-6 3.7037E-6 L -0.28424 -0.00047 " pathEditMode="relative" rAng="0" ptsTypes="AA">
                                      <p:cBhvr>
                                        <p:cTn id="8" dur="2000" fill="hold"/>
                                        <p:tgtEl>
                                          <p:spTgt spid="38"/>
                                        </p:tgtEl>
                                        <p:attrNameLst>
                                          <p:attrName>ppt_x</p:attrName>
                                          <p:attrName>ppt_y</p:attrName>
                                        </p:attrNameLst>
                                      </p:cBhvr>
                                      <p:rCtr x="-14219" y="-23"/>
                                    </p:animMotion>
                                  </p:childTnLst>
                                </p:cTn>
                              </p:par>
                              <p:par>
                                <p:cTn id="9" presetID="35" presetClass="path" presetSubtype="0" accel="50000" decel="50000" fill="hold" nodeType="withEffect">
                                  <p:stCondLst>
                                    <p:cond delay="0"/>
                                  </p:stCondLst>
                                  <p:childTnLst>
                                    <p:animMotion origin="layout" path="M -3.75E-6 -3.7037E-7 L -0.35104 0.00046 " pathEditMode="relative" rAng="0" ptsTypes="AA">
                                      <p:cBhvr>
                                        <p:cTn id="10" dur="2000" fill="hold"/>
                                        <p:tgtEl>
                                          <p:spTgt spid="17"/>
                                        </p:tgtEl>
                                        <p:attrNameLst>
                                          <p:attrName>ppt_x</p:attrName>
                                          <p:attrName>ppt_y</p:attrName>
                                        </p:attrNameLst>
                                      </p:cBhvr>
                                      <p:rCtr x="-17552"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Iteration Workshop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112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Feedback</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7758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Sailboat</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35516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Strategic Questions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3827922"/>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this Lightning Demos exercise, please </a:t>
            </a: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refer to the instructions from Exercise 2 in the Keeping Score section of Week 3’s workshop.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session, participants will search for real-world examples of how other companies have addressed the same kinds of challenges we identified in our Strategic Questions (Exercise 3). The goal is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get inspired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innovative solutions and approaches that can inform our own data governance program.</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50" y="430068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grpSp>
        <p:nvGrpSpPr>
          <p:cNvPr id="3" name="Group 2">
            <a:extLst>
              <a:ext uri="{FF2B5EF4-FFF2-40B4-BE49-F238E27FC236}">
                <a16:creationId xmlns:a16="http://schemas.microsoft.com/office/drawing/2014/main" id="{079F3414-2BC1-3220-1039-BE353FF25ABF}"/>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91C52EB3-CA8B-0AE5-2A38-F0947E376E2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2" name="Group 11">
              <a:extLst>
                <a:ext uri="{FF2B5EF4-FFF2-40B4-BE49-F238E27FC236}">
                  <a16:creationId xmlns:a16="http://schemas.microsoft.com/office/drawing/2014/main" id="{AE580EE7-4F19-D92F-AF06-D6EA513EBEE0}"/>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4618C876-F94B-D24B-DEAF-F691CF26858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9" name="Rectangle 18">
                <a:extLst>
                  <a:ext uri="{FF2B5EF4-FFF2-40B4-BE49-F238E27FC236}">
                    <a16:creationId xmlns:a16="http://schemas.microsoft.com/office/drawing/2014/main" id="{4F945BB1-FC61-6B45-E5C9-484B3DEC142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0079550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Iteration Workshop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0" y="240112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Feedback</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0" y="287758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Sailboat</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0" y="335516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Strategic Questions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50" y="3827922"/>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this Concept Creation exercise, </a:t>
            </a: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refer to the instructions from Exercise 3 in the Keeping Score section of Week 3’s workshop.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2 to 3 concepts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address the top-voted Strategic Questions.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concepts will aim to provide clear, actionable solutions. After the concept creation,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3-layer voting process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(heatmap, strawpoll, and decider vote) will help prioritize which ideas to take forward.</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50" y="4300684"/>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grpSp>
        <p:nvGrpSpPr>
          <p:cNvPr id="3" name="Group 2">
            <a:extLst>
              <a:ext uri="{FF2B5EF4-FFF2-40B4-BE49-F238E27FC236}">
                <a16:creationId xmlns:a16="http://schemas.microsoft.com/office/drawing/2014/main" id="{43E1E579-2473-1D47-4AC2-3808A27DA5B5}"/>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23D4EC32-26D8-5FEE-7C28-11AED9BCD53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2" name="Group 11">
              <a:extLst>
                <a:ext uri="{FF2B5EF4-FFF2-40B4-BE49-F238E27FC236}">
                  <a16:creationId xmlns:a16="http://schemas.microsoft.com/office/drawing/2014/main" id="{8883D9DC-52F1-9C26-AE91-4C4CEAB3C941}"/>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2520B27F-05EF-8330-90D4-7148F82BB88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9" name="Rectangle 18">
                <a:extLst>
                  <a:ext uri="{FF2B5EF4-FFF2-40B4-BE49-F238E27FC236}">
                    <a16:creationId xmlns:a16="http://schemas.microsoft.com/office/drawing/2014/main" id="{F64EA269-8646-48CB-EFAB-06E86DB030C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1389264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3EDEEE-BB70-81F4-0695-58B18208DCF8}"/>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4CD261DF-27DD-574C-169A-0A8F4405A776}"/>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AF1D61D-87BA-EB99-8FCB-7A2A3B027E58}"/>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233</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4225B076-EFA5-F451-175A-896E743B6F5E}"/>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5</a:t>
            </a:r>
          </a:p>
        </p:txBody>
      </p:sp>
      <p:sp>
        <p:nvSpPr>
          <p:cNvPr id="57" name="Rectangle: Rounded Corners 56">
            <a:extLst>
              <a:ext uri="{FF2B5EF4-FFF2-40B4-BE49-F238E27FC236}">
                <a16:creationId xmlns:a16="http://schemas.microsoft.com/office/drawing/2014/main" id="{D202ADD8-D354-7805-DB5B-9FAE149911B9}"/>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29898845-2097-CA71-2119-F8669EB380EC}"/>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BC60B8EA-A412-4D15-398F-7646261A7E83}"/>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BA6A6AB1-4B86-03A9-055F-B08780F92007}"/>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E5258939-31F0-F8DF-42BB-FFF7814BA2DD}"/>
              </a:ext>
            </a:extLst>
          </p:cNvPr>
          <p:cNvSpPr/>
          <p:nvPr/>
        </p:nvSpPr>
        <p:spPr>
          <a:xfrm>
            <a:off x="7459923"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8A28B970-C721-10E9-EC1B-35AABBCCB035}"/>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F5979807-61FF-FD09-49D9-F8D46662132B}"/>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2F7EAE7A-920E-BC09-C6DE-BF795C165D83}"/>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084D60A8-B274-0358-0B23-AD5F23D893D6}"/>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C8D8A50B-78F7-BDC5-C695-6A35DBE968DC}"/>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0CFB28D7-0B53-CEF7-29A7-DE6650270863}"/>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A61A7109-F7BB-2BF8-84E2-F6CD60AFAE4B}"/>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456F60B7-98E6-C57C-554C-19BF1E260261}"/>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A0D6E24A-B6AE-9669-47D1-1FE305B7BD94}"/>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CDEFF0E7-5B5B-53CB-3E20-91A9330BE5A2}"/>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BF3B7A86-166F-E184-5BCD-8C4E2E77D74B}"/>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39827682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Documentation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2B1FFE3E-BD40-8584-D24E-F651039CD6B7}"/>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Documentation Phase on Thursday is an essential step in ensuring all outcomes from the Iteration Workshop are </a:t>
            </a:r>
            <a:r>
              <a:rPr lang="en-US" b="1" dirty="0">
                <a:solidFill>
                  <a:schemeClr val="bg1"/>
                </a:solidFill>
              </a:rPr>
              <a:t>clearly defined and captured</a:t>
            </a:r>
            <a:r>
              <a:rPr lang="en-US" dirty="0">
                <a:solidFill>
                  <a:schemeClr val="bg1"/>
                </a:solidFill>
              </a:rPr>
              <a:t>. </a:t>
            </a:r>
          </a:p>
          <a:p>
            <a:pPr marL="0" indent="0" algn="just">
              <a:lnSpc>
                <a:spcPct val="100000"/>
              </a:lnSpc>
              <a:buNone/>
            </a:pPr>
            <a:r>
              <a:rPr lang="en-US" dirty="0">
                <a:solidFill>
                  <a:schemeClr val="bg1"/>
                </a:solidFill>
              </a:rPr>
              <a:t>This structured session helps us formalize the insights gathered, transforming them into detailed reports and actionable deliverables for the next steps of the DG Sprint</a:t>
            </a:r>
            <a:r>
              <a:rPr lang="en-US" baseline="30000" dirty="0">
                <a:solidFill>
                  <a:schemeClr val="bg1"/>
                </a:solidFill>
              </a:rPr>
              <a:t>TM</a:t>
            </a:r>
            <a:r>
              <a:rPr lang="en-US" dirty="0">
                <a:solidFill>
                  <a:schemeClr val="bg1"/>
                </a:solidFill>
              </a:rPr>
              <a:t>.</a:t>
            </a:r>
          </a:p>
          <a:p>
            <a:pPr marL="0" indent="0" algn="just">
              <a:lnSpc>
                <a:spcPct val="100000"/>
              </a:lnSpc>
              <a:buNone/>
            </a:pPr>
            <a:r>
              <a:rPr lang="en-US" dirty="0">
                <a:solidFill>
                  <a:schemeClr val="bg1"/>
                </a:solidFill>
              </a:rPr>
              <a:t>The goal of this phase is to </a:t>
            </a:r>
            <a:r>
              <a:rPr lang="en-US" b="1" dirty="0">
                <a:solidFill>
                  <a:schemeClr val="bg1"/>
                </a:solidFill>
              </a:rPr>
              <a:t>consolidate</a:t>
            </a:r>
            <a:r>
              <a:rPr lang="en-US" dirty="0">
                <a:solidFill>
                  <a:schemeClr val="bg1"/>
                </a:solidFill>
              </a:rPr>
              <a:t> all feedback, </a:t>
            </a:r>
            <a:r>
              <a:rPr lang="en-US" b="1" dirty="0">
                <a:solidFill>
                  <a:schemeClr val="bg1"/>
                </a:solidFill>
              </a:rPr>
              <a:t>refine</a:t>
            </a:r>
            <a:r>
              <a:rPr lang="en-US" dirty="0">
                <a:solidFill>
                  <a:schemeClr val="bg1"/>
                </a:solidFill>
              </a:rPr>
              <a:t> the prototypes, and </a:t>
            </a:r>
            <a:r>
              <a:rPr lang="en-US" b="1" dirty="0">
                <a:solidFill>
                  <a:schemeClr val="bg1"/>
                </a:solidFill>
              </a:rPr>
              <a:t>create</a:t>
            </a:r>
            <a:r>
              <a:rPr lang="en-US" dirty="0">
                <a:solidFill>
                  <a:schemeClr val="bg1"/>
                </a:solidFill>
              </a:rPr>
              <a:t> a clear plan for the </a:t>
            </a:r>
            <a:r>
              <a:rPr lang="en-US" b="1" dirty="0">
                <a:solidFill>
                  <a:schemeClr val="bg1"/>
                </a:solidFill>
              </a:rPr>
              <a:t>final testing phase </a:t>
            </a:r>
            <a:r>
              <a:rPr lang="en-US" dirty="0">
                <a:solidFill>
                  <a:schemeClr val="bg1"/>
                </a:solidFill>
              </a:rPr>
              <a:t>on Friday. Proper documentation ensures that we are aligned with the user feedback and ready for the last user testing iteration before full implementation.</a:t>
            </a:r>
          </a:p>
        </p:txBody>
      </p:sp>
      <p:grpSp>
        <p:nvGrpSpPr>
          <p:cNvPr id="14" name="Group 13">
            <a:extLst>
              <a:ext uri="{FF2B5EF4-FFF2-40B4-BE49-F238E27FC236}">
                <a16:creationId xmlns:a16="http://schemas.microsoft.com/office/drawing/2014/main" id="{A118D9B9-E89D-ADC6-9DBD-967B0DC14179}"/>
              </a:ext>
            </a:extLst>
          </p:cNvPr>
          <p:cNvGrpSpPr/>
          <p:nvPr/>
        </p:nvGrpSpPr>
        <p:grpSpPr>
          <a:xfrm>
            <a:off x="4710112" y="1817693"/>
            <a:ext cx="6241311" cy="1312294"/>
            <a:chOff x="4764088" y="1645258"/>
            <a:chExt cx="6241311" cy="1312294"/>
          </a:xfrm>
        </p:grpSpPr>
        <p:sp>
          <p:nvSpPr>
            <p:cNvPr id="15" name="Tijdelijke aanduiding voor inhoud 5">
              <a:extLst>
                <a:ext uri="{FF2B5EF4-FFF2-40B4-BE49-F238E27FC236}">
                  <a16:creationId xmlns:a16="http://schemas.microsoft.com/office/drawing/2014/main" id="{093894F7-1DFB-508C-2E66-35E309CEEB3F}"/>
                </a:ext>
              </a:extLst>
            </p:cNvPr>
            <p:cNvSpPr txBox="1">
              <a:spLocks/>
            </p:cNvSpPr>
            <p:nvPr/>
          </p:nvSpPr>
          <p:spPr>
            <a:xfrm>
              <a:off x="4764088" y="1961173"/>
              <a:ext cx="6241311" cy="99637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and clean up the rough notes, feedback, concepts, and action points from the Iteration Workshop.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Summarize the insights and key takeaways from the Iteration Workshop.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all the adjustments and priorities identified are clearly documented.</a:t>
              </a:r>
            </a:p>
          </p:txBody>
        </p:sp>
        <p:sp>
          <p:nvSpPr>
            <p:cNvPr id="16" name="Tijdelijke aanduiding voor tekst 44">
              <a:extLst>
                <a:ext uri="{FF2B5EF4-FFF2-40B4-BE49-F238E27FC236}">
                  <a16:creationId xmlns:a16="http://schemas.microsoft.com/office/drawing/2014/main" id="{46BE38C5-E4DC-D240-2D98-431F3066A87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Consolidate Outcomes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2F15A528-F35C-DB4E-E373-EB48CC36BAC9}"/>
              </a:ext>
            </a:extLst>
          </p:cNvPr>
          <p:cNvGrpSpPr/>
          <p:nvPr/>
        </p:nvGrpSpPr>
        <p:grpSpPr>
          <a:xfrm>
            <a:off x="4710112" y="3481970"/>
            <a:ext cx="6241311" cy="1245570"/>
            <a:chOff x="4764088" y="3311386"/>
            <a:chExt cx="6241311" cy="1245570"/>
          </a:xfrm>
        </p:grpSpPr>
        <p:sp>
          <p:nvSpPr>
            <p:cNvPr id="18" name="Tijdelijke aanduiding voor inhoud 5">
              <a:extLst>
                <a:ext uri="{FF2B5EF4-FFF2-40B4-BE49-F238E27FC236}">
                  <a16:creationId xmlns:a16="http://schemas.microsoft.com/office/drawing/2014/main" id="{177873B8-B4DF-091B-2638-B3007E2B9DB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Transform insights into clear, well-documented reports, such as summaries of user feedback, identified bottlenecks, and recommended changes.</a:t>
              </a:r>
            </a:p>
          </p:txBody>
        </p:sp>
        <p:sp>
          <p:nvSpPr>
            <p:cNvPr id="19" name="Tijdelijke aanduiding voor tekst 44">
              <a:extLst>
                <a:ext uri="{FF2B5EF4-FFF2-40B4-BE49-F238E27FC236}">
                  <a16:creationId xmlns:a16="http://schemas.microsoft.com/office/drawing/2014/main" id="{4903C6F7-D9BD-68FA-7804-9543B3497EB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Structured Documents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 name="Group 10">
            <a:extLst>
              <a:ext uri="{FF2B5EF4-FFF2-40B4-BE49-F238E27FC236}">
                <a16:creationId xmlns:a16="http://schemas.microsoft.com/office/drawing/2014/main" id="{5CDAD993-F922-69C7-6F3A-02A9D7119A66}"/>
              </a:ext>
            </a:extLst>
          </p:cNvPr>
          <p:cNvGrpSpPr/>
          <p:nvPr/>
        </p:nvGrpSpPr>
        <p:grpSpPr>
          <a:xfrm>
            <a:off x="4710111" y="4646799"/>
            <a:ext cx="6241311" cy="1245570"/>
            <a:chOff x="4764088" y="3311386"/>
            <a:chExt cx="6241311" cy="1245570"/>
          </a:xfrm>
        </p:grpSpPr>
        <p:sp>
          <p:nvSpPr>
            <p:cNvPr id="12" name="Tijdelijke aanduiding voor inhoud 5">
              <a:extLst>
                <a:ext uri="{FF2B5EF4-FFF2-40B4-BE49-F238E27FC236}">
                  <a16:creationId xmlns:a16="http://schemas.microsoft.com/office/drawing/2014/main" id="{08341999-E064-F008-5E86-C5707F158B07}"/>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Highlight key areas of focus and recommended changes to be addressed during the Prototype Adjustments session in the afternoon.</a:t>
              </a:r>
            </a:p>
          </p:txBody>
        </p:sp>
        <p:sp>
          <p:nvSpPr>
            <p:cNvPr id="20" name="Tijdelijke aanduiding voor tekst 44">
              <a:extLst>
                <a:ext uri="{FF2B5EF4-FFF2-40B4-BE49-F238E27FC236}">
                  <a16:creationId xmlns:a16="http://schemas.microsoft.com/office/drawing/2014/main" id="{350AC502-509C-587B-DB8D-C2A842737540}"/>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Adjustments Brief</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 name="Group 2">
            <a:extLst>
              <a:ext uri="{FF2B5EF4-FFF2-40B4-BE49-F238E27FC236}">
                <a16:creationId xmlns:a16="http://schemas.microsoft.com/office/drawing/2014/main" id="{9B19CF43-2F16-017F-F533-51E252202116}"/>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10B8867C-6255-C0F1-8B36-81094F9C90A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2" name="Group 21">
              <a:extLst>
                <a:ext uri="{FF2B5EF4-FFF2-40B4-BE49-F238E27FC236}">
                  <a16:creationId xmlns:a16="http://schemas.microsoft.com/office/drawing/2014/main" id="{16105D15-403B-E544-250E-C8CD0044AD33}"/>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026E7F4D-D694-3CC1-F91E-6FA12196410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24" name="Rectangle 23">
                <a:extLst>
                  <a:ext uri="{FF2B5EF4-FFF2-40B4-BE49-F238E27FC236}">
                    <a16:creationId xmlns:a16="http://schemas.microsoft.com/office/drawing/2014/main" id="{6C8CBF0A-76DD-21A9-901A-B5EB0AEFB7A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2494084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Prototype Adjustments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2B1FFE3E-BD40-8584-D24E-F651039CD6B7}"/>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Prototype Adjustments phase on Thursday afternoon is where we take the feedback from the Iteration Workshop and apply it directly to our prototypes. </a:t>
            </a:r>
          </a:p>
          <a:p>
            <a:pPr marL="0" indent="0" algn="just">
              <a:lnSpc>
                <a:spcPct val="100000"/>
              </a:lnSpc>
              <a:buNone/>
            </a:pPr>
            <a:r>
              <a:rPr lang="en-US" dirty="0">
                <a:solidFill>
                  <a:schemeClr val="bg1"/>
                </a:solidFill>
              </a:rPr>
              <a:t>This </a:t>
            </a:r>
            <a:r>
              <a:rPr lang="en-US" b="1" dirty="0">
                <a:solidFill>
                  <a:schemeClr val="bg1"/>
                </a:solidFill>
              </a:rPr>
              <a:t>hands-on session </a:t>
            </a:r>
            <a:r>
              <a:rPr lang="en-US" dirty="0">
                <a:solidFill>
                  <a:schemeClr val="bg1"/>
                </a:solidFill>
              </a:rPr>
              <a:t>focuses on </a:t>
            </a:r>
            <a:r>
              <a:rPr lang="en-US" b="1" dirty="0">
                <a:solidFill>
                  <a:schemeClr val="bg1"/>
                </a:solidFill>
              </a:rPr>
              <a:t>refining the prototypes </a:t>
            </a:r>
            <a:r>
              <a:rPr lang="en-US" dirty="0">
                <a:solidFill>
                  <a:schemeClr val="bg1"/>
                </a:solidFill>
              </a:rPr>
              <a:t>to better align with user needs, addressing any identified pain points, and preparing them for the final user testing phase on Friday.</a:t>
            </a:r>
          </a:p>
          <a:p>
            <a:pPr marL="0" indent="0" algn="just">
              <a:lnSpc>
                <a:spcPct val="100000"/>
              </a:lnSpc>
              <a:buNone/>
            </a:pPr>
            <a:r>
              <a:rPr lang="en-US" dirty="0">
                <a:solidFill>
                  <a:schemeClr val="bg1"/>
                </a:solidFill>
              </a:rPr>
              <a:t>This phase is crucial for ensuring that the prototypes are optimized and ready for testing, and it sets the stage for gathering actionable insights from the upcoming user testing session.</a:t>
            </a:r>
          </a:p>
        </p:txBody>
      </p:sp>
      <p:grpSp>
        <p:nvGrpSpPr>
          <p:cNvPr id="14" name="Group 13">
            <a:extLst>
              <a:ext uri="{FF2B5EF4-FFF2-40B4-BE49-F238E27FC236}">
                <a16:creationId xmlns:a16="http://schemas.microsoft.com/office/drawing/2014/main" id="{A118D9B9-E89D-ADC6-9DBD-967B0DC14179}"/>
              </a:ext>
            </a:extLst>
          </p:cNvPr>
          <p:cNvGrpSpPr/>
          <p:nvPr/>
        </p:nvGrpSpPr>
        <p:grpSpPr>
          <a:xfrm>
            <a:off x="4710112" y="1746573"/>
            <a:ext cx="6241311" cy="1312294"/>
            <a:chOff x="4764088" y="1645258"/>
            <a:chExt cx="6241311" cy="1312294"/>
          </a:xfrm>
        </p:grpSpPr>
        <p:sp>
          <p:nvSpPr>
            <p:cNvPr id="15" name="Tijdelijke aanduiding voor inhoud 5">
              <a:extLst>
                <a:ext uri="{FF2B5EF4-FFF2-40B4-BE49-F238E27FC236}">
                  <a16:creationId xmlns:a16="http://schemas.microsoft.com/office/drawing/2014/main" id="{093894F7-1DFB-508C-2E66-35E309CEEB3F}"/>
                </a:ext>
              </a:extLst>
            </p:cNvPr>
            <p:cNvSpPr txBox="1">
              <a:spLocks/>
            </p:cNvSpPr>
            <p:nvPr/>
          </p:nvSpPr>
          <p:spPr>
            <a:xfrm>
              <a:off x="4764088" y="1961173"/>
              <a:ext cx="6241311" cy="99637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Adjust the prototypes based on the key insights from the Iteration Workshop.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that any bottlenecks, pain points, and feedback are addressed. The aim is to ensure the prototypes are practical and aligned with the identified needs. </a:t>
              </a:r>
            </a:p>
          </p:txBody>
        </p:sp>
        <p:sp>
          <p:nvSpPr>
            <p:cNvPr id="16" name="Tijdelijke aanduiding voor tekst 44">
              <a:extLst>
                <a:ext uri="{FF2B5EF4-FFF2-40B4-BE49-F238E27FC236}">
                  <a16:creationId xmlns:a16="http://schemas.microsoft.com/office/drawing/2014/main" id="{46BE38C5-E4DC-D240-2D98-431F3066A87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Apply Adjustments to the Prototypes</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2F15A528-F35C-DB4E-E373-EB48CC36BAC9}"/>
              </a:ext>
            </a:extLst>
          </p:cNvPr>
          <p:cNvGrpSpPr/>
          <p:nvPr/>
        </p:nvGrpSpPr>
        <p:grpSpPr>
          <a:xfrm>
            <a:off x="4710110" y="2976835"/>
            <a:ext cx="6241311" cy="1245570"/>
            <a:chOff x="4764088" y="3311386"/>
            <a:chExt cx="6241311" cy="1245570"/>
          </a:xfrm>
        </p:grpSpPr>
        <p:sp>
          <p:nvSpPr>
            <p:cNvPr id="18" name="Tijdelijke aanduiding voor inhoud 5">
              <a:extLst>
                <a:ext uri="{FF2B5EF4-FFF2-40B4-BE49-F238E27FC236}">
                  <a16:creationId xmlns:a16="http://schemas.microsoft.com/office/drawing/2014/main" id="{177873B8-B4DF-091B-2638-B3007E2B9DB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the prototypes for guided user testing, ensuring they are functional and meet the criteria identified in previous workshops.</a:t>
              </a:r>
            </a:p>
          </p:txBody>
        </p:sp>
        <p:sp>
          <p:nvSpPr>
            <p:cNvPr id="19" name="Tijdelijke aanduiding voor tekst 44">
              <a:extLst>
                <a:ext uri="{FF2B5EF4-FFF2-40B4-BE49-F238E27FC236}">
                  <a16:creationId xmlns:a16="http://schemas.microsoft.com/office/drawing/2014/main" id="{4903C6F7-D9BD-68FA-7804-9543B3497EB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Finalize for Testing</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 name="Group 10">
            <a:extLst>
              <a:ext uri="{FF2B5EF4-FFF2-40B4-BE49-F238E27FC236}">
                <a16:creationId xmlns:a16="http://schemas.microsoft.com/office/drawing/2014/main" id="{5CDAD993-F922-69C7-6F3A-02A9D7119A66}"/>
              </a:ext>
            </a:extLst>
          </p:cNvPr>
          <p:cNvGrpSpPr/>
          <p:nvPr/>
        </p:nvGrpSpPr>
        <p:grpSpPr>
          <a:xfrm>
            <a:off x="4710109" y="5022003"/>
            <a:ext cx="6241311" cy="1245570"/>
            <a:chOff x="4764088" y="3311386"/>
            <a:chExt cx="6241311" cy="1245570"/>
          </a:xfrm>
        </p:grpSpPr>
        <p:sp>
          <p:nvSpPr>
            <p:cNvPr id="12" name="Tijdelijke aanduiding voor inhoud 5">
              <a:extLst>
                <a:ext uri="{FF2B5EF4-FFF2-40B4-BE49-F238E27FC236}">
                  <a16:creationId xmlns:a16="http://schemas.microsoft.com/office/drawing/2014/main" id="{08341999-E064-F008-5E86-C5707F158B07}"/>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the adjustments are made, prepare the prototypes for the next day’s User Testing. This includes ensuring that everything is clear, organized, and ready for users to interact with during the testing session.</a:t>
              </a:r>
            </a:p>
          </p:txBody>
        </p:sp>
        <p:sp>
          <p:nvSpPr>
            <p:cNvPr id="20" name="Tijdelijke aanduiding voor tekst 44">
              <a:extLst>
                <a:ext uri="{FF2B5EF4-FFF2-40B4-BE49-F238E27FC236}">
                  <a16:creationId xmlns:a16="http://schemas.microsoft.com/office/drawing/2014/main" id="{350AC502-509C-587B-DB8D-C2A842737540}"/>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for User Testing</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 name="Group 2">
            <a:extLst>
              <a:ext uri="{FF2B5EF4-FFF2-40B4-BE49-F238E27FC236}">
                <a16:creationId xmlns:a16="http://schemas.microsoft.com/office/drawing/2014/main" id="{8052780F-E6BC-3879-7286-62AA5B277E5E}"/>
              </a:ext>
            </a:extLst>
          </p:cNvPr>
          <p:cNvGrpSpPr/>
          <p:nvPr/>
        </p:nvGrpSpPr>
        <p:grpSpPr>
          <a:xfrm>
            <a:off x="4710110" y="3897867"/>
            <a:ext cx="6241311" cy="1245570"/>
            <a:chOff x="4764088" y="3311386"/>
            <a:chExt cx="6241311" cy="1245570"/>
          </a:xfrm>
        </p:grpSpPr>
        <p:sp>
          <p:nvSpPr>
            <p:cNvPr id="21" name="Tijdelijke aanduiding voor inhoud 5">
              <a:extLst>
                <a:ext uri="{FF2B5EF4-FFF2-40B4-BE49-F238E27FC236}">
                  <a16:creationId xmlns:a16="http://schemas.microsoft.com/office/drawing/2014/main" id="{0375E3B2-5179-1F9F-22B5-ECCCA8B72C6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the prototypes are adjusted, ensure that all corresponding documentation—such as process flows, user roles, and data governance policies—are updated to reflect the changes made.</a:t>
              </a:r>
            </a:p>
          </p:txBody>
        </p:sp>
        <p:sp>
          <p:nvSpPr>
            <p:cNvPr id="22" name="Tijdelijke aanduiding voor tekst 44">
              <a:extLst>
                <a:ext uri="{FF2B5EF4-FFF2-40B4-BE49-F238E27FC236}">
                  <a16:creationId xmlns:a16="http://schemas.microsoft.com/office/drawing/2014/main" id="{4BC9F514-9FA1-C667-A84D-AD1A7CAE11A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Update Documentation</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3" name="Group 22">
            <a:extLst>
              <a:ext uri="{FF2B5EF4-FFF2-40B4-BE49-F238E27FC236}">
                <a16:creationId xmlns:a16="http://schemas.microsoft.com/office/drawing/2014/main" id="{3BE68921-FBF9-C42E-D659-CDFC236C0EF9}"/>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CAFE1780-04AD-7396-8437-C92E47233C4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5" name="Group 24">
              <a:extLst>
                <a:ext uri="{FF2B5EF4-FFF2-40B4-BE49-F238E27FC236}">
                  <a16:creationId xmlns:a16="http://schemas.microsoft.com/office/drawing/2014/main" id="{19A7E6AA-EB1A-2BDE-8FF9-6C692898FFCF}"/>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D89DDAD3-0A9F-BC89-1F15-9185CD6DDB9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27" name="Rectangle 26">
                <a:extLst>
                  <a:ext uri="{FF2B5EF4-FFF2-40B4-BE49-F238E27FC236}">
                    <a16:creationId xmlns:a16="http://schemas.microsoft.com/office/drawing/2014/main" id="{BD8AF77F-B6FD-00E6-F578-BEA9E64F198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9459162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10FC2C-C557-1D54-9DF1-1604337C7C4D}"/>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36F26758-58C9-3DFD-FC37-97E19F9A7B79}"/>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FA471AFE-F831-6DB3-D47A-8E914885E463}"/>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236</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E67364C3-F396-76A1-BD50-A52061D20192}"/>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5</a:t>
            </a:r>
          </a:p>
        </p:txBody>
      </p:sp>
      <p:sp>
        <p:nvSpPr>
          <p:cNvPr id="57" name="Rectangle: Rounded Corners 56">
            <a:extLst>
              <a:ext uri="{FF2B5EF4-FFF2-40B4-BE49-F238E27FC236}">
                <a16:creationId xmlns:a16="http://schemas.microsoft.com/office/drawing/2014/main" id="{54112B5D-C686-D643-67D1-06CCD2B62E86}"/>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2836C8C9-78FF-BB74-74E7-6F443292A39E}"/>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273930C5-DFAD-D06D-80F9-F4D2B6AEC5D6}"/>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B55A0157-C5B6-1831-6225-2AE449777430}"/>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248F99A9-F314-4F4E-7B62-B084A80CEFA3}"/>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E36C9442-DA60-10FE-BBBF-800E735F3B62}"/>
              </a:ext>
            </a:extLst>
          </p:cNvPr>
          <p:cNvSpPr/>
          <p:nvPr/>
        </p:nvSpPr>
        <p:spPr>
          <a:xfrm>
            <a:off x="9755497"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3B37D0BC-0B2F-AD5A-DD72-9BD694A1F086}"/>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84A89A72-E244-0319-C226-823B3A823CB5}"/>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3166E46C-D247-DCF9-EFF6-F936FE0535FF}"/>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F94694DE-4F19-E021-CCD6-409E724606C0}"/>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9633CB9E-43A8-05EC-6CD9-34EDDEA4C58F}"/>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6F354FDB-FEF4-096C-00F4-B56DECC3300A}"/>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1EF0DB18-C35D-E654-6BD7-1AFE3BD76D9A}"/>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D7682B7D-C7C9-E747-1CED-10CD517E69C0}"/>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BB18FE5F-5F9E-920D-62E9-9D432BC63058}"/>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CCA8B56F-3E98-F862-2B4C-852EBEF7A612}"/>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20008139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5 of 5</a:t>
            </a:r>
            <a:br>
              <a:rPr lang="en-US" dirty="0"/>
            </a:br>
            <a:r>
              <a:rPr lang="en-US" sz="2000" dirty="0"/>
              <a:t>Design Sprint | User Testing</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Placeholder 2">
            <a:extLst>
              <a:ext uri="{FF2B5EF4-FFF2-40B4-BE49-F238E27FC236}">
                <a16:creationId xmlns:a16="http://schemas.microsoft.com/office/drawing/2014/main" id="{2B1FFE3E-BD40-8584-D24E-F651039CD6B7}"/>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User Testing phase on Friday is a critical step where we bring the refined prototypes back to a </a:t>
            </a:r>
            <a:r>
              <a:rPr lang="en-US" b="1" dirty="0">
                <a:solidFill>
                  <a:schemeClr val="bg1"/>
                </a:solidFill>
              </a:rPr>
              <a:t>select group of users for testing</a:t>
            </a:r>
            <a:r>
              <a:rPr lang="en-US" dirty="0">
                <a:solidFill>
                  <a:schemeClr val="bg1"/>
                </a:solidFill>
              </a:rPr>
              <a:t>. </a:t>
            </a:r>
          </a:p>
          <a:p>
            <a:pPr marL="0" indent="0" algn="just">
              <a:lnSpc>
                <a:spcPct val="100000"/>
              </a:lnSpc>
              <a:buNone/>
            </a:pPr>
            <a:r>
              <a:rPr lang="en-US" dirty="0">
                <a:solidFill>
                  <a:schemeClr val="bg1"/>
                </a:solidFill>
              </a:rPr>
              <a:t>This time, it’s more focused and guided, ensuring that we </a:t>
            </a:r>
            <a:r>
              <a:rPr lang="en-US" b="1" dirty="0">
                <a:solidFill>
                  <a:schemeClr val="bg1"/>
                </a:solidFill>
              </a:rPr>
              <a:t>validate the improvements </a:t>
            </a:r>
            <a:r>
              <a:rPr lang="en-US" dirty="0">
                <a:solidFill>
                  <a:schemeClr val="bg1"/>
                </a:solidFill>
              </a:rPr>
              <a:t>made during the Prototype Adjustments phase. </a:t>
            </a:r>
          </a:p>
          <a:p>
            <a:pPr marL="0" indent="0" algn="just">
              <a:lnSpc>
                <a:spcPct val="100000"/>
              </a:lnSpc>
              <a:buNone/>
            </a:pPr>
            <a:r>
              <a:rPr lang="en-US" dirty="0">
                <a:solidFill>
                  <a:schemeClr val="bg1"/>
                </a:solidFill>
              </a:rPr>
              <a:t>Our goal is to collect deeper insights into how well the adjustments address the feedback received and whether the prototypes are ready for scaling and implementation.</a:t>
            </a:r>
          </a:p>
        </p:txBody>
      </p:sp>
      <p:grpSp>
        <p:nvGrpSpPr>
          <p:cNvPr id="14" name="Group 13">
            <a:extLst>
              <a:ext uri="{FF2B5EF4-FFF2-40B4-BE49-F238E27FC236}">
                <a16:creationId xmlns:a16="http://schemas.microsoft.com/office/drawing/2014/main" id="{A118D9B9-E89D-ADC6-9DBD-967B0DC14179}"/>
              </a:ext>
            </a:extLst>
          </p:cNvPr>
          <p:cNvGrpSpPr/>
          <p:nvPr/>
        </p:nvGrpSpPr>
        <p:grpSpPr>
          <a:xfrm>
            <a:off x="4710112" y="1817693"/>
            <a:ext cx="6241311" cy="1312294"/>
            <a:chOff x="4764088" y="1645258"/>
            <a:chExt cx="6241311" cy="1312294"/>
          </a:xfrm>
        </p:grpSpPr>
        <p:sp>
          <p:nvSpPr>
            <p:cNvPr id="15" name="Tijdelijke aanduiding voor inhoud 5">
              <a:extLst>
                <a:ext uri="{FF2B5EF4-FFF2-40B4-BE49-F238E27FC236}">
                  <a16:creationId xmlns:a16="http://schemas.microsoft.com/office/drawing/2014/main" id="{093894F7-1DFB-508C-2E66-35E309CEEB3F}"/>
                </a:ext>
              </a:extLst>
            </p:cNvPr>
            <p:cNvSpPr txBox="1">
              <a:spLocks/>
            </p:cNvSpPr>
            <p:nvPr/>
          </p:nvSpPr>
          <p:spPr>
            <a:xfrm>
              <a:off x="4764088" y="1961173"/>
              <a:ext cx="6241311" cy="996379"/>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testing session will be conducted through one-on-one guided interviews with a selected group of data stewards, custodians, and owners.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user will test the adjusted prototypes through a structured, guided walkthrough by the Facilitator, ensuring they understand the changes and how the adjusted prototypes and processes work in practice.</a:t>
              </a:r>
            </a:p>
          </p:txBody>
        </p:sp>
        <p:sp>
          <p:nvSpPr>
            <p:cNvPr id="16" name="Tijdelijke aanduiding voor tekst 44">
              <a:extLst>
                <a:ext uri="{FF2B5EF4-FFF2-40B4-BE49-F238E27FC236}">
                  <a16:creationId xmlns:a16="http://schemas.microsoft.com/office/drawing/2014/main" id="{46BE38C5-E4DC-D240-2D98-431F3066A87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One-on-One Guided Testing Session</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2F15A528-F35C-DB4E-E373-EB48CC36BAC9}"/>
              </a:ext>
            </a:extLst>
          </p:cNvPr>
          <p:cNvGrpSpPr/>
          <p:nvPr/>
        </p:nvGrpSpPr>
        <p:grpSpPr>
          <a:xfrm>
            <a:off x="4710112" y="3481970"/>
            <a:ext cx="6241311" cy="1245570"/>
            <a:chOff x="4764088" y="3311386"/>
            <a:chExt cx="6241311" cy="1245570"/>
          </a:xfrm>
        </p:grpSpPr>
        <p:sp>
          <p:nvSpPr>
            <p:cNvPr id="18" name="Tijdelijke aanduiding voor inhoud 5">
              <a:extLst>
                <a:ext uri="{FF2B5EF4-FFF2-40B4-BE49-F238E27FC236}">
                  <a16:creationId xmlns:a16="http://schemas.microsoft.com/office/drawing/2014/main" id="{177873B8-B4DF-091B-2638-B3007E2B9DBB}"/>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Gather immediate feedback using the </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Feedback Wall</a:t>
              </a: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system. Users will express what works, what still needs improvement, and any additional pain points or confusion they encounter during the testing.</a:t>
              </a:r>
            </a:p>
          </p:txBody>
        </p:sp>
        <p:sp>
          <p:nvSpPr>
            <p:cNvPr id="19" name="Tijdelijke aanduiding voor tekst 44">
              <a:extLst>
                <a:ext uri="{FF2B5EF4-FFF2-40B4-BE49-F238E27FC236}">
                  <a16:creationId xmlns:a16="http://schemas.microsoft.com/office/drawing/2014/main" id="{4903C6F7-D9BD-68FA-7804-9543B3497EB1}"/>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Real-Time Feedback Collection</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 name="Group 10">
            <a:extLst>
              <a:ext uri="{FF2B5EF4-FFF2-40B4-BE49-F238E27FC236}">
                <a16:creationId xmlns:a16="http://schemas.microsoft.com/office/drawing/2014/main" id="{5CDAD993-F922-69C7-6F3A-02A9D7119A66}"/>
              </a:ext>
            </a:extLst>
          </p:cNvPr>
          <p:cNvGrpSpPr/>
          <p:nvPr/>
        </p:nvGrpSpPr>
        <p:grpSpPr>
          <a:xfrm>
            <a:off x="4710111" y="4646799"/>
            <a:ext cx="6241311" cy="1245570"/>
            <a:chOff x="4764088" y="3311386"/>
            <a:chExt cx="6241311" cy="1245570"/>
          </a:xfrm>
        </p:grpSpPr>
        <p:sp>
          <p:nvSpPr>
            <p:cNvPr id="12" name="Tijdelijke aanduiding voor inhoud 5">
              <a:extLst>
                <a:ext uri="{FF2B5EF4-FFF2-40B4-BE49-F238E27FC236}">
                  <a16:creationId xmlns:a16="http://schemas.microsoft.com/office/drawing/2014/main" id="{08341999-E064-F008-5E86-C5707F158B07}"/>
                </a:ext>
              </a:extLst>
            </p:cNvPr>
            <p:cNvSpPr txBox="1">
              <a:spLocks/>
            </p:cNvSpPr>
            <p:nvPr/>
          </p:nvSpPr>
          <p:spPr>
            <a:xfrm>
              <a:off x="4764088" y="3627301"/>
              <a:ext cx="6241311" cy="929655"/>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the end of each session, ask users to reflect on their overall experience with the adjusted prototypes, ensuring we capture both short-term reactions and more thoughtful insights.</a:t>
              </a:r>
            </a:p>
          </p:txBody>
        </p:sp>
        <p:sp>
          <p:nvSpPr>
            <p:cNvPr id="20" name="Tijdelijke aanduiding voor tekst 44">
              <a:extLst>
                <a:ext uri="{FF2B5EF4-FFF2-40B4-BE49-F238E27FC236}">
                  <a16:creationId xmlns:a16="http://schemas.microsoft.com/office/drawing/2014/main" id="{350AC502-509C-587B-DB8D-C2A842737540}"/>
                </a:ext>
              </a:extLst>
            </p:cNvPr>
            <p:cNvSpPr txBox="1">
              <a:spLocks/>
            </p:cNvSpPr>
            <p:nvPr/>
          </p:nvSpPr>
          <p:spPr>
            <a:xfrm>
              <a:off x="4764088" y="3311386"/>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Post-Test Reflection</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 name="Group 2">
            <a:extLst>
              <a:ext uri="{FF2B5EF4-FFF2-40B4-BE49-F238E27FC236}">
                <a16:creationId xmlns:a16="http://schemas.microsoft.com/office/drawing/2014/main" id="{3C356821-1F45-E19F-3AE4-817E84F4A722}"/>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AC928D31-95CE-DC5B-74FE-82ABBD8398F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22" name="Group 21">
              <a:extLst>
                <a:ext uri="{FF2B5EF4-FFF2-40B4-BE49-F238E27FC236}">
                  <a16:creationId xmlns:a16="http://schemas.microsoft.com/office/drawing/2014/main" id="{D00609E0-616C-34B7-40AD-B288CE27AA99}"/>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F989703B-B4A3-E3F0-990F-2C357A34E30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Friday</a:t>
                </a:r>
              </a:p>
            </p:txBody>
          </p:sp>
          <p:sp>
            <p:nvSpPr>
              <p:cNvPr id="24" name="Rectangle 23">
                <a:extLst>
                  <a:ext uri="{FF2B5EF4-FFF2-40B4-BE49-F238E27FC236}">
                    <a16:creationId xmlns:a16="http://schemas.microsoft.com/office/drawing/2014/main" id="{C51BC352-0256-3000-E54E-3506E208248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80809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59DAF1-E9FD-AD58-2F49-D0563580E5DE}"/>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1CB6C260-EB09-724D-FA9C-5DF77EDDB66B}"/>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3CB471C-D495-26F9-8DC6-334AD8065B42}"/>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238</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14CDC1EA-7DE1-3C9F-37D3-9614AD43B1DC}"/>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6+</a:t>
            </a:r>
          </a:p>
        </p:txBody>
      </p:sp>
      <p:sp>
        <p:nvSpPr>
          <p:cNvPr id="57" name="Rectangle: Rounded Corners 56">
            <a:extLst>
              <a:ext uri="{FF2B5EF4-FFF2-40B4-BE49-F238E27FC236}">
                <a16:creationId xmlns:a16="http://schemas.microsoft.com/office/drawing/2014/main" id="{44B215E5-73A9-0CE4-9148-B5D8C3F9B177}"/>
              </a:ext>
            </a:extLst>
          </p:cNvPr>
          <p:cNvSpPr/>
          <p:nvPr/>
        </p:nvSpPr>
        <p:spPr>
          <a:xfrm>
            <a:off x="4821519" y="2429528"/>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B0B19FED-6EAF-2BF6-29E2-2F0F7D72B0F0}"/>
              </a:ext>
            </a:extLst>
          </p:cNvPr>
          <p:cNvSpPr/>
          <p:nvPr/>
        </p:nvSpPr>
        <p:spPr>
          <a:xfrm>
            <a:off x="5544084" y="260472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8" name="TextBox 7">
            <a:extLst>
              <a:ext uri="{FF2B5EF4-FFF2-40B4-BE49-F238E27FC236}">
                <a16:creationId xmlns:a16="http://schemas.microsoft.com/office/drawing/2014/main" id="{F24B21FB-BCA8-9E8C-05A9-6D63D5038095}"/>
              </a:ext>
            </a:extLst>
          </p:cNvPr>
          <p:cNvSpPr txBox="1"/>
          <p:nvPr/>
        </p:nvSpPr>
        <p:spPr>
          <a:xfrm>
            <a:off x="4858824" y="3389007"/>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C2B3E"/>
                </a:solidFill>
                <a:effectLst/>
                <a:uLnTx/>
                <a:uFillTx/>
                <a:latin typeface="Arial" panose="020B0604020202020204" pitchFamily="34" charset="0"/>
                <a:ea typeface="+mn-ea"/>
                <a:cs typeface="Arial" panose="020B0604020202020204" pitchFamily="34" charset="0"/>
              </a:rPr>
              <a:t>LiftOff</a:t>
            </a:r>
            <a:endPar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1" name="Rectangle 20">
            <a:hlinkClick r:id="rId3" action="ppaction://hlinksldjump"/>
            <a:extLst>
              <a:ext uri="{FF2B5EF4-FFF2-40B4-BE49-F238E27FC236}">
                <a16:creationId xmlns:a16="http://schemas.microsoft.com/office/drawing/2014/main" id="{857067D9-FBBA-4285-4D5D-8A3CAC30EFD3}"/>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7967598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Embedding &amp; Scaling Data Governance</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578283"/>
            <a:ext cx="9544936" cy="3412941"/>
          </a:xfrm>
        </p:spPr>
        <p:txBody>
          <a:bodyPr/>
          <a:lstStyle/>
          <a:p>
            <a:pPr marL="0" indent="0" algn="just">
              <a:lnSpc>
                <a:spcPct val="100000"/>
              </a:lnSpc>
              <a:buNone/>
            </a:pPr>
            <a:r>
              <a:rPr lang="en-US" sz="2000" dirty="0">
                <a:solidFill>
                  <a:schemeClr val="bg1"/>
                </a:solidFill>
              </a:rPr>
              <a:t>As we wrap up the Data Governance Sprint</a:t>
            </a:r>
            <a:r>
              <a:rPr lang="en-US" sz="2000" baseline="30000" dirty="0">
                <a:solidFill>
                  <a:schemeClr val="bg1"/>
                </a:solidFill>
              </a:rPr>
              <a:t>TM</a:t>
            </a:r>
            <a:r>
              <a:rPr lang="en-US" sz="2000" dirty="0">
                <a:solidFill>
                  <a:schemeClr val="bg1"/>
                </a:solidFill>
              </a:rPr>
              <a:t>, it’s important to reflect on the solid foundation we’ve built in just five weeks. </a:t>
            </a:r>
          </a:p>
          <a:p>
            <a:pPr marL="0" indent="0" algn="just">
              <a:lnSpc>
                <a:spcPct val="100000"/>
              </a:lnSpc>
              <a:buNone/>
            </a:pPr>
            <a:r>
              <a:rPr lang="en-US" sz="2000" dirty="0">
                <a:solidFill>
                  <a:schemeClr val="bg1"/>
                </a:solidFill>
              </a:rPr>
              <a:t>Throughout this DG Sprint</a:t>
            </a:r>
            <a:r>
              <a:rPr lang="en-US" sz="2000" baseline="30000" dirty="0">
                <a:solidFill>
                  <a:schemeClr val="bg1"/>
                </a:solidFill>
              </a:rPr>
              <a:t>TM</a:t>
            </a:r>
            <a:r>
              <a:rPr lang="en-US" sz="2000" dirty="0">
                <a:solidFill>
                  <a:schemeClr val="bg1"/>
                </a:solidFill>
              </a:rPr>
              <a:t>, we have </a:t>
            </a:r>
            <a:r>
              <a:rPr lang="en-US" sz="2000" b="1" dirty="0">
                <a:solidFill>
                  <a:schemeClr val="bg1"/>
                </a:solidFill>
              </a:rPr>
              <a:t>designed</a:t>
            </a:r>
            <a:r>
              <a:rPr lang="en-US" sz="2000" dirty="0">
                <a:solidFill>
                  <a:schemeClr val="bg1"/>
                </a:solidFill>
              </a:rPr>
              <a:t>, </a:t>
            </a:r>
            <a:r>
              <a:rPr lang="en-US" sz="2000" b="1" dirty="0">
                <a:solidFill>
                  <a:schemeClr val="bg1"/>
                </a:solidFill>
              </a:rPr>
              <a:t>tested</a:t>
            </a:r>
            <a:r>
              <a:rPr lang="en-US" sz="2000" dirty="0">
                <a:solidFill>
                  <a:schemeClr val="bg1"/>
                </a:solidFill>
              </a:rPr>
              <a:t>, and </a:t>
            </a:r>
            <a:r>
              <a:rPr lang="en-US" sz="2000" b="1" dirty="0">
                <a:solidFill>
                  <a:schemeClr val="bg1"/>
                </a:solidFill>
              </a:rPr>
              <a:t>refined</a:t>
            </a:r>
            <a:r>
              <a:rPr lang="en-US" sz="2000" dirty="0">
                <a:solidFill>
                  <a:schemeClr val="bg1"/>
                </a:solidFill>
              </a:rPr>
              <a:t> core elements of a data governance framework that can be scaled and embedded within the organization. </a:t>
            </a:r>
          </a:p>
          <a:p>
            <a:pPr marL="0" indent="0" algn="just">
              <a:lnSpc>
                <a:spcPct val="100000"/>
              </a:lnSpc>
              <a:buNone/>
            </a:pPr>
            <a:r>
              <a:rPr lang="en-US" sz="2000" dirty="0">
                <a:solidFill>
                  <a:schemeClr val="bg1"/>
                </a:solidFill>
              </a:rPr>
              <a:t>The journey, however, doesn’t end here—</a:t>
            </a:r>
            <a:r>
              <a:rPr lang="en-US" sz="2000" b="1" dirty="0">
                <a:solidFill>
                  <a:schemeClr val="bg1"/>
                </a:solidFill>
              </a:rPr>
              <a:t>this is just the beginning</a:t>
            </a:r>
            <a:r>
              <a:rPr lang="en-US" sz="2000" dirty="0">
                <a:solidFill>
                  <a:schemeClr val="bg1"/>
                </a:solidFill>
              </a:rPr>
              <a:t>. The next phase is </a:t>
            </a:r>
            <a:r>
              <a:rPr lang="en-US" sz="2000" b="1" dirty="0" err="1">
                <a:solidFill>
                  <a:schemeClr val="bg1"/>
                </a:solidFill>
              </a:rPr>
              <a:t>LiftOff</a:t>
            </a:r>
            <a:r>
              <a:rPr lang="en-US" sz="2000" dirty="0">
                <a:solidFill>
                  <a:schemeClr val="bg1"/>
                </a:solidFill>
              </a:rPr>
              <a:t>, where we transition from prototypes to fully operational systems, further embedding governance practices and scaling them across the organization.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239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6809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Steps After the Data Governance Sprint</a:t>
            </a:r>
            <a:r>
              <a:rPr kumimoji="0" lang="en-US" sz="20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TM</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B01ACD9C-DDC2-6B12-051D-B8F1385EB9AA}"/>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AF5DB6E5-5F9A-B4F3-6501-0473AD65134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14" name="Group 13">
              <a:extLst>
                <a:ext uri="{FF2B5EF4-FFF2-40B4-BE49-F238E27FC236}">
                  <a16:creationId xmlns:a16="http://schemas.microsoft.com/office/drawing/2014/main" id="{1344FF5D-2424-793F-A5C6-462F8AC722F1}"/>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B376D73E-D827-CB5E-D245-A939B2CF446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6" name="Rectangle 15">
                <a:extLst>
                  <a:ext uri="{FF2B5EF4-FFF2-40B4-BE49-F238E27FC236}">
                    <a16:creationId xmlns:a16="http://schemas.microsoft.com/office/drawing/2014/main" id="{C3AF99A2-7AA6-44D4-C861-767D92DC449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9254900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30 to 45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BC7EFC1A-4E4F-087F-175A-3F583278E594}"/>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FB676D03-0EFC-371D-B328-672244F82B5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6B3FAEED-90AE-5E0F-3CF7-E05B39E5C717}"/>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C230151A-6164-37C2-440D-C15F4207AC2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0" name="Rectangle 19">
                <a:extLst>
                  <a:ext uri="{FF2B5EF4-FFF2-40B4-BE49-F238E27FC236}">
                    <a16:creationId xmlns:a16="http://schemas.microsoft.com/office/drawing/2014/main" id="{31CFE414-DAE8-33E5-CA3F-1E87F0F87AF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9BC37FAD-5058-0769-5411-A074EEA9789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37829368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0E6BBD-B35E-CCCB-F2C0-2293EBFB6CA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564E9DB-A20B-8C2E-4F25-17EDFA06A0C0}"/>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From what you have now to what governs the enterprise</a:t>
            </a:r>
          </a:p>
        </p:txBody>
      </p:sp>
      <p:sp>
        <p:nvSpPr>
          <p:cNvPr id="4" name="Footer Placeholder 3">
            <a:extLst>
              <a:ext uri="{FF2B5EF4-FFF2-40B4-BE49-F238E27FC236}">
                <a16:creationId xmlns:a16="http://schemas.microsoft.com/office/drawing/2014/main" id="{1D1373A4-9FD2-B208-3463-78B873E31B5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D4A232AB-0CCA-6BB6-9623-5DE6FD2EA37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D6E227AB-0F48-A95B-B6B5-3F76791B6C9B}"/>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32D5779B-2EED-7729-ECDB-D29E0538280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14" name="Group 13">
              <a:extLst>
                <a:ext uri="{FF2B5EF4-FFF2-40B4-BE49-F238E27FC236}">
                  <a16:creationId xmlns:a16="http://schemas.microsoft.com/office/drawing/2014/main" id="{4F78F55B-882B-40E7-2695-31D571154699}"/>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25C4D2EF-BEE6-EA35-9D3C-78EB8A3DAC8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6" name="Rectangle 15">
                <a:extLst>
                  <a:ext uri="{FF2B5EF4-FFF2-40B4-BE49-F238E27FC236}">
                    <a16:creationId xmlns:a16="http://schemas.microsoft.com/office/drawing/2014/main" id="{B226B825-9BEE-CC6C-E278-1C3D96D688C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 name="Text 11">
            <a:extLst>
              <a:ext uri="{FF2B5EF4-FFF2-40B4-BE49-F238E27FC236}">
                <a16:creationId xmlns:a16="http://schemas.microsoft.com/office/drawing/2014/main" id="{7F711682-3025-64AE-7F34-7479B6728046}"/>
              </a:ext>
            </a:extLst>
          </p:cNvPr>
          <p:cNvSpPr/>
          <p:nvPr/>
        </p:nvSpPr>
        <p:spPr>
          <a:xfrm>
            <a:off x="516636" y="1602515"/>
            <a:ext cx="11155680" cy="5486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schemeClr val="bg1"/>
                </a:solidFill>
                <a:effectLst/>
                <a:uLnTx/>
                <a:uFillTx/>
                <a:latin typeface="Arial" panose="020B0604020202020204" pitchFamily="34" charset="0"/>
                <a:ea typeface="Calibri" pitchFamily="34" charset="-122"/>
                <a:cs typeface="Arial" panose="020B0604020202020204" pitchFamily="34" charset="0"/>
              </a:rPr>
              <a:t>The sprint gives you an MVP. What follows is a staged expansion — not a big bang. Each horizon has its own question, its own scope, and its own success signal.</a:t>
            </a:r>
            <a:endParaRPr kumimoji="0" lang="en-US" sz="1600" b="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9" name="Shape 12">
            <a:extLst>
              <a:ext uri="{FF2B5EF4-FFF2-40B4-BE49-F238E27FC236}">
                <a16:creationId xmlns:a16="http://schemas.microsoft.com/office/drawing/2014/main" id="{5AE8B0B4-A477-A5D8-081B-7713766F7758}"/>
              </a:ext>
            </a:extLst>
          </p:cNvPr>
          <p:cNvSpPr/>
          <p:nvPr/>
        </p:nvSpPr>
        <p:spPr>
          <a:xfrm>
            <a:off x="516636" y="2402615"/>
            <a:ext cx="3636264" cy="3749040"/>
          </a:xfrm>
          <a:prstGeom prst="rect">
            <a:avLst/>
          </a:prstGeom>
          <a:solidFill>
            <a:srgbClr val="FFFFFF"/>
          </a:solidFill>
          <a:ln w="19050">
            <a:solidFill>
              <a:srgbClr val="11B5B4"/>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0" name="Shape 13">
            <a:extLst>
              <a:ext uri="{FF2B5EF4-FFF2-40B4-BE49-F238E27FC236}">
                <a16:creationId xmlns:a16="http://schemas.microsoft.com/office/drawing/2014/main" id="{9D71BF4B-03BA-1072-6AC3-3BF95E355544}"/>
              </a:ext>
            </a:extLst>
          </p:cNvPr>
          <p:cNvSpPr/>
          <p:nvPr/>
        </p:nvSpPr>
        <p:spPr>
          <a:xfrm>
            <a:off x="516636" y="2402615"/>
            <a:ext cx="3636264" cy="5029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7" name="Text 14">
            <a:extLst>
              <a:ext uri="{FF2B5EF4-FFF2-40B4-BE49-F238E27FC236}">
                <a16:creationId xmlns:a16="http://schemas.microsoft.com/office/drawing/2014/main" id="{3EC022A4-076E-3BEB-9DE8-3425A8615B25}"/>
              </a:ext>
            </a:extLst>
          </p:cNvPr>
          <p:cNvSpPr/>
          <p:nvPr/>
        </p:nvSpPr>
        <p:spPr>
          <a:xfrm>
            <a:off x="653796" y="2402615"/>
            <a:ext cx="54864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H1</a:t>
            </a: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8" name="Text 15">
            <a:extLst>
              <a:ext uri="{FF2B5EF4-FFF2-40B4-BE49-F238E27FC236}">
                <a16:creationId xmlns:a16="http://schemas.microsoft.com/office/drawing/2014/main" id="{37A648B7-6FDE-483F-232E-E208D98EA553}"/>
              </a:ext>
            </a:extLst>
          </p:cNvPr>
          <p:cNvSpPr/>
          <p:nvPr/>
        </p:nvSpPr>
        <p:spPr>
          <a:xfrm>
            <a:off x="1202436" y="2402615"/>
            <a:ext cx="2813304"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MVP</a:t>
            </a:r>
            <a:endParaRPr kumimoji="0" lang="en-US"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9" name="Text 16">
            <a:extLst>
              <a:ext uri="{FF2B5EF4-FFF2-40B4-BE49-F238E27FC236}">
                <a16:creationId xmlns:a16="http://schemas.microsoft.com/office/drawing/2014/main" id="{00064EA2-424F-40F4-DB4B-D9B4A7BE1A76}"/>
              </a:ext>
            </a:extLst>
          </p:cNvPr>
          <p:cNvSpPr/>
          <p:nvPr/>
        </p:nvSpPr>
        <p:spPr>
          <a:xfrm>
            <a:off x="699516" y="3042695"/>
            <a:ext cx="327050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1" u="none" strike="noStrike" kern="0" cap="none" spc="20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End of Week 5</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0" name="Text 17">
            <a:extLst>
              <a:ext uri="{FF2B5EF4-FFF2-40B4-BE49-F238E27FC236}">
                <a16:creationId xmlns:a16="http://schemas.microsoft.com/office/drawing/2014/main" id="{8A73CDCB-EBD2-FD9E-073C-BCD804E6303F}"/>
              </a:ext>
            </a:extLst>
          </p:cNvPr>
          <p:cNvSpPr/>
          <p:nvPr/>
        </p:nvSpPr>
        <p:spPr>
          <a:xfrm>
            <a:off x="699516" y="3408455"/>
            <a:ext cx="3270504"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SCOPE</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1" name="Text 18">
            <a:extLst>
              <a:ext uri="{FF2B5EF4-FFF2-40B4-BE49-F238E27FC236}">
                <a16:creationId xmlns:a16="http://schemas.microsoft.com/office/drawing/2014/main" id="{654284FE-CDA2-BB86-9859-BF7CCB339008}"/>
              </a:ext>
            </a:extLst>
          </p:cNvPr>
          <p:cNvSpPr/>
          <p:nvPr/>
        </p:nvSpPr>
        <p:spPr>
          <a:xfrm>
            <a:off x="699516" y="3664487"/>
            <a:ext cx="3270504" cy="12801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1F2937"/>
                </a:solidFill>
                <a:latin typeface="Arial" panose="020B0604020202020204" pitchFamily="34" charset="0"/>
                <a:ea typeface="Calibri" pitchFamily="34" charset="-122"/>
                <a:cs typeface="Arial" panose="020B0604020202020204" pitchFamily="34" charset="0"/>
              </a:rPr>
              <a:t>3</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–6 CDEs  ·  1 domain  ·  the 3 gap-closing artifacts  ·  5 stewards active</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 name="Text 19">
            <a:extLst>
              <a:ext uri="{FF2B5EF4-FFF2-40B4-BE49-F238E27FC236}">
                <a16:creationId xmlns:a16="http://schemas.microsoft.com/office/drawing/2014/main" id="{6B0D0917-A808-B45D-CED1-4D310570DF69}"/>
              </a:ext>
            </a:extLst>
          </p:cNvPr>
          <p:cNvSpPr/>
          <p:nvPr/>
        </p:nvSpPr>
        <p:spPr>
          <a:xfrm>
            <a:off x="699516" y="5008655"/>
            <a:ext cx="3270504"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CORE QUESTION</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 name="Text 20">
            <a:extLst>
              <a:ext uri="{FF2B5EF4-FFF2-40B4-BE49-F238E27FC236}">
                <a16:creationId xmlns:a16="http://schemas.microsoft.com/office/drawing/2014/main" id="{C2FA702A-65D4-69D1-5339-233B8CAB5E2F}"/>
              </a:ext>
            </a:extLst>
          </p:cNvPr>
          <p:cNvSpPr/>
          <p:nvPr/>
        </p:nvSpPr>
        <p:spPr>
          <a:xfrm>
            <a:off x="699516" y="5255543"/>
            <a:ext cx="3270504" cy="7772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1"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Does the process work?</a:t>
            </a:r>
            <a:endParaRPr kumimoji="0" lang="en-US"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4" name="Shape 21">
            <a:extLst>
              <a:ext uri="{FF2B5EF4-FFF2-40B4-BE49-F238E27FC236}">
                <a16:creationId xmlns:a16="http://schemas.microsoft.com/office/drawing/2014/main" id="{175995EB-57D4-7FDE-7666-C65B56678497}"/>
              </a:ext>
            </a:extLst>
          </p:cNvPr>
          <p:cNvSpPr/>
          <p:nvPr/>
        </p:nvSpPr>
        <p:spPr>
          <a:xfrm>
            <a:off x="4290060" y="2402615"/>
            <a:ext cx="3636264" cy="3749040"/>
          </a:xfrm>
          <a:prstGeom prst="rect">
            <a:avLst/>
          </a:prstGeom>
          <a:solidFill>
            <a:srgbClr val="FFFFFF"/>
          </a:solidFill>
          <a:ln w="19050">
            <a:solidFill>
              <a:srgbClr val="0C2B3E"/>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5" name="Shape 22">
            <a:extLst>
              <a:ext uri="{FF2B5EF4-FFF2-40B4-BE49-F238E27FC236}">
                <a16:creationId xmlns:a16="http://schemas.microsoft.com/office/drawing/2014/main" id="{85E6CB0F-D7D9-0E8F-6FEC-932028011231}"/>
              </a:ext>
            </a:extLst>
          </p:cNvPr>
          <p:cNvSpPr/>
          <p:nvPr/>
        </p:nvSpPr>
        <p:spPr>
          <a:xfrm>
            <a:off x="4290060" y="2402615"/>
            <a:ext cx="3636264" cy="5029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6" name="Text 23">
            <a:extLst>
              <a:ext uri="{FF2B5EF4-FFF2-40B4-BE49-F238E27FC236}">
                <a16:creationId xmlns:a16="http://schemas.microsoft.com/office/drawing/2014/main" id="{CE4BEC70-E069-4867-D5B7-7A3FD52F569B}"/>
              </a:ext>
            </a:extLst>
          </p:cNvPr>
          <p:cNvSpPr/>
          <p:nvPr/>
        </p:nvSpPr>
        <p:spPr>
          <a:xfrm>
            <a:off x="4427220" y="2402615"/>
            <a:ext cx="54864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H2</a:t>
            </a: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7" name="Text 24">
            <a:extLst>
              <a:ext uri="{FF2B5EF4-FFF2-40B4-BE49-F238E27FC236}">
                <a16:creationId xmlns:a16="http://schemas.microsoft.com/office/drawing/2014/main" id="{E40D5D2C-7C79-81AC-B281-14D7FCB14C18}"/>
              </a:ext>
            </a:extLst>
          </p:cNvPr>
          <p:cNvSpPr/>
          <p:nvPr/>
        </p:nvSpPr>
        <p:spPr>
          <a:xfrm>
            <a:off x="4975860" y="2402615"/>
            <a:ext cx="2813304"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Scaled Product</a:t>
            </a:r>
            <a:endParaRPr kumimoji="0" lang="en-US"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8" name="Text 25">
            <a:extLst>
              <a:ext uri="{FF2B5EF4-FFF2-40B4-BE49-F238E27FC236}">
                <a16:creationId xmlns:a16="http://schemas.microsoft.com/office/drawing/2014/main" id="{36BB1804-8D83-D960-CB0D-039612DC7F59}"/>
              </a:ext>
            </a:extLst>
          </p:cNvPr>
          <p:cNvSpPr/>
          <p:nvPr/>
        </p:nvSpPr>
        <p:spPr>
          <a:xfrm>
            <a:off x="4472940" y="3042695"/>
            <a:ext cx="327050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1" u="none" strike="noStrike" kern="0" cap="none" spc="20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Months 2–6</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9" name="Text 26">
            <a:extLst>
              <a:ext uri="{FF2B5EF4-FFF2-40B4-BE49-F238E27FC236}">
                <a16:creationId xmlns:a16="http://schemas.microsoft.com/office/drawing/2014/main" id="{C107310E-147F-18D4-D223-EF50DFC4B4C2}"/>
              </a:ext>
            </a:extLst>
          </p:cNvPr>
          <p:cNvSpPr/>
          <p:nvPr/>
        </p:nvSpPr>
        <p:spPr>
          <a:xfrm>
            <a:off x="4472940" y="3408455"/>
            <a:ext cx="3270504"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SCOPE</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0" name="Text 27">
            <a:extLst>
              <a:ext uri="{FF2B5EF4-FFF2-40B4-BE49-F238E27FC236}">
                <a16:creationId xmlns:a16="http://schemas.microsoft.com/office/drawing/2014/main" id="{93D4583B-8691-A4B3-3169-CCAF95641D46}"/>
              </a:ext>
            </a:extLst>
          </p:cNvPr>
          <p:cNvSpPr/>
          <p:nvPr/>
        </p:nvSpPr>
        <p:spPr>
          <a:xfrm>
            <a:off x="4472940" y="3664487"/>
            <a:ext cx="3270504" cy="12801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8–12 CDEs  ·  2–3 domains  ·  full artifact set  ·  10–20 roles active</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1" name="Text 28">
            <a:extLst>
              <a:ext uri="{FF2B5EF4-FFF2-40B4-BE49-F238E27FC236}">
                <a16:creationId xmlns:a16="http://schemas.microsoft.com/office/drawing/2014/main" id="{77906FD8-748B-85CB-8ABF-4E82D206D599}"/>
              </a:ext>
            </a:extLst>
          </p:cNvPr>
          <p:cNvSpPr/>
          <p:nvPr/>
        </p:nvSpPr>
        <p:spPr>
          <a:xfrm>
            <a:off x="4472940" y="5008655"/>
            <a:ext cx="3270504"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CORE QUESTION</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2" name="Text 29">
            <a:extLst>
              <a:ext uri="{FF2B5EF4-FFF2-40B4-BE49-F238E27FC236}">
                <a16:creationId xmlns:a16="http://schemas.microsoft.com/office/drawing/2014/main" id="{BFC35FD3-3A0E-2D96-FF42-92C232AB423B}"/>
              </a:ext>
            </a:extLst>
          </p:cNvPr>
          <p:cNvSpPr/>
          <p:nvPr/>
        </p:nvSpPr>
        <p:spPr>
          <a:xfrm>
            <a:off x="4472940" y="5255543"/>
            <a:ext cx="3270504" cy="7772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1"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Does it hold under load?</a:t>
            </a:r>
            <a:endParaRPr kumimoji="0" lang="en-US"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3" name="Shape 30">
            <a:extLst>
              <a:ext uri="{FF2B5EF4-FFF2-40B4-BE49-F238E27FC236}">
                <a16:creationId xmlns:a16="http://schemas.microsoft.com/office/drawing/2014/main" id="{9BD51BE4-9B4D-4601-7900-3DDE3BA3BDCC}"/>
              </a:ext>
            </a:extLst>
          </p:cNvPr>
          <p:cNvSpPr/>
          <p:nvPr/>
        </p:nvSpPr>
        <p:spPr>
          <a:xfrm>
            <a:off x="8063484" y="2402615"/>
            <a:ext cx="3636264" cy="3749040"/>
          </a:xfrm>
          <a:prstGeom prst="rect">
            <a:avLst/>
          </a:prstGeom>
          <a:solidFill>
            <a:srgbClr val="FFFFFF"/>
          </a:solidFill>
          <a:ln w="19050">
            <a:solidFill>
              <a:srgbClr val="F59E0B"/>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4" name="Shape 31">
            <a:extLst>
              <a:ext uri="{FF2B5EF4-FFF2-40B4-BE49-F238E27FC236}">
                <a16:creationId xmlns:a16="http://schemas.microsoft.com/office/drawing/2014/main" id="{DE41D8CC-4DCC-514E-7BF6-3D041FAE8151}"/>
              </a:ext>
            </a:extLst>
          </p:cNvPr>
          <p:cNvSpPr/>
          <p:nvPr/>
        </p:nvSpPr>
        <p:spPr>
          <a:xfrm>
            <a:off x="8063484" y="2402615"/>
            <a:ext cx="3636264" cy="50292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5" name="Text 32">
            <a:extLst>
              <a:ext uri="{FF2B5EF4-FFF2-40B4-BE49-F238E27FC236}">
                <a16:creationId xmlns:a16="http://schemas.microsoft.com/office/drawing/2014/main" id="{056627A9-5869-030A-D303-6FE08A9DBC19}"/>
              </a:ext>
            </a:extLst>
          </p:cNvPr>
          <p:cNvSpPr/>
          <p:nvPr/>
        </p:nvSpPr>
        <p:spPr>
          <a:xfrm>
            <a:off x="8200644" y="2402615"/>
            <a:ext cx="54864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H3</a:t>
            </a: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6" name="Text 33">
            <a:extLst>
              <a:ext uri="{FF2B5EF4-FFF2-40B4-BE49-F238E27FC236}">
                <a16:creationId xmlns:a16="http://schemas.microsoft.com/office/drawing/2014/main" id="{992C6840-9E63-7608-9653-982B2900D483}"/>
              </a:ext>
            </a:extLst>
          </p:cNvPr>
          <p:cNvSpPr/>
          <p:nvPr/>
        </p:nvSpPr>
        <p:spPr>
          <a:xfrm>
            <a:off x="8749284" y="2402615"/>
            <a:ext cx="2813304"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Enterprise Governance</a:t>
            </a:r>
            <a:endParaRPr kumimoji="0" lang="en-US"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7" name="Text 34">
            <a:extLst>
              <a:ext uri="{FF2B5EF4-FFF2-40B4-BE49-F238E27FC236}">
                <a16:creationId xmlns:a16="http://schemas.microsoft.com/office/drawing/2014/main" id="{48EC3EFA-D458-F1C3-DA7E-825A9A189D4F}"/>
              </a:ext>
            </a:extLst>
          </p:cNvPr>
          <p:cNvSpPr/>
          <p:nvPr/>
        </p:nvSpPr>
        <p:spPr>
          <a:xfrm>
            <a:off x="8246364" y="3042695"/>
            <a:ext cx="327050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1" u="none" strike="noStrike" kern="0" cap="none" spc="200" normalizeH="0" baseline="0" noProof="0" dirty="0">
                <a:ln>
                  <a:noFill/>
                </a:ln>
                <a:solidFill>
                  <a:srgbClr val="6B7280"/>
                </a:solidFill>
                <a:effectLst/>
                <a:uLnTx/>
                <a:uFillTx/>
                <a:latin typeface="Arial" panose="020B0604020202020204" pitchFamily="34" charset="0"/>
                <a:ea typeface="Calibri" pitchFamily="34" charset="-122"/>
                <a:cs typeface="Arial" panose="020B0604020202020204" pitchFamily="34" charset="0"/>
              </a:rPr>
              <a:t>Months 6–18</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8" name="Text 35">
            <a:extLst>
              <a:ext uri="{FF2B5EF4-FFF2-40B4-BE49-F238E27FC236}">
                <a16:creationId xmlns:a16="http://schemas.microsoft.com/office/drawing/2014/main" id="{1A4C4E7F-319F-89D6-5BC3-00FD4DB9D1B9}"/>
              </a:ext>
            </a:extLst>
          </p:cNvPr>
          <p:cNvSpPr/>
          <p:nvPr/>
        </p:nvSpPr>
        <p:spPr>
          <a:xfrm>
            <a:off x="8246364" y="3408455"/>
            <a:ext cx="3270504"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F59E0B"/>
                </a:solidFill>
                <a:effectLst/>
                <a:uLnTx/>
                <a:uFillTx/>
                <a:latin typeface="Arial" panose="020B0604020202020204" pitchFamily="34" charset="0"/>
                <a:ea typeface="Calibri" pitchFamily="34" charset="-122"/>
                <a:cs typeface="Arial" panose="020B0604020202020204" pitchFamily="34" charset="0"/>
              </a:rPr>
              <a:t>SCOPE</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9" name="Text 36">
            <a:extLst>
              <a:ext uri="{FF2B5EF4-FFF2-40B4-BE49-F238E27FC236}">
                <a16:creationId xmlns:a16="http://schemas.microsoft.com/office/drawing/2014/main" id="{3AFBE681-FC40-3E53-9A8A-8C663EBDA7BF}"/>
              </a:ext>
            </a:extLst>
          </p:cNvPr>
          <p:cNvSpPr/>
          <p:nvPr/>
        </p:nvSpPr>
        <p:spPr>
          <a:xfrm>
            <a:off x="8246364" y="3664487"/>
            <a:ext cx="3270504" cy="12801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All Tier-1 critical CDEs  ·  +3 domains  ·  integrated with IT  ·  governance bodies running</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0" name="Text 37">
            <a:extLst>
              <a:ext uri="{FF2B5EF4-FFF2-40B4-BE49-F238E27FC236}">
                <a16:creationId xmlns:a16="http://schemas.microsoft.com/office/drawing/2014/main" id="{7430C918-F10B-4C1E-F618-0691243BF38D}"/>
              </a:ext>
            </a:extLst>
          </p:cNvPr>
          <p:cNvSpPr/>
          <p:nvPr/>
        </p:nvSpPr>
        <p:spPr>
          <a:xfrm>
            <a:off x="8246364" y="5008655"/>
            <a:ext cx="3270504"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200" normalizeH="0" baseline="0" noProof="0" dirty="0">
                <a:ln>
                  <a:noFill/>
                </a:ln>
                <a:solidFill>
                  <a:srgbClr val="F59E0B"/>
                </a:solidFill>
                <a:effectLst/>
                <a:uLnTx/>
                <a:uFillTx/>
                <a:latin typeface="Arial" panose="020B0604020202020204" pitchFamily="34" charset="0"/>
                <a:ea typeface="Calibri" pitchFamily="34" charset="-122"/>
                <a:cs typeface="Arial" panose="020B0604020202020204" pitchFamily="34" charset="0"/>
              </a:rPr>
              <a:t>CORE QUESTION</a:t>
            </a:r>
            <a:endParaRPr kumimoji="0" lang="en-US" sz="105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1" name="Text 38">
            <a:extLst>
              <a:ext uri="{FF2B5EF4-FFF2-40B4-BE49-F238E27FC236}">
                <a16:creationId xmlns:a16="http://schemas.microsoft.com/office/drawing/2014/main" id="{DD67CF72-C51B-E205-F0E3-86A0A8E7DE6E}"/>
              </a:ext>
            </a:extLst>
          </p:cNvPr>
          <p:cNvSpPr/>
          <p:nvPr/>
        </p:nvSpPr>
        <p:spPr>
          <a:xfrm>
            <a:off x="8246364" y="5255543"/>
            <a:ext cx="3270504" cy="7772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1"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Is it how the company works?</a:t>
            </a:r>
            <a:endParaRPr kumimoji="0" lang="en-US"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5005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485862-5D6B-D0FF-1DDF-F247BBA3897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B0E3C35-A886-EBB5-95E5-5948DD3B3592}"/>
              </a:ext>
            </a:extLst>
          </p:cNvPr>
          <p:cNvSpPr>
            <a:spLocks noGrp="1"/>
          </p:cNvSpPr>
          <p:nvPr>
            <p:ph type="title"/>
          </p:nvPr>
        </p:nvSpPr>
        <p:spPr>
          <a:xfrm>
            <a:off x="704850" y="439812"/>
            <a:ext cx="9110482" cy="659783"/>
          </a:xfrm>
        </p:spPr>
        <p:txBody>
          <a:bodyPr/>
          <a:lstStyle/>
          <a:p>
            <a:r>
              <a:rPr lang="en-US" b="1" dirty="0"/>
              <a:t>WEEK 6+</a:t>
            </a:r>
            <a:br>
              <a:rPr lang="en-US" dirty="0"/>
            </a:br>
            <a:r>
              <a:rPr lang="en-US" sz="2000" dirty="0" err="1"/>
              <a:t>LiftOff</a:t>
            </a:r>
            <a:r>
              <a:rPr lang="en-US" sz="2000" dirty="0"/>
              <a:t> | The same seven dimensions scale — in very different ways</a:t>
            </a:r>
          </a:p>
        </p:txBody>
      </p:sp>
      <p:sp>
        <p:nvSpPr>
          <p:cNvPr id="4" name="Footer Placeholder 3">
            <a:extLst>
              <a:ext uri="{FF2B5EF4-FFF2-40B4-BE49-F238E27FC236}">
                <a16:creationId xmlns:a16="http://schemas.microsoft.com/office/drawing/2014/main" id="{9E13F76A-F7E1-533A-7E36-0ADFBFEAB970}"/>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8A6A6C4-C9BA-7EFC-7E5D-93AEC2634B8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DC39E3E4-6281-2C3A-27D7-1D0F653D095B}"/>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C4BC9490-DD5A-D790-BEED-24E78F50E19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14" name="Group 13">
              <a:extLst>
                <a:ext uri="{FF2B5EF4-FFF2-40B4-BE49-F238E27FC236}">
                  <a16:creationId xmlns:a16="http://schemas.microsoft.com/office/drawing/2014/main" id="{672B15D1-26E8-C51D-F464-66FE6764CCF9}"/>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43D83A8B-C364-5469-BF54-36BFF0779A7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6" name="Rectangle 15">
                <a:extLst>
                  <a:ext uri="{FF2B5EF4-FFF2-40B4-BE49-F238E27FC236}">
                    <a16:creationId xmlns:a16="http://schemas.microsoft.com/office/drawing/2014/main" id="{044D9695-0A18-DB2E-6EA2-414DD5CCAB2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1">
            <a:extLst>
              <a:ext uri="{FF2B5EF4-FFF2-40B4-BE49-F238E27FC236}">
                <a16:creationId xmlns:a16="http://schemas.microsoft.com/office/drawing/2014/main" id="{2F086642-6F3B-278B-5B45-6E8731C81706}"/>
              </a:ext>
            </a:extLst>
          </p:cNvPr>
          <p:cNvSpPr/>
          <p:nvPr/>
        </p:nvSpPr>
        <p:spPr>
          <a:xfrm>
            <a:off x="502920" y="1495697"/>
            <a:ext cx="111556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schemeClr val="bg1"/>
                </a:solidFill>
                <a:effectLst/>
                <a:uLnTx/>
                <a:uFillTx/>
                <a:latin typeface="Arial" panose="020B0604020202020204" pitchFamily="34" charset="0"/>
                <a:ea typeface="Calibri" pitchFamily="34" charset="-122"/>
                <a:cs typeface="Arial" panose="020B0604020202020204" pitchFamily="34" charset="0"/>
              </a:rPr>
              <a:t>Scaling is not 'more of the same.' Each dimension transforms as the program grows — the tools, the people, the rhythms all change shape.</a:t>
            </a:r>
            <a:endParaRPr kumimoji="0" lang="en-US" sz="1600" b="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6" name="Shape 12">
            <a:extLst>
              <a:ext uri="{FF2B5EF4-FFF2-40B4-BE49-F238E27FC236}">
                <a16:creationId xmlns:a16="http://schemas.microsoft.com/office/drawing/2014/main" id="{C5B861A8-FE85-AA7F-268A-47FDE639D20B}"/>
              </a:ext>
            </a:extLst>
          </p:cNvPr>
          <p:cNvSpPr/>
          <p:nvPr/>
        </p:nvSpPr>
        <p:spPr>
          <a:xfrm>
            <a:off x="502920" y="2286000"/>
            <a:ext cx="2011680" cy="411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7" name="Text 13">
            <a:extLst>
              <a:ext uri="{FF2B5EF4-FFF2-40B4-BE49-F238E27FC236}">
                <a16:creationId xmlns:a16="http://schemas.microsoft.com/office/drawing/2014/main" id="{87B1F71C-1679-9A6D-B996-617F6DCDE23D}"/>
              </a:ext>
            </a:extLst>
          </p:cNvPr>
          <p:cNvSpPr/>
          <p:nvPr/>
        </p:nvSpPr>
        <p:spPr>
          <a:xfrm>
            <a:off x="640080" y="2286000"/>
            <a:ext cx="173736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DIMENSION</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 name="Shape 14">
            <a:extLst>
              <a:ext uri="{FF2B5EF4-FFF2-40B4-BE49-F238E27FC236}">
                <a16:creationId xmlns:a16="http://schemas.microsoft.com/office/drawing/2014/main" id="{9068A924-BC6B-8444-134D-172663CB2487}"/>
              </a:ext>
            </a:extLst>
          </p:cNvPr>
          <p:cNvSpPr/>
          <p:nvPr/>
        </p:nvSpPr>
        <p:spPr>
          <a:xfrm>
            <a:off x="2514600" y="2286000"/>
            <a:ext cx="3063240" cy="41148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2" name="Text 15">
            <a:extLst>
              <a:ext uri="{FF2B5EF4-FFF2-40B4-BE49-F238E27FC236}">
                <a16:creationId xmlns:a16="http://schemas.microsoft.com/office/drawing/2014/main" id="{92F9E775-FFCE-ADB9-13FC-47083348D815}"/>
              </a:ext>
            </a:extLst>
          </p:cNvPr>
          <p:cNvSpPr/>
          <p:nvPr/>
        </p:nvSpPr>
        <p:spPr>
          <a:xfrm>
            <a:off x="2651760" y="2286000"/>
            <a:ext cx="278892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H1  ·  MVP</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3" name="Shape 16">
            <a:extLst>
              <a:ext uri="{FF2B5EF4-FFF2-40B4-BE49-F238E27FC236}">
                <a16:creationId xmlns:a16="http://schemas.microsoft.com/office/drawing/2014/main" id="{1E0F5D18-720E-2E72-4DC6-8CD6791DC7E3}"/>
              </a:ext>
            </a:extLst>
          </p:cNvPr>
          <p:cNvSpPr/>
          <p:nvPr/>
        </p:nvSpPr>
        <p:spPr>
          <a:xfrm>
            <a:off x="5577840" y="2286000"/>
            <a:ext cx="3063240" cy="411480"/>
          </a:xfrm>
          <a:prstGeom prst="rect">
            <a:avLst/>
          </a:prstGeom>
          <a:solidFill>
            <a:srgbClr val="204169"/>
          </a:solidFill>
          <a:ln w="12700">
            <a:solidFill>
              <a:srgbClr val="204169"/>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4" name="Text 17">
            <a:extLst>
              <a:ext uri="{FF2B5EF4-FFF2-40B4-BE49-F238E27FC236}">
                <a16:creationId xmlns:a16="http://schemas.microsoft.com/office/drawing/2014/main" id="{C78ADB70-F31F-1099-CFDE-3308879254F7}"/>
              </a:ext>
            </a:extLst>
          </p:cNvPr>
          <p:cNvSpPr/>
          <p:nvPr/>
        </p:nvSpPr>
        <p:spPr>
          <a:xfrm>
            <a:off x="5715000" y="2286000"/>
            <a:ext cx="278892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H2  ·  Scaled Product</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5" name="Shape 18">
            <a:extLst>
              <a:ext uri="{FF2B5EF4-FFF2-40B4-BE49-F238E27FC236}">
                <a16:creationId xmlns:a16="http://schemas.microsoft.com/office/drawing/2014/main" id="{169FFCB5-13A8-23C0-B6EE-23C71AE15B6D}"/>
              </a:ext>
            </a:extLst>
          </p:cNvPr>
          <p:cNvSpPr/>
          <p:nvPr/>
        </p:nvSpPr>
        <p:spPr>
          <a:xfrm>
            <a:off x="8641080" y="2286000"/>
            <a:ext cx="3063240" cy="41148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6" name="Text 19">
            <a:extLst>
              <a:ext uri="{FF2B5EF4-FFF2-40B4-BE49-F238E27FC236}">
                <a16:creationId xmlns:a16="http://schemas.microsoft.com/office/drawing/2014/main" id="{6D36FE25-3685-F752-A960-96BB97D78545}"/>
              </a:ext>
            </a:extLst>
          </p:cNvPr>
          <p:cNvSpPr/>
          <p:nvPr/>
        </p:nvSpPr>
        <p:spPr>
          <a:xfrm>
            <a:off x="8778240" y="2286000"/>
            <a:ext cx="288036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H3  ·  Enterprise Governance</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7" name="Shape 20">
            <a:extLst>
              <a:ext uri="{FF2B5EF4-FFF2-40B4-BE49-F238E27FC236}">
                <a16:creationId xmlns:a16="http://schemas.microsoft.com/office/drawing/2014/main" id="{90C578E8-89A0-43D7-2D70-D8BD0185DB04}"/>
              </a:ext>
            </a:extLst>
          </p:cNvPr>
          <p:cNvSpPr/>
          <p:nvPr/>
        </p:nvSpPr>
        <p:spPr>
          <a:xfrm>
            <a:off x="502920" y="2697480"/>
            <a:ext cx="11201400" cy="424543"/>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8" name="Text 21">
            <a:extLst>
              <a:ext uri="{FF2B5EF4-FFF2-40B4-BE49-F238E27FC236}">
                <a16:creationId xmlns:a16="http://schemas.microsoft.com/office/drawing/2014/main" id="{E478E2F6-C7BB-B5AD-35EE-BDBB0D1FF449}"/>
              </a:ext>
            </a:extLst>
          </p:cNvPr>
          <p:cNvSpPr/>
          <p:nvPr/>
        </p:nvSpPr>
        <p:spPr>
          <a:xfrm>
            <a:off x="640080" y="2697480"/>
            <a:ext cx="173736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Scope</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9" name="Text 22">
            <a:extLst>
              <a:ext uri="{FF2B5EF4-FFF2-40B4-BE49-F238E27FC236}">
                <a16:creationId xmlns:a16="http://schemas.microsoft.com/office/drawing/2014/main" id="{826B6DD6-67B4-D5CA-A104-E81FE9C51C27}"/>
              </a:ext>
            </a:extLst>
          </p:cNvPr>
          <p:cNvSpPr/>
          <p:nvPr/>
        </p:nvSpPr>
        <p:spPr>
          <a:xfrm>
            <a:off x="2651760" y="2697480"/>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3–6 CDEs, 1 domain</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0" name="Text 23">
            <a:extLst>
              <a:ext uri="{FF2B5EF4-FFF2-40B4-BE49-F238E27FC236}">
                <a16:creationId xmlns:a16="http://schemas.microsoft.com/office/drawing/2014/main" id="{FF0CE33A-6448-E3A5-BF44-3A271BF956F3}"/>
              </a:ext>
            </a:extLst>
          </p:cNvPr>
          <p:cNvSpPr/>
          <p:nvPr/>
        </p:nvSpPr>
        <p:spPr>
          <a:xfrm>
            <a:off x="5715000" y="2697480"/>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8–12 CDEs, 2–3 domains</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1" name="Text 24">
            <a:extLst>
              <a:ext uri="{FF2B5EF4-FFF2-40B4-BE49-F238E27FC236}">
                <a16:creationId xmlns:a16="http://schemas.microsoft.com/office/drawing/2014/main" id="{944304EF-4641-258F-9960-D8DAF8D371BE}"/>
              </a:ext>
            </a:extLst>
          </p:cNvPr>
          <p:cNvSpPr/>
          <p:nvPr/>
        </p:nvSpPr>
        <p:spPr>
          <a:xfrm>
            <a:off x="8778240" y="2697480"/>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All tier-1 CDEs, +3 domains</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2" name="Shape 25">
            <a:extLst>
              <a:ext uri="{FF2B5EF4-FFF2-40B4-BE49-F238E27FC236}">
                <a16:creationId xmlns:a16="http://schemas.microsoft.com/office/drawing/2014/main" id="{6808C71D-325D-55B7-04B5-C5E4BD4FF222}"/>
              </a:ext>
            </a:extLst>
          </p:cNvPr>
          <p:cNvSpPr/>
          <p:nvPr/>
        </p:nvSpPr>
        <p:spPr>
          <a:xfrm>
            <a:off x="502920" y="3122023"/>
            <a:ext cx="11201400" cy="424543"/>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3" name="Text 26">
            <a:extLst>
              <a:ext uri="{FF2B5EF4-FFF2-40B4-BE49-F238E27FC236}">
                <a16:creationId xmlns:a16="http://schemas.microsoft.com/office/drawing/2014/main" id="{BA05D4A9-7402-05EF-4D66-15E2B0A84F81}"/>
              </a:ext>
            </a:extLst>
          </p:cNvPr>
          <p:cNvSpPr/>
          <p:nvPr/>
        </p:nvSpPr>
        <p:spPr>
          <a:xfrm>
            <a:off x="640080" y="3122023"/>
            <a:ext cx="173736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Roles</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4" name="Text 27">
            <a:extLst>
              <a:ext uri="{FF2B5EF4-FFF2-40B4-BE49-F238E27FC236}">
                <a16:creationId xmlns:a16="http://schemas.microsoft.com/office/drawing/2014/main" id="{20469684-6719-C398-06AB-DC6D19B490F4}"/>
              </a:ext>
            </a:extLst>
          </p:cNvPr>
          <p:cNvSpPr/>
          <p:nvPr/>
        </p:nvSpPr>
        <p:spPr>
          <a:xfrm>
            <a:off x="2651760" y="3122023"/>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5 stewards, hand-picked</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5" name="Text 28">
            <a:extLst>
              <a:ext uri="{FF2B5EF4-FFF2-40B4-BE49-F238E27FC236}">
                <a16:creationId xmlns:a16="http://schemas.microsoft.com/office/drawing/2014/main" id="{B2D1298C-7840-BE39-AEA7-C193CE34A50D}"/>
              </a:ext>
            </a:extLst>
          </p:cNvPr>
          <p:cNvSpPr/>
          <p:nvPr/>
        </p:nvSpPr>
        <p:spPr>
          <a:xfrm>
            <a:off x="5715000" y="3122023"/>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10–20 active, role defs stable</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6" name="Text 29">
            <a:extLst>
              <a:ext uri="{FF2B5EF4-FFF2-40B4-BE49-F238E27FC236}">
                <a16:creationId xmlns:a16="http://schemas.microsoft.com/office/drawing/2014/main" id="{3E00CD30-20FC-0399-C080-FFDCA58DEF0D}"/>
              </a:ext>
            </a:extLst>
          </p:cNvPr>
          <p:cNvSpPr/>
          <p:nvPr/>
        </p:nvSpPr>
        <p:spPr>
          <a:xfrm>
            <a:off x="8778240" y="3122023"/>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+30 active, role training industrialized</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7" name="Shape 30">
            <a:extLst>
              <a:ext uri="{FF2B5EF4-FFF2-40B4-BE49-F238E27FC236}">
                <a16:creationId xmlns:a16="http://schemas.microsoft.com/office/drawing/2014/main" id="{59A0EFD8-ECAC-8D8A-5CC4-5F9EB737E466}"/>
              </a:ext>
            </a:extLst>
          </p:cNvPr>
          <p:cNvSpPr/>
          <p:nvPr/>
        </p:nvSpPr>
        <p:spPr>
          <a:xfrm>
            <a:off x="502920" y="3546566"/>
            <a:ext cx="11201400" cy="424543"/>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8" name="Text 31">
            <a:extLst>
              <a:ext uri="{FF2B5EF4-FFF2-40B4-BE49-F238E27FC236}">
                <a16:creationId xmlns:a16="http://schemas.microsoft.com/office/drawing/2014/main" id="{B365AA91-DA3D-67DC-1481-35268F9DDE17}"/>
              </a:ext>
            </a:extLst>
          </p:cNvPr>
          <p:cNvSpPr/>
          <p:nvPr/>
        </p:nvSpPr>
        <p:spPr>
          <a:xfrm>
            <a:off x="640080" y="3546566"/>
            <a:ext cx="173736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Artifacts</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9" name="Text 32">
            <a:extLst>
              <a:ext uri="{FF2B5EF4-FFF2-40B4-BE49-F238E27FC236}">
                <a16:creationId xmlns:a16="http://schemas.microsoft.com/office/drawing/2014/main" id="{603683EC-A947-6278-79AD-A609AF4951A4}"/>
              </a:ext>
            </a:extLst>
          </p:cNvPr>
          <p:cNvSpPr/>
          <p:nvPr/>
        </p:nvSpPr>
        <p:spPr>
          <a:xfrm>
            <a:off x="2651760" y="3546566"/>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Prototype (SharePoint, Excel)</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60" name="Text 33">
            <a:extLst>
              <a:ext uri="{FF2B5EF4-FFF2-40B4-BE49-F238E27FC236}">
                <a16:creationId xmlns:a16="http://schemas.microsoft.com/office/drawing/2014/main" id="{1BCAC82A-AA74-A804-6A66-E945F2401AAE}"/>
              </a:ext>
            </a:extLst>
          </p:cNvPr>
          <p:cNvSpPr/>
          <p:nvPr/>
        </p:nvSpPr>
        <p:spPr>
          <a:xfrm>
            <a:off x="5715000" y="3546566"/>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Productized (</a:t>
            </a:r>
            <a:r>
              <a:rPr kumimoji="0" lang="en-US" sz="1200" b="0" i="0" u="none" strike="noStrike" kern="1200" cap="none" spc="0" normalizeH="0" baseline="0" noProof="0" dirty="0" err="1">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DataGalaxy</a:t>
            </a: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Purview, …)</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61" name="Text 34">
            <a:extLst>
              <a:ext uri="{FF2B5EF4-FFF2-40B4-BE49-F238E27FC236}">
                <a16:creationId xmlns:a16="http://schemas.microsoft.com/office/drawing/2014/main" id="{22078A90-5021-4391-D2A7-4F1E891CE022}"/>
              </a:ext>
            </a:extLst>
          </p:cNvPr>
          <p:cNvSpPr/>
          <p:nvPr/>
        </p:nvSpPr>
        <p:spPr>
          <a:xfrm>
            <a:off x="8778240" y="3546566"/>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Integrated platform with APIs</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62" name="Shape 35">
            <a:extLst>
              <a:ext uri="{FF2B5EF4-FFF2-40B4-BE49-F238E27FC236}">
                <a16:creationId xmlns:a16="http://schemas.microsoft.com/office/drawing/2014/main" id="{A853BF04-D06A-DA3B-E57E-0EC9BA006233}"/>
              </a:ext>
            </a:extLst>
          </p:cNvPr>
          <p:cNvSpPr/>
          <p:nvPr/>
        </p:nvSpPr>
        <p:spPr>
          <a:xfrm>
            <a:off x="502920" y="3971109"/>
            <a:ext cx="11201400" cy="424543"/>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63" name="Text 36">
            <a:extLst>
              <a:ext uri="{FF2B5EF4-FFF2-40B4-BE49-F238E27FC236}">
                <a16:creationId xmlns:a16="http://schemas.microsoft.com/office/drawing/2014/main" id="{CCC10B71-AD5F-09EA-CE5F-3AD5FF29A568}"/>
              </a:ext>
            </a:extLst>
          </p:cNvPr>
          <p:cNvSpPr/>
          <p:nvPr/>
        </p:nvSpPr>
        <p:spPr>
          <a:xfrm>
            <a:off x="640080" y="3971109"/>
            <a:ext cx="173736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Processes</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64" name="Text 37">
            <a:extLst>
              <a:ext uri="{FF2B5EF4-FFF2-40B4-BE49-F238E27FC236}">
                <a16:creationId xmlns:a16="http://schemas.microsoft.com/office/drawing/2014/main" id="{C9C69879-D54B-65E1-F4DA-4BA88EB16AAD}"/>
              </a:ext>
            </a:extLst>
          </p:cNvPr>
          <p:cNvSpPr/>
          <p:nvPr/>
        </p:nvSpPr>
        <p:spPr>
          <a:xfrm>
            <a:off x="2651760" y="3971109"/>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Manual, facilitated</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65" name="Text 38">
            <a:extLst>
              <a:ext uri="{FF2B5EF4-FFF2-40B4-BE49-F238E27FC236}">
                <a16:creationId xmlns:a16="http://schemas.microsoft.com/office/drawing/2014/main" id="{EEE5101B-D108-7B1A-8EF8-E292DE752A43}"/>
              </a:ext>
            </a:extLst>
          </p:cNvPr>
          <p:cNvSpPr/>
          <p:nvPr/>
        </p:nvSpPr>
        <p:spPr>
          <a:xfrm>
            <a:off x="5715000" y="3971109"/>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Semi-automated, tool-supported</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66" name="Text 39">
            <a:extLst>
              <a:ext uri="{FF2B5EF4-FFF2-40B4-BE49-F238E27FC236}">
                <a16:creationId xmlns:a16="http://schemas.microsoft.com/office/drawing/2014/main" id="{A16E2ACD-6D7E-3D3C-9764-8A4CA165E542}"/>
              </a:ext>
            </a:extLst>
          </p:cNvPr>
          <p:cNvSpPr/>
          <p:nvPr/>
        </p:nvSpPr>
        <p:spPr>
          <a:xfrm>
            <a:off x="8778240" y="3971109"/>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Embedded in business systems, auto-triggered</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67" name="Shape 40">
            <a:extLst>
              <a:ext uri="{FF2B5EF4-FFF2-40B4-BE49-F238E27FC236}">
                <a16:creationId xmlns:a16="http://schemas.microsoft.com/office/drawing/2014/main" id="{C23B5D70-D78F-08F1-E358-F2FDBCF3ECE9}"/>
              </a:ext>
            </a:extLst>
          </p:cNvPr>
          <p:cNvSpPr/>
          <p:nvPr/>
        </p:nvSpPr>
        <p:spPr>
          <a:xfrm>
            <a:off x="502920" y="4395651"/>
            <a:ext cx="11201400" cy="424543"/>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68" name="Text 41">
            <a:extLst>
              <a:ext uri="{FF2B5EF4-FFF2-40B4-BE49-F238E27FC236}">
                <a16:creationId xmlns:a16="http://schemas.microsoft.com/office/drawing/2014/main" id="{7C3C3121-25D5-786F-FD45-393B71DE8F57}"/>
              </a:ext>
            </a:extLst>
          </p:cNvPr>
          <p:cNvSpPr/>
          <p:nvPr/>
        </p:nvSpPr>
        <p:spPr>
          <a:xfrm>
            <a:off x="640080" y="4395651"/>
            <a:ext cx="173736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Measurement</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69" name="Text 42">
            <a:extLst>
              <a:ext uri="{FF2B5EF4-FFF2-40B4-BE49-F238E27FC236}">
                <a16:creationId xmlns:a16="http://schemas.microsoft.com/office/drawing/2014/main" id="{CA0E965E-E82F-77CD-325E-C028E6CFFBAD}"/>
              </a:ext>
            </a:extLst>
          </p:cNvPr>
          <p:cNvSpPr/>
          <p:nvPr/>
        </p:nvSpPr>
        <p:spPr>
          <a:xfrm>
            <a:off x="2651760" y="4395651"/>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5 KPIs tracked weekly</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70" name="Text 43">
            <a:extLst>
              <a:ext uri="{FF2B5EF4-FFF2-40B4-BE49-F238E27FC236}">
                <a16:creationId xmlns:a16="http://schemas.microsoft.com/office/drawing/2014/main" id="{6CB72E47-2E99-E47D-8EE6-4DD6D127DA66}"/>
              </a:ext>
            </a:extLst>
          </p:cNvPr>
          <p:cNvSpPr/>
          <p:nvPr/>
        </p:nvSpPr>
        <p:spPr>
          <a:xfrm>
            <a:off x="5715000" y="4395651"/>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20 KPIs with dashboards per domain</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71" name="Text 44">
            <a:extLst>
              <a:ext uri="{FF2B5EF4-FFF2-40B4-BE49-F238E27FC236}">
                <a16:creationId xmlns:a16="http://schemas.microsoft.com/office/drawing/2014/main" id="{86549EAC-4F2D-248F-7CC9-FF83B92444F6}"/>
              </a:ext>
            </a:extLst>
          </p:cNvPr>
          <p:cNvSpPr/>
          <p:nvPr/>
        </p:nvSpPr>
        <p:spPr>
          <a:xfrm>
            <a:off x="8778240" y="4395651"/>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Executive scorecard + regulatory reporting</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72" name="Shape 45">
            <a:extLst>
              <a:ext uri="{FF2B5EF4-FFF2-40B4-BE49-F238E27FC236}">
                <a16:creationId xmlns:a16="http://schemas.microsoft.com/office/drawing/2014/main" id="{36DCEDD0-B66B-0319-689C-C56FB73FA7E7}"/>
              </a:ext>
            </a:extLst>
          </p:cNvPr>
          <p:cNvSpPr/>
          <p:nvPr/>
        </p:nvSpPr>
        <p:spPr>
          <a:xfrm>
            <a:off x="502920" y="4820194"/>
            <a:ext cx="11201400" cy="424543"/>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73" name="Text 46">
            <a:extLst>
              <a:ext uri="{FF2B5EF4-FFF2-40B4-BE49-F238E27FC236}">
                <a16:creationId xmlns:a16="http://schemas.microsoft.com/office/drawing/2014/main" id="{A503D270-4B8C-7586-CF97-A3E9ADF53286}"/>
              </a:ext>
            </a:extLst>
          </p:cNvPr>
          <p:cNvSpPr/>
          <p:nvPr/>
        </p:nvSpPr>
        <p:spPr>
          <a:xfrm>
            <a:off x="640080" y="4820194"/>
            <a:ext cx="173736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Governance bodies</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74" name="Text 47">
            <a:extLst>
              <a:ext uri="{FF2B5EF4-FFF2-40B4-BE49-F238E27FC236}">
                <a16:creationId xmlns:a16="http://schemas.microsoft.com/office/drawing/2014/main" id="{03E2BC00-BD5A-10E6-BF62-B26AB67A3742}"/>
              </a:ext>
            </a:extLst>
          </p:cNvPr>
          <p:cNvSpPr/>
          <p:nvPr/>
        </p:nvSpPr>
        <p:spPr>
          <a:xfrm>
            <a:off x="2651760" y="4820194"/>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Sprint team as the body</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75" name="Text 48">
            <a:extLst>
              <a:ext uri="{FF2B5EF4-FFF2-40B4-BE49-F238E27FC236}">
                <a16:creationId xmlns:a16="http://schemas.microsoft.com/office/drawing/2014/main" id="{CACD7CE1-39F5-D4C8-F5F6-51B58D675F37}"/>
              </a:ext>
            </a:extLst>
          </p:cNvPr>
          <p:cNvSpPr/>
          <p:nvPr/>
        </p:nvSpPr>
        <p:spPr>
          <a:xfrm>
            <a:off x="5715000" y="4820194"/>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Council formed, meets monthly</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76" name="Text 49">
            <a:extLst>
              <a:ext uri="{FF2B5EF4-FFF2-40B4-BE49-F238E27FC236}">
                <a16:creationId xmlns:a16="http://schemas.microsoft.com/office/drawing/2014/main" id="{9E43C505-D49B-04FF-E570-7612D480A67A}"/>
              </a:ext>
            </a:extLst>
          </p:cNvPr>
          <p:cNvSpPr/>
          <p:nvPr/>
        </p:nvSpPr>
        <p:spPr>
          <a:xfrm>
            <a:off x="8778240" y="4820194"/>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Full tiered structure: Council · WGs · Domain forums</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77" name="Shape 50">
            <a:extLst>
              <a:ext uri="{FF2B5EF4-FFF2-40B4-BE49-F238E27FC236}">
                <a16:creationId xmlns:a16="http://schemas.microsoft.com/office/drawing/2014/main" id="{B2B973C3-9263-31A9-E95A-CDE2A4E608B6}"/>
              </a:ext>
            </a:extLst>
          </p:cNvPr>
          <p:cNvSpPr/>
          <p:nvPr/>
        </p:nvSpPr>
        <p:spPr>
          <a:xfrm>
            <a:off x="502920" y="5244737"/>
            <a:ext cx="11201400" cy="424543"/>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78" name="Text 51">
            <a:extLst>
              <a:ext uri="{FF2B5EF4-FFF2-40B4-BE49-F238E27FC236}">
                <a16:creationId xmlns:a16="http://schemas.microsoft.com/office/drawing/2014/main" id="{CAD29BDA-FED5-92EF-910C-A617473BD9F6}"/>
              </a:ext>
            </a:extLst>
          </p:cNvPr>
          <p:cNvSpPr/>
          <p:nvPr/>
        </p:nvSpPr>
        <p:spPr>
          <a:xfrm>
            <a:off x="640080" y="5244737"/>
            <a:ext cx="173736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Funding</a:t>
            </a:r>
            <a:endPar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79" name="Text 52">
            <a:extLst>
              <a:ext uri="{FF2B5EF4-FFF2-40B4-BE49-F238E27FC236}">
                <a16:creationId xmlns:a16="http://schemas.microsoft.com/office/drawing/2014/main" id="{92D6DC5A-34C4-DF8F-783F-3511E31B1E5B}"/>
              </a:ext>
            </a:extLst>
          </p:cNvPr>
          <p:cNvSpPr/>
          <p:nvPr/>
        </p:nvSpPr>
        <p:spPr>
          <a:xfrm>
            <a:off x="2651760" y="5244737"/>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Sprint budget, finite</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80" name="Text 53">
            <a:extLst>
              <a:ext uri="{FF2B5EF4-FFF2-40B4-BE49-F238E27FC236}">
                <a16:creationId xmlns:a16="http://schemas.microsoft.com/office/drawing/2014/main" id="{3EB76EF0-85EB-FED8-451D-F0CC6AD92A46}"/>
              </a:ext>
            </a:extLst>
          </p:cNvPr>
          <p:cNvSpPr/>
          <p:nvPr/>
        </p:nvSpPr>
        <p:spPr>
          <a:xfrm>
            <a:off x="5715000" y="5244737"/>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Funded program, annual budget</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81" name="Text 54">
            <a:extLst>
              <a:ext uri="{FF2B5EF4-FFF2-40B4-BE49-F238E27FC236}">
                <a16:creationId xmlns:a16="http://schemas.microsoft.com/office/drawing/2014/main" id="{98810796-D550-C9CE-183E-FAB3092F6331}"/>
              </a:ext>
            </a:extLst>
          </p:cNvPr>
          <p:cNvSpPr/>
          <p:nvPr/>
        </p:nvSpPr>
        <p:spPr>
          <a:xfrm>
            <a:off x="8778240" y="5244737"/>
            <a:ext cx="2788920" cy="424543"/>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Line-item in enterprise budget, chargebacks</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56107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BF21CD-5967-FEB5-680E-51EF555BBE1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4D7EB36-F203-5AD2-C6A6-6F14FE8C66E8}"/>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What actually has to happen between horizons</a:t>
            </a:r>
          </a:p>
        </p:txBody>
      </p:sp>
      <p:sp>
        <p:nvSpPr>
          <p:cNvPr id="4" name="Footer Placeholder 3">
            <a:extLst>
              <a:ext uri="{FF2B5EF4-FFF2-40B4-BE49-F238E27FC236}">
                <a16:creationId xmlns:a16="http://schemas.microsoft.com/office/drawing/2014/main" id="{45B4C4F1-B85E-5243-9A54-E945F7A4D78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F6F2B11C-6445-E3FB-15F1-45D6957B33B9}"/>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1CF168D9-23F8-2182-8B4B-E173458B7A5F}"/>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2DC45ACF-342D-D91C-C928-1FA90970FAE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14" name="Group 13">
              <a:extLst>
                <a:ext uri="{FF2B5EF4-FFF2-40B4-BE49-F238E27FC236}">
                  <a16:creationId xmlns:a16="http://schemas.microsoft.com/office/drawing/2014/main" id="{66E8DD64-0073-3054-5328-B751C9D50AA8}"/>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A28FD209-39DA-3B65-3062-EC233D42F40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6" name="Rectangle 15">
                <a:extLst>
                  <a:ext uri="{FF2B5EF4-FFF2-40B4-BE49-F238E27FC236}">
                    <a16:creationId xmlns:a16="http://schemas.microsoft.com/office/drawing/2014/main" id="{3C289D29-E4FF-E828-6AF1-9937EA105CA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1">
            <a:extLst>
              <a:ext uri="{FF2B5EF4-FFF2-40B4-BE49-F238E27FC236}">
                <a16:creationId xmlns:a16="http://schemas.microsoft.com/office/drawing/2014/main" id="{D336BEE5-970E-8A20-9542-1FB08759C2BA}"/>
              </a:ext>
            </a:extLst>
          </p:cNvPr>
          <p:cNvSpPr/>
          <p:nvPr/>
        </p:nvSpPr>
        <p:spPr>
          <a:xfrm>
            <a:off x="600402" y="1515919"/>
            <a:ext cx="1115568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schemeClr val="bg1"/>
                </a:solidFill>
                <a:effectLst/>
                <a:uLnTx/>
                <a:uFillTx/>
                <a:latin typeface="Arial" panose="020B0604020202020204" pitchFamily="34" charset="0"/>
                <a:ea typeface="Calibri" pitchFamily="34" charset="-122"/>
                <a:cs typeface="Arial" panose="020B0604020202020204" pitchFamily="34" charset="0"/>
              </a:rPr>
              <a:t>The gap between horizons is where scaling dies. Each transition has a named set of activities — skip them and the program stalls.</a:t>
            </a:r>
            <a:endParaRPr kumimoji="0" lang="en-US" sz="1600" b="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6" name="Shape 12">
            <a:extLst>
              <a:ext uri="{FF2B5EF4-FFF2-40B4-BE49-F238E27FC236}">
                <a16:creationId xmlns:a16="http://schemas.microsoft.com/office/drawing/2014/main" id="{477EC664-E104-0385-DAA4-8AEB97FD9DBC}"/>
              </a:ext>
            </a:extLst>
          </p:cNvPr>
          <p:cNvSpPr/>
          <p:nvPr/>
        </p:nvSpPr>
        <p:spPr>
          <a:xfrm>
            <a:off x="600402" y="2201719"/>
            <a:ext cx="5454396" cy="3931920"/>
          </a:xfrm>
          <a:prstGeom prst="rect">
            <a:avLst/>
          </a:prstGeom>
          <a:solidFill>
            <a:srgbClr val="FFFFFF"/>
          </a:solidFill>
          <a:ln w="19050">
            <a:solidFill>
              <a:srgbClr val="11B5B4"/>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7" name="Shape 13">
            <a:extLst>
              <a:ext uri="{FF2B5EF4-FFF2-40B4-BE49-F238E27FC236}">
                <a16:creationId xmlns:a16="http://schemas.microsoft.com/office/drawing/2014/main" id="{7247E767-FAF9-B0D3-BCEE-6B24DD6EB719}"/>
              </a:ext>
            </a:extLst>
          </p:cNvPr>
          <p:cNvSpPr/>
          <p:nvPr/>
        </p:nvSpPr>
        <p:spPr>
          <a:xfrm>
            <a:off x="600402" y="2201719"/>
            <a:ext cx="5454396" cy="5486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8" name="Text 14">
            <a:extLst>
              <a:ext uri="{FF2B5EF4-FFF2-40B4-BE49-F238E27FC236}">
                <a16:creationId xmlns:a16="http://schemas.microsoft.com/office/drawing/2014/main" id="{30FEA119-B627-221C-5475-4CA703A9BAD2}"/>
              </a:ext>
            </a:extLst>
          </p:cNvPr>
          <p:cNvSpPr/>
          <p:nvPr/>
        </p:nvSpPr>
        <p:spPr>
          <a:xfrm>
            <a:off x="783282" y="2247439"/>
            <a:ext cx="5088636"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H1  →  H2</a:t>
            </a:r>
            <a:endParaRPr kumimoji="0" lang="en-US"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9" name="Text 15">
            <a:extLst>
              <a:ext uri="{FF2B5EF4-FFF2-40B4-BE49-F238E27FC236}">
                <a16:creationId xmlns:a16="http://schemas.microsoft.com/office/drawing/2014/main" id="{4FFE785B-09B9-0F76-89E9-BC030FC23BFE}"/>
              </a:ext>
            </a:extLst>
          </p:cNvPr>
          <p:cNvSpPr/>
          <p:nvPr/>
        </p:nvSpPr>
        <p:spPr>
          <a:xfrm>
            <a:off x="783282" y="2476039"/>
            <a:ext cx="5088636"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MVP to Scaled Product  ·  Months 2–6</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 name="Shape 16">
            <a:extLst>
              <a:ext uri="{FF2B5EF4-FFF2-40B4-BE49-F238E27FC236}">
                <a16:creationId xmlns:a16="http://schemas.microsoft.com/office/drawing/2014/main" id="{53906DCA-0133-C2AF-FA69-335668642446}"/>
              </a:ext>
            </a:extLst>
          </p:cNvPr>
          <p:cNvSpPr/>
          <p:nvPr/>
        </p:nvSpPr>
        <p:spPr>
          <a:xfrm>
            <a:off x="783282" y="2841799"/>
            <a:ext cx="228600" cy="2286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1" name="Text 17">
            <a:extLst>
              <a:ext uri="{FF2B5EF4-FFF2-40B4-BE49-F238E27FC236}">
                <a16:creationId xmlns:a16="http://schemas.microsoft.com/office/drawing/2014/main" id="{53860AC8-A0F0-1B0F-A4D2-6E266A7A4BA6}"/>
              </a:ext>
            </a:extLst>
          </p:cNvPr>
          <p:cNvSpPr/>
          <p:nvPr/>
        </p:nvSpPr>
        <p:spPr>
          <a:xfrm>
            <a:off x="783282" y="2841799"/>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7" name="Text 18">
            <a:extLst>
              <a:ext uri="{FF2B5EF4-FFF2-40B4-BE49-F238E27FC236}">
                <a16:creationId xmlns:a16="http://schemas.microsoft.com/office/drawing/2014/main" id="{BB05906A-1DAF-0A04-2CE2-605F5E4D75FD}"/>
              </a:ext>
            </a:extLst>
          </p:cNvPr>
          <p:cNvSpPr/>
          <p:nvPr/>
        </p:nvSpPr>
        <p:spPr>
          <a:xfrm>
            <a:off x="1103322" y="2814367"/>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Productize the prototype</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Rebuild throwaway SharePoint stubs into real tools. Typical: dedicated glossary platform, proper DQ tool, integrated portal.</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8" name="Shape 19">
            <a:extLst>
              <a:ext uri="{FF2B5EF4-FFF2-40B4-BE49-F238E27FC236}">
                <a16:creationId xmlns:a16="http://schemas.microsoft.com/office/drawing/2014/main" id="{8C265159-6E2A-F18E-8A3E-A70A0367EF0E}"/>
              </a:ext>
            </a:extLst>
          </p:cNvPr>
          <p:cNvSpPr/>
          <p:nvPr/>
        </p:nvSpPr>
        <p:spPr>
          <a:xfrm>
            <a:off x="783282" y="3491023"/>
            <a:ext cx="228600" cy="2286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9" name="Text 20">
            <a:extLst>
              <a:ext uri="{FF2B5EF4-FFF2-40B4-BE49-F238E27FC236}">
                <a16:creationId xmlns:a16="http://schemas.microsoft.com/office/drawing/2014/main" id="{C3E907E7-8A53-5A5B-24A7-2A32949C142D}"/>
              </a:ext>
            </a:extLst>
          </p:cNvPr>
          <p:cNvSpPr/>
          <p:nvPr/>
        </p:nvSpPr>
        <p:spPr>
          <a:xfrm>
            <a:off x="783282" y="3491023"/>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0" name="Text 21">
            <a:extLst>
              <a:ext uri="{FF2B5EF4-FFF2-40B4-BE49-F238E27FC236}">
                <a16:creationId xmlns:a16="http://schemas.microsoft.com/office/drawing/2014/main" id="{6F5F1A6F-8E36-BB2D-3211-8ECD216EA9B5}"/>
              </a:ext>
            </a:extLst>
          </p:cNvPr>
          <p:cNvSpPr/>
          <p:nvPr/>
        </p:nvSpPr>
        <p:spPr>
          <a:xfrm>
            <a:off x="1103322" y="3463591"/>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Hire or appoint the core team</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The sprint team goes home. Named DG Lead + 2–3 full-time stewards per domain take over the day-to-day.</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1" name="Shape 22">
            <a:extLst>
              <a:ext uri="{FF2B5EF4-FFF2-40B4-BE49-F238E27FC236}">
                <a16:creationId xmlns:a16="http://schemas.microsoft.com/office/drawing/2014/main" id="{006C4C15-BC07-FBD0-C388-30EDC110A87B}"/>
              </a:ext>
            </a:extLst>
          </p:cNvPr>
          <p:cNvSpPr/>
          <p:nvPr/>
        </p:nvSpPr>
        <p:spPr>
          <a:xfrm>
            <a:off x="783282" y="4140247"/>
            <a:ext cx="228600" cy="2286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 name="Text 23">
            <a:extLst>
              <a:ext uri="{FF2B5EF4-FFF2-40B4-BE49-F238E27FC236}">
                <a16:creationId xmlns:a16="http://schemas.microsoft.com/office/drawing/2014/main" id="{0D6A8C26-DF47-D94F-F6CD-FA60464DDD41}"/>
              </a:ext>
            </a:extLst>
          </p:cNvPr>
          <p:cNvSpPr/>
          <p:nvPr/>
        </p:nvSpPr>
        <p:spPr>
          <a:xfrm>
            <a:off x="783282" y="4140247"/>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 name="Text 24">
            <a:extLst>
              <a:ext uri="{FF2B5EF4-FFF2-40B4-BE49-F238E27FC236}">
                <a16:creationId xmlns:a16="http://schemas.microsoft.com/office/drawing/2014/main" id="{6CBBB744-A7CA-69EC-6B8B-F0ED2842A693}"/>
              </a:ext>
            </a:extLst>
          </p:cNvPr>
          <p:cNvSpPr/>
          <p:nvPr/>
        </p:nvSpPr>
        <p:spPr>
          <a:xfrm>
            <a:off x="1103322" y="4112815"/>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Formalize governance bodies</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Stand up the Data Council. Monthly meetings, charter signed, minutes published. The sprint team was the body — now it's a real body.</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4" name="Shape 25">
            <a:extLst>
              <a:ext uri="{FF2B5EF4-FFF2-40B4-BE49-F238E27FC236}">
                <a16:creationId xmlns:a16="http://schemas.microsoft.com/office/drawing/2014/main" id="{92D88DD8-A3EE-06B4-3506-227568D46DD0}"/>
              </a:ext>
            </a:extLst>
          </p:cNvPr>
          <p:cNvSpPr/>
          <p:nvPr/>
        </p:nvSpPr>
        <p:spPr>
          <a:xfrm>
            <a:off x="783282" y="4789471"/>
            <a:ext cx="228600" cy="2286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5" name="Text 26">
            <a:extLst>
              <a:ext uri="{FF2B5EF4-FFF2-40B4-BE49-F238E27FC236}">
                <a16:creationId xmlns:a16="http://schemas.microsoft.com/office/drawing/2014/main" id="{71EA1FBB-F75B-3FC2-85BC-7E4FFFCAA4CE}"/>
              </a:ext>
            </a:extLst>
          </p:cNvPr>
          <p:cNvSpPr/>
          <p:nvPr/>
        </p:nvSpPr>
        <p:spPr>
          <a:xfrm>
            <a:off x="783282" y="4789471"/>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6" name="Text 27">
            <a:extLst>
              <a:ext uri="{FF2B5EF4-FFF2-40B4-BE49-F238E27FC236}">
                <a16:creationId xmlns:a16="http://schemas.microsoft.com/office/drawing/2014/main" id="{2A4C6683-F12D-87E5-A9B5-FC6B74A2B753}"/>
              </a:ext>
            </a:extLst>
          </p:cNvPr>
          <p:cNvSpPr/>
          <p:nvPr/>
        </p:nvSpPr>
        <p:spPr>
          <a:xfrm>
            <a:off x="1103322" y="4762039"/>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Industrialize training</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One-off onboarding replaced by a role-based curriculum. LMS module for stewards, drop-in sessions for business users.</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7" name="Shape 28">
            <a:extLst>
              <a:ext uri="{FF2B5EF4-FFF2-40B4-BE49-F238E27FC236}">
                <a16:creationId xmlns:a16="http://schemas.microsoft.com/office/drawing/2014/main" id="{5CBC5B4A-66CF-82E6-F5D6-A3211158D2CB}"/>
              </a:ext>
            </a:extLst>
          </p:cNvPr>
          <p:cNvSpPr/>
          <p:nvPr/>
        </p:nvSpPr>
        <p:spPr>
          <a:xfrm>
            <a:off x="783282" y="5438695"/>
            <a:ext cx="228600" cy="2286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8" name="Text 29">
            <a:extLst>
              <a:ext uri="{FF2B5EF4-FFF2-40B4-BE49-F238E27FC236}">
                <a16:creationId xmlns:a16="http://schemas.microsoft.com/office/drawing/2014/main" id="{3C2518C9-7478-FD15-49A2-8ACE47EBC899}"/>
              </a:ext>
            </a:extLst>
          </p:cNvPr>
          <p:cNvSpPr/>
          <p:nvPr/>
        </p:nvSpPr>
        <p:spPr>
          <a:xfrm>
            <a:off x="783282" y="5438695"/>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5</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9" name="Text 30">
            <a:extLst>
              <a:ext uri="{FF2B5EF4-FFF2-40B4-BE49-F238E27FC236}">
                <a16:creationId xmlns:a16="http://schemas.microsoft.com/office/drawing/2014/main" id="{C558087E-C1B2-4A4F-D27A-86D31DE0CBC4}"/>
              </a:ext>
            </a:extLst>
          </p:cNvPr>
          <p:cNvSpPr/>
          <p:nvPr/>
        </p:nvSpPr>
        <p:spPr>
          <a:xfrm>
            <a:off x="1103322" y="5411263"/>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Extend the measurement frame</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From 5 KPIs to 20. Each domain gets its own dashboard. Executive summary rolled up monthly.</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0" name="Shape 31">
            <a:extLst>
              <a:ext uri="{FF2B5EF4-FFF2-40B4-BE49-F238E27FC236}">
                <a16:creationId xmlns:a16="http://schemas.microsoft.com/office/drawing/2014/main" id="{FCFCA790-D400-E1DF-D5B2-2014DB7BCBFB}"/>
              </a:ext>
            </a:extLst>
          </p:cNvPr>
          <p:cNvSpPr/>
          <p:nvPr/>
        </p:nvSpPr>
        <p:spPr>
          <a:xfrm>
            <a:off x="6329118" y="2201719"/>
            <a:ext cx="5454396" cy="3931920"/>
          </a:xfrm>
          <a:prstGeom prst="rect">
            <a:avLst/>
          </a:prstGeom>
          <a:solidFill>
            <a:srgbClr val="FFFFFF"/>
          </a:solidFill>
          <a:ln w="19050">
            <a:solidFill>
              <a:srgbClr val="F59E0B"/>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1" name="Shape 32">
            <a:extLst>
              <a:ext uri="{FF2B5EF4-FFF2-40B4-BE49-F238E27FC236}">
                <a16:creationId xmlns:a16="http://schemas.microsoft.com/office/drawing/2014/main" id="{861CFBBD-8FC5-DBFB-6946-9F1AE6AA645B}"/>
              </a:ext>
            </a:extLst>
          </p:cNvPr>
          <p:cNvSpPr/>
          <p:nvPr/>
        </p:nvSpPr>
        <p:spPr>
          <a:xfrm>
            <a:off x="6329118" y="2201719"/>
            <a:ext cx="5454396" cy="5486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2" name="Text 33">
            <a:extLst>
              <a:ext uri="{FF2B5EF4-FFF2-40B4-BE49-F238E27FC236}">
                <a16:creationId xmlns:a16="http://schemas.microsoft.com/office/drawing/2014/main" id="{BEBB27F4-F0AB-0D83-4DC6-6A0C9206E798}"/>
              </a:ext>
            </a:extLst>
          </p:cNvPr>
          <p:cNvSpPr/>
          <p:nvPr/>
        </p:nvSpPr>
        <p:spPr>
          <a:xfrm>
            <a:off x="6511998" y="2247439"/>
            <a:ext cx="5088636"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H2  →  H3</a:t>
            </a:r>
            <a:endParaRPr kumimoji="0" lang="en-US"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3" name="Text 34">
            <a:extLst>
              <a:ext uri="{FF2B5EF4-FFF2-40B4-BE49-F238E27FC236}">
                <a16:creationId xmlns:a16="http://schemas.microsoft.com/office/drawing/2014/main" id="{AD32A6F2-6D75-7C8C-7DF0-A315BE333A42}"/>
              </a:ext>
            </a:extLst>
          </p:cNvPr>
          <p:cNvSpPr/>
          <p:nvPr/>
        </p:nvSpPr>
        <p:spPr>
          <a:xfrm>
            <a:off x="6511998" y="2476039"/>
            <a:ext cx="5088636" cy="2286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Scaled Product to Enterprise  ·  Months 6–18</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4" name="Shape 35">
            <a:extLst>
              <a:ext uri="{FF2B5EF4-FFF2-40B4-BE49-F238E27FC236}">
                <a16:creationId xmlns:a16="http://schemas.microsoft.com/office/drawing/2014/main" id="{AF93A8FE-EE39-B578-2EC3-A9F38E568509}"/>
              </a:ext>
            </a:extLst>
          </p:cNvPr>
          <p:cNvSpPr/>
          <p:nvPr/>
        </p:nvSpPr>
        <p:spPr>
          <a:xfrm>
            <a:off x="6511998" y="2841799"/>
            <a:ext cx="228600" cy="2286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5" name="Text 36">
            <a:extLst>
              <a:ext uri="{FF2B5EF4-FFF2-40B4-BE49-F238E27FC236}">
                <a16:creationId xmlns:a16="http://schemas.microsoft.com/office/drawing/2014/main" id="{A8768E8C-4B44-C9AA-4CB6-FD251B91793F}"/>
              </a:ext>
            </a:extLst>
          </p:cNvPr>
          <p:cNvSpPr/>
          <p:nvPr/>
        </p:nvSpPr>
        <p:spPr>
          <a:xfrm>
            <a:off x="6511998" y="2841799"/>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6" name="Text 37">
            <a:extLst>
              <a:ext uri="{FF2B5EF4-FFF2-40B4-BE49-F238E27FC236}">
                <a16:creationId xmlns:a16="http://schemas.microsoft.com/office/drawing/2014/main" id="{550CD367-3289-FFCE-4FB6-E552EBF08F0F}"/>
              </a:ext>
            </a:extLst>
          </p:cNvPr>
          <p:cNvSpPr/>
          <p:nvPr/>
        </p:nvSpPr>
        <p:spPr>
          <a:xfrm>
            <a:off x="6832038" y="2814367"/>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Integrate with business systems</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Controls embedded in ERP, CRM, HRIS. DQ checks run in-pipeline. No more 'log into the governance tool to find the definition.'</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7" name="Shape 38">
            <a:extLst>
              <a:ext uri="{FF2B5EF4-FFF2-40B4-BE49-F238E27FC236}">
                <a16:creationId xmlns:a16="http://schemas.microsoft.com/office/drawing/2014/main" id="{2406B432-BDC4-F82A-2D25-D8D2F4491ADE}"/>
              </a:ext>
            </a:extLst>
          </p:cNvPr>
          <p:cNvSpPr/>
          <p:nvPr/>
        </p:nvSpPr>
        <p:spPr>
          <a:xfrm>
            <a:off x="6511998" y="3491023"/>
            <a:ext cx="228600" cy="2286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8" name="Text 39">
            <a:extLst>
              <a:ext uri="{FF2B5EF4-FFF2-40B4-BE49-F238E27FC236}">
                <a16:creationId xmlns:a16="http://schemas.microsoft.com/office/drawing/2014/main" id="{4AD74146-A055-37B4-BD01-D2A85FB636C0}"/>
              </a:ext>
            </a:extLst>
          </p:cNvPr>
          <p:cNvSpPr/>
          <p:nvPr/>
        </p:nvSpPr>
        <p:spPr>
          <a:xfrm>
            <a:off x="6511998" y="3491023"/>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9" name="Text 40">
            <a:extLst>
              <a:ext uri="{FF2B5EF4-FFF2-40B4-BE49-F238E27FC236}">
                <a16:creationId xmlns:a16="http://schemas.microsoft.com/office/drawing/2014/main" id="{A4604549-0FA2-B76E-B44A-16EE358A3742}"/>
              </a:ext>
            </a:extLst>
          </p:cNvPr>
          <p:cNvSpPr/>
          <p:nvPr/>
        </p:nvSpPr>
        <p:spPr>
          <a:xfrm>
            <a:off x="6832038" y="3463591"/>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Cover every tier-1 CDE</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Systematic sweep across domains. Each domain produces its own CDE list, stewards assigned, process walked.</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0" name="Shape 41">
            <a:extLst>
              <a:ext uri="{FF2B5EF4-FFF2-40B4-BE49-F238E27FC236}">
                <a16:creationId xmlns:a16="http://schemas.microsoft.com/office/drawing/2014/main" id="{CF61D6FC-A217-44A3-4D99-6F0186F77B7E}"/>
              </a:ext>
            </a:extLst>
          </p:cNvPr>
          <p:cNvSpPr/>
          <p:nvPr/>
        </p:nvSpPr>
        <p:spPr>
          <a:xfrm>
            <a:off x="6511998" y="4140247"/>
            <a:ext cx="228600" cy="2286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1" name="Text 42">
            <a:extLst>
              <a:ext uri="{FF2B5EF4-FFF2-40B4-BE49-F238E27FC236}">
                <a16:creationId xmlns:a16="http://schemas.microsoft.com/office/drawing/2014/main" id="{408B97F0-AA19-10ED-F765-F449B19D5A77}"/>
              </a:ext>
            </a:extLst>
          </p:cNvPr>
          <p:cNvSpPr/>
          <p:nvPr/>
        </p:nvSpPr>
        <p:spPr>
          <a:xfrm>
            <a:off x="6511998" y="4140247"/>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2" name="Text 43">
            <a:extLst>
              <a:ext uri="{FF2B5EF4-FFF2-40B4-BE49-F238E27FC236}">
                <a16:creationId xmlns:a16="http://schemas.microsoft.com/office/drawing/2014/main" id="{B6635F41-1E36-94B6-D674-97274BEE9BC2}"/>
              </a:ext>
            </a:extLst>
          </p:cNvPr>
          <p:cNvSpPr/>
          <p:nvPr/>
        </p:nvSpPr>
        <p:spPr>
          <a:xfrm>
            <a:off x="6832038" y="4112815"/>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Tier the governance bodies</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Council stays strategic. Working groups handle cross-domain issues. Domain forums handle day-to-day. Escalation paths documented.</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3" name="Shape 44">
            <a:extLst>
              <a:ext uri="{FF2B5EF4-FFF2-40B4-BE49-F238E27FC236}">
                <a16:creationId xmlns:a16="http://schemas.microsoft.com/office/drawing/2014/main" id="{79DA4CE0-2E1F-0B51-265C-ABECFA60BB49}"/>
              </a:ext>
            </a:extLst>
          </p:cNvPr>
          <p:cNvSpPr/>
          <p:nvPr/>
        </p:nvSpPr>
        <p:spPr>
          <a:xfrm>
            <a:off x="6511998" y="4789471"/>
            <a:ext cx="228600" cy="2286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4" name="Text 45">
            <a:extLst>
              <a:ext uri="{FF2B5EF4-FFF2-40B4-BE49-F238E27FC236}">
                <a16:creationId xmlns:a16="http://schemas.microsoft.com/office/drawing/2014/main" id="{6C8D515F-759F-8DF4-01EB-758E3E5B08CA}"/>
              </a:ext>
            </a:extLst>
          </p:cNvPr>
          <p:cNvSpPr/>
          <p:nvPr/>
        </p:nvSpPr>
        <p:spPr>
          <a:xfrm>
            <a:off x="6511998" y="4789471"/>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5" name="Text 46">
            <a:extLst>
              <a:ext uri="{FF2B5EF4-FFF2-40B4-BE49-F238E27FC236}">
                <a16:creationId xmlns:a16="http://schemas.microsoft.com/office/drawing/2014/main" id="{DA33A39B-4ABB-B968-2255-5FE2879A8792}"/>
              </a:ext>
            </a:extLst>
          </p:cNvPr>
          <p:cNvSpPr/>
          <p:nvPr/>
        </p:nvSpPr>
        <p:spPr>
          <a:xfrm>
            <a:off x="6832038" y="4762039"/>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Add regulatory + audit reporting</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The dashboard's back end becomes the source of truth for internal audit, external regulators, and board-level reporting.</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6" name="Shape 47">
            <a:extLst>
              <a:ext uri="{FF2B5EF4-FFF2-40B4-BE49-F238E27FC236}">
                <a16:creationId xmlns:a16="http://schemas.microsoft.com/office/drawing/2014/main" id="{8A6941C9-1A6B-8BE3-CE14-049244925772}"/>
              </a:ext>
            </a:extLst>
          </p:cNvPr>
          <p:cNvSpPr/>
          <p:nvPr/>
        </p:nvSpPr>
        <p:spPr>
          <a:xfrm>
            <a:off x="6511998" y="5438695"/>
            <a:ext cx="228600" cy="22860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7" name="Text 48">
            <a:extLst>
              <a:ext uri="{FF2B5EF4-FFF2-40B4-BE49-F238E27FC236}">
                <a16:creationId xmlns:a16="http://schemas.microsoft.com/office/drawing/2014/main" id="{FADB9511-C828-41A7-47B0-725A827F80D9}"/>
              </a:ext>
            </a:extLst>
          </p:cNvPr>
          <p:cNvSpPr/>
          <p:nvPr/>
        </p:nvSpPr>
        <p:spPr>
          <a:xfrm>
            <a:off x="6511998" y="5438695"/>
            <a:ext cx="228600" cy="2286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5</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8" name="Text 49">
            <a:extLst>
              <a:ext uri="{FF2B5EF4-FFF2-40B4-BE49-F238E27FC236}">
                <a16:creationId xmlns:a16="http://schemas.microsoft.com/office/drawing/2014/main" id="{7EB7EAC6-546D-3BBE-D2C5-FB416D39F9CE}"/>
              </a:ext>
            </a:extLst>
          </p:cNvPr>
          <p:cNvSpPr/>
          <p:nvPr/>
        </p:nvSpPr>
        <p:spPr>
          <a:xfrm>
            <a:off x="6832038" y="5411263"/>
            <a:ext cx="4768596" cy="60350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Bake it into the operating model</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Governance roles in JDs. Governance KPIs in annual performance reviews. Budget line-items. Charge-backs where appropriate.</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318923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279493-929B-7A93-89B5-213956BAA63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E31254A-673F-4D41-5859-74226F1B386E}"/>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What to Preserve, What to Rebuild</a:t>
            </a:r>
          </a:p>
        </p:txBody>
      </p:sp>
      <p:sp>
        <p:nvSpPr>
          <p:cNvPr id="4" name="Footer Placeholder 3">
            <a:extLst>
              <a:ext uri="{FF2B5EF4-FFF2-40B4-BE49-F238E27FC236}">
                <a16:creationId xmlns:a16="http://schemas.microsoft.com/office/drawing/2014/main" id="{6A0B5254-D6E7-46E3-3B26-E73858A5FD6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7E0C0C4-A600-7152-84E0-2790BB2BB97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DD57327D-17AF-3726-491E-B3DB6AAEEC33}"/>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798D381A-4B18-080A-7576-C51338A28B2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14" name="Group 13">
              <a:extLst>
                <a:ext uri="{FF2B5EF4-FFF2-40B4-BE49-F238E27FC236}">
                  <a16:creationId xmlns:a16="http://schemas.microsoft.com/office/drawing/2014/main" id="{EB816053-1208-747A-4478-93F0F6719ED7}"/>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4A63F0C2-4ED3-BE3F-793B-3A47F632BF6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6" name="Rectangle 15">
                <a:extLst>
                  <a:ext uri="{FF2B5EF4-FFF2-40B4-BE49-F238E27FC236}">
                    <a16:creationId xmlns:a16="http://schemas.microsoft.com/office/drawing/2014/main" id="{FB214FCE-7214-C1C3-302C-11E006B4DCF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1">
            <a:extLst>
              <a:ext uri="{FF2B5EF4-FFF2-40B4-BE49-F238E27FC236}">
                <a16:creationId xmlns:a16="http://schemas.microsoft.com/office/drawing/2014/main" id="{9EF3A46A-696E-7619-BAF8-0C04708392E8}"/>
              </a:ext>
            </a:extLst>
          </p:cNvPr>
          <p:cNvSpPr/>
          <p:nvPr/>
        </p:nvSpPr>
        <p:spPr>
          <a:xfrm>
            <a:off x="582114" y="1378759"/>
            <a:ext cx="11155680" cy="5486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common scaling mistake: treating the prototype as 'version 1' and building on top of it. Most artifacts are throwaway. What you preserve is the decisions they validated.</a:t>
            </a:r>
            <a:endParaRPr kumimoji="0" lang="en-US" sz="16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6" name="Shape 12">
            <a:extLst>
              <a:ext uri="{FF2B5EF4-FFF2-40B4-BE49-F238E27FC236}">
                <a16:creationId xmlns:a16="http://schemas.microsoft.com/office/drawing/2014/main" id="{25ECB2CB-09A5-7DE0-3859-F440B5A8CEBC}"/>
              </a:ext>
            </a:extLst>
          </p:cNvPr>
          <p:cNvSpPr/>
          <p:nvPr/>
        </p:nvSpPr>
        <p:spPr>
          <a:xfrm>
            <a:off x="582114" y="2247439"/>
            <a:ext cx="5486400" cy="3474720"/>
          </a:xfrm>
          <a:prstGeom prst="rect">
            <a:avLst/>
          </a:prstGeom>
          <a:solidFill>
            <a:srgbClr val="FFFFFF"/>
          </a:solidFill>
          <a:ln w="1905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7" name="Shape 13">
            <a:extLst>
              <a:ext uri="{FF2B5EF4-FFF2-40B4-BE49-F238E27FC236}">
                <a16:creationId xmlns:a16="http://schemas.microsoft.com/office/drawing/2014/main" id="{F904F9D5-68DC-5177-FAF8-3D8FF5839F1B}"/>
              </a:ext>
            </a:extLst>
          </p:cNvPr>
          <p:cNvSpPr/>
          <p:nvPr/>
        </p:nvSpPr>
        <p:spPr>
          <a:xfrm>
            <a:off x="582114" y="2247439"/>
            <a:ext cx="5486400" cy="502920"/>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8" name="Text 14">
            <a:extLst>
              <a:ext uri="{FF2B5EF4-FFF2-40B4-BE49-F238E27FC236}">
                <a16:creationId xmlns:a16="http://schemas.microsoft.com/office/drawing/2014/main" id="{8A7EB54D-0E1E-7B34-82EC-9B50B51EC83D}"/>
              </a:ext>
            </a:extLst>
          </p:cNvPr>
          <p:cNvSpPr/>
          <p:nvPr/>
        </p:nvSpPr>
        <p:spPr>
          <a:xfrm>
            <a:off x="764994" y="2247439"/>
            <a:ext cx="512064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PRESERVE  —  these are permanent assets</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9" name="Shape 15">
            <a:extLst>
              <a:ext uri="{FF2B5EF4-FFF2-40B4-BE49-F238E27FC236}">
                <a16:creationId xmlns:a16="http://schemas.microsoft.com/office/drawing/2014/main" id="{C6D6C59D-2108-8B48-8E47-0E63AD9ADC0C}"/>
              </a:ext>
            </a:extLst>
          </p:cNvPr>
          <p:cNvSpPr/>
          <p:nvPr/>
        </p:nvSpPr>
        <p:spPr>
          <a:xfrm>
            <a:off x="764994" y="2960671"/>
            <a:ext cx="73152" cy="29260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0" name="Text 16">
            <a:extLst>
              <a:ext uri="{FF2B5EF4-FFF2-40B4-BE49-F238E27FC236}">
                <a16:creationId xmlns:a16="http://schemas.microsoft.com/office/drawing/2014/main" id="{E2A5593C-A99A-E1F0-F8CA-590A66F0A7DA}"/>
              </a:ext>
            </a:extLst>
          </p:cNvPr>
          <p:cNvSpPr/>
          <p:nvPr/>
        </p:nvSpPr>
        <p:spPr>
          <a:xfrm>
            <a:off x="902154" y="28875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The process itself</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The Unified Process Map that survived user testing. This is the single most valuable artifact of the sprint.</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 name="Shape 17">
            <a:extLst>
              <a:ext uri="{FF2B5EF4-FFF2-40B4-BE49-F238E27FC236}">
                <a16:creationId xmlns:a16="http://schemas.microsoft.com/office/drawing/2014/main" id="{A43FDA01-1413-4E47-78BD-BE9CA66D5346}"/>
              </a:ext>
            </a:extLst>
          </p:cNvPr>
          <p:cNvSpPr/>
          <p:nvPr/>
        </p:nvSpPr>
        <p:spPr>
          <a:xfrm>
            <a:off x="764994" y="3417871"/>
            <a:ext cx="73152" cy="29260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7" name="Text 18">
            <a:extLst>
              <a:ext uri="{FF2B5EF4-FFF2-40B4-BE49-F238E27FC236}">
                <a16:creationId xmlns:a16="http://schemas.microsoft.com/office/drawing/2014/main" id="{757B9F57-69B0-9CA6-D747-A8C72AAA7872}"/>
              </a:ext>
            </a:extLst>
          </p:cNvPr>
          <p:cNvSpPr/>
          <p:nvPr/>
        </p:nvSpPr>
        <p:spPr>
          <a:xfrm>
            <a:off x="902154" y="33447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Roles Roster + RACI</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Who does what. The exact role definitions. These carry forward unchanged.</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8" name="Shape 19">
            <a:extLst>
              <a:ext uri="{FF2B5EF4-FFF2-40B4-BE49-F238E27FC236}">
                <a16:creationId xmlns:a16="http://schemas.microsoft.com/office/drawing/2014/main" id="{828C599C-4071-B48A-1EA8-BE2E1EECBC60}"/>
              </a:ext>
            </a:extLst>
          </p:cNvPr>
          <p:cNvSpPr/>
          <p:nvPr/>
        </p:nvSpPr>
        <p:spPr>
          <a:xfrm>
            <a:off x="764994" y="3875071"/>
            <a:ext cx="73152" cy="29260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9" name="Text 20">
            <a:extLst>
              <a:ext uri="{FF2B5EF4-FFF2-40B4-BE49-F238E27FC236}">
                <a16:creationId xmlns:a16="http://schemas.microsoft.com/office/drawing/2014/main" id="{DA04D608-3E99-2F33-2936-06B571F27EBA}"/>
              </a:ext>
            </a:extLst>
          </p:cNvPr>
          <p:cNvSpPr/>
          <p:nvPr/>
        </p:nvSpPr>
        <p:spPr>
          <a:xfrm>
            <a:off x="902154" y="38019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Glossary definitions</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The business terms, validated by real users. The container changes; the definitions don't.</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0" name="Shape 21">
            <a:extLst>
              <a:ext uri="{FF2B5EF4-FFF2-40B4-BE49-F238E27FC236}">
                <a16:creationId xmlns:a16="http://schemas.microsoft.com/office/drawing/2014/main" id="{C265B7C4-3421-2F63-5372-E92C52D89C8A}"/>
              </a:ext>
            </a:extLst>
          </p:cNvPr>
          <p:cNvSpPr/>
          <p:nvPr/>
        </p:nvSpPr>
        <p:spPr>
          <a:xfrm>
            <a:off x="764994" y="4332271"/>
            <a:ext cx="73152" cy="29260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1" name="Text 22">
            <a:extLst>
              <a:ext uri="{FF2B5EF4-FFF2-40B4-BE49-F238E27FC236}">
                <a16:creationId xmlns:a16="http://schemas.microsoft.com/office/drawing/2014/main" id="{35D29AC2-C8D9-D19E-B76A-88CD5EC4A9CA}"/>
              </a:ext>
            </a:extLst>
          </p:cNvPr>
          <p:cNvSpPr/>
          <p:nvPr/>
        </p:nvSpPr>
        <p:spPr>
          <a:xfrm>
            <a:off x="902154" y="42591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Measurement framework</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What you measure and why. The KPI definitions, formulas, thresholds — all transferable to any BI tool.</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 name="Shape 23">
            <a:extLst>
              <a:ext uri="{FF2B5EF4-FFF2-40B4-BE49-F238E27FC236}">
                <a16:creationId xmlns:a16="http://schemas.microsoft.com/office/drawing/2014/main" id="{C091F76A-20D8-9D3A-6B26-C2B035F89A9D}"/>
              </a:ext>
            </a:extLst>
          </p:cNvPr>
          <p:cNvSpPr/>
          <p:nvPr/>
        </p:nvSpPr>
        <p:spPr>
          <a:xfrm>
            <a:off x="764994" y="4789471"/>
            <a:ext cx="73152" cy="29260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3" name="Text 24">
            <a:extLst>
              <a:ext uri="{FF2B5EF4-FFF2-40B4-BE49-F238E27FC236}">
                <a16:creationId xmlns:a16="http://schemas.microsoft.com/office/drawing/2014/main" id="{2C5E3715-99A0-1256-EEDB-98105B165C5D}"/>
              </a:ext>
            </a:extLst>
          </p:cNvPr>
          <p:cNvSpPr/>
          <p:nvPr/>
        </p:nvSpPr>
        <p:spPr>
          <a:xfrm>
            <a:off x="902154" y="47163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Control Points register</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Where governance happens in the process. Each entry stays valid whether implemented in Excel or in ServiceNow.</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4" name="Shape 25">
            <a:extLst>
              <a:ext uri="{FF2B5EF4-FFF2-40B4-BE49-F238E27FC236}">
                <a16:creationId xmlns:a16="http://schemas.microsoft.com/office/drawing/2014/main" id="{C804E057-828E-8725-1524-59972CCC3E89}"/>
              </a:ext>
            </a:extLst>
          </p:cNvPr>
          <p:cNvSpPr/>
          <p:nvPr/>
        </p:nvSpPr>
        <p:spPr>
          <a:xfrm>
            <a:off x="764994" y="5246671"/>
            <a:ext cx="73152" cy="29260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5" name="Text 26">
            <a:extLst>
              <a:ext uri="{FF2B5EF4-FFF2-40B4-BE49-F238E27FC236}">
                <a16:creationId xmlns:a16="http://schemas.microsoft.com/office/drawing/2014/main" id="{61518826-B8DC-0217-E0C9-525408E70C4F}"/>
              </a:ext>
            </a:extLst>
          </p:cNvPr>
          <p:cNvSpPr/>
          <p:nvPr/>
        </p:nvSpPr>
        <p:spPr>
          <a:xfrm>
            <a:off x="902154" y="51735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User-test findings</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The themes, the friction points, the 'unexpected wins.' These guide every scaling decision that follows.</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6" name="Shape 27">
            <a:extLst>
              <a:ext uri="{FF2B5EF4-FFF2-40B4-BE49-F238E27FC236}">
                <a16:creationId xmlns:a16="http://schemas.microsoft.com/office/drawing/2014/main" id="{57394742-F340-DC72-0EF1-07346B0B574C}"/>
              </a:ext>
            </a:extLst>
          </p:cNvPr>
          <p:cNvSpPr/>
          <p:nvPr/>
        </p:nvSpPr>
        <p:spPr>
          <a:xfrm>
            <a:off x="6297114" y="2247439"/>
            <a:ext cx="5486400" cy="3474720"/>
          </a:xfrm>
          <a:prstGeom prst="rect">
            <a:avLst/>
          </a:prstGeom>
          <a:solidFill>
            <a:srgbClr val="FFFFFF"/>
          </a:solidFill>
          <a:ln w="1905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7" name="Shape 28">
            <a:extLst>
              <a:ext uri="{FF2B5EF4-FFF2-40B4-BE49-F238E27FC236}">
                <a16:creationId xmlns:a16="http://schemas.microsoft.com/office/drawing/2014/main" id="{DCF30AFB-1FC6-B5D7-FF9C-188306BE4180}"/>
              </a:ext>
            </a:extLst>
          </p:cNvPr>
          <p:cNvSpPr/>
          <p:nvPr/>
        </p:nvSpPr>
        <p:spPr>
          <a:xfrm>
            <a:off x="6297114" y="2247439"/>
            <a:ext cx="5486400" cy="50292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8" name="Text 29">
            <a:extLst>
              <a:ext uri="{FF2B5EF4-FFF2-40B4-BE49-F238E27FC236}">
                <a16:creationId xmlns:a16="http://schemas.microsoft.com/office/drawing/2014/main" id="{577336FE-7220-1638-7C08-E90994E18B65}"/>
              </a:ext>
            </a:extLst>
          </p:cNvPr>
          <p:cNvSpPr/>
          <p:nvPr/>
        </p:nvSpPr>
        <p:spPr>
          <a:xfrm>
            <a:off x="6479994" y="2247439"/>
            <a:ext cx="512064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REBUILD  —  these were always throwaway</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9" name="Shape 30">
            <a:extLst>
              <a:ext uri="{FF2B5EF4-FFF2-40B4-BE49-F238E27FC236}">
                <a16:creationId xmlns:a16="http://schemas.microsoft.com/office/drawing/2014/main" id="{E2313612-6C88-87CA-9726-D8A2857F83CE}"/>
              </a:ext>
            </a:extLst>
          </p:cNvPr>
          <p:cNvSpPr/>
          <p:nvPr/>
        </p:nvSpPr>
        <p:spPr>
          <a:xfrm>
            <a:off x="6479994" y="2960671"/>
            <a:ext cx="73152" cy="292608"/>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0" name="Text 31">
            <a:extLst>
              <a:ext uri="{FF2B5EF4-FFF2-40B4-BE49-F238E27FC236}">
                <a16:creationId xmlns:a16="http://schemas.microsoft.com/office/drawing/2014/main" id="{8326C149-D8DF-0338-772B-7D1FBC30C62F}"/>
              </a:ext>
            </a:extLst>
          </p:cNvPr>
          <p:cNvSpPr/>
          <p:nvPr/>
        </p:nvSpPr>
        <p:spPr>
          <a:xfrm>
            <a:off x="6617154" y="28875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Glossary tool</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SharePoint list → Collibra / Purview / Atlan. The terms migrate; the list itself does not.</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1" name="Shape 32">
            <a:extLst>
              <a:ext uri="{FF2B5EF4-FFF2-40B4-BE49-F238E27FC236}">
                <a16:creationId xmlns:a16="http://schemas.microsoft.com/office/drawing/2014/main" id="{F3F7F5B4-A380-8927-2680-D85A4CB37C8C}"/>
              </a:ext>
            </a:extLst>
          </p:cNvPr>
          <p:cNvSpPr/>
          <p:nvPr/>
        </p:nvSpPr>
        <p:spPr>
          <a:xfrm>
            <a:off x="6479994" y="3417871"/>
            <a:ext cx="73152" cy="292608"/>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2" name="Text 33">
            <a:extLst>
              <a:ext uri="{FF2B5EF4-FFF2-40B4-BE49-F238E27FC236}">
                <a16:creationId xmlns:a16="http://schemas.microsoft.com/office/drawing/2014/main" id="{908A3246-AC53-09C3-028A-7C1FB028C4C5}"/>
              </a:ext>
            </a:extLst>
          </p:cNvPr>
          <p:cNvSpPr/>
          <p:nvPr/>
        </p:nvSpPr>
        <p:spPr>
          <a:xfrm>
            <a:off x="6617154" y="33447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DQ dashboard</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Excel mock → Power BI / Tableau with real pipelines. The KPIs are the same; the implementation is new.</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3" name="Shape 34">
            <a:extLst>
              <a:ext uri="{FF2B5EF4-FFF2-40B4-BE49-F238E27FC236}">
                <a16:creationId xmlns:a16="http://schemas.microsoft.com/office/drawing/2014/main" id="{CED0D468-662F-7F96-C987-D5BCEFCD916E}"/>
              </a:ext>
            </a:extLst>
          </p:cNvPr>
          <p:cNvSpPr/>
          <p:nvPr/>
        </p:nvSpPr>
        <p:spPr>
          <a:xfrm>
            <a:off x="6479994" y="3875071"/>
            <a:ext cx="73152" cy="292608"/>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4" name="Text 35">
            <a:extLst>
              <a:ext uri="{FF2B5EF4-FFF2-40B4-BE49-F238E27FC236}">
                <a16:creationId xmlns:a16="http://schemas.microsoft.com/office/drawing/2014/main" id="{5B726E7E-3B97-C6D1-7CDB-748E87E1A900}"/>
              </a:ext>
            </a:extLst>
          </p:cNvPr>
          <p:cNvSpPr/>
          <p:nvPr/>
        </p:nvSpPr>
        <p:spPr>
          <a:xfrm>
            <a:off x="6617154" y="38019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Governance portal</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SharePoint page → enterprise intranet hub with real search + personalization.</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5" name="Shape 36">
            <a:extLst>
              <a:ext uri="{FF2B5EF4-FFF2-40B4-BE49-F238E27FC236}">
                <a16:creationId xmlns:a16="http://schemas.microsoft.com/office/drawing/2014/main" id="{6137C4DE-F572-22EB-4946-E76BD93EE398}"/>
              </a:ext>
            </a:extLst>
          </p:cNvPr>
          <p:cNvSpPr/>
          <p:nvPr/>
        </p:nvSpPr>
        <p:spPr>
          <a:xfrm>
            <a:off x="6479994" y="4332271"/>
            <a:ext cx="73152" cy="292608"/>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6" name="Text 37">
            <a:extLst>
              <a:ext uri="{FF2B5EF4-FFF2-40B4-BE49-F238E27FC236}">
                <a16:creationId xmlns:a16="http://schemas.microsoft.com/office/drawing/2014/main" id="{5784E739-642E-0A14-FF4C-13981CD716B1}"/>
              </a:ext>
            </a:extLst>
          </p:cNvPr>
          <p:cNvSpPr/>
          <p:nvPr/>
        </p:nvSpPr>
        <p:spPr>
          <a:xfrm>
            <a:off x="6617154" y="42591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Training materials</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One-off slide decks → LMS courses with tracking, certification, refresh cycles.</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7" name="Shape 38">
            <a:extLst>
              <a:ext uri="{FF2B5EF4-FFF2-40B4-BE49-F238E27FC236}">
                <a16:creationId xmlns:a16="http://schemas.microsoft.com/office/drawing/2014/main" id="{66FEDE4F-4B28-91CE-C43D-A64009E22534}"/>
              </a:ext>
            </a:extLst>
          </p:cNvPr>
          <p:cNvSpPr/>
          <p:nvPr/>
        </p:nvSpPr>
        <p:spPr>
          <a:xfrm>
            <a:off x="6479994" y="4789471"/>
            <a:ext cx="73152" cy="292608"/>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8" name="Text 39">
            <a:extLst>
              <a:ext uri="{FF2B5EF4-FFF2-40B4-BE49-F238E27FC236}">
                <a16:creationId xmlns:a16="http://schemas.microsoft.com/office/drawing/2014/main" id="{FE9E7D53-A4B9-2FF6-EEDB-DC0AF0871ECD}"/>
              </a:ext>
            </a:extLst>
          </p:cNvPr>
          <p:cNvSpPr/>
          <p:nvPr/>
        </p:nvSpPr>
        <p:spPr>
          <a:xfrm>
            <a:off x="6617154" y="47163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Control implementation</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Manual checklists → automated controls embedded in business systems. The logic is the same; the trigger is different.</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9" name="Shape 40">
            <a:extLst>
              <a:ext uri="{FF2B5EF4-FFF2-40B4-BE49-F238E27FC236}">
                <a16:creationId xmlns:a16="http://schemas.microsoft.com/office/drawing/2014/main" id="{B42F9DA3-AD1B-33C8-4AFD-8A7E2E0E337E}"/>
              </a:ext>
            </a:extLst>
          </p:cNvPr>
          <p:cNvSpPr/>
          <p:nvPr/>
        </p:nvSpPr>
        <p:spPr>
          <a:xfrm>
            <a:off x="6479994" y="5246671"/>
            <a:ext cx="73152" cy="292608"/>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0" name="Text 41">
            <a:extLst>
              <a:ext uri="{FF2B5EF4-FFF2-40B4-BE49-F238E27FC236}">
                <a16:creationId xmlns:a16="http://schemas.microsoft.com/office/drawing/2014/main" id="{0A9D8813-213A-6565-4FE1-5537D7DCA9D7}"/>
              </a:ext>
            </a:extLst>
          </p:cNvPr>
          <p:cNvSpPr/>
          <p:nvPr/>
        </p:nvSpPr>
        <p:spPr>
          <a:xfrm>
            <a:off x="6617154" y="5173519"/>
            <a:ext cx="49834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Communication drumbeat</a:t>
            </a: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Kickoff emails → quarterly roadmap, newsletters, steward recognition, town-hall slots.</a:t>
            </a: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1" name="Shape 42">
            <a:extLst>
              <a:ext uri="{FF2B5EF4-FFF2-40B4-BE49-F238E27FC236}">
                <a16:creationId xmlns:a16="http://schemas.microsoft.com/office/drawing/2014/main" id="{74B0EDA0-DE3D-C6A6-B582-D7A93EF5BCFA}"/>
              </a:ext>
            </a:extLst>
          </p:cNvPr>
          <p:cNvSpPr/>
          <p:nvPr/>
        </p:nvSpPr>
        <p:spPr>
          <a:xfrm>
            <a:off x="582114" y="5905039"/>
            <a:ext cx="11201400" cy="2743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2" name="Text 43">
            <a:extLst>
              <a:ext uri="{FF2B5EF4-FFF2-40B4-BE49-F238E27FC236}">
                <a16:creationId xmlns:a16="http://schemas.microsoft.com/office/drawing/2014/main" id="{6CC5718D-5986-8717-BE1E-7BE74E1EFF20}"/>
              </a:ext>
            </a:extLst>
          </p:cNvPr>
          <p:cNvSpPr/>
          <p:nvPr/>
        </p:nvSpPr>
        <p:spPr>
          <a:xfrm>
            <a:off x="764994" y="5905039"/>
            <a:ext cx="10835640"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2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THE RULE:  </a:t>
            </a:r>
            <a:r>
              <a:rPr kumimoji="0" lang="en-US" sz="12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carry the decisions forward, rebuild the surfaces. The sprint's value is what it proved, not what it produced.</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428173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9B4118-42E8-2DFA-AC00-E68DE1A038D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02DCCC2-7AB2-D83E-8DF7-1B470EEC2A88}"/>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Scaling Risks</a:t>
            </a:r>
          </a:p>
        </p:txBody>
      </p:sp>
      <p:sp>
        <p:nvSpPr>
          <p:cNvPr id="4" name="Footer Placeholder 3">
            <a:extLst>
              <a:ext uri="{FF2B5EF4-FFF2-40B4-BE49-F238E27FC236}">
                <a16:creationId xmlns:a16="http://schemas.microsoft.com/office/drawing/2014/main" id="{50DEED85-321E-EA75-4CD3-D565B52F1FC1}"/>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BD3C2EB2-9259-454E-DDF4-F690131DC40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244</a:t>
            </a:fld>
            <a:endParaRPr kumimoji="0" lang="nl-NL" sz="800" b="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C519105C-B82B-B805-CFCA-02C44FC1CEE8}"/>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F24EAA5B-09F3-9D8A-639B-E2A5B4EE04E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14" name="Group 13">
              <a:extLst>
                <a:ext uri="{FF2B5EF4-FFF2-40B4-BE49-F238E27FC236}">
                  <a16:creationId xmlns:a16="http://schemas.microsoft.com/office/drawing/2014/main" id="{D07E2003-9CB2-3E09-32CD-0905683752FD}"/>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35E9FF30-999A-4F21-6CBA-D33EA21C8EE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6" name="Rectangle 15">
                <a:extLst>
                  <a:ext uri="{FF2B5EF4-FFF2-40B4-BE49-F238E27FC236}">
                    <a16:creationId xmlns:a16="http://schemas.microsoft.com/office/drawing/2014/main" id="{6B940DAE-FB03-C842-F1EF-63115BDE56F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1">
            <a:extLst>
              <a:ext uri="{FF2B5EF4-FFF2-40B4-BE49-F238E27FC236}">
                <a16:creationId xmlns:a16="http://schemas.microsoft.com/office/drawing/2014/main" id="{D27D2D8E-AD10-46B6-3D04-AFB7C9805722}"/>
              </a:ext>
            </a:extLst>
          </p:cNvPr>
          <p:cNvSpPr/>
          <p:nvPr/>
        </p:nvSpPr>
        <p:spPr>
          <a:xfrm>
            <a:off x="582114" y="1333618"/>
            <a:ext cx="111556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schemeClr val="bg1"/>
                </a:solidFill>
                <a:effectLst/>
                <a:uLnTx/>
                <a:uFillTx/>
                <a:latin typeface="Arial" panose="020B0604020202020204" pitchFamily="34" charset="0"/>
                <a:ea typeface="Calibri" pitchFamily="34" charset="-122"/>
                <a:cs typeface="Arial" panose="020B0604020202020204" pitchFamily="34" charset="0"/>
              </a:rPr>
              <a:t>Each has a warning signal you can spot early — and a mitigation you can put in place before the program stalls.</a:t>
            </a:r>
            <a:endParaRPr kumimoji="0" lang="en-US" sz="1600" b="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6" name="Shape 12">
            <a:extLst>
              <a:ext uri="{FF2B5EF4-FFF2-40B4-BE49-F238E27FC236}">
                <a16:creationId xmlns:a16="http://schemas.microsoft.com/office/drawing/2014/main" id="{D1672995-5465-9FF9-8612-869482A49E4F}"/>
              </a:ext>
            </a:extLst>
          </p:cNvPr>
          <p:cNvSpPr/>
          <p:nvPr/>
        </p:nvSpPr>
        <p:spPr>
          <a:xfrm>
            <a:off x="582114" y="1882258"/>
            <a:ext cx="11201400" cy="8229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7" name="Shape 13">
            <a:extLst>
              <a:ext uri="{FF2B5EF4-FFF2-40B4-BE49-F238E27FC236}">
                <a16:creationId xmlns:a16="http://schemas.microsoft.com/office/drawing/2014/main" id="{628127A1-EB8F-D167-438F-A79B554D9F51}"/>
              </a:ext>
            </a:extLst>
          </p:cNvPr>
          <p:cNvSpPr/>
          <p:nvPr/>
        </p:nvSpPr>
        <p:spPr>
          <a:xfrm>
            <a:off x="582114" y="1882258"/>
            <a:ext cx="137160" cy="822960"/>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8" name="Text 14">
            <a:extLst>
              <a:ext uri="{FF2B5EF4-FFF2-40B4-BE49-F238E27FC236}">
                <a16:creationId xmlns:a16="http://schemas.microsoft.com/office/drawing/2014/main" id="{4372D7CA-AA38-99CB-F6E3-C5A4BD7AA3BC}"/>
              </a:ext>
            </a:extLst>
          </p:cNvPr>
          <p:cNvSpPr/>
          <p:nvPr/>
        </p:nvSpPr>
        <p:spPr>
          <a:xfrm>
            <a:off x="856434" y="1973698"/>
            <a:ext cx="301752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Premature industrialization</a:t>
            </a:r>
            <a:endParaRPr kumimoji="0" lang="en-US" sz="16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9" name="Shape 15">
            <a:extLst>
              <a:ext uri="{FF2B5EF4-FFF2-40B4-BE49-F238E27FC236}">
                <a16:creationId xmlns:a16="http://schemas.microsoft.com/office/drawing/2014/main" id="{C28A88BE-ED77-75D9-C8C3-EBFDE03D4AB6}"/>
              </a:ext>
            </a:extLst>
          </p:cNvPr>
          <p:cNvSpPr/>
          <p:nvPr/>
        </p:nvSpPr>
        <p:spPr>
          <a:xfrm>
            <a:off x="3965394" y="1973698"/>
            <a:ext cx="731520" cy="201168"/>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0" name="Text 16">
            <a:extLst>
              <a:ext uri="{FF2B5EF4-FFF2-40B4-BE49-F238E27FC236}">
                <a16:creationId xmlns:a16="http://schemas.microsoft.com/office/drawing/2014/main" id="{3E085E0F-DF9F-4001-39A0-3F6D517E591A}"/>
              </a:ext>
            </a:extLst>
          </p:cNvPr>
          <p:cNvSpPr/>
          <p:nvPr/>
        </p:nvSpPr>
        <p:spPr>
          <a:xfrm>
            <a:off x="3965394" y="1973698"/>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SIGNAL</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 name="Text 17">
            <a:extLst>
              <a:ext uri="{FF2B5EF4-FFF2-40B4-BE49-F238E27FC236}">
                <a16:creationId xmlns:a16="http://schemas.microsoft.com/office/drawing/2014/main" id="{88DAA0CB-0E53-A8BE-2006-E2B54289E7E2}"/>
              </a:ext>
            </a:extLst>
          </p:cNvPr>
          <p:cNvSpPr/>
          <p:nvPr/>
        </p:nvSpPr>
        <p:spPr>
          <a:xfrm>
            <a:off x="4742634" y="1973698"/>
            <a:ext cx="704088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'Let's buy Collibra before the pilot ends'</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7" name="Shape 18">
            <a:extLst>
              <a:ext uri="{FF2B5EF4-FFF2-40B4-BE49-F238E27FC236}">
                <a16:creationId xmlns:a16="http://schemas.microsoft.com/office/drawing/2014/main" id="{8E1D45B1-1F1B-3DFF-8E7F-B939B1F65257}"/>
              </a:ext>
            </a:extLst>
          </p:cNvPr>
          <p:cNvSpPr/>
          <p:nvPr/>
        </p:nvSpPr>
        <p:spPr>
          <a:xfrm>
            <a:off x="3965394" y="2321170"/>
            <a:ext cx="731520" cy="20116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8" name="Text 19">
            <a:extLst>
              <a:ext uri="{FF2B5EF4-FFF2-40B4-BE49-F238E27FC236}">
                <a16:creationId xmlns:a16="http://schemas.microsoft.com/office/drawing/2014/main" id="{B38B5285-88E3-7A66-85C1-08260CCEFCC0}"/>
              </a:ext>
            </a:extLst>
          </p:cNvPr>
          <p:cNvSpPr/>
          <p:nvPr/>
        </p:nvSpPr>
        <p:spPr>
          <a:xfrm>
            <a:off x="3965394" y="2321170"/>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FIX</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9" name="Text 20">
            <a:extLst>
              <a:ext uri="{FF2B5EF4-FFF2-40B4-BE49-F238E27FC236}">
                <a16:creationId xmlns:a16="http://schemas.microsoft.com/office/drawing/2014/main" id="{5EB03C33-61FE-6464-53D6-E0D832977860}"/>
              </a:ext>
            </a:extLst>
          </p:cNvPr>
          <p:cNvSpPr/>
          <p:nvPr/>
        </p:nvSpPr>
        <p:spPr>
          <a:xfrm>
            <a:off x="4742634" y="2293738"/>
            <a:ext cx="704088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Stay in SharePoint/Excel until 2 domains use the prototype daily. Tool selection is a H2 decision, not an H1 one.</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0" name="Shape 21">
            <a:extLst>
              <a:ext uri="{FF2B5EF4-FFF2-40B4-BE49-F238E27FC236}">
                <a16:creationId xmlns:a16="http://schemas.microsoft.com/office/drawing/2014/main" id="{ADE6B648-3166-0A58-FB42-61422203790C}"/>
              </a:ext>
            </a:extLst>
          </p:cNvPr>
          <p:cNvSpPr/>
          <p:nvPr/>
        </p:nvSpPr>
        <p:spPr>
          <a:xfrm>
            <a:off x="582114" y="2778370"/>
            <a:ext cx="11201400" cy="8229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1" name="Shape 22">
            <a:extLst>
              <a:ext uri="{FF2B5EF4-FFF2-40B4-BE49-F238E27FC236}">
                <a16:creationId xmlns:a16="http://schemas.microsoft.com/office/drawing/2014/main" id="{4438ADC9-7406-5065-F119-EDB90D174FB9}"/>
              </a:ext>
            </a:extLst>
          </p:cNvPr>
          <p:cNvSpPr/>
          <p:nvPr/>
        </p:nvSpPr>
        <p:spPr>
          <a:xfrm>
            <a:off x="582114" y="2778370"/>
            <a:ext cx="137160" cy="822960"/>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 name="Text 23">
            <a:extLst>
              <a:ext uri="{FF2B5EF4-FFF2-40B4-BE49-F238E27FC236}">
                <a16:creationId xmlns:a16="http://schemas.microsoft.com/office/drawing/2014/main" id="{F6268B1D-D388-16DA-3924-2E9B93C09F10}"/>
              </a:ext>
            </a:extLst>
          </p:cNvPr>
          <p:cNvSpPr/>
          <p:nvPr/>
        </p:nvSpPr>
        <p:spPr>
          <a:xfrm>
            <a:off x="856434" y="2869810"/>
            <a:ext cx="301752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Sprint team burnout</a:t>
            </a:r>
            <a:endParaRPr kumimoji="0" lang="en-US" sz="16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 name="Shape 24">
            <a:extLst>
              <a:ext uri="{FF2B5EF4-FFF2-40B4-BE49-F238E27FC236}">
                <a16:creationId xmlns:a16="http://schemas.microsoft.com/office/drawing/2014/main" id="{2C05936C-5E91-F96C-ACD6-5D8F6DA5E849}"/>
              </a:ext>
            </a:extLst>
          </p:cNvPr>
          <p:cNvSpPr/>
          <p:nvPr/>
        </p:nvSpPr>
        <p:spPr>
          <a:xfrm>
            <a:off x="3965394" y="2869810"/>
            <a:ext cx="731520" cy="201168"/>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4" name="Text 25">
            <a:extLst>
              <a:ext uri="{FF2B5EF4-FFF2-40B4-BE49-F238E27FC236}">
                <a16:creationId xmlns:a16="http://schemas.microsoft.com/office/drawing/2014/main" id="{36A18257-BD1A-02D6-DE21-ADF792B9B674}"/>
              </a:ext>
            </a:extLst>
          </p:cNvPr>
          <p:cNvSpPr/>
          <p:nvPr/>
        </p:nvSpPr>
        <p:spPr>
          <a:xfrm>
            <a:off x="3965394" y="2869810"/>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SIGNAL</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5" name="Text 26">
            <a:extLst>
              <a:ext uri="{FF2B5EF4-FFF2-40B4-BE49-F238E27FC236}">
                <a16:creationId xmlns:a16="http://schemas.microsoft.com/office/drawing/2014/main" id="{E1B9EE10-41EB-3AF0-3432-5CE767808728}"/>
              </a:ext>
            </a:extLst>
          </p:cNvPr>
          <p:cNvSpPr/>
          <p:nvPr/>
        </p:nvSpPr>
        <p:spPr>
          <a:xfrm>
            <a:off x="4742634" y="2869810"/>
            <a:ext cx="704088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original stewards are doing everything, months after the sprint</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6" name="Shape 27">
            <a:extLst>
              <a:ext uri="{FF2B5EF4-FFF2-40B4-BE49-F238E27FC236}">
                <a16:creationId xmlns:a16="http://schemas.microsoft.com/office/drawing/2014/main" id="{78F42EEF-EDA5-1898-8140-6588F2EA09F6}"/>
              </a:ext>
            </a:extLst>
          </p:cNvPr>
          <p:cNvSpPr/>
          <p:nvPr/>
        </p:nvSpPr>
        <p:spPr>
          <a:xfrm>
            <a:off x="3965394" y="3217282"/>
            <a:ext cx="731520" cy="20116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7" name="Text 28">
            <a:extLst>
              <a:ext uri="{FF2B5EF4-FFF2-40B4-BE49-F238E27FC236}">
                <a16:creationId xmlns:a16="http://schemas.microsoft.com/office/drawing/2014/main" id="{42629D64-7C69-1B30-A343-FBF610EC7B4D}"/>
              </a:ext>
            </a:extLst>
          </p:cNvPr>
          <p:cNvSpPr/>
          <p:nvPr/>
        </p:nvSpPr>
        <p:spPr>
          <a:xfrm>
            <a:off x="3965394" y="3217282"/>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FIX</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8" name="Text 29">
            <a:extLst>
              <a:ext uri="{FF2B5EF4-FFF2-40B4-BE49-F238E27FC236}">
                <a16:creationId xmlns:a16="http://schemas.microsoft.com/office/drawing/2014/main" id="{B2F8A653-6C3A-29DE-9B29-BCBC8DF2BD53}"/>
              </a:ext>
            </a:extLst>
          </p:cNvPr>
          <p:cNvSpPr/>
          <p:nvPr/>
        </p:nvSpPr>
        <p:spPr>
          <a:xfrm>
            <a:off x="4742634" y="3189850"/>
            <a:ext cx="704088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Named successor per role by month 3. Sprint team transitions to coaching, not doing.</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9" name="Shape 30">
            <a:extLst>
              <a:ext uri="{FF2B5EF4-FFF2-40B4-BE49-F238E27FC236}">
                <a16:creationId xmlns:a16="http://schemas.microsoft.com/office/drawing/2014/main" id="{C3702675-C8C1-7A7C-EF3B-B4F4730C2438}"/>
              </a:ext>
            </a:extLst>
          </p:cNvPr>
          <p:cNvSpPr/>
          <p:nvPr/>
        </p:nvSpPr>
        <p:spPr>
          <a:xfrm>
            <a:off x="582114" y="3674482"/>
            <a:ext cx="11201400" cy="8229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0" name="Shape 31">
            <a:extLst>
              <a:ext uri="{FF2B5EF4-FFF2-40B4-BE49-F238E27FC236}">
                <a16:creationId xmlns:a16="http://schemas.microsoft.com/office/drawing/2014/main" id="{BA1579C8-F0BD-9255-BBCE-F28774898E8E}"/>
              </a:ext>
            </a:extLst>
          </p:cNvPr>
          <p:cNvSpPr/>
          <p:nvPr/>
        </p:nvSpPr>
        <p:spPr>
          <a:xfrm>
            <a:off x="582114" y="3674482"/>
            <a:ext cx="137160" cy="822960"/>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1" name="Text 32">
            <a:extLst>
              <a:ext uri="{FF2B5EF4-FFF2-40B4-BE49-F238E27FC236}">
                <a16:creationId xmlns:a16="http://schemas.microsoft.com/office/drawing/2014/main" id="{8B92E6E9-DF2E-FC7D-4AC2-FBA387DB7EF8}"/>
              </a:ext>
            </a:extLst>
          </p:cNvPr>
          <p:cNvSpPr/>
          <p:nvPr/>
        </p:nvSpPr>
        <p:spPr>
          <a:xfrm>
            <a:off x="856434" y="3765922"/>
            <a:ext cx="301752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Governance body theater</a:t>
            </a:r>
            <a:endParaRPr kumimoji="0" lang="en-US" sz="16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2" name="Shape 33">
            <a:extLst>
              <a:ext uri="{FF2B5EF4-FFF2-40B4-BE49-F238E27FC236}">
                <a16:creationId xmlns:a16="http://schemas.microsoft.com/office/drawing/2014/main" id="{73FC386A-8FE6-31B7-ADDD-05B5A0B1169A}"/>
              </a:ext>
            </a:extLst>
          </p:cNvPr>
          <p:cNvSpPr/>
          <p:nvPr/>
        </p:nvSpPr>
        <p:spPr>
          <a:xfrm>
            <a:off x="3965394" y="3765922"/>
            <a:ext cx="731520" cy="201168"/>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3" name="Text 34">
            <a:extLst>
              <a:ext uri="{FF2B5EF4-FFF2-40B4-BE49-F238E27FC236}">
                <a16:creationId xmlns:a16="http://schemas.microsoft.com/office/drawing/2014/main" id="{C55FB3A6-4BCA-B78F-512C-AD8C9A789723}"/>
              </a:ext>
            </a:extLst>
          </p:cNvPr>
          <p:cNvSpPr/>
          <p:nvPr/>
        </p:nvSpPr>
        <p:spPr>
          <a:xfrm>
            <a:off x="3965394" y="3765922"/>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SIGNAL</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4" name="Text 35">
            <a:extLst>
              <a:ext uri="{FF2B5EF4-FFF2-40B4-BE49-F238E27FC236}">
                <a16:creationId xmlns:a16="http://schemas.microsoft.com/office/drawing/2014/main" id="{50B0FAF5-DD76-13F8-B772-D3316ED86670}"/>
              </a:ext>
            </a:extLst>
          </p:cNvPr>
          <p:cNvSpPr/>
          <p:nvPr/>
        </p:nvSpPr>
        <p:spPr>
          <a:xfrm>
            <a:off x="4742634" y="3765922"/>
            <a:ext cx="704088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Data Council meets monthly but no decisions get taken</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5" name="Shape 36">
            <a:extLst>
              <a:ext uri="{FF2B5EF4-FFF2-40B4-BE49-F238E27FC236}">
                <a16:creationId xmlns:a16="http://schemas.microsoft.com/office/drawing/2014/main" id="{AEAB03F6-09D4-E47C-69B2-2B36488D3CCF}"/>
              </a:ext>
            </a:extLst>
          </p:cNvPr>
          <p:cNvSpPr/>
          <p:nvPr/>
        </p:nvSpPr>
        <p:spPr>
          <a:xfrm>
            <a:off x="3965394" y="4113394"/>
            <a:ext cx="731520" cy="20116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6" name="Text 37">
            <a:extLst>
              <a:ext uri="{FF2B5EF4-FFF2-40B4-BE49-F238E27FC236}">
                <a16:creationId xmlns:a16="http://schemas.microsoft.com/office/drawing/2014/main" id="{CDF3E2AC-F370-538E-6B76-7322240E4489}"/>
              </a:ext>
            </a:extLst>
          </p:cNvPr>
          <p:cNvSpPr/>
          <p:nvPr/>
        </p:nvSpPr>
        <p:spPr>
          <a:xfrm>
            <a:off x="3965394" y="4113394"/>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FIX</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7" name="Text 38">
            <a:extLst>
              <a:ext uri="{FF2B5EF4-FFF2-40B4-BE49-F238E27FC236}">
                <a16:creationId xmlns:a16="http://schemas.microsoft.com/office/drawing/2014/main" id="{83CD9629-FCB9-3F43-15FC-C09D1C19EF48}"/>
              </a:ext>
            </a:extLst>
          </p:cNvPr>
          <p:cNvSpPr/>
          <p:nvPr/>
        </p:nvSpPr>
        <p:spPr>
          <a:xfrm>
            <a:off x="4742634" y="4085962"/>
            <a:ext cx="704088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Every meeting has a decision log. If 3 meetings pass without a binding decision, reset the charter.</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8" name="Shape 39">
            <a:extLst>
              <a:ext uri="{FF2B5EF4-FFF2-40B4-BE49-F238E27FC236}">
                <a16:creationId xmlns:a16="http://schemas.microsoft.com/office/drawing/2014/main" id="{213FE63A-2C94-68B7-7451-4D384ABE628C}"/>
              </a:ext>
            </a:extLst>
          </p:cNvPr>
          <p:cNvSpPr/>
          <p:nvPr/>
        </p:nvSpPr>
        <p:spPr>
          <a:xfrm>
            <a:off x="582114" y="4570594"/>
            <a:ext cx="11201400" cy="8229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9" name="Shape 40">
            <a:extLst>
              <a:ext uri="{FF2B5EF4-FFF2-40B4-BE49-F238E27FC236}">
                <a16:creationId xmlns:a16="http://schemas.microsoft.com/office/drawing/2014/main" id="{541BF7AF-029C-06D2-6692-0C13A92F81CC}"/>
              </a:ext>
            </a:extLst>
          </p:cNvPr>
          <p:cNvSpPr/>
          <p:nvPr/>
        </p:nvSpPr>
        <p:spPr>
          <a:xfrm>
            <a:off x="582114" y="4570594"/>
            <a:ext cx="137160" cy="822960"/>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0" name="Text 41">
            <a:extLst>
              <a:ext uri="{FF2B5EF4-FFF2-40B4-BE49-F238E27FC236}">
                <a16:creationId xmlns:a16="http://schemas.microsoft.com/office/drawing/2014/main" id="{478E5C8A-BA37-8E29-AE66-61E0227FB8CB}"/>
              </a:ext>
            </a:extLst>
          </p:cNvPr>
          <p:cNvSpPr/>
          <p:nvPr/>
        </p:nvSpPr>
        <p:spPr>
          <a:xfrm>
            <a:off x="856434" y="4662034"/>
            <a:ext cx="301752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Tool-driven process drift</a:t>
            </a:r>
            <a:endParaRPr kumimoji="0" lang="en-US" sz="16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1" name="Shape 42">
            <a:extLst>
              <a:ext uri="{FF2B5EF4-FFF2-40B4-BE49-F238E27FC236}">
                <a16:creationId xmlns:a16="http://schemas.microsoft.com/office/drawing/2014/main" id="{EA6B68DB-5E1A-F183-AE95-50171C6AAB90}"/>
              </a:ext>
            </a:extLst>
          </p:cNvPr>
          <p:cNvSpPr/>
          <p:nvPr/>
        </p:nvSpPr>
        <p:spPr>
          <a:xfrm>
            <a:off x="3965394" y="4662034"/>
            <a:ext cx="731520" cy="201168"/>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2" name="Text 43">
            <a:extLst>
              <a:ext uri="{FF2B5EF4-FFF2-40B4-BE49-F238E27FC236}">
                <a16:creationId xmlns:a16="http://schemas.microsoft.com/office/drawing/2014/main" id="{005B86CB-31E5-932F-7669-E779812803EC}"/>
              </a:ext>
            </a:extLst>
          </p:cNvPr>
          <p:cNvSpPr/>
          <p:nvPr/>
        </p:nvSpPr>
        <p:spPr>
          <a:xfrm>
            <a:off x="3965394" y="4662034"/>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SIGNAL</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3" name="Text 44">
            <a:extLst>
              <a:ext uri="{FF2B5EF4-FFF2-40B4-BE49-F238E27FC236}">
                <a16:creationId xmlns:a16="http://schemas.microsoft.com/office/drawing/2014/main" id="{7840ED0D-F395-B2BD-E648-D53423FE8BD5}"/>
              </a:ext>
            </a:extLst>
          </p:cNvPr>
          <p:cNvSpPr/>
          <p:nvPr/>
        </p:nvSpPr>
        <p:spPr>
          <a:xfrm>
            <a:off x="4742634" y="4662034"/>
            <a:ext cx="704088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tool can't do X, so we changed the process'</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4" name="Shape 45">
            <a:extLst>
              <a:ext uri="{FF2B5EF4-FFF2-40B4-BE49-F238E27FC236}">
                <a16:creationId xmlns:a16="http://schemas.microsoft.com/office/drawing/2014/main" id="{7D096E91-4D11-0229-2CB1-42592D0B464B}"/>
              </a:ext>
            </a:extLst>
          </p:cNvPr>
          <p:cNvSpPr/>
          <p:nvPr/>
        </p:nvSpPr>
        <p:spPr>
          <a:xfrm>
            <a:off x="3965394" y="5009506"/>
            <a:ext cx="731520" cy="20116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5" name="Text 46">
            <a:extLst>
              <a:ext uri="{FF2B5EF4-FFF2-40B4-BE49-F238E27FC236}">
                <a16:creationId xmlns:a16="http://schemas.microsoft.com/office/drawing/2014/main" id="{F103471E-D3A5-2C8D-7E7E-BA274D400269}"/>
              </a:ext>
            </a:extLst>
          </p:cNvPr>
          <p:cNvSpPr/>
          <p:nvPr/>
        </p:nvSpPr>
        <p:spPr>
          <a:xfrm>
            <a:off x="3965394" y="5009506"/>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FIX</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6" name="Text 47">
            <a:extLst>
              <a:ext uri="{FF2B5EF4-FFF2-40B4-BE49-F238E27FC236}">
                <a16:creationId xmlns:a16="http://schemas.microsoft.com/office/drawing/2014/main" id="{8A3D47DC-8E94-70D4-5F5B-83E581FEF638}"/>
              </a:ext>
            </a:extLst>
          </p:cNvPr>
          <p:cNvSpPr/>
          <p:nvPr/>
        </p:nvSpPr>
        <p:spPr>
          <a:xfrm>
            <a:off x="4742634" y="4982074"/>
            <a:ext cx="704088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Process map is the source of truth. Tool must adapt — or be replaced. Log every process deviation.</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47" name="Shape 48">
            <a:extLst>
              <a:ext uri="{FF2B5EF4-FFF2-40B4-BE49-F238E27FC236}">
                <a16:creationId xmlns:a16="http://schemas.microsoft.com/office/drawing/2014/main" id="{54EC48E0-D504-5A11-0F13-BA43761980EA}"/>
              </a:ext>
            </a:extLst>
          </p:cNvPr>
          <p:cNvSpPr/>
          <p:nvPr/>
        </p:nvSpPr>
        <p:spPr>
          <a:xfrm>
            <a:off x="582114" y="5466706"/>
            <a:ext cx="11201400" cy="822960"/>
          </a:xfrm>
          <a:prstGeom prst="rect">
            <a:avLst/>
          </a:prstGeom>
          <a:solidFill>
            <a:srgbClr val="F1FAFA"/>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8" name="Shape 49">
            <a:extLst>
              <a:ext uri="{FF2B5EF4-FFF2-40B4-BE49-F238E27FC236}">
                <a16:creationId xmlns:a16="http://schemas.microsoft.com/office/drawing/2014/main" id="{2842FC65-BA42-298F-3878-277D55E3AE8E}"/>
              </a:ext>
            </a:extLst>
          </p:cNvPr>
          <p:cNvSpPr/>
          <p:nvPr/>
        </p:nvSpPr>
        <p:spPr>
          <a:xfrm>
            <a:off x="582114" y="5466706"/>
            <a:ext cx="137160" cy="822960"/>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49" name="Text 50">
            <a:extLst>
              <a:ext uri="{FF2B5EF4-FFF2-40B4-BE49-F238E27FC236}">
                <a16:creationId xmlns:a16="http://schemas.microsoft.com/office/drawing/2014/main" id="{5C866EC1-6D8F-F634-DD67-1576B516D0A6}"/>
              </a:ext>
            </a:extLst>
          </p:cNvPr>
          <p:cNvSpPr/>
          <p:nvPr/>
        </p:nvSpPr>
        <p:spPr>
          <a:xfrm>
            <a:off x="856434" y="5558146"/>
            <a:ext cx="301752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Metrics without consequences</a:t>
            </a:r>
            <a:endParaRPr kumimoji="0" lang="en-US" sz="16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0" name="Shape 51">
            <a:extLst>
              <a:ext uri="{FF2B5EF4-FFF2-40B4-BE49-F238E27FC236}">
                <a16:creationId xmlns:a16="http://schemas.microsoft.com/office/drawing/2014/main" id="{97D8606E-9A57-FDA7-52DA-67B76FA0D4C1}"/>
              </a:ext>
            </a:extLst>
          </p:cNvPr>
          <p:cNvSpPr/>
          <p:nvPr/>
        </p:nvSpPr>
        <p:spPr>
          <a:xfrm>
            <a:off x="3965394" y="5558146"/>
            <a:ext cx="731520" cy="201168"/>
          </a:xfrm>
          <a:prstGeom prst="rect">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1" name="Text 52">
            <a:extLst>
              <a:ext uri="{FF2B5EF4-FFF2-40B4-BE49-F238E27FC236}">
                <a16:creationId xmlns:a16="http://schemas.microsoft.com/office/drawing/2014/main" id="{0531A5F3-6967-1632-B43D-1BCAC825F521}"/>
              </a:ext>
            </a:extLst>
          </p:cNvPr>
          <p:cNvSpPr/>
          <p:nvPr/>
        </p:nvSpPr>
        <p:spPr>
          <a:xfrm>
            <a:off x="3965394" y="5558146"/>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SIGNAL</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2" name="Text 53">
            <a:extLst>
              <a:ext uri="{FF2B5EF4-FFF2-40B4-BE49-F238E27FC236}">
                <a16:creationId xmlns:a16="http://schemas.microsoft.com/office/drawing/2014/main" id="{E3CDD2BE-61BC-1B2E-1F40-9F0D1EF26AE1}"/>
              </a:ext>
            </a:extLst>
          </p:cNvPr>
          <p:cNvSpPr/>
          <p:nvPr/>
        </p:nvSpPr>
        <p:spPr>
          <a:xfrm>
            <a:off x="4742634" y="5558146"/>
            <a:ext cx="7040880" cy="22860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DQ scores drop and nothing changes</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3" name="Shape 54">
            <a:extLst>
              <a:ext uri="{FF2B5EF4-FFF2-40B4-BE49-F238E27FC236}">
                <a16:creationId xmlns:a16="http://schemas.microsoft.com/office/drawing/2014/main" id="{23C97AD0-6AA3-B684-3842-22D8B0ED7CEC}"/>
              </a:ext>
            </a:extLst>
          </p:cNvPr>
          <p:cNvSpPr/>
          <p:nvPr/>
        </p:nvSpPr>
        <p:spPr>
          <a:xfrm>
            <a:off x="3965394" y="5905618"/>
            <a:ext cx="731520" cy="201168"/>
          </a:xfrm>
          <a:prstGeom prst="rect">
            <a:avLst/>
          </a:prstGeom>
          <a:solidFill>
            <a:srgbClr val="7CB342"/>
          </a:solidFill>
          <a:ln w="12700">
            <a:solidFill>
              <a:srgbClr val="7CB342"/>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54" name="Text 55">
            <a:extLst>
              <a:ext uri="{FF2B5EF4-FFF2-40B4-BE49-F238E27FC236}">
                <a16:creationId xmlns:a16="http://schemas.microsoft.com/office/drawing/2014/main" id="{6DD513B2-4D89-DE22-3ED7-1CD014013872}"/>
              </a:ext>
            </a:extLst>
          </p:cNvPr>
          <p:cNvSpPr/>
          <p:nvPr/>
        </p:nvSpPr>
        <p:spPr>
          <a:xfrm>
            <a:off x="3965394" y="5905618"/>
            <a:ext cx="731520" cy="201168"/>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0" cap="none" spc="2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FIX</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55" name="Text 56">
            <a:extLst>
              <a:ext uri="{FF2B5EF4-FFF2-40B4-BE49-F238E27FC236}">
                <a16:creationId xmlns:a16="http://schemas.microsoft.com/office/drawing/2014/main" id="{E1A468F1-FA22-D4A0-13B4-9176623AC19E}"/>
              </a:ext>
            </a:extLst>
          </p:cNvPr>
          <p:cNvSpPr/>
          <p:nvPr/>
        </p:nvSpPr>
        <p:spPr>
          <a:xfrm>
            <a:off x="4742634" y="5878186"/>
            <a:ext cx="7040880" cy="3657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Every Red threshold triggers a named escalation AND a named remediation owner. No escalation = no KPI.</a:t>
            </a:r>
            <a:endParaRPr kumimoji="0" lang="en-US" sz="11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504660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Embedding &amp; Scaling Data Governance</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49" y="2401129"/>
            <a:ext cx="4457085"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Further Implement Use Cases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49" y="2877588"/>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Mature Prototypes into Full Solutions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49" y="3355160"/>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Embed Data Governance Processes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49" y="3827922"/>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Scale Through Agile Implementation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52093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Based on the roadmap developed during the sprint, it's time to </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implement the additional use cases </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were identified as critical to achieving long-term success.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use case will follow an </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agile, iterative approach </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ensure rapid progress, continuous improvement, and measurable results.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small </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focusing on the most immediate and impactful use cases, such as improving data quality for key business operations or ensuring compliance with regulatory requirements.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Expand iteratively</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As each use case is implemented successfully, learn from the process and apply those insights to subsequent use cases, scaling governance across different business units or departments.</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49" y="4300684"/>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Monitor &amp; Measure Success</a:t>
            </a:r>
          </a:p>
        </p:txBody>
      </p:sp>
      <p:sp>
        <p:nvSpPr>
          <p:cNvPr id="21" name="Tijdelijke aanduiding voor tekst 44">
            <a:extLst>
              <a:ext uri="{FF2B5EF4-FFF2-40B4-BE49-F238E27FC236}">
                <a16:creationId xmlns:a16="http://schemas.microsoft.com/office/drawing/2014/main" id="{E6DB52EF-8CF5-6A56-49B8-2E352511FDAB}"/>
              </a:ext>
            </a:extLst>
          </p:cNvPr>
          <p:cNvSpPr txBox="1">
            <a:spLocks/>
          </p:cNvSpPr>
          <p:nvPr/>
        </p:nvSpPr>
        <p:spPr>
          <a:xfrm>
            <a:off x="704849" y="4773446"/>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Strengthen Training and Communication</a:t>
            </a:r>
          </a:p>
        </p:txBody>
      </p:sp>
      <p:grpSp>
        <p:nvGrpSpPr>
          <p:cNvPr id="6" name="Group 5">
            <a:extLst>
              <a:ext uri="{FF2B5EF4-FFF2-40B4-BE49-F238E27FC236}">
                <a16:creationId xmlns:a16="http://schemas.microsoft.com/office/drawing/2014/main" id="{94A96719-DD5D-DA1F-3C32-98D68D169B2F}"/>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8E0238CB-C808-8084-0DF4-4CF242753EC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8" name="Group 7">
              <a:extLst>
                <a:ext uri="{FF2B5EF4-FFF2-40B4-BE49-F238E27FC236}">
                  <a16:creationId xmlns:a16="http://schemas.microsoft.com/office/drawing/2014/main" id="{F0C5EF3C-D076-655F-E156-3EDD430FAD1E}"/>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AE4EC64D-92F6-B743-9C53-6117F101E39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0" name="Rectangle 9">
                <a:extLst>
                  <a:ext uri="{FF2B5EF4-FFF2-40B4-BE49-F238E27FC236}">
                    <a16:creationId xmlns:a16="http://schemas.microsoft.com/office/drawing/2014/main" id="{ED7459EF-C3CA-1C77-04D7-E7E02469E70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0619781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Embedding &amp; Scaling Data Governance</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49" y="2401129"/>
            <a:ext cx="445708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Further Implement Use Cases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49" y="2877588"/>
            <a:ext cx="445708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Mature Prototypes into Full Solutions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49" y="3355160"/>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Embed Data Governance Processes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49" y="3827922"/>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Scale Through Agile Implementation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7" y="2407919"/>
            <a:ext cx="5833603" cy="3638919"/>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prototypes we developed and tested during the sprint now need to be matured into </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fully functional, stable products and processes</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involves refining the prototypes based on user feedback, ensuring scalability, and aligning them with organizational requirements.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Refine the Business Glossary</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Transition from a basic glossary to a robust, centralized repository of business terms, definitions, and metadata for CDEs.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Optimize data quality monitoring</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Standardize the monitoring processes developed in the sprint, embedding them into regular workflows with automatic checks, alerts, and corrective actions.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Documentation and automation</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Ensure all workflows, processes, and governance procedures are documented and, where possible, automate routine tasks for improved efficiency.</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49" y="4300684"/>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Monitor &amp; Measure Success</a:t>
            </a:r>
          </a:p>
        </p:txBody>
      </p:sp>
      <p:sp>
        <p:nvSpPr>
          <p:cNvPr id="21" name="Tijdelijke aanduiding voor tekst 44">
            <a:extLst>
              <a:ext uri="{FF2B5EF4-FFF2-40B4-BE49-F238E27FC236}">
                <a16:creationId xmlns:a16="http://schemas.microsoft.com/office/drawing/2014/main" id="{E6DB52EF-8CF5-6A56-49B8-2E352511FDAB}"/>
              </a:ext>
            </a:extLst>
          </p:cNvPr>
          <p:cNvSpPr txBox="1">
            <a:spLocks/>
          </p:cNvSpPr>
          <p:nvPr/>
        </p:nvSpPr>
        <p:spPr>
          <a:xfrm>
            <a:off x="704849" y="4773446"/>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Strengthen Training and Communication</a:t>
            </a:r>
          </a:p>
        </p:txBody>
      </p:sp>
      <p:grpSp>
        <p:nvGrpSpPr>
          <p:cNvPr id="6" name="Group 5">
            <a:extLst>
              <a:ext uri="{FF2B5EF4-FFF2-40B4-BE49-F238E27FC236}">
                <a16:creationId xmlns:a16="http://schemas.microsoft.com/office/drawing/2014/main" id="{F2B15E90-3575-AF62-A662-93988F404DAA}"/>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B3CBB160-2ADA-5913-E32C-58993D90F00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8" name="Group 7">
              <a:extLst>
                <a:ext uri="{FF2B5EF4-FFF2-40B4-BE49-F238E27FC236}">
                  <a16:creationId xmlns:a16="http://schemas.microsoft.com/office/drawing/2014/main" id="{32032C6E-4DDE-8A88-3C16-D2314FFDA895}"/>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C30EB2D1-5690-2B68-62E5-2D2F9D4288F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0" name="Rectangle 9">
                <a:extLst>
                  <a:ext uri="{FF2B5EF4-FFF2-40B4-BE49-F238E27FC236}">
                    <a16:creationId xmlns:a16="http://schemas.microsoft.com/office/drawing/2014/main" id="{F83EA7D3-F5C1-B20F-C1F6-EFAF6491631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9121194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Embedding &amp; Scaling Data Governance</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49" y="2401129"/>
            <a:ext cx="445708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Further Implement Use Cases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49" y="2877588"/>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Mature Prototypes into Full Solutions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49" y="3355160"/>
            <a:ext cx="445708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Embed Data Governance Processes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49" y="3827922"/>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Scale Through Agile Implementation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52093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will ensure that the data governance tools and processes are </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integrated into daily operations</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not just as standalone efforts but as part of the organization’s core functions. This includes training the teams to work effectively with these processes, communicating the value, and securing ongoing buy-in from stakeholders.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Operationalize roles</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Embed the defined roles of data stewards, data custodians, and data owners across departments. Ensure clear accountability and ownership of data governance tasks.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Institutionalize workflows</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Standardize processes for data quality, metadata management, and governance. Ensure they are regularly reviewed, improved, and scaled across business areas.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Drive cultural change</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Encourage data governance to become part of the organization's culture by continuously communicating its benefits and successes.</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49" y="4300684"/>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Monitor &amp; Measure Success</a:t>
            </a:r>
          </a:p>
        </p:txBody>
      </p:sp>
      <p:sp>
        <p:nvSpPr>
          <p:cNvPr id="21" name="Tijdelijke aanduiding voor tekst 44">
            <a:extLst>
              <a:ext uri="{FF2B5EF4-FFF2-40B4-BE49-F238E27FC236}">
                <a16:creationId xmlns:a16="http://schemas.microsoft.com/office/drawing/2014/main" id="{E6DB52EF-8CF5-6A56-49B8-2E352511FDAB}"/>
              </a:ext>
            </a:extLst>
          </p:cNvPr>
          <p:cNvSpPr txBox="1">
            <a:spLocks/>
          </p:cNvSpPr>
          <p:nvPr/>
        </p:nvSpPr>
        <p:spPr>
          <a:xfrm>
            <a:off x="704849" y="4773446"/>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Strengthen Training and Communication</a:t>
            </a:r>
          </a:p>
        </p:txBody>
      </p:sp>
      <p:grpSp>
        <p:nvGrpSpPr>
          <p:cNvPr id="6" name="Group 5">
            <a:extLst>
              <a:ext uri="{FF2B5EF4-FFF2-40B4-BE49-F238E27FC236}">
                <a16:creationId xmlns:a16="http://schemas.microsoft.com/office/drawing/2014/main" id="{055B933D-F129-E56C-6C57-3E98675B41B9}"/>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9704C3F8-44F3-98B2-2FCB-5B93909E566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8" name="Group 7">
              <a:extLst>
                <a:ext uri="{FF2B5EF4-FFF2-40B4-BE49-F238E27FC236}">
                  <a16:creationId xmlns:a16="http://schemas.microsoft.com/office/drawing/2014/main" id="{641A0F74-1B6F-D721-18A8-DD76B86E63F2}"/>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A1D6E0A1-E706-9C09-211D-A293BAEB6ED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0" name="Rectangle 9">
                <a:extLst>
                  <a:ext uri="{FF2B5EF4-FFF2-40B4-BE49-F238E27FC236}">
                    <a16:creationId xmlns:a16="http://schemas.microsoft.com/office/drawing/2014/main" id="{EC126736-0309-AA09-EF94-8D40D8F0587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6898590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Embedding &amp; Scaling Data Governance</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49" y="2401129"/>
            <a:ext cx="445708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Further Implement Use Cases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49" y="2877588"/>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Mature Prototypes into Full Solutions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49" y="3355160"/>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Embed Data Governance Processes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49" y="3827922"/>
            <a:ext cx="445708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Scale Through Agile Implementation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52093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Continue to apply the agile methodology for further scaling the governance framework across the organization. This includes regular iteration, stakeholder feedback, and adjustments to meet evolving business needs.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Agile sprints for governance</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Just as in this DG Sprint</a:t>
            </a:r>
            <a:r>
              <a:rPr kumimoji="0" lang="en-US"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TM</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use agile principles to iteratively develop governance processes and tools, with regular cycles of testing, feedback, and improvement.</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Expand the scope</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Apply the DG Sprint</a:t>
            </a:r>
            <a:r>
              <a:rPr kumimoji="0" lang="en-US"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TM</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approach to new departments or new governance challenges such as data privacy, security, or regulatory compliance, ensuring flexibility and responsiveness to change.</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Continuous stakeholder engagement</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Maintain engagement with stakeholders at all levels to gather input, address concerns, and ensure the governance framework evolves to meet changing needs.</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49" y="4300684"/>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Monitor &amp; Measure Success</a:t>
            </a:r>
          </a:p>
        </p:txBody>
      </p:sp>
      <p:sp>
        <p:nvSpPr>
          <p:cNvPr id="21" name="Tijdelijke aanduiding voor tekst 44">
            <a:extLst>
              <a:ext uri="{FF2B5EF4-FFF2-40B4-BE49-F238E27FC236}">
                <a16:creationId xmlns:a16="http://schemas.microsoft.com/office/drawing/2014/main" id="{E6DB52EF-8CF5-6A56-49B8-2E352511FDAB}"/>
              </a:ext>
            </a:extLst>
          </p:cNvPr>
          <p:cNvSpPr txBox="1">
            <a:spLocks/>
          </p:cNvSpPr>
          <p:nvPr/>
        </p:nvSpPr>
        <p:spPr>
          <a:xfrm>
            <a:off x="704849" y="4773446"/>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Strengthen Training and Communication</a:t>
            </a:r>
          </a:p>
        </p:txBody>
      </p:sp>
      <p:grpSp>
        <p:nvGrpSpPr>
          <p:cNvPr id="6" name="Group 5">
            <a:extLst>
              <a:ext uri="{FF2B5EF4-FFF2-40B4-BE49-F238E27FC236}">
                <a16:creationId xmlns:a16="http://schemas.microsoft.com/office/drawing/2014/main" id="{0EAF7E9F-2222-B7B8-B845-29DCFEDEF88E}"/>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A24D35B3-59A2-C5DC-BAA3-7D16A5EB4A0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8" name="Group 7">
              <a:extLst>
                <a:ext uri="{FF2B5EF4-FFF2-40B4-BE49-F238E27FC236}">
                  <a16:creationId xmlns:a16="http://schemas.microsoft.com/office/drawing/2014/main" id="{76229381-AA2C-0EA3-F4B0-E47BD7E235B3}"/>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8BC9BA0F-567E-10F9-6976-DA27CCC6A5A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0" name="Rectangle 9">
                <a:extLst>
                  <a:ext uri="{FF2B5EF4-FFF2-40B4-BE49-F238E27FC236}">
                    <a16:creationId xmlns:a16="http://schemas.microsoft.com/office/drawing/2014/main" id="{7C95F2F8-BC82-24D3-E344-71360C8D349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8922872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Embedding &amp; Scaling Data Governance</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249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49" y="2401129"/>
            <a:ext cx="445708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Further Implement Use Cases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49" y="2877588"/>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Mature Prototypes into Full Solutions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49" y="3355160"/>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Embed Data Governance Processes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49" y="3827922"/>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Scale Through Agile Implementation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52093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up a </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continuous improvement process </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monitor the effectiveness of the data governance program, leveraging the metrics dashboards and KPIs developed during the DG Sprint</a:t>
            </a:r>
            <a:r>
              <a:rPr kumimoji="0" lang="en-US"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TM</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will ensure we are always progressing and adapting to changes.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Track progress</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Use the governance KPIs (e.g., data quality metrics, policy compliance rates, data steward onboarding rates) to measure success and identify areas for improvement.</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Adjust and adapt</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Regularly review metrics to identify any areas where governance initiatives are falling short and adapt strategies accordingly.</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Maintain transparency</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Regularly communicate performance metrics and governance progress with all stakeholders to ensure continued alignment and buy-in.</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49" y="4300684"/>
            <a:ext cx="445708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Monitor &amp; Measure Success</a:t>
            </a:r>
          </a:p>
        </p:txBody>
      </p:sp>
      <p:sp>
        <p:nvSpPr>
          <p:cNvPr id="21" name="Tijdelijke aanduiding voor tekst 44">
            <a:extLst>
              <a:ext uri="{FF2B5EF4-FFF2-40B4-BE49-F238E27FC236}">
                <a16:creationId xmlns:a16="http://schemas.microsoft.com/office/drawing/2014/main" id="{E6DB52EF-8CF5-6A56-49B8-2E352511FDAB}"/>
              </a:ext>
            </a:extLst>
          </p:cNvPr>
          <p:cNvSpPr txBox="1">
            <a:spLocks/>
          </p:cNvSpPr>
          <p:nvPr/>
        </p:nvSpPr>
        <p:spPr>
          <a:xfrm>
            <a:off x="704849" y="4773446"/>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Strengthen Training and Communication</a:t>
            </a:r>
          </a:p>
        </p:txBody>
      </p:sp>
      <p:grpSp>
        <p:nvGrpSpPr>
          <p:cNvPr id="6" name="Group 5">
            <a:extLst>
              <a:ext uri="{FF2B5EF4-FFF2-40B4-BE49-F238E27FC236}">
                <a16:creationId xmlns:a16="http://schemas.microsoft.com/office/drawing/2014/main" id="{288575D2-A395-0DA8-99EA-71A26D1C809D}"/>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8E39A4AD-212A-6377-9E40-B32A842C98E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8" name="Group 7">
              <a:extLst>
                <a:ext uri="{FF2B5EF4-FFF2-40B4-BE49-F238E27FC236}">
                  <a16:creationId xmlns:a16="http://schemas.microsoft.com/office/drawing/2014/main" id="{D6171AE0-11AC-F55B-E992-4E575F61C41F}"/>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C558C440-8D9C-3D12-1BDF-4A76F423154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0" name="Rectangle 9">
                <a:extLst>
                  <a:ext uri="{FF2B5EF4-FFF2-40B4-BE49-F238E27FC236}">
                    <a16:creationId xmlns:a16="http://schemas.microsoft.com/office/drawing/2014/main" id="{73314860-9753-63B4-A1FD-4C3ABE42E0B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7676814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CE7B0BFB-4478-1A97-EB56-A5F45BACBDEC}"/>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383682" y="4910664"/>
            <a:ext cx="2293827" cy="1019175"/>
          </a:xfrm>
          <a:prstGeom prst="rect">
            <a:avLst/>
          </a:prstGeom>
        </p:spPr>
      </p:pic>
      <p:sp>
        <p:nvSpPr>
          <p:cNvPr id="14" name="Rectangle 13">
            <a:extLst>
              <a:ext uri="{FF2B5EF4-FFF2-40B4-BE49-F238E27FC236}">
                <a16:creationId xmlns:a16="http://schemas.microsoft.com/office/drawing/2014/main" id="{7E5B1010-C50B-83A6-736C-61309E7A750B}"/>
              </a:ext>
            </a:extLst>
          </p:cNvPr>
          <p:cNvSpPr/>
          <p:nvPr/>
        </p:nvSpPr>
        <p:spPr>
          <a:xfrm>
            <a:off x="5666313" y="1973818"/>
            <a:ext cx="1720806"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pic>
        <p:nvPicPr>
          <p:cNvPr id="15" name="Picture 14" descr="A phone with a black case&#10;&#10;Description automatically generated with medium confidence">
            <a:extLst>
              <a:ext uri="{FF2B5EF4-FFF2-40B4-BE49-F238E27FC236}">
                <a16:creationId xmlns:a16="http://schemas.microsoft.com/office/drawing/2014/main" id="{21B271DE-44C4-AA88-713F-D9C2C46CE91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5973209" y="3012106"/>
            <a:ext cx="1107013" cy="2031365"/>
          </a:xfrm>
          <a:prstGeom prst="rect">
            <a:avLst/>
          </a:prstGeom>
        </p:spPr>
      </p:pic>
      <p:grpSp>
        <p:nvGrpSpPr>
          <p:cNvPr id="16" name="Group 15">
            <a:extLst>
              <a:ext uri="{FF2B5EF4-FFF2-40B4-BE49-F238E27FC236}">
                <a16:creationId xmlns:a16="http://schemas.microsoft.com/office/drawing/2014/main" id="{A8A9FA11-866A-A29D-B4FB-6FAC22706682}"/>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42A03D60-5461-0292-91C6-66282253320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0" name="Group 19">
              <a:extLst>
                <a:ext uri="{FF2B5EF4-FFF2-40B4-BE49-F238E27FC236}">
                  <a16:creationId xmlns:a16="http://schemas.microsoft.com/office/drawing/2014/main" id="{0B68B09B-F516-D862-44EA-03AF05358CAB}"/>
                </a:ext>
              </a:extLst>
            </p:cNvPr>
            <p:cNvGrpSpPr/>
            <p:nvPr/>
          </p:nvGrpSpPr>
          <p:grpSpPr>
            <a:xfrm>
              <a:off x="10892274" y="158021"/>
              <a:ext cx="1191080" cy="262128"/>
              <a:chOff x="9614080" y="308749"/>
              <a:chExt cx="1191080" cy="262128"/>
            </a:xfrm>
          </p:grpSpPr>
          <p:sp>
            <p:nvSpPr>
              <p:cNvPr id="21" name="Rectangle 20">
                <a:extLst>
                  <a:ext uri="{FF2B5EF4-FFF2-40B4-BE49-F238E27FC236}">
                    <a16:creationId xmlns:a16="http://schemas.microsoft.com/office/drawing/2014/main" id="{E9D2A26F-3731-1A39-EC48-55A45EEF7EC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2" name="Rectangle 21">
                <a:extLst>
                  <a:ext uri="{FF2B5EF4-FFF2-40B4-BE49-F238E27FC236}">
                    <a16:creationId xmlns:a16="http://schemas.microsoft.com/office/drawing/2014/main" id="{937726D8-396A-9503-AC04-24268203D77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3" name="Rectangle 22">
            <a:extLst>
              <a:ext uri="{FF2B5EF4-FFF2-40B4-BE49-F238E27FC236}">
                <a16:creationId xmlns:a16="http://schemas.microsoft.com/office/drawing/2014/main" id="{44188511-1861-C43E-25AE-D0783384273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4245492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Embedding &amp; Scaling Data Governance</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49" y="2401129"/>
            <a:ext cx="445708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Further Implement Use Cases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49" y="2877588"/>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Mature Prototypes into Full Solutions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49" y="3355160"/>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Embed Data Governance Processes</a:t>
            </a:r>
          </a:p>
        </p:txBody>
      </p:sp>
      <p:sp>
        <p:nvSpPr>
          <p:cNvPr id="16" name="Tijdelijke aanduiding voor tekst 44">
            <a:extLst>
              <a:ext uri="{FF2B5EF4-FFF2-40B4-BE49-F238E27FC236}">
                <a16:creationId xmlns:a16="http://schemas.microsoft.com/office/drawing/2014/main" id="{483D1BCA-0FE8-6DEA-D08E-42D698F4232C}"/>
              </a:ext>
            </a:extLst>
          </p:cNvPr>
          <p:cNvSpPr txBox="1">
            <a:spLocks/>
          </p:cNvSpPr>
          <p:nvPr/>
        </p:nvSpPr>
        <p:spPr>
          <a:xfrm>
            <a:off x="704849" y="3827922"/>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Scale Through Agile Implementation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520932"/>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Effective data governance requires everyone in the organization to understand their role and the importance of data governance processes. A </a:t>
            </a: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targeted training and communication strategy </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 essential to ensuring this.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Training programs</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Provide tailored training for different data governance roles (e.g., data stewards, custodians, owners) to ensure they can carry out their responsibilities effectively.</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 campaigns</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Develop a communication strategy to ensure that all employees understand the data governance framework and how they contribute to its success.</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Ongoing education</a:t>
            </a:r>
            <a:r>
              <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Embed continuous learning through workshops, internal webinars, and regular updates on new governance developments.</a:t>
            </a:r>
          </a:p>
        </p:txBody>
      </p:sp>
      <p:sp>
        <p:nvSpPr>
          <p:cNvPr id="20" name="Tijdelijke aanduiding voor tekst 44">
            <a:extLst>
              <a:ext uri="{FF2B5EF4-FFF2-40B4-BE49-F238E27FC236}">
                <a16:creationId xmlns:a16="http://schemas.microsoft.com/office/drawing/2014/main" id="{C44E3A02-5A4F-CF6D-F8E6-482C7BA13B2A}"/>
              </a:ext>
            </a:extLst>
          </p:cNvPr>
          <p:cNvSpPr txBox="1">
            <a:spLocks/>
          </p:cNvSpPr>
          <p:nvPr/>
        </p:nvSpPr>
        <p:spPr>
          <a:xfrm>
            <a:off x="704849" y="4300684"/>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Monitor &amp; Measure Success</a:t>
            </a:r>
          </a:p>
        </p:txBody>
      </p:sp>
      <p:sp>
        <p:nvSpPr>
          <p:cNvPr id="21" name="Tijdelijke aanduiding voor tekst 44">
            <a:extLst>
              <a:ext uri="{FF2B5EF4-FFF2-40B4-BE49-F238E27FC236}">
                <a16:creationId xmlns:a16="http://schemas.microsoft.com/office/drawing/2014/main" id="{E6DB52EF-8CF5-6A56-49B8-2E352511FDAB}"/>
              </a:ext>
            </a:extLst>
          </p:cNvPr>
          <p:cNvSpPr txBox="1">
            <a:spLocks/>
          </p:cNvSpPr>
          <p:nvPr/>
        </p:nvSpPr>
        <p:spPr>
          <a:xfrm>
            <a:off x="704849" y="4773446"/>
            <a:ext cx="445708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Strengthen Training and Communication</a:t>
            </a:r>
          </a:p>
        </p:txBody>
      </p:sp>
      <p:grpSp>
        <p:nvGrpSpPr>
          <p:cNvPr id="6" name="Group 5">
            <a:extLst>
              <a:ext uri="{FF2B5EF4-FFF2-40B4-BE49-F238E27FC236}">
                <a16:creationId xmlns:a16="http://schemas.microsoft.com/office/drawing/2014/main" id="{B382F746-9964-F461-FDF8-38AF13EAF56C}"/>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1D5F726B-5223-D436-235B-D820CA5A2EF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8" name="Group 7">
              <a:extLst>
                <a:ext uri="{FF2B5EF4-FFF2-40B4-BE49-F238E27FC236}">
                  <a16:creationId xmlns:a16="http://schemas.microsoft.com/office/drawing/2014/main" id="{9CCCCE71-9142-A7E2-DAD9-0125EB76023C}"/>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9E12326E-E452-2367-CDF3-A23CAA33192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0" name="Rectangle 9">
                <a:extLst>
                  <a:ext uri="{FF2B5EF4-FFF2-40B4-BE49-F238E27FC236}">
                    <a16:creationId xmlns:a16="http://schemas.microsoft.com/office/drawing/2014/main" id="{3914B474-3AC2-7A76-E536-10D26F66173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195955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6+</a:t>
            </a:r>
            <a:br>
              <a:rPr lang="en-US" dirty="0"/>
            </a:br>
            <a:r>
              <a:rPr lang="en-US" sz="2000" dirty="0" err="1"/>
              <a:t>LiftOff</a:t>
            </a:r>
            <a:r>
              <a:rPr lang="en-US" sz="2000" dirty="0"/>
              <a:t> | Embedding &amp; Scaling Data Governance</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578283"/>
            <a:ext cx="9544936" cy="3412941"/>
          </a:xfrm>
        </p:spPr>
        <p:txBody>
          <a:bodyPr/>
          <a:lstStyle/>
          <a:p>
            <a:pPr marL="0" indent="0" algn="just">
              <a:lnSpc>
                <a:spcPct val="100000"/>
              </a:lnSpc>
              <a:buNone/>
            </a:pPr>
            <a:r>
              <a:rPr lang="en-US" sz="2000" dirty="0">
                <a:solidFill>
                  <a:schemeClr val="bg1"/>
                </a:solidFill>
              </a:rPr>
              <a:t>As we move forward with </a:t>
            </a:r>
            <a:r>
              <a:rPr lang="en-US" sz="2000" dirty="0" err="1">
                <a:solidFill>
                  <a:schemeClr val="bg1"/>
                </a:solidFill>
              </a:rPr>
              <a:t>LiftOff</a:t>
            </a:r>
            <a:r>
              <a:rPr lang="en-US" sz="2000" dirty="0">
                <a:solidFill>
                  <a:schemeClr val="bg1"/>
                </a:solidFill>
              </a:rPr>
              <a:t>, the focus shifts to making data governance a core part of the organization's culture. The prototypes will evolve into </a:t>
            </a:r>
            <a:r>
              <a:rPr lang="en-US" sz="2000" b="1" dirty="0">
                <a:solidFill>
                  <a:schemeClr val="bg1"/>
                </a:solidFill>
              </a:rPr>
              <a:t>embedded practices and capabilities </a:t>
            </a:r>
            <a:r>
              <a:rPr lang="en-US" sz="2000" dirty="0">
                <a:solidFill>
                  <a:schemeClr val="bg1"/>
                </a:solidFill>
              </a:rPr>
              <a:t>that not only improve data quality but also enhance decision-making, transparency, and compliance across the organization.</a:t>
            </a:r>
          </a:p>
          <a:p>
            <a:pPr marL="0" indent="0" algn="just">
              <a:lnSpc>
                <a:spcPct val="100000"/>
              </a:lnSpc>
              <a:buNone/>
            </a:pPr>
            <a:r>
              <a:rPr lang="en-US" sz="2000" dirty="0">
                <a:solidFill>
                  <a:schemeClr val="bg1"/>
                </a:solidFill>
              </a:rPr>
              <a:t>By continuously implementing the use cases on the roadmap, maturing our prototypes into fully integrated solutions, and scaling the framework using agile methodologies, we will ensure that data governance drives real business value and creates a </a:t>
            </a:r>
            <a:r>
              <a:rPr lang="en-US" sz="2000" b="1" dirty="0">
                <a:solidFill>
                  <a:schemeClr val="bg1"/>
                </a:solidFill>
              </a:rPr>
              <a:t>sustainable data-driven culture</a:t>
            </a:r>
            <a:r>
              <a:rPr lang="en-US" sz="2000" dirty="0">
                <a:solidFill>
                  <a:schemeClr val="bg1"/>
                </a:solidFill>
              </a:rPr>
              <a:t> where you manage your data as an asset.</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6809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Steps After the Data Governance Sprint</a:t>
            </a:r>
            <a:r>
              <a:rPr kumimoji="0" lang="en-US" sz="20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TM</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086F38B8-F9D2-7940-9BED-E22EC62F1DB6}"/>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16BB5920-1352-9A2E-EB60-EAAEC4A51B4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14" name="Group 13">
              <a:extLst>
                <a:ext uri="{FF2B5EF4-FFF2-40B4-BE49-F238E27FC236}">
                  <a16:creationId xmlns:a16="http://schemas.microsoft.com/office/drawing/2014/main" id="{AE61DE76-171E-209B-8AD0-41D355AFDC04}"/>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837CBAFA-E0E3-B23B-75BE-0134914C13E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6+</a:t>
                </a:r>
              </a:p>
            </p:txBody>
          </p:sp>
          <p:sp>
            <p:nvSpPr>
              <p:cNvPr id="16" name="Rectangle 15">
                <a:extLst>
                  <a:ext uri="{FF2B5EF4-FFF2-40B4-BE49-F238E27FC236}">
                    <a16:creationId xmlns:a16="http://schemas.microsoft.com/office/drawing/2014/main" id="{A1D8CD52-1E16-7473-FE28-8AF7A55D025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3708885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F95C2E-9AA7-BC54-2A45-F484B5ABF40F}"/>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622780EC-DCEE-F14D-04E1-C63EE853E7C5}"/>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694F673-2F10-A1E2-6692-A3627F9A8690}"/>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252</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CD3483B9-F864-BB9B-40C4-62D96B57CECB}"/>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Keys to Success</a:t>
            </a:r>
          </a:p>
        </p:txBody>
      </p:sp>
      <p:sp>
        <p:nvSpPr>
          <p:cNvPr id="57" name="Rectangle: Rounded Corners 56">
            <a:extLst>
              <a:ext uri="{FF2B5EF4-FFF2-40B4-BE49-F238E27FC236}">
                <a16:creationId xmlns:a16="http://schemas.microsoft.com/office/drawing/2014/main" id="{C053B144-49A5-641D-7360-432410241168}"/>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EED79D9F-1F54-19B6-BFCF-2F78DE3D7BF0}"/>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8147931E-F1D7-13B5-DBD7-0E08B203FE86}"/>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75CAC48C-0D94-23E6-C9BD-E1BDF7F241D2}"/>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3AAE88F1-4661-22B3-02A3-5823A487BDC3}"/>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FF5237D7-3A88-E966-4A6F-DC7B0AAFB5FA}"/>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F2DA0F2-DC0B-543B-ECED-5D6BBFA66F0D}"/>
              </a:ext>
            </a:extLst>
          </p:cNvPr>
          <p:cNvSpPr txBox="1"/>
          <p:nvPr/>
        </p:nvSpPr>
        <p:spPr>
          <a:xfrm>
            <a:off x="610506" y="32634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6 Laws of Facilitation</a:t>
            </a:r>
          </a:p>
        </p:txBody>
      </p:sp>
      <p:sp>
        <p:nvSpPr>
          <p:cNvPr id="9" name="Oval 8">
            <a:extLst>
              <a:ext uri="{FF2B5EF4-FFF2-40B4-BE49-F238E27FC236}">
                <a16:creationId xmlns:a16="http://schemas.microsoft.com/office/drawing/2014/main" id="{02F24615-ABD4-8D0D-D766-DCDA00428128}"/>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119AA948-7B0D-478C-9A3E-945F758CFE84}"/>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55FB0693-1CD7-0362-4879-54846452365E}"/>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879BC1EA-006E-EB81-3D53-95C6CE98D7F9}"/>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4E2997F3-B637-6869-B8A0-F2B57924A99E}"/>
              </a:ext>
            </a:extLst>
          </p:cNvPr>
          <p:cNvSpPr txBox="1"/>
          <p:nvPr/>
        </p:nvSpPr>
        <p:spPr>
          <a:xfrm>
            <a:off x="2856897" y="3123734"/>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Setting Yourself Up for Success!</a:t>
            </a:r>
          </a:p>
        </p:txBody>
      </p:sp>
      <p:sp>
        <p:nvSpPr>
          <p:cNvPr id="14" name="TextBox 13">
            <a:extLst>
              <a:ext uri="{FF2B5EF4-FFF2-40B4-BE49-F238E27FC236}">
                <a16:creationId xmlns:a16="http://schemas.microsoft.com/office/drawing/2014/main" id="{F1C530DC-79DD-ACDE-D158-993F62F73719}"/>
              </a:ext>
            </a:extLst>
          </p:cNvPr>
          <p:cNvSpPr txBox="1"/>
          <p:nvPr/>
        </p:nvSpPr>
        <p:spPr>
          <a:xfrm>
            <a:off x="5143066" y="32644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Giving Instructions</a:t>
            </a:r>
          </a:p>
        </p:txBody>
      </p:sp>
      <p:sp>
        <p:nvSpPr>
          <p:cNvPr id="15" name="TextBox 14">
            <a:extLst>
              <a:ext uri="{FF2B5EF4-FFF2-40B4-BE49-F238E27FC236}">
                <a16:creationId xmlns:a16="http://schemas.microsoft.com/office/drawing/2014/main" id="{FA1FEF07-C829-C0BA-F0A8-1D23EFFA0731}"/>
              </a:ext>
            </a:extLst>
          </p:cNvPr>
          <p:cNvSpPr txBox="1"/>
          <p:nvPr/>
        </p:nvSpPr>
        <p:spPr>
          <a:xfrm>
            <a:off x="7410982" y="32644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Danger of Troublemakers</a:t>
            </a:r>
          </a:p>
        </p:txBody>
      </p:sp>
      <p:sp>
        <p:nvSpPr>
          <p:cNvPr id="16" name="TextBox 15">
            <a:extLst>
              <a:ext uri="{FF2B5EF4-FFF2-40B4-BE49-F238E27FC236}">
                <a16:creationId xmlns:a16="http://schemas.microsoft.com/office/drawing/2014/main" id="{EE2118F5-298E-23AF-09CC-E67B0B1EC405}"/>
              </a:ext>
            </a:extLst>
          </p:cNvPr>
          <p:cNvSpPr txBox="1"/>
          <p:nvPr/>
        </p:nvSpPr>
        <p:spPr>
          <a:xfrm>
            <a:off x="9734214" y="32644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Remote Workshops</a:t>
            </a:r>
          </a:p>
        </p:txBody>
      </p:sp>
      <p:sp>
        <p:nvSpPr>
          <p:cNvPr id="21" name="Rectangle 20">
            <a:hlinkClick r:id="rId3" action="ppaction://hlinksldjump"/>
            <a:extLst>
              <a:ext uri="{FF2B5EF4-FFF2-40B4-BE49-F238E27FC236}">
                <a16:creationId xmlns:a16="http://schemas.microsoft.com/office/drawing/2014/main" id="{1A8CBB25-75FC-EDE1-59F1-38CC4FAA0334}"/>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8871540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1691149"/>
            <a:ext cx="9544936" cy="4300076"/>
          </a:xfrm>
        </p:spPr>
        <p:txBody>
          <a:bodyPr/>
          <a:lstStyle/>
          <a:p>
            <a:pPr marL="0" indent="0" algn="just">
              <a:lnSpc>
                <a:spcPct val="100000"/>
              </a:lnSpc>
              <a:buNone/>
            </a:pPr>
            <a:r>
              <a:rPr lang="en-US" sz="2000" dirty="0">
                <a:solidFill>
                  <a:schemeClr val="bg1"/>
                </a:solidFill>
              </a:rPr>
              <a:t>Success in any workshop doesn’t happen by chance—it’s about having the right mindset, the right tools, and the right approach. In this section, we'll dive into the </a:t>
            </a:r>
            <a:r>
              <a:rPr lang="en-US" sz="2000" b="1" dirty="0">
                <a:solidFill>
                  <a:schemeClr val="bg1"/>
                </a:solidFill>
              </a:rPr>
              <a:t>six laws of workshop facilitation</a:t>
            </a:r>
            <a:r>
              <a:rPr lang="en-US" sz="2000" dirty="0">
                <a:solidFill>
                  <a:schemeClr val="bg1"/>
                </a:solidFill>
              </a:rPr>
              <a:t>, giving you the fundamental principles to guide any session toward a successful outcome.</a:t>
            </a:r>
          </a:p>
          <a:p>
            <a:pPr marL="0" indent="0" algn="just">
              <a:lnSpc>
                <a:spcPct val="100000"/>
              </a:lnSpc>
              <a:buNone/>
            </a:pPr>
            <a:r>
              <a:rPr lang="en-US" sz="2000" dirty="0">
                <a:solidFill>
                  <a:schemeClr val="bg1"/>
                </a:solidFill>
              </a:rPr>
              <a:t>We'll also tackle how to </a:t>
            </a:r>
            <a:r>
              <a:rPr lang="en-US" sz="2000" b="1" dirty="0">
                <a:solidFill>
                  <a:schemeClr val="bg1"/>
                </a:solidFill>
              </a:rPr>
              <a:t>handle troublemakers</a:t>
            </a:r>
            <a:r>
              <a:rPr lang="en-US" sz="2000" dirty="0">
                <a:solidFill>
                  <a:schemeClr val="bg1"/>
                </a:solidFill>
              </a:rPr>
              <a:t>, ensuring you stay in control when disruptions arise. And for those working in the world of </a:t>
            </a:r>
            <a:r>
              <a:rPr lang="en-US" sz="2000" b="1" dirty="0">
                <a:solidFill>
                  <a:schemeClr val="bg1"/>
                </a:solidFill>
              </a:rPr>
              <a:t>hybrid and remote settings</a:t>
            </a:r>
            <a:r>
              <a:rPr lang="en-US" sz="2000" dirty="0">
                <a:solidFill>
                  <a:schemeClr val="bg1"/>
                </a:solidFill>
              </a:rPr>
              <a:t>, I’ll share strategies on how to adapt your facilitation techniques to keep remote participants engaged and productive.</a:t>
            </a:r>
          </a:p>
          <a:p>
            <a:pPr marL="0" indent="0" algn="just">
              <a:lnSpc>
                <a:spcPct val="100000"/>
              </a:lnSpc>
              <a:buNone/>
            </a:pPr>
            <a:r>
              <a:rPr lang="en-US" sz="2000" dirty="0">
                <a:solidFill>
                  <a:schemeClr val="bg1"/>
                </a:solidFill>
              </a:rPr>
              <a:t>Get ready to elevate your facilitation game—whether in person or online, these tips will help you confidently lead workshops that deliver real results.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tle 12">
            <a:extLst>
              <a:ext uri="{FF2B5EF4-FFF2-40B4-BE49-F238E27FC236}">
                <a16:creationId xmlns:a16="http://schemas.microsoft.com/office/drawing/2014/main" id="{423F208E-6051-C2C3-132F-9026FF00F88F}"/>
              </a:ext>
            </a:extLst>
          </p:cNvPr>
          <p:cNvSpPr>
            <a:spLocks noGrp="1"/>
          </p:cNvSpPr>
          <p:nvPr>
            <p:ph type="title"/>
          </p:nvPr>
        </p:nvSpPr>
        <p:spPr>
          <a:xfrm>
            <a:off x="704849" y="439813"/>
            <a:ext cx="10720235" cy="394692"/>
          </a:xfrm>
        </p:spPr>
        <p:txBody>
          <a:bodyPr/>
          <a:lstStyle/>
          <a:p>
            <a:r>
              <a:rPr lang="en-US" dirty="0"/>
              <a:t>Mastering the Data Governance Sprint</a:t>
            </a:r>
            <a:r>
              <a:rPr lang="en-US" baseline="30000" dirty="0"/>
              <a:t>TM</a:t>
            </a:r>
            <a:r>
              <a:rPr lang="en-US" dirty="0"/>
              <a:t>: Keys to </a:t>
            </a:r>
            <a:r>
              <a:rPr lang="en-US" sz="2400" b="1" dirty="0"/>
              <a:t>SUCCESS</a:t>
            </a:r>
            <a:endParaRPr lang="en-US" b="1" dirty="0"/>
          </a:p>
        </p:txBody>
      </p:sp>
    </p:spTree>
    <p:extLst>
      <p:ext uri="{BB962C8B-B14F-4D97-AF65-F5344CB8AC3E}">
        <p14:creationId xmlns:p14="http://schemas.microsoft.com/office/powerpoint/2010/main" val="20277839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AEE66F-2EED-0151-5D1F-8B3D8C2AA763}"/>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A1552139-5091-5E99-E20E-2273BC7917E3}"/>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869164B-2FBE-CC1B-D61C-05C613B352C5}"/>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254</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CAA706AB-3873-4389-2749-98791777325E}"/>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Keys to Success</a:t>
            </a:r>
          </a:p>
        </p:txBody>
      </p:sp>
      <p:sp>
        <p:nvSpPr>
          <p:cNvPr id="57" name="Rectangle: Rounded Corners 56">
            <a:extLst>
              <a:ext uri="{FF2B5EF4-FFF2-40B4-BE49-F238E27FC236}">
                <a16:creationId xmlns:a16="http://schemas.microsoft.com/office/drawing/2014/main" id="{0980EC74-7FF3-B34E-D0A8-DA24E3C891E9}"/>
              </a:ext>
            </a:extLst>
          </p:cNvPr>
          <p:cNvSpPr/>
          <p:nvPr/>
        </p:nvSpPr>
        <p:spPr>
          <a:xfrm>
            <a:off x="573201"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3D3EDD05-AAA8-7FED-2607-8B37453CD6B4}"/>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4B9ACCD0-FCA3-2C86-5E2D-1B67099A89CB}"/>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25ACB8E6-573A-2C42-D200-C3E7D95C7289}"/>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B22D8287-55A6-FEA1-F6BC-CF2C10939762}"/>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EF019561-E848-2C14-623F-BBB5C76A4DE0}"/>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8DE70238-CC36-0903-CF02-23998117EEF5}"/>
              </a:ext>
            </a:extLst>
          </p:cNvPr>
          <p:cNvSpPr txBox="1"/>
          <p:nvPr/>
        </p:nvSpPr>
        <p:spPr>
          <a:xfrm>
            <a:off x="610506" y="32634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6 Laws of Facilitation</a:t>
            </a:r>
          </a:p>
        </p:txBody>
      </p:sp>
      <p:sp>
        <p:nvSpPr>
          <p:cNvPr id="9" name="Oval 8">
            <a:extLst>
              <a:ext uri="{FF2B5EF4-FFF2-40B4-BE49-F238E27FC236}">
                <a16:creationId xmlns:a16="http://schemas.microsoft.com/office/drawing/2014/main" id="{5BDA3FF3-BBC9-05FF-3249-7C609864792E}"/>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60CF7DEE-B525-6791-4291-65CF08F791FD}"/>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BBBFF785-CE10-B4B3-A8E7-A91764F6CA67}"/>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2F0B4605-43AD-8632-2273-CD805354707F}"/>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8B4CAFC5-F0EC-86F5-FABF-798604AC30BF}"/>
              </a:ext>
            </a:extLst>
          </p:cNvPr>
          <p:cNvSpPr txBox="1"/>
          <p:nvPr/>
        </p:nvSpPr>
        <p:spPr>
          <a:xfrm>
            <a:off x="2856897" y="3123734"/>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Setting Yourself Up for Success!</a:t>
            </a:r>
          </a:p>
        </p:txBody>
      </p:sp>
      <p:sp>
        <p:nvSpPr>
          <p:cNvPr id="14" name="TextBox 13">
            <a:extLst>
              <a:ext uri="{FF2B5EF4-FFF2-40B4-BE49-F238E27FC236}">
                <a16:creationId xmlns:a16="http://schemas.microsoft.com/office/drawing/2014/main" id="{8DA67DB0-BDA1-D3B3-EFA8-7EA589F32FB2}"/>
              </a:ext>
            </a:extLst>
          </p:cNvPr>
          <p:cNvSpPr txBox="1"/>
          <p:nvPr/>
        </p:nvSpPr>
        <p:spPr>
          <a:xfrm>
            <a:off x="5143066" y="32644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Giving Instructions</a:t>
            </a:r>
          </a:p>
        </p:txBody>
      </p:sp>
      <p:sp>
        <p:nvSpPr>
          <p:cNvPr id="15" name="TextBox 14">
            <a:extLst>
              <a:ext uri="{FF2B5EF4-FFF2-40B4-BE49-F238E27FC236}">
                <a16:creationId xmlns:a16="http://schemas.microsoft.com/office/drawing/2014/main" id="{43549724-D97B-6181-ABD5-120C69304F2E}"/>
              </a:ext>
            </a:extLst>
          </p:cNvPr>
          <p:cNvSpPr txBox="1"/>
          <p:nvPr/>
        </p:nvSpPr>
        <p:spPr>
          <a:xfrm>
            <a:off x="7410982" y="32644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Danger of Troublemakers</a:t>
            </a:r>
          </a:p>
        </p:txBody>
      </p:sp>
      <p:sp>
        <p:nvSpPr>
          <p:cNvPr id="16" name="TextBox 15">
            <a:extLst>
              <a:ext uri="{FF2B5EF4-FFF2-40B4-BE49-F238E27FC236}">
                <a16:creationId xmlns:a16="http://schemas.microsoft.com/office/drawing/2014/main" id="{43DD7FA7-3562-397E-553C-607296222252}"/>
              </a:ext>
            </a:extLst>
          </p:cNvPr>
          <p:cNvSpPr txBox="1"/>
          <p:nvPr/>
        </p:nvSpPr>
        <p:spPr>
          <a:xfrm>
            <a:off x="9734214" y="32644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Remote Workshops</a:t>
            </a:r>
          </a:p>
        </p:txBody>
      </p:sp>
      <p:sp>
        <p:nvSpPr>
          <p:cNvPr id="21" name="Rectangle 20">
            <a:hlinkClick r:id="rId3" action="ppaction://hlinksldjump"/>
            <a:extLst>
              <a:ext uri="{FF2B5EF4-FFF2-40B4-BE49-F238E27FC236}">
                <a16:creationId xmlns:a16="http://schemas.microsoft.com/office/drawing/2014/main" id="{61A8C28E-1C1C-E1E2-3707-B1482046D677}"/>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0551345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D5DB66-9CCC-949F-1C26-09F8BF240323}"/>
              </a:ext>
            </a:extLst>
          </p:cNvPr>
          <p:cNvSpPr>
            <a:spLocks noGrp="1"/>
          </p:cNvSpPr>
          <p:nvPr>
            <p:ph type="title"/>
          </p:nvPr>
        </p:nvSpPr>
        <p:spPr/>
        <p:txBody>
          <a:bodyPr/>
          <a:lstStyle/>
          <a:p>
            <a:r>
              <a:rPr lang="en-US" noProof="0" dirty="0"/>
              <a:t>Law #1: Be the </a:t>
            </a:r>
            <a:r>
              <a:rPr lang="en-US" sz="2400" b="1" noProof="0" dirty="0"/>
              <a:t>GUIDE</a:t>
            </a:r>
            <a:r>
              <a:rPr lang="en-US" noProof="0" dirty="0"/>
              <a:t>, not the hero</a:t>
            </a:r>
            <a:endParaRPr lang="en-US" sz="3200" noProof="0" dirty="0"/>
          </a:p>
        </p:txBody>
      </p:sp>
      <p:sp>
        <p:nvSpPr>
          <p:cNvPr id="3" name="Text Placeholder 2">
            <a:extLst>
              <a:ext uri="{FF2B5EF4-FFF2-40B4-BE49-F238E27FC236}">
                <a16:creationId xmlns:a16="http://schemas.microsoft.com/office/drawing/2014/main" id="{B3D5ABD0-A643-BCEF-1F34-CB0E7BBF8F16}"/>
              </a:ext>
            </a:extLst>
          </p:cNvPr>
          <p:cNvSpPr>
            <a:spLocks noGrp="1"/>
          </p:cNvSpPr>
          <p:nvPr>
            <p:ph type="body" sz="quarter" idx="12"/>
          </p:nvPr>
        </p:nvSpPr>
        <p:spPr>
          <a:xfrm>
            <a:off x="704850" y="1809134"/>
            <a:ext cx="5391150" cy="2831691"/>
          </a:xfrm>
        </p:spPr>
        <p:txBody>
          <a:bodyPr/>
          <a:lstStyle/>
          <a:p>
            <a:pPr algn="just"/>
            <a:r>
              <a:rPr lang="en-US" sz="2000" dirty="0">
                <a:solidFill>
                  <a:schemeClr val="bg1"/>
                </a:solidFill>
              </a:rPr>
              <a:t>Your role as a Workshopper is to help others get to where they need to go in the most efficient and enjoyable way possible. </a:t>
            </a:r>
          </a:p>
          <a:p>
            <a:pPr algn="just"/>
            <a:r>
              <a:rPr lang="en-US" sz="2000" dirty="0">
                <a:solidFill>
                  <a:schemeClr val="bg1"/>
                </a:solidFill>
              </a:rPr>
              <a:t>As Gandalf was the guide to Frodo in The Lord of the Rings, you are the guide to your participants in the workshop. </a:t>
            </a:r>
          </a:p>
          <a:p>
            <a:pPr algn="just"/>
            <a:r>
              <a:rPr lang="en-US" sz="2000" dirty="0">
                <a:solidFill>
                  <a:schemeClr val="bg1"/>
                </a:solidFill>
              </a:rPr>
              <a:t>In your mind, you should always be thinking of ways to make your workshop participants the “heroes” of whatever project you’re facilitating.</a:t>
            </a:r>
          </a:p>
        </p:txBody>
      </p:sp>
      <p:sp>
        <p:nvSpPr>
          <p:cNvPr id="4" name="Footer Placeholder 3">
            <a:extLst>
              <a:ext uri="{FF2B5EF4-FFF2-40B4-BE49-F238E27FC236}">
                <a16:creationId xmlns:a16="http://schemas.microsoft.com/office/drawing/2014/main" id="{DA56F69C-4AFC-2262-4AF6-7C456322112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8B7BBB2-6A7D-5E4D-37C3-7A7CB46ABD0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83DBFED8-D2EE-9E7D-62F0-9FAED12345AC}"/>
              </a:ext>
            </a:extLst>
          </p:cNvPr>
          <p:cNvGrpSpPr/>
          <p:nvPr/>
        </p:nvGrpSpPr>
        <p:grpSpPr>
          <a:xfrm>
            <a:off x="7454956" y="1809134"/>
            <a:ext cx="3301534" cy="2635047"/>
            <a:chOff x="4764088" y="1645258"/>
            <a:chExt cx="6241311" cy="2635047"/>
          </a:xfrm>
        </p:grpSpPr>
        <p:sp>
          <p:nvSpPr>
            <p:cNvPr id="9" name="Tijdelijke aanduiding voor inhoud 5">
              <a:extLst>
                <a:ext uri="{FF2B5EF4-FFF2-40B4-BE49-F238E27FC236}">
                  <a16:creationId xmlns:a16="http://schemas.microsoft.com/office/drawing/2014/main" id="{3F62E59C-FDE4-F060-D805-4EE4AF4C0650}"/>
                </a:ext>
              </a:extLst>
            </p:cNvPr>
            <p:cNvSpPr txBox="1">
              <a:spLocks/>
            </p:cNvSpPr>
            <p:nvPr/>
          </p:nvSpPr>
          <p:spPr>
            <a:xfrm>
              <a:off x="4764088" y="1961174"/>
              <a:ext cx="6241311" cy="2319131"/>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give advice to your participants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Asking questions and summarizing what participants say</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Highlighting individual participants and their wins and contributions </a:t>
              </a:r>
            </a:p>
          </p:txBody>
        </p:sp>
        <p:sp>
          <p:nvSpPr>
            <p:cNvPr id="10" name="Tijdelijke aanduiding voor tekst 44">
              <a:extLst>
                <a:ext uri="{FF2B5EF4-FFF2-40B4-BE49-F238E27FC236}">
                  <a16:creationId xmlns:a16="http://schemas.microsoft.com/office/drawing/2014/main" id="{897F7E35-67B6-A3BB-51AE-C2F898B8C8DE}"/>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Tips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23883021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D5DB66-9CCC-949F-1C26-09F8BF240323}"/>
              </a:ext>
            </a:extLst>
          </p:cNvPr>
          <p:cNvSpPr>
            <a:spLocks noGrp="1"/>
          </p:cNvSpPr>
          <p:nvPr>
            <p:ph type="title"/>
          </p:nvPr>
        </p:nvSpPr>
        <p:spPr>
          <a:xfrm>
            <a:off x="704849" y="439813"/>
            <a:ext cx="11054531" cy="394692"/>
          </a:xfrm>
        </p:spPr>
        <p:txBody>
          <a:bodyPr/>
          <a:lstStyle/>
          <a:p>
            <a:r>
              <a:rPr lang="en-US" noProof="0" dirty="0"/>
              <a:t>Law #2: Manage </a:t>
            </a:r>
            <a:r>
              <a:rPr lang="en-US" sz="2400" b="1" noProof="0" dirty="0"/>
              <a:t>ENERGY</a:t>
            </a:r>
            <a:r>
              <a:rPr lang="en-US" noProof="0" dirty="0"/>
              <a:t> like it’s a delicate, </a:t>
            </a:r>
            <a:r>
              <a:rPr lang="en-US" dirty="0"/>
              <a:t>finite</a:t>
            </a:r>
            <a:r>
              <a:rPr lang="en-US" noProof="0" dirty="0"/>
              <a:t> resource</a:t>
            </a:r>
            <a:endParaRPr lang="en-US" sz="3200" noProof="0" dirty="0"/>
          </a:p>
        </p:txBody>
      </p:sp>
      <p:sp>
        <p:nvSpPr>
          <p:cNvPr id="3" name="Text Placeholder 2">
            <a:extLst>
              <a:ext uri="{FF2B5EF4-FFF2-40B4-BE49-F238E27FC236}">
                <a16:creationId xmlns:a16="http://schemas.microsoft.com/office/drawing/2014/main" id="{B3D5ABD0-A643-BCEF-1F34-CB0E7BBF8F16}"/>
              </a:ext>
            </a:extLst>
          </p:cNvPr>
          <p:cNvSpPr>
            <a:spLocks noGrp="1"/>
          </p:cNvSpPr>
          <p:nvPr>
            <p:ph type="body" sz="quarter" idx="12"/>
          </p:nvPr>
        </p:nvSpPr>
        <p:spPr>
          <a:xfrm>
            <a:off x="704850" y="1809134"/>
            <a:ext cx="5391150" cy="2831691"/>
          </a:xfrm>
        </p:spPr>
        <p:txBody>
          <a:bodyPr/>
          <a:lstStyle/>
          <a:p>
            <a:pPr algn="just"/>
            <a:r>
              <a:rPr lang="en-US" sz="2000" dirty="0">
                <a:solidFill>
                  <a:schemeClr val="bg1"/>
                </a:solidFill>
              </a:rPr>
              <a:t>One of the worst and most common habits of an amateur Workshopper is building and running workshops that leave participants feeling drained rather than energized at the end of the day.</a:t>
            </a:r>
          </a:p>
          <a:p>
            <a:pPr algn="just"/>
            <a:r>
              <a:rPr lang="en-US" sz="2000" dirty="0">
                <a:solidFill>
                  <a:schemeClr val="bg1"/>
                </a:solidFill>
              </a:rPr>
              <a:t>Multiple studies have shown that the average company employee can only stay productive/switched on for 3 hours per day! (2 hours 53 minutes to be exact)</a:t>
            </a:r>
          </a:p>
        </p:txBody>
      </p:sp>
      <p:sp>
        <p:nvSpPr>
          <p:cNvPr id="4" name="Footer Placeholder 3">
            <a:extLst>
              <a:ext uri="{FF2B5EF4-FFF2-40B4-BE49-F238E27FC236}">
                <a16:creationId xmlns:a16="http://schemas.microsoft.com/office/drawing/2014/main" id="{DA56F69C-4AFC-2262-4AF6-7C456322112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8B7BBB2-6A7D-5E4D-37C3-7A7CB46ABD0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83DBFED8-D2EE-9E7D-62F0-9FAED12345AC}"/>
              </a:ext>
            </a:extLst>
          </p:cNvPr>
          <p:cNvGrpSpPr/>
          <p:nvPr/>
        </p:nvGrpSpPr>
        <p:grpSpPr>
          <a:xfrm>
            <a:off x="7454956" y="1809134"/>
            <a:ext cx="3301534" cy="2635047"/>
            <a:chOff x="4764088" y="1645258"/>
            <a:chExt cx="6241311" cy="2635047"/>
          </a:xfrm>
        </p:grpSpPr>
        <p:sp>
          <p:nvSpPr>
            <p:cNvPr id="9" name="Tijdelijke aanduiding voor inhoud 5">
              <a:extLst>
                <a:ext uri="{FF2B5EF4-FFF2-40B4-BE49-F238E27FC236}">
                  <a16:creationId xmlns:a16="http://schemas.microsoft.com/office/drawing/2014/main" id="{3F62E59C-FDE4-F060-D805-4EE4AF4C0650}"/>
                </a:ext>
              </a:extLst>
            </p:cNvPr>
            <p:cNvSpPr txBox="1">
              <a:spLocks/>
            </p:cNvSpPr>
            <p:nvPr/>
          </p:nvSpPr>
          <p:spPr>
            <a:xfrm>
              <a:off x="4764088" y="1961174"/>
              <a:ext cx="6241311" cy="2319131"/>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very generous and careful with your schedule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Only 3 hours of your workshop will be productive.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Actually provide a detailed schedule for the day - include all breaks!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flexible!</a:t>
              </a:r>
            </a:p>
          </p:txBody>
        </p:sp>
        <p:sp>
          <p:nvSpPr>
            <p:cNvPr id="10" name="Tijdelijke aanduiding voor tekst 44">
              <a:extLst>
                <a:ext uri="{FF2B5EF4-FFF2-40B4-BE49-F238E27FC236}">
                  <a16:creationId xmlns:a16="http://schemas.microsoft.com/office/drawing/2014/main" id="{897F7E35-67B6-A3BB-51AE-C2F898B8C8DE}"/>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Tips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4806391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D5DB66-9CCC-949F-1C26-09F8BF240323}"/>
              </a:ext>
            </a:extLst>
          </p:cNvPr>
          <p:cNvSpPr>
            <a:spLocks noGrp="1"/>
          </p:cNvSpPr>
          <p:nvPr>
            <p:ph type="title"/>
          </p:nvPr>
        </p:nvSpPr>
        <p:spPr>
          <a:xfrm>
            <a:off x="704849" y="439813"/>
            <a:ext cx="11054531" cy="394692"/>
          </a:xfrm>
        </p:spPr>
        <p:txBody>
          <a:bodyPr/>
          <a:lstStyle/>
          <a:p>
            <a:r>
              <a:rPr lang="en-US" noProof="0" dirty="0"/>
              <a:t>Law #3: </a:t>
            </a:r>
            <a:r>
              <a:rPr lang="en-US" sz="2400" b="1" noProof="0" dirty="0"/>
              <a:t>START</a:t>
            </a:r>
            <a:r>
              <a:rPr lang="en-US" noProof="0" dirty="0"/>
              <a:t> strong, </a:t>
            </a:r>
            <a:r>
              <a:rPr lang="en-US" sz="2400" b="1" noProof="0" dirty="0"/>
              <a:t>END</a:t>
            </a:r>
            <a:r>
              <a:rPr lang="en-US" noProof="0" dirty="0"/>
              <a:t> stronger</a:t>
            </a:r>
            <a:endParaRPr lang="en-US" sz="3200" noProof="0" dirty="0"/>
          </a:p>
        </p:txBody>
      </p:sp>
      <p:sp>
        <p:nvSpPr>
          <p:cNvPr id="3" name="Text Placeholder 2">
            <a:extLst>
              <a:ext uri="{FF2B5EF4-FFF2-40B4-BE49-F238E27FC236}">
                <a16:creationId xmlns:a16="http://schemas.microsoft.com/office/drawing/2014/main" id="{B3D5ABD0-A643-BCEF-1F34-CB0E7BBF8F16}"/>
              </a:ext>
            </a:extLst>
          </p:cNvPr>
          <p:cNvSpPr>
            <a:spLocks noGrp="1"/>
          </p:cNvSpPr>
          <p:nvPr>
            <p:ph type="body" sz="quarter" idx="12"/>
          </p:nvPr>
        </p:nvSpPr>
        <p:spPr>
          <a:xfrm>
            <a:off x="704850" y="1809134"/>
            <a:ext cx="5391150" cy="2831691"/>
          </a:xfrm>
        </p:spPr>
        <p:txBody>
          <a:bodyPr/>
          <a:lstStyle/>
          <a:p>
            <a:pPr algn="just"/>
            <a:r>
              <a:rPr lang="en-US" sz="2000" dirty="0">
                <a:solidFill>
                  <a:schemeClr val="bg1"/>
                </a:solidFill>
              </a:rPr>
              <a:t>There are two phenomena of the human brain that 90% of </a:t>
            </a:r>
            <a:r>
              <a:rPr lang="en-US" sz="2000" dirty="0" err="1">
                <a:solidFill>
                  <a:schemeClr val="bg1"/>
                </a:solidFill>
              </a:rPr>
              <a:t>Workshoppers</a:t>
            </a:r>
            <a:r>
              <a:rPr lang="en-US" sz="2000" dirty="0">
                <a:solidFill>
                  <a:schemeClr val="bg1"/>
                </a:solidFill>
              </a:rPr>
              <a:t> don’t take advantage of: one is called the Serial-position effect, the second is the Peak–end rule. </a:t>
            </a:r>
          </a:p>
          <a:p>
            <a:pPr algn="just"/>
            <a:r>
              <a:rPr lang="en-US" sz="2000" dirty="0">
                <a:solidFill>
                  <a:schemeClr val="bg1"/>
                </a:solidFill>
              </a:rPr>
              <a:t>In a nutshell: people are going to remember the start of the workshop, the end of the workshop and </a:t>
            </a:r>
            <a:r>
              <a:rPr lang="en-US" sz="2000" dirty="0" err="1">
                <a:solidFill>
                  <a:schemeClr val="bg1"/>
                </a:solidFill>
              </a:rPr>
              <a:t>mayyyyybe</a:t>
            </a:r>
            <a:r>
              <a:rPr lang="en-US" sz="2000" dirty="0">
                <a:solidFill>
                  <a:schemeClr val="bg1"/>
                </a:solidFill>
              </a:rPr>
              <a:t> one high peak in the middle. But that’s about all you can hope for.</a:t>
            </a:r>
          </a:p>
          <a:p>
            <a:pPr algn="just"/>
            <a:r>
              <a:rPr lang="en-US" sz="2000" dirty="0">
                <a:solidFill>
                  <a:schemeClr val="bg1"/>
                </a:solidFill>
              </a:rPr>
              <a:t>Start the workshop strong, end the workshop stronger and you’ll run more memorable workshops than 90% of people.</a:t>
            </a:r>
          </a:p>
        </p:txBody>
      </p:sp>
      <p:sp>
        <p:nvSpPr>
          <p:cNvPr id="4" name="Footer Placeholder 3">
            <a:extLst>
              <a:ext uri="{FF2B5EF4-FFF2-40B4-BE49-F238E27FC236}">
                <a16:creationId xmlns:a16="http://schemas.microsoft.com/office/drawing/2014/main" id="{DA56F69C-4AFC-2262-4AF6-7C456322112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8B7BBB2-6A7D-5E4D-37C3-7A7CB46ABD0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83DBFED8-D2EE-9E7D-62F0-9FAED12345AC}"/>
              </a:ext>
            </a:extLst>
          </p:cNvPr>
          <p:cNvGrpSpPr/>
          <p:nvPr/>
        </p:nvGrpSpPr>
        <p:grpSpPr>
          <a:xfrm>
            <a:off x="7454956" y="1809134"/>
            <a:ext cx="3301534" cy="2635047"/>
            <a:chOff x="4764088" y="1645258"/>
            <a:chExt cx="6241311" cy="2635047"/>
          </a:xfrm>
        </p:grpSpPr>
        <p:sp>
          <p:nvSpPr>
            <p:cNvPr id="9" name="Tijdelijke aanduiding voor inhoud 5">
              <a:extLst>
                <a:ext uri="{FF2B5EF4-FFF2-40B4-BE49-F238E27FC236}">
                  <a16:creationId xmlns:a16="http://schemas.microsoft.com/office/drawing/2014/main" id="{3F62E59C-FDE4-F060-D805-4EE4AF4C0650}"/>
                </a:ext>
              </a:extLst>
            </p:cNvPr>
            <p:cNvSpPr txBox="1">
              <a:spLocks/>
            </p:cNvSpPr>
            <p:nvPr/>
          </p:nvSpPr>
          <p:spPr>
            <a:xfrm>
              <a:off x="4764088" y="1961174"/>
              <a:ext cx="6241311" cy="2319131"/>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End with a highlight session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Showing the progress that happened in the workshop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Find the rituals that work for you</a:t>
              </a:r>
            </a:p>
          </p:txBody>
        </p:sp>
        <p:sp>
          <p:nvSpPr>
            <p:cNvPr id="10" name="Tijdelijke aanduiding voor tekst 44">
              <a:extLst>
                <a:ext uri="{FF2B5EF4-FFF2-40B4-BE49-F238E27FC236}">
                  <a16:creationId xmlns:a16="http://schemas.microsoft.com/office/drawing/2014/main" id="{897F7E35-67B6-A3BB-51AE-C2F898B8C8DE}"/>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Tips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29104111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D5DB66-9CCC-949F-1C26-09F8BF240323}"/>
              </a:ext>
            </a:extLst>
          </p:cNvPr>
          <p:cNvSpPr>
            <a:spLocks noGrp="1"/>
          </p:cNvSpPr>
          <p:nvPr>
            <p:ph type="title"/>
          </p:nvPr>
        </p:nvSpPr>
        <p:spPr>
          <a:xfrm>
            <a:off x="704849" y="439813"/>
            <a:ext cx="11054531" cy="394692"/>
          </a:xfrm>
        </p:spPr>
        <p:txBody>
          <a:bodyPr/>
          <a:lstStyle/>
          <a:p>
            <a:r>
              <a:rPr lang="en-US" noProof="0" dirty="0"/>
              <a:t>Law #4: Set and get </a:t>
            </a:r>
            <a:r>
              <a:rPr lang="en-US" sz="2400" b="1" noProof="0" dirty="0"/>
              <a:t>EXPECTATIONS</a:t>
            </a:r>
            <a:endParaRPr lang="en-US" sz="3200" b="1" noProof="0" dirty="0"/>
          </a:p>
        </p:txBody>
      </p:sp>
      <p:sp>
        <p:nvSpPr>
          <p:cNvPr id="3" name="Text Placeholder 2">
            <a:extLst>
              <a:ext uri="{FF2B5EF4-FFF2-40B4-BE49-F238E27FC236}">
                <a16:creationId xmlns:a16="http://schemas.microsoft.com/office/drawing/2014/main" id="{B3D5ABD0-A643-BCEF-1F34-CB0E7BBF8F16}"/>
              </a:ext>
            </a:extLst>
          </p:cNvPr>
          <p:cNvSpPr>
            <a:spLocks noGrp="1"/>
          </p:cNvSpPr>
          <p:nvPr>
            <p:ph type="body" sz="quarter" idx="12"/>
          </p:nvPr>
        </p:nvSpPr>
        <p:spPr>
          <a:xfrm>
            <a:off x="704850" y="1809134"/>
            <a:ext cx="5391150" cy="2831691"/>
          </a:xfrm>
        </p:spPr>
        <p:txBody>
          <a:bodyPr/>
          <a:lstStyle/>
          <a:p>
            <a:pPr algn="just"/>
            <a:r>
              <a:rPr lang="en-US" sz="2000" dirty="0">
                <a:solidFill>
                  <a:schemeClr val="bg1"/>
                </a:solidFill>
              </a:rPr>
              <a:t>Nothing kills a workshop faster than mismanaged expectations. If your client or team are expecting one thing and they get another, then no combination of amazing workshop design and skillful facilitation will fill that gap.</a:t>
            </a:r>
          </a:p>
          <a:p>
            <a:pPr algn="just"/>
            <a:r>
              <a:rPr lang="en-US" sz="2000" dirty="0">
                <a:solidFill>
                  <a:schemeClr val="bg1"/>
                </a:solidFill>
              </a:rPr>
              <a:t>That gap between expectations and reality has to be closed before the workshop starts, and constantly observed during the duration.</a:t>
            </a:r>
          </a:p>
        </p:txBody>
      </p:sp>
      <p:sp>
        <p:nvSpPr>
          <p:cNvPr id="4" name="Footer Placeholder 3">
            <a:extLst>
              <a:ext uri="{FF2B5EF4-FFF2-40B4-BE49-F238E27FC236}">
                <a16:creationId xmlns:a16="http://schemas.microsoft.com/office/drawing/2014/main" id="{DA56F69C-4AFC-2262-4AF6-7C456322112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8B7BBB2-6A7D-5E4D-37C3-7A7CB46ABD0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83DBFED8-D2EE-9E7D-62F0-9FAED12345AC}"/>
              </a:ext>
            </a:extLst>
          </p:cNvPr>
          <p:cNvGrpSpPr/>
          <p:nvPr/>
        </p:nvGrpSpPr>
        <p:grpSpPr>
          <a:xfrm>
            <a:off x="7454956" y="1809134"/>
            <a:ext cx="3301534" cy="2635047"/>
            <a:chOff x="4764088" y="1645258"/>
            <a:chExt cx="6241311" cy="2635047"/>
          </a:xfrm>
        </p:grpSpPr>
        <p:sp>
          <p:nvSpPr>
            <p:cNvPr id="9" name="Tijdelijke aanduiding voor inhoud 5">
              <a:extLst>
                <a:ext uri="{FF2B5EF4-FFF2-40B4-BE49-F238E27FC236}">
                  <a16:creationId xmlns:a16="http://schemas.microsoft.com/office/drawing/2014/main" id="{3F62E59C-FDE4-F060-D805-4EE4AF4C0650}"/>
                </a:ext>
              </a:extLst>
            </p:cNvPr>
            <p:cNvSpPr txBox="1">
              <a:spLocks/>
            </p:cNvSpPr>
            <p:nvPr/>
          </p:nvSpPr>
          <p:spPr>
            <a:xfrm>
              <a:off x="4764088" y="1961174"/>
              <a:ext cx="6241311" cy="2319131"/>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Onboard the participants before the workshop starts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the workshop itself! Set and get expectations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people an Emotion Graph of the day</a:t>
              </a:r>
            </a:p>
          </p:txBody>
        </p:sp>
        <p:sp>
          <p:nvSpPr>
            <p:cNvPr id="10" name="Tijdelijke aanduiding voor tekst 44">
              <a:extLst>
                <a:ext uri="{FF2B5EF4-FFF2-40B4-BE49-F238E27FC236}">
                  <a16:creationId xmlns:a16="http://schemas.microsoft.com/office/drawing/2014/main" id="{897F7E35-67B6-A3BB-51AE-C2F898B8C8DE}"/>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Tips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pic>
        <p:nvPicPr>
          <p:cNvPr id="6" name="Picture 2">
            <a:extLst>
              <a:ext uri="{FF2B5EF4-FFF2-40B4-BE49-F238E27FC236}">
                <a16:creationId xmlns:a16="http://schemas.microsoft.com/office/drawing/2014/main" id="{1DE15ED3-C290-C7E3-30A2-2A52BE6196C8}"/>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7564392" y="4444181"/>
            <a:ext cx="3732873" cy="1679453"/>
          </a:xfrm>
          <a:prstGeom prst="rect">
            <a:avLst/>
          </a:prstGeom>
          <a:noFill/>
          <a:extLst>
            <a:ext uri="{909E8E84-426E-40DD-AFC4-6F175D3DCCD1}">
              <a14:hiddenFill xmlns:a14="http://schemas.microsoft.com/office/drawing/2010/main">
                <a:solidFill>
                  <a:srgbClr val="FFFFFF"/>
                </a:solidFill>
              </a14:hiddenFill>
            </a:ext>
          </a:extLst>
        </p:spPr>
      </p:pic>
      <p:sp>
        <p:nvSpPr>
          <p:cNvPr id="7" name="Arc 6">
            <a:extLst>
              <a:ext uri="{FF2B5EF4-FFF2-40B4-BE49-F238E27FC236}">
                <a16:creationId xmlns:a16="http://schemas.microsoft.com/office/drawing/2014/main" id="{9926077C-704B-D04A-35F9-F7C40DB6D484}"/>
              </a:ext>
            </a:extLst>
          </p:cNvPr>
          <p:cNvSpPr/>
          <p:nvPr/>
        </p:nvSpPr>
        <p:spPr>
          <a:xfrm rot="15886365">
            <a:off x="8962541" y="3719602"/>
            <a:ext cx="750570" cy="397477"/>
          </a:xfrm>
          <a:prstGeom prst="arc">
            <a:avLst>
              <a:gd name="adj1" fmla="val 12164524"/>
              <a:gd name="adj2" fmla="val 11808"/>
            </a:avLst>
          </a:prstGeom>
          <a:ln w="19050">
            <a:solidFill>
              <a:schemeClr val="accent4"/>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486211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D5DB66-9CCC-949F-1C26-09F8BF240323}"/>
              </a:ext>
            </a:extLst>
          </p:cNvPr>
          <p:cNvSpPr>
            <a:spLocks noGrp="1"/>
          </p:cNvSpPr>
          <p:nvPr>
            <p:ph type="title"/>
          </p:nvPr>
        </p:nvSpPr>
        <p:spPr>
          <a:xfrm>
            <a:off x="704849" y="439813"/>
            <a:ext cx="11054531" cy="394692"/>
          </a:xfrm>
        </p:spPr>
        <p:txBody>
          <a:bodyPr/>
          <a:lstStyle/>
          <a:p>
            <a:r>
              <a:rPr lang="en-US" noProof="0" dirty="0"/>
              <a:t>Law #5: Beware of the curse of </a:t>
            </a:r>
            <a:r>
              <a:rPr lang="en-US" sz="2400" b="1" noProof="0" dirty="0"/>
              <a:t>KNOWLEDGE</a:t>
            </a:r>
            <a:endParaRPr lang="en-US" sz="3200" b="1" noProof="0" dirty="0"/>
          </a:p>
        </p:txBody>
      </p:sp>
      <p:sp>
        <p:nvSpPr>
          <p:cNvPr id="3" name="Text Placeholder 2">
            <a:extLst>
              <a:ext uri="{FF2B5EF4-FFF2-40B4-BE49-F238E27FC236}">
                <a16:creationId xmlns:a16="http://schemas.microsoft.com/office/drawing/2014/main" id="{B3D5ABD0-A643-BCEF-1F34-CB0E7BBF8F16}"/>
              </a:ext>
            </a:extLst>
          </p:cNvPr>
          <p:cNvSpPr>
            <a:spLocks noGrp="1"/>
          </p:cNvSpPr>
          <p:nvPr>
            <p:ph type="body" sz="quarter" idx="12"/>
          </p:nvPr>
        </p:nvSpPr>
        <p:spPr>
          <a:xfrm>
            <a:off x="704850" y="1809134"/>
            <a:ext cx="5391150" cy="2831691"/>
          </a:xfrm>
        </p:spPr>
        <p:txBody>
          <a:bodyPr/>
          <a:lstStyle/>
          <a:p>
            <a:pPr algn="just"/>
            <a:r>
              <a:rPr lang="en-US" sz="2000" dirty="0">
                <a:solidFill>
                  <a:schemeClr val="bg1"/>
                </a:solidFill>
              </a:rPr>
              <a:t>The Curse of Knowledge is a cognitive bias that occurs when an individual, communicating with other individuals, unknowingly assumes that the others have the background to understand.</a:t>
            </a:r>
          </a:p>
          <a:p>
            <a:pPr algn="just"/>
            <a:r>
              <a:rPr lang="en-US" sz="2000" dirty="0">
                <a:solidFill>
                  <a:schemeClr val="bg1"/>
                </a:solidFill>
              </a:rPr>
              <a:t>Don't assume that everybody knows what to do. Don't expect that people in the room understand what you mean.</a:t>
            </a:r>
          </a:p>
        </p:txBody>
      </p:sp>
      <p:sp>
        <p:nvSpPr>
          <p:cNvPr id="4" name="Footer Placeholder 3">
            <a:extLst>
              <a:ext uri="{FF2B5EF4-FFF2-40B4-BE49-F238E27FC236}">
                <a16:creationId xmlns:a16="http://schemas.microsoft.com/office/drawing/2014/main" id="{DA56F69C-4AFC-2262-4AF6-7C456322112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8B7BBB2-6A7D-5E4D-37C3-7A7CB46ABD0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259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83DBFED8-D2EE-9E7D-62F0-9FAED12345AC}"/>
              </a:ext>
            </a:extLst>
          </p:cNvPr>
          <p:cNvGrpSpPr/>
          <p:nvPr/>
        </p:nvGrpSpPr>
        <p:grpSpPr>
          <a:xfrm>
            <a:off x="7454956" y="1809134"/>
            <a:ext cx="3301534" cy="2635047"/>
            <a:chOff x="4764088" y="1645258"/>
            <a:chExt cx="6241311" cy="2635047"/>
          </a:xfrm>
        </p:grpSpPr>
        <p:sp>
          <p:nvSpPr>
            <p:cNvPr id="9" name="Tijdelijke aanduiding voor inhoud 5">
              <a:extLst>
                <a:ext uri="{FF2B5EF4-FFF2-40B4-BE49-F238E27FC236}">
                  <a16:creationId xmlns:a16="http://schemas.microsoft.com/office/drawing/2014/main" id="{3F62E59C-FDE4-F060-D805-4EE4AF4C0650}"/>
                </a:ext>
              </a:extLst>
            </p:cNvPr>
            <p:cNvSpPr txBox="1">
              <a:spLocks/>
            </p:cNvSpPr>
            <p:nvPr/>
          </p:nvSpPr>
          <p:spPr>
            <a:xfrm>
              <a:off x="4764088" y="1961174"/>
              <a:ext cx="6241311" cy="2319131"/>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your workshop with the beginners mindset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Your participants don’t know the big picture of the workshop</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Watch your language</a:t>
              </a:r>
            </a:p>
          </p:txBody>
        </p:sp>
        <p:sp>
          <p:nvSpPr>
            <p:cNvPr id="10" name="Tijdelijke aanduiding voor tekst 44">
              <a:extLst>
                <a:ext uri="{FF2B5EF4-FFF2-40B4-BE49-F238E27FC236}">
                  <a16:creationId xmlns:a16="http://schemas.microsoft.com/office/drawing/2014/main" id="{897F7E35-67B6-A3BB-51AE-C2F898B8C8DE}"/>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Tips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30391595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729B79F9-ABCD-71F4-52B2-3978C03E7330}"/>
              </a:ext>
            </a:extLst>
          </p:cNvPr>
          <p:cNvSpPr txBox="1">
            <a:spLocks/>
          </p:cNvSpPr>
          <p:nvPr/>
        </p:nvSpPr>
        <p:spPr>
          <a:xfrm>
            <a:off x="5518298" y="2407920"/>
            <a:ext cx="6094582" cy="344946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all participants have device access and internet connectivity.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search and explore a variety of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potential measurement dashboards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other companies or resources.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Emphasize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learning from others' solutions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not just copying them, to avoid reinventing the wheel.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Lightning Demos will help us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key features and approaches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can be adapted to create our very own robust metrics and KPIs dashboard.</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Remind participants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stay focused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task and resist distractions like checking emails or Teams messages.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4" name="Group 13">
            <a:extLst>
              <a:ext uri="{FF2B5EF4-FFF2-40B4-BE49-F238E27FC236}">
                <a16:creationId xmlns:a16="http://schemas.microsoft.com/office/drawing/2014/main" id="{BE3E3F5C-86C9-CEFA-A451-8B39F8F5A83E}"/>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6678703A-957B-6FE5-0CC7-EB02A77D237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6" name="Group 15">
              <a:extLst>
                <a:ext uri="{FF2B5EF4-FFF2-40B4-BE49-F238E27FC236}">
                  <a16:creationId xmlns:a16="http://schemas.microsoft.com/office/drawing/2014/main" id="{B748253E-7190-6131-4609-511FD7201680}"/>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32384914-ABC8-2BB0-2287-5A3E1737609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0" name="Rectangle 19">
                <a:extLst>
                  <a:ext uri="{FF2B5EF4-FFF2-40B4-BE49-F238E27FC236}">
                    <a16:creationId xmlns:a16="http://schemas.microsoft.com/office/drawing/2014/main" id="{7D6BF11D-97FD-9F9C-E34A-46844F5C0B0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007B7862-5031-9DF7-4287-41BF18DFFAC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9682168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D5DB66-9CCC-949F-1C26-09F8BF240323}"/>
              </a:ext>
            </a:extLst>
          </p:cNvPr>
          <p:cNvSpPr>
            <a:spLocks noGrp="1"/>
          </p:cNvSpPr>
          <p:nvPr>
            <p:ph type="title"/>
          </p:nvPr>
        </p:nvSpPr>
        <p:spPr>
          <a:xfrm>
            <a:off x="704849" y="439813"/>
            <a:ext cx="11054531" cy="394692"/>
          </a:xfrm>
        </p:spPr>
        <p:txBody>
          <a:bodyPr/>
          <a:lstStyle/>
          <a:p>
            <a:r>
              <a:rPr lang="en-US" noProof="0" dirty="0"/>
              <a:t>Law #6: </a:t>
            </a:r>
            <a:r>
              <a:rPr lang="en-US" sz="2400" b="1" noProof="0" dirty="0"/>
              <a:t>IMPROVISATION</a:t>
            </a:r>
            <a:r>
              <a:rPr lang="en-US" noProof="0" dirty="0"/>
              <a:t> is key</a:t>
            </a:r>
            <a:endParaRPr lang="en-US" sz="3200" b="1" noProof="0" dirty="0"/>
          </a:p>
        </p:txBody>
      </p:sp>
      <p:sp>
        <p:nvSpPr>
          <p:cNvPr id="3" name="Text Placeholder 2">
            <a:extLst>
              <a:ext uri="{FF2B5EF4-FFF2-40B4-BE49-F238E27FC236}">
                <a16:creationId xmlns:a16="http://schemas.microsoft.com/office/drawing/2014/main" id="{B3D5ABD0-A643-BCEF-1F34-CB0E7BBF8F16}"/>
              </a:ext>
            </a:extLst>
          </p:cNvPr>
          <p:cNvSpPr>
            <a:spLocks noGrp="1"/>
          </p:cNvSpPr>
          <p:nvPr>
            <p:ph type="body" sz="quarter" idx="12"/>
          </p:nvPr>
        </p:nvSpPr>
        <p:spPr>
          <a:xfrm>
            <a:off x="704850" y="1809134"/>
            <a:ext cx="5391150" cy="2831691"/>
          </a:xfrm>
        </p:spPr>
        <p:txBody>
          <a:bodyPr/>
          <a:lstStyle/>
          <a:p>
            <a:pPr algn="just"/>
            <a:r>
              <a:rPr lang="en-US" sz="2000" dirty="0">
                <a:solidFill>
                  <a:schemeClr val="bg1"/>
                </a:solidFill>
              </a:rPr>
              <a:t>A great </a:t>
            </a:r>
            <a:r>
              <a:rPr lang="en-US" sz="2000" dirty="0" err="1">
                <a:solidFill>
                  <a:schemeClr val="bg1"/>
                </a:solidFill>
              </a:rPr>
              <a:t>workshopper</a:t>
            </a:r>
            <a:r>
              <a:rPr lang="en-US" sz="2000" dirty="0">
                <a:solidFill>
                  <a:schemeClr val="bg1"/>
                </a:solidFill>
              </a:rPr>
              <a:t> is a master improviser. They can redesign the workshop on the fly as the goalposts move. They can completely scrap their plans in an instant and </a:t>
            </a:r>
            <a:r>
              <a:rPr lang="en-US" sz="2000" dirty="0" err="1">
                <a:solidFill>
                  <a:schemeClr val="bg1"/>
                </a:solidFill>
              </a:rPr>
              <a:t>mould</a:t>
            </a:r>
            <a:r>
              <a:rPr lang="en-US" sz="2000" dirty="0">
                <a:solidFill>
                  <a:schemeClr val="bg1"/>
                </a:solidFill>
              </a:rPr>
              <a:t> the experience to whatever the situation needs. </a:t>
            </a:r>
          </a:p>
          <a:p>
            <a:pPr algn="just"/>
            <a:r>
              <a:rPr lang="en-US" sz="2000" dirty="0">
                <a:solidFill>
                  <a:schemeClr val="bg1"/>
                </a:solidFill>
              </a:rPr>
              <a:t>Most importantly: they’ve mastered the art of Workshopping to the extent that none of this requires a lot of energy. It just happens.</a:t>
            </a:r>
          </a:p>
        </p:txBody>
      </p:sp>
      <p:sp>
        <p:nvSpPr>
          <p:cNvPr id="4" name="Footer Placeholder 3">
            <a:extLst>
              <a:ext uri="{FF2B5EF4-FFF2-40B4-BE49-F238E27FC236}">
                <a16:creationId xmlns:a16="http://schemas.microsoft.com/office/drawing/2014/main" id="{DA56F69C-4AFC-2262-4AF6-7C456322112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8B7BBB2-6A7D-5E4D-37C3-7A7CB46ABD02}"/>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83DBFED8-D2EE-9E7D-62F0-9FAED12345AC}"/>
              </a:ext>
            </a:extLst>
          </p:cNvPr>
          <p:cNvGrpSpPr/>
          <p:nvPr/>
        </p:nvGrpSpPr>
        <p:grpSpPr>
          <a:xfrm>
            <a:off x="7454956" y="1809134"/>
            <a:ext cx="3301534" cy="2635047"/>
            <a:chOff x="4764088" y="1645258"/>
            <a:chExt cx="6241311" cy="2635047"/>
          </a:xfrm>
        </p:grpSpPr>
        <p:sp>
          <p:nvSpPr>
            <p:cNvPr id="9" name="Tijdelijke aanduiding voor inhoud 5">
              <a:extLst>
                <a:ext uri="{FF2B5EF4-FFF2-40B4-BE49-F238E27FC236}">
                  <a16:creationId xmlns:a16="http://schemas.microsoft.com/office/drawing/2014/main" id="{3F62E59C-FDE4-F060-D805-4EE4AF4C0650}"/>
                </a:ext>
              </a:extLst>
            </p:cNvPr>
            <p:cNvSpPr txBox="1">
              <a:spLocks/>
            </p:cNvSpPr>
            <p:nvPr/>
          </p:nvSpPr>
          <p:spPr>
            <a:xfrm>
              <a:off x="4764088" y="1961174"/>
              <a:ext cx="6241311" cy="2319131"/>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your cool</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Plan for the worst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Know your exercises</a:t>
              </a:r>
            </a:p>
          </p:txBody>
        </p:sp>
        <p:sp>
          <p:nvSpPr>
            <p:cNvPr id="10" name="Tijdelijke aanduiding voor tekst 44">
              <a:extLst>
                <a:ext uri="{FF2B5EF4-FFF2-40B4-BE49-F238E27FC236}">
                  <a16:creationId xmlns:a16="http://schemas.microsoft.com/office/drawing/2014/main" id="{897F7E35-67B6-A3BB-51AE-C2F898B8C8DE}"/>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Tips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21614124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830C2A-6127-E756-5CE4-461A63303140}"/>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3A954434-73E7-5EEF-7C8F-8964F8DE2C06}"/>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30B0413-0F8D-CC63-6A19-FFA00AD60250}"/>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261</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9DF1D789-4DE7-0877-F5B1-C5728C9F3953}"/>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Keys to Success</a:t>
            </a:r>
          </a:p>
        </p:txBody>
      </p:sp>
      <p:sp>
        <p:nvSpPr>
          <p:cNvPr id="57" name="Rectangle: Rounded Corners 56">
            <a:extLst>
              <a:ext uri="{FF2B5EF4-FFF2-40B4-BE49-F238E27FC236}">
                <a16:creationId xmlns:a16="http://schemas.microsoft.com/office/drawing/2014/main" id="{1BF8DF74-428A-C32B-8B7A-76E98374DBA7}"/>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5003A9BF-B73B-AACE-2D2B-4F5F75D16CBF}"/>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92A08C57-B0F8-1B39-C406-1AC655CC45F3}"/>
              </a:ext>
            </a:extLst>
          </p:cNvPr>
          <p:cNvSpPr/>
          <p:nvPr/>
        </p:nvSpPr>
        <p:spPr>
          <a:xfrm>
            <a:off x="2868775"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A310873B-6356-3471-8423-B077F1E569DB}"/>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DC552519-B89E-8942-C8F6-493CAA07BDC5}"/>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29C4777C-0084-BF96-9853-43A70921AB8E}"/>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FA0BA8CC-09AE-A70F-26D5-8C3582F19E1F}"/>
              </a:ext>
            </a:extLst>
          </p:cNvPr>
          <p:cNvSpPr txBox="1"/>
          <p:nvPr/>
        </p:nvSpPr>
        <p:spPr>
          <a:xfrm>
            <a:off x="610506" y="32634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6 Laws of Facilitation</a:t>
            </a:r>
          </a:p>
        </p:txBody>
      </p:sp>
      <p:sp>
        <p:nvSpPr>
          <p:cNvPr id="9" name="Oval 8">
            <a:extLst>
              <a:ext uri="{FF2B5EF4-FFF2-40B4-BE49-F238E27FC236}">
                <a16:creationId xmlns:a16="http://schemas.microsoft.com/office/drawing/2014/main" id="{3E529456-0D52-F328-B52D-94B6D1818D0F}"/>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F0507B3B-95A4-396E-2471-D464A8B8C1FE}"/>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37EA97A2-085B-024D-AEDD-E9C41D89729C}"/>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6890A3AA-6C6B-1997-77A0-80F75C4F9C6A}"/>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6B308D7F-4685-FB90-5EF0-94934EB617AD}"/>
              </a:ext>
            </a:extLst>
          </p:cNvPr>
          <p:cNvSpPr txBox="1"/>
          <p:nvPr/>
        </p:nvSpPr>
        <p:spPr>
          <a:xfrm>
            <a:off x="2856897" y="3123734"/>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Setting Yourself Up for Success!</a:t>
            </a:r>
          </a:p>
        </p:txBody>
      </p:sp>
      <p:sp>
        <p:nvSpPr>
          <p:cNvPr id="14" name="TextBox 13">
            <a:extLst>
              <a:ext uri="{FF2B5EF4-FFF2-40B4-BE49-F238E27FC236}">
                <a16:creationId xmlns:a16="http://schemas.microsoft.com/office/drawing/2014/main" id="{D1381DE7-6FDE-63DC-9D98-A748A31D553D}"/>
              </a:ext>
            </a:extLst>
          </p:cNvPr>
          <p:cNvSpPr txBox="1"/>
          <p:nvPr/>
        </p:nvSpPr>
        <p:spPr>
          <a:xfrm>
            <a:off x="5143066" y="32644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Giving Instructions</a:t>
            </a:r>
          </a:p>
        </p:txBody>
      </p:sp>
      <p:sp>
        <p:nvSpPr>
          <p:cNvPr id="15" name="TextBox 14">
            <a:extLst>
              <a:ext uri="{FF2B5EF4-FFF2-40B4-BE49-F238E27FC236}">
                <a16:creationId xmlns:a16="http://schemas.microsoft.com/office/drawing/2014/main" id="{B3551AC0-72C7-F3D0-84B4-C0EB382296D0}"/>
              </a:ext>
            </a:extLst>
          </p:cNvPr>
          <p:cNvSpPr txBox="1"/>
          <p:nvPr/>
        </p:nvSpPr>
        <p:spPr>
          <a:xfrm>
            <a:off x="7410982" y="32644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Danger of Troublemakers</a:t>
            </a:r>
          </a:p>
        </p:txBody>
      </p:sp>
      <p:sp>
        <p:nvSpPr>
          <p:cNvPr id="16" name="TextBox 15">
            <a:extLst>
              <a:ext uri="{FF2B5EF4-FFF2-40B4-BE49-F238E27FC236}">
                <a16:creationId xmlns:a16="http://schemas.microsoft.com/office/drawing/2014/main" id="{AA3EDA9F-5813-C636-ACE8-D992FD71DABB}"/>
              </a:ext>
            </a:extLst>
          </p:cNvPr>
          <p:cNvSpPr txBox="1"/>
          <p:nvPr/>
        </p:nvSpPr>
        <p:spPr>
          <a:xfrm>
            <a:off x="9734214" y="32644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Remote Workshops</a:t>
            </a:r>
          </a:p>
        </p:txBody>
      </p:sp>
      <p:sp>
        <p:nvSpPr>
          <p:cNvPr id="21" name="Rectangle 20">
            <a:hlinkClick r:id="rId3" action="ppaction://hlinksldjump"/>
            <a:extLst>
              <a:ext uri="{FF2B5EF4-FFF2-40B4-BE49-F238E27FC236}">
                <a16:creationId xmlns:a16="http://schemas.microsoft.com/office/drawing/2014/main" id="{9225DCFE-E6F1-133C-32E9-84748D426675}"/>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4389311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4E29E-8A24-B95A-D515-D87965227514}"/>
              </a:ext>
            </a:extLst>
          </p:cNvPr>
          <p:cNvSpPr>
            <a:spLocks noGrp="1"/>
          </p:cNvSpPr>
          <p:nvPr>
            <p:ph type="title"/>
          </p:nvPr>
        </p:nvSpPr>
        <p:spPr>
          <a:xfrm>
            <a:off x="704850" y="439813"/>
            <a:ext cx="9841230" cy="394692"/>
          </a:xfrm>
        </p:spPr>
        <p:txBody>
          <a:bodyPr/>
          <a:lstStyle/>
          <a:p>
            <a:r>
              <a:rPr lang="en-US" dirty="0"/>
              <a:t>Setting yourself up for </a:t>
            </a:r>
            <a:r>
              <a:rPr lang="en-US" sz="2400" b="1" dirty="0"/>
              <a:t>SUCCES</a:t>
            </a:r>
            <a:r>
              <a:rPr lang="en-US" dirty="0"/>
              <a:t>!</a:t>
            </a:r>
          </a:p>
        </p:txBody>
      </p:sp>
      <p:sp>
        <p:nvSpPr>
          <p:cNvPr id="4" name="Footer Placeholder 3">
            <a:extLst>
              <a:ext uri="{FF2B5EF4-FFF2-40B4-BE49-F238E27FC236}">
                <a16:creationId xmlns:a16="http://schemas.microsoft.com/office/drawing/2014/main" id="{62ED085F-D7BB-2B60-6F3B-51EB0842227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4323311-D398-0633-E4A8-09EF7276953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5">
            <a:extLst>
              <a:ext uri="{FF2B5EF4-FFF2-40B4-BE49-F238E27FC236}">
                <a16:creationId xmlns:a16="http://schemas.microsoft.com/office/drawing/2014/main" id="{6D149137-84E9-F089-6BF9-E34FF0116C14}"/>
              </a:ext>
            </a:extLst>
          </p:cNvPr>
          <p:cNvSpPr txBox="1">
            <a:spLocks/>
          </p:cNvSpPr>
          <p:nvPr/>
        </p:nvSpPr>
        <p:spPr>
          <a:xfrm>
            <a:off x="891540" y="4549865"/>
            <a:ext cx="2133600"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 &amp; Warm-Up</a:t>
            </a:r>
          </a:p>
        </p:txBody>
      </p:sp>
      <p:sp>
        <p:nvSpPr>
          <p:cNvPr id="8" name="Tijdelijke aanduiding voor tekst 9">
            <a:extLst>
              <a:ext uri="{FF2B5EF4-FFF2-40B4-BE49-F238E27FC236}">
                <a16:creationId xmlns:a16="http://schemas.microsoft.com/office/drawing/2014/main" id="{ED4873A6-5284-A121-83EA-77985098B7BF}"/>
              </a:ext>
            </a:extLst>
          </p:cNvPr>
          <p:cNvSpPr txBox="1">
            <a:spLocks/>
          </p:cNvSpPr>
          <p:nvPr/>
        </p:nvSpPr>
        <p:spPr>
          <a:xfrm>
            <a:off x="3602082" y="4549865"/>
            <a:ext cx="2128157" cy="205837"/>
          </a:xfrm>
          <a:prstGeom prst="rect">
            <a:avLst/>
          </a:prstGeom>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Ground Rules</a:t>
            </a:r>
          </a:p>
        </p:txBody>
      </p:sp>
      <p:sp>
        <p:nvSpPr>
          <p:cNvPr id="12" name="Tijdelijke aanduiding voor tekst 5">
            <a:extLst>
              <a:ext uri="{FF2B5EF4-FFF2-40B4-BE49-F238E27FC236}">
                <a16:creationId xmlns:a16="http://schemas.microsoft.com/office/drawing/2014/main" id="{11CD80F5-C183-C207-0AC2-5E8B7ED29DB2}"/>
              </a:ext>
            </a:extLst>
          </p:cNvPr>
          <p:cNvSpPr txBox="1">
            <a:spLocks/>
          </p:cNvSpPr>
          <p:nvPr/>
        </p:nvSpPr>
        <p:spPr>
          <a:xfrm>
            <a:off x="6307181" y="4549865"/>
            <a:ext cx="2133600"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&amp; Get Expectations</a:t>
            </a:r>
          </a:p>
        </p:txBody>
      </p:sp>
      <p:sp>
        <p:nvSpPr>
          <p:cNvPr id="13" name="Tijdelijke aanduiding voor tekst 9">
            <a:extLst>
              <a:ext uri="{FF2B5EF4-FFF2-40B4-BE49-F238E27FC236}">
                <a16:creationId xmlns:a16="http://schemas.microsoft.com/office/drawing/2014/main" id="{8468DB1A-3A6D-0D85-8FA5-128C5EEC12E0}"/>
              </a:ext>
            </a:extLst>
          </p:cNvPr>
          <p:cNvSpPr txBox="1">
            <a:spLocks/>
          </p:cNvSpPr>
          <p:nvPr/>
        </p:nvSpPr>
        <p:spPr>
          <a:xfrm>
            <a:off x="9017723" y="4549865"/>
            <a:ext cx="2128157" cy="205837"/>
          </a:xfrm>
          <a:prstGeom prst="rect">
            <a:avLst/>
          </a:prstGeom>
        </p:spPr>
        <p:txBody>
          <a:bodyPr vert="horz" lIns="0" tIns="0" rIns="0" bIns="0" rtlCol="0">
            <a:noAutofit/>
          </a:bodyPr>
          <a:lstStyle>
            <a:lvl1pPr marL="0" indent="0" algn="l" defTabSz="914400" rtl="0" eaLnBrk="1" latinLnBrk="0" hangingPunct="1">
              <a:lnSpc>
                <a:spcPct val="90000"/>
              </a:lnSpc>
              <a:spcBef>
                <a:spcPts val="400"/>
              </a:spcBef>
              <a:buFont typeface="Arial" panose="020B0604020202020204" pitchFamily="34" charset="0"/>
              <a:buNone/>
              <a:defRPr sz="1800" b="0" i="0" kern="1200" spc="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Agenda &amp; Structure</a:t>
            </a:r>
          </a:p>
        </p:txBody>
      </p:sp>
      <p:pic>
        <p:nvPicPr>
          <p:cNvPr id="3" name="Picture 2">
            <a:extLst>
              <a:ext uri="{FF2B5EF4-FFF2-40B4-BE49-F238E27FC236}">
                <a16:creationId xmlns:a16="http://schemas.microsoft.com/office/drawing/2014/main" id="{33B15A99-CCF1-A216-038D-5C9C11AD9E02}"/>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438"/>
          <a:stretch/>
        </p:blipFill>
        <p:spPr>
          <a:xfrm>
            <a:off x="912744" y="2209089"/>
            <a:ext cx="2118245" cy="2035508"/>
          </a:xfrm>
          <a:prstGeom prst="rect">
            <a:avLst/>
          </a:prstGeom>
        </p:spPr>
      </p:pic>
      <p:pic>
        <p:nvPicPr>
          <p:cNvPr id="14" name="Picture 13">
            <a:extLst>
              <a:ext uri="{FF2B5EF4-FFF2-40B4-BE49-F238E27FC236}">
                <a16:creationId xmlns:a16="http://schemas.microsoft.com/office/drawing/2014/main" id="{1AAB9EEF-7DAD-7432-6818-5BB5E7FDEDF4}"/>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3608612" y="2206997"/>
            <a:ext cx="2128157" cy="2037600"/>
          </a:xfrm>
          <a:prstGeom prst="rect">
            <a:avLst/>
          </a:prstGeom>
        </p:spPr>
      </p:pic>
      <p:pic>
        <p:nvPicPr>
          <p:cNvPr id="15" name="Picture 14">
            <a:extLst>
              <a:ext uri="{FF2B5EF4-FFF2-40B4-BE49-F238E27FC236}">
                <a16:creationId xmlns:a16="http://schemas.microsoft.com/office/drawing/2014/main" id="{085D1E1E-03B1-F1F6-7E20-D3CFE282D5A1}"/>
              </a:ext>
            </a:extLst>
          </p:cNvPr>
          <p:cNvPicPr>
            <a:picLocks noChangeAspect="1"/>
          </p:cNvPicPr>
          <p:nvPr/>
        </p:nvPicPr>
        <p:blipFill>
          <a:blip r:embed="rId4" cstate="print">
            <a:extLst>
              <a:ext uri="{28A0092B-C50C-407E-A947-70E740481C1C}">
                <a14:useLocalDpi xmlns:a14="http://schemas.microsoft.com/office/drawing/2010/main"/>
              </a:ext>
            </a:extLst>
          </a:blip>
          <a:srcRect/>
          <a:stretch/>
        </p:blipFill>
        <p:spPr>
          <a:xfrm>
            <a:off x="6322536" y="2209089"/>
            <a:ext cx="2118245" cy="2037600"/>
          </a:xfrm>
          <a:prstGeom prst="rect">
            <a:avLst/>
          </a:prstGeom>
        </p:spPr>
      </p:pic>
      <p:pic>
        <p:nvPicPr>
          <p:cNvPr id="16" name="Picture 15">
            <a:extLst>
              <a:ext uri="{FF2B5EF4-FFF2-40B4-BE49-F238E27FC236}">
                <a16:creationId xmlns:a16="http://schemas.microsoft.com/office/drawing/2014/main" id="{E6943A3C-0FF8-BAF4-7BB5-A93E9792A48A}"/>
              </a:ext>
            </a:extLst>
          </p:cNvPr>
          <p:cNvPicPr>
            <a:picLocks noChangeAspect="1"/>
          </p:cNvPicPr>
          <p:nvPr/>
        </p:nvPicPr>
        <p:blipFill>
          <a:blip r:embed="rId5" cstate="print">
            <a:extLst>
              <a:ext uri="{28A0092B-C50C-407E-A947-70E740481C1C}">
                <a14:useLocalDpi xmlns:a14="http://schemas.microsoft.com/office/drawing/2010/main"/>
              </a:ext>
            </a:extLst>
          </a:blip>
          <a:srcRect/>
          <a:stretch/>
        </p:blipFill>
        <p:spPr>
          <a:xfrm>
            <a:off x="9072267" y="2209089"/>
            <a:ext cx="2118245" cy="2035508"/>
          </a:xfrm>
          <a:prstGeom prst="rect">
            <a:avLst/>
          </a:prstGeom>
        </p:spPr>
      </p:pic>
    </p:spTree>
    <p:extLst>
      <p:ext uri="{BB962C8B-B14F-4D97-AF65-F5344CB8AC3E}">
        <p14:creationId xmlns:p14="http://schemas.microsoft.com/office/powerpoint/2010/main" val="2468427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7">
                                            <p:txEl>
                                              <p:pRg st="0" end="0"/>
                                            </p:txEl>
                                          </p:spTgt>
                                        </p:tgtEl>
                                      </p:cBhvr>
                                    </p:animEffect>
                                    <p:animScale>
                                      <p:cBhvr>
                                        <p:cTn id="7" dur="250" autoRev="1" fill="hold"/>
                                        <p:tgtEl>
                                          <p:spTgt spid="7">
                                            <p:txEl>
                                              <p:pRg st="0" end="0"/>
                                            </p:txEl>
                                          </p:spTgt>
                                        </p:tgtEl>
                                      </p:cBhvr>
                                      <p:by x="105000" y="105000"/>
                                    </p:animScale>
                                  </p:childTnLst>
                                </p:cTn>
                              </p:par>
                              <p:par>
                                <p:cTn id="8" presetID="26" presetClass="emph" presetSubtype="0" fill="hold" grpId="0" nodeType="withEffect">
                                  <p:stCondLst>
                                    <p:cond delay="0"/>
                                  </p:stCondLst>
                                  <p:childTnLst>
                                    <p:animEffect transition="out" filter="fade">
                                      <p:cBhvr>
                                        <p:cTn id="9" dur="500" tmFilter="0, 0; .2, .5; .8, .5; 1, 0"/>
                                        <p:tgtEl>
                                          <p:spTgt spid="8">
                                            <p:txEl>
                                              <p:pRg st="0" end="0"/>
                                            </p:txEl>
                                          </p:spTgt>
                                        </p:tgtEl>
                                      </p:cBhvr>
                                    </p:animEffect>
                                    <p:animScale>
                                      <p:cBhvr>
                                        <p:cTn id="10" dur="250" autoRev="1" fill="hold"/>
                                        <p:tgtEl>
                                          <p:spTgt spid="8">
                                            <p:txEl>
                                              <p:pRg st="0" end="0"/>
                                            </p:txEl>
                                          </p:spTgt>
                                        </p:tgtEl>
                                      </p:cBhvr>
                                      <p:by x="105000" y="105000"/>
                                    </p:animScale>
                                  </p:childTnLst>
                                </p:cTn>
                              </p:par>
                              <p:par>
                                <p:cTn id="11" presetID="26" presetClass="emph" presetSubtype="0" fill="hold" grpId="0" nodeType="withEffect">
                                  <p:stCondLst>
                                    <p:cond delay="0"/>
                                  </p:stCondLst>
                                  <p:childTnLst>
                                    <p:animEffect transition="out" filter="fade">
                                      <p:cBhvr>
                                        <p:cTn id="12" dur="500" tmFilter="0, 0; .2, .5; .8, .5; 1, 0"/>
                                        <p:tgtEl>
                                          <p:spTgt spid="12">
                                            <p:txEl>
                                              <p:pRg st="0" end="0"/>
                                            </p:txEl>
                                          </p:spTgt>
                                        </p:tgtEl>
                                      </p:cBhvr>
                                    </p:animEffect>
                                    <p:animScale>
                                      <p:cBhvr>
                                        <p:cTn id="13" dur="250" autoRev="1" fill="hold"/>
                                        <p:tgtEl>
                                          <p:spTgt spid="12">
                                            <p:txEl>
                                              <p:pRg st="0" end="0"/>
                                            </p:txEl>
                                          </p:spTgt>
                                        </p:tgtEl>
                                      </p:cBhvr>
                                      <p:by x="105000" y="105000"/>
                                    </p:animScale>
                                  </p:childTnLst>
                                </p:cTn>
                              </p:par>
                              <p:par>
                                <p:cTn id="14" presetID="26" presetClass="emph" presetSubtype="0" fill="hold" grpId="0" nodeType="withEffect">
                                  <p:stCondLst>
                                    <p:cond delay="0"/>
                                  </p:stCondLst>
                                  <p:childTnLst>
                                    <p:animEffect transition="out" filter="fade">
                                      <p:cBhvr>
                                        <p:cTn id="15" dur="500" tmFilter="0, 0; .2, .5; .8, .5; 1, 0"/>
                                        <p:tgtEl>
                                          <p:spTgt spid="13">
                                            <p:txEl>
                                              <p:pRg st="0" end="0"/>
                                            </p:txEl>
                                          </p:spTgt>
                                        </p:tgtEl>
                                      </p:cBhvr>
                                    </p:animEffect>
                                    <p:animScale>
                                      <p:cBhvr>
                                        <p:cTn id="16" dur="250" autoRev="1" fill="hold"/>
                                        <p:tgtEl>
                                          <p:spTgt spid="13">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P spid="12" grpId="0" build="p"/>
      <p:bldP spid="13" grpId="0" build="p"/>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Intro &amp; </a:t>
            </a:r>
            <a:r>
              <a:rPr lang="en-US" sz="2400" b="1" dirty="0"/>
              <a:t>WARM-UP</a:t>
            </a:r>
            <a:endParaRPr lang="en-US"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724025"/>
            <a:ext cx="5391150" cy="3103614"/>
          </a:xfrm>
        </p:spPr>
        <p:txBody>
          <a:bodyPr/>
          <a:lstStyle/>
          <a:p>
            <a:pPr marL="0" indent="0" algn="just">
              <a:lnSpc>
                <a:spcPct val="100000"/>
              </a:lnSpc>
            </a:pPr>
            <a:r>
              <a:rPr lang="en-US" sz="2000" dirty="0">
                <a:solidFill>
                  <a:schemeClr val="bg1"/>
                </a:solidFill>
              </a:rPr>
              <a:t>A vital part to your workshop’s success is getting people to </a:t>
            </a:r>
            <a:r>
              <a:rPr lang="en-US" sz="2000" b="1" dirty="0">
                <a:solidFill>
                  <a:schemeClr val="bg1"/>
                </a:solidFill>
              </a:rPr>
              <a:t>feel engaged </a:t>
            </a:r>
            <a:r>
              <a:rPr lang="en-US" sz="2000" dirty="0">
                <a:solidFill>
                  <a:schemeClr val="bg1"/>
                </a:solidFill>
              </a:rPr>
              <a:t>and switched on right from the start.</a:t>
            </a:r>
          </a:p>
          <a:p>
            <a:pPr marL="0" indent="0" algn="just">
              <a:lnSpc>
                <a:spcPct val="100000"/>
              </a:lnSpc>
            </a:pPr>
            <a:r>
              <a:rPr lang="en-US" sz="2000" dirty="0">
                <a:solidFill>
                  <a:schemeClr val="bg1"/>
                </a:solidFill>
              </a:rPr>
              <a:t>Always start with an easy, </a:t>
            </a:r>
            <a:r>
              <a:rPr lang="en-US" sz="2000" b="1" dirty="0">
                <a:solidFill>
                  <a:schemeClr val="bg1"/>
                </a:solidFill>
              </a:rPr>
              <a:t>ice-breaker exerc</a:t>
            </a:r>
            <a:r>
              <a:rPr lang="en-US" sz="2000" dirty="0">
                <a:solidFill>
                  <a:schemeClr val="bg1"/>
                </a:solidFill>
              </a:rPr>
              <a:t>ise to activate the group and set the tone for participants to be engaged.</a:t>
            </a: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Placeholder 8">
            <a:extLst>
              <a:ext uri="{FF2B5EF4-FFF2-40B4-BE49-F238E27FC236}">
                <a16:creationId xmlns:a16="http://schemas.microsoft.com/office/drawing/2014/main" id="{D6A7D8BE-B9A1-4E97-23F1-4B3D5541F694}"/>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534151" y="637159"/>
            <a:ext cx="4768650" cy="5400000"/>
          </a:xfrm>
          <a:prstGeom prst="rect">
            <a:avLst/>
          </a:prstGeom>
        </p:spPr>
      </p:pic>
    </p:spTree>
    <p:extLst>
      <p:ext uri="{BB962C8B-B14F-4D97-AF65-F5344CB8AC3E}">
        <p14:creationId xmlns:p14="http://schemas.microsoft.com/office/powerpoint/2010/main" val="35133437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ICE-BREAKER</a:t>
            </a:r>
            <a:r>
              <a:rPr lang="en-US" dirty="0"/>
              <a:t> exercise: Who’s sitting next to you?</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889523" y="1930400"/>
            <a:ext cx="5496027" cy="2455284"/>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Get the participants a sticky note and ask them to write down 3 things (name, first job, what you learned from that job).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Then, let them </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 </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their story to the group.</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case the group is too big, you can ask the participants to break into groups of 3-5.</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 it yourself first so that they can see how it works!</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838700" cy="315915"/>
          </a:xfrm>
          <a:prstGeom prst="rect">
            <a:avLst/>
          </a:prstGeom>
          <a:solidFill>
            <a:schemeClr val="tx1"/>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Write # 1. </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Name</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Write # 2. </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First job</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Write # 3. </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 learned</a:t>
            </a:r>
          </a:p>
        </p:txBody>
      </p:sp>
    </p:spTree>
    <p:extLst>
      <p:ext uri="{BB962C8B-B14F-4D97-AF65-F5344CB8AC3E}">
        <p14:creationId xmlns:p14="http://schemas.microsoft.com/office/powerpoint/2010/main" val="5854280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Set ground </a:t>
            </a:r>
            <a:r>
              <a:rPr lang="en-US" sz="2400" b="1" dirty="0"/>
              <a:t>RULES</a:t>
            </a:r>
            <a:endParaRPr lang="en-US"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724025"/>
            <a:ext cx="5391150" cy="3103614"/>
          </a:xfrm>
        </p:spPr>
        <p:txBody>
          <a:bodyPr/>
          <a:lstStyle/>
          <a:p>
            <a:pPr marL="0" indent="0" algn="just">
              <a:lnSpc>
                <a:spcPct val="100000"/>
              </a:lnSpc>
            </a:pPr>
            <a:r>
              <a:rPr lang="en-US" sz="2000" dirty="0">
                <a:solidFill>
                  <a:schemeClr val="bg1"/>
                </a:solidFill>
              </a:rPr>
              <a:t>This is so important yet very easy to miss! All you need to do is make your </a:t>
            </a:r>
            <a:r>
              <a:rPr lang="en-US" sz="2000" b="1" dirty="0">
                <a:solidFill>
                  <a:schemeClr val="bg1"/>
                </a:solidFill>
              </a:rPr>
              <a:t>ground rules clear</a:t>
            </a:r>
            <a:r>
              <a:rPr lang="en-US" sz="2000" dirty="0">
                <a:solidFill>
                  <a:schemeClr val="bg1"/>
                </a:solidFill>
              </a:rPr>
              <a:t> to the participants </a:t>
            </a:r>
            <a:r>
              <a:rPr lang="en-US" sz="2000" b="1" dirty="0">
                <a:solidFill>
                  <a:schemeClr val="bg1"/>
                </a:solidFill>
              </a:rPr>
              <a:t>up front</a:t>
            </a:r>
            <a:r>
              <a:rPr lang="en-US" sz="2000" dirty="0">
                <a:solidFill>
                  <a:schemeClr val="bg1"/>
                </a:solidFill>
              </a:rPr>
              <a:t>. You’ll save yourself a lot of questions that would otherwise interrupt the flow of your workshop.</a:t>
            </a:r>
          </a:p>
          <a:p>
            <a:pPr marL="0" indent="0" algn="just">
              <a:lnSpc>
                <a:spcPct val="100000"/>
              </a:lnSpc>
            </a:pPr>
            <a:r>
              <a:rPr lang="en-US" sz="2000" dirty="0">
                <a:solidFill>
                  <a:schemeClr val="bg1"/>
                </a:solidFill>
              </a:rPr>
              <a:t>Do it all up front and you’ll be able to remind people of the rules later without losing the trust of your participants.</a:t>
            </a:r>
          </a:p>
          <a:p>
            <a:pPr marL="0" indent="0" algn="just">
              <a:lnSpc>
                <a:spcPct val="100000"/>
              </a:lnSpc>
            </a:pPr>
            <a:endParaRPr lang="en-US" sz="2000" dirty="0">
              <a:solidFill>
                <a:schemeClr val="bg1"/>
              </a:solidFill>
            </a:endParaRPr>
          </a:p>
          <a:p>
            <a:pPr marL="0" indent="0" algn="just">
              <a:lnSpc>
                <a:spcPct val="100000"/>
              </a:lnSpc>
            </a:pPr>
            <a:r>
              <a:rPr lang="en-US" sz="2000" b="1" i="1" dirty="0">
                <a:solidFill>
                  <a:schemeClr val="bg1"/>
                </a:solidFill>
              </a:rPr>
              <a:t>“The ground rules for this workshop are…”</a:t>
            </a: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8">
            <a:extLst>
              <a:ext uri="{FF2B5EF4-FFF2-40B4-BE49-F238E27FC236}">
                <a16:creationId xmlns:a16="http://schemas.microsoft.com/office/drawing/2014/main" id="{67D9D5B0-8E84-201C-6A95-AB68936C8D77}"/>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718499" y="637159"/>
            <a:ext cx="4768650" cy="5400000"/>
          </a:xfrm>
          <a:prstGeom prst="rect">
            <a:avLst/>
          </a:prstGeom>
        </p:spPr>
      </p:pic>
    </p:spTree>
    <p:extLst>
      <p:ext uri="{BB962C8B-B14F-4D97-AF65-F5344CB8AC3E}">
        <p14:creationId xmlns:p14="http://schemas.microsoft.com/office/powerpoint/2010/main" val="9983076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Types of ground </a:t>
            </a:r>
            <a:r>
              <a:rPr lang="en-US" sz="2400" b="1" dirty="0"/>
              <a:t>RULES</a:t>
            </a:r>
            <a:endParaRPr lang="en-US" b="1"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Tijdelijke aanduiding voor tekst 44">
            <a:extLst>
              <a:ext uri="{FF2B5EF4-FFF2-40B4-BE49-F238E27FC236}">
                <a16:creationId xmlns:a16="http://schemas.microsoft.com/office/drawing/2014/main" id="{A642CCB4-6EC1-F076-73B7-8B7D2566E4C7}"/>
              </a:ext>
            </a:extLst>
          </p:cNvPr>
          <p:cNvSpPr txBox="1">
            <a:spLocks/>
          </p:cNvSpPr>
          <p:nvPr/>
        </p:nvSpPr>
        <p:spPr>
          <a:xfrm>
            <a:off x="952499" y="2286000"/>
            <a:ext cx="7594341"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q"/>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devices</a:t>
            </a:r>
          </a:p>
        </p:txBody>
      </p:sp>
      <p:sp>
        <p:nvSpPr>
          <p:cNvPr id="10" name="Tijdelijke aanduiding voor tekst 44">
            <a:extLst>
              <a:ext uri="{FF2B5EF4-FFF2-40B4-BE49-F238E27FC236}">
                <a16:creationId xmlns:a16="http://schemas.microsoft.com/office/drawing/2014/main" id="{0AEC1953-8591-EA42-12DD-342781F15893}"/>
              </a:ext>
            </a:extLst>
          </p:cNvPr>
          <p:cNvSpPr txBox="1">
            <a:spLocks/>
          </p:cNvSpPr>
          <p:nvPr/>
        </p:nvSpPr>
        <p:spPr>
          <a:xfrm>
            <a:off x="952499" y="2881206"/>
            <a:ext cx="7594341"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q"/>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judging</a:t>
            </a:r>
          </a:p>
        </p:txBody>
      </p:sp>
      <p:sp>
        <p:nvSpPr>
          <p:cNvPr id="11" name="Tijdelijke aanduiding voor tekst 44">
            <a:extLst>
              <a:ext uri="{FF2B5EF4-FFF2-40B4-BE49-F238E27FC236}">
                <a16:creationId xmlns:a16="http://schemas.microsoft.com/office/drawing/2014/main" id="{677F8332-3A5F-13D2-ECD1-10139B59D742}"/>
              </a:ext>
            </a:extLst>
          </p:cNvPr>
          <p:cNvSpPr txBox="1">
            <a:spLocks/>
          </p:cNvSpPr>
          <p:nvPr/>
        </p:nvSpPr>
        <p:spPr>
          <a:xfrm>
            <a:off x="952499" y="3476412"/>
            <a:ext cx="7594341"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q"/>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Break every 90 mins</a:t>
            </a:r>
          </a:p>
        </p:txBody>
      </p:sp>
      <p:sp>
        <p:nvSpPr>
          <p:cNvPr id="12" name="Tijdelijke aanduiding voor inhoud 5">
            <a:extLst>
              <a:ext uri="{FF2B5EF4-FFF2-40B4-BE49-F238E27FC236}">
                <a16:creationId xmlns:a16="http://schemas.microsoft.com/office/drawing/2014/main" id="{C223B5C2-AD17-0C7F-4772-5F4BB5815C07}"/>
              </a:ext>
            </a:extLst>
          </p:cNvPr>
          <p:cNvSpPr txBox="1">
            <a:spLocks/>
          </p:cNvSpPr>
          <p:nvPr/>
        </p:nvSpPr>
        <p:spPr>
          <a:xfrm>
            <a:off x="5664609" y="2601915"/>
            <a:ext cx="3371235" cy="2958143"/>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3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 everybody okay with this rule?”</a:t>
            </a:r>
            <a:endParaRPr kumimoji="0" lang="nl-NL" sz="3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3" name="Graphic 12" descr="Checkmark with solid fill">
            <a:extLst>
              <a:ext uri="{FF2B5EF4-FFF2-40B4-BE49-F238E27FC236}">
                <a16:creationId xmlns:a16="http://schemas.microsoft.com/office/drawing/2014/main" id="{1529E782-D47A-DBAC-4119-694AED031DE4}"/>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1033692" y="2275102"/>
            <a:ext cx="284207" cy="284207"/>
          </a:xfrm>
          <a:prstGeom prst="rect">
            <a:avLst/>
          </a:prstGeom>
        </p:spPr>
      </p:pic>
    </p:spTree>
    <p:extLst>
      <p:ext uri="{BB962C8B-B14F-4D97-AF65-F5344CB8AC3E}">
        <p14:creationId xmlns:p14="http://schemas.microsoft.com/office/powerpoint/2010/main" val="12581317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Set and get </a:t>
            </a:r>
            <a:r>
              <a:rPr lang="en-US" sz="2400" b="1" dirty="0"/>
              <a:t>EXPECTATIONS</a:t>
            </a:r>
            <a:endParaRPr lang="en-US"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724025"/>
            <a:ext cx="5391150" cy="3103614"/>
          </a:xfrm>
        </p:spPr>
        <p:txBody>
          <a:bodyPr/>
          <a:lstStyle/>
          <a:p>
            <a:pPr marL="0" indent="0" algn="just">
              <a:lnSpc>
                <a:spcPct val="100000"/>
              </a:lnSpc>
            </a:pPr>
            <a:r>
              <a:rPr lang="en-US" sz="2000" dirty="0">
                <a:solidFill>
                  <a:schemeClr val="bg1"/>
                </a:solidFill>
              </a:rPr>
              <a:t>This step alone will make your workshops a lot smoother to run. </a:t>
            </a:r>
          </a:p>
          <a:p>
            <a:pPr marL="0" indent="0" algn="just">
              <a:lnSpc>
                <a:spcPct val="100000"/>
              </a:lnSpc>
            </a:pPr>
            <a:r>
              <a:rPr lang="en-US" sz="2000" dirty="0">
                <a:solidFill>
                  <a:schemeClr val="bg1"/>
                </a:solidFill>
              </a:rPr>
              <a:t>It’s natural for people to assume that they are the only one feeling </a:t>
            </a:r>
            <a:r>
              <a:rPr lang="en-US" sz="2000" b="1" dirty="0">
                <a:solidFill>
                  <a:schemeClr val="bg1"/>
                </a:solidFill>
              </a:rPr>
              <a:t>overwhelmed</a:t>
            </a:r>
            <a:r>
              <a:rPr lang="en-US" sz="2000" dirty="0">
                <a:solidFill>
                  <a:schemeClr val="bg1"/>
                </a:solidFill>
              </a:rPr>
              <a:t> or finding something </a:t>
            </a:r>
            <a:r>
              <a:rPr lang="en-US" sz="2000" b="1" dirty="0">
                <a:solidFill>
                  <a:schemeClr val="bg1"/>
                </a:solidFill>
              </a:rPr>
              <a:t>difficult</a:t>
            </a:r>
            <a:r>
              <a:rPr lang="en-US" sz="2000" dirty="0">
                <a:solidFill>
                  <a:schemeClr val="bg1"/>
                </a:solidFill>
              </a:rPr>
              <a:t>. You can reduce this simply by telling people what to expect, and how they might feel during the process.</a:t>
            </a:r>
          </a:p>
          <a:p>
            <a:pPr marL="0" indent="0" algn="just">
              <a:lnSpc>
                <a:spcPct val="100000"/>
              </a:lnSpc>
            </a:pPr>
            <a:r>
              <a:rPr lang="en-US" sz="2000" dirty="0">
                <a:solidFill>
                  <a:schemeClr val="bg1"/>
                </a:solidFill>
              </a:rPr>
              <a:t>Equally important to setting expectations is getting them from your participants!</a:t>
            </a: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Placeholder 8">
            <a:extLst>
              <a:ext uri="{FF2B5EF4-FFF2-40B4-BE49-F238E27FC236}">
                <a16:creationId xmlns:a16="http://schemas.microsoft.com/office/drawing/2014/main" id="{CB5A281D-6CED-2EAA-7800-863480F2E936}"/>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b="-328"/>
          <a:stretch/>
        </p:blipFill>
        <p:spPr>
          <a:xfrm>
            <a:off x="6534151" y="637159"/>
            <a:ext cx="4768650" cy="5400000"/>
          </a:xfrm>
          <a:prstGeom prst="rect">
            <a:avLst/>
          </a:prstGeom>
        </p:spPr>
      </p:pic>
    </p:spTree>
    <p:extLst>
      <p:ext uri="{BB962C8B-B14F-4D97-AF65-F5344CB8AC3E}">
        <p14:creationId xmlns:p14="http://schemas.microsoft.com/office/powerpoint/2010/main" val="35375748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SETTING</a:t>
            </a:r>
            <a:r>
              <a:rPr lang="en-US" dirty="0"/>
              <a:t> expectations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6096000" y="1671484"/>
            <a:ext cx="5289550" cy="2714200"/>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Saying a few sentences about how participants can expect to feel throughout the day drastically improves the smoothness and feeling in the room!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very important to say these things before participants feel them. If you say it after, it’s already too late.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Confirm the participants to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trust the process</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can always draw an emotional rollercoaster</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838700" cy="315915"/>
          </a:xfrm>
          <a:prstGeom prst="rect">
            <a:avLst/>
          </a:prstGeom>
          <a:solidFill>
            <a:schemeClr val="tx1"/>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common that this might feel too rushed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Often it will feel like we’re losing ideas</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might feel uncomfortable</a:t>
            </a:r>
          </a:p>
        </p:txBody>
      </p:sp>
      <p:pic>
        <p:nvPicPr>
          <p:cNvPr id="3" name="Picture 2">
            <a:extLst>
              <a:ext uri="{FF2B5EF4-FFF2-40B4-BE49-F238E27FC236}">
                <a16:creationId xmlns:a16="http://schemas.microsoft.com/office/drawing/2014/main" id="{5BF0AD08-56BF-AC1B-1823-95E836E4C638}"/>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7092443" y="4612260"/>
            <a:ext cx="3732873" cy="1679453"/>
          </a:xfrm>
          <a:prstGeom prst="rect">
            <a:avLst/>
          </a:prstGeom>
          <a:noFill/>
          <a:extLst>
            <a:ext uri="{909E8E84-426E-40DD-AFC4-6F175D3DCCD1}">
              <a14:hiddenFill xmlns:a14="http://schemas.microsoft.com/office/drawing/2010/main">
                <a:solidFill>
                  <a:srgbClr val="FFFFFF"/>
                </a:solidFill>
              </a14:hiddenFill>
            </a:ext>
          </a:extLst>
        </p:spPr>
      </p:pic>
      <p:sp>
        <p:nvSpPr>
          <p:cNvPr id="10" name="Tijdelijke aanduiding voor tekst 44">
            <a:extLst>
              <a:ext uri="{FF2B5EF4-FFF2-40B4-BE49-F238E27FC236}">
                <a16:creationId xmlns:a16="http://schemas.microsoft.com/office/drawing/2014/main" id="{CEE4EA34-236B-FCEE-7A4B-748D144C2B8B}"/>
              </a:ext>
            </a:extLst>
          </p:cNvPr>
          <p:cNvSpPr txBox="1">
            <a:spLocks/>
          </p:cNvSpPr>
          <p:nvPr/>
        </p:nvSpPr>
        <p:spPr>
          <a:xfrm>
            <a:off x="704850" y="3713560"/>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normal to not have any ideas yet</a:t>
            </a:r>
          </a:p>
        </p:txBody>
      </p:sp>
      <p:sp>
        <p:nvSpPr>
          <p:cNvPr id="11" name="Tijdelijke aanduiding voor tekst 44">
            <a:extLst>
              <a:ext uri="{FF2B5EF4-FFF2-40B4-BE49-F238E27FC236}">
                <a16:creationId xmlns:a16="http://schemas.microsoft.com/office/drawing/2014/main" id="{E5CD6BFF-5072-B434-4B26-054582357A87}"/>
              </a:ext>
            </a:extLst>
          </p:cNvPr>
          <p:cNvSpPr txBox="1">
            <a:spLocks/>
          </p:cNvSpPr>
          <p:nvPr/>
        </p:nvSpPr>
        <p:spPr>
          <a:xfrm>
            <a:off x="704850" y="4308766"/>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normal to feel like it’s not going to work</a:t>
            </a:r>
          </a:p>
        </p:txBody>
      </p:sp>
    </p:spTree>
    <p:extLst>
      <p:ext uri="{BB962C8B-B14F-4D97-AF65-F5344CB8AC3E}">
        <p14:creationId xmlns:p14="http://schemas.microsoft.com/office/powerpoint/2010/main" val="21928508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GETTING</a:t>
            </a:r>
            <a:r>
              <a:rPr lang="en-US" dirty="0"/>
              <a:t> expectations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269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6096000" y="2246314"/>
            <a:ext cx="5289550" cy="2139369"/>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Asking your participants what they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hope to get out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this workshop will make them feel heard and help you know which topics to focus more attention on.</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can always point to a participant and ask what they’re expecting to gain from the workshop. Write their answer down on a sticky note and put it on the wall. </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838700" cy="315915"/>
          </a:xfrm>
          <a:prstGeom prst="rect">
            <a:avLst/>
          </a:prstGeom>
          <a:solidFill>
            <a:schemeClr val="tx1"/>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are you hoping to get out of this?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will make this worthwhile for you?</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838700"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did you come here today?</a:t>
            </a:r>
          </a:p>
        </p:txBody>
      </p:sp>
    </p:spTree>
    <p:extLst>
      <p:ext uri="{BB962C8B-B14F-4D97-AF65-F5344CB8AC3E}">
        <p14:creationId xmlns:p14="http://schemas.microsoft.com/office/powerpoint/2010/main" val="34038718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729B79F9-ABCD-71F4-52B2-3978C03E7330}"/>
              </a:ext>
            </a:extLst>
          </p:cNvPr>
          <p:cNvSpPr txBox="1">
            <a:spLocks/>
          </p:cNvSpPr>
          <p:nvPr/>
        </p:nvSpPr>
        <p:spPr>
          <a:xfrm>
            <a:off x="5518298" y="2407920"/>
            <a:ext cx="6094582" cy="344946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some real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before the exercise starts.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C38F5070-590D-8E18-F202-B1B223F5F7ED}"/>
              </a:ext>
            </a:extLst>
          </p:cNvPr>
          <p:cNvSpPr/>
          <p:nvPr/>
        </p:nvSpPr>
        <p:spPr>
          <a:xfrm>
            <a:off x="9730856" y="48360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SCORE CARD</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Colored scorecard to show progress</a:t>
            </a:r>
          </a:p>
        </p:txBody>
      </p:sp>
      <p:sp>
        <p:nvSpPr>
          <p:cNvPr id="15" name="Rectangle 14">
            <a:extLst>
              <a:ext uri="{FF2B5EF4-FFF2-40B4-BE49-F238E27FC236}">
                <a16:creationId xmlns:a16="http://schemas.microsoft.com/office/drawing/2014/main" id="{5FCFDC81-99F7-07A8-D98B-499B65F52070}"/>
              </a:ext>
            </a:extLst>
          </p:cNvPr>
          <p:cNvSpPr/>
          <p:nvPr/>
        </p:nvSpPr>
        <p:spPr>
          <a:xfrm>
            <a:off x="7069877" y="48360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STEWARDSHIP DASHBOARD</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Steward dashboard showing metadata metrics</a:t>
            </a:r>
          </a:p>
        </p:txBody>
      </p:sp>
      <p:sp>
        <p:nvSpPr>
          <p:cNvPr id="16" name="Rectangle 15">
            <a:extLst>
              <a:ext uri="{FF2B5EF4-FFF2-40B4-BE49-F238E27FC236}">
                <a16:creationId xmlns:a16="http://schemas.microsoft.com/office/drawing/2014/main" id="{0D9AF355-007B-9361-DF2E-F947AF0E999D}"/>
              </a:ext>
            </a:extLst>
          </p:cNvPr>
          <p:cNvSpPr/>
          <p:nvPr/>
        </p:nvSpPr>
        <p:spPr>
          <a:xfrm>
            <a:off x="4093581" y="48360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HEAT MAP</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summary heatmap showing the progress of DG implementation</a:t>
            </a:r>
          </a:p>
        </p:txBody>
      </p:sp>
      <p:pic>
        <p:nvPicPr>
          <p:cNvPr id="20" name="Picture 19">
            <a:extLst>
              <a:ext uri="{FF2B5EF4-FFF2-40B4-BE49-F238E27FC236}">
                <a16:creationId xmlns:a16="http://schemas.microsoft.com/office/drawing/2014/main" id="{6FC5EB34-F428-3663-8C57-C205F552A7F3}"/>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3880649" y="3346281"/>
            <a:ext cx="2478521" cy="551424"/>
          </a:xfrm>
          <a:prstGeom prst="rect">
            <a:avLst/>
          </a:prstGeom>
        </p:spPr>
      </p:pic>
      <p:pic>
        <p:nvPicPr>
          <p:cNvPr id="21" name="Picture 20">
            <a:extLst>
              <a:ext uri="{FF2B5EF4-FFF2-40B4-BE49-F238E27FC236}">
                <a16:creationId xmlns:a16="http://schemas.microsoft.com/office/drawing/2014/main" id="{3C1E0703-2637-021F-88CB-7687A61A0F7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513894" y="3115330"/>
            <a:ext cx="2499387" cy="867390"/>
          </a:xfrm>
          <a:prstGeom prst="rect">
            <a:avLst/>
          </a:prstGeom>
        </p:spPr>
      </p:pic>
      <p:pic>
        <p:nvPicPr>
          <p:cNvPr id="22" name="Picture 21">
            <a:extLst>
              <a:ext uri="{FF2B5EF4-FFF2-40B4-BE49-F238E27FC236}">
                <a16:creationId xmlns:a16="http://schemas.microsoft.com/office/drawing/2014/main" id="{5F0A84D6-8C4F-5177-AA53-F60A3E29472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621354" y="2971177"/>
            <a:ext cx="2721906" cy="1472848"/>
          </a:xfrm>
          <a:prstGeom prst="rect">
            <a:avLst/>
          </a:prstGeom>
        </p:spPr>
      </p:pic>
      <p:grpSp>
        <p:nvGrpSpPr>
          <p:cNvPr id="17" name="Group 16">
            <a:extLst>
              <a:ext uri="{FF2B5EF4-FFF2-40B4-BE49-F238E27FC236}">
                <a16:creationId xmlns:a16="http://schemas.microsoft.com/office/drawing/2014/main" id="{5DDBE096-97BB-9482-C151-955C06DB665D}"/>
              </a:ext>
            </a:extLst>
          </p:cNvPr>
          <p:cNvGrpSpPr/>
          <p:nvPr/>
        </p:nvGrpSpPr>
        <p:grpSpPr>
          <a:xfrm>
            <a:off x="10820400" y="158021"/>
            <a:ext cx="1262954" cy="262128"/>
            <a:chOff x="10892274" y="158021"/>
            <a:chExt cx="1191080" cy="262128"/>
          </a:xfrm>
        </p:grpSpPr>
        <p:sp>
          <p:nvSpPr>
            <p:cNvPr id="23" name="Oval 22">
              <a:extLst>
                <a:ext uri="{FF2B5EF4-FFF2-40B4-BE49-F238E27FC236}">
                  <a16:creationId xmlns:a16="http://schemas.microsoft.com/office/drawing/2014/main" id="{32774601-6085-313E-3B21-958FAA9D8F0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4" name="Group 23">
              <a:extLst>
                <a:ext uri="{FF2B5EF4-FFF2-40B4-BE49-F238E27FC236}">
                  <a16:creationId xmlns:a16="http://schemas.microsoft.com/office/drawing/2014/main" id="{3C2952C2-56F9-C5E8-F602-68B876493EC8}"/>
                </a:ext>
              </a:extLst>
            </p:cNvPr>
            <p:cNvGrpSpPr/>
            <p:nvPr/>
          </p:nvGrpSpPr>
          <p:grpSpPr>
            <a:xfrm>
              <a:off x="10892274" y="158021"/>
              <a:ext cx="1191080" cy="262128"/>
              <a:chOff x="9614080" y="308749"/>
              <a:chExt cx="1191080" cy="262128"/>
            </a:xfrm>
          </p:grpSpPr>
          <p:sp>
            <p:nvSpPr>
              <p:cNvPr id="25" name="Rectangle 24">
                <a:extLst>
                  <a:ext uri="{FF2B5EF4-FFF2-40B4-BE49-F238E27FC236}">
                    <a16:creationId xmlns:a16="http://schemas.microsoft.com/office/drawing/2014/main" id="{0A979074-B824-FA08-4879-C5E0E84DF83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6" name="Rectangle 25">
                <a:extLst>
                  <a:ext uri="{FF2B5EF4-FFF2-40B4-BE49-F238E27FC236}">
                    <a16:creationId xmlns:a16="http://schemas.microsoft.com/office/drawing/2014/main" id="{44B09F20-4CB3-E406-E0AF-F46BC995E9E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AAE3E7E1-E678-F573-4E85-26AECB85761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475780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par>
                                <p:cTn id="17" presetID="10" presetClass="entr" presetSubtype="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ntr" presetSubtype="0" fill="hold" nodeType="with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Agenda and </a:t>
            </a:r>
            <a:r>
              <a:rPr lang="en-US" sz="2400" b="1" dirty="0"/>
              <a:t>STRUCTURE</a:t>
            </a:r>
            <a:endParaRPr lang="en-US"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724025"/>
            <a:ext cx="5391150" cy="3103614"/>
          </a:xfrm>
        </p:spPr>
        <p:txBody>
          <a:bodyPr/>
          <a:lstStyle/>
          <a:p>
            <a:pPr marL="0" indent="0" algn="just">
              <a:lnSpc>
                <a:spcPct val="100000"/>
              </a:lnSpc>
            </a:pPr>
            <a:r>
              <a:rPr lang="en-US" sz="2000" dirty="0">
                <a:solidFill>
                  <a:schemeClr val="bg1"/>
                </a:solidFill>
              </a:rPr>
              <a:t>It’s important to communicate the agenda of the workshop, either by displaying it physically in the room or by repeatedly showing it in the slide deck. </a:t>
            </a:r>
          </a:p>
          <a:p>
            <a:pPr marL="0" indent="0" algn="just">
              <a:lnSpc>
                <a:spcPct val="100000"/>
              </a:lnSpc>
            </a:pPr>
            <a:r>
              <a:rPr lang="en-US" sz="2000" dirty="0">
                <a:solidFill>
                  <a:schemeClr val="bg1"/>
                </a:solidFill>
              </a:rPr>
              <a:t>This will give people a sense of </a:t>
            </a:r>
            <a:r>
              <a:rPr lang="en-US" sz="2000" b="1" dirty="0">
                <a:solidFill>
                  <a:schemeClr val="bg1"/>
                </a:solidFill>
              </a:rPr>
              <a:t>orientation</a:t>
            </a:r>
            <a:r>
              <a:rPr lang="en-US" sz="2000" dirty="0">
                <a:solidFill>
                  <a:schemeClr val="bg1"/>
                </a:solidFill>
              </a:rPr>
              <a:t> so they never have to wonder about where they are in the workshop or how much more there is to go.</a:t>
            </a:r>
          </a:p>
          <a:p>
            <a:pPr marL="0" indent="0" algn="just">
              <a:lnSpc>
                <a:spcPct val="100000"/>
              </a:lnSpc>
            </a:pPr>
            <a:r>
              <a:rPr lang="en-US" sz="2000" dirty="0">
                <a:solidFill>
                  <a:schemeClr val="bg1"/>
                </a:solidFill>
              </a:rPr>
              <a:t>It also helps avoid people asking what’s coming next, which can break your flow and confidence as a facilitator.</a:t>
            </a: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8">
            <a:extLst>
              <a:ext uri="{FF2B5EF4-FFF2-40B4-BE49-F238E27FC236}">
                <a16:creationId xmlns:a16="http://schemas.microsoft.com/office/drawing/2014/main" id="{8BED2F12-1B5E-52CA-B16F-65FBCFFBCE42}"/>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534151" y="637159"/>
            <a:ext cx="4768650" cy="5400000"/>
          </a:xfrm>
          <a:prstGeom prst="rect">
            <a:avLst/>
          </a:prstGeom>
        </p:spPr>
      </p:pic>
    </p:spTree>
    <p:extLst>
      <p:ext uri="{BB962C8B-B14F-4D97-AF65-F5344CB8AC3E}">
        <p14:creationId xmlns:p14="http://schemas.microsoft.com/office/powerpoint/2010/main" val="31110469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C0D186-392F-2B98-2549-621F6C56BDA4}"/>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4BA5648A-39B1-00E8-FF0C-A1675A923AB6}"/>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826C9AAD-6715-9808-54B2-6320516E48A9}"/>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271</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B39E3B65-FE48-D035-BCCC-737699EEBF2E}"/>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Keys to Success</a:t>
            </a:r>
          </a:p>
        </p:txBody>
      </p:sp>
      <p:sp>
        <p:nvSpPr>
          <p:cNvPr id="57" name="Rectangle: Rounded Corners 56">
            <a:extLst>
              <a:ext uri="{FF2B5EF4-FFF2-40B4-BE49-F238E27FC236}">
                <a16:creationId xmlns:a16="http://schemas.microsoft.com/office/drawing/2014/main" id="{5B24C6D4-42B4-5913-2D1B-E123D1D3368C}"/>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164F7291-A88B-7B09-519C-909011359FB3}"/>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A0E7310F-E867-70BD-6F27-E87D7F1CF730}"/>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F99644BA-E425-BFCA-23D3-48E4A2ABC413}"/>
              </a:ext>
            </a:extLst>
          </p:cNvPr>
          <p:cNvSpPr/>
          <p:nvPr/>
        </p:nvSpPr>
        <p:spPr>
          <a:xfrm>
            <a:off x="5164349"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104736D6-00D0-4F3C-0541-5B4D336485BE}"/>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9CC4EEF3-2C3D-4BA2-E147-0694EE6E1CB4}"/>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79505028-3415-8833-4306-EE0BC26ECFD7}"/>
              </a:ext>
            </a:extLst>
          </p:cNvPr>
          <p:cNvSpPr txBox="1"/>
          <p:nvPr/>
        </p:nvSpPr>
        <p:spPr>
          <a:xfrm>
            <a:off x="610506" y="32634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6 Laws of Facilitation</a:t>
            </a:r>
          </a:p>
        </p:txBody>
      </p:sp>
      <p:sp>
        <p:nvSpPr>
          <p:cNvPr id="9" name="Oval 8">
            <a:extLst>
              <a:ext uri="{FF2B5EF4-FFF2-40B4-BE49-F238E27FC236}">
                <a16:creationId xmlns:a16="http://schemas.microsoft.com/office/drawing/2014/main" id="{DD68A694-EAEE-06D8-CDD7-A6912C3E27FA}"/>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89D43EE1-A123-1425-7BE2-13F8B25CF206}"/>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E7838214-AA1E-DC79-0567-15CBBCA33222}"/>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72AD0AA9-15DF-F0F9-F1F7-8236775D3569}"/>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B03E5F12-94E4-D0D7-B6B7-CFB97ADAC048}"/>
              </a:ext>
            </a:extLst>
          </p:cNvPr>
          <p:cNvSpPr txBox="1"/>
          <p:nvPr/>
        </p:nvSpPr>
        <p:spPr>
          <a:xfrm>
            <a:off x="2856897" y="3123734"/>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Setting Yourself Up for Success!</a:t>
            </a:r>
          </a:p>
        </p:txBody>
      </p:sp>
      <p:sp>
        <p:nvSpPr>
          <p:cNvPr id="14" name="TextBox 13">
            <a:extLst>
              <a:ext uri="{FF2B5EF4-FFF2-40B4-BE49-F238E27FC236}">
                <a16:creationId xmlns:a16="http://schemas.microsoft.com/office/drawing/2014/main" id="{3F0EF365-A323-9320-6E69-ED9E6AE46CCD}"/>
              </a:ext>
            </a:extLst>
          </p:cNvPr>
          <p:cNvSpPr txBox="1"/>
          <p:nvPr/>
        </p:nvSpPr>
        <p:spPr>
          <a:xfrm>
            <a:off x="5143066" y="32644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Giving Instructions</a:t>
            </a:r>
          </a:p>
        </p:txBody>
      </p:sp>
      <p:sp>
        <p:nvSpPr>
          <p:cNvPr id="15" name="TextBox 14">
            <a:extLst>
              <a:ext uri="{FF2B5EF4-FFF2-40B4-BE49-F238E27FC236}">
                <a16:creationId xmlns:a16="http://schemas.microsoft.com/office/drawing/2014/main" id="{419F6036-9FC1-4050-FD79-143C1FFD6D4B}"/>
              </a:ext>
            </a:extLst>
          </p:cNvPr>
          <p:cNvSpPr txBox="1"/>
          <p:nvPr/>
        </p:nvSpPr>
        <p:spPr>
          <a:xfrm>
            <a:off x="7410982" y="32644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Danger of Troublemakers</a:t>
            </a:r>
          </a:p>
        </p:txBody>
      </p:sp>
      <p:sp>
        <p:nvSpPr>
          <p:cNvPr id="16" name="TextBox 15">
            <a:extLst>
              <a:ext uri="{FF2B5EF4-FFF2-40B4-BE49-F238E27FC236}">
                <a16:creationId xmlns:a16="http://schemas.microsoft.com/office/drawing/2014/main" id="{33FC0687-0479-3D30-A147-8FFC1E0F119C}"/>
              </a:ext>
            </a:extLst>
          </p:cNvPr>
          <p:cNvSpPr txBox="1"/>
          <p:nvPr/>
        </p:nvSpPr>
        <p:spPr>
          <a:xfrm>
            <a:off x="9734214" y="32644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Remote Workshops</a:t>
            </a:r>
          </a:p>
        </p:txBody>
      </p:sp>
      <p:sp>
        <p:nvSpPr>
          <p:cNvPr id="21" name="Rectangle 20">
            <a:hlinkClick r:id="rId3" action="ppaction://hlinksldjump"/>
            <a:extLst>
              <a:ext uri="{FF2B5EF4-FFF2-40B4-BE49-F238E27FC236}">
                <a16:creationId xmlns:a16="http://schemas.microsoft.com/office/drawing/2014/main" id="{5EED3985-D966-2862-9D78-AB8F1159678C}"/>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26758677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Giving clear </a:t>
            </a:r>
            <a:r>
              <a:rPr lang="en-US" sz="2400" b="1" dirty="0"/>
              <a:t>INSTRUCTIONS</a:t>
            </a:r>
            <a:endParaRPr lang="en-US"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724025"/>
            <a:ext cx="5391150" cy="3103614"/>
          </a:xfrm>
        </p:spPr>
        <p:txBody>
          <a:bodyPr/>
          <a:lstStyle/>
          <a:p>
            <a:pPr marL="0" indent="0" algn="just">
              <a:lnSpc>
                <a:spcPct val="100000"/>
              </a:lnSpc>
            </a:pPr>
            <a:r>
              <a:rPr lang="en-US" sz="2000" dirty="0"/>
              <a:t>One of the main things you will be doing as a Facilitator is asking people to do exercises. This trips up most facilitators! People often do not know how to describe an exercise to somebody.</a:t>
            </a:r>
          </a:p>
          <a:p>
            <a:pPr marL="0" indent="0" algn="just">
              <a:lnSpc>
                <a:spcPct val="100000"/>
              </a:lnSpc>
            </a:pPr>
            <a:r>
              <a:rPr lang="en-US" sz="2000" dirty="0"/>
              <a:t>Giving clear instructions sounds obvious, but is easily forgotten or overlooked. </a:t>
            </a:r>
          </a:p>
          <a:p>
            <a:pPr marL="0" indent="0" algn="just">
              <a:lnSpc>
                <a:spcPct val="100000"/>
              </a:lnSpc>
            </a:pPr>
            <a:r>
              <a:rPr lang="en-US" sz="2000" dirty="0"/>
              <a:t>Luckily there is a super simple framework for teaching exercises!</a:t>
            </a:r>
          </a:p>
          <a:p>
            <a:pPr marL="0" indent="0" algn="just">
              <a:lnSpc>
                <a:spcPct val="100000"/>
              </a:lnSpc>
            </a:pPr>
            <a:endParaRPr lang="en-US" sz="2000" dirty="0"/>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Placeholder 8">
            <a:extLst>
              <a:ext uri="{FF2B5EF4-FFF2-40B4-BE49-F238E27FC236}">
                <a16:creationId xmlns:a16="http://schemas.microsoft.com/office/drawing/2014/main" id="{B5EBE676-A181-6A33-FAD7-ED6ED921856A}"/>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534151" y="637159"/>
            <a:ext cx="4768650" cy="5400000"/>
          </a:xfrm>
          <a:prstGeom prst="rect">
            <a:avLst/>
          </a:prstGeom>
        </p:spPr>
      </p:pic>
    </p:spTree>
    <p:extLst>
      <p:ext uri="{BB962C8B-B14F-4D97-AF65-F5344CB8AC3E}">
        <p14:creationId xmlns:p14="http://schemas.microsoft.com/office/powerpoint/2010/main" val="27979387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Formula for giving clear </a:t>
            </a:r>
            <a:r>
              <a:rPr lang="en-US" sz="2400" b="1" dirty="0"/>
              <a:t>INSTRUCTIONS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Hey everyone, we're about to dive into an exercise called "How Might We".</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is the exercise</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are we doing the exercise</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do you do the exercise</a:t>
            </a:r>
          </a:p>
        </p:txBody>
      </p:sp>
    </p:spTree>
    <p:extLst>
      <p:ext uri="{BB962C8B-B14F-4D97-AF65-F5344CB8AC3E}">
        <p14:creationId xmlns:p14="http://schemas.microsoft.com/office/powerpoint/2010/main" val="23234043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Formula for giving clear </a:t>
            </a:r>
            <a:r>
              <a:rPr lang="en-US" sz="2400" b="1" dirty="0"/>
              <a:t>INSTRUCTIONS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"How Might We" exercise is a super simple way for us to transform our challenges and problems into clear statements. These clear statements will then serve as the foundation for creating awesome solutions.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reason we're doing this is because we need a standardized system for generating those solutions.</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is the exercise</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are we doing the exercise</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do you do the exercise</a:t>
            </a:r>
          </a:p>
        </p:txBody>
      </p:sp>
    </p:spTree>
    <p:extLst>
      <p:ext uri="{BB962C8B-B14F-4D97-AF65-F5344CB8AC3E}">
        <p14:creationId xmlns:p14="http://schemas.microsoft.com/office/powerpoint/2010/main" val="27869727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Formula for giving clear </a:t>
            </a:r>
            <a:r>
              <a:rPr lang="en-US" sz="2400" b="1" dirty="0"/>
              <a:t>INSTRUCTIONS</a:t>
            </a:r>
            <a:endParaRPr lang="en-US" b="1"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Here's how you do it: you start by writing "HMW" on the top left of your </a:t>
            </a:r>
            <a:r>
              <a:rPr kumimoji="0" lang="en-US" sz="16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post-it</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like this. "HMW" stands for "how might we".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Next, when you hear the expert in the room share the challenges she's facing, pay attention. If you come across a negative challenge or statement, like for example, "We don't have executive sponsorship for our data governance program!", that's your cue to turn it into a "How Might We" statement.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Think of it as an opportunity, something we can create a solution from.</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in this case, the statement would become "How might we ensure executive sponsorship for our data governance program?". See, all you're doing is transforming a negative problem or statement into an opportunity statement.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a simple yet powerful way to approach challenges and find solutions.</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is the exercise</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are we doing the exercise</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How do you do the exercise</a:t>
            </a:r>
          </a:p>
        </p:txBody>
      </p:sp>
    </p:spTree>
    <p:extLst>
      <p:ext uri="{BB962C8B-B14F-4D97-AF65-F5344CB8AC3E}">
        <p14:creationId xmlns:p14="http://schemas.microsoft.com/office/powerpoint/2010/main" val="11728070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The </a:t>
            </a:r>
            <a:r>
              <a:rPr lang="en-US" sz="2400" b="1" dirty="0"/>
              <a:t>3x RULE</a:t>
            </a:r>
            <a:endParaRPr lang="en-US" b="1"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604386" y="1789470"/>
            <a:ext cx="5781163"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matter how hard we try to pay attention, the truth is we often can’t sustain focused attention for long periods of time, and certainly not for the length of a whole workshop.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expect all people to listen all the time</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Therefore, you should build that expectation into the way you communicate information in your workshop.</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minimize the chances of anyone in the room missing a vital piece of information, make sure to </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say important things three times</a:t>
            </a: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45708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a:t>
            </a:r>
            <a:r>
              <a:rPr kumimoji="0" lang="en-US"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st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time.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50% of participants hear you</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a:t>
            </a:r>
            <a:r>
              <a:rPr kumimoji="0" lang="en-US"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nd</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time.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75% of participants hear you</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45708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a:t>
            </a:r>
            <a:r>
              <a:rPr kumimoji="0" lang="en-US"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rd</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time.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95% of participants hear you</a:t>
            </a:r>
          </a:p>
        </p:txBody>
      </p:sp>
    </p:spTree>
    <p:extLst>
      <p:ext uri="{BB962C8B-B14F-4D97-AF65-F5344CB8AC3E}">
        <p14:creationId xmlns:p14="http://schemas.microsoft.com/office/powerpoint/2010/main" val="8604489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Giving clear </a:t>
            </a:r>
            <a:r>
              <a:rPr lang="en-US" sz="2400" b="1" dirty="0"/>
              <a:t>INSTRUCTIONS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might think that giving people multiple options to do an exercise would give people more freedom, but in most cases, more options only add confusion.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People in your workshop have a lot of mentally draining activities to do and aren’t as familiar with the tasks as you are.</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Therefore, you should only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one way of doing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 exercise.</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and only if, people ask you for other options, that’s when you can provide an alternative.</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way to do an exercise</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examples</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insight statements</a:t>
            </a:r>
          </a:p>
        </p:txBody>
      </p:sp>
    </p:spTree>
    <p:extLst>
      <p:ext uri="{BB962C8B-B14F-4D97-AF65-F5344CB8AC3E}">
        <p14:creationId xmlns:p14="http://schemas.microsoft.com/office/powerpoint/2010/main" val="31490121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Giving clear </a:t>
            </a:r>
            <a:r>
              <a:rPr lang="en-US" sz="2400" b="1" dirty="0"/>
              <a:t>INSTRUCTIONS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Examples help us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understand concepts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better since they take ideas from an abstract description and make them concrete by giving them context.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Some presenters fear that showing examples will limit and influence people’s thinking and decide to leave them out in the name of creative freedom. In practice, the tradeoff is worth it.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Creative freedom can come later. But when you’re teaching people an exercise for the first time, it helps to have a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template to follow</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just like training wheels for riding a bicycle.</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way to do an exercise</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examples</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insight statements</a:t>
            </a:r>
          </a:p>
        </p:txBody>
      </p:sp>
    </p:spTree>
    <p:extLst>
      <p:ext uri="{BB962C8B-B14F-4D97-AF65-F5344CB8AC3E}">
        <p14:creationId xmlns:p14="http://schemas.microsoft.com/office/powerpoint/2010/main" val="10421705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Giving clear </a:t>
            </a:r>
            <a:r>
              <a:rPr lang="en-US" sz="2400" b="1" dirty="0"/>
              <a:t>INSTRUCTIONS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During a workshop, you’re going to be talking a lot, which means your participants will have to take in a lot, but there’s only so much the mind can absorb before losing focus.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while it’s good to give a detailed explanation of a concept or exercise, make sure to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summarize</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with an insight statement.</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insight statement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tells people the “why”. It gives context for the task.</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way to do an exercise</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examples</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insight statements</a:t>
            </a:r>
          </a:p>
        </p:txBody>
      </p:sp>
      <p:sp>
        <p:nvSpPr>
          <p:cNvPr id="3" name="Tijdelijke aanduiding voor inhoud 5">
            <a:extLst>
              <a:ext uri="{FF2B5EF4-FFF2-40B4-BE49-F238E27FC236}">
                <a16:creationId xmlns:a16="http://schemas.microsoft.com/office/drawing/2014/main" id="{3028AA86-109E-9EA9-8F6E-0FB2035FE72B}"/>
              </a:ext>
            </a:extLst>
          </p:cNvPr>
          <p:cNvSpPr txBox="1">
            <a:spLocks/>
          </p:cNvSpPr>
          <p:nvPr/>
        </p:nvSpPr>
        <p:spPr>
          <a:xfrm>
            <a:off x="6449962" y="4551951"/>
            <a:ext cx="4503174" cy="1577393"/>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big idea with this exercise is…”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most important thing about this is…”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way to do this exercise well is…”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main problem we’ll try to solve is…”</a:t>
            </a:r>
            <a:endParaRPr kumimoji="0" lang="nl-NL"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543975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8051F555-EADF-AA69-3141-D959FB38EB88}"/>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15 - 30 minutes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search the web for examples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data metrics dashboards from other companies or industries.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them to find examples that go beyond your specific industry—creativity can come from anywhere.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Examples can focus on different types of metrics, visualization techniques, or overall dashboard layouts that are functional and engaging.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the end of this exercise, each participant should have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2-3 examples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ready to present, along with an explanation of what makes each one inspiring.</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each Lightning Demo, ask participants to summarize the key concept on a rectangular sticky note, giving it a catchy title as well.</a:t>
            </a:r>
          </a:p>
        </p:txBody>
      </p:sp>
      <p:sp>
        <p:nvSpPr>
          <p:cNvPr id="14" name="Tijdelijke aanduiding voor tekst 44">
            <a:extLst>
              <a:ext uri="{FF2B5EF4-FFF2-40B4-BE49-F238E27FC236}">
                <a16:creationId xmlns:a16="http://schemas.microsoft.com/office/drawing/2014/main" id="{647578F8-95C1-FCD5-80C6-41A3FABB965C}"/>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Search for Demos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323A6F3D-1E42-CF57-6D94-240E6A66C435}"/>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64C5EB8E-5753-C640-C787-29A7636926C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1BD77884-8F97-FEE8-9A7B-EE12810067AF}"/>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048F9F69-5630-D6AF-6690-6134D4D3A25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E84E1795-B2EE-52F1-986C-555827ECAE4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65FBF078-57DE-7E7E-E495-16ADCB0ADB1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27306803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927794-DEA6-BABB-4966-E0A0948747F0}"/>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23C65CEB-E705-414E-87C9-D654D00576A0}"/>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241AFC8-379D-38A2-A0DF-20328B100510}"/>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280</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9779BC7D-4A0D-D609-E20B-D214AD351B1F}"/>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Keys to Success</a:t>
            </a:r>
          </a:p>
        </p:txBody>
      </p:sp>
      <p:sp>
        <p:nvSpPr>
          <p:cNvPr id="57" name="Rectangle: Rounded Corners 56">
            <a:extLst>
              <a:ext uri="{FF2B5EF4-FFF2-40B4-BE49-F238E27FC236}">
                <a16:creationId xmlns:a16="http://schemas.microsoft.com/office/drawing/2014/main" id="{41BC40E9-DA39-04C7-BD12-32ACCC2CA060}"/>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60A4F987-B266-8BCA-40E8-98B625DB375C}"/>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3E514EFA-70FF-80CF-B3B9-9C831AAF2C61}"/>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D7EEC575-72A7-046E-63C3-F9D7FAB0B8CA}"/>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CBAFF882-F86C-783A-6E24-79520DD97B0E}"/>
              </a:ext>
            </a:extLst>
          </p:cNvPr>
          <p:cNvSpPr/>
          <p:nvPr/>
        </p:nvSpPr>
        <p:spPr>
          <a:xfrm>
            <a:off x="7459923"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6DF9904B-1770-03F0-90B3-76631A0D9829}"/>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6617DA5D-E28F-32BD-9E02-A6470C67C877}"/>
              </a:ext>
            </a:extLst>
          </p:cNvPr>
          <p:cNvSpPr txBox="1"/>
          <p:nvPr/>
        </p:nvSpPr>
        <p:spPr>
          <a:xfrm>
            <a:off x="610506" y="32634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6 Laws of Facilitation</a:t>
            </a:r>
          </a:p>
        </p:txBody>
      </p:sp>
      <p:sp>
        <p:nvSpPr>
          <p:cNvPr id="9" name="Oval 8">
            <a:extLst>
              <a:ext uri="{FF2B5EF4-FFF2-40B4-BE49-F238E27FC236}">
                <a16:creationId xmlns:a16="http://schemas.microsoft.com/office/drawing/2014/main" id="{54C0BC28-A3A3-A183-E5C6-C81D3CF7516A}"/>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D0B92A6E-CDF7-A5CB-3754-7F221D2A6688}"/>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5ECFFDFE-CC1F-F3A2-9EFF-2AD89780C6FC}"/>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ACFC6860-AE64-CE07-8B51-C07F928FE2ED}"/>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172494AB-A27B-2E7F-F108-86A59F395024}"/>
              </a:ext>
            </a:extLst>
          </p:cNvPr>
          <p:cNvSpPr txBox="1"/>
          <p:nvPr/>
        </p:nvSpPr>
        <p:spPr>
          <a:xfrm>
            <a:off x="2856897" y="3123734"/>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Setting Yourself Up for Success!</a:t>
            </a:r>
          </a:p>
        </p:txBody>
      </p:sp>
      <p:sp>
        <p:nvSpPr>
          <p:cNvPr id="14" name="TextBox 13">
            <a:extLst>
              <a:ext uri="{FF2B5EF4-FFF2-40B4-BE49-F238E27FC236}">
                <a16:creationId xmlns:a16="http://schemas.microsoft.com/office/drawing/2014/main" id="{BA0162AE-3B3D-A289-8CDF-2F751E66D348}"/>
              </a:ext>
            </a:extLst>
          </p:cNvPr>
          <p:cNvSpPr txBox="1"/>
          <p:nvPr/>
        </p:nvSpPr>
        <p:spPr>
          <a:xfrm>
            <a:off x="5143066" y="32644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Giving Instructions</a:t>
            </a:r>
          </a:p>
        </p:txBody>
      </p:sp>
      <p:sp>
        <p:nvSpPr>
          <p:cNvPr id="15" name="TextBox 14">
            <a:extLst>
              <a:ext uri="{FF2B5EF4-FFF2-40B4-BE49-F238E27FC236}">
                <a16:creationId xmlns:a16="http://schemas.microsoft.com/office/drawing/2014/main" id="{5AF96EB7-D392-843D-0C8C-0205273C8E8E}"/>
              </a:ext>
            </a:extLst>
          </p:cNvPr>
          <p:cNvSpPr txBox="1"/>
          <p:nvPr/>
        </p:nvSpPr>
        <p:spPr>
          <a:xfrm>
            <a:off x="7410982" y="32644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Danger of Troublemakers</a:t>
            </a:r>
          </a:p>
        </p:txBody>
      </p:sp>
      <p:sp>
        <p:nvSpPr>
          <p:cNvPr id="16" name="TextBox 15">
            <a:extLst>
              <a:ext uri="{FF2B5EF4-FFF2-40B4-BE49-F238E27FC236}">
                <a16:creationId xmlns:a16="http://schemas.microsoft.com/office/drawing/2014/main" id="{E4B1E4CE-2C59-31CA-37E1-5D1C93CE81D7}"/>
              </a:ext>
            </a:extLst>
          </p:cNvPr>
          <p:cNvSpPr txBox="1"/>
          <p:nvPr/>
        </p:nvSpPr>
        <p:spPr>
          <a:xfrm>
            <a:off x="9734214" y="32644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Remote Workshops</a:t>
            </a:r>
          </a:p>
        </p:txBody>
      </p:sp>
      <p:sp>
        <p:nvSpPr>
          <p:cNvPr id="21" name="Rectangle 20">
            <a:hlinkClick r:id="rId3" action="ppaction://hlinksldjump"/>
            <a:extLst>
              <a:ext uri="{FF2B5EF4-FFF2-40B4-BE49-F238E27FC236}">
                <a16:creationId xmlns:a16="http://schemas.microsoft.com/office/drawing/2014/main" id="{B42FC797-136B-3D6B-947F-62ECF99FFA33}"/>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4306291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The danger of </a:t>
            </a:r>
            <a:r>
              <a:rPr lang="en-US" sz="2400" b="1" dirty="0"/>
              <a:t>TROUBLEMAKERS</a:t>
            </a:r>
            <a:endParaRPr lang="en-US"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724025"/>
            <a:ext cx="5391150" cy="3103614"/>
          </a:xfrm>
        </p:spPr>
        <p:txBody>
          <a:bodyPr/>
          <a:lstStyle/>
          <a:p>
            <a:pPr marL="0" indent="0" algn="just">
              <a:lnSpc>
                <a:spcPct val="100000"/>
              </a:lnSpc>
            </a:pPr>
            <a:r>
              <a:rPr lang="en-US" sz="2000" dirty="0">
                <a:solidFill>
                  <a:schemeClr val="bg1"/>
                </a:solidFill>
              </a:rPr>
              <a:t>As a facilitator, you need to be prepared to handle all kinds of situations that may arise during your workshops, and that includes </a:t>
            </a:r>
            <a:r>
              <a:rPr lang="en-US" sz="2000" b="1" dirty="0">
                <a:solidFill>
                  <a:schemeClr val="bg1"/>
                </a:solidFill>
              </a:rPr>
              <a:t>difficult individuals and troublemakers</a:t>
            </a:r>
            <a:r>
              <a:rPr lang="en-US" sz="2000" dirty="0">
                <a:solidFill>
                  <a:schemeClr val="bg1"/>
                </a:solidFill>
              </a:rPr>
              <a:t>. </a:t>
            </a:r>
          </a:p>
          <a:p>
            <a:pPr marL="0" indent="0" algn="just">
              <a:lnSpc>
                <a:spcPct val="100000"/>
              </a:lnSpc>
            </a:pPr>
            <a:r>
              <a:rPr lang="en-US" sz="2000" dirty="0">
                <a:solidFill>
                  <a:schemeClr val="bg1"/>
                </a:solidFill>
              </a:rPr>
              <a:t>Troublemakers can easily derail your workshop since they tend to:</a:t>
            </a:r>
          </a:p>
          <a:p>
            <a:pPr marL="0" indent="0" algn="just">
              <a:lnSpc>
                <a:spcPct val="100000"/>
              </a:lnSpc>
            </a:pPr>
            <a:endParaRPr lang="en-US" sz="2000" dirty="0">
              <a:solidFill>
                <a:schemeClr val="bg1"/>
              </a:solidFill>
            </a:endParaRPr>
          </a:p>
          <a:p>
            <a:pPr marL="1028700" lvl="1" indent="-342900" algn="just">
              <a:lnSpc>
                <a:spcPct val="100000"/>
              </a:lnSpc>
              <a:buClr>
                <a:schemeClr val="accent2"/>
              </a:buClr>
              <a:buFont typeface="Wingdings" panose="05000000000000000000" pitchFamily="2" charset="2"/>
              <a:buChar char="Ø"/>
            </a:pPr>
            <a:r>
              <a:rPr lang="en-US" sz="1600" dirty="0"/>
              <a:t>Talk a lot</a:t>
            </a:r>
          </a:p>
          <a:p>
            <a:pPr marL="1028700" lvl="1" indent="-342900" algn="just">
              <a:lnSpc>
                <a:spcPct val="100000"/>
              </a:lnSpc>
              <a:buClr>
                <a:schemeClr val="accent2"/>
              </a:buClr>
              <a:buFont typeface="Wingdings" panose="05000000000000000000" pitchFamily="2" charset="2"/>
              <a:buChar char="Ø"/>
            </a:pPr>
            <a:r>
              <a:rPr lang="en-US" sz="1600" dirty="0"/>
              <a:t>Distract others</a:t>
            </a:r>
          </a:p>
          <a:p>
            <a:pPr marL="1028700" lvl="1" indent="-342900" algn="just">
              <a:lnSpc>
                <a:spcPct val="100000"/>
              </a:lnSpc>
              <a:buClr>
                <a:schemeClr val="accent2"/>
              </a:buClr>
              <a:buFont typeface="Wingdings" panose="05000000000000000000" pitchFamily="2" charset="2"/>
              <a:buChar char="Ø"/>
            </a:pPr>
            <a:r>
              <a:rPr lang="en-US" sz="1600" dirty="0"/>
              <a:t>Don’t listen to instructions</a:t>
            </a:r>
          </a:p>
          <a:p>
            <a:pPr marL="1028700" lvl="1" indent="-342900" algn="just">
              <a:lnSpc>
                <a:spcPct val="100000"/>
              </a:lnSpc>
              <a:buClr>
                <a:schemeClr val="accent2"/>
              </a:buClr>
              <a:buFont typeface="Wingdings" panose="05000000000000000000" pitchFamily="2" charset="2"/>
              <a:buChar char="Ø"/>
            </a:pPr>
            <a:r>
              <a:rPr lang="en-US" sz="1600" dirty="0"/>
              <a:t>Ask difficult questions</a:t>
            </a:r>
          </a:p>
          <a:p>
            <a:pPr marL="1028700" lvl="1" indent="-342900" algn="just">
              <a:lnSpc>
                <a:spcPct val="100000"/>
              </a:lnSpc>
              <a:buClr>
                <a:schemeClr val="accent2"/>
              </a:buClr>
              <a:buFont typeface="Wingdings" panose="05000000000000000000" pitchFamily="2" charset="2"/>
              <a:buChar char="Ø"/>
            </a:pPr>
            <a:r>
              <a:rPr lang="en-US" sz="1600" dirty="0"/>
              <a:t>Try to take over</a:t>
            </a:r>
          </a:p>
          <a:p>
            <a:pPr marL="1028700" lvl="1" indent="-342900" algn="just">
              <a:lnSpc>
                <a:spcPct val="100000"/>
              </a:lnSpc>
              <a:buClr>
                <a:schemeClr val="accent2"/>
              </a:buClr>
              <a:buFont typeface="Wingdings" panose="05000000000000000000" pitchFamily="2" charset="2"/>
              <a:buChar char="Ø"/>
            </a:pPr>
            <a:r>
              <a:rPr lang="en-US" sz="1600" dirty="0"/>
              <a:t>Try to catch you out</a:t>
            </a:r>
          </a:p>
          <a:p>
            <a:pPr marL="0" indent="0" algn="just">
              <a:lnSpc>
                <a:spcPct val="100000"/>
              </a:lnSpc>
            </a:pPr>
            <a:endParaRPr lang="en-US" sz="2000" dirty="0">
              <a:solidFill>
                <a:schemeClr val="bg1"/>
              </a:solidFill>
            </a:endParaRP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8">
            <a:extLst>
              <a:ext uri="{FF2B5EF4-FFF2-40B4-BE49-F238E27FC236}">
                <a16:creationId xmlns:a16="http://schemas.microsoft.com/office/drawing/2014/main" id="{EB2D0099-4C0E-0722-C62B-BA71A6989BDF}"/>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952639" y="637159"/>
            <a:ext cx="4321587" cy="5400000"/>
          </a:xfrm>
          <a:prstGeom prst="rect">
            <a:avLst/>
          </a:prstGeom>
        </p:spPr>
      </p:pic>
    </p:spTree>
    <p:extLst>
      <p:ext uri="{BB962C8B-B14F-4D97-AF65-F5344CB8AC3E}">
        <p14:creationId xmlns:p14="http://schemas.microsoft.com/office/powerpoint/2010/main" val="25001771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Mitigating </a:t>
            </a:r>
            <a:r>
              <a:rPr lang="en-US" sz="2400" b="1" dirty="0"/>
              <a:t>TROUBLEMAKERS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you set the expectations correctly in the beginning of your workshop, it will be easier for you to handle these situations later.</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make sure to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refer back to the expectations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you've set at the beginning of the workshop.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will help to keep everyone on the same page and ensure that the workshop stays on track. </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expectations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Record ideas (and move 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a question Parking Lot</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note &amp; vote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tasks</a:t>
            </a:r>
          </a:p>
        </p:txBody>
      </p:sp>
    </p:spTree>
    <p:extLst>
      <p:ext uri="{BB962C8B-B14F-4D97-AF65-F5344CB8AC3E}">
        <p14:creationId xmlns:p14="http://schemas.microsoft.com/office/powerpoint/2010/main" val="20703149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Mitigating </a:t>
            </a:r>
            <a:r>
              <a:rPr lang="en-US" sz="2400" b="1" dirty="0"/>
              <a:t>TROUBLEMAKERS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Occasionally participants will contribute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input which doesn’t seem to fit</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might be because they aren’t used to your workshop methods, they don’t know what might be coming next, or perhaps they have a hidden agenda you don’t know about.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you’re doing an exercise that has layers of voting and decision-making, it’s usually not going to cause a problem if you simply note down the input, even if you think it doesn’t make sense.</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can even create an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Idea Parking Lot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just start writing.</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expectations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Record ideas (and move 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a question Parking Lot</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note &amp; vote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tasks</a:t>
            </a:r>
          </a:p>
        </p:txBody>
      </p:sp>
      <p:sp>
        <p:nvSpPr>
          <p:cNvPr id="11" name="Tijdelijke aanduiding voor inhoud 5">
            <a:extLst>
              <a:ext uri="{FF2B5EF4-FFF2-40B4-BE49-F238E27FC236}">
                <a16:creationId xmlns:a16="http://schemas.microsoft.com/office/drawing/2014/main" id="{347369BC-06F2-372A-F12B-470442303105}"/>
              </a:ext>
            </a:extLst>
          </p:cNvPr>
          <p:cNvSpPr txBox="1">
            <a:spLocks/>
          </p:cNvSpPr>
          <p:nvPr/>
        </p:nvSpPr>
        <p:spPr>
          <a:xfrm>
            <a:off x="6114128" y="5132569"/>
            <a:ext cx="3067787" cy="1088446"/>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Helps people feel heard</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their input is valuable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They can let go and move on</a:t>
            </a:r>
          </a:p>
        </p:txBody>
      </p:sp>
    </p:spTree>
    <p:extLst>
      <p:ext uri="{BB962C8B-B14F-4D97-AF65-F5344CB8AC3E}">
        <p14:creationId xmlns:p14="http://schemas.microsoft.com/office/powerpoint/2010/main" val="560685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Mitigating </a:t>
            </a:r>
            <a:r>
              <a:rPr lang="en-US" sz="2400" b="1" dirty="0"/>
              <a:t>TROUBLEMAKERS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Sometimes it’s hard for people to stop talking and move on when they feel that the topic is important and shouldn’t be forgotten.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Parking Lot is a space where questions and topics can be “parked” for discussion later.</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sure to include a block of time in your agenda to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come back and answer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those questions!</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expectations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Record ideas (and move 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a question Parking Lot</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note &amp; vote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tasks</a:t>
            </a:r>
          </a:p>
        </p:txBody>
      </p:sp>
      <p:pic>
        <p:nvPicPr>
          <p:cNvPr id="11" name="Picture 10" descr="Aerial view of a parking lot&#10;&#10;Description automatically generated">
            <a:extLst>
              <a:ext uri="{FF2B5EF4-FFF2-40B4-BE49-F238E27FC236}">
                <a16:creationId xmlns:a16="http://schemas.microsoft.com/office/drawing/2014/main" id="{5D6971AD-EFC5-29B0-3B54-57CD2D15D853}"/>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681551" y="4031933"/>
            <a:ext cx="5270108" cy="2190957"/>
          </a:xfrm>
          <a:prstGeom prst="rect">
            <a:avLst/>
          </a:prstGeom>
        </p:spPr>
      </p:pic>
    </p:spTree>
    <p:extLst>
      <p:ext uri="{BB962C8B-B14F-4D97-AF65-F5344CB8AC3E}">
        <p14:creationId xmlns:p14="http://schemas.microsoft.com/office/powerpoint/2010/main" val="14147605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Mitigating </a:t>
            </a:r>
            <a:r>
              <a:rPr lang="en-US" sz="2400" b="1" dirty="0"/>
              <a:t>TROUBLEMAKERS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Whenever you see a circular discussion and the topic is important to help you move to the next step,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gently stop the discussion</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tell people that now is a perfect time to do a note &amp; vote!</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a note &amp; vote, everyone gets to express their opinions, and have their say by voting on the ideas.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will reach a much faster, actionable outcome with Note &amp; Vote than you would with an open ramble.</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expectations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Record ideas (and move 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a question Parking Lot</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note &amp; vote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tasks</a:t>
            </a:r>
          </a:p>
        </p:txBody>
      </p:sp>
      <p:grpSp>
        <p:nvGrpSpPr>
          <p:cNvPr id="11" name="Group 10">
            <a:extLst>
              <a:ext uri="{FF2B5EF4-FFF2-40B4-BE49-F238E27FC236}">
                <a16:creationId xmlns:a16="http://schemas.microsoft.com/office/drawing/2014/main" id="{DB9613C4-D54F-53D5-4A3A-648F179AFB51}"/>
              </a:ext>
            </a:extLst>
          </p:cNvPr>
          <p:cNvGrpSpPr/>
          <p:nvPr/>
        </p:nvGrpSpPr>
        <p:grpSpPr>
          <a:xfrm>
            <a:off x="5066348" y="4488388"/>
            <a:ext cx="1179872" cy="1507873"/>
            <a:chOff x="4470735" y="5001318"/>
            <a:chExt cx="1179872" cy="1507873"/>
          </a:xfrm>
        </p:grpSpPr>
        <p:pic>
          <p:nvPicPr>
            <p:cNvPr id="12" name="Picture 11" descr="A red dot on a white background&#10;&#10;Description automatically generated">
              <a:extLst>
                <a:ext uri="{FF2B5EF4-FFF2-40B4-BE49-F238E27FC236}">
                  <a16:creationId xmlns:a16="http://schemas.microsoft.com/office/drawing/2014/main" id="{F2D65E78-AEAB-1CF3-90EE-21CBA5D411D8}"/>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525885" y="6033967"/>
              <a:ext cx="1069573" cy="475224"/>
            </a:xfrm>
            <a:prstGeom prst="rect">
              <a:avLst/>
            </a:prstGeom>
          </p:spPr>
        </p:pic>
        <p:sp>
          <p:nvSpPr>
            <p:cNvPr id="13" name="Rectangle 12">
              <a:extLst>
                <a:ext uri="{FF2B5EF4-FFF2-40B4-BE49-F238E27FC236}">
                  <a16:creationId xmlns:a16="http://schemas.microsoft.com/office/drawing/2014/main" id="{6C9352D5-C17A-CF73-BC2C-5276A203B3A2}"/>
                </a:ext>
              </a:extLst>
            </p:cNvPr>
            <p:cNvSpPr/>
            <p:nvPr/>
          </p:nvSpPr>
          <p:spPr>
            <a:xfrm>
              <a:off x="4693937" y="5346885"/>
              <a:ext cx="733468" cy="553372"/>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inhoud 5">
              <a:extLst>
                <a:ext uri="{FF2B5EF4-FFF2-40B4-BE49-F238E27FC236}">
                  <a16:creationId xmlns:a16="http://schemas.microsoft.com/office/drawing/2014/main" id="{FFA5ACB0-F0A8-236D-1509-B5E9C477AF2D}"/>
                </a:ext>
              </a:extLst>
            </p:cNvPr>
            <p:cNvSpPr txBox="1">
              <a:spLocks/>
            </p:cNvSpPr>
            <p:nvPr/>
          </p:nvSpPr>
          <p:spPr>
            <a:xfrm>
              <a:off x="4470735" y="5001318"/>
              <a:ext cx="1179872" cy="334166"/>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Note</a:t>
              </a:r>
            </a:p>
          </p:txBody>
        </p:sp>
      </p:grpSp>
      <p:grpSp>
        <p:nvGrpSpPr>
          <p:cNvPr id="15" name="Group 14">
            <a:extLst>
              <a:ext uri="{FF2B5EF4-FFF2-40B4-BE49-F238E27FC236}">
                <a16:creationId xmlns:a16="http://schemas.microsoft.com/office/drawing/2014/main" id="{E31C50FF-6D57-36F1-767C-6CD9B0D34552}"/>
              </a:ext>
            </a:extLst>
          </p:cNvPr>
          <p:cNvGrpSpPr/>
          <p:nvPr/>
        </p:nvGrpSpPr>
        <p:grpSpPr>
          <a:xfrm>
            <a:off x="9770992" y="4499789"/>
            <a:ext cx="1614558" cy="1549087"/>
            <a:chOff x="8794864" y="5071715"/>
            <a:chExt cx="1614558" cy="1549087"/>
          </a:xfrm>
        </p:grpSpPr>
        <p:sp>
          <p:nvSpPr>
            <p:cNvPr id="16" name="Tijdelijke aanduiding voor inhoud 5">
              <a:extLst>
                <a:ext uri="{FF2B5EF4-FFF2-40B4-BE49-F238E27FC236}">
                  <a16:creationId xmlns:a16="http://schemas.microsoft.com/office/drawing/2014/main" id="{30D96AFD-A64A-17A1-4139-D30C861C40D8}"/>
                </a:ext>
              </a:extLst>
            </p:cNvPr>
            <p:cNvSpPr txBox="1">
              <a:spLocks/>
            </p:cNvSpPr>
            <p:nvPr/>
          </p:nvSpPr>
          <p:spPr>
            <a:xfrm>
              <a:off x="8919917" y="5071715"/>
              <a:ext cx="1179872" cy="334166"/>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Prioritize</a:t>
              </a:r>
            </a:p>
          </p:txBody>
        </p:sp>
        <p:grpSp>
          <p:nvGrpSpPr>
            <p:cNvPr id="17" name="Group 16">
              <a:extLst>
                <a:ext uri="{FF2B5EF4-FFF2-40B4-BE49-F238E27FC236}">
                  <a16:creationId xmlns:a16="http://schemas.microsoft.com/office/drawing/2014/main" id="{744C2F3C-6612-3AEA-4AEF-C609A8B2E16B}"/>
                </a:ext>
              </a:extLst>
            </p:cNvPr>
            <p:cNvGrpSpPr/>
            <p:nvPr/>
          </p:nvGrpSpPr>
          <p:grpSpPr>
            <a:xfrm>
              <a:off x="9977422" y="5834937"/>
              <a:ext cx="432000" cy="288000"/>
              <a:chOff x="6951806" y="4758598"/>
              <a:chExt cx="432000" cy="288000"/>
            </a:xfrm>
          </p:grpSpPr>
          <p:sp>
            <p:nvSpPr>
              <p:cNvPr id="42" name="Rectangle 41">
                <a:extLst>
                  <a:ext uri="{FF2B5EF4-FFF2-40B4-BE49-F238E27FC236}">
                    <a16:creationId xmlns:a16="http://schemas.microsoft.com/office/drawing/2014/main" id="{E897CC7E-8D6D-9504-395C-D2E714C9EEF6}"/>
                  </a:ext>
                </a:extLst>
              </p:cNvPr>
              <p:cNvSpPr/>
              <p:nvPr/>
            </p:nvSpPr>
            <p:spPr>
              <a:xfrm>
                <a:off x="6951806" y="475859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8C29CC73-F5A1-6199-E32E-7B70AE356AB1}"/>
                  </a:ext>
                </a:extLst>
              </p:cNvPr>
              <p:cNvSpPr/>
              <p:nvPr/>
            </p:nvSpPr>
            <p:spPr>
              <a:xfrm>
                <a:off x="7297241" y="47887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6334BBBC-B334-6576-F969-3FD004714878}"/>
                  </a:ext>
                </a:extLst>
              </p:cNvPr>
              <p:cNvSpPr/>
              <p:nvPr/>
            </p:nvSpPr>
            <p:spPr>
              <a:xfrm>
                <a:off x="7225776" y="48358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3E2F69AB-2C27-2476-FBD7-14DCAF9E7346}"/>
                  </a:ext>
                </a:extLst>
              </p:cNvPr>
              <p:cNvSpPr/>
              <p:nvPr/>
            </p:nvSpPr>
            <p:spPr>
              <a:xfrm>
                <a:off x="7297241" y="491564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8" name="Group 17">
              <a:extLst>
                <a:ext uri="{FF2B5EF4-FFF2-40B4-BE49-F238E27FC236}">
                  <a16:creationId xmlns:a16="http://schemas.microsoft.com/office/drawing/2014/main" id="{2120E36A-7404-5F18-37B9-37D83EFA17DD}"/>
                </a:ext>
              </a:extLst>
            </p:cNvPr>
            <p:cNvGrpSpPr/>
            <p:nvPr/>
          </p:nvGrpSpPr>
          <p:grpSpPr>
            <a:xfrm>
              <a:off x="9136324" y="6327540"/>
              <a:ext cx="432000" cy="293262"/>
              <a:chOff x="7669830" y="5110812"/>
              <a:chExt cx="432000" cy="293262"/>
            </a:xfrm>
          </p:grpSpPr>
          <p:sp>
            <p:nvSpPr>
              <p:cNvPr id="39" name="Rectangle 38">
                <a:extLst>
                  <a:ext uri="{FF2B5EF4-FFF2-40B4-BE49-F238E27FC236}">
                    <a16:creationId xmlns:a16="http://schemas.microsoft.com/office/drawing/2014/main" id="{4A3D7E33-C47D-940E-246E-BEBB08E8668A}"/>
                  </a:ext>
                </a:extLst>
              </p:cNvPr>
              <p:cNvSpPr/>
              <p:nvPr/>
            </p:nvSpPr>
            <p:spPr>
              <a:xfrm>
                <a:off x="7669830" y="511081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9329A12C-34B1-36A1-4277-29C05F10E10B}"/>
                  </a:ext>
                </a:extLst>
              </p:cNvPr>
              <p:cNvSpPr/>
              <p:nvPr/>
            </p:nvSpPr>
            <p:spPr>
              <a:xfrm>
                <a:off x="7769942" y="52922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7E74F6E4-5AB0-9A53-85B7-79343E50C150}"/>
                  </a:ext>
                </a:extLst>
              </p:cNvPr>
              <p:cNvSpPr/>
              <p:nvPr/>
            </p:nvSpPr>
            <p:spPr>
              <a:xfrm>
                <a:off x="7839871" y="53320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9" name="Group 18">
              <a:extLst>
                <a:ext uri="{FF2B5EF4-FFF2-40B4-BE49-F238E27FC236}">
                  <a16:creationId xmlns:a16="http://schemas.microsoft.com/office/drawing/2014/main" id="{1727D5F9-30A1-B843-3769-A4E72856B181}"/>
                </a:ext>
              </a:extLst>
            </p:cNvPr>
            <p:cNvGrpSpPr/>
            <p:nvPr/>
          </p:nvGrpSpPr>
          <p:grpSpPr>
            <a:xfrm>
              <a:off x="9388316" y="5862972"/>
              <a:ext cx="432000" cy="288000"/>
              <a:chOff x="7669830" y="5462402"/>
              <a:chExt cx="432000" cy="288000"/>
            </a:xfrm>
          </p:grpSpPr>
          <p:sp>
            <p:nvSpPr>
              <p:cNvPr id="35" name="Rectangle 34">
                <a:extLst>
                  <a:ext uri="{FF2B5EF4-FFF2-40B4-BE49-F238E27FC236}">
                    <a16:creationId xmlns:a16="http://schemas.microsoft.com/office/drawing/2014/main" id="{54AB8155-C10C-DBF0-2E9F-B5EDF2AFE151}"/>
                  </a:ext>
                </a:extLst>
              </p:cNvPr>
              <p:cNvSpPr/>
              <p:nvPr/>
            </p:nvSpPr>
            <p:spPr>
              <a:xfrm>
                <a:off x="7669830" y="5462402"/>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E1BCBB03-60AC-2A06-BDC1-4488B2379F73}"/>
                  </a:ext>
                </a:extLst>
              </p:cNvPr>
              <p:cNvSpPr/>
              <p:nvPr/>
            </p:nvSpPr>
            <p:spPr>
              <a:xfrm>
                <a:off x="7993830" y="553440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0DA2FE10-86FD-D054-59DD-24DF72772D0C}"/>
                  </a:ext>
                </a:extLst>
              </p:cNvPr>
              <p:cNvSpPr/>
              <p:nvPr/>
            </p:nvSpPr>
            <p:spPr>
              <a:xfrm>
                <a:off x="7927800" y="557836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2F3FA377-7EEA-DB14-E14F-9A52CACEED2F}"/>
                  </a:ext>
                </a:extLst>
              </p:cNvPr>
              <p:cNvSpPr/>
              <p:nvPr/>
            </p:nvSpPr>
            <p:spPr>
              <a:xfrm>
                <a:off x="7991316" y="559238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20" name="Group 19">
              <a:extLst>
                <a:ext uri="{FF2B5EF4-FFF2-40B4-BE49-F238E27FC236}">
                  <a16:creationId xmlns:a16="http://schemas.microsoft.com/office/drawing/2014/main" id="{914544AB-46A8-4BEB-E4F1-252C4C32F493}"/>
                </a:ext>
              </a:extLst>
            </p:cNvPr>
            <p:cNvGrpSpPr/>
            <p:nvPr/>
          </p:nvGrpSpPr>
          <p:grpSpPr>
            <a:xfrm>
              <a:off x="9717655" y="6308999"/>
              <a:ext cx="432000" cy="288000"/>
              <a:chOff x="9105330" y="4758598"/>
              <a:chExt cx="432000" cy="288000"/>
            </a:xfrm>
          </p:grpSpPr>
          <p:sp>
            <p:nvSpPr>
              <p:cNvPr id="32" name="Rectangle 31">
                <a:extLst>
                  <a:ext uri="{FF2B5EF4-FFF2-40B4-BE49-F238E27FC236}">
                    <a16:creationId xmlns:a16="http://schemas.microsoft.com/office/drawing/2014/main" id="{39759C49-E46D-7BBC-5AEE-9E94E36D4C4E}"/>
                  </a:ext>
                </a:extLst>
              </p:cNvPr>
              <p:cNvSpPr/>
              <p:nvPr/>
            </p:nvSpPr>
            <p:spPr>
              <a:xfrm>
                <a:off x="9105330" y="475859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51F08FEB-C18F-3628-96DC-B7FAD8DA1D02}"/>
                  </a:ext>
                </a:extLst>
              </p:cNvPr>
              <p:cNvSpPr/>
              <p:nvPr/>
            </p:nvSpPr>
            <p:spPr>
              <a:xfrm>
                <a:off x="9444912" y="48247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EA7E273D-84D2-54DD-EF82-ED357CB5B3BE}"/>
                  </a:ext>
                </a:extLst>
              </p:cNvPr>
              <p:cNvSpPr/>
              <p:nvPr/>
            </p:nvSpPr>
            <p:spPr>
              <a:xfrm>
                <a:off x="9451331" y="491073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21" name="Group 20">
              <a:extLst>
                <a:ext uri="{FF2B5EF4-FFF2-40B4-BE49-F238E27FC236}">
                  <a16:creationId xmlns:a16="http://schemas.microsoft.com/office/drawing/2014/main" id="{A243E5C0-4208-9F86-469D-BA02DC80D4DF}"/>
                </a:ext>
              </a:extLst>
            </p:cNvPr>
            <p:cNvGrpSpPr/>
            <p:nvPr/>
          </p:nvGrpSpPr>
          <p:grpSpPr>
            <a:xfrm>
              <a:off x="9405934" y="5438641"/>
              <a:ext cx="432000" cy="288000"/>
              <a:chOff x="10540830" y="4758598"/>
              <a:chExt cx="432000" cy="288000"/>
            </a:xfrm>
          </p:grpSpPr>
          <p:sp>
            <p:nvSpPr>
              <p:cNvPr id="27" name="Rectangle 26">
                <a:extLst>
                  <a:ext uri="{FF2B5EF4-FFF2-40B4-BE49-F238E27FC236}">
                    <a16:creationId xmlns:a16="http://schemas.microsoft.com/office/drawing/2014/main" id="{BCECBEB2-EC8C-B733-30D0-C33595B9DD35}"/>
                  </a:ext>
                </a:extLst>
              </p:cNvPr>
              <p:cNvSpPr/>
              <p:nvPr/>
            </p:nvSpPr>
            <p:spPr>
              <a:xfrm>
                <a:off x="10540830" y="4758598"/>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Oval 27">
                <a:extLst>
                  <a:ext uri="{FF2B5EF4-FFF2-40B4-BE49-F238E27FC236}">
                    <a16:creationId xmlns:a16="http://schemas.microsoft.com/office/drawing/2014/main" id="{5299564D-4B03-AAF2-969C-FBF64BDB390C}"/>
                  </a:ext>
                </a:extLst>
              </p:cNvPr>
              <p:cNvSpPr/>
              <p:nvPr/>
            </p:nvSpPr>
            <p:spPr>
              <a:xfrm>
                <a:off x="10861801" y="47857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8C1FFBC5-CE9E-78C9-BAC2-495F2EB2FA71}"/>
                  </a:ext>
                </a:extLst>
              </p:cNvPr>
              <p:cNvSpPr/>
              <p:nvPr/>
            </p:nvSpPr>
            <p:spPr>
              <a:xfrm>
                <a:off x="10758031" y="476067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C389257F-73E2-6E95-FAFB-4B60F15EAE32}"/>
                  </a:ext>
                </a:extLst>
              </p:cNvPr>
              <p:cNvSpPr/>
              <p:nvPr/>
            </p:nvSpPr>
            <p:spPr>
              <a:xfrm>
                <a:off x="10750772" y="48567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994FA022-0C0A-8899-28BA-8580CBC7D16D}"/>
                  </a:ext>
                </a:extLst>
              </p:cNvPr>
              <p:cNvSpPr/>
              <p:nvPr/>
            </p:nvSpPr>
            <p:spPr>
              <a:xfrm>
                <a:off x="10861801" y="487964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22" name="Group 21">
              <a:extLst>
                <a:ext uri="{FF2B5EF4-FFF2-40B4-BE49-F238E27FC236}">
                  <a16:creationId xmlns:a16="http://schemas.microsoft.com/office/drawing/2014/main" id="{B08B71B0-D9B0-1535-8ABE-7D1174EC1E41}"/>
                </a:ext>
              </a:extLst>
            </p:cNvPr>
            <p:cNvGrpSpPr/>
            <p:nvPr/>
          </p:nvGrpSpPr>
          <p:grpSpPr>
            <a:xfrm>
              <a:off x="8794864" y="5826620"/>
              <a:ext cx="432000" cy="291079"/>
              <a:chOff x="9823080" y="5814616"/>
              <a:chExt cx="432000" cy="291079"/>
            </a:xfrm>
          </p:grpSpPr>
          <p:sp>
            <p:nvSpPr>
              <p:cNvPr id="23" name="Rectangle 22">
                <a:extLst>
                  <a:ext uri="{FF2B5EF4-FFF2-40B4-BE49-F238E27FC236}">
                    <a16:creationId xmlns:a16="http://schemas.microsoft.com/office/drawing/2014/main" id="{ABFA1109-F703-339C-315D-0111134675F6}"/>
                  </a:ext>
                </a:extLst>
              </p:cNvPr>
              <p:cNvSpPr/>
              <p:nvPr/>
            </p:nvSpPr>
            <p:spPr>
              <a:xfrm>
                <a:off x="9823080" y="5814616"/>
                <a:ext cx="432000" cy="288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Oval 23">
                <a:extLst>
                  <a:ext uri="{FF2B5EF4-FFF2-40B4-BE49-F238E27FC236}">
                    <a16:creationId xmlns:a16="http://schemas.microsoft.com/office/drawing/2014/main" id="{4F9EBDFC-4E5D-100A-090E-4FEC8CE3474A}"/>
                  </a:ext>
                </a:extLst>
              </p:cNvPr>
              <p:cNvSpPr/>
              <p:nvPr/>
            </p:nvSpPr>
            <p:spPr>
              <a:xfrm>
                <a:off x="10164540" y="59462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D5DB3B0A-35E3-9914-2096-9341000EBC80}"/>
                  </a:ext>
                </a:extLst>
              </p:cNvPr>
              <p:cNvSpPr/>
              <p:nvPr/>
            </p:nvSpPr>
            <p:spPr>
              <a:xfrm>
                <a:off x="10110540" y="602445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Oval 25">
                <a:extLst>
                  <a:ext uri="{FF2B5EF4-FFF2-40B4-BE49-F238E27FC236}">
                    <a16:creationId xmlns:a16="http://schemas.microsoft.com/office/drawing/2014/main" id="{F79BDDD1-C3DB-8C79-E83A-989DDF2EDF24}"/>
                  </a:ext>
                </a:extLst>
              </p:cNvPr>
              <p:cNvSpPr/>
              <p:nvPr/>
            </p:nvSpPr>
            <p:spPr>
              <a:xfrm>
                <a:off x="10183080" y="603369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46" name="Group 45">
            <a:extLst>
              <a:ext uri="{FF2B5EF4-FFF2-40B4-BE49-F238E27FC236}">
                <a16:creationId xmlns:a16="http://schemas.microsoft.com/office/drawing/2014/main" id="{61824231-2966-45AC-8C4D-C631E4918D2C}"/>
              </a:ext>
            </a:extLst>
          </p:cNvPr>
          <p:cNvGrpSpPr/>
          <p:nvPr/>
        </p:nvGrpSpPr>
        <p:grpSpPr>
          <a:xfrm>
            <a:off x="8288390" y="4499789"/>
            <a:ext cx="1179872" cy="1031913"/>
            <a:chOff x="7312262" y="5071715"/>
            <a:chExt cx="1179872" cy="1031913"/>
          </a:xfrm>
        </p:grpSpPr>
        <p:sp>
          <p:nvSpPr>
            <p:cNvPr id="47" name="Tijdelijke aanduiding voor inhoud 5">
              <a:extLst>
                <a:ext uri="{FF2B5EF4-FFF2-40B4-BE49-F238E27FC236}">
                  <a16:creationId xmlns:a16="http://schemas.microsoft.com/office/drawing/2014/main" id="{EF820B40-D85A-7214-C1EA-5A2EB41A2DD7}"/>
                </a:ext>
              </a:extLst>
            </p:cNvPr>
            <p:cNvSpPr txBox="1">
              <a:spLocks/>
            </p:cNvSpPr>
            <p:nvPr/>
          </p:nvSpPr>
          <p:spPr>
            <a:xfrm>
              <a:off x="7312262" y="5071715"/>
              <a:ext cx="1179872" cy="334166"/>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Vote</a:t>
              </a:r>
            </a:p>
          </p:txBody>
        </p:sp>
        <p:pic>
          <p:nvPicPr>
            <p:cNvPr id="48" name="Picture 47" descr="A red dot on a white background&#10;&#10;Description automatically generated">
              <a:extLst>
                <a:ext uri="{FF2B5EF4-FFF2-40B4-BE49-F238E27FC236}">
                  <a16:creationId xmlns:a16="http://schemas.microsoft.com/office/drawing/2014/main" id="{FA16BE3E-E4C3-2AF9-CDE1-C1A6B23C33D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610667" y="5593269"/>
              <a:ext cx="649210" cy="510359"/>
            </a:xfrm>
            <a:prstGeom prst="rect">
              <a:avLst/>
            </a:prstGeom>
          </p:spPr>
        </p:pic>
      </p:grpSp>
      <p:grpSp>
        <p:nvGrpSpPr>
          <p:cNvPr id="49" name="Group 48">
            <a:extLst>
              <a:ext uri="{FF2B5EF4-FFF2-40B4-BE49-F238E27FC236}">
                <a16:creationId xmlns:a16="http://schemas.microsoft.com/office/drawing/2014/main" id="{F6E8A13F-D196-3231-F2F4-8FB640C310EF}"/>
              </a:ext>
            </a:extLst>
          </p:cNvPr>
          <p:cNvGrpSpPr/>
          <p:nvPr/>
        </p:nvGrpSpPr>
        <p:grpSpPr>
          <a:xfrm>
            <a:off x="6660000" y="4487792"/>
            <a:ext cx="1391535" cy="1673128"/>
            <a:chOff x="5683872" y="5059718"/>
            <a:chExt cx="1391535" cy="1673128"/>
          </a:xfrm>
        </p:grpSpPr>
        <p:sp>
          <p:nvSpPr>
            <p:cNvPr id="50" name="Tijdelijke aanduiding voor inhoud 5">
              <a:extLst>
                <a:ext uri="{FF2B5EF4-FFF2-40B4-BE49-F238E27FC236}">
                  <a16:creationId xmlns:a16="http://schemas.microsoft.com/office/drawing/2014/main" id="{1CED508D-14FF-9CD6-3562-E80BF4C602A0}"/>
                </a:ext>
              </a:extLst>
            </p:cNvPr>
            <p:cNvSpPr txBox="1">
              <a:spLocks/>
            </p:cNvSpPr>
            <p:nvPr/>
          </p:nvSpPr>
          <p:spPr>
            <a:xfrm>
              <a:off x="5749511" y="5059718"/>
              <a:ext cx="1179872" cy="334166"/>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Stick</a:t>
              </a:r>
            </a:p>
          </p:txBody>
        </p:sp>
        <p:sp>
          <p:nvSpPr>
            <p:cNvPr id="51" name="Rectangle 50">
              <a:extLst>
                <a:ext uri="{FF2B5EF4-FFF2-40B4-BE49-F238E27FC236}">
                  <a16:creationId xmlns:a16="http://schemas.microsoft.com/office/drawing/2014/main" id="{A5BCCD27-5200-3770-3095-249CA913B10A}"/>
                </a:ext>
              </a:extLst>
            </p:cNvPr>
            <p:cNvSpPr/>
            <p:nvPr/>
          </p:nvSpPr>
          <p:spPr>
            <a:xfrm>
              <a:off x="6057644" y="637284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3D498692-3014-89EC-47B1-91D02CC620DF}"/>
                </a:ext>
              </a:extLst>
            </p:cNvPr>
            <p:cNvSpPr/>
            <p:nvPr/>
          </p:nvSpPr>
          <p:spPr>
            <a:xfrm>
              <a:off x="6682664" y="61176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8A82596C-BDD6-76A6-5C9A-DABF25E23694}"/>
                </a:ext>
              </a:extLst>
            </p:cNvPr>
            <p:cNvSpPr/>
            <p:nvPr/>
          </p:nvSpPr>
          <p:spPr>
            <a:xfrm>
              <a:off x="6179112" y="59540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A5F344EC-A53E-6283-4BD8-DA195AE50272}"/>
                </a:ext>
              </a:extLst>
            </p:cNvPr>
            <p:cNvSpPr/>
            <p:nvPr/>
          </p:nvSpPr>
          <p:spPr>
            <a:xfrm>
              <a:off x="5683872" y="607246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09692ECD-048B-F6C3-66B8-3C4490CB1E8C}"/>
                </a:ext>
              </a:extLst>
            </p:cNvPr>
            <p:cNvSpPr/>
            <p:nvPr/>
          </p:nvSpPr>
          <p:spPr>
            <a:xfrm>
              <a:off x="5703786" y="54026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4FDD1A06-CC54-5580-6710-CC05088B97E4}"/>
                </a:ext>
              </a:extLst>
            </p:cNvPr>
            <p:cNvSpPr/>
            <p:nvPr/>
          </p:nvSpPr>
          <p:spPr>
            <a:xfrm>
              <a:off x="6267404" y="538019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F6438A5B-FC6F-EDBF-C418-ECB1E873A012}"/>
                </a:ext>
              </a:extLst>
            </p:cNvPr>
            <p:cNvSpPr/>
            <p:nvPr/>
          </p:nvSpPr>
          <p:spPr>
            <a:xfrm>
              <a:off x="6715407" y="55956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40641745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fade">
                                      <p:cBhvr>
                                        <p:cTn id="12" dur="500"/>
                                        <p:tgtEl>
                                          <p:spTgt spid="4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fade">
                                      <p:cBhvr>
                                        <p:cTn id="17" dur="500"/>
                                        <p:tgtEl>
                                          <p:spTgt spid="4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dirty="0"/>
              <a:t>Mitigating </a:t>
            </a:r>
            <a:r>
              <a:rPr lang="en-US" sz="2400" b="1" dirty="0"/>
              <a:t>TROUBLEMAKERS</a:t>
            </a:r>
            <a:endParaRPr lang="en-US" dirty="0"/>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If you've tried everything and nothing seems to be working, don't worry, there's still something you can do.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Troublemakers tasks during the workshop, like drawing the map or taking notes of people's input.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can even address them as a volunteer or a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co-facilitator</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expectations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Record ideas (and move 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a question Parking Lot</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note &amp; vote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tasks</a:t>
            </a:r>
          </a:p>
        </p:txBody>
      </p:sp>
    </p:spTree>
    <p:extLst>
      <p:ext uri="{BB962C8B-B14F-4D97-AF65-F5344CB8AC3E}">
        <p14:creationId xmlns:p14="http://schemas.microsoft.com/office/powerpoint/2010/main" val="16658950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Cutting out circular </a:t>
            </a:r>
            <a:r>
              <a:rPr lang="en-US" sz="2400" b="1" dirty="0"/>
              <a:t>DISCUSSIONS</a:t>
            </a:r>
            <a:endParaRPr lang="en-US"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724025"/>
            <a:ext cx="5391150" cy="3103614"/>
          </a:xfrm>
        </p:spPr>
        <p:txBody>
          <a:bodyPr/>
          <a:lstStyle/>
          <a:p>
            <a:pPr marL="0" indent="0" algn="just">
              <a:lnSpc>
                <a:spcPct val="100000"/>
              </a:lnSpc>
            </a:pPr>
            <a:r>
              <a:rPr lang="en-US" sz="2000" dirty="0">
                <a:solidFill>
                  <a:schemeClr val="bg1"/>
                </a:solidFill>
              </a:rPr>
              <a:t>Circular discussion is a natural occurrence whether you’re in a business meeting, personal conversation, or a workshop. It’s how humans are used to communicating, and it can be a hard habit to break.</a:t>
            </a:r>
          </a:p>
          <a:p>
            <a:pPr marL="0" indent="0" algn="just">
              <a:lnSpc>
                <a:spcPct val="100000"/>
              </a:lnSpc>
            </a:pPr>
            <a:r>
              <a:rPr lang="en-US" sz="2000" dirty="0">
                <a:solidFill>
                  <a:schemeClr val="bg1"/>
                </a:solidFill>
              </a:rPr>
              <a:t>It’s okay to allow some </a:t>
            </a:r>
            <a:r>
              <a:rPr lang="en-US" sz="2000" b="1" dirty="0">
                <a:solidFill>
                  <a:schemeClr val="bg1"/>
                </a:solidFill>
              </a:rPr>
              <a:t>room for discussion</a:t>
            </a:r>
            <a:r>
              <a:rPr lang="en-US" sz="2000" dirty="0">
                <a:solidFill>
                  <a:schemeClr val="bg1"/>
                </a:solidFill>
              </a:rPr>
              <a:t>, but as the facilitator, you need to take charge the moment you feel a discussion is going nowhere or is taking up too much time—and you shouldn’t wait long before you cut in.</a:t>
            </a: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Placeholder 8">
            <a:extLst>
              <a:ext uri="{FF2B5EF4-FFF2-40B4-BE49-F238E27FC236}">
                <a16:creationId xmlns:a16="http://schemas.microsoft.com/office/drawing/2014/main" id="{8EDF8BF1-7B87-16EC-8137-B0DA42DD55DD}"/>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t="-328"/>
          <a:stretch/>
        </p:blipFill>
        <p:spPr>
          <a:xfrm>
            <a:off x="6636774" y="834505"/>
            <a:ext cx="4768650" cy="5400000"/>
          </a:xfrm>
          <a:prstGeom prst="rect">
            <a:avLst/>
          </a:prstGeom>
        </p:spPr>
      </p:pic>
    </p:spTree>
    <p:extLst>
      <p:ext uri="{BB962C8B-B14F-4D97-AF65-F5344CB8AC3E}">
        <p14:creationId xmlns:p14="http://schemas.microsoft.com/office/powerpoint/2010/main" val="1761455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Asking difficult </a:t>
            </a:r>
            <a:r>
              <a:rPr lang="en-US" sz="2400" b="1" dirty="0"/>
              <a:t>QUESTIONS</a:t>
            </a:r>
            <a:endParaRPr lang="en-US"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724025"/>
            <a:ext cx="5391150" cy="3103614"/>
          </a:xfrm>
        </p:spPr>
        <p:txBody>
          <a:bodyPr/>
          <a:lstStyle/>
          <a:p>
            <a:pPr marL="0" indent="0" algn="just">
              <a:lnSpc>
                <a:spcPct val="100000"/>
              </a:lnSpc>
            </a:pPr>
            <a:r>
              <a:rPr lang="en-US" sz="2000" dirty="0">
                <a:solidFill>
                  <a:schemeClr val="bg1"/>
                </a:solidFill>
              </a:rPr>
              <a:t>It’s a guarantee that there will be times when you are faced with difficult questions to which you don’t know the answer. They can throw you off your game if you don’t know how to handle them.</a:t>
            </a:r>
          </a:p>
          <a:p>
            <a:pPr marL="0" indent="0" algn="just">
              <a:lnSpc>
                <a:spcPct val="100000"/>
              </a:lnSpc>
            </a:pPr>
            <a:r>
              <a:rPr lang="en-US" sz="2000" dirty="0">
                <a:solidFill>
                  <a:schemeClr val="bg1"/>
                </a:solidFill>
              </a:rPr>
              <a:t>I recommend using a combination of the following 3 techniques for handling difficult questions:</a:t>
            </a: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8">
            <a:extLst>
              <a:ext uri="{FF2B5EF4-FFF2-40B4-BE49-F238E27FC236}">
                <a16:creationId xmlns:a16="http://schemas.microsoft.com/office/drawing/2014/main" id="{F26A7471-C13F-E838-49F3-18E797367AE9}"/>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718499" y="637159"/>
            <a:ext cx="4768650" cy="5400000"/>
          </a:xfrm>
          <a:prstGeom prst="rect">
            <a:avLst/>
          </a:prstGeom>
        </p:spPr>
      </p:pic>
      <p:sp>
        <p:nvSpPr>
          <p:cNvPr id="8" name="Tijdelijke aanduiding voor inhoud 5">
            <a:extLst>
              <a:ext uri="{FF2B5EF4-FFF2-40B4-BE49-F238E27FC236}">
                <a16:creationId xmlns:a16="http://schemas.microsoft.com/office/drawing/2014/main" id="{84C9F827-5477-28AA-C089-2A7E1CD92DF3}"/>
              </a:ext>
            </a:extLst>
          </p:cNvPr>
          <p:cNvSpPr txBox="1">
            <a:spLocks/>
          </p:cNvSpPr>
          <p:nvPr/>
        </p:nvSpPr>
        <p:spPr>
          <a:xfrm>
            <a:off x="1681315" y="4630992"/>
            <a:ext cx="4414685" cy="1164549"/>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expectations (and refer back to them)</a:t>
            </a:r>
          </a:p>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Use a Parking Lot</a:t>
            </a:r>
          </a:p>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probing questions</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583155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PROBING</a:t>
            </a:r>
            <a:r>
              <a:rPr lang="en-US" dirty="0"/>
              <a:t> questions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289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6548284" y="1789470"/>
            <a:ext cx="4837266"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Probing Questions are like a magic trick! They allow you to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engage in the question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without revealing that you might not know how to answer it.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Uncertainty in a facilitator can lead to the group losing trust and confidence in you as a leader.</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4837266"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Ø"/>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“That’s a really interesting question! Can you tell me what’s behind you asking that?”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4837266"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Ø"/>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“Are you thinking of a specific situation?”</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483726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Ø"/>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do you mean exactly? Can you tell me more?”</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469891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5" name="Tijdelijke aanduiding voor inhoud 5">
            <a:extLst>
              <a:ext uri="{FF2B5EF4-FFF2-40B4-BE49-F238E27FC236}">
                <a16:creationId xmlns:a16="http://schemas.microsoft.com/office/drawing/2014/main" id="{866E9496-357E-68C4-97AE-FCBC41D5D980}"/>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 per person</a:t>
            </a:r>
          </a:p>
          <a:p>
            <a:pPr marL="285750" marR="0" lvl="0" indent="-2857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present their selected dashboards, showcasing what they find inspiring and explaining how the concepts could be applied to your organization’s data governance metrics.</a:t>
            </a:r>
          </a:p>
          <a:p>
            <a:pPr marL="285750" marR="0" lvl="0" indent="-2857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like layout, data visualization techniques, and usability features that stand out.</a:t>
            </a:r>
          </a:p>
          <a:p>
            <a:pPr marL="285750" marR="0" lvl="0" indent="-2857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Stick the demo’s summary sticky note on the wall for others to see and refer to.</a:t>
            </a:r>
          </a:p>
        </p:txBody>
      </p:sp>
      <p:sp>
        <p:nvSpPr>
          <p:cNvPr id="16" name="Tijdelijke aanduiding voor tekst 44">
            <a:extLst>
              <a:ext uri="{FF2B5EF4-FFF2-40B4-BE49-F238E27FC236}">
                <a16:creationId xmlns:a16="http://schemas.microsoft.com/office/drawing/2014/main" id="{0E18FC0D-9EBB-8B26-29EC-42C96F35613B}"/>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EE4C632A-860A-14A4-C5F9-E4F3B4B3852C}"/>
              </a:ext>
            </a:extLst>
          </p:cNvPr>
          <p:cNvSpPr/>
          <p:nvPr/>
        </p:nvSpPr>
        <p:spPr>
          <a:xfrm>
            <a:off x="5149676" y="5018620"/>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0" name="Rectangle 19">
            <a:extLst>
              <a:ext uri="{FF2B5EF4-FFF2-40B4-BE49-F238E27FC236}">
                <a16:creationId xmlns:a16="http://schemas.microsoft.com/office/drawing/2014/main" id="{C0AB78CC-B3A8-1807-C187-CEDF97E53BB8}"/>
              </a:ext>
            </a:extLst>
          </p:cNvPr>
          <p:cNvSpPr/>
          <p:nvPr/>
        </p:nvSpPr>
        <p:spPr>
          <a:xfrm>
            <a:off x="6042573" y="5018620"/>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1" name="Rectangle 20">
            <a:extLst>
              <a:ext uri="{FF2B5EF4-FFF2-40B4-BE49-F238E27FC236}">
                <a16:creationId xmlns:a16="http://schemas.microsoft.com/office/drawing/2014/main" id="{E0CB23D4-1710-F1F1-D82B-3B7B8E3001AE}"/>
              </a:ext>
            </a:extLst>
          </p:cNvPr>
          <p:cNvSpPr/>
          <p:nvPr/>
        </p:nvSpPr>
        <p:spPr>
          <a:xfrm>
            <a:off x="6961374" y="5018620"/>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2" name="Rectangle 21">
            <a:extLst>
              <a:ext uri="{FF2B5EF4-FFF2-40B4-BE49-F238E27FC236}">
                <a16:creationId xmlns:a16="http://schemas.microsoft.com/office/drawing/2014/main" id="{D5636368-3D7B-CAA7-587E-40CD188D48F3}"/>
              </a:ext>
            </a:extLst>
          </p:cNvPr>
          <p:cNvSpPr/>
          <p:nvPr/>
        </p:nvSpPr>
        <p:spPr>
          <a:xfrm>
            <a:off x="7835221" y="5018620"/>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3" name="Rectangle 22">
            <a:extLst>
              <a:ext uri="{FF2B5EF4-FFF2-40B4-BE49-F238E27FC236}">
                <a16:creationId xmlns:a16="http://schemas.microsoft.com/office/drawing/2014/main" id="{B87644F8-14B8-2A56-D727-91D5855387AB}"/>
              </a:ext>
            </a:extLst>
          </p:cNvPr>
          <p:cNvSpPr/>
          <p:nvPr/>
        </p:nvSpPr>
        <p:spPr>
          <a:xfrm>
            <a:off x="8709068" y="5018620"/>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4" name="Rectangle 23">
            <a:extLst>
              <a:ext uri="{FF2B5EF4-FFF2-40B4-BE49-F238E27FC236}">
                <a16:creationId xmlns:a16="http://schemas.microsoft.com/office/drawing/2014/main" id="{98240AFC-1CF9-981E-95A5-0E58B762BBC9}"/>
              </a:ext>
            </a:extLst>
          </p:cNvPr>
          <p:cNvSpPr/>
          <p:nvPr/>
        </p:nvSpPr>
        <p:spPr>
          <a:xfrm>
            <a:off x="5149676" y="5627487"/>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5" name="Rectangle 24">
            <a:extLst>
              <a:ext uri="{FF2B5EF4-FFF2-40B4-BE49-F238E27FC236}">
                <a16:creationId xmlns:a16="http://schemas.microsoft.com/office/drawing/2014/main" id="{6A1CE592-B860-658B-DAA3-580573C4580D}"/>
              </a:ext>
            </a:extLst>
          </p:cNvPr>
          <p:cNvSpPr/>
          <p:nvPr/>
        </p:nvSpPr>
        <p:spPr>
          <a:xfrm>
            <a:off x="10552828" y="5270614"/>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6" name="Rectangle 25">
            <a:extLst>
              <a:ext uri="{FF2B5EF4-FFF2-40B4-BE49-F238E27FC236}">
                <a16:creationId xmlns:a16="http://schemas.microsoft.com/office/drawing/2014/main" id="{CD243F7C-D02F-A77C-7458-FE123F73D56D}"/>
              </a:ext>
            </a:extLst>
          </p:cNvPr>
          <p:cNvSpPr/>
          <p:nvPr/>
        </p:nvSpPr>
        <p:spPr>
          <a:xfrm>
            <a:off x="6023523" y="5627487"/>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7" name="Rectangle 26">
            <a:extLst>
              <a:ext uri="{FF2B5EF4-FFF2-40B4-BE49-F238E27FC236}">
                <a16:creationId xmlns:a16="http://schemas.microsoft.com/office/drawing/2014/main" id="{ADD68987-AA2D-DB40-5300-4A298AFC2A51}"/>
              </a:ext>
            </a:extLst>
          </p:cNvPr>
          <p:cNvSpPr/>
          <p:nvPr/>
        </p:nvSpPr>
        <p:spPr>
          <a:xfrm>
            <a:off x="9614977" y="5627487"/>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8" name="Rectangle 27">
            <a:extLst>
              <a:ext uri="{FF2B5EF4-FFF2-40B4-BE49-F238E27FC236}">
                <a16:creationId xmlns:a16="http://schemas.microsoft.com/office/drawing/2014/main" id="{E00C3774-8FE3-23B6-6EBD-2BCD2C9CD19C}"/>
              </a:ext>
            </a:extLst>
          </p:cNvPr>
          <p:cNvSpPr/>
          <p:nvPr/>
        </p:nvSpPr>
        <p:spPr>
          <a:xfrm>
            <a:off x="6961374" y="5637136"/>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29" name="Rectangle 28">
            <a:extLst>
              <a:ext uri="{FF2B5EF4-FFF2-40B4-BE49-F238E27FC236}">
                <a16:creationId xmlns:a16="http://schemas.microsoft.com/office/drawing/2014/main" id="{74921E7D-F1AA-E379-2D11-3A34EDB52E6B}"/>
              </a:ext>
            </a:extLst>
          </p:cNvPr>
          <p:cNvSpPr/>
          <p:nvPr/>
        </p:nvSpPr>
        <p:spPr>
          <a:xfrm>
            <a:off x="7867283" y="5671115"/>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30" name="Rectangle 29">
            <a:extLst>
              <a:ext uri="{FF2B5EF4-FFF2-40B4-BE49-F238E27FC236}">
                <a16:creationId xmlns:a16="http://schemas.microsoft.com/office/drawing/2014/main" id="{C1BF46B3-56F6-1279-00CA-BDF1C86B810D}"/>
              </a:ext>
            </a:extLst>
          </p:cNvPr>
          <p:cNvSpPr/>
          <p:nvPr/>
        </p:nvSpPr>
        <p:spPr>
          <a:xfrm>
            <a:off x="8741130" y="5645715"/>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sp>
        <p:nvSpPr>
          <p:cNvPr id="31" name="Rectangle 30">
            <a:extLst>
              <a:ext uri="{FF2B5EF4-FFF2-40B4-BE49-F238E27FC236}">
                <a16:creationId xmlns:a16="http://schemas.microsoft.com/office/drawing/2014/main" id="{7AF1F1F2-4596-A2A7-7AA2-AEF9EAF55CC0}"/>
              </a:ext>
            </a:extLst>
          </p:cNvPr>
          <p:cNvSpPr/>
          <p:nvPr/>
        </p:nvSpPr>
        <p:spPr>
          <a:xfrm>
            <a:off x="9582915" y="5014410"/>
            <a:ext cx="604694" cy="413176"/>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Franklin Gothic Book"/>
              <a:ea typeface="+mn-ea"/>
              <a:cs typeface="+mn-cs"/>
            </a:endParaRPr>
          </a:p>
        </p:txBody>
      </p:sp>
      <p:grpSp>
        <p:nvGrpSpPr>
          <p:cNvPr id="13" name="Group 12">
            <a:extLst>
              <a:ext uri="{FF2B5EF4-FFF2-40B4-BE49-F238E27FC236}">
                <a16:creationId xmlns:a16="http://schemas.microsoft.com/office/drawing/2014/main" id="{53A6A407-C511-641B-F78D-8812BB17138F}"/>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CA9EA248-192C-4899-47A8-54C2A6477E3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32" name="Group 31">
              <a:extLst>
                <a:ext uri="{FF2B5EF4-FFF2-40B4-BE49-F238E27FC236}">
                  <a16:creationId xmlns:a16="http://schemas.microsoft.com/office/drawing/2014/main" id="{40222B30-E881-F9F3-1E4B-7E0F84D45B86}"/>
                </a:ext>
              </a:extLst>
            </p:cNvPr>
            <p:cNvGrpSpPr/>
            <p:nvPr/>
          </p:nvGrpSpPr>
          <p:grpSpPr>
            <a:xfrm>
              <a:off x="10892274" y="158021"/>
              <a:ext cx="1191080" cy="262128"/>
              <a:chOff x="9614080" y="308749"/>
              <a:chExt cx="1191080" cy="262128"/>
            </a:xfrm>
          </p:grpSpPr>
          <p:sp>
            <p:nvSpPr>
              <p:cNvPr id="33" name="Rectangle 32">
                <a:extLst>
                  <a:ext uri="{FF2B5EF4-FFF2-40B4-BE49-F238E27FC236}">
                    <a16:creationId xmlns:a16="http://schemas.microsoft.com/office/drawing/2014/main" id="{11E9DE14-4800-5CDC-1C96-7078B120C57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34" name="Rectangle 33">
                <a:extLst>
                  <a:ext uri="{FF2B5EF4-FFF2-40B4-BE49-F238E27FC236}">
                    <a16:creationId xmlns:a16="http://schemas.microsoft.com/office/drawing/2014/main" id="{79E8D622-7291-E270-CF11-82FAF49D623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5" name="Rectangle 34">
            <a:extLst>
              <a:ext uri="{FF2B5EF4-FFF2-40B4-BE49-F238E27FC236}">
                <a16:creationId xmlns:a16="http://schemas.microsoft.com/office/drawing/2014/main" id="{B7D2787C-4C01-0F55-EBF5-45DEED324DA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Tree>
    <p:extLst>
      <p:ext uri="{BB962C8B-B14F-4D97-AF65-F5344CB8AC3E}">
        <p14:creationId xmlns:p14="http://schemas.microsoft.com/office/powerpoint/2010/main" val="14725928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a:t>Handling the </a:t>
            </a:r>
            <a:r>
              <a:rPr lang="en-US" sz="2400" b="1" dirty="0"/>
              <a:t>TROUBLEMAKERS</a:t>
            </a:r>
            <a:endParaRPr lang="en-US"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356852"/>
            <a:ext cx="5391150" cy="3470787"/>
          </a:xfrm>
        </p:spPr>
        <p:txBody>
          <a:bodyPr/>
          <a:lstStyle/>
          <a:p>
            <a:pPr marL="0" indent="0" algn="just">
              <a:lnSpc>
                <a:spcPct val="100000"/>
              </a:lnSpc>
            </a:pPr>
            <a:r>
              <a:rPr lang="en-US" sz="2000" dirty="0">
                <a:solidFill>
                  <a:schemeClr val="bg1"/>
                </a:solidFill>
              </a:rPr>
              <a:t>Although the above techniques work well in most cases, you should still expect and prepare for troublemakers who simply won’t cooperate. </a:t>
            </a:r>
          </a:p>
          <a:p>
            <a:pPr marL="0" indent="0" algn="just">
              <a:lnSpc>
                <a:spcPct val="100000"/>
              </a:lnSpc>
            </a:pPr>
            <a:r>
              <a:rPr lang="en-US" sz="2000" dirty="0">
                <a:solidFill>
                  <a:schemeClr val="bg1"/>
                </a:solidFill>
              </a:rPr>
              <a:t>This situation is definitely an exception and should be a rare occurrence. Don’t use the Nuclear Option unless absolutely necessary.</a:t>
            </a: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7" name="Picture Placeholder 8">
            <a:extLst>
              <a:ext uri="{FF2B5EF4-FFF2-40B4-BE49-F238E27FC236}">
                <a16:creationId xmlns:a16="http://schemas.microsoft.com/office/drawing/2014/main" id="{5B9A0DEB-A166-A9D6-EEFC-9436CDD2C206}"/>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6538144" y="637159"/>
            <a:ext cx="4768650" cy="5400000"/>
          </a:xfrm>
          <a:prstGeom prst="rect">
            <a:avLst/>
          </a:prstGeom>
        </p:spPr>
      </p:pic>
      <p:sp>
        <p:nvSpPr>
          <p:cNvPr id="9" name="Tijdelijke aanduiding voor inhoud 5">
            <a:extLst>
              <a:ext uri="{FF2B5EF4-FFF2-40B4-BE49-F238E27FC236}">
                <a16:creationId xmlns:a16="http://schemas.microsoft.com/office/drawing/2014/main" id="{5FDAE26F-343B-69D7-E58F-E0200DD7345B}"/>
              </a:ext>
            </a:extLst>
          </p:cNvPr>
          <p:cNvSpPr txBox="1">
            <a:spLocks/>
          </p:cNvSpPr>
          <p:nvPr/>
        </p:nvSpPr>
        <p:spPr>
          <a:xfrm>
            <a:off x="1042215" y="4168877"/>
            <a:ext cx="4768650" cy="1917291"/>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Approach the person </a:t>
            </a:r>
            <a:r>
              <a:rPr kumimoji="0" lang="en-US" sz="1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privately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in a break and ask how they’re doing.</a:t>
            </a:r>
          </a:p>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Approach again and tell them directly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they are being disruptive and impacting the workshop for others.</a:t>
            </a:r>
          </a:p>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them to leave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(if 1 &amp; 2 don’t work)</a:t>
            </a:r>
            <a:endParaRPr kumimoji="0" lang="LID4096"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5653175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07D5BA-CA64-06D0-DB9C-130DC123FC8B}"/>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747346E5-02CC-8BA7-BD03-F0CC659121E7}"/>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E5AD30D-FB73-51D3-F69B-A00A677461BD}"/>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291</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01A03722-0ED7-581E-B430-8F839F410468}"/>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Keys to Success</a:t>
            </a:r>
          </a:p>
        </p:txBody>
      </p:sp>
      <p:sp>
        <p:nvSpPr>
          <p:cNvPr id="57" name="Rectangle: Rounded Corners 56">
            <a:extLst>
              <a:ext uri="{FF2B5EF4-FFF2-40B4-BE49-F238E27FC236}">
                <a16:creationId xmlns:a16="http://schemas.microsoft.com/office/drawing/2014/main" id="{9786D5A3-3DA8-6F17-2FFF-A1251425D254}"/>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E10DFFEE-5838-8E0E-7669-6300DB735192}"/>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6A7707E1-6F5F-7A3D-AC89-2E73E6581792}"/>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69EBD4FB-EDFA-C2AF-89AA-3C40F261F58E}"/>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C4C40B4E-9FEF-E890-36E2-3D0C5934C086}"/>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BEEEC7A6-214C-5999-2F36-E84CE2D01DF5}"/>
              </a:ext>
            </a:extLst>
          </p:cNvPr>
          <p:cNvSpPr/>
          <p:nvPr/>
        </p:nvSpPr>
        <p:spPr>
          <a:xfrm>
            <a:off x="9755497"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35D626E9-BCD0-4DF1-42A7-D456AFE381F5}"/>
              </a:ext>
            </a:extLst>
          </p:cNvPr>
          <p:cNvSpPr txBox="1"/>
          <p:nvPr/>
        </p:nvSpPr>
        <p:spPr>
          <a:xfrm>
            <a:off x="610506" y="3263428"/>
            <a:ext cx="178622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6 Laws of Facilitation</a:t>
            </a:r>
          </a:p>
        </p:txBody>
      </p:sp>
      <p:sp>
        <p:nvSpPr>
          <p:cNvPr id="9" name="Oval 8">
            <a:extLst>
              <a:ext uri="{FF2B5EF4-FFF2-40B4-BE49-F238E27FC236}">
                <a16:creationId xmlns:a16="http://schemas.microsoft.com/office/drawing/2014/main" id="{C17E838E-DEFD-053D-34E8-A15573425C1D}"/>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446B0D23-7B98-4470-546E-3DE07F4C4AA7}"/>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2E5FAD82-E874-2161-4095-9EC2E6B67E99}"/>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95CB1E87-1A6D-F2C8-104E-2EC164128A21}"/>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6A667792-14E1-8766-7D37-8741DB4009CE}"/>
              </a:ext>
            </a:extLst>
          </p:cNvPr>
          <p:cNvSpPr txBox="1"/>
          <p:nvPr/>
        </p:nvSpPr>
        <p:spPr>
          <a:xfrm>
            <a:off x="2856897" y="3123734"/>
            <a:ext cx="190586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Setting Yourself Up for Success!</a:t>
            </a:r>
          </a:p>
        </p:txBody>
      </p:sp>
      <p:sp>
        <p:nvSpPr>
          <p:cNvPr id="14" name="TextBox 13">
            <a:extLst>
              <a:ext uri="{FF2B5EF4-FFF2-40B4-BE49-F238E27FC236}">
                <a16:creationId xmlns:a16="http://schemas.microsoft.com/office/drawing/2014/main" id="{82F3FABC-26CE-F062-B14E-350BC989FD78}"/>
              </a:ext>
            </a:extLst>
          </p:cNvPr>
          <p:cNvSpPr txBox="1"/>
          <p:nvPr/>
        </p:nvSpPr>
        <p:spPr>
          <a:xfrm>
            <a:off x="5143066" y="3264425"/>
            <a:ext cx="19058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Giving Instructions</a:t>
            </a:r>
          </a:p>
        </p:txBody>
      </p:sp>
      <p:sp>
        <p:nvSpPr>
          <p:cNvPr id="15" name="TextBox 14">
            <a:extLst>
              <a:ext uri="{FF2B5EF4-FFF2-40B4-BE49-F238E27FC236}">
                <a16:creationId xmlns:a16="http://schemas.microsoft.com/office/drawing/2014/main" id="{29206059-4381-87E8-2081-B459EF57DD32}"/>
              </a:ext>
            </a:extLst>
          </p:cNvPr>
          <p:cNvSpPr txBox="1"/>
          <p:nvPr/>
        </p:nvSpPr>
        <p:spPr>
          <a:xfrm>
            <a:off x="7410982" y="3264425"/>
            <a:ext cx="20193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Danger of Troublemakers</a:t>
            </a:r>
          </a:p>
        </p:txBody>
      </p:sp>
      <p:sp>
        <p:nvSpPr>
          <p:cNvPr id="16" name="TextBox 15">
            <a:extLst>
              <a:ext uri="{FF2B5EF4-FFF2-40B4-BE49-F238E27FC236}">
                <a16:creationId xmlns:a16="http://schemas.microsoft.com/office/drawing/2014/main" id="{406240D1-57A1-C771-12B3-F0414E076D1D}"/>
              </a:ext>
            </a:extLst>
          </p:cNvPr>
          <p:cNvSpPr txBox="1"/>
          <p:nvPr/>
        </p:nvSpPr>
        <p:spPr>
          <a:xfrm>
            <a:off x="9734214" y="3264425"/>
            <a:ext cx="19239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Remote Workshops</a:t>
            </a:r>
          </a:p>
        </p:txBody>
      </p:sp>
      <p:sp>
        <p:nvSpPr>
          <p:cNvPr id="21" name="Rectangle 20">
            <a:hlinkClick r:id="rId3" action="ppaction://hlinksldjump"/>
            <a:extLst>
              <a:ext uri="{FF2B5EF4-FFF2-40B4-BE49-F238E27FC236}">
                <a16:creationId xmlns:a16="http://schemas.microsoft.com/office/drawing/2014/main" id="{239B329D-4AB4-2A76-48CD-E530D3F5733E}"/>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24632269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BENEFITS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Easier to organize, even with distributed teams.</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action NOW instead of waiting for the perfect time "when the stars align" and people can make time for the workshop.</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can build a remote collab habit/culture and show that it’s easier to collaborate than on location.</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Distributed teams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Easier to organize</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Much more accessible</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Environmental impact</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Same outcomes &amp; quality</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Lower stress</a:t>
            </a:r>
          </a:p>
        </p:txBody>
      </p:sp>
    </p:spTree>
    <p:extLst>
      <p:ext uri="{BB962C8B-B14F-4D97-AF65-F5344CB8AC3E}">
        <p14:creationId xmlns:p14="http://schemas.microsoft.com/office/powerpoint/2010/main" val="37645312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BENEFITS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need to organize a workshop room - or having to deal with subpar rooms. You have the perfect set-up.</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need to buy materials - and you never run out.</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Fully digitized, so you are not having to type everything up.</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Distributed teams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Easier to organize</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Much more accessible</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Environmental impact</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Same outcomes &amp; quality</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Lower stress</a:t>
            </a:r>
          </a:p>
        </p:txBody>
      </p:sp>
    </p:spTree>
    <p:extLst>
      <p:ext uri="{BB962C8B-B14F-4D97-AF65-F5344CB8AC3E}">
        <p14:creationId xmlns:p14="http://schemas.microsoft.com/office/powerpoint/2010/main" val="28856152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BENEFITS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can sprint worldwide! Easier to commit for some people.</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Easier to get buy-in from busy people who might otherwise not be able to join.</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Easily scalable to larger groups.</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Distributed teams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Easier to organize</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Much more accessible</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Environmental impact</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Same outcomes &amp; quality</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Lower stress</a:t>
            </a:r>
          </a:p>
        </p:txBody>
      </p:sp>
    </p:spTree>
    <p:extLst>
      <p:ext uri="{BB962C8B-B14F-4D97-AF65-F5344CB8AC3E}">
        <p14:creationId xmlns:p14="http://schemas.microsoft.com/office/powerpoint/2010/main" val="34040166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BENEFITS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travel costs, no jetlag, no environmental impact.</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Distributed teams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Easier to organize</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Much more accessible</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Environmental impact</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Same outcomes &amp; quality</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Lower stress</a:t>
            </a:r>
          </a:p>
        </p:txBody>
      </p:sp>
    </p:spTree>
    <p:extLst>
      <p:ext uri="{BB962C8B-B14F-4D97-AF65-F5344CB8AC3E}">
        <p14:creationId xmlns:p14="http://schemas.microsoft.com/office/powerpoint/2010/main" val="12197205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BENEFITS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SAME outcomes / quality as in an in-person sprint... if not better!</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not a lesser or inferior option.</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Distributed teams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Easier to organize</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Much more accessible</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Environmental impact</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Same outcomes &amp; quality</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Lower stress</a:t>
            </a:r>
          </a:p>
        </p:txBody>
      </p:sp>
    </p:spTree>
    <p:extLst>
      <p:ext uri="{BB962C8B-B14F-4D97-AF65-F5344CB8AC3E}">
        <p14:creationId xmlns:p14="http://schemas.microsoft.com/office/powerpoint/2010/main" val="36273964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BENEFITS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Lower stress with fewer variables, more focus on the participants.</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Distributed teams</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Easier to organize</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Much more accessible</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Environmental impact</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Same outcomes &amp; quality</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Lower stress</a:t>
            </a:r>
          </a:p>
        </p:txBody>
      </p:sp>
    </p:spTree>
    <p:extLst>
      <p:ext uri="{BB962C8B-B14F-4D97-AF65-F5344CB8AC3E}">
        <p14:creationId xmlns:p14="http://schemas.microsoft.com/office/powerpoint/2010/main" val="13422655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CHALLENGES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experience is impacted, it’s harder to make people feel special because you can't host them in a nice space and make coffee for them, etc.</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 don’t get to host clients before &amp; after the workshop and during breaks.</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energy that you would have with in-persons interactions don’t carry over exactly to a remote workshop happening over a video call.</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you need to bring a lot more energy than you would normally do in an in-person workshop.</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going to feel…weird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Building rapport</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Isolation</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tech set-up</a:t>
            </a:r>
          </a:p>
        </p:txBody>
      </p:sp>
    </p:spTree>
    <p:extLst>
      <p:ext uri="{BB962C8B-B14F-4D97-AF65-F5344CB8AC3E}">
        <p14:creationId xmlns:p14="http://schemas.microsoft.com/office/powerpoint/2010/main" val="3463886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CHALLENGES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299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harder to have casual chats in breaks to build rapport and keep the energy up.</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Some of the clues you normally see in body language are not there. Set expectations beforehand and try to have the participant’s camera on at least.</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going to feel…weird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Building rapport</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Isolation</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tech set-up</a:t>
            </a:r>
          </a:p>
        </p:txBody>
      </p:sp>
    </p:spTree>
    <p:extLst>
      <p:ext uri="{BB962C8B-B14F-4D97-AF65-F5344CB8AC3E}">
        <p14:creationId xmlns:p14="http://schemas.microsoft.com/office/powerpoint/2010/main" val="55068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E89C76-3D0E-2D15-8994-8A289DAF81BD}"/>
              </a:ext>
            </a:extLst>
          </p:cNvPr>
          <p:cNvSpPr>
            <a:spLocks noGrp="1"/>
          </p:cNvSpPr>
          <p:nvPr>
            <p:ph type="title"/>
          </p:nvPr>
        </p:nvSpPr>
        <p:spPr>
          <a:xfrm>
            <a:off x="695797" y="728406"/>
            <a:ext cx="8010524" cy="394692"/>
          </a:xfrm>
        </p:spPr>
        <p:txBody>
          <a:bodyPr/>
          <a:lstStyle/>
          <a:p>
            <a:r>
              <a:rPr lang="en-US" b="1" dirty="0">
                <a:solidFill>
                  <a:srgbClr val="0C2B3E"/>
                </a:solidFill>
              </a:rPr>
              <a:t>WEEK 3 of 5</a:t>
            </a:r>
            <a:br>
              <a:rPr lang="en-US" dirty="0">
                <a:solidFill>
                  <a:srgbClr val="0C2B3E"/>
                </a:solidFill>
              </a:rPr>
            </a:br>
            <a:r>
              <a:rPr lang="en-US" sz="2000" dirty="0">
                <a:solidFill>
                  <a:srgbClr val="0C2B3E"/>
                </a:solidFill>
              </a:rPr>
              <a:t>Designing Governance Essentials | Define &amp; Decide</a:t>
            </a:r>
            <a:endParaRPr lang="en-US" dirty="0">
              <a:solidFill>
                <a:srgbClr val="0C2B3E"/>
              </a:solidFill>
            </a:endParaRPr>
          </a:p>
        </p:txBody>
      </p:sp>
      <p:sp>
        <p:nvSpPr>
          <p:cNvPr id="4" name="Footer Placeholder 3">
            <a:extLst>
              <a:ext uri="{FF2B5EF4-FFF2-40B4-BE49-F238E27FC236}">
                <a16:creationId xmlns:a16="http://schemas.microsoft.com/office/drawing/2014/main" id="{F27723D4-72BA-B17C-9F4A-9D75218CDA7F}"/>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689AB57-7DE0-9550-A12C-17C2E82B7B9D}"/>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9" name="Table">
            <a:extLst>
              <a:ext uri="{FF2B5EF4-FFF2-40B4-BE49-F238E27FC236}">
                <a16:creationId xmlns:a16="http://schemas.microsoft.com/office/drawing/2014/main" id="{EA1F5D39-13A1-52A2-C8CE-542170E52DAE}"/>
              </a:ext>
            </a:extLst>
          </p:cNvPr>
          <p:cNvGraphicFramePr/>
          <p:nvPr/>
        </p:nvGraphicFramePr>
        <p:xfrm>
          <a:off x="374469" y="1778000"/>
          <a:ext cx="11443065" cy="4127502"/>
        </p:xfrm>
        <a:graphic>
          <a:graphicData uri="http://schemas.openxmlformats.org/drawingml/2006/table">
            <a:tbl>
              <a:tblPr firstRow="1"/>
              <a:tblGrid>
                <a:gridCol w="2288613">
                  <a:extLst>
                    <a:ext uri="{9D8B030D-6E8A-4147-A177-3AD203B41FA5}">
                      <a16:colId xmlns:a16="http://schemas.microsoft.com/office/drawing/2014/main" val="20000"/>
                    </a:ext>
                  </a:extLst>
                </a:gridCol>
                <a:gridCol w="2288613">
                  <a:extLst>
                    <a:ext uri="{9D8B030D-6E8A-4147-A177-3AD203B41FA5}">
                      <a16:colId xmlns:a16="http://schemas.microsoft.com/office/drawing/2014/main" val="20001"/>
                    </a:ext>
                  </a:extLst>
                </a:gridCol>
                <a:gridCol w="2288613">
                  <a:extLst>
                    <a:ext uri="{9D8B030D-6E8A-4147-A177-3AD203B41FA5}">
                      <a16:colId xmlns:a16="http://schemas.microsoft.com/office/drawing/2014/main" val="20002"/>
                    </a:ext>
                  </a:extLst>
                </a:gridCol>
                <a:gridCol w="2288613">
                  <a:extLst>
                    <a:ext uri="{9D8B030D-6E8A-4147-A177-3AD203B41FA5}">
                      <a16:colId xmlns:a16="http://schemas.microsoft.com/office/drawing/2014/main" val="20003"/>
                    </a:ext>
                  </a:extLst>
                </a:gridCol>
                <a:gridCol w="2288613">
                  <a:extLst>
                    <a:ext uri="{9D8B030D-6E8A-4147-A177-3AD203B41FA5}">
                      <a16:colId xmlns:a16="http://schemas.microsoft.com/office/drawing/2014/main" val="20004"/>
                    </a:ext>
                  </a:extLst>
                </a:gridCol>
              </a:tblGrid>
              <a:tr h="687917">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dirty="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584200">
                        <a:lnSpc>
                          <a:spcPct val="80000"/>
                        </a:lnSpc>
                        <a:defRPr sz="3200" cap="all">
                          <a:solidFill>
                            <a:srgbClr val="000000"/>
                          </a:solidFill>
                          <a:latin typeface="+mj-lt"/>
                          <a:ea typeface="+mj-ea"/>
                          <a:cs typeface="+mj-cs"/>
                          <a:sym typeface="Avenir Next Regular"/>
                        </a:defRPr>
                      </a:pPr>
                      <a:endParaRPr sz="16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0"/>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dirty="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1"/>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2"/>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3"/>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4"/>
                  </a:ext>
                </a:extLst>
              </a:tr>
              <a:tr h="687917">
                <a:tc>
                  <a:txBody>
                    <a:bodyPr/>
                    <a:lstStyle/>
                    <a:p>
                      <a:pPr algn="l" defTabSz="914400">
                        <a:defRPr sz="3600">
                          <a:latin typeface="+mj-lt"/>
                          <a:ea typeface="+mj-ea"/>
                          <a:cs typeface="+mj-cs"/>
                          <a:sym typeface="Avenir Next Regular"/>
                        </a:defRPr>
                      </a:pPr>
                      <a:endParaRPr sz="1800"/>
                    </a:p>
                  </a:txBody>
                  <a:tcPr marL="127000" marR="127000" marT="127000" marB="127000" anchor="ctr" horzOverflow="overflow">
                    <a:lnL w="0">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a:p>
                  </a:txBody>
                  <a:tcPr marL="25400" marR="25400" marT="25400" marB="25400" anchor="ctr" horzOverflow="overflow">
                    <a:lnL w="12700">
                      <a:solidFill>
                        <a:srgbClr val="DCDEE0"/>
                      </a:solidFill>
                      <a:miter lim="400000"/>
                    </a:lnL>
                    <a:lnR w="12700">
                      <a:solidFill>
                        <a:srgbClr val="DCDEE0"/>
                      </a:solidFill>
                      <a:miter lim="400000"/>
                    </a:lnR>
                    <a:lnT w="0">
                      <a:miter lim="400000"/>
                    </a:lnT>
                    <a:lnB w="0">
                      <a:miter lim="400000"/>
                    </a:lnB>
                    <a:solidFill>
                      <a:srgbClr val="FFFFFF">
                        <a:alpha val="0"/>
                      </a:srgbClr>
                    </a:solidFill>
                  </a:tcPr>
                </a:tc>
                <a:tc>
                  <a:txBody>
                    <a:bodyPr/>
                    <a:lstStyle/>
                    <a:p>
                      <a:pPr defTabSz="914400">
                        <a:defRPr sz="3600">
                          <a:sym typeface="Helvetica Light"/>
                        </a:defRPr>
                      </a:pPr>
                      <a:endParaRPr sz="1800" dirty="0"/>
                    </a:p>
                  </a:txBody>
                  <a:tcPr marL="25400" marR="25400" marT="25400" marB="25400" anchor="ctr" horzOverflow="overflow">
                    <a:lnL w="12700">
                      <a:solidFill>
                        <a:srgbClr val="DCDEE0"/>
                      </a:solidFill>
                      <a:miter lim="400000"/>
                    </a:lnL>
                    <a:lnR w="0">
                      <a:miter lim="400000"/>
                    </a:lnR>
                    <a:lnT w="0">
                      <a:miter lim="400000"/>
                    </a:lnT>
                    <a:lnB w="0">
                      <a:miter lim="400000"/>
                    </a:lnB>
                    <a:solidFill>
                      <a:srgbClr val="FFFFFF">
                        <a:alpha val="0"/>
                      </a:srgbClr>
                    </a:solidFill>
                  </a:tcPr>
                </a:tc>
                <a:extLst>
                  <a:ext uri="{0D108BD9-81ED-4DB2-BD59-A6C34878D82A}">
                    <a16:rowId xmlns:a16="http://schemas.microsoft.com/office/drawing/2014/main" val="10005"/>
                  </a:ext>
                </a:extLst>
              </a:tr>
            </a:tbl>
          </a:graphicData>
        </a:graphic>
      </p:graphicFrame>
      <p:sp>
        <p:nvSpPr>
          <p:cNvPr id="10" name="FRI">
            <a:extLst>
              <a:ext uri="{FF2B5EF4-FFF2-40B4-BE49-F238E27FC236}">
                <a16:creationId xmlns:a16="http://schemas.microsoft.com/office/drawing/2014/main" id="{EE1501CB-230B-314E-2A9F-EEC11A1AF88D}"/>
              </a:ext>
            </a:extLst>
          </p:cNvPr>
          <p:cNvSpPr/>
          <p:nvPr/>
        </p:nvSpPr>
        <p:spPr>
          <a:xfrm>
            <a:off x="9532340" y="1767560"/>
            <a:ext cx="2276915"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a:t>
            </a:r>
          </a:p>
        </p:txBody>
      </p:sp>
      <p:sp>
        <p:nvSpPr>
          <p:cNvPr id="11" name="THU">
            <a:extLst>
              <a:ext uri="{FF2B5EF4-FFF2-40B4-BE49-F238E27FC236}">
                <a16:creationId xmlns:a16="http://schemas.microsoft.com/office/drawing/2014/main" id="{2005D2F9-A746-5992-6390-92D14374366E}"/>
              </a:ext>
            </a:extLst>
          </p:cNvPr>
          <p:cNvSpPr/>
          <p:nvPr/>
        </p:nvSpPr>
        <p:spPr>
          <a:xfrm>
            <a:off x="7244218" y="1767560"/>
            <a:ext cx="2288584"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a:t>
            </a:r>
          </a:p>
        </p:txBody>
      </p:sp>
      <p:sp>
        <p:nvSpPr>
          <p:cNvPr id="12" name="WED">
            <a:extLst>
              <a:ext uri="{FF2B5EF4-FFF2-40B4-BE49-F238E27FC236}">
                <a16:creationId xmlns:a16="http://schemas.microsoft.com/office/drawing/2014/main" id="{75CE2A83-7043-91E9-1F75-19EC3366EA34}"/>
              </a:ext>
            </a:extLst>
          </p:cNvPr>
          <p:cNvSpPr/>
          <p:nvPr/>
        </p:nvSpPr>
        <p:spPr>
          <a:xfrm>
            <a:off x="4947319" y="1767560"/>
            <a:ext cx="2297363"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a:t>
            </a:r>
          </a:p>
        </p:txBody>
      </p:sp>
      <p:sp>
        <p:nvSpPr>
          <p:cNvPr id="13" name="TUE">
            <a:extLst>
              <a:ext uri="{FF2B5EF4-FFF2-40B4-BE49-F238E27FC236}">
                <a16:creationId xmlns:a16="http://schemas.microsoft.com/office/drawing/2014/main" id="{FC2CB066-FC04-4D32-50F4-32371EE0889B}"/>
              </a:ext>
            </a:extLst>
          </p:cNvPr>
          <p:cNvSpPr/>
          <p:nvPr/>
        </p:nvSpPr>
        <p:spPr>
          <a:xfrm>
            <a:off x="2664275" y="1767559"/>
            <a:ext cx="2288238"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a:t>
            </a:r>
          </a:p>
        </p:txBody>
      </p:sp>
      <p:sp>
        <p:nvSpPr>
          <p:cNvPr id="14" name="MON">
            <a:extLst>
              <a:ext uri="{FF2B5EF4-FFF2-40B4-BE49-F238E27FC236}">
                <a16:creationId xmlns:a16="http://schemas.microsoft.com/office/drawing/2014/main" id="{CE55D237-4EBD-CF30-06CA-B1B373B5EA20}"/>
              </a:ext>
            </a:extLst>
          </p:cNvPr>
          <p:cNvSpPr/>
          <p:nvPr/>
        </p:nvSpPr>
        <p:spPr>
          <a:xfrm>
            <a:off x="376547" y="1767559"/>
            <a:ext cx="2286851" cy="509588"/>
          </a:xfrm>
          <a:prstGeom prst="rightArrow">
            <a:avLst>
              <a:gd name="adj1" fmla="val 100000"/>
              <a:gd name="adj2" fmla="val 0"/>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pPr marL="0" marR="0" lvl="0" indent="0" algn="ctr" defTabSz="6350" rtl="0" eaLnBrk="1" fontAlgn="auto" latinLnBrk="0" hangingPunct="1">
              <a:lnSpc>
                <a:spcPct val="80000"/>
              </a:lnSpc>
              <a:spcBef>
                <a:spcPts val="0"/>
              </a:spcBef>
              <a:spcAft>
                <a:spcPts val="0"/>
              </a:spcAft>
              <a:buClrTx/>
              <a:buSzTx/>
              <a:buFontTx/>
              <a:buNone/>
              <a:tabLst/>
              <a:defRPr sz="2800" b="1"/>
            </a:pPr>
            <a:r>
              <a:rPr kumimoji="0"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a:t>
            </a:r>
          </a:p>
        </p:txBody>
      </p:sp>
      <p:sp>
        <p:nvSpPr>
          <p:cNvPr id="15" name="User Testing…">
            <a:extLst>
              <a:ext uri="{FF2B5EF4-FFF2-40B4-BE49-F238E27FC236}">
                <a16:creationId xmlns:a16="http://schemas.microsoft.com/office/drawing/2014/main" id="{FE6B5FDC-D6C6-A3BF-F8F8-AF472F207FF6}"/>
              </a:ext>
            </a:extLst>
          </p:cNvPr>
          <p:cNvSpPr/>
          <p:nvPr/>
        </p:nvSpPr>
        <p:spPr>
          <a:xfrm>
            <a:off x="7302346" y="4118011"/>
            <a:ext cx="2159001" cy="1643615"/>
          </a:xfrm>
          <a:prstGeom prst="roundRect">
            <a:avLst>
              <a:gd name="adj" fmla="val 2797"/>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Documentation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Summarizing the outcomes</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and draft deliverables</a:t>
            </a:r>
          </a:p>
        </p:txBody>
      </p:sp>
      <p:sp>
        <p:nvSpPr>
          <p:cNvPr id="16" name="Solution Workshop…">
            <a:extLst>
              <a:ext uri="{FF2B5EF4-FFF2-40B4-BE49-F238E27FC236}">
                <a16:creationId xmlns:a16="http://schemas.microsoft.com/office/drawing/2014/main" id="{88C678E4-0FB1-C785-2D6A-BFBFA0A2D279}"/>
              </a:ext>
            </a:extLst>
          </p:cNvPr>
          <p:cNvSpPr/>
          <p:nvPr/>
        </p:nvSpPr>
        <p:spPr>
          <a:xfrm>
            <a:off x="441614" y="2334895"/>
            <a:ext cx="2154270" cy="3426731"/>
          </a:xfrm>
          <a:prstGeom prst="roundRect">
            <a:avLst>
              <a:gd name="adj" fmla="val 3864"/>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 of 7</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Keeping Score &amp;</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Language of the Game</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6h,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User recruiting…">
            <a:extLst>
              <a:ext uri="{FF2B5EF4-FFF2-40B4-BE49-F238E27FC236}">
                <a16:creationId xmlns:a16="http://schemas.microsoft.com/office/drawing/2014/main" id="{5A4B73B8-EEB3-0C77-1269-931215937CDF}"/>
              </a:ext>
            </a:extLst>
          </p:cNvPr>
          <p:cNvSpPr/>
          <p:nvPr/>
        </p:nvSpPr>
        <p:spPr>
          <a:xfrm>
            <a:off x="2730654" y="4122546"/>
            <a:ext cx="2159001" cy="1643614"/>
          </a:xfrm>
          <a:prstGeom prst="roundRect">
            <a:avLst>
              <a:gd name="adj" fmla="val 3674"/>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Workshop set-up</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Preparing for the next</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workshop</a:t>
            </a:r>
          </a:p>
        </p:txBody>
      </p:sp>
      <p:sp>
        <p:nvSpPr>
          <p:cNvPr id="18" name="Workshop preparation…">
            <a:extLst>
              <a:ext uri="{FF2B5EF4-FFF2-40B4-BE49-F238E27FC236}">
                <a16:creationId xmlns:a16="http://schemas.microsoft.com/office/drawing/2014/main" id="{9F6F3A5C-218F-89AE-BFBD-B2646F41C36E}"/>
              </a:ext>
            </a:extLst>
          </p:cNvPr>
          <p:cNvSpPr/>
          <p:nvPr/>
        </p:nvSpPr>
        <p:spPr>
          <a:xfrm>
            <a:off x="9614175" y="2334895"/>
            <a:ext cx="2159001" cy="1643283"/>
          </a:xfrm>
          <a:prstGeom prst="roundRect">
            <a:avLst>
              <a:gd name="adj" fmla="val 3675"/>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Prototyping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Design a hi-fidelity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interactive prototype</a:t>
            </a:r>
          </a:p>
        </p:txBody>
      </p:sp>
      <p:sp>
        <p:nvSpPr>
          <p:cNvPr id="19" name="Decision Workshop…">
            <a:extLst>
              <a:ext uri="{FF2B5EF4-FFF2-40B4-BE49-F238E27FC236}">
                <a16:creationId xmlns:a16="http://schemas.microsoft.com/office/drawing/2014/main" id="{DC8A6F77-4363-0F74-6094-E160B4CF9E98}"/>
              </a:ext>
            </a:extLst>
          </p:cNvPr>
          <p:cNvSpPr/>
          <p:nvPr/>
        </p:nvSpPr>
        <p:spPr>
          <a:xfrm>
            <a:off x="5008575" y="2335060"/>
            <a:ext cx="2154270" cy="3426565"/>
          </a:xfrm>
          <a:prstGeom prst="roundRect">
            <a:avLst>
              <a:gd name="adj" fmla="val 3865"/>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 of 7</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Rooting for the Game &amp;</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Training Camp</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6h,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p:txBody>
      </p:sp>
      <p:sp>
        <p:nvSpPr>
          <p:cNvPr id="20" name="Decision Workshop…">
            <a:extLst>
              <a:ext uri="{FF2B5EF4-FFF2-40B4-BE49-F238E27FC236}">
                <a16:creationId xmlns:a16="http://schemas.microsoft.com/office/drawing/2014/main" id="{4DAC1369-F5C7-9F20-2B82-ADFD294D8AC7}"/>
              </a:ext>
            </a:extLst>
          </p:cNvPr>
          <p:cNvSpPr/>
          <p:nvPr/>
        </p:nvSpPr>
        <p:spPr>
          <a:xfrm>
            <a:off x="7311375" y="2334895"/>
            <a:ext cx="2154270" cy="1642952"/>
          </a:xfrm>
          <a:prstGeom prst="roundRect">
            <a:avLst>
              <a:gd name="adj" fmla="val 3865"/>
            </a:avLst>
          </a:prstGeom>
          <a:solidFill>
            <a:srgbClr val="0C2B3E"/>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7 of 7</a:t>
            </a:r>
          </a:p>
          <a:p>
            <a:pPr marL="0" marR="0" lvl="0" indent="0" algn="ctr" defTabSz="457200" rtl="0" eaLnBrk="1" fontAlgn="auto" latinLnBrk="0" hangingPunct="1">
              <a:lnSpc>
                <a:spcPct val="90000"/>
              </a:lnSpc>
              <a:spcBef>
                <a:spcPts val="250"/>
              </a:spcBef>
              <a:spcAft>
                <a:spcPts val="0"/>
              </a:spcAft>
              <a:buClrTx/>
              <a:buSzTx/>
              <a:buFontTx/>
              <a:buNone/>
              <a:tabLst/>
              <a:defRPr sz="2800" b="1">
                <a:solidFill>
                  <a:srgbClr val="FFFFFF"/>
                </a:solidFill>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Prototype Prep</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ca. 4h, </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FFFFFF"/>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venir Next Medium"/>
              </a:rPr>
              <a:t>with the entire team</a:t>
            </a:r>
          </a:p>
        </p:txBody>
      </p:sp>
      <p:sp>
        <p:nvSpPr>
          <p:cNvPr id="21" name="User Testing…">
            <a:extLst>
              <a:ext uri="{FF2B5EF4-FFF2-40B4-BE49-F238E27FC236}">
                <a16:creationId xmlns:a16="http://schemas.microsoft.com/office/drawing/2014/main" id="{DF71382B-8CEF-551C-EE13-B1408B3CF308}"/>
              </a:ext>
            </a:extLst>
          </p:cNvPr>
          <p:cNvSpPr/>
          <p:nvPr/>
        </p:nvSpPr>
        <p:spPr>
          <a:xfrm>
            <a:off x="9614175" y="4118011"/>
            <a:ext cx="2159001" cy="1643615"/>
          </a:xfrm>
          <a:prstGeom prst="roundRect">
            <a:avLst>
              <a:gd name="adj" fmla="val 2797"/>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nl-BE"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User Recruiting</a:t>
            </a:r>
          </a:p>
          <a:p>
            <a:pPr marL="0" marR="0" lvl="0" indent="0" algn="ctr" defTabSz="457200" rtl="0" eaLnBrk="1" fontAlgn="auto" latinLnBrk="0" hangingPunct="1">
              <a:lnSpc>
                <a:spcPct val="90000"/>
              </a:lnSpc>
              <a:spcBef>
                <a:spcPts val="250"/>
              </a:spcBef>
              <a:spcAft>
                <a:spcPts val="0"/>
              </a:spcAft>
              <a:buClrTx/>
              <a:buSzTx/>
              <a:buFontTx/>
              <a:buNone/>
              <a:tabLst/>
              <a:defRPr sz="2000">
                <a:solidFill>
                  <a:srgbClr val="000000">
                    <a:alpha val="40250"/>
                  </a:srgbClr>
                </a:solidFill>
                <a:latin typeface="Avenir Next Medium"/>
                <a:ea typeface="Avenir Next Medium"/>
                <a:cs typeface="Avenir Next Medium"/>
                <a:sym typeface="Avenir Next Medium"/>
              </a:defRPr>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cs typeface="Arial" panose="020B0604020202020204" pitchFamily="34" charset="0"/>
                <a:sym typeface="Avenir Next Medium"/>
              </a:rPr>
              <a:t>Find and schedule users</a:t>
            </a:r>
          </a:p>
        </p:txBody>
      </p:sp>
      <p:sp>
        <p:nvSpPr>
          <p:cNvPr id="22" name="Workshop preparation…">
            <a:extLst>
              <a:ext uri="{FF2B5EF4-FFF2-40B4-BE49-F238E27FC236}">
                <a16:creationId xmlns:a16="http://schemas.microsoft.com/office/drawing/2014/main" id="{9C78DB89-505B-364B-D245-389164510399}"/>
              </a:ext>
            </a:extLst>
          </p:cNvPr>
          <p:cNvSpPr/>
          <p:nvPr/>
        </p:nvSpPr>
        <p:spPr>
          <a:xfrm>
            <a:off x="2728893" y="2334895"/>
            <a:ext cx="2159001" cy="1643283"/>
          </a:xfrm>
          <a:prstGeom prst="roundRect">
            <a:avLst>
              <a:gd name="adj" fmla="val 3675"/>
            </a:avLst>
          </a:prstGeom>
          <a:solidFill>
            <a:srgbClr val="C7F0F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lstStyle/>
          <a:p>
            <a:pPr marL="0" marR="0" lvl="0" indent="0" algn="ctr" defTabSz="457200" rtl="0" eaLnBrk="1" fontAlgn="auto" latinLnBrk="0" hangingPunct="1">
              <a:lnSpc>
                <a:spcPct val="90000"/>
              </a:lnSpc>
              <a:spcBef>
                <a:spcPts val="250"/>
              </a:spcBef>
              <a:spcAft>
                <a:spcPts val="0"/>
              </a:spcAft>
              <a:buClrTx/>
              <a:buSzTx/>
              <a:buFontTx/>
              <a:buNone/>
              <a:tabLst/>
              <a:defRPr sz="2800" b="1"/>
            </a:pPr>
            <a:endPar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Documentation </a:t>
            </a: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venir Next Medium"/>
              </a:rPr>
              <a:t>Summarizing the outcomes</a:t>
            </a:r>
          </a:p>
          <a:p>
            <a:pPr marL="0" marR="0" lvl="0" indent="0" algn="ctr" defTabSz="457200" rtl="0" eaLnBrk="1" fontAlgn="auto" latinLnBrk="0" hangingPunct="1">
              <a:lnSpc>
                <a:spcPct val="90000"/>
              </a:lnSpc>
              <a:spcBef>
                <a:spcPts val="250"/>
              </a:spcBef>
              <a:spcAft>
                <a:spcPts val="0"/>
              </a:spcAft>
              <a:buClrTx/>
              <a:buSzTx/>
              <a:buFontTx/>
              <a:buNone/>
              <a:tabLst/>
              <a:defRPr sz="2800" b="1"/>
            </a:pPr>
            <a:r>
              <a:rPr kumimoji="0" lang="en-US" sz="10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sym typeface="Avenir Next Medium"/>
              </a:rPr>
              <a:t>and draft deliverables</a:t>
            </a:r>
          </a:p>
        </p:txBody>
      </p:sp>
    </p:spTree>
    <p:extLst>
      <p:ext uri="{BB962C8B-B14F-4D97-AF65-F5344CB8AC3E}">
        <p14:creationId xmlns:p14="http://schemas.microsoft.com/office/powerpoint/2010/main" val="27839674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Keeping Score | Workshop 5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Metrics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2715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Now that we’ve drawn inspiration from a range of dashboards through our Lightning Demos, it’s time to shift gears and start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creating our own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Concept Creation exercise, we’ll design the foundation of our data metrics dashboard, turning ideas into a tangible, workable structure. This is where creativity meets practicality.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will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map out their vision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a dashboard that effectively displays the key metrics we’ve prioritized. The goal is to create something simple, intuitive, and impactful—something that will help drive data governance forward by keeping the most essential metrics front and center.</a:t>
            </a:r>
          </a:p>
        </p:txBody>
      </p:sp>
      <p:sp>
        <p:nvSpPr>
          <p:cNvPr id="10" name="Rectangle 9">
            <a:extLst>
              <a:ext uri="{FF2B5EF4-FFF2-40B4-BE49-F238E27FC236}">
                <a16:creationId xmlns:a16="http://schemas.microsoft.com/office/drawing/2014/main" id="{4F0ABB7B-0272-29D3-6917-FC11CBB66B9D}"/>
              </a:ext>
            </a:extLst>
          </p:cNvPr>
          <p:cNvSpPr/>
          <p:nvPr/>
        </p:nvSpPr>
        <p:spPr>
          <a:xfrm>
            <a:off x="276224" y="2108113"/>
            <a:ext cx="4358640" cy="170188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6" name="Tijdelijke aanduiding voor tekst 44">
            <a:extLst>
              <a:ext uri="{FF2B5EF4-FFF2-40B4-BE49-F238E27FC236}">
                <a16:creationId xmlns:a16="http://schemas.microsoft.com/office/drawing/2014/main" id="{7E5521D7-BF0E-B618-3ADC-037F8E0AA2E8}"/>
              </a:ext>
            </a:extLst>
          </p:cNvPr>
          <p:cNvSpPr txBox="1">
            <a:spLocks/>
          </p:cNvSpPr>
          <p:nvPr/>
        </p:nvSpPr>
        <p:spPr>
          <a:xfrm>
            <a:off x="1048512" y="1958792"/>
            <a:ext cx="2834640" cy="428633"/>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Measurement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Tijdelijke aanduiding voor tekst 44">
            <a:extLst>
              <a:ext uri="{FF2B5EF4-FFF2-40B4-BE49-F238E27FC236}">
                <a16:creationId xmlns:a16="http://schemas.microsoft.com/office/drawing/2014/main" id="{D1B3E54C-3E8B-5CFC-5027-BBD148BBE608}"/>
              </a:ext>
            </a:extLst>
          </p:cNvPr>
          <p:cNvSpPr txBox="1">
            <a:spLocks/>
          </p:cNvSpPr>
          <p:nvPr/>
        </p:nvSpPr>
        <p:spPr>
          <a:xfrm>
            <a:off x="704851" y="440844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21" name="Tijdelijke aanduiding voor tekst 44">
            <a:extLst>
              <a:ext uri="{FF2B5EF4-FFF2-40B4-BE49-F238E27FC236}">
                <a16:creationId xmlns:a16="http://schemas.microsoft.com/office/drawing/2014/main" id="{EEE1E46B-BCC1-D3D5-D1C0-49C345E25984}"/>
              </a:ext>
            </a:extLst>
          </p:cNvPr>
          <p:cNvSpPr txBox="1">
            <a:spLocks/>
          </p:cNvSpPr>
          <p:nvPr/>
        </p:nvSpPr>
        <p:spPr>
          <a:xfrm>
            <a:off x="704851" y="488490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22" name="Tijdelijke aanduiding voor tekst 44">
            <a:extLst>
              <a:ext uri="{FF2B5EF4-FFF2-40B4-BE49-F238E27FC236}">
                <a16:creationId xmlns:a16="http://schemas.microsoft.com/office/drawing/2014/main" id="{67889C6B-1159-7238-C07E-B7CCACE36FAA}"/>
              </a:ext>
            </a:extLst>
          </p:cNvPr>
          <p:cNvSpPr txBox="1">
            <a:spLocks/>
          </p:cNvSpPr>
          <p:nvPr/>
        </p:nvSpPr>
        <p:spPr>
          <a:xfrm>
            <a:off x="704851" y="536248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grpSp>
        <p:nvGrpSpPr>
          <p:cNvPr id="6" name="Group 5">
            <a:extLst>
              <a:ext uri="{FF2B5EF4-FFF2-40B4-BE49-F238E27FC236}">
                <a16:creationId xmlns:a16="http://schemas.microsoft.com/office/drawing/2014/main" id="{FDEA380C-6AAD-B9B8-4E46-8FFE924415E5}"/>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E5441732-78B7-1E81-E6D4-E19E02D1694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C7021CA6-A5FE-F3C8-7E1B-B31EC152F0A5}"/>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FA6531F3-4623-DF55-4102-0EB83E06A77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23" name="Rectangle 22">
                <a:extLst>
                  <a:ext uri="{FF2B5EF4-FFF2-40B4-BE49-F238E27FC236}">
                    <a16:creationId xmlns:a16="http://schemas.microsoft.com/office/drawing/2014/main" id="{D8ABEA4B-C593-9F18-34F8-F3538323540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686373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CHALLENGES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When working on the Miro-board, participants might feel isolated since they can't see the rest of the room (could be good or bad). I recommend they see the facilitator the whole time.</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going to feel…weird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Building rapport</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Isolation</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tech set-up</a:t>
            </a:r>
          </a:p>
        </p:txBody>
      </p:sp>
    </p:spTree>
    <p:extLst>
      <p:ext uri="{BB962C8B-B14F-4D97-AF65-F5344CB8AC3E}">
        <p14:creationId xmlns:p14="http://schemas.microsoft.com/office/powerpoint/2010/main" val="4324550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CHALLENGES</a:t>
            </a:r>
            <a:r>
              <a:rPr lang="en-US" dirty="0"/>
              <a:t> of remote workshops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Tech will go wrong and that can disrupt the flow of the workshop.</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 can’t control the participant’s environment: connection, noise, slow laptop, small screen, bad mic, bad cam. So have a tech test call with your participants.</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can get easily distracted with other apps on their computers.</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can't completely disconnect from their day-to-day work and immerse themselves in the workshop like they can when they're completely away from their office and devices.</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It’s going to feel…weird</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Building rapport</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Isolation</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tech set-up</a:t>
            </a:r>
          </a:p>
        </p:txBody>
      </p:sp>
    </p:spTree>
    <p:extLst>
      <p:ext uri="{BB962C8B-B14F-4D97-AF65-F5344CB8AC3E}">
        <p14:creationId xmlns:p14="http://schemas.microsoft.com/office/powerpoint/2010/main" val="31412350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7</a:t>
            </a:r>
            <a:r>
              <a:rPr lang="en-US" dirty="0"/>
              <a:t> 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workshop is not a meeting! So it should feel different than a normal conference call. It should feel energetic!</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Avoid setting up a fake persona. Get genuinely excited about your client challenge.</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your workshop with a starting exercise, an ice-breaker. Especially if participants jumped in from another meeting.</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Have some workshop music.</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Energy</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Helping people feel included</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a good guide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Preparing for tech failures</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overcomplicate things</a:t>
            </a:r>
          </a:p>
        </p:txBody>
      </p:sp>
      <p:sp>
        <p:nvSpPr>
          <p:cNvPr id="12" name="Tijdelijke aanduiding voor tekst 44">
            <a:extLst>
              <a:ext uri="{FF2B5EF4-FFF2-40B4-BE49-F238E27FC236}">
                <a16:creationId xmlns:a16="http://schemas.microsoft.com/office/drawing/2014/main" id="{02D72601-8237-C168-C254-323D618C3692}"/>
              </a:ext>
            </a:extLst>
          </p:cNvPr>
          <p:cNvSpPr txBox="1">
            <a:spLocks/>
          </p:cNvSpPr>
          <p:nvPr/>
        </p:nvSpPr>
        <p:spPr>
          <a:xfrm>
            <a:off x="704848" y="5501636"/>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Having a Technical Facilitator</a:t>
            </a:r>
          </a:p>
        </p:txBody>
      </p:sp>
    </p:spTree>
    <p:extLst>
      <p:ext uri="{BB962C8B-B14F-4D97-AF65-F5344CB8AC3E}">
        <p14:creationId xmlns:p14="http://schemas.microsoft.com/office/powerpoint/2010/main" val="38249565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7</a:t>
            </a:r>
            <a:r>
              <a:rPr lang="en-US" dirty="0"/>
              <a:t> 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Communicate the appropriate times and the necessary information.</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Avoid that it feels like a long call!</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Break-up the information on what the workshop will feel like, breaks, ...</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everyone involved so that they feel like being part of a total project.</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Allow a bit more time during discussions. But if needed, cut in so that the discussion doesn’t keep going.</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Energy</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Helping people feel included</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a good guide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Preparing for tech failures</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overcomplicate things</a:t>
            </a:r>
          </a:p>
        </p:txBody>
      </p:sp>
      <p:sp>
        <p:nvSpPr>
          <p:cNvPr id="12" name="Tijdelijke aanduiding voor tekst 44">
            <a:extLst>
              <a:ext uri="{FF2B5EF4-FFF2-40B4-BE49-F238E27FC236}">
                <a16:creationId xmlns:a16="http://schemas.microsoft.com/office/drawing/2014/main" id="{02D72601-8237-C168-C254-323D618C3692}"/>
              </a:ext>
            </a:extLst>
          </p:cNvPr>
          <p:cNvSpPr txBox="1">
            <a:spLocks/>
          </p:cNvSpPr>
          <p:nvPr/>
        </p:nvSpPr>
        <p:spPr>
          <a:xfrm>
            <a:off x="704848" y="5501636"/>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Having a Technical Facilitator</a:t>
            </a:r>
          </a:p>
        </p:txBody>
      </p:sp>
    </p:spTree>
    <p:extLst>
      <p:ext uri="{BB962C8B-B14F-4D97-AF65-F5344CB8AC3E}">
        <p14:creationId xmlns:p14="http://schemas.microsoft.com/office/powerpoint/2010/main" val="3857084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7</a:t>
            </a:r>
            <a:r>
              <a:rPr lang="en-US" dirty="0"/>
              <a:t> 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people feel like they are part of a team!</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Establish some rules and guidelines so that everybody is heard and included.</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everybody to raise their hand if they want to speak.</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your eye on people who are more quite, gently ask for their input, and add their voice.</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Energy</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Helping people feel included</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a good guide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Preparing for tech failures</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overcomplicate things</a:t>
            </a:r>
          </a:p>
        </p:txBody>
      </p:sp>
      <p:sp>
        <p:nvSpPr>
          <p:cNvPr id="12" name="Tijdelijke aanduiding voor tekst 44">
            <a:extLst>
              <a:ext uri="{FF2B5EF4-FFF2-40B4-BE49-F238E27FC236}">
                <a16:creationId xmlns:a16="http://schemas.microsoft.com/office/drawing/2014/main" id="{02D72601-8237-C168-C254-323D618C3692}"/>
              </a:ext>
            </a:extLst>
          </p:cNvPr>
          <p:cNvSpPr txBox="1">
            <a:spLocks/>
          </p:cNvSpPr>
          <p:nvPr/>
        </p:nvSpPr>
        <p:spPr>
          <a:xfrm>
            <a:off x="704848" y="5501636"/>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Having a Technical Facilitator</a:t>
            </a:r>
          </a:p>
        </p:txBody>
      </p:sp>
    </p:spTree>
    <p:extLst>
      <p:ext uri="{BB962C8B-B14F-4D97-AF65-F5344CB8AC3E}">
        <p14:creationId xmlns:p14="http://schemas.microsoft.com/office/powerpoint/2010/main" val="1237833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7</a:t>
            </a:r>
            <a:r>
              <a:rPr lang="en-US" dirty="0"/>
              <a:t> 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Share the information at the right time.</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use of progressive disclosure. Only reveal the current exercise and cover up all other exercises so people will snoop around.</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everybody to follow your cursor on the board.</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Minimize the need to switch between the video Zoom and the whiteboard Miro board. Ideally, you have a 1/3 Zoom and 2/3 Miro set-up.</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Energy</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Helping people feel included</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a good guide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Preparing for tech failures</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overcomplicate things</a:t>
            </a:r>
          </a:p>
        </p:txBody>
      </p:sp>
      <p:sp>
        <p:nvSpPr>
          <p:cNvPr id="12" name="Tijdelijke aanduiding voor tekst 44">
            <a:extLst>
              <a:ext uri="{FF2B5EF4-FFF2-40B4-BE49-F238E27FC236}">
                <a16:creationId xmlns:a16="http://schemas.microsoft.com/office/drawing/2014/main" id="{02D72601-8237-C168-C254-323D618C3692}"/>
              </a:ext>
            </a:extLst>
          </p:cNvPr>
          <p:cNvSpPr txBox="1">
            <a:spLocks/>
          </p:cNvSpPr>
          <p:nvPr/>
        </p:nvSpPr>
        <p:spPr>
          <a:xfrm>
            <a:off x="704848" y="5501636"/>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Having a Technical Facilitator</a:t>
            </a:r>
          </a:p>
        </p:txBody>
      </p:sp>
    </p:spTree>
    <p:extLst>
      <p:ext uri="{BB962C8B-B14F-4D97-AF65-F5344CB8AC3E}">
        <p14:creationId xmlns:p14="http://schemas.microsoft.com/office/powerpoint/2010/main" val="14637472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7</a:t>
            </a:r>
            <a:r>
              <a:rPr lang="en-US" dirty="0"/>
              <a:t> 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Have fallback options and back-up plan.</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Map out scenarios so you know exactly what to do and you don't stress out on the spot.</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Set-up alternatives, have solutions ready and even simulate to really know what to do.</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Have a technical facilitator present to assist.</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Energy</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Helping people feel included</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a good guide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Preparing for tech failures</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overcomplicate things</a:t>
            </a:r>
          </a:p>
        </p:txBody>
      </p:sp>
      <p:sp>
        <p:nvSpPr>
          <p:cNvPr id="12" name="Tijdelijke aanduiding voor tekst 44">
            <a:extLst>
              <a:ext uri="{FF2B5EF4-FFF2-40B4-BE49-F238E27FC236}">
                <a16:creationId xmlns:a16="http://schemas.microsoft.com/office/drawing/2014/main" id="{02D72601-8237-C168-C254-323D618C3692}"/>
              </a:ext>
            </a:extLst>
          </p:cNvPr>
          <p:cNvSpPr txBox="1">
            <a:spLocks/>
          </p:cNvSpPr>
          <p:nvPr/>
        </p:nvSpPr>
        <p:spPr>
          <a:xfrm>
            <a:off x="704848" y="5501636"/>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Having a Technical Facilitator</a:t>
            </a:r>
          </a:p>
        </p:txBody>
      </p:sp>
    </p:spTree>
    <p:extLst>
      <p:ext uri="{BB962C8B-B14F-4D97-AF65-F5344CB8AC3E}">
        <p14:creationId xmlns:p14="http://schemas.microsoft.com/office/powerpoint/2010/main" val="36987245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7</a:t>
            </a:r>
            <a:r>
              <a:rPr lang="en-US" dirty="0"/>
              <a:t> 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it simple!</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Try to move horizontally in Miro instead of having to need to scroll up and down.</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your participants that they only need just a few buttons and set them at ease so that they don't feel stressed to learn the entire tool.</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Energy</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Helping people feel included</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a good guide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Preparing for tech failures</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overcomplicate things</a:t>
            </a:r>
          </a:p>
        </p:txBody>
      </p:sp>
      <p:sp>
        <p:nvSpPr>
          <p:cNvPr id="12" name="Tijdelijke aanduiding voor tekst 44">
            <a:extLst>
              <a:ext uri="{FF2B5EF4-FFF2-40B4-BE49-F238E27FC236}">
                <a16:creationId xmlns:a16="http://schemas.microsoft.com/office/drawing/2014/main" id="{02D72601-8237-C168-C254-323D618C3692}"/>
              </a:ext>
            </a:extLst>
          </p:cNvPr>
          <p:cNvSpPr txBox="1">
            <a:spLocks/>
          </p:cNvSpPr>
          <p:nvPr/>
        </p:nvSpPr>
        <p:spPr>
          <a:xfrm>
            <a:off x="704848" y="5501636"/>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Having a Technical Facilitator</a:t>
            </a:r>
          </a:p>
        </p:txBody>
      </p:sp>
    </p:spTree>
    <p:extLst>
      <p:ext uri="{BB962C8B-B14F-4D97-AF65-F5344CB8AC3E}">
        <p14:creationId xmlns:p14="http://schemas.microsoft.com/office/powerpoint/2010/main" val="21833691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0E325-93BF-01A4-8A16-85834CBCBFDB}"/>
              </a:ext>
            </a:extLst>
          </p:cNvPr>
          <p:cNvSpPr>
            <a:spLocks noGrp="1"/>
          </p:cNvSpPr>
          <p:nvPr>
            <p:ph type="title"/>
          </p:nvPr>
        </p:nvSpPr>
        <p:spPr>
          <a:xfrm>
            <a:off x="704850" y="439813"/>
            <a:ext cx="10818556" cy="394692"/>
          </a:xfrm>
        </p:spPr>
        <p:txBody>
          <a:bodyPr/>
          <a:lstStyle/>
          <a:p>
            <a:r>
              <a:rPr lang="en-US" sz="2400" b="1" dirty="0"/>
              <a:t>7</a:t>
            </a:r>
            <a:r>
              <a:rPr lang="en-US" dirty="0"/>
              <a:t> principles</a:t>
            </a:r>
          </a:p>
        </p:txBody>
      </p:sp>
      <p:sp>
        <p:nvSpPr>
          <p:cNvPr id="4" name="Footer Placeholder 3">
            <a:extLst>
              <a:ext uri="{FF2B5EF4-FFF2-40B4-BE49-F238E27FC236}">
                <a16:creationId xmlns:a16="http://schemas.microsoft.com/office/drawing/2014/main" id="{DFE5DC48-75B2-80A4-5F31-843E426B879C}"/>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F49ACFE-0AB8-F6E9-59A5-1B88613F59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ijdelijke aanduiding voor inhoud 5">
            <a:extLst>
              <a:ext uri="{FF2B5EF4-FFF2-40B4-BE49-F238E27FC236}">
                <a16:creationId xmlns:a16="http://schemas.microsoft.com/office/drawing/2014/main" id="{D4EC8608-2DF1-B4D5-1205-C11E62A55C57}"/>
              </a:ext>
            </a:extLst>
          </p:cNvPr>
          <p:cNvSpPr txBox="1">
            <a:spLocks/>
          </p:cNvSpPr>
          <p:nvPr/>
        </p:nvSpPr>
        <p:spPr>
          <a:xfrm>
            <a:off x="5014452" y="1789470"/>
            <a:ext cx="6371098" cy="2596213"/>
          </a:xfrm>
          <a:prstGeom prst="rect">
            <a:avLst/>
          </a:prstGeom>
        </p:spPr>
        <p:txBody>
          <a:bodyPr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Somebody who can take care of backup tasks.</a:t>
            </a:r>
          </a:p>
          <a:p>
            <a:pPr marL="228600" marR="0" lvl="0" indent="-228600" algn="just" defTabSz="914400" rtl="0" eaLnBrk="1" fontAlgn="auto" latinLnBrk="0" hangingPunct="1">
              <a:lnSpc>
                <a:spcPct val="90000"/>
              </a:lnSpc>
              <a:spcBef>
                <a:spcPts val="1000"/>
              </a:spcBef>
              <a:spcAft>
                <a:spcPts val="0"/>
              </a:spcAft>
              <a:buClr>
                <a:srgbClr val="5CB6F9"/>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technical facilitator really increases the quality of your workshops.</a:t>
            </a:r>
          </a:p>
        </p:txBody>
      </p:sp>
      <p:sp>
        <p:nvSpPr>
          <p:cNvPr id="7" name="Tijdelijke aanduiding voor tekst 44">
            <a:extLst>
              <a:ext uri="{FF2B5EF4-FFF2-40B4-BE49-F238E27FC236}">
                <a16:creationId xmlns:a16="http://schemas.microsoft.com/office/drawing/2014/main" id="{82B25010-A884-DC7D-829D-111C309D70F6}"/>
              </a:ext>
            </a:extLst>
          </p:cNvPr>
          <p:cNvSpPr txBox="1">
            <a:spLocks/>
          </p:cNvSpPr>
          <p:nvPr/>
        </p:nvSpPr>
        <p:spPr>
          <a:xfrm>
            <a:off x="704850" y="1930400"/>
            <a:ext cx="3670505"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Energy</a:t>
            </a:r>
          </a:p>
        </p:txBody>
      </p:sp>
      <p:sp>
        <p:nvSpPr>
          <p:cNvPr id="8" name="Tijdelijke aanduiding voor tekst 44">
            <a:extLst>
              <a:ext uri="{FF2B5EF4-FFF2-40B4-BE49-F238E27FC236}">
                <a16:creationId xmlns:a16="http://schemas.microsoft.com/office/drawing/2014/main" id="{8C5E3AF0-84ED-9FA7-0FE9-8EBB51E361F1}"/>
              </a:ext>
            </a:extLst>
          </p:cNvPr>
          <p:cNvSpPr txBox="1">
            <a:spLocks/>
          </p:cNvSpPr>
          <p:nvPr/>
        </p:nvSpPr>
        <p:spPr>
          <a:xfrm>
            <a:off x="704850" y="2525606"/>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Communication</a:t>
            </a:r>
          </a:p>
        </p:txBody>
      </p:sp>
      <p:sp>
        <p:nvSpPr>
          <p:cNvPr id="9" name="Tijdelijke aanduiding voor tekst 44">
            <a:extLst>
              <a:ext uri="{FF2B5EF4-FFF2-40B4-BE49-F238E27FC236}">
                <a16:creationId xmlns:a16="http://schemas.microsoft.com/office/drawing/2014/main" id="{B69BA3A7-82A6-EBE0-1BBE-1E2A46D13635}"/>
              </a:ext>
            </a:extLst>
          </p:cNvPr>
          <p:cNvSpPr txBox="1">
            <a:spLocks/>
          </p:cNvSpPr>
          <p:nvPr/>
        </p:nvSpPr>
        <p:spPr>
          <a:xfrm>
            <a:off x="704850" y="3120812"/>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Helping people feel included</a:t>
            </a:r>
          </a:p>
        </p:txBody>
      </p:sp>
      <p:sp>
        <p:nvSpPr>
          <p:cNvPr id="3" name="Tijdelijke aanduiding voor tekst 44">
            <a:extLst>
              <a:ext uri="{FF2B5EF4-FFF2-40B4-BE49-F238E27FC236}">
                <a16:creationId xmlns:a16="http://schemas.microsoft.com/office/drawing/2014/main" id="{9C2840B9-E438-9B0B-A941-905DEA50194A}"/>
              </a:ext>
            </a:extLst>
          </p:cNvPr>
          <p:cNvSpPr txBox="1">
            <a:spLocks/>
          </p:cNvSpPr>
          <p:nvPr/>
        </p:nvSpPr>
        <p:spPr>
          <a:xfrm>
            <a:off x="704850" y="3716018"/>
            <a:ext cx="3670505"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 a good guide</a:t>
            </a:r>
          </a:p>
        </p:txBody>
      </p:sp>
      <p:sp>
        <p:nvSpPr>
          <p:cNvPr id="10" name="Tijdelijke aanduiding voor tekst 44">
            <a:extLst>
              <a:ext uri="{FF2B5EF4-FFF2-40B4-BE49-F238E27FC236}">
                <a16:creationId xmlns:a16="http://schemas.microsoft.com/office/drawing/2014/main" id="{2D15A494-DF79-C6B1-7CA1-A9274F88281F}"/>
              </a:ext>
            </a:extLst>
          </p:cNvPr>
          <p:cNvSpPr txBox="1">
            <a:spLocks/>
          </p:cNvSpPr>
          <p:nvPr/>
        </p:nvSpPr>
        <p:spPr>
          <a:xfrm>
            <a:off x="704850" y="4311224"/>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Preparing for tech failures</a:t>
            </a:r>
          </a:p>
        </p:txBody>
      </p:sp>
      <p:sp>
        <p:nvSpPr>
          <p:cNvPr id="11" name="Tijdelijke aanduiding voor tekst 44">
            <a:extLst>
              <a:ext uri="{FF2B5EF4-FFF2-40B4-BE49-F238E27FC236}">
                <a16:creationId xmlns:a16="http://schemas.microsoft.com/office/drawing/2014/main" id="{B049F3C3-A72F-C745-BC90-CB7F8E9E731F}"/>
              </a:ext>
            </a:extLst>
          </p:cNvPr>
          <p:cNvSpPr txBox="1">
            <a:spLocks/>
          </p:cNvSpPr>
          <p:nvPr/>
        </p:nvSpPr>
        <p:spPr>
          <a:xfrm>
            <a:off x="704849" y="4906430"/>
            <a:ext cx="3670505"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overcomplicate things</a:t>
            </a:r>
          </a:p>
        </p:txBody>
      </p:sp>
      <p:sp>
        <p:nvSpPr>
          <p:cNvPr id="12" name="Tijdelijke aanduiding voor tekst 44">
            <a:extLst>
              <a:ext uri="{FF2B5EF4-FFF2-40B4-BE49-F238E27FC236}">
                <a16:creationId xmlns:a16="http://schemas.microsoft.com/office/drawing/2014/main" id="{02D72601-8237-C168-C254-323D618C3692}"/>
              </a:ext>
            </a:extLst>
          </p:cNvPr>
          <p:cNvSpPr txBox="1">
            <a:spLocks/>
          </p:cNvSpPr>
          <p:nvPr/>
        </p:nvSpPr>
        <p:spPr>
          <a:xfrm>
            <a:off x="704848" y="5501636"/>
            <a:ext cx="3670505"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Having a Technical Facilitator</a:t>
            </a:r>
          </a:p>
        </p:txBody>
      </p:sp>
    </p:spTree>
    <p:extLst>
      <p:ext uri="{BB962C8B-B14F-4D97-AF65-F5344CB8AC3E}">
        <p14:creationId xmlns:p14="http://schemas.microsoft.com/office/powerpoint/2010/main" val="23152016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Engage and create nice </a:t>
            </a:r>
            <a:r>
              <a:rPr lang="en-US" sz="2400" b="1" dirty="0"/>
              <a:t>EXPERIENCE</a:t>
            </a:r>
            <a:endParaRPr lang="en-US" b="1"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1" y="1681316"/>
            <a:ext cx="5391150" cy="3146323"/>
          </a:xfrm>
        </p:spPr>
        <p:txBody>
          <a:bodyPr/>
          <a:lstStyle/>
          <a:p>
            <a:pPr marL="0" indent="0" algn="just">
              <a:lnSpc>
                <a:spcPct val="100000"/>
              </a:lnSpc>
            </a:pPr>
            <a:r>
              <a:rPr lang="en-US" sz="2000" dirty="0">
                <a:solidFill>
                  <a:schemeClr val="bg1"/>
                </a:solidFill>
              </a:rPr>
              <a:t>One of the key differences between an in-person workshop and a remote workshop is that you're not in the same room with people.</a:t>
            </a:r>
          </a:p>
          <a:p>
            <a:pPr marL="0" indent="0" algn="just">
              <a:lnSpc>
                <a:spcPct val="100000"/>
              </a:lnSpc>
            </a:pPr>
            <a:endParaRPr lang="en-US" sz="2000" dirty="0">
              <a:solidFill>
                <a:schemeClr val="bg1"/>
              </a:solidFill>
            </a:endParaRP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309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6" name="Picture Placeholder 8">
            <a:extLst>
              <a:ext uri="{FF2B5EF4-FFF2-40B4-BE49-F238E27FC236}">
                <a16:creationId xmlns:a16="http://schemas.microsoft.com/office/drawing/2014/main" id="{F2FF1536-36DF-9970-0163-C194B5F51E03}"/>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6836487" y="985665"/>
            <a:ext cx="4768650" cy="5400000"/>
          </a:xfrm>
          <a:prstGeom prst="rect">
            <a:avLst/>
          </a:prstGeom>
        </p:spPr>
      </p:pic>
      <p:sp>
        <p:nvSpPr>
          <p:cNvPr id="8" name="Text Placeholder 3">
            <a:extLst>
              <a:ext uri="{FF2B5EF4-FFF2-40B4-BE49-F238E27FC236}">
                <a16:creationId xmlns:a16="http://schemas.microsoft.com/office/drawing/2014/main" id="{0D397A35-1FE2-D4FE-A2BD-839FA5E07540}"/>
              </a:ext>
            </a:extLst>
          </p:cNvPr>
          <p:cNvSpPr txBox="1">
            <a:spLocks/>
          </p:cNvSpPr>
          <p:nvPr/>
        </p:nvSpPr>
        <p:spPr>
          <a:xfrm>
            <a:off x="1134046" y="3256358"/>
            <a:ext cx="4572001" cy="1994067"/>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buFont typeface="Arial" panose="020B0604020202020204" pitchFamily="34" charset="0"/>
              <a:buNone/>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40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energy up</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Dealing with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group dynamics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and conflicts</a:t>
            </a:r>
            <a:endParaRPr kumimoji="0" lang="LID4096"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Only use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½ day workshops</a:t>
            </a:r>
          </a:p>
          <a:p>
            <a:pPr marL="342900" marR="0" lvl="0" indent="-342900" algn="just" defTabSz="914400" rtl="0" eaLnBrk="1" fontAlgn="auto" latinLnBrk="0" hangingPunct="1">
              <a:lnSpc>
                <a:spcPct val="100000"/>
              </a:lnSpc>
              <a:spcBef>
                <a:spcPts val="1000"/>
              </a:spcBef>
              <a:spcAft>
                <a:spcPts val="0"/>
              </a:spcAft>
              <a:buClr>
                <a:srgbClr val="5CB6F9"/>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Communicate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proactively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guide people</a:t>
            </a:r>
          </a:p>
        </p:txBody>
      </p:sp>
    </p:spTree>
    <p:extLst>
      <p:ext uri="{BB962C8B-B14F-4D97-AF65-F5344CB8AC3E}">
        <p14:creationId xmlns:p14="http://schemas.microsoft.com/office/powerpoint/2010/main" val="13951127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1 to 2 hours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3A1BCDC0-66B5-02EF-0891-B0D2D8924FE5}"/>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C1C65FBE-BF5D-FB8D-EB75-C4D7106CC2A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D6248C2A-7FF4-D0F5-6319-66D74903A6A8}"/>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6BB28FA1-D466-DD12-602B-515114E11BC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0" name="Rectangle 19">
                <a:extLst>
                  <a:ext uri="{FF2B5EF4-FFF2-40B4-BE49-F238E27FC236}">
                    <a16:creationId xmlns:a16="http://schemas.microsoft.com/office/drawing/2014/main" id="{1007D480-7949-D2AB-D827-D209A21F1D3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89610B24-9E03-C5C7-E30F-BEEA7F19F26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8146555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The ideal </a:t>
            </a:r>
            <a:r>
              <a:rPr lang="en-US" sz="2400" b="1" dirty="0"/>
              <a:t>HARDWARE</a:t>
            </a:r>
            <a:r>
              <a:rPr lang="en-US" dirty="0"/>
              <a:t> set-up</a:t>
            </a:r>
            <a:endParaRPr lang="en-US" b="1"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0" y="1681316"/>
            <a:ext cx="6010581" cy="3146323"/>
          </a:xfrm>
        </p:spPr>
        <p:txBody>
          <a:bodyPr/>
          <a:lstStyle/>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Good internet connection</a:t>
            </a:r>
          </a:p>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Good audio</a:t>
            </a:r>
          </a:p>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Laptop / desktop</a:t>
            </a:r>
          </a:p>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Microphone (built-in is a no go!)</a:t>
            </a:r>
          </a:p>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Headphones / earbuds (using speakers is a no go!)</a:t>
            </a:r>
          </a:p>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Webcam</a:t>
            </a:r>
          </a:p>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Lighting and ambient lighting</a:t>
            </a:r>
          </a:p>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Monitors</a:t>
            </a:r>
          </a:p>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Desk</a:t>
            </a:r>
          </a:p>
          <a:p>
            <a:pPr marL="342900" indent="-342900" algn="just">
              <a:lnSpc>
                <a:spcPct val="100000"/>
              </a:lnSpc>
              <a:buClr>
                <a:schemeClr val="accent2"/>
              </a:buClr>
              <a:buFont typeface="Wingdings" panose="05000000000000000000" pitchFamily="2" charset="2"/>
              <a:buChar char="q"/>
            </a:pPr>
            <a:r>
              <a:rPr lang="en-US" sz="1800" dirty="0">
                <a:solidFill>
                  <a:schemeClr val="bg1"/>
                </a:solidFill>
              </a:rPr>
              <a:t>Chair</a:t>
            </a: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77407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58186-BD96-2DB3-3D39-1F2BFD104C61}"/>
              </a:ext>
            </a:extLst>
          </p:cNvPr>
          <p:cNvSpPr>
            <a:spLocks noGrp="1"/>
          </p:cNvSpPr>
          <p:nvPr>
            <p:ph type="title"/>
          </p:nvPr>
        </p:nvSpPr>
        <p:spPr/>
        <p:txBody>
          <a:bodyPr/>
          <a:lstStyle/>
          <a:p>
            <a:r>
              <a:rPr lang="en-US" dirty="0"/>
              <a:t>The ideal </a:t>
            </a:r>
            <a:r>
              <a:rPr lang="en-US" sz="2400" b="1" dirty="0"/>
              <a:t>SOFTWARE</a:t>
            </a:r>
            <a:r>
              <a:rPr lang="en-US" dirty="0"/>
              <a:t> set-up</a:t>
            </a:r>
            <a:endParaRPr lang="en-US" b="1" dirty="0"/>
          </a:p>
        </p:txBody>
      </p:sp>
      <p:sp>
        <p:nvSpPr>
          <p:cNvPr id="3" name="Text Placeholder 2">
            <a:extLst>
              <a:ext uri="{FF2B5EF4-FFF2-40B4-BE49-F238E27FC236}">
                <a16:creationId xmlns:a16="http://schemas.microsoft.com/office/drawing/2014/main" id="{B28DAA58-B2B6-971E-8727-DBD8469BDFF2}"/>
              </a:ext>
            </a:extLst>
          </p:cNvPr>
          <p:cNvSpPr>
            <a:spLocks noGrp="1"/>
          </p:cNvSpPr>
          <p:nvPr>
            <p:ph type="body" sz="quarter" idx="12"/>
          </p:nvPr>
        </p:nvSpPr>
        <p:spPr>
          <a:xfrm>
            <a:off x="704850" y="1681316"/>
            <a:ext cx="7721395" cy="3146323"/>
          </a:xfrm>
        </p:spPr>
        <p:txBody>
          <a:bodyPr/>
          <a:lstStyle/>
          <a:p>
            <a:pPr marL="342900" indent="-342900" algn="just">
              <a:lnSpc>
                <a:spcPct val="100000"/>
              </a:lnSpc>
              <a:buClr>
                <a:schemeClr val="accent2"/>
              </a:buClr>
              <a:buFont typeface="Wingdings" panose="05000000000000000000" pitchFamily="2" charset="2"/>
              <a:buChar char="q"/>
            </a:pPr>
            <a:r>
              <a:rPr lang="en-US" sz="1800" dirty="0"/>
              <a:t>Collaboration tools like email, Google Drive, Slack, Basecamp, …</a:t>
            </a:r>
          </a:p>
          <a:p>
            <a:pPr marL="342900" indent="-342900" algn="just">
              <a:lnSpc>
                <a:spcPct val="100000"/>
              </a:lnSpc>
              <a:buClr>
                <a:schemeClr val="accent2"/>
              </a:buClr>
              <a:buFont typeface="Wingdings" panose="05000000000000000000" pitchFamily="2" charset="2"/>
              <a:buChar char="q"/>
            </a:pPr>
            <a:r>
              <a:rPr lang="en-US" sz="1800" dirty="0"/>
              <a:t>Calendar booking (Calendly)</a:t>
            </a:r>
          </a:p>
          <a:p>
            <a:pPr marL="342900" indent="-342900" algn="just">
              <a:lnSpc>
                <a:spcPct val="100000"/>
              </a:lnSpc>
              <a:buClr>
                <a:schemeClr val="accent2"/>
              </a:buClr>
              <a:buFont typeface="Wingdings" panose="05000000000000000000" pitchFamily="2" charset="2"/>
              <a:buChar char="q"/>
            </a:pPr>
            <a:r>
              <a:rPr lang="en-US" sz="1800" dirty="0"/>
              <a:t>Survey Tool (</a:t>
            </a:r>
            <a:r>
              <a:rPr lang="en-US" sz="1800" dirty="0" err="1"/>
              <a:t>Typeform</a:t>
            </a:r>
            <a:r>
              <a:rPr lang="en-US" sz="1800" dirty="0"/>
              <a:t>/Google Forms)</a:t>
            </a:r>
          </a:p>
          <a:p>
            <a:pPr marL="342900" indent="-342900" algn="just">
              <a:lnSpc>
                <a:spcPct val="100000"/>
              </a:lnSpc>
              <a:buClr>
                <a:schemeClr val="accent2"/>
              </a:buClr>
              <a:buFont typeface="Wingdings" panose="05000000000000000000" pitchFamily="2" charset="2"/>
              <a:buChar char="q"/>
            </a:pPr>
            <a:r>
              <a:rPr lang="en-US" sz="1800" dirty="0"/>
              <a:t>Video conference software (Zoom)</a:t>
            </a:r>
          </a:p>
          <a:p>
            <a:pPr marL="342900" indent="-342900" algn="just">
              <a:lnSpc>
                <a:spcPct val="100000"/>
              </a:lnSpc>
              <a:buClr>
                <a:schemeClr val="accent2"/>
              </a:buClr>
              <a:buFont typeface="Wingdings" panose="05000000000000000000" pitchFamily="2" charset="2"/>
              <a:buChar char="q"/>
            </a:pPr>
            <a:r>
              <a:rPr lang="en-US" sz="1800" dirty="0"/>
              <a:t>Digital whiteboard (Miro)</a:t>
            </a:r>
          </a:p>
          <a:p>
            <a:pPr marL="342900" indent="-342900" algn="just">
              <a:lnSpc>
                <a:spcPct val="100000"/>
              </a:lnSpc>
              <a:buClr>
                <a:schemeClr val="accent2"/>
              </a:buClr>
              <a:buFont typeface="Wingdings" panose="05000000000000000000" pitchFamily="2" charset="2"/>
              <a:buChar char="q"/>
            </a:pPr>
            <a:r>
              <a:rPr lang="en-US" sz="1800" dirty="0"/>
              <a:t>Music (Spotify)</a:t>
            </a:r>
          </a:p>
          <a:p>
            <a:pPr marL="342900" indent="-342900" algn="just">
              <a:lnSpc>
                <a:spcPct val="100000"/>
              </a:lnSpc>
              <a:buClr>
                <a:schemeClr val="accent2"/>
              </a:buClr>
              <a:buFont typeface="Wingdings" panose="05000000000000000000" pitchFamily="2" charset="2"/>
              <a:buChar char="q"/>
            </a:pPr>
            <a:r>
              <a:rPr lang="en-US" sz="1800" dirty="0"/>
              <a:t>Chat (Slack, </a:t>
            </a:r>
            <a:r>
              <a:rPr lang="en-US" sz="1800" dirty="0" err="1"/>
              <a:t>Whatsapp</a:t>
            </a:r>
            <a:r>
              <a:rPr lang="en-US" sz="1800" dirty="0"/>
              <a:t>, Basecamp)</a:t>
            </a:r>
          </a:p>
          <a:p>
            <a:pPr marL="342900" indent="-342900" algn="just">
              <a:lnSpc>
                <a:spcPct val="100000"/>
              </a:lnSpc>
              <a:buClr>
                <a:schemeClr val="accent2"/>
              </a:buClr>
              <a:buFont typeface="Wingdings" panose="05000000000000000000" pitchFamily="2" charset="2"/>
              <a:buChar char="q"/>
            </a:pPr>
            <a:r>
              <a:rPr lang="en-US" sz="1800" dirty="0"/>
              <a:t>Screen recording tool (Loom)</a:t>
            </a:r>
          </a:p>
        </p:txBody>
      </p:sp>
      <p:sp>
        <p:nvSpPr>
          <p:cNvPr id="4" name="Footer Placeholder 3">
            <a:extLst>
              <a:ext uri="{FF2B5EF4-FFF2-40B4-BE49-F238E27FC236}">
                <a16:creationId xmlns:a16="http://schemas.microsoft.com/office/drawing/2014/main" id="{28857913-77AE-71CD-BD44-A57F56226E7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1651A85-A92E-B631-3EA6-27720AA00AF7}"/>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765913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77A7C2-EF55-263E-0543-CAD125DB0932}"/>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DCC9013D-7763-1236-B23A-F600C9B3B534}"/>
              </a:ext>
            </a:extLst>
          </p:cNvPr>
          <p:cNvSpPr>
            <a:spLocks noGrp="1" noRot="1" noMove="1" noResize="1" noEditPoints="1" noAdjustHandles="1" noChangeArrowheads="1" noChangeShapeType="1"/>
          </p:cNvSpPr>
          <p:nvPr/>
        </p:nvSpPr>
        <p:spPr>
          <a:xfrm>
            <a:off x="0" y="38299"/>
            <a:ext cx="12192000" cy="6304647"/>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4515E8F-6683-D883-BEB5-9C4210C5E124}"/>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312</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25CB7253-3FEC-0510-6C7E-62119A647746}"/>
              </a:ext>
            </a:extLst>
          </p:cNvPr>
          <p:cNvSpPr txBox="1">
            <a:spLocks/>
          </p:cNvSpPr>
          <p:nvPr/>
        </p:nvSpPr>
        <p:spPr>
          <a:xfrm>
            <a:off x="1982964" y="2756011"/>
            <a:ext cx="8226072"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Must See </a:t>
            </a:r>
            <a:r>
              <a:rPr kumimoji="0" lang="en-US" sz="4400" b="1" i="0" u="none" strike="noStrike" kern="1200" cap="none" spc="100" normalizeH="0" baseline="0" noProof="0" dirty="0">
                <a:ln>
                  <a:noFill/>
                </a:ln>
                <a:solidFill>
                  <a:srgbClr val="11B5B4"/>
                </a:solidFill>
                <a:effectLst/>
                <a:uLnTx/>
                <a:uFillTx/>
                <a:latin typeface="Arial" panose="020B0604020202020204" pitchFamily="34" charset="0"/>
                <a:ea typeface="+mj-ea"/>
                <a:cs typeface="Arial" panose="020B0604020202020204" pitchFamily="34" charset="0"/>
              </a:rPr>
              <a:t>Case Studies</a:t>
            </a:r>
          </a:p>
        </p:txBody>
      </p:sp>
      <p:sp>
        <p:nvSpPr>
          <p:cNvPr id="21" name="Rectangle 20">
            <a:hlinkClick r:id="rId3" action="ppaction://hlinksldjump"/>
            <a:extLst>
              <a:ext uri="{FF2B5EF4-FFF2-40B4-BE49-F238E27FC236}">
                <a16:creationId xmlns:a16="http://schemas.microsoft.com/office/drawing/2014/main" id="{2489907F-09D9-38C6-5A9E-4F29CF4B1F5F}"/>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2792532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EE314D-9DB6-849C-62A1-DE97EEC5A4A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B3EACF7-5053-9C6D-AA9E-36381A789FB2}"/>
              </a:ext>
            </a:extLst>
          </p:cNvPr>
          <p:cNvSpPr>
            <a:spLocks noGrp="1"/>
          </p:cNvSpPr>
          <p:nvPr>
            <p:ph type="title"/>
          </p:nvPr>
        </p:nvSpPr>
        <p:spPr>
          <a:xfrm>
            <a:off x="391887" y="439813"/>
            <a:ext cx="12017828" cy="394692"/>
          </a:xfrm>
        </p:spPr>
        <p:txBody>
          <a:bodyPr/>
          <a:lstStyle/>
          <a:p>
            <a:r>
              <a:rPr lang="en-US" dirty="0"/>
              <a:t>Bringing your data governance framework to life with </a:t>
            </a:r>
            <a:r>
              <a:rPr lang="en-US" sz="2400" b="1" dirty="0">
                <a:solidFill>
                  <a:srgbClr val="0C2B3E"/>
                </a:solidFill>
              </a:rPr>
              <a:t>PROTOTYPING</a:t>
            </a:r>
            <a:endParaRPr lang="en-US" b="1" dirty="0">
              <a:solidFill>
                <a:srgbClr val="0C2B3E"/>
              </a:solidFill>
            </a:endParaRPr>
          </a:p>
        </p:txBody>
      </p:sp>
      <p:sp>
        <p:nvSpPr>
          <p:cNvPr id="5" name="Slide Number Placeholder 4">
            <a:extLst>
              <a:ext uri="{FF2B5EF4-FFF2-40B4-BE49-F238E27FC236}">
                <a16:creationId xmlns:a16="http://schemas.microsoft.com/office/drawing/2014/main" id="{443CF321-56FE-AF35-D9D9-035E1F6F638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3" name="Picture 12" descr="A white board with many sticky notes&#10;&#10;Description automatically generated">
            <a:extLst>
              <a:ext uri="{FF2B5EF4-FFF2-40B4-BE49-F238E27FC236}">
                <a16:creationId xmlns:a16="http://schemas.microsoft.com/office/drawing/2014/main" id="{1E49D258-9185-D325-83AB-315E2194467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91887" y="1040362"/>
            <a:ext cx="3334140" cy="2500605"/>
          </a:xfrm>
          <a:prstGeom prst="rect">
            <a:avLst/>
          </a:prstGeom>
        </p:spPr>
      </p:pic>
      <p:pic>
        <p:nvPicPr>
          <p:cNvPr id="17" name="Picture 16" descr="A table with many sticky notes on it&#10;&#10;Description automatically generated">
            <a:extLst>
              <a:ext uri="{FF2B5EF4-FFF2-40B4-BE49-F238E27FC236}">
                <a16:creationId xmlns:a16="http://schemas.microsoft.com/office/drawing/2014/main" id="{C7934933-9AAC-CE2F-C384-565B789B09E8}"/>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6096000" y="1129003"/>
            <a:ext cx="5865449" cy="2827177"/>
          </a:xfrm>
          <a:prstGeom prst="rect">
            <a:avLst/>
          </a:prstGeom>
        </p:spPr>
      </p:pic>
      <p:pic>
        <p:nvPicPr>
          <p:cNvPr id="19" name="Picture 18" descr="A white paper with writing on it&#10;&#10;Description automatically generated">
            <a:extLst>
              <a:ext uri="{FF2B5EF4-FFF2-40B4-BE49-F238E27FC236}">
                <a16:creationId xmlns:a16="http://schemas.microsoft.com/office/drawing/2014/main" id="{509E90C6-8400-3E2B-7448-45D2D97E39C2}"/>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550325" y="2290664"/>
            <a:ext cx="2722206" cy="3629608"/>
          </a:xfrm>
          <a:prstGeom prst="rect">
            <a:avLst/>
          </a:prstGeom>
        </p:spPr>
      </p:pic>
      <p:pic>
        <p:nvPicPr>
          <p:cNvPr id="21" name="Picture 20" descr="A wall with sticky notes on it&#10;&#10;Description automatically generated">
            <a:extLst>
              <a:ext uri="{FF2B5EF4-FFF2-40B4-BE49-F238E27FC236}">
                <a16:creationId xmlns:a16="http://schemas.microsoft.com/office/drawing/2014/main" id="{C9024F06-1F0B-8E08-6345-F4610A279FFA}"/>
              </a:ext>
            </a:extLst>
          </p:cNvPr>
          <p:cNvPicPr>
            <a:picLocks noChangeAspect="1"/>
          </p:cNvPicPr>
          <p:nvPr/>
        </p:nvPicPr>
        <p:blipFill>
          <a:blip r:embed="rId5" cstate="print">
            <a:extLst>
              <a:ext uri="{28A0092B-C50C-407E-A947-70E740481C1C}">
                <a14:useLocalDpi xmlns:a14="http://schemas.microsoft.com/office/drawing/2010/main"/>
              </a:ext>
            </a:extLst>
          </a:blip>
          <a:srcRect/>
          <a:stretch/>
        </p:blipFill>
        <p:spPr>
          <a:xfrm>
            <a:off x="6884051" y="3540967"/>
            <a:ext cx="4609522" cy="2788579"/>
          </a:xfrm>
          <a:prstGeom prst="rect">
            <a:avLst/>
          </a:prstGeom>
        </p:spPr>
      </p:pic>
      <p:sp>
        <p:nvSpPr>
          <p:cNvPr id="24" name="TextBox 23">
            <a:extLst>
              <a:ext uri="{FF2B5EF4-FFF2-40B4-BE49-F238E27FC236}">
                <a16:creationId xmlns:a16="http://schemas.microsoft.com/office/drawing/2014/main" id="{BEA1E380-5616-37BF-1B13-699B91AB6874}"/>
              </a:ext>
            </a:extLst>
          </p:cNvPr>
          <p:cNvSpPr txBox="1"/>
          <p:nvPr/>
        </p:nvSpPr>
        <p:spPr>
          <a:xfrm>
            <a:off x="3550325" y="6221824"/>
            <a:ext cx="6097656" cy="215444"/>
          </a:xfrm>
          <a:prstGeom prst="rect">
            <a:avLst/>
          </a:prstGeom>
          <a:noFill/>
        </p:spPr>
        <p:txBody>
          <a:bodyPr wrap="square">
            <a:spAutoFit/>
          </a:bodyPr>
          <a:lstStyle>
            <a:defPPr>
              <a:defRPr lang="en-US"/>
            </a:defPPr>
            <a:lvl1pPr>
              <a:defRPr sz="800" b="0">
                <a:solidFill>
                  <a:schemeClr val="accent5"/>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Images © Data &amp; AI Governance  Partners. Used with permission.</a:t>
            </a:r>
          </a:p>
        </p:txBody>
      </p:sp>
      <p:grpSp>
        <p:nvGrpSpPr>
          <p:cNvPr id="26" name="Group 25">
            <a:extLst>
              <a:ext uri="{FF2B5EF4-FFF2-40B4-BE49-F238E27FC236}">
                <a16:creationId xmlns:a16="http://schemas.microsoft.com/office/drawing/2014/main" id="{707BDB0C-4018-39A4-B9B5-0960EC24C6F4}"/>
              </a:ext>
            </a:extLst>
          </p:cNvPr>
          <p:cNvGrpSpPr/>
          <p:nvPr/>
        </p:nvGrpSpPr>
        <p:grpSpPr>
          <a:xfrm>
            <a:off x="1998727" y="3510110"/>
            <a:ext cx="1410320" cy="2908106"/>
            <a:chOff x="1998727" y="3510110"/>
            <a:chExt cx="1410320" cy="2908106"/>
          </a:xfrm>
        </p:grpSpPr>
        <p:pic>
          <p:nvPicPr>
            <p:cNvPr id="23" name="Google Shape;779;p61">
              <a:extLst>
                <a:ext uri="{FF2B5EF4-FFF2-40B4-BE49-F238E27FC236}">
                  <a16:creationId xmlns:a16="http://schemas.microsoft.com/office/drawing/2014/main" id="{8BA65A45-B533-6887-A288-BD37A00E56A3}"/>
                </a:ext>
              </a:extLst>
            </p:cNvPr>
            <p:cNvPicPr preferRelativeResize="0"/>
            <p:nvPr/>
          </p:nvPicPr>
          <p:blipFill>
            <a:blip r:embed="rId6" cstate="print">
              <a:alphaModFix/>
              <a:extLst>
                <a:ext uri="{28A0092B-C50C-407E-A947-70E740481C1C}">
                  <a14:useLocalDpi xmlns:a14="http://schemas.microsoft.com/office/drawing/2010/main"/>
                </a:ext>
              </a:extLst>
            </a:blip>
            <a:stretch>
              <a:fillRect/>
            </a:stretch>
          </p:blipFill>
          <p:spPr>
            <a:xfrm>
              <a:off x="1998727" y="3510110"/>
              <a:ext cx="1410320" cy="2908106"/>
            </a:xfrm>
            <a:prstGeom prst="rect">
              <a:avLst/>
            </a:prstGeom>
            <a:noFill/>
            <a:ln>
              <a:noFill/>
            </a:ln>
          </p:spPr>
        </p:pic>
        <p:sp>
          <p:nvSpPr>
            <p:cNvPr id="25" name="Rectangle 24">
              <a:extLst>
                <a:ext uri="{FF2B5EF4-FFF2-40B4-BE49-F238E27FC236}">
                  <a16:creationId xmlns:a16="http://schemas.microsoft.com/office/drawing/2014/main" id="{639F43AA-C14B-B07F-F53A-6D704A992A37}"/>
                </a:ext>
              </a:extLst>
            </p:cNvPr>
            <p:cNvSpPr/>
            <p:nvPr/>
          </p:nvSpPr>
          <p:spPr>
            <a:xfrm>
              <a:off x="3003557" y="3528775"/>
              <a:ext cx="399394" cy="131747"/>
            </a:xfrm>
            <a:prstGeom prst="rect">
              <a:avLst/>
            </a:prstGeom>
            <a:solidFill>
              <a:srgbClr val="BAE0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grpSp>
      <p:grpSp>
        <p:nvGrpSpPr>
          <p:cNvPr id="28" name="Group 27">
            <a:extLst>
              <a:ext uri="{FF2B5EF4-FFF2-40B4-BE49-F238E27FC236}">
                <a16:creationId xmlns:a16="http://schemas.microsoft.com/office/drawing/2014/main" id="{88FCBA3E-0D9E-CE51-2DA4-0822241038F0}"/>
              </a:ext>
            </a:extLst>
          </p:cNvPr>
          <p:cNvGrpSpPr/>
          <p:nvPr/>
        </p:nvGrpSpPr>
        <p:grpSpPr>
          <a:xfrm>
            <a:off x="474783" y="3510110"/>
            <a:ext cx="1410309" cy="2908077"/>
            <a:chOff x="474783" y="3510110"/>
            <a:chExt cx="1410309" cy="2908077"/>
          </a:xfrm>
        </p:grpSpPr>
        <p:pic>
          <p:nvPicPr>
            <p:cNvPr id="22" name="Google Shape;778;p61">
              <a:extLst>
                <a:ext uri="{FF2B5EF4-FFF2-40B4-BE49-F238E27FC236}">
                  <a16:creationId xmlns:a16="http://schemas.microsoft.com/office/drawing/2014/main" id="{90114884-0027-2427-48CE-A26ACE0A489D}"/>
                </a:ext>
              </a:extLst>
            </p:cNvPr>
            <p:cNvPicPr preferRelativeResize="0"/>
            <p:nvPr/>
          </p:nvPicPr>
          <p:blipFill>
            <a:blip r:embed="rId7" cstate="print">
              <a:alphaModFix/>
              <a:extLst>
                <a:ext uri="{28A0092B-C50C-407E-A947-70E740481C1C}">
                  <a14:useLocalDpi xmlns:a14="http://schemas.microsoft.com/office/drawing/2010/main"/>
                </a:ext>
              </a:extLst>
            </a:blip>
            <a:stretch>
              <a:fillRect/>
            </a:stretch>
          </p:blipFill>
          <p:spPr>
            <a:xfrm>
              <a:off x="474783" y="3510110"/>
              <a:ext cx="1410309" cy="2908077"/>
            </a:xfrm>
            <a:prstGeom prst="rect">
              <a:avLst/>
            </a:prstGeom>
            <a:noFill/>
            <a:ln>
              <a:noFill/>
            </a:ln>
          </p:spPr>
        </p:pic>
        <p:sp>
          <p:nvSpPr>
            <p:cNvPr id="27" name="Rectangle 26">
              <a:extLst>
                <a:ext uri="{FF2B5EF4-FFF2-40B4-BE49-F238E27FC236}">
                  <a16:creationId xmlns:a16="http://schemas.microsoft.com/office/drawing/2014/main" id="{E19F5662-B43A-C182-B57D-353C4ED7ABCB}"/>
                </a:ext>
              </a:extLst>
            </p:cNvPr>
            <p:cNvSpPr/>
            <p:nvPr/>
          </p:nvSpPr>
          <p:spPr>
            <a:xfrm>
              <a:off x="1424940" y="6283960"/>
              <a:ext cx="453442" cy="111459"/>
            </a:xfrm>
            <a:prstGeom prst="rect">
              <a:avLst/>
            </a:prstGeom>
            <a:solidFill>
              <a:srgbClr val="BAE0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grpSp>
      <p:sp>
        <p:nvSpPr>
          <p:cNvPr id="3" name="Footer Placeholder 3">
            <a:extLst>
              <a:ext uri="{FF2B5EF4-FFF2-40B4-BE49-F238E27FC236}">
                <a16:creationId xmlns:a16="http://schemas.microsoft.com/office/drawing/2014/main" id="{2CD687B0-368E-2529-494A-B2449EFBD853}"/>
              </a:ext>
            </a:extLst>
          </p:cNvPr>
          <p:cNvSpPr>
            <a:spLocks noGrp="1"/>
          </p:cNvSpPr>
          <p:nvPr>
            <p:ph type="ftr" sz="quarter" idx="22"/>
          </p:nvPr>
        </p:nvSpPr>
        <p:spPr>
          <a:xfrm>
            <a:off x="190178" y="6549963"/>
            <a:ext cx="2678597" cy="24765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966490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1A9F64-4459-F9E0-4BB3-2DEB8F4AFEB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C39AF83-A381-DF0E-85AC-72BA357DE738}"/>
              </a:ext>
            </a:extLst>
          </p:cNvPr>
          <p:cNvSpPr>
            <a:spLocks noGrp="1"/>
          </p:cNvSpPr>
          <p:nvPr>
            <p:ph type="title"/>
          </p:nvPr>
        </p:nvSpPr>
        <p:spPr>
          <a:xfrm>
            <a:off x="704849" y="439813"/>
            <a:ext cx="9203079" cy="394692"/>
          </a:xfrm>
        </p:spPr>
        <p:txBody>
          <a:bodyPr/>
          <a:lstStyle/>
          <a:p>
            <a:r>
              <a:rPr lang="en-US" sz="2400" b="1" dirty="0">
                <a:solidFill>
                  <a:srgbClr val="0C2B3E"/>
                </a:solidFill>
              </a:rPr>
              <a:t>CASE STUDY</a:t>
            </a:r>
            <a:r>
              <a:rPr lang="en-US" dirty="0">
                <a:solidFill>
                  <a:srgbClr val="0C2B3E"/>
                </a:solidFill>
              </a:rPr>
              <a:t>: Success with small teams and budgets!</a:t>
            </a:r>
            <a:endParaRPr lang="en-US" b="1" dirty="0">
              <a:solidFill>
                <a:srgbClr val="0C2B3E"/>
              </a:solidFill>
            </a:endParaRPr>
          </a:p>
        </p:txBody>
      </p:sp>
      <p:sp>
        <p:nvSpPr>
          <p:cNvPr id="5" name="Slide Number Placeholder 4">
            <a:extLst>
              <a:ext uri="{FF2B5EF4-FFF2-40B4-BE49-F238E27FC236}">
                <a16:creationId xmlns:a16="http://schemas.microsoft.com/office/drawing/2014/main" id="{300E1CFD-1A49-CC82-220C-F7B6038A4C46}"/>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0C2B3E"/>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314</a:t>
            </a:fld>
            <a:endParaRPr kumimoji="0" lang="nl-NL" sz="8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pic>
        <p:nvPicPr>
          <p:cNvPr id="7" name="Graphic 6" descr="Clipboard with solid fill">
            <a:extLst>
              <a:ext uri="{FF2B5EF4-FFF2-40B4-BE49-F238E27FC236}">
                <a16:creationId xmlns:a16="http://schemas.microsoft.com/office/drawing/2014/main" id="{42990E41-D81C-6390-2CBC-0199E0E27036}"/>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10731661" y="179959"/>
            <a:ext cx="914400" cy="914400"/>
          </a:xfrm>
          <a:prstGeom prst="rect">
            <a:avLst/>
          </a:prstGeom>
        </p:spPr>
      </p:pic>
      <p:sp>
        <p:nvSpPr>
          <p:cNvPr id="6" name="Rechthoek 12">
            <a:extLst>
              <a:ext uri="{FF2B5EF4-FFF2-40B4-BE49-F238E27FC236}">
                <a16:creationId xmlns:a16="http://schemas.microsoft.com/office/drawing/2014/main" id="{41F67D42-0CF4-B5CA-B77A-CBBCD53C9BAA}"/>
              </a:ext>
            </a:extLst>
          </p:cNvPr>
          <p:cNvSpPr/>
          <p:nvPr/>
        </p:nvSpPr>
        <p:spPr>
          <a:xfrm>
            <a:off x="0" y="3726071"/>
            <a:ext cx="4081974" cy="2731183"/>
          </a:xfrm>
          <a:prstGeom prst="rect">
            <a:avLst/>
          </a:prstGeom>
          <a:solidFill>
            <a:srgbClr val="EAF7F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8" name="Rechthoek 4">
            <a:extLst>
              <a:ext uri="{FF2B5EF4-FFF2-40B4-BE49-F238E27FC236}">
                <a16:creationId xmlns:a16="http://schemas.microsoft.com/office/drawing/2014/main" id="{EFBDD5CB-D39D-C088-A5F5-2F97D634BD23}"/>
              </a:ext>
            </a:extLst>
          </p:cNvPr>
          <p:cNvSpPr/>
          <p:nvPr/>
        </p:nvSpPr>
        <p:spPr>
          <a:xfrm>
            <a:off x="0" y="1601964"/>
            <a:ext cx="4078606" cy="2124107"/>
          </a:xfrm>
          <a:prstGeom prst="rect">
            <a:avLst/>
          </a:prstGeom>
          <a:solidFill>
            <a:srgbClr val="C6F0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9" name="Rectangle 2">
            <a:extLst>
              <a:ext uri="{FF2B5EF4-FFF2-40B4-BE49-F238E27FC236}">
                <a16:creationId xmlns:a16="http://schemas.microsoft.com/office/drawing/2014/main" id="{DC03B1C4-309E-63F8-D153-83F84E798E6D}"/>
              </a:ext>
            </a:extLst>
          </p:cNvPr>
          <p:cNvSpPr/>
          <p:nvPr/>
        </p:nvSpPr>
        <p:spPr>
          <a:xfrm>
            <a:off x="4072831" y="1601965"/>
            <a:ext cx="8119169" cy="4855289"/>
          </a:xfrm>
          <a:prstGeom prst="rect">
            <a:avLst/>
          </a:prstGeom>
          <a:solidFill>
            <a:srgbClr val="C7F0F2">
              <a:alpha val="75000"/>
            </a:srgbClr>
          </a:solidFill>
          <a:effectLst>
            <a:outerShdw sx="1000" sy="1000" algn="t" rotWithShape="0">
              <a:prstClr val="black">
                <a:alpha val="0"/>
              </a:prstClr>
            </a:outerShdw>
          </a:effectLst>
        </p:spPr>
        <p:txBody>
          <a:bodyPr lIns="0" tIns="0" rIns="0" bIns="0" rtlCol="0" anchor="ctr">
            <a:noAutofit/>
          </a:bodyPr>
          <a:lstStyle/>
          <a:p>
            <a:pPr marL="0" marR="0" lvl="0" indent="0" algn="l" defTabSz="1218418" rtl="0" eaLnBrk="1" fontAlgn="auto" latinLnBrk="0" hangingPunct="1">
              <a:lnSpc>
                <a:spcPct val="100000"/>
              </a:lnSpc>
              <a:spcBef>
                <a:spcPts val="0"/>
              </a:spcBef>
              <a:spcAft>
                <a:spcPts val="1200"/>
              </a:spcAft>
              <a:buClr>
                <a:srgbClr val="FFFFFF"/>
              </a:buClr>
              <a:buSzTx/>
              <a:buFontTx/>
              <a:buNone/>
              <a:tabLst/>
              <a:defRPr/>
            </a:pPr>
            <a:endParaRPr kumimoji="0" lang="nl-NL" sz="14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0" name="Text Placeholder 19">
            <a:extLst>
              <a:ext uri="{FF2B5EF4-FFF2-40B4-BE49-F238E27FC236}">
                <a16:creationId xmlns:a16="http://schemas.microsoft.com/office/drawing/2014/main" id="{D66884A1-317B-BEE6-71F3-255F8D2A93A8}"/>
              </a:ext>
            </a:extLst>
          </p:cNvPr>
          <p:cNvSpPr txBox="1">
            <a:spLocks/>
          </p:cNvSpPr>
          <p:nvPr/>
        </p:nvSpPr>
        <p:spPr>
          <a:xfrm>
            <a:off x="524866" y="1819834"/>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Objective</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Text Placeholder 19">
            <a:extLst>
              <a:ext uri="{FF2B5EF4-FFF2-40B4-BE49-F238E27FC236}">
                <a16:creationId xmlns:a16="http://schemas.microsoft.com/office/drawing/2014/main" id="{8BC587E5-6359-5F72-4EC6-FBC5AB87326E}"/>
              </a:ext>
            </a:extLst>
          </p:cNvPr>
          <p:cNvSpPr txBox="1">
            <a:spLocks/>
          </p:cNvSpPr>
          <p:nvPr/>
        </p:nvSpPr>
        <p:spPr>
          <a:xfrm>
            <a:off x="4603472" y="1819834"/>
            <a:ext cx="5441103"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Approach &amp; Key Deliverables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3" name="Text Placeholder 23">
            <a:extLst>
              <a:ext uri="{FF2B5EF4-FFF2-40B4-BE49-F238E27FC236}">
                <a16:creationId xmlns:a16="http://schemas.microsoft.com/office/drawing/2014/main" id="{CD66871C-B269-E6DF-CB20-47B3664681F3}"/>
              </a:ext>
            </a:extLst>
          </p:cNvPr>
          <p:cNvSpPr txBox="1">
            <a:spLocks/>
          </p:cNvSpPr>
          <p:nvPr/>
        </p:nvSpPr>
        <p:spPr>
          <a:xfrm>
            <a:off x="524866" y="2230998"/>
            <a:ext cx="2951162" cy="1449206"/>
          </a:xfrm>
          <a:prstGeom prst="rect">
            <a:avLst/>
          </a:prstGeom>
        </p:spPr>
        <p:txBody>
          <a:bodyPr>
            <a:norm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50000"/>
              </a:lnSpc>
              <a:spcBef>
                <a:spcPts val="10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To establish a structured data governance framework tailored to this insurance company, enhancing data quality, supporting compliance, and aligning with the organization’s strategic goals.</a:t>
            </a:r>
            <a:endParaRPr kumimoji="0" lang="en-BE"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8" name="Text Placeholder 19">
            <a:extLst>
              <a:ext uri="{FF2B5EF4-FFF2-40B4-BE49-F238E27FC236}">
                <a16:creationId xmlns:a16="http://schemas.microsoft.com/office/drawing/2014/main" id="{0EE49A31-E126-F75B-6F4D-B5180D206F4C}"/>
              </a:ext>
            </a:extLst>
          </p:cNvPr>
          <p:cNvSpPr txBox="1">
            <a:spLocks/>
          </p:cNvSpPr>
          <p:nvPr/>
        </p:nvSpPr>
        <p:spPr>
          <a:xfrm>
            <a:off x="524865" y="3943941"/>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Key Takeaways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9" name="Text Placeholder 23">
            <a:extLst>
              <a:ext uri="{FF2B5EF4-FFF2-40B4-BE49-F238E27FC236}">
                <a16:creationId xmlns:a16="http://schemas.microsoft.com/office/drawing/2014/main" id="{23E341B3-EB34-2617-F609-BE631ED3C9C8}"/>
              </a:ext>
            </a:extLst>
          </p:cNvPr>
          <p:cNvSpPr txBox="1">
            <a:spLocks/>
          </p:cNvSpPr>
          <p:nvPr/>
        </p:nvSpPr>
        <p:spPr>
          <a:xfrm>
            <a:off x="419099" y="4405097"/>
            <a:ext cx="3380451" cy="1921381"/>
          </a:xfrm>
          <a:prstGeom prst="rect">
            <a:avLst/>
          </a:prstGeom>
        </p:spPr>
        <p:txBody>
          <a:bodyPr>
            <a:no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Quick wins: </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Addressed immediate issues, like inconsistent customer data, using real-world applications of data governance.</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Strategic alignment: </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Aligned data governance with company’s key business goals.</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Scalable foundation: </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Established a framework ready for future expansion of data governance.</a:t>
            </a:r>
            <a:endParaRPr kumimoji="0" lang="en-BE"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0" name="Text Placeholder 2">
            <a:extLst>
              <a:ext uri="{FF2B5EF4-FFF2-40B4-BE49-F238E27FC236}">
                <a16:creationId xmlns:a16="http://schemas.microsoft.com/office/drawing/2014/main" id="{78EEE689-9A75-1CAA-40EE-8CE31624B952}"/>
              </a:ext>
            </a:extLst>
          </p:cNvPr>
          <p:cNvSpPr>
            <a:spLocks noGrp="1"/>
          </p:cNvSpPr>
          <p:nvPr>
            <p:ph type="body" sz="quarter" idx="12"/>
          </p:nvPr>
        </p:nvSpPr>
        <p:spPr>
          <a:xfrm>
            <a:off x="4603472" y="2420014"/>
            <a:ext cx="5231409" cy="315915"/>
          </a:xfrm>
        </p:spPr>
        <p:txBody>
          <a:bodyPr/>
          <a:lstStyle/>
          <a:p>
            <a:r>
              <a:rPr lang="en-US" dirty="0">
                <a:solidFill>
                  <a:srgbClr val="0C2B3E"/>
                </a:solidFill>
              </a:rPr>
              <a:t>1. Business glossary and data dictionary</a:t>
            </a:r>
          </a:p>
        </p:txBody>
      </p:sp>
      <p:sp>
        <p:nvSpPr>
          <p:cNvPr id="21" name="Text Placeholder 2">
            <a:extLst>
              <a:ext uri="{FF2B5EF4-FFF2-40B4-BE49-F238E27FC236}">
                <a16:creationId xmlns:a16="http://schemas.microsoft.com/office/drawing/2014/main" id="{00EC9AC9-7B23-CC3F-616D-F0EBCE3B03D2}"/>
              </a:ext>
            </a:extLst>
          </p:cNvPr>
          <p:cNvSpPr txBox="1">
            <a:spLocks/>
          </p:cNvSpPr>
          <p:nvPr/>
        </p:nvSpPr>
        <p:spPr>
          <a:xfrm>
            <a:off x="4663641" y="2679876"/>
            <a:ext cx="5171240" cy="67137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5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Created a central repository (</a:t>
            </a:r>
            <a:r>
              <a:rPr kumimoji="0" lang="en-US" sz="1100" b="0" i="0" u="none" strike="noStrike" kern="1200" cap="none" spc="0" normalizeH="0" baseline="0" noProof="0" dirty="0" err="1">
                <a:ln>
                  <a:noFill/>
                </a:ln>
                <a:solidFill>
                  <a:srgbClr val="0C2B3E"/>
                </a:solidFill>
                <a:effectLst/>
                <a:uLnTx/>
                <a:uFillTx/>
                <a:latin typeface="Arial" panose="020B0604020202020204" pitchFamily="34" charset="0"/>
                <a:ea typeface="+mn-ea"/>
                <a:cs typeface="Arial" panose="020B0604020202020204" pitchFamily="34" charset="0"/>
              </a:rPr>
              <a:t>Sharepoint</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of key business terms and definitions to ensure consistent understanding across departments.</a:t>
            </a:r>
          </a:p>
        </p:txBody>
      </p:sp>
      <p:sp>
        <p:nvSpPr>
          <p:cNvPr id="22" name="Text Placeholder 2">
            <a:extLst>
              <a:ext uri="{FF2B5EF4-FFF2-40B4-BE49-F238E27FC236}">
                <a16:creationId xmlns:a16="http://schemas.microsoft.com/office/drawing/2014/main" id="{F3DDAEBB-A84B-6701-D661-312ECA167B34}"/>
              </a:ext>
            </a:extLst>
          </p:cNvPr>
          <p:cNvSpPr txBox="1">
            <a:spLocks/>
          </p:cNvSpPr>
          <p:nvPr/>
        </p:nvSpPr>
        <p:spPr>
          <a:xfrm>
            <a:off x="4603472" y="3410156"/>
            <a:ext cx="5231409" cy="31591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2. Data governance charter and operating model</a:t>
            </a:r>
          </a:p>
        </p:txBody>
      </p:sp>
      <p:sp>
        <p:nvSpPr>
          <p:cNvPr id="23" name="Text Placeholder 2">
            <a:extLst>
              <a:ext uri="{FF2B5EF4-FFF2-40B4-BE49-F238E27FC236}">
                <a16:creationId xmlns:a16="http://schemas.microsoft.com/office/drawing/2014/main" id="{77005633-9863-1035-8B04-D858DF949FD0}"/>
              </a:ext>
            </a:extLst>
          </p:cNvPr>
          <p:cNvSpPr txBox="1">
            <a:spLocks/>
          </p:cNvSpPr>
          <p:nvPr/>
        </p:nvSpPr>
        <p:spPr>
          <a:xfrm>
            <a:off x="4663641" y="3670018"/>
            <a:ext cx="5380934" cy="67137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5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Developed a charter outlining the goals, roles, and responsibilities within the data governance framework, aligning with the company’s corporate strategy.</a:t>
            </a:r>
          </a:p>
        </p:txBody>
      </p:sp>
      <p:sp>
        <p:nvSpPr>
          <p:cNvPr id="26" name="Text Placeholder 2">
            <a:extLst>
              <a:ext uri="{FF2B5EF4-FFF2-40B4-BE49-F238E27FC236}">
                <a16:creationId xmlns:a16="http://schemas.microsoft.com/office/drawing/2014/main" id="{B7687458-5403-A9F1-5AD2-24A5AF7D3D6F}"/>
              </a:ext>
            </a:extLst>
          </p:cNvPr>
          <p:cNvSpPr txBox="1">
            <a:spLocks/>
          </p:cNvSpPr>
          <p:nvPr/>
        </p:nvSpPr>
        <p:spPr>
          <a:xfrm>
            <a:off x="4603472" y="4405097"/>
            <a:ext cx="5231409" cy="31591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3. Data quality policy and measurement scorecard</a:t>
            </a:r>
          </a:p>
        </p:txBody>
      </p:sp>
      <p:sp>
        <p:nvSpPr>
          <p:cNvPr id="27" name="Text Placeholder 2">
            <a:extLst>
              <a:ext uri="{FF2B5EF4-FFF2-40B4-BE49-F238E27FC236}">
                <a16:creationId xmlns:a16="http://schemas.microsoft.com/office/drawing/2014/main" id="{7257744A-8F91-1632-1C80-62EE81553352}"/>
              </a:ext>
            </a:extLst>
          </p:cNvPr>
          <p:cNvSpPr txBox="1">
            <a:spLocks/>
          </p:cNvSpPr>
          <p:nvPr/>
        </p:nvSpPr>
        <p:spPr>
          <a:xfrm>
            <a:off x="4663641" y="4664959"/>
            <a:ext cx="5323752" cy="67137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5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Introduced a policy to improve data accuracy and created a scorecard (Excel) to track data quality metrics, ensuring ongoing monitoring and accountability.</a:t>
            </a:r>
          </a:p>
        </p:txBody>
      </p:sp>
      <p:sp>
        <p:nvSpPr>
          <p:cNvPr id="28" name="Text Placeholder 2">
            <a:extLst>
              <a:ext uri="{FF2B5EF4-FFF2-40B4-BE49-F238E27FC236}">
                <a16:creationId xmlns:a16="http://schemas.microsoft.com/office/drawing/2014/main" id="{094828FF-9479-07A5-338F-C012128A586B}"/>
              </a:ext>
            </a:extLst>
          </p:cNvPr>
          <p:cNvSpPr txBox="1">
            <a:spLocks/>
          </p:cNvSpPr>
          <p:nvPr/>
        </p:nvSpPr>
        <p:spPr>
          <a:xfrm>
            <a:off x="4603472" y="5395239"/>
            <a:ext cx="5231409" cy="31591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4. Communication and training plan</a:t>
            </a:r>
          </a:p>
        </p:txBody>
      </p:sp>
      <p:sp>
        <p:nvSpPr>
          <p:cNvPr id="29" name="Text Placeholder 2">
            <a:extLst>
              <a:ext uri="{FF2B5EF4-FFF2-40B4-BE49-F238E27FC236}">
                <a16:creationId xmlns:a16="http://schemas.microsoft.com/office/drawing/2014/main" id="{04B2D408-9393-D9CB-E9CF-1A14B599FC15}"/>
              </a:ext>
            </a:extLst>
          </p:cNvPr>
          <p:cNvSpPr txBox="1">
            <a:spLocks/>
          </p:cNvSpPr>
          <p:nvPr/>
        </p:nvSpPr>
        <p:spPr>
          <a:xfrm>
            <a:off x="4663641" y="5655101"/>
            <a:ext cx="5171240" cy="67137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5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Established a plan to raise awareness, train staff, and foster a data-centric culture across the organization.</a:t>
            </a:r>
          </a:p>
        </p:txBody>
      </p:sp>
      <p:pic>
        <p:nvPicPr>
          <p:cNvPr id="30" name="Google Shape;715;p31">
            <a:hlinkClick r:id="rId3"/>
            <a:extLst>
              <a:ext uri="{FF2B5EF4-FFF2-40B4-BE49-F238E27FC236}">
                <a16:creationId xmlns:a16="http://schemas.microsoft.com/office/drawing/2014/main" id="{F3499761-51EA-4C3F-B049-3FC962246D40}"/>
              </a:ext>
            </a:extLst>
          </p:cNvPr>
          <p:cNvPicPr preferRelativeResize="0"/>
          <p:nvPr/>
        </p:nvPicPr>
        <p:blipFill>
          <a:blip r:embed="rId4" cstate="print">
            <a:alphaModFix/>
            <a:extLst>
              <a:ext uri="{28A0092B-C50C-407E-A947-70E740481C1C}">
                <a14:useLocalDpi xmlns:a14="http://schemas.microsoft.com/office/drawing/2010/main"/>
              </a:ext>
            </a:extLst>
          </a:blip>
          <a:stretch>
            <a:fillRect/>
          </a:stretch>
        </p:blipFill>
        <p:spPr>
          <a:xfrm>
            <a:off x="10266926" y="2515401"/>
            <a:ext cx="1651795" cy="748566"/>
          </a:xfrm>
          <a:prstGeom prst="rect">
            <a:avLst/>
          </a:prstGeom>
          <a:noFill/>
          <a:ln>
            <a:noFill/>
          </a:ln>
        </p:spPr>
      </p:pic>
      <p:pic>
        <p:nvPicPr>
          <p:cNvPr id="31" name="Google Shape;491;p26">
            <a:extLst>
              <a:ext uri="{FF2B5EF4-FFF2-40B4-BE49-F238E27FC236}">
                <a16:creationId xmlns:a16="http://schemas.microsoft.com/office/drawing/2014/main" id="{41AFC141-05FB-BBA9-FD4C-DCE448EDDE36}"/>
              </a:ext>
            </a:extLst>
          </p:cNvPr>
          <p:cNvPicPr preferRelativeResize="0"/>
          <p:nvPr/>
        </p:nvPicPr>
        <p:blipFill>
          <a:blip r:embed="rId5" cstate="print">
            <a:alphaModFix/>
            <a:extLst>
              <a:ext uri="{28A0092B-C50C-407E-A947-70E740481C1C}">
                <a14:useLocalDpi xmlns:a14="http://schemas.microsoft.com/office/drawing/2010/main"/>
              </a:ext>
            </a:extLst>
          </a:blip>
          <a:stretch>
            <a:fillRect/>
          </a:stretch>
        </p:blipFill>
        <p:spPr>
          <a:xfrm>
            <a:off x="10266925" y="3541029"/>
            <a:ext cx="1651795" cy="748566"/>
          </a:xfrm>
          <a:prstGeom prst="rect">
            <a:avLst/>
          </a:prstGeom>
          <a:noFill/>
          <a:ln>
            <a:noFill/>
          </a:ln>
        </p:spPr>
      </p:pic>
      <p:pic>
        <p:nvPicPr>
          <p:cNvPr id="32" name="Afbeelding 2">
            <a:extLst>
              <a:ext uri="{FF2B5EF4-FFF2-40B4-BE49-F238E27FC236}">
                <a16:creationId xmlns:a16="http://schemas.microsoft.com/office/drawing/2014/main" id="{A526DB48-999E-7040-39C2-8672E1F8F125}"/>
              </a:ext>
            </a:extLst>
          </p:cNvPr>
          <p:cNvPicPr>
            <a:picLocks noChangeAspect="1"/>
          </p:cNvPicPr>
          <p:nvPr/>
        </p:nvPicPr>
        <p:blipFill>
          <a:blip r:embed="rId6"/>
          <a:stretch>
            <a:fillRect/>
          </a:stretch>
        </p:blipFill>
        <p:spPr>
          <a:xfrm>
            <a:off x="10266925" y="5496487"/>
            <a:ext cx="1651795" cy="748566"/>
          </a:xfrm>
          <a:prstGeom prst="rect">
            <a:avLst/>
          </a:prstGeom>
        </p:spPr>
      </p:pic>
      <p:pic>
        <p:nvPicPr>
          <p:cNvPr id="34" name="Picture 2">
            <a:extLst>
              <a:ext uri="{FF2B5EF4-FFF2-40B4-BE49-F238E27FC236}">
                <a16:creationId xmlns:a16="http://schemas.microsoft.com/office/drawing/2014/main" id="{C0A241FC-E426-9D9C-04CE-2FDFB396014E}"/>
              </a:ext>
            </a:extLst>
          </p:cNvPr>
          <p:cNvPicPr>
            <a:picLocks noChangeAspect="1" noChangeArrowheads="1"/>
          </p:cNvPicPr>
          <p:nvPr/>
        </p:nvPicPr>
        <p:blipFill rotWithShape="1">
          <a:blip r:embed="rId7" cstate="print">
            <a:extLst>
              <a:ext uri="{28A0092B-C50C-407E-A947-70E740481C1C}">
                <a14:useLocalDpi xmlns:a14="http://schemas.microsoft.com/office/drawing/2010/main"/>
              </a:ext>
            </a:extLst>
          </a:blip>
          <a:srcRect/>
          <a:stretch/>
        </p:blipFill>
        <p:spPr bwMode="auto">
          <a:xfrm>
            <a:off x="10594069" y="4526331"/>
            <a:ext cx="997506" cy="67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23">
            <a:extLst>
              <a:ext uri="{FF2B5EF4-FFF2-40B4-BE49-F238E27FC236}">
                <a16:creationId xmlns:a16="http://schemas.microsoft.com/office/drawing/2014/main" id="{E210F3B2-44CA-49C2-8CB4-E92CF9347BDB}"/>
              </a:ext>
            </a:extLst>
          </p:cNvPr>
          <p:cNvSpPr txBox="1">
            <a:spLocks/>
          </p:cNvSpPr>
          <p:nvPr/>
        </p:nvSpPr>
        <p:spPr>
          <a:xfrm>
            <a:off x="662890" y="948635"/>
            <a:ext cx="3409942" cy="580799"/>
          </a:xfrm>
          <a:prstGeom prst="rect">
            <a:avLst/>
          </a:prstGeom>
        </p:spPr>
        <p:txBody>
          <a:bodyPr>
            <a:no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Team size: </a:t>
            </a:r>
            <a:r>
              <a:rPr kumimoji="0" lang="en-US" sz="10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2 people (1 DG lead, 1 support)</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Budget: </a:t>
            </a:r>
            <a:r>
              <a:rPr kumimoji="0" lang="en-US" sz="10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Stand-up completed within a $24K budget</a:t>
            </a:r>
            <a:endParaRPr kumimoji="0" lang="en-BE" sz="10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3" name="Footer Placeholder 3">
            <a:extLst>
              <a:ext uri="{FF2B5EF4-FFF2-40B4-BE49-F238E27FC236}">
                <a16:creationId xmlns:a16="http://schemas.microsoft.com/office/drawing/2014/main" id="{ACD95274-2BAC-A81E-0E4A-A92B9DF48AFD}"/>
              </a:ext>
            </a:extLst>
          </p:cNvPr>
          <p:cNvSpPr>
            <a:spLocks noGrp="1"/>
          </p:cNvSpPr>
          <p:nvPr>
            <p:ph type="ftr" sz="quarter" idx="22"/>
          </p:nvPr>
        </p:nvSpPr>
        <p:spPr>
          <a:xfrm>
            <a:off x="190178" y="6549963"/>
            <a:ext cx="2678597" cy="24765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955736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E8E17C-EE9A-D428-B50A-628023C53D2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2EB3F1E-7266-D654-9151-691F96A3E9CC}"/>
              </a:ext>
            </a:extLst>
          </p:cNvPr>
          <p:cNvSpPr>
            <a:spLocks noGrp="1"/>
          </p:cNvSpPr>
          <p:nvPr>
            <p:ph type="title"/>
          </p:nvPr>
        </p:nvSpPr>
        <p:spPr>
          <a:xfrm>
            <a:off x="704849" y="439813"/>
            <a:ext cx="9889220" cy="437304"/>
          </a:xfrm>
        </p:spPr>
        <p:txBody>
          <a:bodyPr/>
          <a:lstStyle/>
          <a:p>
            <a:r>
              <a:rPr lang="en-US" sz="2400" b="1" dirty="0">
                <a:solidFill>
                  <a:srgbClr val="0C2B3E"/>
                </a:solidFill>
              </a:rPr>
              <a:t>CASE STUDY</a:t>
            </a:r>
            <a:r>
              <a:rPr lang="en-US" dirty="0">
                <a:solidFill>
                  <a:srgbClr val="0C2B3E"/>
                </a:solidFill>
              </a:rPr>
              <a:t>: Data quality initiative for financial institution</a:t>
            </a:r>
            <a:endParaRPr lang="en-US" b="1" dirty="0">
              <a:solidFill>
                <a:srgbClr val="0C2B3E"/>
              </a:solidFill>
            </a:endParaRPr>
          </a:p>
        </p:txBody>
      </p:sp>
      <p:sp>
        <p:nvSpPr>
          <p:cNvPr id="5" name="Slide Number Placeholder 4">
            <a:extLst>
              <a:ext uri="{FF2B5EF4-FFF2-40B4-BE49-F238E27FC236}">
                <a16:creationId xmlns:a16="http://schemas.microsoft.com/office/drawing/2014/main" id="{73B2B6EC-4BBC-72C1-9A83-7CEA18FB483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hthoek 12">
            <a:extLst>
              <a:ext uri="{FF2B5EF4-FFF2-40B4-BE49-F238E27FC236}">
                <a16:creationId xmlns:a16="http://schemas.microsoft.com/office/drawing/2014/main" id="{7A4562FE-A476-68F5-F37B-271141223379}"/>
              </a:ext>
            </a:extLst>
          </p:cNvPr>
          <p:cNvSpPr/>
          <p:nvPr/>
        </p:nvSpPr>
        <p:spPr>
          <a:xfrm>
            <a:off x="0" y="3263967"/>
            <a:ext cx="4081974" cy="3193287"/>
          </a:xfrm>
          <a:prstGeom prst="rect">
            <a:avLst/>
          </a:prstGeom>
          <a:solidFill>
            <a:srgbClr val="EAF7F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8" name="Rechthoek 4">
            <a:extLst>
              <a:ext uri="{FF2B5EF4-FFF2-40B4-BE49-F238E27FC236}">
                <a16:creationId xmlns:a16="http://schemas.microsoft.com/office/drawing/2014/main" id="{4E32D9A9-09E7-A4F3-85E1-CC53495F4186}"/>
              </a:ext>
            </a:extLst>
          </p:cNvPr>
          <p:cNvSpPr/>
          <p:nvPr/>
        </p:nvSpPr>
        <p:spPr>
          <a:xfrm>
            <a:off x="0" y="1601964"/>
            <a:ext cx="4078606" cy="1662003"/>
          </a:xfrm>
          <a:prstGeom prst="rect">
            <a:avLst/>
          </a:prstGeom>
          <a:solidFill>
            <a:srgbClr val="C6F0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9" name="Rectangle 2">
            <a:extLst>
              <a:ext uri="{FF2B5EF4-FFF2-40B4-BE49-F238E27FC236}">
                <a16:creationId xmlns:a16="http://schemas.microsoft.com/office/drawing/2014/main" id="{DBBE4302-BDE2-0751-6F9C-716DB773D453}"/>
              </a:ext>
            </a:extLst>
          </p:cNvPr>
          <p:cNvSpPr/>
          <p:nvPr/>
        </p:nvSpPr>
        <p:spPr>
          <a:xfrm>
            <a:off x="4072831" y="1601965"/>
            <a:ext cx="8119169" cy="4855289"/>
          </a:xfrm>
          <a:prstGeom prst="rect">
            <a:avLst/>
          </a:prstGeom>
          <a:solidFill>
            <a:srgbClr val="C7F0F2">
              <a:alpha val="75000"/>
            </a:srgbClr>
          </a:solidFill>
          <a:effectLst>
            <a:outerShdw sx="1000" sy="1000" algn="t" rotWithShape="0">
              <a:prstClr val="black">
                <a:alpha val="0"/>
              </a:prstClr>
            </a:outerShdw>
          </a:effectLst>
        </p:spPr>
        <p:txBody>
          <a:bodyPr lIns="0" tIns="0" rIns="0" bIns="0" rtlCol="0" anchor="ctr">
            <a:noAutofit/>
          </a:bodyPr>
          <a:lstStyle/>
          <a:p>
            <a:pPr marL="0" marR="0" lvl="0" indent="0" algn="l" defTabSz="1218418" rtl="0" eaLnBrk="1" fontAlgn="auto" latinLnBrk="0" hangingPunct="1">
              <a:lnSpc>
                <a:spcPct val="100000"/>
              </a:lnSpc>
              <a:spcBef>
                <a:spcPts val="0"/>
              </a:spcBef>
              <a:spcAft>
                <a:spcPts val="1200"/>
              </a:spcAft>
              <a:buClr>
                <a:srgbClr val="FFFFFF"/>
              </a:buClr>
              <a:buSzTx/>
              <a:buFontTx/>
              <a:buNone/>
              <a:tabLst/>
              <a:defRPr/>
            </a:pPr>
            <a:endParaRPr kumimoji="0" lang="nl-NL" sz="14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0" name="Text Placeholder 19">
            <a:extLst>
              <a:ext uri="{FF2B5EF4-FFF2-40B4-BE49-F238E27FC236}">
                <a16:creationId xmlns:a16="http://schemas.microsoft.com/office/drawing/2014/main" id="{8F63C0D2-C059-736A-B860-A1FB9618D35B}"/>
              </a:ext>
            </a:extLst>
          </p:cNvPr>
          <p:cNvSpPr txBox="1">
            <a:spLocks/>
          </p:cNvSpPr>
          <p:nvPr/>
        </p:nvSpPr>
        <p:spPr>
          <a:xfrm>
            <a:off x="524866" y="1696009"/>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Objective</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Text Placeholder 19">
            <a:extLst>
              <a:ext uri="{FF2B5EF4-FFF2-40B4-BE49-F238E27FC236}">
                <a16:creationId xmlns:a16="http://schemas.microsoft.com/office/drawing/2014/main" id="{A031B58C-333D-3BC3-73EB-83C9C746BF10}"/>
              </a:ext>
            </a:extLst>
          </p:cNvPr>
          <p:cNvSpPr txBox="1">
            <a:spLocks/>
          </p:cNvSpPr>
          <p:nvPr/>
        </p:nvSpPr>
        <p:spPr>
          <a:xfrm>
            <a:off x="4603472" y="1819834"/>
            <a:ext cx="5441103"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Approach &amp; Key Deliverables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3" name="Text Placeholder 23">
            <a:extLst>
              <a:ext uri="{FF2B5EF4-FFF2-40B4-BE49-F238E27FC236}">
                <a16:creationId xmlns:a16="http://schemas.microsoft.com/office/drawing/2014/main" id="{618692F0-B0A8-7C9A-1544-A63790B62CB2}"/>
              </a:ext>
            </a:extLst>
          </p:cNvPr>
          <p:cNvSpPr txBox="1">
            <a:spLocks/>
          </p:cNvSpPr>
          <p:nvPr/>
        </p:nvSpPr>
        <p:spPr>
          <a:xfrm>
            <a:off x="524866" y="2107173"/>
            <a:ext cx="2951162" cy="1449206"/>
          </a:xfrm>
          <a:prstGeom prst="rect">
            <a:avLst/>
          </a:prstGeom>
        </p:spPr>
        <p:txBody>
          <a:bodyPr>
            <a:norm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50000"/>
              </a:lnSpc>
              <a:spcBef>
                <a:spcPts val="10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Establish a data quality framework to improve the accuracy of critical Key Performance Indicators (KPIs) in executive reports.</a:t>
            </a:r>
            <a:endParaRPr kumimoji="0" lang="en-BE"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8" name="Text Placeholder 19">
            <a:extLst>
              <a:ext uri="{FF2B5EF4-FFF2-40B4-BE49-F238E27FC236}">
                <a16:creationId xmlns:a16="http://schemas.microsoft.com/office/drawing/2014/main" id="{21F27665-0EF8-08A1-0E85-E59050D15E88}"/>
              </a:ext>
            </a:extLst>
          </p:cNvPr>
          <p:cNvSpPr txBox="1">
            <a:spLocks/>
          </p:cNvSpPr>
          <p:nvPr/>
        </p:nvSpPr>
        <p:spPr>
          <a:xfrm>
            <a:off x="524865" y="3363747"/>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Key Takeaways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9" name="Text Placeholder 23">
            <a:extLst>
              <a:ext uri="{FF2B5EF4-FFF2-40B4-BE49-F238E27FC236}">
                <a16:creationId xmlns:a16="http://schemas.microsoft.com/office/drawing/2014/main" id="{C1CFFCA7-2FF8-1123-71AF-F7B0349D8E7E}"/>
              </a:ext>
            </a:extLst>
          </p:cNvPr>
          <p:cNvSpPr txBox="1">
            <a:spLocks/>
          </p:cNvSpPr>
          <p:nvPr/>
        </p:nvSpPr>
        <p:spPr>
          <a:xfrm>
            <a:off x="419099" y="3824903"/>
            <a:ext cx="3380451" cy="1921381"/>
          </a:xfrm>
          <a:prstGeom prst="rect">
            <a:avLst/>
          </a:prstGeom>
        </p:spPr>
        <p:txBody>
          <a:bodyPr>
            <a:no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Enhanced consistency:</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The business glossary standardized terminology, reducing misinterpretations and improving interdepartmental communication.</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Improved decision-making:</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Reliable KPIs supported better executive decisions and compliance with regulatory requirements.</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Proactive data monitoring: </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The SAS-based dashboard allowed early detection of data issues, fostering continuous quality improvement.</a:t>
            </a:r>
            <a:endParaRPr kumimoji="0" lang="en-BE"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0" name="Text Placeholder 2">
            <a:extLst>
              <a:ext uri="{FF2B5EF4-FFF2-40B4-BE49-F238E27FC236}">
                <a16:creationId xmlns:a16="http://schemas.microsoft.com/office/drawing/2014/main" id="{9691B0CB-A526-F985-4A05-17E11F844739}"/>
              </a:ext>
            </a:extLst>
          </p:cNvPr>
          <p:cNvSpPr>
            <a:spLocks noGrp="1"/>
          </p:cNvSpPr>
          <p:nvPr>
            <p:ph type="body" sz="quarter" idx="12"/>
          </p:nvPr>
        </p:nvSpPr>
        <p:spPr>
          <a:xfrm>
            <a:off x="4603472" y="2420014"/>
            <a:ext cx="5231409" cy="315915"/>
          </a:xfrm>
        </p:spPr>
        <p:txBody>
          <a:bodyPr/>
          <a:lstStyle/>
          <a:p>
            <a:r>
              <a:rPr lang="en-US" dirty="0">
                <a:solidFill>
                  <a:srgbClr val="0C2B3E"/>
                </a:solidFill>
              </a:rPr>
              <a:t>1. Business glossary creation</a:t>
            </a:r>
          </a:p>
          <a:p>
            <a:endParaRPr lang="en-US" dirty="0">
              <a:solidFill>
                <a:srgbClr val="0C2B3E"/>
              </a:solidFill>
            </a:endParaRPr>
          </a:p>
        </p:txBody>
      </p:sp>
      <p:sp>
        <p:nvSpPr>
          <p:cNvPr id="21" name="Text Placeholder 2">
            <a:extLst>
              <a:ext uri="{FF2B5EF4-FFF2-40B4-BE49-F238E27FC236}">
                <a16:creationId xmlns:a16="http://schemas.microsoft.com/office/drawing/2014/main" id="{4D084DF2-31E4-383F-18C8-FEC778E5BBA8}"/>
              </a:ext>
            </a:extLst>
          </p:cNvPr>
          <p:cNvSpPr txBox="1">
            <a:spLocks/>
          </p:cNvSpPr>
          <p:nvPr/>
        </p:nvSpPr>
        <p:spPr>
          <a:xfrm>
            <a:off x="4663641" y="2679876"/>
            <a:ext cx="4975659" cy="100032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Established clear definitions and standards for critical data elements, using and SAS Business Data Network (BDN), ensuring consistent understanding and use across departments.</a:t>
            </a:r>
          </a:p>
        </p:txBody>
      </p:sp>
      <p:sp>
        <p:nvSpPr>
          <p:cNvPr id="3" name="Text Placeholder 2">
            <a:extLst>
              <a:ext uri="{FF2B5EF4-FFF2-40B4-BE49-F238E27FC236}">
                <a16:creationId xmlns:a16="http://schemas.microsoft.com/office/drawing/2014/main" id="{4F54FEF9-829A-0D9A-4C39-5E25182B00D2}"/>
              </a:ext>
            </a:extLst>
          </p:cNvPr>
          <p:cNvSpPr txBox="1">
            <a:spLocks/>
          </p:cNvSpPr>
          <p:nvPr/>
        </p:nvSpPr>
        <p:spPr>
          <a:xfrm>
            <a:off x="4603472" y="3779645"/>
            <a:ext cx="5231409" cy="31591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2. Data quality rules setup</a:t>
            </a:r>
          </a:p>
        </p:txBody>
      </p:sp>
      <p:sp>
        <p:nvSpPr>
          <p:cNvPr id="12" name="Text Placeholder 2">
            <a:extLst>
              <a:ext uri="{FF2B5EF4-FFF2-40B4-BE49-F238E27FC236}">
                <a16:creationId xmlns:a16="http://schemas.microsoft.com/office/drawing/2014/main" id="{C4CB91F2-D048-1AE0-4E2D-C75304E0D652}"/>
              </a:ext>
            </a:extLst>
          </p:cNvPr>
          <p:cNvSpPr txBox="1">
            <a:spLocks/>
          </p:cNvSpPr>
          <p:nvPr/>
        </p:nvSpPr>
        <p:spPr>
          <a:xfrm>
            <a:off x="4663641" y="4039507"/>
            <a:ext cx="4975659" cy="100032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Defined data quality rules for each KPI, aligning them with business objectives to monitor and maintain data integrity.</a:t>
            </a:r>
          </a:p>
        </p:txBody>
      </p:sp>
      <p:sp>
        <p:nvSpPr>
          <p:cNvPr id="14" name="Text Placeholder 2">
            <a:extLst>
              <a:ext uri="{FF2B5EF4-FFF2-40B4-BE49-F238E27FC236}">
                <a16:creationId xmlns:a16="http://schemas.microsoft.com/office/drawing/2014/main" id="{DAAD4CDA-0344-7A22-110E-4EBAFC4A0B09}"/>
              </a:ext>
            </a:extLst>
          </p:cNvPr>
          <p:cNvSpPr txBox="1">
            <a:spLocks/>
          </p:cNvSpPr>
          <p:nvPr/>
        </p:nvSpPr>
        <p:spPr>
          <a:xfrm>
            <a:off x="4603472" y="5004657"/>
            <a:ext cx="5231409" cy="31591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3. Data quality dashboard implementation</a:t>
            </a:r>
          </a:p>
        </p:txBody>
      </p:sp>
      <p:sp>
        <p:nvSpPr>
          <p:cNvPr id="15" name="Text Placeholder 2">
            <a:extLst>
              <a:ext uri="{FF2B5EF4-FFF2-40B4-BE49-F238E27FC236}">
                <a16:creationId xmlns:a16="http://schemas.microsoft.com/office/drawing/2014/main" id="{7F1447A4-6344-3A02-A795-7B120475C324}"/>
              </a:ext>
            </a:extLst>
          </p:cNvPr>
          <p:cNvSpPr txBox="1">
            <a:spLocks/>
          </p:cNvSpPr>
          <p:nvPr/>
        </p:nvSpPr>
        <p:spPr>
          <a:xfrm>
            <a:off x="4663641" y="5264519"/>
            <a:ext cx="4975659" cy="100032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Utilized SAS Visual Analytics (VA) to create an initial data quality dashboard, providing real-time insights for proactive data management.</a:t>
            </a:r>
          </a:p>
        </p:txBody>
      </p:sp>
      <p:pic>
        <p:nvPicPr>
          <p:cNvPr id="22" name="Picture 21">
            <a:extLst>
              <a:ext uri="{FF2B5EF4-FFF2-40B4-BE49-F238E27FC236}">
                <a16:creationId xmlns:a16="http://schemas.microsoft.com/office/drawing/2014/main" id="{84B2EAAE-2D38-E722-154C-B688B1D88F19}"/>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0398181" y="2753691"/>
            <a:ext cx="937844" cy="852697"/>
          </a:xfrm>
          <a:prstGeom prst="rect">
            <a:avLst/>
          </a:prstGeom>
        </p:spPr>
      </p:pic>
      <p:pic>
        <p:nvPicPr>
          <p:cNvPr id="23" name="Picture 22">
            <a:extLst>
              <a:ext uri="{FF2B5EF4-FFF2-40B4-BE49-F238E27FC236}">
                <a16:creationId xmlns:a16="http://schemas.microsoft.com/office/drawing/2014/main" id="{38BF5ECC-F671-F822-184D-283696E29A7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926019" y="3817877"/>
            <a:ext cx="1973307" cy="959014"/>
          </a:xfrm>
          <a:prstGeom prst="rect">
            <a:avLst/>
          </a:prstGeom>
        </p:spPr>
      </p:pic>
      <p:pic>
        <p:nvPicPr>
          <p:cNvPr id="38" name="Picture 37">
            <a:extLst>
              <a:ext uri="{FF2B5EF4-FFF2-40B4-BE49-F238E27FC236}">
                <a16:creationId xmlns:a16="http://schemas.microsoft.com/office/drawing/2014/main" id="{B90BC034-71B0-6CB1-0537-051C4FFED11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834881" y="1764327"/>
            <a:ext cx="2064444" cy="929000"/>
          </a:xfrm>
          <a:prstGeom prst="rect">
            <a:avLst/>
          </a:prstGeom>
        </p:spPr>
      </p:pic>
      <p:pic>
        <p:nvPicPr>
          <p:cNvPr id="39" name="Picture 38">
            <a:extLst>
              <a:ext uri="{FF2B5EF4-FFF2-40B4-BE49-F238E27FC236}">
                <a16:creationId xmlns:a16="http://schemas.microsoft.com/office/drawing/2014/main" id="{45C38692-621E-1A2A-A07E-51F47500E70D}"/>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9926019" y="4860610"/>
            <a:ext cx="1973306" cy="749509"/>
          </a:xfrm>
          <a:prstGeom prst="rect">
            <a:avLst/>
          </a:prstGeom>
        </p:spPr>
      </p:pic>
      <p:pic>
        <p:nvPicPr>
          <p:cNvPr id="40" name="Picture 39">
            <a:extLst>
              <a:ext uri="{FF2B5EF4-FFF2-40B4-BE49-F238E27FC236}">
                <a16:creationId xmlns:a16="http://schemas.microsoft.com/office/drawing/2014/main" id="{446896DD-3132-88F5-80DC-3C83BABC9552}"/>
              </a:ext>
            </a:extLst>
          </p:cNvPr>
          <p:cNvPicPr>
            <a:picLocks noChangeAspect="1"/>
          </p:cNvPicPr>
          <p:nvPr/>
        </p:nvPicPr>
        <p:blipFill>
          <a:blip r:embed="rId6" cstate="print">
            <a:extLst>
              <a:ext uri="{28A0092B-C50C-407E-A947-70E740481C1C}">
                <a14:useLocalDpi xmlns:a14="http://schemas.microsoft.com/office/drawing/2010/main"/>
              </a:ext>
            </a:extLst>
          </a:blip>
          <a:srcRect/>
          <a:stretch>
            <a:fillRect/>
          </a:stretch>
        </p:blipFill>
        <p:spPr bwMode="auto">
          <a:xfrm>
            <a:off x="9917628" y="5673162"/>
            <a:ext cx="1981697" cy="650572"/>
          </a:xfrm>
          <a:prstGeom prst="rect">
            <a:avLst/>
          </a:prstGeom>
          <a:noFill/>
          <a:ln>
            <a:noFill/>
          </a:ln>
        </p:spPr>
      </p:pic>
      <p:sp>
        <p:nvSpPr>
          <p:cNvPr id="16" name="Footer Placeholder 3">
            <a:extLst>
              <a:ext uri="{FF2B5EF4-FFF2-40B4-BE49-F238E27FC236}">
                <a16:creationId xmlns:a16="http://schemas.microsoft.com/office/drawing/2014/main" id="{7F4E165F-1F90-E5BE-B1D0-98A3EE1F13A3}"/>
              </a:ext>
            </a:extLst>
          </p:cNvPr>
          <p:cNvSpPr>
            <a:spLocks noGrp="1"/>
          </p:cNvSpPr>
          <p:nvPr>
            <p:ph type="ftr" sz="quarter" idx="22"/>
          </p:nvPr>
        </p:nvSpPr>
        <p:spPr>
          <a:xfrm>
            <a:off x="190178" y="6549963"/>
            <a:ext cx="2678597" cy="24765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7" name="Graphic 16" descr="Clipboard with solid fill">
            <a:extLst>
              <a:ext uri="{FF2B5EF4-FFF2-40B4-BE49-F238E27FC236}">
                <a16:creationId xmlns:a16="http://schemas.microsoft.com/office/drawing/2014/main" id="{CF9B55B2-72D4-9493-8785-2FC3FB2161CB}"/>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0731661" y="179959"/>
            <a:ext cx="914400" cy="914400"/>
          </a:xfrm>
          <a:prstGeom prst="rect">
            <a:avLst/>
          </a:prstGeom>
        </p:spPr>
      </p:pic>
    </p:spTree>
    <p:extLst>
      <p:ext uri="{BB962C8B-B14F-4D97-AF65-F5344CB8AC3E}">
        <p14:creationId xmlns:p14="http://schemas.microsoft.com/office/powerpoint/2010/main" val="32271711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0E85F4-82C8-9017-4A1A-50ADACC175C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C7F9475-C0BC-B44F-C456-E8FE18F9D6CC}"/>
              </a:ext>
            </a:extLst>
          </p:cNvPr>
          <p:cNvSpPr>
            <a:spLocks noGrp="1"/>
          </p:cNvSpPr>
          <p:nvPr>
            <p:ph type="title"/>
          </p:nvPr>
        </p:nvSpPr>
        <p:spPr>
          <a:xfrm>
            <a:off x="704849" y="439812"/>
            <a:ext cx="9889220" cy="773309"/>
          </a:xfrm>
        </p:spPr>
        <p:txBody>
          <a:bodyPr/>
          <a:lstStyle/>
          <a:p>
            <a:r>
              <a:rPr lang="en-US" sz="2400" b="1" dirty="0">
                <a:solidFill>
                  <a:srgbClr val="0C2B3E"/>
                </a:solidFill>
              </a:rPr>
              <a:t>CASE STUDY</a:t>
            </a:r>
            <a:r>
              <a:rPr lang="en-US" dirty="0">
                <a:solidFill>
                  <a:srgbClr val="0C2B3E"/>
                </a:solidFill>
              </a:rPr>
              <a:t>: Foundational activities at public transportation company</a:t>
            </a:r>
            <a:endParaRPr lang="en-US" b="1" dirty="0">
              <a:solidFill>
                <a:srgbClr val="0C2B3E"/>
              </a:solidFill>
            </a:endParaRPr>
          </a:p>
        </p:txBody>
      </p:sp>
      <p:sp>
        <p:nvSpPr>
          <p:cNvPr id="5" name="Slide Number Placeholder 4">
            <a:extLst>
              <a:ext uri="{FF2B5EF4-FFF2-40B4-BE49-F238E27FC236}">
                <a16:creationId xmlns:a16="http://schemas.microsoft.com/office/drawing/2014/main" id="{00A332D4-5E86-57AD-0DD1-D50E7DB18E3B}"/>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hthoek 12">
            <a:extLst>
              <a:ext uri="{FF2B5EF4-FFF2-40B4-BE49-F238E27FC236}">
                <a16:creationId xmlns:a16="http://schemas.microsoft.com/office/drawing/2014/main" id="{A27C4151-18FD-2D5A-8DDA-DAEDD00A4607}"/>
              </a:ext>
            </a:extLst>
          </p:cNvPr>
          <p:cNvSpPr/>
          <p:nvPr/>
        </p:nvSpPr>
        <p:spPr>
          <a:xfrm>
            <a:off x="0" y="3263967"/>
            <a:ext cx="4081974" cy="3193287"/>
          </a:xfrm>
          <a:prstGeom prst="rect">
            <a:avLst/>
          </a:prstGeom>
          <a:solidFill>
            <a:srgbClr val="EAF7F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8" name="Rechthoek 4">
            <a:extLst>
              <a:ext uri="{FF2B5EF4-FFF2-40B4-BE49-F238E27FC236}">
                <a16:creationId xmlns:a16="http://schemas.microsoft.com/office/drawing/2014/main" id="{0B664DB4-9379-D0E7-30F8-2270D850FAD2}"/>
              </a:ext>
            </a:extLst>
          </p:cNvPr>
          <p:cNvSpPr/>
          <p:nvPr/>
        </p:nvSpPr>
        <p:spPr>
          <a:xfrm>
            <a:off x="0" y="1601964"/>
            <a:ext cx="4078606" cy="1662003"/>
          </a:xfrm>
          <a:prstGeom prst="rect">
            <a:avLst/>
          </a:prstGeom>
          <a:solidFill>
            <a:srgbClr val="C6F0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9" name="Rectangle 2">
            <a:extLst>
              <a:ext uri="{FF2B5EF4-FFF2-40B4-BE49-F238E27FC236}">
                <a16:creationId xmlns:a16="http://schemas.microsoft.com/office/drawing/2014/main" id="{A475A018-C051-AF52-4FD1-C79035E510E8}"/>
              </a:ext>
            </a:extLst>
          </p:cNvPr>
          <p:cNvSpPr/>
          <p:nvPr/>
        </p:nvSpPr>
        <p:spPr>
          <a:xfrm>
            <a:off x="4072831" y="1601965"/>
            <a:ext cx="8119169" cy="4855289"/>
          </a:xfrm>
          <a:prstGeom prst="rect">
            <a:avLst/>
          </a:prstGeom>
          <a:solidFill>
            <a:srgbClr val="C7F0F2">
              <a:alpha val="75000"/>
            </a:srgbClr>
          </a:solidFill>
          <a:effectLst>
            <a:outerShdw sx="1000" sy="1000" algn="t" rotWithShape="0">
              <a:prstClr val="black">
                <a:alpha val="0"/>
              </a:prstClr>
            </a:outerShdw>
          </a:effectLst>
        </p:spPr>
        <p:txBody>
          <a:bodyPr lIns="0" tIns="0" rIns="0" bIns="0" rtlCol="0" anchor="ctr">
            <a:noAutofit/>
          </a:bodyPr>
          <a:lstStyle/>
          <a:p>
            <a:pPr marL="0" marR="0" lvl="0" indent="0" algn="l" defTabSz="1218418" rtl="0" eaLnBrk="1" fontAlgn="auto" latinLnBrk="0" hangingPunct="1">
              <a:lnSpc>
                <a:spcPct val="100000"/>
              </a:lnSpc>
              <a:spcBef>
                <a:spcPts val="0"/>
              </a:spcBef>
              <a:spcAft>
                <a:spcPts val="1200"/>
              </a:spcAft>
              <a:buClr>
                <a:srgbClr val="FFFFFF"/>
              </a:buClr>
              <a:buSzTx/>
              <a:buFontTx/>
              <a:buNone/>
              <a:tabLst/>
              <a:defRPr/>
            </a:pPr>
            <a:endParaRPr kumimoji="0" lang="nl-NL" sz="14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0" name="Text Placeholder 19">
            <a:extLst>
              <a:ext uri="{FF2B5EF4-FFF2-40B4-BE49-F238E27FC236}">
                <a16:creationId xmlns:a16="http://schemas.microsoft.com/office/drawing/2014/main" id="{D25DB5BD-543A-8320-C319-0580EC634DD7}"/>
              </a:ext>
            </a:extLst>
          </p:cNvPr>
          <p:cNvSpPr txBox="1">
            <a:spLocks/>
          </p:cNvSpPr>
          <p:nvPr/>
        </p:nvSpPr>
        <p:spPr>
          <a:xfrm>
            <a:off x="524866" y="1819834"/>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Objective</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Text Placeholder 19">
            <a:extLst>
              <a:ext uri="{FF2B5EF4-FFF2-40B4-BE49-F238E27FC236}">
                <a16:creationId xmlns:a16="http://schemas.microsoft.com/office/drawing/2014/main" id="{B0BCF71C-71A3-6251-9C5F-FC7EB154A47C}"/>
              </a:ext>
            </a:extLst>
          </p:cNvPr>
          <p:cNvSpPr txBox="1">
            <a:spLocks/>
          </p:cNvSpPr>
          <p:nvPr/>
        </p:nvSpPr>
        <p:spPr>
          <a:xfrm>
            <a:off x="4603472" y="1819834"/>
            <a:ext cx="5441103"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Approach &amp; Key Deliverables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3" name="Text Placeholder 23">
            <a:extLst>
              <a:ext uri="{FF2B5EF4-FFF2-40B4-BE49-F238E27FC236}">
                <a16:creationId xmlns:a16="http://schemas.microsoft.com/office/drawing/2014/main" id="{37CBEA0E-1908-1C56-07DE-FFB84A45ECF9}"/>
              </a:ext>
            </a:extLst>
          </p:cNvPr>
          <p:cNvSpPr txBox="1">
            <a:spLocks/>
          </p:cNvSpPr>
          <p:nvPr/>
        </p:nvSpPr>
        <p:spPr>
          <a:xfrm>
            <a:off x="524866" y="2230998"/>
            <a:ext cx="2951162" cy="1449206"/>
          </a:xfrm>
          <a:prstGeom prst="rect">
            <a:avLst/>
          </a:prstGeom>
        </p:spPr>
        <p:txBody>
          <a:bodyPr>
            <a:norm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50000"/>
              </a:lnSpc>
              <a:spcBef>
                <a:spcPts val="10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To establish a foundational data governance framework to support a larger data quality initiative.</a:t>
            </a:r>
            <a:endParaRPr kumimoji="0" lang="en-BE"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8" name="Text Placeholder 19">
            <a:extLst>
              <a:ext uri="{FF2B5EF4-FFF2-40B4-BE49-F238E27FC236}">
                <a16:creationId xmlns:a16="http://schemas.microsoft.com/office/drawing/2014/main" id="{0267D95B-9BB5-CE9B-2EAC-0B56F78499BE}"/>
              </a:ext>
            </a:extLst>
          </p:cNvPr>
          <p:cNvSpPr txBox="1">
            <a:spLocks/>
          </p:cNvSpPr>
          <p:nvPr/>
        </p:nvSpPr>
        <p:spPr>
          <a:xfrm>
            <a:off x="524865" y="3506622"/>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Key Takeaways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9" name="Text Placeholder 23">
            <a:extLst>
              <a:ext uri="{FF2B5EF4-FFF2-40B4-BE49-F238E27FC236}">
                <a16:creationId xmlns:a16="http://schemas.microsoft.com/office/drawing/2014/main" id="{C846DB08-A5EB-4772-DFDC-748BA021942E}"/>
              </a:ext>
            </a:extLst>
          </p:cNvPr>
          <p:cNvSpPr txBox="1">
            <a:spLocks/>
          </p:cNvSpPr>
          <p:nvPr/>
        </p:nvSpPr>
        <p:spPr>
          <a:xfrm>
            <a:off x="419099" y="3967778"/>
            <a:ext cx="3380451" cy="1921381"/>
          </a:xfrm>
          <a:prstGeom prst="rect">
            <a:avLst/>
          </a:prstGeom>
        </p:spPr>
        <p:txBody>
          <a:bodyPr>
            <a:no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Identified key pain points: </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Conducted Challenge Map workshops, surfacing nearly 600 data-related issues to target.</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Strategic alignment: </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Defined the purpose of data governance and established guiding principles through a strategy workshop.</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Building blocks for future growth: </a:t>
            </a: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Set the groundwork to enable scalable and sustainable data quality improvements.</a:t>
            </a:r>
            <a:endParaRPr kumimoji="0" lang="en-BE"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0" name="Text Placeholder 2">
            <a:extLst>
              <a:ext uri="{FF2B5EF4-FFF2-40B4-BE49-F238E27FC236}">
                <a16:creationId xmlns:a16="http://schemas.microsoft.com/office/drawing/2014/main" id="{C3A36A56-49C4-B291-AD81-CFC71696AE6A}"/>
              </a:ext>
            </a:extLst>
          </p:cNvPr>
          <p:cNvSpPr>
            <a:spLocks noGrp="1"/>
          </p:cNvSpPr>
          <p:nvPr>
            <p:ph type="body" sz="quarter" idx="12"/>
          </p:nvPr>
        </p:nvSpPr>
        <p:spPr>
          <a:xfrm>
            <a:off x="4603472" y="2420014"/>
            <a:ext cx="5231409" cy="315915"/>
          </a:xfrm>
        </p:spPr>
        <p:txBody>
          <a:bodyPr/>
          <a:lstStyle/>
          <a:p>
            <a:r>
              <a:rPr lang="en-US" dirty="0">
                <a:solidFill>
                  <a:srgbClr val="0C2B3E"/>
                </a:solidFill>
              </a:rPr>
              <a:t>1. Challenge Map workshops</a:t>
            </a:r>
          </a:p>
        </p:txBody>
      </p:sp>
      <p:sp>
        <p:nvSpPr>
          <p:cNvPr id="21" name="Text Placeholder 2">
            <a:extLst>
              <a:ext uri="{FF2B5EF4-FFF2-40B4-BE49-F238E27FC236}">
                <a16:creationId xmlns:a16="http://schemas.microsoft.com/office/drawing/2014/main" id="{5B93D6E1-AB4C-E030-C2E4-6CCF31ABF0CB}"/>
              </a:ext>
            </a:extLst>
          </p:cNvPr>
          <p:cNvSpPr txBox="1">
            <a:spLocks/>
          </p:cNvSpPr>
          <p:nvPr/>
        </p:nvSpPr>
        <p:spPr>
          <a:xfrm>
            <a:off x="4663641" y="2679876"/>
            <a:ext cx="5171240" cy="100032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Conducted 7 workshops across departments to identify data pain points, resulting in a comprehensive list of 585 issues.</a:t>
            </a:r>
          </a:p>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Provided a clear view of the organization’s current data challenges, creating a prioritized action list.</a:t>
            </a:r>
          </a:p>
        </p:txBody>
      </p:sp>
      <p:sp>
        <p:nvSpPr>
          <p:cNvPr id="3" name="Text Placeholder 2">
            <a:extLst>
              <a:ext uri="{FF2B5EF4-FFF2-40B4-BE49-F238E27FC236}">
                <a16:creationId xmlns:a16="http://schemas.microsoft.com/office/drawing/2014/main" id="{F87B3F98-4FE5-A030-CCF9-271D6E4C08F7}"/>
              </a:ext>
            </a:extLst>
          </p:cNvPr>
          <p:cNvSpPr txBox="1">
            <a:spLocks/>
          </p:cNvSpPr>
          <p:nvPr/>
        </p:nvSpPr>
        <p:spPr>
          <a:xfrm>
            <a:off x="4603472" y="3779645"/>
            <a:ext cx="5231409" cy="31591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2. Prioritized issue list and use cases</a:t>
            </a:r>
          </a:p>
        </p:txBody>
      </p:sp>
      <p:sp>
        <p:nvSpPr>
          <p:cNvPr id="12" name="Text Placeholder 2">
            <a:extLst>
              <a:ext uri="{FF2B5EF4-FFF2-40B4-BE49-F238E27FC236}">
                <a16:creationId xmlns:a16="http://schemas.microsoft.com/office/drawing/2014/main" id="{0C170057-B611-F001-D277-9E82A5D77795}"/>
              </a:ext>
            </a:extLst>
          </p:cNvPr>
          <p:cNvSpPr txBox="1">
            <a:spLocks/>
          </p:cNvSpPr>
          <p:nvPr/>
        </p:nvSpPr>
        <p:spPr>
          <a:xfrm>
            <a:off x="4663641" y="4039507"/>
            <a:ext cx="5171240" cy="100032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Enabled the organization to prioritize critical data governance initiatives, focusing on use cases that would deliver quick wins and long-term value.</a:t>
            </a:r>
          </a:p>
        </p:txBody>
      </p:sp>
      <p:sp>
        <p:nvSpPr>
          <p:cNvPr id="14" name="Text Placeholder 2">
            <a:extLst>
              <a:ext uri="{FF2B5EF4-FFF2-40B4-BE49-F238E27FC236}">
                <a16:creationId xmlns:a16="http://schemas.microsoft.com/office/drawing/2014/main" id="{5B3B9E7C-985A-A45B-98D0-7374FB6D3928}"/>
              </a:ext>
            </a:extLst>
          </p:cNvPr>
          <p:cNvSpPr txBox="1">
            <a:spLocks/>
          </p:cNvSpPr>
          <p:nvPr/>
        </p:nvSpPr>
        <p:spPr>
          <a:xfrm>
            <a:off x="4603472" y="4753797"/>
            <a:ext cx="5231409" cy="31591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3. Data governance strategy workshop</a:t>
            </a:r>
          </a:p>
        </p:txBody>
      </p:sp>
      <p:sp>
        <p:nvSpPr>
          <p:cNvPr id="15" name="Text Placeholder 2">
            <a:extLst>
              <a:ext uri="{FF2B5EF4-FFF2-40B4-BE49-F238E27FC236}">
                <a16:creationId xmlns:a16="http://schemas.microsoft.com/office/drawing/2014/main" id="{F1161ACF-5F6E-EA90-2F7A-F35DAA189D44}"/>
              </a:ext>
            </a:extLst>
          </p:cNvPr>
          <p:cNvSpPr txBox="1">
            <a:spLocks/>
          </p:cNvSpPr>
          <p:nvPr/>
        </p:nvSpPr>
        <p:spPr>
          <a:xfrm>
            <a:off x="4663641" y="5013659"/>
            <a:ext cx="5171240" cy="100032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Facilitated a strategy session to define the overarching purpose of data governance and establish guiding principles.</a:t>
            </a:r>
          </a:p>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Created a unifying vision for data governance that aligns with organizational goals and sets a clear direction.</a:t>
            </a:r>
          </a:p>
        </p:txBody>
      </p:sp>
      <p:pic>
        <p:nvPicPr>
          <p:cNvPr id="16" name="Picture 15">
            <a:extLst>
              <a:ext uri="{FF2B5EF4-FFF2-40B4-BE49-F238E27FC236}">
                <a16:creationId xmlns:a16="http://schemas.microsoft.com/office/drawing/2014/main" id="{7F9478ED-654E-D8F5-CA08-47BBE17D293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0108162" y="4892297"/>
            <a:ext cx="1853119" cy="354830"/>
          </a:xfrm>
          <a:prstGeom prst="rect">
            <a:avLst/>
          </a:prstGeom>
        </p:spPr>
      </p:pic>
      <p:pic>
        <p:nvPicPr>
          <p:cNvPr id="17" name="Picture 16">
            <a:extLst>
              <a:ext uri="{FF2B5EF4-FFF2-40B4-BE49-F238E27FC236}">
                <a16:creationId xmlns:a16="http://schemas.microsoft.com/office/drawing/2014/main" id="{02762817-776D-0193-B2EF-67D9BD18CE6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108162" y="5391838"/>
            <a:ext cx="1853119" cy="893245"/>
          </a:xfrm>
          <a:prstGeom prst="rect">
            <a:avLst/>
          </a:prstGeom>
        </p:spPr>
      </p:pic>
      <p:pic>
        <p:nvPicPr>
          <p:cNvPr id="24" name="Picture 23">
            <a:extLst>
              <a:ext uri="{FF2B5EF4-FFF2-40B4-BE49-F238E27FC236}">
                <a16:creationId xmlns:a16="http://schemas.microsoft.com/office/drawing/2014/main" id="{A8CE41D4-BCD2-1DA2-9BC3-E2D303A71CC1}"/>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319225" y="3779645"/>
            <a:ext cx="1388430" cy="877882"/>
          </a:xfrm>
          <a:prstGeom prst="rect">
            <a:avLst/>
          </a:prstGeom>
        </p:spPr>
      </p:pic>
      <p:pic>
        <p:nvPicPr>
          <p:cNvPr id="25" name="Picture 24">
            <a:extLst>
              <a:ext uri="{FF2B5EF4-FFF2-40B4-BE49-F238E27FC236}">
                <a16:creationId xmlns:a16="http://schemas.microsoft.com/office/drawing/2014/main" id="{6C5D6A42-95EE-49BF-10AE-8496ABDDB072}"/>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044575" y="2912767"/>
            <a:ext cx="1862953" cy="722167"/>
          </a:xfrm>
          <a:prstGeom prst="rect">
            <a:avLst/>
          </a:prstGeom>
        </p:spPr>
      </p:pic>
      <p:pic>
        <p:nvPicPr>
          <p:cNvPr id="36" name="Picture 35">
            <a:extLst>
              <a:ext uri="{FF2B5EF4-FFF2-40B4-BE49-F238E27FC236}">
                <a16:creationId xmlns:a16="http://schemas.microsoft.com/office/drawing/2014/main" id="{9735965B-D6B0-05FC-192B-E125B1B6FE24}"/>
              </a:ext>
            </a:extLst>
          </p:cNvPr>
          <p:cNvPicPr>
            <a:picLocks noChangeAspect="1"/>
          </p:cNvPicPr>
          <p:nvPr/>
        </p:nvPicPr>
        <p:blipFill>
          <a:blip r:embed="rId6"/>
          <a:stretch>
            <a:fillRect/>
          </a:stretch>
        </p:blipFill>
        <p:spPr>
          <a:xfrm>
            <a:off x="10153133" y="1666537"/>
            <a:ext cx="1554522" cy="1128919"/>
          </a:xfrm>
          <a:prstGeom prst="rect">
            <a:avLst/>
          </a:prstGeom>
        </p:spPr>
      </p:pic>
      <p:sp>
        <p:nvSpPr>
          <p:cNvPr id="22" name="Footer Placeholder 3">
            <a:extLst>
              <a:ext uri="{FF2B5EF4-FFF2-40B4-BE49-F238E27FC236}">
                <a16:creationId xmlns:a16="http://schemas.microsoft.com/office/drawing/2014/main" id="{E9B74D25-9D5B-D962-B65F-9241544A0B54}"/>
              </a:ext>
            </a:extLst>
          </p:cNvPr>
          <p:cNvSpPr>
            <a:spLocks noGrp="1"/>
          </p:cNvSpPr>
          <p:nvPr>
            <p:ph type="ftr" sz="quarter" idx="22"/>
          </p:nvPr>
        </p:nvSpPr>
        <p:spPr>
          <a:xfrm>
            <a:off x="190178" y="6549963"/>
            <a:ext cx="2678597" cy="24765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3" name="Graphic 22" descr="Clipboard with solid fill">
            <a:extLst>
              <a:ext uri="{FF2B5EF4-FFF2-40B4-BE49-F238E27FC236}">
                <a16:creationId xmlns:a16="http://schemas.microsoft.com/office/drawing/2014/main" id="{74FD9FA3-7829-9D08-11C8-2803FA923326}"/>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0731661" y="179959"/>
            <a:ext cx="914400" cy="914400"/>
          </a:xfrm>
          <a:prstGeom prst="rect">
            <a:avLst/>
          </a:prstGeom>
        </p:spPr>
      </p:pic>
    </p:spTree>
    <p:extLst>
      <p:ext uri="{BB962C8B-B14F-4D97-AF65-F5344CB8AC3E}">
        <p14:creationId xmlns:p14="http://schemas.microsoft.com/office/powerpoint/2010/main" val="1641365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FA30C4-490C-1088-0317-C85725E3C0C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4B9DB54-452F-F958-DDDB-FE43A01FCF80}"/>
              </a:ext>
            </a:extLst>
          </p:cNvPr>
          <p:cNvSpPr>
            <a:spLocks noGrp="1"/>
          </p:cNvSpPr>
          <p:nvPr>
            <p:ph type="title"/>
          </p:nvPr>
        </p:nvSpPr>
        <p:spPr>
          <a:xfrm>
            <a:off x="704849" y="439812"/>
            <a:ext cx="9889220" cy="773309"/>
          </a:xfrm>
        </p:spPr>
        <p:txBody>
          <a:bodyPr/>
          <a:lstStyle/>
          <a:p>
            <a:r>
              <a:rPr lang="en-US" sz="2400" b="1" dirty="0">
                <a:solidFill>
                  <a:srgbClr val="0C2B3E"/>
                </a:solidFill>
              </a:rPr>
              <a:t>CASE STUDY</a:t>
            </a:r>
            <a:r>
              <a:rPr lang="en-US" dirty="0">
                <a:solidFill>
                  <a:srgbClr val="0C2B3E"/>
                </a:solidFill>
              </a:rPr>
              <a:t>: Enhancing data literacy at a large container terminal</a:t>
            </a:r>
            <a:endParaRPr lang="en-US" b="1" dirty="0">
              <a:solidFill>
                <a:srgbClr val="0C2B3E"/>
              </a:solidFill>
            </a:endParaRPr>
          </a:p>
        </p:txBody>
      </p:sp>
      <p:sp>
        <p:nvSpPr>
          <p:cNvPr id="5" name="Slide Number Placeholder 4">
            <a:extLst>
              <a:ext uri="{FF2B5EF4-FFF2-40B4-BE49-F238E27FC236}">
                <a16:creationId xmlns:a16="http://schemas.microsoft.com/office/drawing/2014/main" id="{B0F458E0-C7EF-19E3-6BCA-A17B70D2FEC4}"/>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hthoek 12">
            <a:extLst>
              <a:ext uri="{FF2B5EF4-FFF2-40B4-BE49-F238E27FC236}">
                <a16:creationId xmlns:a16="http://schemas.microsoft.com/office/drawing/2014/main" id="{ABBE74DD-118C-2A38-3046-CD5C6A0D9F0A}"/>
              </a:ext>
            </a:extLst>
          </p:cNvPr>
          <p:cNvSpPr/>
          <p:nvPr/>
        </p:nvSpPr>
        <p:spPr>
          <a:xfrm>
            <a:off x="0" y="3263967"/>
            <a:ext cx="4081974" cy="3193287"/>
          </a:xfrm>
          <a:prstGeom prst="rect">
            <a:avLst/>
          </a:prstGeom>
          <a:solidFill>
            <a:srgbClr val="EAF7F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Rechthoek 4">
            <a:extLst>
              <a:ext uri="{FF2B5EF4-FFF2-40B4-BE49-F238E27FC236}">
                <a16:creationId xmlns:a16="http://schemas.microsoft.com/office/drawing/2014/main" id="{CA1014E5-CCCA-2A3D-4833-24DFA47511B0}"/>
              </a:ext>
            </a:extLst>
          </p:cNvPr>
          <p:cNvSpPr/>
          <p:nvPr/>
        </p:nvSpPr>
        <p:spPr>
          <a:xfrm>
            <a:off x="0" y="1601964"/>
            <a:ext cx="4078606" cy="1662003"/>
          </a:xfrm>
          <a:prstGeom prst="rect">
            <a:avLst/>
          </a:prstGeom>
          <a:solidFill>
            <a:srgbClr val="C6F0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9" name="Rectangle 2">
            <a:extLst>
              <a:ext uri="{FF2B5EF4-FFF2-40B4-BE49-F238E27FC236}">
                <a16:creationId xmlns:a16="http://schemas.microsoft.com/office/drawing/2014/main" id="{2876F361-CC2A-6F46-4B9E-0C795AFD5DA5}"/>
              </a:ext>
            </a:extLst>
          </p:cNvPr>
          <p:cNvSpPr/>
          <p:nvPr/>
        </p:nvSpPr>
        <p:spPr>
          <a:xfrm>
            <a:off x="4072831" y="1601965"/>
            <a:ext cx="8119169" cy="4855289"/>
          </a:xfrm>
          <a:prstGeom prst="rect">
            <a:avLst/>
          </a:prstGeom>
          <a:solidFill>
            <a:srgbClr val="C7F0F2">
              <a:alpha val="75000"/>
            </a:srgbClr>
          </a:solidFill>
          <a:effectLst>
            <a:outerShdw sx="1000" sy="1000" algn="t" rotWithShape="0">
              <a:prstClr val="black">
                <a:alpha val="0"/>
              </a:prstClr>
            </a:outerShdw>
          </a:effectLst>
        </p:spPr>
        <p:txBody>
          <a:bodyPr lIns="0" tIns="0" rIns="0" bIns="0" rtlCol="0" anchor="ctr">
            <a:noAutofit/>
          </a:bodyPr>
          <a:lstStyle/>
          <a:p>
            <a:pPr marL="0" marR="0" lvl="0" indent="0" algn="l" defTabSz="1218418" rtl="0" eaLnBrk="1" fontAlgn="auto" latinLnBrk="0" hangingPunct="1">
              <a:lnSpc>
                <a:spcPct val="100000"/>
              </a:lnSpc>
              <a:spcBef>
                <a:spcPts val="0"/>
              </a:spcBef>
              <a:spcAft>
                <a:spcPts val="1200"/>
              </a:spcAft>
              <a:buClr>
                <a:srgbClr val="FFFFFF"/>
              </a:buClr>
              <a:buSzTx/>
              <a:buFontTx/>
              <a:buNone/>
              <a:tabLst/>
              <a:defRPr/>
            </a:pPr>
            <a:endParaRPr kumimoji="0" lang="nl-NL" sz="1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Placeholder 19">
            <a:extLst>
              <a:ext uri="{FF2B5EF4-FFF2-40B4-BE49-F238E27FC236}">
                <a16:creationId xmlns:a16="http://schemas.microsoft.com/office/drawing/2014/main" id="{68294A11-C0F9-1347-257A-3487B6EE6E64}"/>
              </a:ext>
            </a:extLst>
          </p:cNvPr>
          <p:cNvSpPr txBox="1">
            <a:spLocks/>
          </p:cNvSpPr>
          <p:nvPr/>
        </p:nvSpPr>
        <p:spPr>
          <a:xfrm>
            <a:off x="524866" y="1819834"/>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Objective</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Text Placeholder 19">
            <a:extLst>
              <a:ext uri="{FF2B5EF4-FFF2-40B4-BE49-F238E27FC236}">
                <a16:creationId xmlns:a16="http://schemas.microsoft.com/office/drawing/2014/main" id="{E9C34522-33DA-160F-E744-2B35DE3F79CC}"/>
              </a:ext>
            </a:extLst>
          </p:cNvPr>
          <p:cNvSpPr txBox="1">
            <a:spLocks/>
          </p:cNvSpPr>
          <p:nvPr/>
        </p:nvSpPr>
        <p:spPr>
          <a:xfrm>
            <a:off x="4603472" y="1819834"/>
            <a:ext cx="5441103"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Approach &amp; Key Deliverables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3" name="Text Placeholder 23">
            <a:extLst>
              <a:ext uri="{FF2B5EF4-FFF2-40B4-BE49-F238E27FC236}">
                <a16:creationId xmlns:a16="http://schemas.microsoft.com/office/drawing/2014/main" id="{67FF40B0-714B-64B1-8211-92714E56FC72}"/>
              </a:ext>
            </a:extLst>
          </p:cNvPr>
          <p:cNvSpPr txBox="1">
            <a:spLocks/>
          </p:cNvSpPr>
          <p:nvPr/>
        </p:nvSpPr>
        <p:spPr>
          <a:xfrm>
            <a:off x="524866" y="2230998"/>
            <a:ext cx="2951162" cy="1032969"/>
          </a:xfrm>
          <a:prstGeom prst="rect">
            <a:avLst/>
          </a:prstGeom>
        </p:spPr>
        <p:txBody>
          <a:bodyPr>
            <a:norm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50000"/>
              </a:lnSpc>
              <a:spcBef>
                <a:spcPts val="10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Boost data literacy and raise awareness of data governance principles across the organization through creative engagement.</a:t>
            </a:r>
            <a:endParaRPr kumimoji="0" lang="en-BE"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8" name="Text Placeholder 19">
            <a:extLst>
              <a:ext uri="{FF2B5EF4-FFF2-40B4-BE49-F238E27FC236}">
                <a16:creationId xmlns:a16="http://schemas.microsoft.com/office/drawing/2014/main" id="{1DF21B0E-0CF7-DCC7-4F76-0690F6A8A398}"/>
              </a:ext>
            </a:extLst>
          </p:cNvPr>
          <p:cNvSpPr txBox="1">
            <a:spLocks/>
          </p:cNvSpPr>
          <p:nvPr/>
        </p:nvSpPr>
        <p:spPr>
          <a:xfrm>
            <a:off x="524865" y="3431975"/>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Key Takeaways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9" name="Text Placeholder 23">
            <a:extLst>
              <a:ext uri="{FF2B5EF4-FFF2-40B4-BE49-F238E27FC236}">
                <a16:creationId xmlns:a16="http://schemas.microsoft.com/office/drawing/2014/main" id="{320CD8F7-56B1-17B8-B4DF-F291F454C665}"/>
              </a:ext>
            </a:extLst>
          </p:cNvPr>
          <p:cNvSpPr txBox="1">
            <a:spLocks/>
          </p:cNvSpPr>
          <p:nvPr/>
        </p:nvSpPr>
        <p:spPr>
          <a:xfrm>
            <a:off x="382555" y="3874469"/>
            <a:ext cx="3387013" cy="1921381"/>
          </a:xfrm>
          <a:prstGeom prst="rect">
            <a:avLst/>
          </a:prstGeom>
        </p:spPr>
        <p:txBody>
          <a:bodyPr>
            <a:no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Increased engagement: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The cartoon and storytelling approach made data governance fun and engaging, boosting interest and retention.</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Improved data literacy: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Simplified concepts in the comic helped employees understand data governance basics, enhancing data literacy.</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Foundation for culture change:</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 Container Chris is now a recognizable symbol, strengthening the company's commitment to data governance and supporting a data-driven culture.</a:t>
            </a:r>
          </a:p>
        </p:txBody>
      </p:sp>
      <p:sp>
        <p:nvSpPr>
          <p:cNvPr id="20" name="Text Placeholder 2">
            <a:extLst>
              <a:ext uri="{FF2B5EF4-FFF2-40B4-BE49-F238E27FC236}">
                <a16:creationId xmlns:a16="http://schemas.microsoft.com/office/drawing/2014/main" id="{C9C87908-FF82-1D72-CFEF-87146D3D4733}"/>
              </a:ext>
            </a:extLst>
          </p:cNvPr>
          <p:cNvSpPr>
            <a:spLocks noGrp="1"/>
          </p:cNvSpPr>
          <p:nvPr>
            <p:ph type="body" sz="quarter" idx="12"/>
          </p:nvPr>
        </p:nvSpPr>
        <p:spPr>
          <a:xfrm>
            <a:off x="4603471" y="2499972"/>
            <a:ext cx="5231409" cy="315915"/>
          </a:xfrm>
        </p:spPr>
        <p:txBody>
          <a:bodyPr/>
          <a:lstStyle/>
          <a:p>
            <a:r>
              <a:rPr lang="en-US" dirty="0">
                <a:solidFill>
                  <a:srgbClr val="0C2B3E"/>
                </a:solidFill>
              </a:rPr>
              <a:t>1. Creation of "Container Chris" character</a:t>
            </a:r>
          </a:p>
        </p:txBody>
      </p:sp>
      <p:sp>
        <p:nvSpPr>
          <p:cNvPr id="21" name="Text Placeholder 2">
            <a:extLst>
              <a:ext uri="{FF2B5EF4-FFF2-40B4-BE49-F238E27FC236}">
                <a16:creationId xmlns:a16="http://schemas.microsoft.com/office/drawing/2014/main" id="{714BB003-A2D8-9FF9-4DF0-D0C1ED76757E}"/>
              </a:ext>
            </a:extLst>
          </p:cNvPr>
          <p:cNvSpPr txBox="1">
            <a:spLocks/>
          </p:cNvSpPr>
          <p:nvPr/>
        </p:nvSpPr>
        <p:spPr>
          <a:xfrm>
            <a:off x="4663640" y="2759834"/>
            <a:ext cx="4078606" cy="100032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Developed a relatable cartoon figure, "Container Chris," who personifies data governance concepts, making them more accessible and engaging for employees.</a:t>
            </a:r>
          </a:p>
        </p:txBody>
      </p:sp>
      <p:sp>
        <p:nvSpPr>
          <p:cNvPr id="3" name="Text Placeholder 2">
            <a:extLst>
              <a:ext uri="{FF2B5EF4-FFF2-40B4-BE49-F238E27FC236}">
                <a16:creationId xmlns:a16="http://schemas.microsoft.com/office/drawing/2014/main" id="{8A2CA2F7-A480-F2CC-3E46-507F88DACD94}"/>
              </a:ext>
            </a:extLst>
          </p:cNvPr>
          <p:cNvSpPr txBox="1">
            <a:spLocks/>
          </p:cNvSpPr>
          <p:nvPr/>
        </p:nvSpPr>
        <p:spPr>
          <a:xfrm>
            <a:off x="4603471" y="3580003"/>
            <a:ext cx="5231409" cy="31591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2. Comic story development</a:t>
            </a:r>
          </a:p>
        </p:txBody>
      </p:sp>
      <p:sp>
        <p:nvSpPr>
          <p:cNvPr id="12" name="Text Placeholder 2">
            <a:extLst>
              <a:ext uri="{FF2B5EF4-FFF2-40B4-BE49-F238E27FC236}">
                <a16:creationId xmlns:a16="http://schemas.microsoft.com/office/drawing/2014/main" id="{AFF4EB21-793F-64DB-6E53-0712A13F2132}"/>
              </a:ext>
            </a:extLst>
          </p:cNvPr>
          <p:cNvSpPr txBox="1">
            <a:spLocks/>
          </p:cNvSpPr>
          <p:nvPr/>
        </p:nvSpPr>
        <p:spPr>
          <a:xfrm>
            <a:off x="4663640" y="3839865"/>
            <a:ext cx="4078606" cy="100032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Designed an easy-to-understand comic story featuring Container Chris. The storyline explains the importance of data governance and covers essential topics, such as data quality, security, and compliance.</a:t>
            </a:r>
          </a:p>
        </p:txBody>
      </p:sp>
      <p:sp>
        <p:nvSpPr>
          <p:cNvPr id="14" name="Text Placeholder 2">
            <a:extLst>
              <a:ext uri="{FF2B5EF4-FFF2-40B4-BE49-F238E27FC236}">
                <a16:creationId xmlns:a16="http://schemas.microsoft.com/office/drawing/2014/main" id="{AC650AD9-1897-6EC8-1FDF-02022515CE9E}"/>
              </a:ext>
            </a:extLst>
          </p:cNvPr>
          <p:cNvSpPr txBox="1">
            <a:spLocks/>
          </p:cNvSpPr>
          <p:nvPr/>
        </p:nvSpPr>
        <p:spPr>
          <a:xfrm>
            <a:off x="4603471" y="4833755"/>
            <a:ext cx="5231409" cy="31591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3. Lunch &amp; Learn sessions</a:t>
            </a:r>
          </a:p>
        </p:txBody>
      </p:sp>
      <p:sp>
        <p:nvSpPr>
          <p:cNvPr id="15" name="Text Placeholder 2">
            <a:extLst>
              <a:ext uri="{FF2B5EF4-FFF2-40B4-BE49-F238E27FC236}">
                <a16:creationId xmlns:a16="http://schemas.microsoft.com/office/drawing/2014/main" id="{71F81A38-41BF-3A3C-A0DF-E696E862C698}"/>
              </a:ext>
            </a:extLst>
          </p:cNvPr>
          <p:cNvSpPr txBox="1">
            <a:spLocks/>
          </p:cNvSpPr>
          <p:nvPr/>
        </p:nvSpPr>
        <p:spPr>
          <a:xfrm>
            <a:off x="4663640" y="5093617"/>
            <a:ext cx="4078606" cy="100032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anose="05000000000000000000" pitchFamily="2" charset="2"/>
              <a:buChar char="§"/>
              <a:tabLst/>
              <a:defRPr/>
            </a:pPr>
            <a:r>
              <a:rPr kumimoji="0" lang="en-US" sz="11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Hosted interactive "Lunch and Learn" sessions to introduce Container Chris to employees and dive deeper into the core data governance principles, fostering open discussions and increasing engagement.</a:t>
            </a:r>
          </a:p>
        </p:txBody>
      </p:sp>
      <p:pic>
        <p:nvPicPr>
          <p:cNvPr id="22" name="Picture 21">
            <a:extLst>
              <a:ext uri="{FF2B5EF4-FFF2-40B4-BE49-F238E27FC236}">
                <a16:creationId xmlns:a16="http://schemas.microsoft.com/office/drawing/2014/main" id="{BD294AF9-A0BA-558A-1DE4-D0CD04B0945B}"/>
              </a:ext>
            </a:extLst>
          </p:cNvPr>
          <p:cNvPicPr>
            <a:picLocks noChangeAspect="1"/>
          </p:cNvPicPr>
          <p:nvPr/>
        </p:nvPicPr>
        <p:blipFill>
          <a:blip r:embed="rId2"/>
          <a:stretch>
            <a:fillRect/>
          </a:stretch>
        </p:blipFill>
        <p:spPr>
          <a:xfrm>
            <a:off x="9007682" y="2577971"/>
            <a:ext cx="2918882" cy="2937504"/>
          </a:xfrm>
          <a:prstGeom prst="rect">
            <a:avLst/>
          </a:prstGeom>
        </p:spPr>
      </p:pic>
      <p:sp>
        <p:nvSpPr>
          <p:cNvPr id="16" name="Footer Placeholder 3">
            <a:extLst>
              <a:ext uri="{FF2B5EF4-FFF2-40B4-BE49-F238E27FC236}">
                <a16:creationId xmlns:a16="http://schemas.microsoft.com/office/drawing/2014/main" id="{F45BD775-C077-A052-42FD-483DC024373C}"/>
              </a:ext>
            </a:extLst>
          </p:cNvPr>
          <p:cNvSpPr>
            <a:spLocks noGrp="1"/>
          </p:cNvSpPr>
          <p:nvPr>
            <p:ph type="ftr" sz="quarter" idx="22"/>
          </p:nvPr>
        </p:nvSpPr>
        <p:spPr>
          <a:xfrm>
            <a:off x="190178" y="6549963"/>
            <a:ext cx="2678597" cy="24765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7" name="Graphic 16" descr="Clipboard with solid fill">
            <a:extLst>
              <a:ext uri="{FF2B5EF4-FFF2-40B4-BE49-F238E27FC236}">
                <a16:creationId xmlns:a16="http://schemas.microsoft.com/office/drawing/2014/main" id="{1AE5CDED-535A-82D0-C88C-E3E16C366C27}"/>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0731661" y="179959"/>
            <a:ext cx="914400" cy="914400"/>
          </a:xfrm>
          <a:prstGeom prst="rect">
            <a:avLst/>
          </a:prstGeom>
        </p:spPr>
      </p:pic>
    </p:spTree>
    <p:extLst>
      <p:ext uri="{BB962C8B-B14F-4D97-AF65-F5344CB8AC3E}">
        <p14:creationId xmlns:p14="http://schemas.microsoft.com/office/powerpoint/2010/main" val="17084556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9CDAAC-12EB-3636-B0DA-6A85EF9CCC2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464F7A5-88C0-5811-AC83-429E5E21DCF2}"/>
              </a:ext>
            </a:extLst>
          </p:cNvPr>
          <p:cNvSpPr>
            <a:spLocks noGrp="1"/>
          </p:cNvSpPr>
          <p:nvPr>
            <p:ph type="title"/>
          </p:nvPr>
        </p:nvSpPr>
        <p:spPr>
          <a:xfrm>
            <a:off x="704849" y="439813"/>
            <a:ext cx="9711359" cy="394692"/>
          </a:xfrm>
        </p:spPr>
        <p:txBody>
          <a:bodyPr/>
          <a:lstStyle/>
          <a:p>
            <a:r>
              <a:rPr lang="en-US" dirty="0">
                <a:solidFill>
                  <a:srgbClr val="0C2B3E"/>
                </a:solidFill>
              </a:rPr>
              <a:t>What success looks like: </a:t>
            </a:r>
            <a:r>
              <a:rPr lang="en-US" sz="2400" b="1" dirty="0">
                <a:solidFill>
                  <a:srgbClr val="0C2B3E"/>
                </a:solidFill>
              </a:rPr>
              <a:t>KEY DELIVERABLES</a:t>
            </a:r>
            <a:endParaRPr lang="en-US" b="1" dirty="0">
              <a:solidFill>
                <a:srgbClr val="0C2B3E"/>
              </a:solidFill>
            </a:endParaRPr>
          </a:p>
        </p:txBody>
      </p:sp>
      <p:sp>
        <p:nvSpPr>
          <p:cNvPr id="5" name="Slide Number Placeholder 4">
            <a:extLst>
              <a:ext uri="{FF2B5EF4-FFF2-40B4-BE49-F238E27FC236}">
                <a16:creationId xmlns:a16="http://schemas.microsoft.com/office/drawing/2014/main" id="{2EF6D58B-993B-6AF4-FF7E-FC3A004F35F9}"/>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Rechthoek 12">
            <a:extLst>
              <a:ext uri="{FF2B5EF4-FFF2-40B4-BE49-F238E27FC236}">
                <a16:creationId xmlns:a16="http://schemas.microsoft.com/office/drawing/2014/main" id="{A01EEDC2-44AE-3E06-3B20-61AE32CA9791}"/>
              </a:ext>
            </a:extLst>
          </p:cNvPr>
          <p:cNvSpPr/>
          <p:nvPr/>
        </p:nvSpPr>
        <p:spPr>
          <a:xfrm>
            <a:off x="-1" y="4222839"/>
            <a:ext cx="5909095" cy="2234415"/>
          </a:xfrm>
          <a:prstGeom prst="rect">
            <a:avLst/>
          </a:prstGeom>
          <a:solidFill>
            <a:srgbClr val="EAF7F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Rechthoek 4">
            <a:extLst>
              <a:ext uri="{FF2B5EF4-FFF2-40B4-BE49-F238E27FC236}">
                <a16:creationId xmlns:a16="http://schemas.microsoft.com/office/drawing/2014/main" id="{1C5F3E03-6E42-D89B-A9E2-1C6D90914AF3}"/>
              </a:ext>
            </a:extLst>
          </p:cNvPr>
          <p:cNvSpPr/>
          <p:nvPr/>
        </p:nvSpPr>
        <p:spPr>
          <a:xfrm>
            <a:off x="-1" y="1601964"/>
            <a:ext cx="5909095" cy="2620875"/>
          </a:xfrm>
          <a:prstGeom prst="rect">
            <a:avLst/>
          </a:prstGeom>
          <a:solidFill>
            <a:srgbClr val="C6F0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BE" sz="18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0" name="Rectangle 2">
            <a:extLst>
              <a:ext uri="{FF2B5EF4-FFF2-40B4-BE49-F238E27FC236}">
                <a16:creationId xmlns:a16="http://schemas.microsoft.com/office/drawing/2014/main" id="{60B2FD0C-5428-567C-0F48-F19D710E19F7}"/>
              </a:ext>
            </a:extLst>
          </p:cNvPr>
          <p:cNvSpPr/>
          <p:nvPr/>
        </p:nvSpPr>
        <p:spPr>
          <a:xfrm>
            <a:off x="5909094" y="1601965"/>
            <a:ext cx="6282906" cy="2620874"/>
          </a:xfrm>
          <a:prstGeom prst="rect">
            <a:avLst/>
          </a:prstGeom>
          <a:solidFill>
            <a:srgbClr val="C7F0F2">
              <a:alpha val="75000"/>
            </a:srgbClr>
          </a:solidFill>
          <a:effectLst>
            <a:outerShdw sx="1000" sy="1000" algn="t" rotWithShape="0">
              <a:prstClr val="black">
                <a:alpha val="0"/>
              </a:prstClr>
            </a:outerShdw>
          </a:effectLst>
        </p:spPr>
        <p:txBody>
          <a:bodyPr lIns="0" tIns="0" rIns="0" bIns="0" rtlCol="0" anchor="ctr">
            <a:noAutofit/>
          </a:bodyPr>
          <a:lstStyle/>
          <a:p>
            <a:pPr marL="0" marR="0" lvl="0" indent="0" algn="l" defTabSz="1218418" rtl="0" eaLnBrk="1" fontAlgn="auto" latinLnBrk="0" hangingPunct="1">
              <a:lnSpc>
                <a:spcPct val="100000"/>
              </a:lnSpc>
              <a:spcBef>
                <a:spcPts val="0"/>
              </a:spcBef>
              <a:spcAft>
                <a:spcPts val="1200"/>
              </a:spcAft>
              <a:buClr>
                <a:srgbClr val="FFFFFF"/>
              </a:buClr>
              <a:buSzTx/>
              <a:buFontTx/>
              <a:buNone/>
              <a:tabLst/>
              <a:defRPr/>
            </a:pPr>
            <a:endParaRPr kumimoji="0" lang="nl-NL" sz="14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1" name="Text Placeholder 19">
            <a:extLst>
              <a:ext uri="{FF2B5EF4-FFF2-40B4-BE49-F238E27FC236}">
                <a16:creationId xmlns:a16="http://schemas.microsoft.com/office/drawing/2014/main" id="{848F765F-2447-D64C-AD91-DAB2BB11DBEF}"/>
              </a:ext>
            </a:extLst>
          </p:cNvPr>
          <p:cNvSpPr txBox="1">
            <a:spLocks/>
          </p:cNvSpPr>
          <p:nvPr/>
        </p:nvSpPr>
        <p:spPr>
          <a:xfrm>
            <a:off x="524866" y="1819834"/>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Foundational Deliverables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15" name="Text Placeholder 23">
            <a:extLst>
              <a:ext uri="{FF2B5EF4-FFF2-40B4-BE49-F238E27FC236}">
                <a16:creationId xmlns:a16="http://schemas.microsoft.com/office/drawing/2014/main" id="{F6C98771-A82B-3FF0-8640-8F482B815589}"/>
              </a:ext>
            </a:extLst>
          </p:cNvPr>
          <p:cNvSpPr txBox="1">
            <a:spLocks/>
          </p:cNvSpPr>
          <p:nvPr/>
        </p:nvSpPr>
        <p:spPr>
          <a:xfrm>
            <a:off x="524866" y="2230997"/>
            <a:ext cx="4685489" cy="1921381"/>
          </a:xfrm>
          <a:prstGeom prst="rect">
            <a:avLst/>
          </a:prstGeom>
        </p:spPr>
        <p:txBody>
          <a:bodyPr>
            <a:no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Business glossary: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 shared vocabulary for key terms and data definitions.</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governance charter: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 formal document outlining the purpose, principles, and framework.</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Roles &amp; responsibilities matrix: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Clearly defined accountability for Data Owners, Stewards, and Custodians.</a:t>
            </a:r>
          </a:p>
        </p:txBody>
      </p:sp>
      <p:sp>
        <p:nvSpPr>
          <p:cNvPr id="25" name="Text Placeholder 19">
            <a:extLst>
              <a:ext uri="{FF2B5EF4-FFF2-40B4-BE49-F238E27FC236}">
                <a16:creationId xmlns:a16="http://schemas.microsoft.com/office/drawing/2014/main" id="{E1937771-D44D-09DC-AD28-0A7BCBF582C5}"/>
              </a:ext>
            </a:extLst>
          </p:cNvPr>
          <p:cNvSpPr txBox="1">
            <a:spLocks/>
          </p:cNvSpPr>
          <p:nvPr/>
        </p:nvSpPr>
        <p:spPr>
          <a:xfrm>
            <a:off x="524866" y="4318054"/>
            <a:ext cx="2950797"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Process Deliverables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6" name="Text Placeholder 23">
            <a:extLst>
              <a:ext uri="{FF2B5EF4-FFF2-40B4-BE49-F238E27FC236}">
                <a16:creationId xmlns:a16="http://schemas.microsoft.com/office/drawing/2014/main" id="{DC62E44A-0714-32B7-F73C-4A0C21DFFDA1}"/>
              </a:ext>
            </a:extLst>
          </p:cNvPr>
          <p:cNvSpPr txBox="1">
            <a:spLocks/>
          </p:cNvSpPr>
          <p:nvPr/>
        </p:nvSpPr>
        <p:spPr>
          <a:xfrm>
            <a:off x="524866" y="4729217"/>
            <a:ext cx="4685489" cy="1921381"/>
          </a:xfrm>
          <a:prstGeom prst="rect">
            <a:avLst/>
          </a:prstGeom>
        </p:spPr>
        <p:txBody>
          <a:bodyPr>
            <a:no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Data quality dashboard: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Visual representation of data quality metrics and trends.</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Critical data elements (CDEs) documentation: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Defined and prioritized CDEs with data quality rules.</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Workflow and process maps: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Clear diagrams of key governance processes like issue resolution or metadata management.</a:t>
            </a:r>
          </a:p>
        </p:txBody>
      </p:sp>
      <p:sp>
        <p:nvSpPr>
          <p:cNvPr id="27" name="Text Placeholder 19">
            <a:extLst>
              <a:ext uri="{FF2B5EF4-FFF2-40B4-BE49-F238E27FC236}">
                <a16:creationId xmlns:a16="http://schemas.microsoft.com/office/drawing/2014/main" id="{A96CCF6F-C284-447A-8EE1-69AB66EFA6AE}"/>
              </a:ext>
            </a:extLst>
          </p:cNvPr>
          <p:cNvSpPr txBox="1">
            <a:spLocks/>
          </p:cNvSpPr>
          <p:nvPr/>
        </p:nvSpPr>
        <p:spPr>
          <a:xfrm>
            <a:off x="6607833" y="1822340"/>
            <a:ext cx="3312544"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Communication Deliverables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28" name="Text Placeholder 23">
            <a:extLst>
              <a:ext uri="{FF2B5EF4-FFF2-40B4-BE49-F238E27FC236}">
                <a16:creationId xmlns:a16="http://schemas.microsoft.com/office/drawing/2014/main" id="{F2F95F53-4DD9-22C0-7F11-2738E1919380}"/>
              </a:ext>
            </a:extLst>
          </p:cNvPr>
          <p:cNvSpPr txBox="1">
            <a:spLocks/>
          </p:cNvSpPr>
          <p:nvPr/>
        </p:nvSpPr>
        <p:spPr>
          <a:xfrm>
            <a:off x="6607833" y="2233503"/>
            <a:ext cx="4685489" cy="1921381"/>
          </a:xfrm>
          <a:prstGeom prst="rect">
            <a:avLst/>
          </a:prstGeom>
        </p:spPr>
        <p:txBody>
          <a:bodyPr>
            <a:no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Awareness materials: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Posters, website, newsletters, or infographics to promote data governance.</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Training materials: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Structured guides, videos, and presentations to educate teams.</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Stakeholder engagement plan: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Strategies for engaging and maintaining stakeholder buy-in.</a:t>
            </a:r>
          </a:p>
        </p:txBody>
      </p:sp>
      <p:sp>
        <p:nvSpPr>
          <p:cNvPr id="29" name="Rectangle 2">
            <a:extLst>
              <a:ext uri="{FF2B5EF4-FFF2-40B4-BE49-F238E27FC236}">
                <a16:creationId xmlns:a16="http://schemas.microsoft.com/office/drawing/2014/main" id="{CC0013B8-8FA0-053E-8F86-76FB1D9CE5C2}"/>
              </a:ext>
            </a:extLst>
          </p:cNvPr>
          <p:cNvSpPr/>
          <p:nvPr/>
        </p:nvSpPr>
        <p:spPr>
          <a:xfrm>
            <a:off x="5909094" y="4222839"/>
            <a:ext cx="6282906" cy="2246032"/>
          </a:xfrm>
          <a:prstGeom prst="rect">
            <a:avLst/>
          </a:prstGeom>
          <a:solidFill>
            <a:srgbClr val="11B5B4">
              <a:alpha val="75000"/>
            </a:srgbClr>
          </a:solidFill>
          <a:effectLst>
            <a:outerShdw sx="1000" sy="1000" algn="t" rotWithShape="0">
              <a:prstClr val="black">
                <a:alpha val="0"/>
              </a:prstClr>
            </a:outerShdw>
          </a:effectLst>
        </p:spPr>
        <p:txBody>
          <a:bodyPr lIns="0" tIns="0" rIns="0" bIns="0" rtlCol="0" anchor="ctr">
            <a:noAutofit/>
          </a:bodyPr>
          <a:lstStyle/>
          <a:p>
            <a:pPr marL="0" marR="0" lvl="0" indent="0" algn="l" defTabSz="1218418" rtl="0" eaLnBrk="1" fontAlgn="auto" latinLnBrk="0" hangingPunct="1">
              <a:lnSpc>
                <a:spcPct val="100000"/>
              </a:lnSpc>
              <a:spcBef>
                <a:spcPts val="0"/>
              </a:spcBef>
              <a:spcAft>
                <a:spcPts val="1200"/>
              </a:spcAft>
              <a:buClr>
                <a:srgbClr val="FFFFFF"/>
              </a:buClr>
              <a:buSzTx/>
              <a:buFontTx/>
              <a:buNone/>
              <a:tabLst/>
              <a:defRPr/>
            </a:pPr>
            <a:endParaRPr kumimoji="0" lang="nl-NL" sz="1400" b="1" i="0" u="none" strike="noStrike" kern="1200" cap="none" spc="0" normalizeH="0" baseline="0" noProof="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30" name="Text Placeholder 19">
            <a:extLst>
              <a:ext uri="{FF2B5EF4-FFF2-40B4-BE49-F238E27FC236}">
                <a16:creationId xmlns:a16="http://schemas.microsoft.com/office/drawing/2014/main" id="{5BA27C44-D1C8-05D5-AFEF-3E40E411E9DB}"/>
              </a:ext>
            </a:extLst>
          </p:cNvPr>
          <p:cNvSpPr txBox="1">
            <a:spLocks/>
          </p:cNvSpPr>
          <p:nvPr/>
        </p:nvSpPr>
        <p:spPr>
          <a:xfrm>
            <a:off x="6607833" y="4443214"/>
            <a:ext cx="3312544" cy="411163"/>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sz="2800" b="1" i="0" kern="120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Success Tracking Deliverables</a:t>
            </a:r>
            <a:endParaRPr kumimoji="0" lang="en-BE" sz="16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endParaRPr>
          </a:p>
        </p:txBody>
      </p:sp>
      <p:sp>
        <p:nvSpPr>
          <p:cNvPr id="31" name="Text Placeholder 23">
            <a:extLst>
              <a:ext uri="{FF2B5EF4-FFF2-40B4-BE49-F238E27FC236}">
                <a16:creationId xmlns:a16="http://schemas.microsoft.com/office/drawing/2014/main" id="{62B476D1-EEA0-AA38-0572-7CDD016C6DFB}"/>
              </a:ext>
            </a:extLst>
          </p:cNvPr>
          <p:cNvSpPr txBox="1">
            <a:spLocks/>
          </p:cNvSpPr>
          <p:nvPr/>
        </p:nvSpPr>
        <p:spPr>
          <a:xfrm>
            <a:off x="6607833" y="4854377"/>
            <a:ext cx="4685489" cy="1921381"/>
          </a:xfrm>
          <a:prstGeom prst="rect">
            <a:avLst/>
          </a:prstGeom>
        </p:spPr>
        <p:txBody>
          <a:bodyPr>
            <a:no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1400" b="1" i="0"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2pPr>
            <a:lvl3pPr marL="11430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3pPr>
            <a:lvl4pPr marL="16002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4pPr>
            <a:lvl5pPr marL="2057400" indent="-228600" algn="l" defTabSz="914400" rtl="0" eaLnBrk="1" latinLnBrk="0" hangingPunct="1">
              <a:lnSpc>
                <a:spcPct val="100000"/>
              </a:lnSpc>
              <a:spcBef>
                <a:spcPts val="500"/>
              </a:spcBef>
              <a:spcAft>
                <a:spcPts val="600"/>
              </a:spcAft>
              <a:buClr>
                <a:schemeClr val="accent2"/>
              </a:buClr>
              <a:buFont typeface="Arial" panose="020B0604020202020204" pitchFamily="34" charset="0"/>
              <a:buChar char="•"/>
              <a:defRPr sz="1400" b="1" i="0" kern="1200">
                <a:solidFill>
                  <a:schemeClr val="bg1"/>
                </a:solidFill>
                <a:latin typeface="Montserrat" pitchFamily="2" charset="77"/>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Metrics scorecard: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 summary of data governance KPIs to monitor progress.</a:t>
            </a:r>
          </a:p>
          <a:p>
            <a:pPr marL="171450" marR="0" lvl="0" indent="-171450" algn="l" defTabSz="914400" rtl="0" eaLnBrk="1" fontAlgn="auto" latinLnBrk="0" hangingPunct="1">
              <a:lnSpc>
                <a:spcPct val="150000"/>
              </a:lnSpc>
              <a:spcBef>
                <a:spcPts val="0"/>
              </a:spcBef>
              <a:spcAft>
                <a:spcPts val="0"/>
              </a:spcAft>
              <a:buClr>
                <a:srgbClr val="5CB6F9"/>
              </a:buClr>
              <a:buSzTx/>
              <a:buFont typeface="Wingdings" panose="05000000000000000000" pitchFamily="2" charset="2"/>
              <a:buChar char="§"/>
              <a:tabLst/>
              <a:defRPr/>
            </a:pPr>
            <a:r>
              <a:rPr kumimoji="0" lang="en-US" sz="105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Roadmap: </a:t>
            </a:r>
            <a:r>
              <a:rPr kumimoji="0" lang="en-US" sz="105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A phased plan of initiatives, milestones, and timelines.</a:t>
            </a:r>
          </a:p>
        </p:txBody>
      </p:sp>
      <p:sp>
        <p:nvSpPr>
          <p:cNvPr id="3" name="Footer Placeholder 3">
            <a:extLst>
              <a:ext uri="{FF2B5EF4-FFF2-40B4-BE49-F238E27FC236}">
                <a16:creationId xmlns:a16="http://schemas.microsoft.com/office/drawing/2014/main" id="{CAA87611-4C47-C81F-8A31-1768F0FAB496}"/>
              </a:ext>
            </a:extLst>
          </p:cNvPr>
          <p:cNvSpPr>
            <a:spLocks noGrp="1"/>
          </p:cNvSpPr>
          <p:nvPr>
            <p:ph type="ftr" sz="quarter" idx="22"/>
          </p:nvPr>
        </p:nvSpPr>
        <p:spPr>
          <a:xfrm>
            <a:off x="190178" y="6549963"/>
            <a:ext cx="2678597" cy="24765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273344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8ABECE-6742-E078-1D9C-1A80E4E54E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FC46B3C-C136-E17B-F5F3-1B3F166A2526}"/>
              </a:ext>
            </a:extLst>
          </p:cNvPr>
          <p:cNvSpPr>
            <a:spLocks noGrp="1"/>
          </p:cNvSpPr>
          <p:nvPr>
            <p:ph type="title"/>
          </p:nvPr>
        </p:nvSpPr>
        <p:spPr/>
        <p:txBody>
          <a:bodyPr/>
          <a:lstStyle/>
          <a:p>
            <a:r>
              <a:rPr lang="en-US" dirty="0">
                <a:solidFill>
                  <a:srgbClr val="0C2B3E"/>
                </a:solidFill>
              </a:rPr>
              <a:t>Key </a:t>
            </a:r>
            <a:r>
              <a:rPr lang="en-US" sz="2400" b="1" dirty="0">
                <a:solidFill>
                  <a:srgbClr val="0C2B3E"/>
                </a:solidFill>
              </a:rPr>
              <a:t>SUCCESS </a:t>
            </a:r>
            <a:r>
              <a:rPr lang="en-US" dirty="0">
                <a:solidFill>
                  <a:srgbClr val="0C2B3E"/>
                </a:solidFill>
              </a:rPr>
              <a:t>Factors! …but also </a:t>
            </a:r>
            <a:r>
              <a:rPr lang="en-US" sz="2400" b="1" dirty="0">
                <a:solidFill>
                  <a:srgbClr val="0C2B3E"/>
                </a:solidFill>
              </a:rPr>
              <a:t>PITFALLS</a:t>
            </a:r>
            <a:endParaRPr lang="en-US" b="1" dirty="0">
              <a:solidFill>
                <a:srgbClr val="0C2B3E"/>
              </a:solidFill>
            </a:endParaRPr>
          </a:p>
        </p:txBody>
      </p:sp>
      <p:sp>
        <p:nvSpPr>
          <p:cNvPr id="3" name="Text Placeholder 2">
            <a:extLst>
              <a:ext uri="{FF2B5EF4-FFF2-40B4-BE49-F238E27FC236}">
                <a16:creationId xmlns:a16="http://schemas.microsoft.com/office/drawing/2014/main" id="{736CF383-D587-0381-163C-ED156EFA6B67}"/>
              </a:ext>
            </a:extLst>
          </p:cNvPr>
          <p:cNvSpPr>
            <a:spLocks noGrp="1"/>
          </p:cNvSpPr>
          <p:nvPr>
            <p:ph type="body" sz="quarter" idx="12"/>
          </p:nvPr>
        </p:nvSpPr>
        <p:spPr>
          <a:xfrm>
            <a:off x="704850" y="1499616"/>
            <a:ext cx="9933653" cy="4562855"/>
          </a:xfrm>
        </p:spPr>
        <p:txBody>
          <a:bodyPr/>
          <a:lstStyle/>
          <a:p>
            <a:pPr marL="285750" indent="-285750">
              <a:lnSpc>
                <a:spcPct val="100000"/>
              </a:lnSpc>
              <a:buClr>
                <a:schemeClr val="accent2"/>
              </a:buClr>
              <a:buFont typeface="Wingdings" panose="05000000000000000000" pitchFamily="2" charset="2"/>
              <a:buChar char="§"/>
            </a:pPr>
            <a:r>
              <a:rPr lang="en-US" sz="1200" b="1" dirty="0">
                <a:solidFill>
                  <a:srgbClr val="0C2B3E"/>
                </a:solidFill>
              </a:rPr>
              <a:t>Start with the problem and assess the current state</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Data Governance must be problem-focused—address specific business problems that need solving. But don’t boil the ocean!</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Evaluate your existing data landscape to understand the current state before initiating efforts.</a:t>
            </a:r>
          </a:p>
          <a:p>
            <a:pPr marL="285750" indent="-285750">
              <a:lnSpc>
                <a:spcPct val="100000"/>
              </a:lnSpc>
              <a:buClr>
                <a:schemeClr val="accent2"/>
              </a:buClr>
              <a:buFont typeface="Wingdings" panose="05000000000000000000" pitchFamily="2" charset="2"/>
              <a:buChar char="§"/>
            </a:pPr>
            <a:r>
              <a:rPr lang="en-US" sz="1200" b="1" dirty="0">
                <a:solidFill>
                  <a:srgbClr val="0C2B3E"/>
                </a:solidFill>
              </a:rPr>
              <a:t>Focus on critical data and deliver measurable benefits</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Start with governing Critical Data Elements (CDEs) to create the greatest impact.</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Ensure the focus is on improving data quality, accessibility, security, privacy, and retention.</a:t>
            </a:r>
          </a:p>
          <a:p>
            <a:pPr marL="285750" indent="-285750">
              <a:lnSpc>
                <a:spcPct val="100000"/>
              </a:lnSpc>
              <a:buClr>
                <a:schemeClr val="accent2"/>
              </a:buClr>
              <a:buFont typeface="Wingdings" panose="05000000000000000000" pitchFamily="2" charset="2"/>
              <a:buChar char="§"/>
            </a:pPr>
            <a:r>
              <a:rPr lang="en-US" sz="1200" b="1" dirty="0">
                <a:solidFill>
                  <a:srgbClr val="0C2B3E"/>
                </a:solidFill>
              </a:rPr>
              <a:t>Deliver early wins and demonstrate value</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Deliver measurable benefits early on to build momentum and maintain stakeholder support.</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Data Governance must demonstrate real and ongoing value to the organization, so link it to the business strategy.</a:t>
            </a:r>
          </a:p>
          <a:p>
            <a:pPr marL="285750" indent="-285750">
              <a:lnSpc>
                <a:spcPct val="100000"/>
              </a:lnSpc>
              <a:buClr>
                <a:schemeClr val="accent2"/>
              </a:buClr>
              <a:buFont typeface="Wingdings" panose="05000000000000000000" pitchFamily="2" charset="2"/>
              <a:buChar char="§"/>
            </a:pPr>
            <a:r>
              <a:rPr lang="en-US" sz="1200" b="1" dirty="0">
                <a:solidFill>
                  <a:srgbClr val="0C2B3E"/>
                </a:solidFill>
              </a:rPr>
              <a:t>Secure commitment and communicate effectively</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Gain ongoing support both from the top (leadership) and the bottom (operational level).</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Keep stakeholders informed and engaged—communicate the value of Data Governance consistently.</a:t>
            </a:r>
          </a:p>
          <a:p>
            <a:pPr marL="285750" indent="-285750">
              <a:lnSpc>
                <a:spcPct val="100000"/>
              </a:lnSpc>
              <a:buClr>
                <a:schemeClr val="accent2"/>
              </a:buClr>
              <a:buFont typeface="Wingdings" panose="05000000000000000000" pitchFamily="2" charset="2"/>
              <a:buChar char="§"/>
            </a:pPr>
            <a:r>
              <a:rPr lang="en-US" sz="1200" b="1" dirty="0">
                <a:solidFill>
                  <a:srgbClr val="0C2B3E"/>
                </a:solidFill>
              </a:rPr>
              <a:t>Prioritize process over tools</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Focus on establishing strong processes for Data Governance rather than relying on technology alone.</a:t>
            </a:r>
          </a:p>
          <a:p>
            <a:pPr marL="285750" indent="-285750">
              <a:lnSpc>
                <a:spcPct val="100000"/>
              </a:lnSpc>
              <a:buClr>
                <a:schemeClr val="accent2"/>
              </a:buClr>
              <a:buFont typeface="Wingdings" panose="05000000000000000000" pitchFamily="2" charset="2"/>
              <a:buChar char="§"/>
            </a:pPr>
            <a:r>
              <a:rPr lang="en-US" sz="1200" b="1" dirty="0">
                <a:solidFill>
                  <a:srgbClr val="0C2B3E"/>
                </a:solidFill>
              </a:rPr>
              <a:t>Define control measurements and evolve into business as usual</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Set clear metrics to track progress and success.</a:t>
            </a:r>
          </a:p>
          <a:p>
            <a:pPr marL="971550" lvl="1" indent="-285750">
              <a:lnSpc>
                <a:spcPct val="100000"/>
              </a:lnSpc>
              <a:buClr>
                <a:schemeClr val="accent2"/>
              </a:buClr>
              <a:buFont typeface="Wingdings" panose="05000000000000000000" pitchFamily="2" charset="2"/>
              <a:buChar char="q"/>
            </a:pPr>
            <a:r>
              <a:rPr lang="en-US" sz="1000" dirty="0">
                <a:solidFill>
                  <a:srgbClr val="0C2B3E"/>
                </a:solidFill>
              </a:rPr>
              <a:t>Treat Data Governance as a continuous process that evolves into business as usual, not a one-off initiative.</a:t>
            </a:r>
          </a:p>
          <a:p>
            <a:pPr>
              <a:lnSpc>
                <a:spcPct val="100000"/>
              </a:lnSpc>
              <a:buClr>
                <a:schemeClr val="accent2"/>
              </a:buClr>
            </a:pPr>
            <a:endParaRPr lang="en-US" sz="1000" dirty="0">
              <a:solidFill>
                <a:srgbClr val="0C2B3E"/>
              </a:solidFill>
            </a:endParaRPr>
          </a:p>
        </p:txBody>
      </p:sp>
      <p:sp>
        <p:nvSpPr>
          <p:cNvPr id="5" name="Slide Number Placeholder 4">
            <a:extLst>
              <a:ext uri="{FF2B5EF4-FFF2-40B4-BE49-F238E27FC236}">
                <a16:creationId xmlns:a16="http://schemas.microsoft.com/office/drawing/2014/main" id="{44048543-A67D-EB10-4FF7-69D1A332402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319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Footer Placeholder 3">
            <a:extLst>
              <a:ext uri="{FF2B5EF4-FFF2-40B4-BE49-F238E27FC236}">
                <a16:creationId xmlns:a16="http://schemas.microsoft.com/office/drawing/2014/main" id="{C8B6F879-2946-9497-14B4-49AC5445FE66}"/>
              </a:ext>
            </a:extLst>
          </p:cNvPr>
          <p:cNvSpPr>
            <a:spLocks noGrp="1"/>
          </p:cNvSpPr>
          <p:nvPr>
            <p:ph type="ftr" sz="quarter" idx="22"/>
          </p:nvPr>
        </p:nvSpPr>
        <p:spPr>
          <a:xfrm>
            <a:off x="190178" y="6549963"/>
            <a:ext cx="2678597" cy="24765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711722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
                                            <p:txEl>
                                              <p:pRg st="14" end="14"/>
                                            </p:txEl>
                                          </p:spTgt>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
                                            <p:txEl>
                                              <p:pRg st="15" end="15"/>
                                            </p:txEl>
                                          </p:spTgt>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
                                            <p:txEl>
                                              <p:pRg st="16" end="1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Rectangle 12">
            <a:extLst>
              <a:ext uri="{FF2B5EF4-FFF2-40B4-BE49-F238E27FC236}">
                <a16:creationId xmlns:a16="http://schemas.microsoft.com/office/drawing/2014/main" id="{4496ECF1-E4C0-59E8-E1B2-145BDD213B84}"/>
              </a:ext>
            </a:extLst>
          </p:cNvPr>
          <p:cNvSpPr/>
          <p:nvPr/>
        </p:nvSpPr>
        <p:spPr>
          <a:xfrm>
            <a:off x="5783119" y="2013740"/>
            <a:ext cx="1720806"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05BD2605-A560-5E91-A098-14FA61A6A075}"/>
              </a:ext>
            </a:extLst>
          </p:cNvPr>
          <p:cNvSpPr/>
          <p:nvPr/>
        </p:nvSpPr>
        <p:spPr>
          <a:xfrm>
            <a:off x="7859638" y="2013740"/>
            <a:ext cx="8676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black pen next to a yellow square&#10;&#10;Description automatically generated">
            <a:extLst>
              <a:ext uri="{FF2B5EF4-FFF2-40B4-BE49-F238E27FC236}">
                <a16:creationId xmlns:a16="http://schemas.microsoft.com/office/drawing/2014/main" id="{0CD768B3-F03B-734E-A020-543FABF948BA}"/>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rot="5400000">
            <a:off x="5924477" y="2553459"/>
            <a:ext cx="2488613" cy="3466368"/>
          </a:xfrm>
          <a:prstGeom prst="rect">
            <a:avLst/>
          </a:prstGeom>
        </p:spPr>
      </p:pic>
      <p:pic>
        <p:nvPicPr>
          <p:cNvPr id="16" name="Picture 15" descr="A black pen next to a yellow square&#10;&#10;Description automatically generated">
            <a:extLst>
              <a:ext uri="{FF2B5EF4-FFF2-40B4-BE49-F238E27FC236}">
                <a16:creationId xmlns:a16="http://schemas.microsoft.com/office/drawing/2014/main" id="{B47011FE-DD0F-8EBC-37CA-D3FEC5CC787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9419915" y="2745999"/>
            <a:ext cx="1205612" cy="1306754"/>
          </a:xfrm>
          <a:prstGeom prst="rect">
            <a:avLst/>
          </a:prstGeom>
        </p:spPr>
      </p:pic>
      <p:sp>
        <p:nvSpPr>
          <p:cNvPr id="20" name="Rectangle 19">
            <a:extLst>
              <a:ext uri="{FF2B5EF4-FFF2-40B4-BE49-F238E27FC236}">
                <a16:creationId xmlns:a16="http://schemas.microsoft.com/office/drawing/2014/main" id="{F38FC3F3-3650-ADDC-8CB3-4ACA2B42886C}"/>
              </a:ext>
            </a:extLst>
          </p:cNvPr>
          <p:cNvSpPr/>
          <p:nvPr/>
        </p:nvSpPr>
        <p:spPr>
          <a:xfrm>
            <a:off x="8215351" y="1557885"/>
            <a:ext cx="867600" cy="868204"/>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0BADED91-CA47-27A6-E4CD-448EF8D1B814}"/>
              </a:ext>
            </a:extLst>
          </p:cNvPr>
          <p:cNvSpPr/>
          <p:nvPr/>
        </p:nvSpPr>
        <p:spPr>
          <a:xfrm>
            <a:off x="8687816" y="1202761"/>
            <a:ext cx="867600" cy="868204"/>
          </a:xfrm>
          <a:prstGeom prst="rect">
            <a:avLst/>
          </a:prstGeom>
          <a:solidFill>
            <a:srgbClr val="FF9999"/>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2" name="Group 21">
            <a:extLst>
              <a:ext uri="{FF2B5EF4-FFF2-40B4-BE49-F238E27FC236}">
                <a16:creationId xmlns:a16="http://schemas.microsoft.com/office/drawing/2014/main" id="{E2785760-C77C-554A-8291-21788F2674F0}"/>
              </a:ext>
            </a:extLst>
          </p:cNvPr>
          <p:cNvGrpSpPr/>
          <p:nvPr/>
        </p:nvGrpSpPr>
        <p:grpSpPr>
          <a:xfrm>
            <a:off x="10915068" y="5393506"/>
            <a:ext cx="180000" cy="180000"/>
            <a:chOff x="7966880" y="3935853"/>
            <a:chExt cx="180000" cy="180000"/>
          </a:xfrm>
        </p:grpSpPr>
        <p:sp>
          <p:nvSpPr>
            <p:cNvPr id="23" name="Oval 22">
              <a:extLst>
                <a:ext uri="{FF2B5EF4-FFF2-40B4-BE49-F238E27FC236}">
                  <a16:creationId xmlns:a16="http://schemas.microsoft.com/office/drawing/2014/main" id="{66947E8E-04ED-BCD7-B38E-118F4F514A7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AA7C4734-E380-F5C7-6B30-BA1D95D274B2}"/>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B1ECFBF2-2052-02E9-535B-FACFA79093D8}"/>
              </a:ext>
            </a:extLst>
          </p:cNvPr>
          <p:cNvGrpSpPr/>
          <p:nvPr/>
        </p:nvGrpSpPr>
        <p:grpSpPr>
          <a:xfrm>
            <a:off x="10922688" y="5684527"/>
            <a:ext cx="180000" cy="180000"/>
            <a:chOff x="7966880" y="3935853"/>
            <a:chExt cx="180000" cy="180000"/>
          </a:xfrm>
        </p:grpSpPr>
        <p:sp>
          <p:nvSpPr>
            <p:cNvPr id="26" name="Oval 25">
              <a:extLst>
                <a:ext uri="{FF2B5EF4-FFF2-40B4-BE49-F238E27FC236}">
                  <a16:creationId xmlns:a16="http://schemas.microsoft.com/office/drawing/2014/main" id="{1A8A2AAD-CCD8-391E-548B-5146405B57B1}"/>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9866CDB7-398C-E2FF-D17B-61771A1CFF39}"/>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8" name="Group 27">
            <a:extLst>
              <a:ext uri="{FF2B5EF4-FFF2-40B4-BE49-F238E27FC236}">
                <a16:creationId xmlns:a16="http://schemas.microsoft.com/office/drawing/2014/main" id="{8B9A0321-E942-7905-2BA5-D078AB09F44E}"/>
              </a:ext>
            </a:extLst>
          </p:cNvPr>
          <p:cNvGrpSpPr/>
          <p:nvPr/>
        </p:nvGrpSpPr>
        <p:grpSpPr>
          <a:xfrm>
            <a:off x="11197008" y="5530950"/>
            <a:ext cx="180000" cy="180000"/>
            <a:chOff x="7966880" y="3935853"/>
            <a:chExt cx="180000" cy="180000"/>
          </a:xfrm>
        </p:grpSpPr>
        <p:sp>
          <p:nvSpPr>
            <p:cNvPr id="29" name="Oval 28">
              <a:extLst>
                <a:ext uri="{FF2B5EF4-FFF2-40B4-BE49-F238E27FC236}">
                  <a16:creationId xmlns:a16="http://schemas.microsoft.com/office/drawing/2014/main" id="{621ECDE5-CF59-9BFB-EF4A-FB3B6AB521AC}"/>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30" name="Graphic 29" descr="Star with solid fill">
              <a:extLst>
                <a:ext uri="{FF2B5EF4-FFF2-40B4-BE49-F238E27FC236}">
                  <a16:creationId xmlns:a16="http://schemas.microsoft.com/office/drawing/2014/main" id="{ADCFF546-8AED-42EE-3BE7-5837D07F5D4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sp>
        <p:nvSpPr>
          <p:cNvPr id="31" name="Oval 30">
            <a:extLst>
              <a:ext uri="{FF2B5EF4-FFF2-40B4-BE49-F238E27FC236}">
                <a16:creationId xmlns:a16="http://schemas.microsoft.com/office/drawing/2014/main" id="{537B03CC-1B78-4A62-D316-592930D526C9}"/>
              </a:ext>
            </a:extLst>
          </p:cNvPr>
          <p:cNvSpPr/>
          <p:nvPr/>
        </p:nvSpPr>
        <p:spPr>
          <a:xfrm>
            <a:off x="9549540"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9C12A67B-E422-0A58-9B46-D9711B9EEF13}"/>
              </a:ext>
            </a:extLst>
          </p:cNvPr>
          <p:cNvSpPr/>
          <p:nvPr/>
        </p:nvSpPr>
        <p:spPr>
          <a:xfrm>
            <a:off x="9641764"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61C01AD1-798F-3752-90E7-3E679DECC9A1}"/>
              </a:ext>
            </a:extLst>
          </p:cNvPr>
          <p:cNvSpPr/>
          <p:nvPr/>
        </p:nvSpPr>
        <p:spPr>
          <a:xfrm>
            <a:off x="9734772"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09F84EAB-8535-C996-7A69-455D2D1239DB}"/>
              </a:ext>
            </a:extLst>
          </p:cNvPr>
          <p:cNvSpPr/>
          <p:nvPr/>
        </p:nvSpPr>
        <p:spPr>
          <a:xfrm>
            <a:off x="9827780" y="52142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C22DB994-67CF-0592-D5E2-292BC1EE97E1}"/>
              </a:ext>
            </a:extLst>
          </p:cNvPr>
          <p:cNvSpPr/>
          <p:nvPr/>
        </p:nvSpPr>
        <p:spPr>
          <a:xfrm>
            <a:off x="9549540"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4D7E1877-3793-88C5-F32B-DCAF22EB416F}"/>
              </a:ext>
            </a:extLst>
          </p:cNvPr>
          <p:cNvSpPr/>
          <p:nvPr/>
        </p:nvSpPr>
        <p:spPr>
          <a:xfrm>
            <a:off x="9641764"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3616033B-ECFC-3796-55CA-FEEB3A93D899}"/>
              </a:ext>
            </a:extLst>
          </p:cNvPr>
          <p:cNvSpPr/>
          <p:nvPr/>
        </p:nvSpPr>
        <p:spPr>
          <a:xfrm>
            <a:off x="9734772"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179C7AD0-A71B-D439-9D39-F2516E992E37}"/>
              </a:ext>
            </a:extLst>
          </p:cNvPr>
          <p:cNvSpPr/>
          <p:nvPr/>
        </p:nvSpPr>
        <p:spPr>
          <a:xfrm>
            <a:off x="9827780" y="53184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C61EE225-371F-D792-A468-4A155806B731}"/>
              </a:ext>
            </a:extLst>
          </p:cNvPr>
          <p:cNvSpPr/>
          <p:nvPr/>
        </p:nvSpPr>
        <p:spPr>
          <a:xfrm>
            <a:off x="9549540"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886FDB47-71DF-3DE7-F427-EEC81641DEEB}"/>
              </a:ext>
            </a:extLst>
          </p:cNvPr>
          <p:cNvSpPr/>
          <p:nvPr/>
        </p:nvSpPr>
        <p:spPr>
          <a:xfrm>
            <a:off x="9641764"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EFFDC69B-E68A-0724-FBEF-3D7AA72C8C38}"/>
              </a:ext>
            </a:extLst>
          </p:cNvPr>
          <p:cNvSpPr/>
          <p:nvPr/>
        </p:nvSpPr>
        <p:spPr>
          <a:xfrm>
            <a:off x="9734772"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E95FE08E-74D0-2D38-B952-1EF617749B9D}"/>
              </a:ext>
            </a:extLst>
          </p:cNvPr>
          <p:cNvSpPr/>
          <p:nvPr/>
        </p:nvSpPr>
        <p:spPr>
          <a:xfrm>
            <a:off x="9827780"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1196E938-D4EA-8DC9-1A30-DB3524EE3E28}"/>
              </a:ext>
            </a:extLst>
          </p:cNvPr>
          <p:cNvSpPr/>
          <p:nvPr/>
        </p:nvSpPr>
        <p:spPr>
          <a:xfrm>
            <a:off x="9549540"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A5875FF2-BB9E-989B-F145-5CAD98FB0AD2}"/>
              </a:ext>
            </a:extLst>
          </p:cNvPr>
          <p:cNvSpPr/>
          <p:nvPr/>
        </p:nvSpPr>
        <p:spPr>
          <a:xfrm>
            <a:off x="9641764"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28C77A60-A33D-1BF0-D911-2B79115D02FD}"/>
              </a:ext>
            </a:extLst>
          </p:cNvPr>
          <p:cNvSpPr/>
          <p:nvPr/>
        </p:nvSpPr>
        <p:spPr>
          <a:xfrm>
            <a:off x="9734772"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011976DB-FE63-6524-3374-223F34EFA888}"/>
              </a:ext>
            </a:extLst>
          </p:cNvPr>
          <p:cNvSpPr/>
          <p:nvPr/>
        </p:nvSpPr>
        <p:spPr>
          <a:xfrm>
            <a:off x="9827780"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2FD74F4B-9AD3-DE48-7D58-EE621B3B6032}"/>
              </a:ext>
            </a:extLst>
          </p:cNvPr>
          <p:cNvSpPr/>
          <p:nvPr/>
        </p:nvSpPr>
        <p:spPr>
          <a:xfrm>
            <a:off x="9920788"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22BB0733-40A9-AB4F-58EC-1F9E29E38A56}"/>
              </a:ext>
            </a:extLst>
          </p:cNvPr>
          <p:cNvSpPr/>
          <p:nvPr/>
        </p:nvSpPr>
        <p:spPr>
          <a:xfrm>
            <a:off x="10013012"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F45D3D85-D7CE-0C96-9694-714CE7967B93}"/>
              </a:ext>
            </a:extLst>
          </p:cNvPr>
          <p:cNvSpPr/>
          <p:nvPr/>
        </p:nvSpPr>
        <p:spPr>
          <a:xfrm>
            <a:off x="10106020"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A31329A0-72F8-2833-41FA-055BC734D688}"/>
              </a:ext>
            </a:extLst>
          </p:cNvPr>
          <p:cNvSpPr/>
          <p:nvPr/>
        </p:nvSpPr>
        <p:spPr>
          <a:xfrm>
            <a:off x="10199028" y="50154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9CFA4720-6C41-2247-9F77-1C57B7FABC42}"/>
              </a:ext>
            </a:extLst>
          </p:cNvPr>
          <p:cNvSpPr/>
          <p:nvPr/>
        </p:nvSpPr>
        <p:spPr>
          <a:xfrm>
            <a:off x="9920788"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2CBE8A41-1B89-0FCF-30D2-3F9FAAC64C1B}"/>
              </a:ext>
            </a:extLst>
          </p:cNvPr>
          <p:cNvSpPr/>
          <p:nvPr/>
        </p:nvSpPr>
        <p:spPr>
          <a:xfrm>
            <a:off x="10013012"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2A20BF03-1D55-74B9-0F30-E834111C7CEC}"/>
              </a:ext>
            </a:extLst>
          </p:cNvPr>
          <p:cNvSpPr/>
          <p:nvPr/>
        </p:nvSpPr>
        <p:spPr>
          <a:xfrm>
            <a:off x="10106020"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A187584C-C975-4884-0C61-504823CBF79D}"/>
              </a:ext>
            </a:extLst>
          </p:cNvPr>
          <p:cNvSpPr/>
          <p:nvPr/>
        </p:nvSpPr>
        <p:spPr>
          <a:xfrm>
            <a:off x="10199028" y="511962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0F6DCCAC-A967-3E1E-F51A-4BB0BE09E25F}"/>
              </a:ext>
            </a:extLst>
          </p:cNvPr>
          <p:cNvSpPr/>
          <p:nvPr/>
        </p:nvSpPr>
        <p:spPr>
          <a:xfrm>
            <a:off x="9920788"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9311CBB7-B475-E407-30E6-725263809EDF}"/>
              </a:ext>
            </a:extLst>
          </p:cNvPr>
          <p:cNvSpPr/>
          <p:nvPr/>
        </p:nvSpPr>
        <p:spPr>
          <a:xfrm>
            <a:off x="10013012"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D3872D8E-14EE-C2B7-D6A7-9F03D03706BE}"/>
              </a:ext>
            </a:extLst>
          </p:cNvPr>
          <p:cNvSpPr/>
          <p:nvPr/>
        </p:nvSpPr>
        <p:spPr>
          <a:xfrm>
            <a:off x="10106020"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67B63983-1F6D-0DA8-3137-55399960FCEE}"/>
              </a:ext>
            </a:extLst>
          </p:cNvPr>
          <p:cNvSpPr/>
          <p:nvPr/>
        </p:nvSpPr>
        <p:spPr>
          <a:xfrm>
            <a:off x="10199028" y="521736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6B2568FD-B51C-4046-F408-2E7C687B82D3}"/>
              </a:ext>
            </a:extLst>
          </p:cNvPr>
          <p:cNvSpPr/>
          <p:nvPr/>
        </p:nvSpPr>
        <p:spPr>
          <a:xfrm>
            <a:off x="9920788" y="53215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49B72A0A-EA19-25A4-4573-008E1A83AEBA}"/>
              </a:ext>
            </a:extLst>
          </p:cNvPr>
          <p:cNvSpPr/>
          <p:nvPr/>
        </p:nvSpPr>
        <p:spPr>
          <a:xfrm>
            <a:off x="10013012" y="53215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83E0CC9F-8783-BD74-7744-4B9913731F0D}"/>
              </a:ext>
            </a:extLst>
          </p:cNvPr>
          <p:cNvSpPr/>
          <p:nvPr/>
        </p:nvSpPr>
        <p:spPr>
          <a:xfrm>
            <a:off x="10106020" y="532150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7D77711B-98BA-9216-5D77-996126519707}"/>
              </a:ext>
            </a:extLst>
          </p:cNvPr>
          <p:cNvSpPr/>
          <p:nvPr/>
        </p:nvSpPr>
        <p:spPr>
          <a:xfrm>
            <a:off x="10199028" y="53199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92860F93-1E72-3091-88B3-74E9C1B3EB1C}"/>
              </a:ext>
            </a:extLst>
          </p:cNvPr>
          <p:cNvSpPr/>
          <p:nvPr/>
        </p:nvSpPr>
        <p:spPr>
          <a:xfrm>
            <a:off x="9776788" y="5720527"/>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dirty="0">
              <a:ln>
                <a:noFill/>
              </a:ln>
              <a:solidFill>
                <a:srgbClr val="FFFFFF"/>
              </a:solidFill>
              <a:effectLst/>
              <a:uLnTx/>
              <a:uFillTx/>
              <a:latin typeface="Franklin Gothic Book"/>
              <a:ea typeface="+mn-ea"/>
              <a:cs typeface="+mn-cs"/>
            </a:endParaRPr>
          </a:p>
        </p:txBody>
      </p:sp>
      <p:grpSp>
        <p:nvGrpSpPr>
          <p:cNvPr id="17" name="Group 16">
            <a:extLst>
              <a:ext uri="{FF2B5EF4-FFF2-40B4-BE49-F238E27FC236}">
                <a16:creationId xmlns:a16="http://schemas.microsoft.com/office/drawing/2014/main" id="{0FCE61B1-5499-3F35-A080-E69E8EE1AAC2}"/>
              </a:ext>
            </a:extLst>
          </p:cNvPr>
          <p:cNvGrpSpPr/>
          <p:nvPr/>
        </p:nvGrpSpPr>
        <p:grpSpPr>
          <a:xfrm>
            <a:off x="10820400" y="158021"/>
            <a:ext cx="1262954" cy="262128"/>
            <a:chOff x="10892274" y="158021"/>
            <a:chExt cx="1191080" cy="262128"/>
          </a:xfrm>
        </p:grpSpPr>
        <p:sp>
          <p:nvSpPr>
            <p:cNvPr id="64" name="Oval 63">
              <a:extLst>
                <a:ext uri="{FF2B5EF4-FFF2-40B4-BE49-F238E27FC236}">
                  <a16:creationId xmlns:a16="http://schemas.microsoft.com/office/drawing/2014/main" id="{EB935AD1-1BD7-1B81-7C1E-7FEE590055E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65" name="Group 64">
              <a:extLst>
                <a:ext uri="{FF2B5EF4-FFF2-40B4-BE49-F238E27FC236}">
                  <a16:creationId xmlns:a16="http://schemas.microsoft.com/office/drawing/2014/main" id="{E0E993FA-1E95-890B-0294-0C703C9AB427}"/>
                </a:ext>
              </a:extLst>
            </p:cNvPr>
            <p:cNvGrpSpPr/>
            <p:nvPr/>
          </p:nvGrpSpPr>
          <p:grpSpPr>
            <a:xfrm>
              <a:off x="10892274" y="158021"/>
              <a:ext cx="1191080" cy="262128"/>
              <a:chOff x="9614080" y="308749"/>
              <a:chExt cx="1191080" cy="262128"/>
            </a:xfrm>
          </p:grpSpPr>
          <p:sp>
            <p:nvSpPr>
              <p:cNvPr id="66" name="Rectangle 65">
                <a:extLst>
                  <a:ext uri="{FF2B5EF4-FFF2-40B4-BE49-F238E27FC236}">
                    <a16:creationId xmlns:a16="http://schemas.microsoft.com/office/drawing/2014/main" id="{395E698B-E515-855C-3118-3EA33671DB1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67" name="Rectangle 66">
                <a:extLst>
                  <a:ext uri="{FF2B5EF4-FFF2-40B4-BE49-F238E27FC236}">
                    <a16:creationId xmlns:a16="http://schemas.microsoft.com/office/drawing/2014/main" id="{D7A3AA2E-2DAD-00F5-E07A-4506FF1B51C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8" name="Rectangle 67">
            <a:extLst>
              <a:ext uri="{FF2B5EF4-FFF2-40B4-BE49-F238E27FC236}">
                <a16:creationId xmlns:a16="http://schemas.microsoft.com/office/drawing/2014/main" id="{F2C2A026-991E-782B-F1C7-1F8E1464BB3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9402853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bg>
      <p:bgPr>
        <a:solidFill>
          <a:srgbClr val="0B2C3F"/>
        </a:solidFill>
        <a:effectLst/>
      </p:bgPr>
    </p:bg>
    <p:spTree>
      <p:nvGrpSpPr>
        <p:cNvPr id="1" name="">
          <a:extLst>
            <a:ext uri="{FF2B5EF4-FFF2-40B4-BE49-F238E27FC236}">
              <a16:creationId xmlns:a16="http://schemas.microsoft.com/office/drawing/2014/main" id="{A191CEF0-C7AC-0597-E5D8-7D8D7A5DCD91}"/>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2BE75A36-0EC3-652E-BD1A-11040E13D7B6}"/>
              </a:ext>
            </a:extLst>
          </p:cNvPr>
          <p:cNvGrpSpPr/>
          <p:nvPr/>
        </p:nvGrpSpPr>
        <p:grpSpPr>
          <a:xfrm>
            <a:off x="285595" y="6476239"/>
            <a:ext cx="2148840" cy="252769"/>
            <a:chOff x="0" y="0"/>
            <a:chExt cx="4297680" cy="505537"/>
          </a:xfrm>
        </p:grpSpPr>
        <p:sp>
          <p:nvSpPr>
            <p:cNvPr id="3" name="Freeform 3">
              <a:extLst>
                <a:ext uri="{FF2B5EF4-FFF2-40B4-BE49-F238E27FC236}">
                  <a16:creationId xmlns:a16="http://schemas.microsoft.com/office/drawing/2014/main" id="{5AC93BF1-C965-89CD-E872-F37F3AD4C3F9}"/>
                </a:ext>
              </a:extLst>
            </p:cNvPr>
            <p:cNvSpPr/>
            <p:nvPr/>
          </p:nvSpPr>
          <p:spPr>
            <a:xfrm>
              <a:off x="0" y="0"/>
              <a:ext cx="4297680" cy="505537"/>
            </a:xfrm>
            <a:custGeom>
              <a:avLst/>
              <a:gdLst/>
              <a:ahLst/>
              <a:cxnLst/>
              <a:rect l="l" t="t" r="r" b="b"/>
              <a:pathLst>
                <a:path w="4297680" h="505537">
                  <a:moveTo>
                    <a:pt x="0" y="0"/>
                  </a:moveTo>
                  <a:lnTo>
                    <a:pt x="4297680" y="0"/>
                  </a:lnTo>
                  <a:lnTo>
                    <a:pt x="4297680" y="505537"/>
                  </a:lnTo>
                  <a:lnTo>
                    <a:pt x="0" y="50553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4">
              <a:extLst>
                <a:ext uri="{FF2B5EF4-FFF2-40B4-BE49-F238E27FC236}">
                  <a16:creationId xmlns:a16="http://schemas.microsoft.com/office/drawing/2014/main" id="{9752FA5F-4DEC-1E7F-A95F-CD522519867F}"/>
                </a:ext>
              </a:extLst>
            </p:cNvPr>
            <p:cNvSpPr txBox="1"/>
            <p:nvPr/>
          </p:nvSpPr>
          <p:spPr>
            <a:xfrm>
              <a:off x="0" y="-28575"/>
              <a:ext cx="4297680" cy="534112"/>
            </a:xfrm>
            <a:prstGeom prst="rect">
              <a:avLst/>
            </a:prstGeom>
          </p:spPr>
          <p:txBody>
            <a:bodyPr lIns="0" tIns="0" rIns="0" bIns="0" rtlCol="0" anchor="t"/>
            <a:lstStyle/>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 2026 Data &amp; AI Governance Partners</a:t>
              </a:r>
            </a:p>
            <a:p>
              <a:pPr marL="0" marR="0" lvl="0" indent="0" algn="l" defTabSz="609630" rtl="0" eaLnBrk="1" fontAlgn="auto" latinLnBrk="0" hangingPunct="1">
                <a:lnSpc>
                  <a:spcPts val="84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MT Pro"/>
                  <a:ea typeface="Arial MT Pro"/>
                  <a:cs typeface="Arial MT Pro"/>
                  <a:sym typeface="Arial MT Pro"/>
                </a:rPr>
                <a:t>Reproduction without permission is prohibited.</a:t>
              </a:r>
            </a:p>
          </p:txBody>
        </p:sp>
      </p:grpSp>
      <p:grpSp>
        <p:nvGrpSpPr>
          <p:cNvPr id="5" name="Group 5">
            <a:extLst>
              <a:ext uri="{FF2B5EF4-FFF2-40B4-BE49-F238E27FC236}">
                <a16:creationId xmlns:a16="http://schemas.microsoft.com/office/drawing/2014/main" id="{AE7F7861-7BE0-3A2F-18CE-594BF688235D}"/>
              </a:ext>
            </a:extLst>
          </p:cNvPr>
          <p:cNvGrpSpPr/>
          <p:nvPr/>
        </p:nvGrpSpPr>
        <p:grpSpPr>
          <a:xfrm>
            <a:off x="457542" y="4260463"/>
            <a:ext cx="11276917" cy="899329"/>
            <a:chOff x="0" y="0"/>
            <a:chExt cx="22553833" cy="1798657"/>
          </a:xfrm>
        </p:grpSpPr>
        <p:sp>
          <p:nvSpPr>
            <p:cNvPr id="6" name="Freeform 6">
              <a:extLst>
                <a:ext uri="{FF2B5EF4-FFF2-40B4-BE49-F238E27FC236}">
                  <a16:creationId xmlns:a16="http://schemas.microsoft.com/office/drawing/2014/main" id="{03FAD2E2-9898-0590-FE86-44500C0DCD84}"/>
                </a:ext>
              </a:extLst>
            </p:cNvPr>
            <p:cNvSpPr/>
            <p:nvPr/>
          </p:nvSpPr>
          <p:spPr>
            <a:xfrm>
              <a:off x="0" y="0"/>
              <a:ext cx="22553833" cy="1798657"/>
            </a:xfrm>
            <a:custGeom>
              <a:avLst/>
              <a:gdLst/>
              <a:ahLst/>
              <a:cxnLst/>
              <a:rect l="l" t="t" r="r" b="b"/>
              <a:pathLst>
                <a:path w="22553833" h="1798657">
                  <a:moveTo>
                    <a:pt x="0" y="0"/>
                  </a:moveTo>
                  <a:lnTo>
                    <a:pt x="22553833" y="0"/>
                  </a:lnTo>
                  <a:lnTo>
                    <a:pt x="22553833" y="1798657"/>
                  </a:lnTo>
                  <a:lnTo>
                    <a:pt x="0" y="1798657"/>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132FD2D3-9950-F8CD-C13A-A3A677B5CFB5}"/>
                </a:ext>
              </a:extLst>
            </p:cNvPr>
            <p:cNvSpPr txBox="1"/>
            <p:nvPr/>
          </p:nvSpPr>
          <p:spPr>
            <a:xfrm>
              <a:off x="0" y="-57150"/>
              <a:ext cx="22553833" cy="1855807"/>
            </a:xfrm>
            <a:prstGeom prst="rect">
              <a:avLst/>
            </a:prstGeom>
          </p:spPr>
          <p:txBody>
            <a:bodyPr lIns="0" tIns="0" rIns="0" bIns="0" rtlCol="0" anchor="t"/>
            <a:lstStyle/>
            <a:p>
              <a:pPr marL="0" marR="0" lvl="0" indent="0" algn="ctr" defTabSz="609630" rtl="0" eaLnBrk="1" fontAlgn="auto" latinLnBrk="0" hangingPunct="1">
                <a:lnSpc>
                  <a:spcPts val="504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Questions? Feel free to contact me</a:t>
              </a:r>
              <a:endParaRPr kumimoji="0" lang="en-US" sz="4666" b="1" i="0" u="none" strike="noStrike" kern="1200" cap="none" spc="106" normalizeH="0" baseline="30000" noProof="0" dirty="0">
                <a:ln>
                  <a:noFill/>
                </a:ln>
                <a:solidFill>
                  <a:prstClr val="white"/>
                </a:solidFill>
                <a:effectLst/>
                <a:uLnTx/>
                <a:uFillTx/>
                <a:latin typeface="Arial MT Pro Bold"/>
                <a:ea typeface="Arial MT Pro Bold"/>
                <a:cs typeface="Arial MT Pro Bold"/>
                <a:sym typeface="Arial MT Pro Bold"/>
              </a:endParaRPr>
            </a:p>
          </p:txBody>
        </p:sp>
      </p:grpSp>
      <p:grpSp>
        <p:nvGrpSpPr>
          <p:cNvPr id="8" name="Group 8">
            <a:extLst>
              <a:ext uri="{FF2B5EF4-FFF2-40B4-BE49-F238E27FC236}">
                <a16:creationId xmlns:a16="http://schemas.microsoft.com/office/drawing/2014/main" id="{020068BF-AD39-FF32-BB34-E138A7FE0A7C}"/>
              </a:ext>
            </a:extLst>
          </p:cNvPr>
          <p:cNvGrpSpPr/>
          <p:nvPr/>
        </p:nvGrpSpPr>
        <p:grpSpPr>
          <a:xfrm>
            <a:off x="3635349" y="5634226"/>
            <a:ext cx="4912326" cy="829530"/>
            <a:chOff x="0" y="-373820"/>
            <a:chExt cx="9824652" cy="1659060"/>
          </a:xfrm>
        </p:grpSpPr>
        <p:sp>
          <p:nvSpPr>
            <p:cNvPr id="9" name="Freeform 9">
              <a:extLst>
                <a:ext uri="{FF2B5EF4-FFF2-40B4-BE49-F238E27FC236}">
                  <a16:creationId xmlns:a16="http://schemas.microsoft.com/office/drawing/2014/main" id="{743E549D-17C1-7725-E1B4-9072447AB56C}"/>
                </a:ext>
              </a:extLst>
            </p:cNvPr>
            <p:cNvSpPr/>
            <p:nvPr/>
          </p:nvSpPr>
          <p:spPr>
            <a:xfrm>
              <a:off x="0" y="0"/>
              <a:ext cx="9799576" cy="1285240"/>
            </a:xfrm>
            <a:custGeom>
              <a:avLst/>
              <a:gdLst/>
              <a:ahLst/>
              <a:cxnLst/>
              <a:rect l="l" t="t" r="r" b="b"/>
              <a:pathLst>
                <a:path w="9799576" h="1285240">
                  <a:moveTo>
                    <a:pt x="0" y="0"/>
                  </a:moveTo>
                  <a:lnTo>
                    <a:pt x="9799576" y="0"/>
                  </a:lnTo>
                  <a:lnTo>
                    <a:pt x="9799576" y="1285240"/>
                  </a:lnTo>
                  <a:lnTo>
                    <a:pt x="0" y="1285240"/>
                  </a:lnTo>
                  <a:close/>
                </a:path>
              </a:pathLst>
            </a:custGeom>
            <a:solidFill>
              <a:srgbClr val="000000">
                <a:alpha val="0"/>
              </a:srgbClr>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 name="TextBox 10">
              <a:extLst>
                <a:ext uri="{FF2B5EF4-FFF2-40B4-BE49-F238E27FC236}">
                  <a16:creationId xmlns:a16="http://schemas.microsoft.com/office/drawing/2014/main" id="{BA7484CB-28CA-184B-A1EA-EA6A18BFEC38}"/>
                </a:ext>
              </a:extLst>
            </p:cNvPr>
            <p:cNvSpPr txBox="1"/>
            <p:nvPr/>
          </p:nvSpPr>
          <p:spPr>
            <a:xfrm>
              <a:off x="25076" y="-373820"/>
              <a:ext cx="9799576" cy="1313816"/>
            </a:xfrm>
            <a:prstGeom prst="rect">
              <a:avLst/>
            </a:prstGeom>
          </p:spPr>
          <p:txBody>
            <a:bodyPr lIns="0" tIns="0" rIns="0" bIns="0" rtlCol="0" anchor="t"/>
            <a:lstStyle/>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10B5B3"/>
                  </a:solidFill>
                  <a:effectLst/>
                  <a:uLnTx/>
                  <a:uFillTx/>
                  <a:latin typeface="Arial MT Pro Bold"/>
                  <a:ea typeface="Arial MT Pro Bold"/>
                  <a:cs typeface="Arial MT Pro Bold"/>
                  <a:sym typeface="Arial MT Pro Bold"/>
                </a:rPr>
                <a:t>mathias@daigpartners.com</a:t>
              </a:r>
            </a:p>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Arial MT Pro Bold"/>
                  <a:ea typeface="Arial MT Pro Bold"/>
                  <a:cs typeface="Arial MT Pro Bold"/>
                  <a:sym typeface="Arial MT Pro Bold"/>
                </a:rPr>
                <a:t>+32 468 258 947</a:t>
              </a:r>
            </a:p>
            <a:p>
              <a:pPr marL="0" marR="0" lvl="0" indent="0" algn="ctr" defTabSz="609630" rtl="0" eaLnBrk="1" fontAlgn="auto" latinLnBrk="0" hangingPunct="1">
                <a:lnSpc>
                  <a:spcPts val="216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Arial MT Pro Bold"/>
                  <a:ea typeface="Arial MT Pro Bold"/>
                  <a:cs typeface="Arial MT Pro Bold"/>
                  <a:sym typeface="Arial MT Pro Bold"/>
                </a:rPr>
                <a:t>https://</a:t>
              </a:r>
              <a:r>
                <a:rPr kumimoji="0" lang="en-US" sz="2000" b="0" i="0" u="none" strike="noStrike" kern="1200" cap="none" spc="0" normalizeH="0" baseline="0" noProof="0" dirty="0" err="1">
                  <a:ln>
                    <a:noFill/>
                  </a:ln>
                  <a:solidFill>
                    <a:prstClr val="white"/>
                  </a:solidFill>
                  <a:effectLst/>
                  <a:uLnTx/>
                  <a:uFillTx/>
                  <a:latin typeface="Arial MT Pro Bold"/>
                  <a:ea typeface="Arial MT Pro Bold"/>
                  <a:cs typeface="Arial MT Pro Bold"/>
                  <a:sym typeface="Arial MT Pro Bold"/>
                </a:rPr>
                <a:t>daigpartners.com</a:t>
              </a:r>
              <a:endParaRPr kumimoji="0" lang="en-US" sz="2000" b="0" i="0" u="none" strike="noStrike" kern="1200" cap="none" spc="0" normalizeH="0" baseline="0" noProof="0" dirty="0">
                <a:ln>
                  <a:noFill/>
                </a:ln>
                <a:solidFill>
                  <a:prstClr val="white"/>
                </a:solidFill>
                <a:effectLst/>
                <a:uLnTx/>
                <a:uFillTx/>
                <a:latin typeface="Arial MT Pro"/>
                <a:ea typeface="Arial MT Pro"/>
                <a:cs typeface="Arial MT Pro"/>
                <a:sym typeface="Arial MT Pro"/>
              </a:endParaRPr>
            </a:p>
          </p:txBody>
        </p:sp>
      </p:grpSp>
      <p:grpSp>
        <p:nvGrpSpPr>
          <p:cNvPr id="11" name="Group 11">
            <a:extLst>
              <a:ext uri="{FF2B5EF4-FFF2-40B4-BE49-F238E27FC236}">
                <a16:creationId xmlns:a16="http://schemas.microsoft.com/office/drawing/2014/main" id="{147F3876-7221-DCF8-B0C0-931FE9979361}"/>
              </a:ext>
            </a:extLst>
          </p:cNvPr>
          <p:cNvGrpSpPr/>
          <p:nvPr/>
        </p:nvGrpSpPr>
        <p:grpSpPr>
          <a:xfrm>
            <a:off x="-6350" y="0"/>
            <a:ext cx="12198350" cy="3429000"/>
            <a:chOff x="0" y="0"/>
            <a:chExt cx="4819101" cy="1354667"/>
          </a:xfrm>
        </p:grpSpPr>
        <p:sp>
          <p:nvSpPr>
            <p:cNvPr id="12" name="Freeform 12">
              <a:extLst>
                <a:ext uri="{FF2B5EF4-FFF2-40B4-BE49-F238E27FC236}">
                  <a16:creationId xmlns:a16="http://schemas.microsoft.com/office/drawing/2014/main" id="{45C81010-6499-9FC1-E6F6-1AF1324F44A5}"/>
                </a:ext>
              </a:extLst>
            </p:cNvPr>
            <p:cNvSpPr/>
            <p:nvPr/>
          </p:nvSpPr>
          <p:spPr>
            <a:xfrm>
              <a:off x="0" y="0"/>
              <a:ext cx="4819101" cy="1354667"/>
            </a:xfrm>
            <a:custGeom>
              <a:avLst/>
              <a:gdLst/>
              <a:ahLst/>
              <a:cxnLst/>
              <a:rect l="l" t="t" r="r" b="b"/>
              <a:pathLst>
                <a:path w="4819101" h="1354667">
                  <a:moveTo>
                    <a:pt x="0" y="0"/>
                  </a:moveTo>
                  <a:lnTo>
                    <a:pt x="4819101" y="0"/>
                  </a:lnTo>
                  <a:lnTo>
                    <a:pt x="4819101" y="1354667"/>
                  </a:lnTo>
                  <a:lnTo>
                    <a:pt x="0" y="1354667"/>
                  </a:lnTo>
                  <a:close/>
                </a:path>
              </a:pathLst>
            </a:custGeom>
            <a:solidFill>
              <a:srgbClr val="F7FAFC"/>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 name="TextBox 13">
              <a:extLst>
                <a:ext uri="{FF2B5EF4-FFF2-40B4-BE49-F238E27FC236}">
                  <a16:creationId xmlns:a16="http://schemas.microsoft.com/office/drawing/2014/main" id="{1126CC65-0E83-EA2C-A8F6-F1EEB996CF9E}"/>
                </a:ext>
              </a:extLst>
            </p:cNvPr>
            <p:cNvSpPr txBox="1"/>
            <p:nvPr/>
          </p:nvSpPr>
          <p:spPr>
            <a:xfrm>
              <a:off x="0" y="-19050"/>
              <a:ext cx="4819101" cy="1373717"/>
            </a:xfrm>
            <a:prstGeom prst="rect">
              <a:avLst/>
            </a:prstGeom>
          </p:spPr>
          <p:txBody>
            <a:bodyPr lIns="33867" tIns="33867" rIns="33867" bIns="33867" rtlCol="0" anchor="ctr"/>
            <a:lstStyle/>
            <a:p>
              <a:pPr marL="0" marR="0" lvl="0" indent="0" algn="ctr" defTabSz="609630" rtl="0" eaLnBrk="1" fontAlgn="auto" latinLnBrk="0" hangingPunct="1">
                <a:lnSpc>
                  <a:spcPts val="108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4">
            <a:extLst>
              <a:ext uri="{FF2B5EF4-FFF2-40B4-BE49-F238E27FC236}">
                <a16:creationId xmlns:a16="http://schemas.microsoft.com/office/drawing/2014/main" id="{9DF6717E-69EC-1158-526B-83B0E16F3BA7}"/>
              </a:ext>
            </a:extLst>
          </p:cNvPr>
          <p:cNvGrpSpPr/>
          <p:nvPr/>
        </p:nvGrpSpPr>
        <p:grpSpPr>
          <a:xfrm>
            <a:off x="-6350" y="-6349"/>
            <a:ext cx="12204700" cy="58419"/>
            <a:chOff x="0" y="0"/>
            <a:chExt cx="24409400" cy="116838"/>
          </a:xfrm>
        </p:grpSpPr>
        <p:sp>
          <p:nvSpPr>
            <p:cNvPr id="15" name="Freeform 15">
              <a:extLst>
                <a:ext uri="{FF2B5EF4-FFF2-40B4-BE49-F238E27FC236}">
                  <a16:creationId xmlns:a16="http://schemas.microsoft.com/office/drawing/2014/main" id="{EED1ACCD-29AE-1F45-8EFF-960A05969DAB}"/>
                </a:ext>
              </a:extLst>
            </p:cNvPr>
            <p:cNvSpPr/>
            <p:nvPr/>
          </p:nvSpPr>
          <p:spPr>
            <a:xfrm>
              <a:off x="12700" y="12700"/>
              <a:ext cx="24384000" cy="91440"/>
            </a:xfrm>
            <a:custGeom>
              <a:avLst/>
              <a:gdLst/>
              <a:ahLst/>
              <a:cxnLst/>
              <a:rect l="l" t="t" r="r" b="b"/>
              <a:pathLst>
                <a:path w="24384000" h="91440">
                  <a:moveTo>
                    <a:pt x="0" y="0"/>
                  </a:moveTo>
                  <a:lnTo>
                    <a:pt x="24384000" y="0"/>
                  </a:lnTo>
                  <a:lnTo>
                    <a:pt x="24384000" y="91440"/>
                  </a:lnTo>
                  <a:lnTo>
                    <a:pt x="0" y="91440"/>
                  </a:lnTo>
                  <a:close/>
                </a:path>
              </a:pathLst>
            </a:custGeom>
            <a:solidFill>
              <a:srgbClr val="10B5B3"/>
            </a:solid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16" name="Freeform 16">
            <a:extLst>
              <a:ext uri="{FF2B5EF4-FFF2-40B4-BE49-F238E27FC236}">
                <a16:creationId xmlns:a16="http://schemas.microsoft.com/office/drawing/2014/main" id="{6F7A4F77-CE29-3B47-384C-1437FCB49531}"/>
              </a:ext>
            </a:extLst>
          </p:cNvPr>
          <p:cNvSpPr/>
          <p:nvPr/>
        </p:nvSpPr>
        <p:spPr>
          <a:xfrm>
            <a:off x="3622812" y="407904"/>
            <a:ext cx="4924863" cy="2613193"/>
          </a:xfrm>
          <a:custGeom>
            <a:avLst/>
            <a:gdLst/>
            <a:ahLst/>
            <a:cxnLst/>
            <a:rect l="l" t="t" r="r" b="b"/>
            <a:pathLst>
              <a:path w="7387295" h="3919789">
                <a:moveTo>
                  <a:pt x="0" y="0"/>
                </a:moveTo>
                <a:lnTo>
                  <a:pt x="7387295" y="0"/>
                </a:lnTo>
                <a:lnTo>
                  <a:pt x="7387295" y="3919790"/>
                </a:lnTo>
                <a:lnTo>
                  <a:pt x="0" y="3919790"/>
                </a:lnTo>
                <a:lnTo>
                  <a:pt x="0" y="0"/>
                </a:lnTo>
                <a:close/>
              </a:path>
            </a:pathLst>
          </a:custGeom>
          <a:blipFill>
            <a:blip r:embed="rId2"/>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11B5B4"/>
              </a:solidFill>
              <a:effectLst/>
              <a:uLnTx/>
              <a:uFillTx/>
              <a:latin typeface="Calibri"/>
              <a:ea typeface="+mn-ea"/>
              <a:cs typeface="+mn-cs"/>
            </a:endParaRPr>
          </a:p>
        </p:txBody>
      </p:sp>
    </p:spTree>
    <p:extLst>
      <p:ext uri="{BB962C8B-B14F-4D97-AF65-F5344CB8AC3E}">
        <p14:creationId xmlns:p14="http://schemas.microsoft.com/office/powerpoint/2010/main" val="138972154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2DC9C654-78AC-7F69-3B00-2A9827A99176}"/>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is to design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basic layout of a data metrics dashboard</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by placing the prioritized metrics into a simple and effective dashboard structure.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will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individually sketch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their concepts for a data metrics dashboard, incorporating both data quality metrics and governance KPIs, and then share their designs for group feedback and voting.</a:t>
            </a:r>
          </a:p>
        </p:txBody>
      </p:sp>
      <p:grpSp>
        <p:nvGrpSpPr>
          <p:cNvPr id="14" name="Group 13">
            <a:extLst>
              <a:ext uri="{FF2B5EF4-FFF2-40B4-BE49-F238E27FC236}">
                <a16:creationId xmlns:a16="http://schemas.microsoft.com/office/drawing/2014/main" id="{21D92EF7-83F9-86E4-6502-CC3635F21FDB}"/>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82C9EF3D-68A5-615F-108F-C1F1080E428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6" name="Group 15">
              <a:extLst>
                <a:ext uri="{FF2B5EF4-FFF2-40B4-BE49-F238E27FC236}">
                  <a16:creationId xmlns:a16="http://schemas.microsoft.com/office/drawing/2014/main" id="{68074AE6-5663-E97F-CE85-059B87E26E6D}"/>
                </a:ext>
              </a:extLst>
            </p:cNvPr>
            <p:cNvGrpSpPr/>
            <p:nvPr/>
          </p:nvGrpSpPr>
          <p:grpSpPr>
            <a:xfrm>
              <a:off x="10892274" y="158021"/>
              <a:ext cx="1191080" cy="262128"/>
              <a:chOff x="9614080" y="308749"/>
              <a:chExt cx="1191080" cy="262128"/>
            </a:xfrm>
          </p:grpSpPr>
          <p:sp>
            <p:nvSpPr>
              <p:cNvPr id="17" name="Rectangle 16">
                <a:extLst>
                  <a:ext uri="{FF2B5EF4-FFF2-40B4-BE49-F238E27FC236}">
                    <a16:creationId xmlns:a16="http://schemas.microsoft.com/office/drawing/2014/main" id="{E4CBD1B7-6211-372C-13EA-314829B4FDB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0" name="Rectangle 19">
                <a:extLst>
                  <a:ext uri="{FF2B5EF4-FFF2-40B4-BE49-F238E27FC236}">
                    <a16:creationId xmlns:a16="http://schemas.microsoft.com/office/drawing/2014/main" id="{3795AA7E-385E-28AC-98A4-8F216CA1A13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DEAFD443-4CD2-7723-E66B-1F0D635F0FE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682258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20 - 30 minutes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is provided with a large A3-sized paper and a set of sticky notes (different sizes and colors).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They will then create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draft dashboard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organizes and visualizes the top-voted metrics from Exercise 1.</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laying out the dashboard in a way that makes the metrics easily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understandable and actionable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Consider both the data quality metrics (e.g., completeness, accuracy) and governance KPIs (e.g., policy compliance rate, data stewards onboarded). Think about clarity, simplicity, and how to make the dashboard accessible for all stakeholders.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Also ask participants to give their concept a name, this will come in handy later.</a:t>
            </a: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Concept Creation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F1DBDE45-A11C-66C8-E910-EEA903306F55}"/>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9B11A4A7-7027-2219-2E7F-42582C1ADE3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4E7A2E3A-ED1F-C1B2-77CB-1803DEEB44E3}"/>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4EC9E5D9-300E-B3F9-BD08-B3356DBF325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9DAA35CB-A875-2BB5-254E-39A1CAE83EC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60636DBD-01D1-7364-3201-52EAA541C1E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4357397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Concept Creation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0" name="Group 19">
            <a:extLst>
              <a:ext uri="{FF2B5EF4-FFF2-40B4-BE49-F238E27FC236}">
                <a16:creationId xmlns:a16="http://schemas.microsoft.com/office/drawing/2014/main" id="{A716FE1B-DD2C-EC1E-3736-9E1B3F09CDEF}"/>
              </a:ext>
            </a:extLst>
          </p:cNvPr>
          <p:cNvGrpSpPr/>
          <p:nvPr/>
        </p:nvGrpSpPr>
        <p:grpSpPr>
          <a:xfrm>
            <a:off x="4362816" y="2296574"/>
            <a:ext cx="5518302" cy="3917614"/>
            <a:chOff x="4362816" y="2296574"/>
            <a:chExt cx="5518302" cy="3917614"/>
          </a:xfrm>
        </p:grpSpPr>
        <p:pic>
          <p:nvPicPr>
            <p:cNvPr id="17" name="Picture 16" descr="A black pen next to a yellow square&#10;&#10;Description automatically generated">
              <a:extLst>
                <a:ext uri="{FF2B5EF4-FFF2-40B4-BE49-F238E27FC236}">
                  <a16:creationId xmlns:a16="http://schemas.microsoft.com/office/drawing/2014/main" id="{DD4652BB-EA03-DED0-454B-247032843FE8}"/>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rot="5400000">
              <a:off x="5163160" y="1496230"/>
              <a:ext cx="3917614" cy="5518302"/>
            </a:xfrm>
            <a:prstGeom prst="rect">
              <a:avLst/>
            </a:prstGeom>
          </p:spPr>
        </p:pic>
        <p:pic>
          <p:nvPicPr>
            <p:cNvPr id="16" name="Picture 15">
              <a:extLst>
                <a:ext uri="{FF2B5EF4-FFF2-40B4-BE49-F238E27FC236}">
                  <a16:creationId xmlns:a16="http://schemas.microsoft.com/office/drawing/2014/main" id="{1BA69D13-ACF0-7763-7060-EE43389C258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976663" y="2742497"/>
              <a:ext cx="4254086" cy="2970164"/>
            </a:xfrm>
            <a:prstGeom prst="rect">
              <a:avLst/>
            </a:prstGeom>
          </p:spPr>
        </p:pic>
      </p:grpSp>
      <p:grpSp>
        <p:nvGrpSpPr>
          <p:cNvPr id="13" name="Group 12">
            <a:extLst>
              <a:ext uri="{FF2B5EF4-FFF2-40B4-BE49-F238E27FC236}">
                <a16:creationId xmlns:a16="http://schemas.microsoft.com/office/drawing/2014/main" id="{E91A2B94-6678-8CF8-8B86-AB16193A7137}"/>
              </a:ext>
            </a:extLst>
          </p:cNvPr>
          <p:cNvGrpSpPr/>
          <p:nvPr/>
        </p:nvGrpSpPr>
        <p:grpSpPr>
          <a:xfrm>
            <a:off x="10820400" y="158021"/>
            <a:ext cx="1262954" cy="262128"/>
            <a:chOff x="10892274" y="158021"/>
            <a:chExt cx="1191080" cy="262128"/>
          </a:xfrm>
        </p:grpSpPr>
        <p:sp>
          <p:nvSpPr>
            <p:cNvPr id="15" name="Oval 14">
              <a:extLst>
                <a:ext uri="{FF2B5EF4-FFF2-40B4-BE49-F238E27FC236}">
                  <a16:creationId xmlns:a16="http://schemas.microsoft.com/office/drawing/2014/main" id="{128B5AAE-70EF-8F1D-AD9B-E3569069E91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1" name="Group 20">
              <a:extLst>
                <a:ext uri="{FF2B5EF4-FFF2-40B4-BE49-F238E27FC236}">
                  <a16:creationId xmlns:a16="http://schemas.microsoft.com/office/drawing/2014/main" id="{61DA404B-8B31-AF0C-4E5D-A343DDF7FC21}"/>
                </a:ext>
              </a:extLst>
            </p:cNvPr>
            <p:cNvGrpSpPr/>
            <p:nvPr/>
          </p:nvGrpSpPr>
          <p:grpSpPr>
            <a:xfrm>
              <a:off x="10892274" y="158021"/>
              <a:ext cx="1191080" cy="262128"/>
              <a:chOff x="9614080" y="308749"/>
              <a:chExt cx="1191080" cy="262128"/>
            </a:xfrm>
          </p:grpSpPr>
          <p:sp>
            <p:nvSpPr>
              <p:cNvPr id="22" name="Rectangle 21">
                <a:extLst>
                  <a:ext uri="{FF2B5EF4-FFF2-40B4-BE49-F238E27FC236}">
                    <a16:creationId xmlns:a16="http://schemas.microsoft.com/office/drawing/2014/main" id="{D6463190-4D35-383C-406D-0621DB419F4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3" name="Rectangle 22">
                <a:extLst>
                  <a:ext uri="{FF2B5EF4-FFF2-40B4-BE49-F238E27FC236}">
                    <a16:creationId xmlns:a16="http://schemas.microsoft.com/office/drawing/2014/main" id="{B1B398E3-3E88-86F1-185E-F74BEDFA968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E9795EE2-D63F-EA3D-8E2B-DF3AFAB9A75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0247494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15 - 20 minutes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presents their dashboard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to the group, explaining how the layout works, why they chose certain visual elements, and how the dashboard helps to meet the organization’s data governance goals.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how the metrics are arranged and how the dashboard will be used by different roles within the organization.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the group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notes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interesting ideas or elements they find particularly compelling. This will come in handy during the Strawpoll voting.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presenting, stick the concepts on the wall. </a:t>
            </a: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15E1848C-A20D-E6B8-E4BD-03F024FA9743}"/>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A6E0EDF9-E76B-A4AF-F017-F1BD8CEF72F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CA132BB2-20D9-6EAF-9040-F33552B4F2B6}"/>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92F121DB-E674-83E1-8D17-4F2EC0E9131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0459E068-6FAE-C2B0-4B7B-47F81E93BB0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E1D16DF7-3E54-86F9-B139-FA1F687B926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5468930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 minutes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Participants are given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many voting dots as possible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asked to place them on the specific elements they believe are most effective from each concept. It's all about collecting a "heat map" of opinions.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voting for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you believe are critical to include in the final dashboard.</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they read along, they can jot down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any questions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are simply for clarification on a separate sticky note. So, if there's something they're not quite grasping in a concept, they can write a question on a sticky note and pop it underneath. </a:t>
            </a: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Heatmap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FDCDB49B-F677-7A7A-2AC1-6950785E8641}"/>
              </a:ext>
            </a:extLst>
          </p:cNvPr>
          <p:cNvSpPr/>
          <p:nvPr/>
        </p:nvSpPr>
        <p:spPr>
          <a:xfrm rot="20746230">
            <a:off x="7432818" y="5660692"/>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Franklin Gothic Book"/>
                <a:ea typeface="+mn-ea"/>
                <a:cs typeface="+mn-cs"/>
              </a:rPr>
              <a:t>?</a:t>
            </a:r>
          </a:p>
        </p:txBody>
      </p:sp>
      <p:sp>
        <p:nvSpPr>
          <p:cNvPr id="16" name="Oval 15">
            <a:extLst>
              <a:ext uri="{FF2B5EF4-FFF2-40B4-BE49-F238E27FC236}">
                <a16:creationId xmlns:a16="http://schemas.microsoft.com/office/drawing/2014/main" id="{D393B645-5C38-12F4-D7AC-C550479181D0}"/>
              </a:ext>
            </a:extLst>
          </p:cNvPr>
          <p:cNvSpPr/>
          <p:nvPr/>
        </p:nvSpPr>
        <p:spPr>
          <a:xfrm>
            <a:off x="8715374"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Oval 16">
            <a:extLst>
              <a:ext uri="{FF2B5EF4-FFF2-40B4-BE49-F238E27FC236}">
                <a16:creationId xmlns:a16="http://schemas.microsoft.com/office/drawing/2014/main" id="{D395B4BA-C2D6-4983-B758-76D6A3725DC9}"/>
              </a:ext>
            </a:extLst>
          </p:cNvPr>
          <p:cNvSpPr/>
          <p:nvPr/>
        </p:nvSpPr>
        <p:spPr>
          <a:xfrm>
            <a:off x="8807598"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Oval 19">
            <a:extLst>
              <a:ext uri="{FF2B5EF4-FFF2-40B4-BE49-F238E27FC236}">
                <a16:creationId xmlns:a16="http://schemas.microsoft.com/office/drawing/2014/main" id="{FCA56DA5-B840-17D7-E0B2-BC91A4148F14}"/>
              </a:ext>
            </a:extLst>
          </p:cNvPr>
          <p:cNvSpPr/>
          <p:nvPr/>
        </p:nvSpPr>
        <p:spPr>
          <a:xfrm>
            <a:off x="8900606"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Oval 20">
            <a:extLst>
              <a:ext uri="{FF2B5EF4-FFF2-40B4-BE49-F238E27FC236}">
                <a16:creationId xmlns:a16="http://schemas.microsoft.com/office/drawing/2014/main" id="{27F8CD32-A0F0-CB2F-DE1F-58103A6ACAE6}"/>
              </a:ext>
            </a:extLst>
          </p:cNvPr>
          <p:cNvSpPr/>
          <p:nvPr/>
        </p:nvSpPr>
        <p:spPr>
          <a:xfrm>
            <a:off x="8993614" y="20860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Oval 21">
            <a:extLst>
              <a:ext uri="{FF2B5EF4-FFF2-40B4-BE49-F238E27FC236}">
                <a16:creationId xmlns:a16="http://schemas.microsoft.com/office/drawing/2014/main" id="{30016963-2A39-1C8E-F397-63C0041214C8}"/>
              </a:ext>
            </a:extLst>
          </p:cNvPr>
          <p:cNvSpPr/>
          <p:nvPr/>
        </p:nvSpPr>
        <p:spPr>
          <a:xfrm>
            <a:off x="8715374"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Oval 22">
            <a:extLst>
              <a:ext uri="{FF2B5EF4-FFF2-40B4-BE49-F238E27FC236}">
                <a16:creationId xmlns:a16="http://schemas.microsoft.com/office/drawing/2014/main" id="{69276143-A4C5-CC02-DB90-777DD9F1EA17}"/>
              </a:ext>
            </a:extLst>
          </p:cNvPr>
          <p:cNvSpPr/>
          <p:nvPr/>
        </p:nvSpPr>
        <p:spPr>
          <a:xfrm>
            <a:off x="8807598"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Oval 23">
            <a:extLst>
              <a:ext uri="{FF2B5EF4-FFF2-40B4-BE49-F238E27FC236}">
                <a16:creationId xmlns:a16="http://schemas.microsoft.com/office/drawing/2014/main" id="{8A8722D0-82B8-AA3D-4899-55F71076E716}"/>
              </a:ext>
            </a:extLst>
          </p:cNvPr>
          <p:cNvSpPr/>
          <p:nvPr/>
        </p:nvSpPr>
        <p:spPr>
          <a:xfrm>
            <a:off x="8900606"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DE8D4F41-B453-E825-CA92-15545EBD0FB4}"/>
              </a:ext>
            </a:extLst>
          </p:cNvPr>
          <p:cNvSpPr/>
          <p:nvPr/>
        </p:nvSpPr>
        <p:spPr>
          <a:xfrm>
            <a:off x="8993614" y="21901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Oval 25">
            <a:extLst>
              <a:ext uri="{FF2B5EF4-FFF2-40B4-BE49-F238E27FC236}">
                <a16:creationId xmlns:a16="http://schemas.microsoft.com/office/drawing/2014/main" id="{D9AF119D-513A-44D5-CE01-B0AC5A47DE7E}"/>
              </a:ext>
            </a:extLst>
          </p:cNvPr>
          <p:cNvSpPr/>
          <p:nvPr/>
        </p:nvSpPr>
        <p:spPr>
          <a:xfrm>
            <a:off x="8715374"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9B77710B-5464-3BBF-F3A8-6AC54F32533E}"/>
              </a:ext>
            </a:extLst>
          </p:cNvPr>
          <p:cNvSpPr/>
          <p:nvPr/>
        </p:nvSpPr>
        <p:spPr>
          <a:xfrm>
            <a:off x="8807598"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Oval 27">
            <a:extLst>
              <a:ext uri="{FF2B5EF4-FFF2-40B4-BE49-F238E27FC236}">
                <a16:creationId xmlns:a16="http://schemas.microsoft.com/office/drawing/2014/main" id="{92C11C34-A269-3B1D-1EB6-4630CB4F03A6}"/>
              </a:ext>
            </a:extLst>
          </p:cNvPr>
          <p:cNvSpPr/>
          <p:nvPr/>
        </p:nvSpPr>
        <p:spPr>
          <a:xfrm>
            <a:off x="8900606"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D9D19936-7FB8-A53E-B1E4-AA998F70F220}"/>
              </a:ext>
            </a:extLst>
          </p:cNvPr>
          <p:cNvSpPr/>
          <p:nvPr/>
        </p:nvSpPr>
        <p:spPr>
          <a:xfrm>
            <a:off x="8993614"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056AF067-6ECF-7E18-FCAC-33C8EDC9E60C}"/>
              </a:ext>
            </a:extLst>
          </p:cNvPr>
          <p:cNvSpPr/>
          <p:nvPr/>
        </p:nvSpPr>
        <p:spPr>
          <a:xfrm>
            <a:off x="8715374"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4DB6A628-D289-6B90-85B8-DE83BC72DEC0}"/>
              </a:ext>
            </a:extLst>
          </p:cNvPr>
          <p:cNvSpPr/>
          <p:nvPr/>
        </p:nvSpPr>
        <p:spPr>
          <a:xfrm>
            <a:off x="8807598"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113A03C9-81B5-2E79-4D4B-C9E9A31752BC}"/>
              </a:ext>
            </a:extLst>
          </p:cNvPr>
          <p:cNvSpPr/>
          <p:nvPr/>
        </p:nvSpPr>
        <p:spPr>
          <a:xfrm>
            <a:off x="8900606"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7933F614-8661-DFC2-D11C-4784B9F774FF}"/>
              </a:ext>
            </a:extLst>
          </p:cNvPr>
          <p:cNvSpPr/>
          <p:nvPr/>
        </p:nvSpPr>
        <p:spPr>
          <a:xfrm>
            <a:off x="8993614"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C891ACB4-EFF5-6AC2-87D2-789B35FF3C6E}"/>
              </a:ext>
            </a:extLst>
          </p:cNvPr>
          <p:cNvSpPr/>
          <p:nvPr/>
        </p:nvSpPr>
        <p:spPr>
          <a:xfrm>
            <a:off x="9086622"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551C2B7C-A766-B0AA-2D7B-A3204ACFD3DC}"/>
              </a:ext>
            </a:extLst>
          </p:cNvPr>
          <p:cNvSpPr/>
          <p:nvPr/>
        </p:nvSpPr>
        <p:spPr>
          <a:xfrm>
            <a:off x="9178846"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779A18B3-C23E-F40E-FC9B-2BC615961C20}"/>
              </a:ext>
            </a:extLst>
          </p:cNvPr>
          <p:cNvSpPr/>
          <p:nvPr/>
        </p:nvSpPr>
        <p:spPr>
          <a:xfrm>
            <a:off x="9271854"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BA16028B-9B21-1BD6-C510-5DA40906517C}"/>
              </a:ext>
            </a:extLst>
          </p:cNvPr>
          <p:cNvSpPr/>
          <p:nvPr/>
        </p:nvSpPr>
        <p:spPr>
          <a:xfrm>
            <a:off x="9364862" y="188722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AFC33E7B-B988-4E30-231B-596E1004A22A}"/>
              </a:ext>
            </a:extLst>
          </p:cNvPr>
          <p:cNvSpPr/>
          <p:nvPr/>
        </p:nvSpPr>
        <p:spPr>
          <a:xfrm>
            <a:off x="9086622"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8DB06FCA-5A4F-D801-6B68-0EA849F7CAD9}"/>
              </a:ext>
            </a:extLst>
          </p:cNvPr>
          <p:cNvSpPr/>
          <p:nvPr/>
        </p:nvSpPr>
        <p:spPr>
          <a:xfrm>
            <a:off x="9178846"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7CA5F193-EE0A-D931-34B3-9E413F3B0A5A}"/>
              </a:ext>
            </a:extLst>
          </p:cNvPr>
          <p:cNvSpPr/>
          <p:nvPr/>
        </p:nvSpPr>
        <p:spPr>
          <a:xfrm>
            <a:off x="9271854"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18585DA0-2557-03C2-1556-1A63FD55F388}"/>
              </a:ext>
            </a:extLst>
          </p:cNvPr>
          <p:cNvSpPr/>
          <p:nvPr/>
        </p:nvSpPr>
        <p:spPr>
          <a:xfrm>
            <a:off x="9364862" y="19913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C3BE88D0-0EF0-3581-07A2-097EF20CAE6E}"/>
              </a:ext>
            </a:extLst>
          </p:cNvPr>
          <p:cNvSpPr/>
          <p:nvPr/>
        </p:nvSpPr>
        <p:spPr>
          <a:xfrm>
            <a:off x="9086622"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404B609A-49BD-17E9-0CEA-5FAAD8073CFC}"/>
              </a:ext>
            </a:extLst>
          </p:cNvPr>
          <p:cNvSpPr/>
          <p:nvPr/>
        </p:nvSpPr>
        <p:spPr>
          <a:xfrm>
            <a:off x="9178846"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371342A4-2B7D-C228-C835-983E4ACB4955}"/>
              </a:ext>
            </a:extLst>
          </p:cNvPr>
          <p:cNvSpPr/>
          <p:nvPr/>
        </p:nvSpPr>
        <p:spPr>
          <a:xfrm>
            <a:off x="9271854"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D5D70E60-3774-6AD5-635D-82A0071E0730}"/>
              </a:ext>
            </a:extLst>
          </p:cNvPr>
          <p:cNvSpPr/>
          <p:nvPr/>
        </p:nvSpPr>
        <p:spPr>
          <a:xfrm>
            <a:off x="9364862" y="208910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9757E94D-B2AB-8AD7-A916-F40DCFED2C65}"/>
              </a:ext>
            </a:extLst>
          </p:cNvPr>
          <p:cNvSpPr/>
          <p:nvPr/>
        </p:nvSpPr>
        <p:spPr>
          <a:xfrm>
            <a:off x="9086622" y="21932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734C5BA4-3E70-CCB6-3371-032A74236B26}"/>
              </a:ext>
            </a:extLst>
          </p:cNvPr>
          <p:cNvSpPr/>
          <p:nvPr/>
        </p:nvSpPr>
        <p:spPr>
          <a:xfrm>
            <a:off x="9178846" y="21932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3C03B4D2-7B67-0B68-F828-36E89944AD6B}"/>
              </a:ext>
            </a:extLst>
          </p:cNvPr>
          <p:cNvSpPr/>
          <p:nvPr/>
        </p:nvSpPr>
        <p:spPr>
          <a:xfrm>
            <a:off x="9271854" y="21932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1B52169D-115D-DB10-9048-E622CBF23B96}"/>
              </a:ext>
            </a:extLst>
          </p:cNvPr>
          <p:cNvSpPr/>
          <p:nvPr/>
        </p:nvSpPr>
        <p:spPr>
          <a:xfrm>
            <a:off x="9364862" y="219166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0" name="Group 49">
            <a:extLst>
              <a:ext uri="{FF2B5EF4-FFF2-40B4-BE49-F238E27FC236}">
                <a16:creationId xmlns:a16="http://schemas.microsoft.com/office/drawing/2014/main" id="{014289D9-D3A0-6627-F717-B005C3A43846}"/>
              </a:ext>
            </a:extLst>
          </p:cNvPr>
          <p:cNvGrpSpPr/>
          <p:nvPr/>
        </p:nvGrpSpPr>
        <p:grpSpPr>
          <a:xfrm>
            <a:off x="750194" y="4255834"/>
            <a:ext cx="3080568" cy="2063560"/>
            <a:chOff x="4362816" y="2296574"/>
            <a:chExt cx="5518302" cy="3917614"/>
          </a:xfrm>
        </p:grpSpPr>
        <p:pic>
          <p:nvPicPr>
            <p:cNvPr id="51" name="Picture 50" descr="A black pen next to a yellow square&#10;&#10;Description automatically generated">
              <a:extLst>
                <a:ext uri="{FF2B5EF4-FFF2-40B4-BE49-F238E27FC236}">
                  <a16:creationId xmlns:a16="http://schemas.microsoft.com/office/drawing/2014/main" id="{DD86AFD6-82B9-2903-F2A0-6030CE176880}"/>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rot="5400000">
              <a:off x="5163160" y="1496230"/>
              <a:ext cx="3917614" cy="5518302"/>
            </a:xfrm>
            <a:prstGeom prst="rect">
              <a:avLst/>
            </a:prstGeom>
          </p:spPr>
        </p:pic>
        <p:pic>
          <p:nvPicPr>
            <p:cNvPr id="52" name="Picture 51">
              <a:extLst>
                <a:ext uri="{FF2B5EF4-FFF2-40B4-BE49-F238E27FC236}">
                  <a16:creationId xmlns:a16="http://schemas.microsoft.com/office/drawing/2014/main" id="{E3D9E9B7-FC23-BEBD-1753-89F6F1D4290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976663" y="2742497"/>
              <a:ext cx="4254086" cy="2970164"/>
            </a:xfrm>
            <a:prstGeom prst="rect">
              <a:avLst/>
            </a:prstGeom>
          </p:spPr>
        </p:pic>
      </p:grpSp>
      <p:sp>
        <p:nvSpPr>
          <p:cNvPr id="53" name="Rectangle 52">
            <a:extLst>
              <a:ext uri="{FF2B5EF4-FFF2-40B4-BE49-F238E27FC236}">
                <a16:creationId xmlns:a16="http://schemas.microsoft.com/office/drawing/2014/main" id="{D694A599-AB1A-85F5-C0A9-2B6190024295}"/>
              </a:ext>
            </a:extLst>
          </p:cNvPr>
          <p:cNvSpPr/>
          <p:nvPr/>
        </p:nvSpPr>
        <p:spPr>
          <a:xfrm>
            <a:off x="2834932" y="5927069"/>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Franklin Gothic Book"/>
                <a:ea typeface="+mn-ea"/>
                <a:cs typeface="+mn-cs"/>
              </a:rPr>
              <a:t>?</a:t>
            </a:r>
          </a:p>
        </p:txBody>
      </p:sp>
      <p:sp>
        <p:nvSpPr>
          <p:cNvPr id="54" name="Oval 53">
            <a:extLst>
              <a:ext uri="{FF2B5EF4-FFF2-40B4-BE49-F238E27FC236}">
                <a16:creationId xmlns:a16="http://schemas.microsoft.com/office/drawing/2014/main" id="{C431E445-17F4-AD4F-7319-3616C98EE307}"/>
              </a:ext>
            </a:extLst>
          </p:cNvPr>
          <p:cNvSpPr/>
          <p:nvPr/>
        </p:nvSpPr>
        <p:spPr>
          <a:xfrm>
            <a:off x="1243598" y="5641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68154BBA-1D00-B494-D940-C90D6798EFD7}"/>
              </a:ext>
            </a:extLst>
          </p:cNvPr>
          <p:cNvSpPr/>
          <p:nvPr/>
        </p:nvSpPr>
        <p:spPr>
          <a:xfrm>
            <a:off x="1335796" y="5641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CA652F8E-7286-2EA0-C571-898CBF6DFD2B}"/>
              </a:ext>
            </a:extLst>
          </p:cNvPr>
          <p:cNvSpPr/>
          <p:nvPr/>
        </p:nvSpPr>
        <p:spPr>
          <a:xfrm>
            <a:off x="1407796" y="54809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DE0B1224-E3CF-BDC4-B071-02D638D2278F}"/>
              </a:ext>
            </a:extLst>
          </p:cNvPr>
          <p:cNvSpPr/>
          <p:nvPr/>
        </p:nvSpPr>
        <p:spPr>
          <a:xfrm>
            <a:off x="1573895" y="56567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B848DDFA-D16D-B71A-AC97-C91D7CBD0233}"/>
              </a:ext>
            </a:extLst>
          </p:cNvPr>
          <p:cNvSpPr/>
          <p:nvPr/>
        </p:nvSpPr>
        <p:spPr>
          <a:xfrm>
            <a:off x="1529476" y="54809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2CDEC026-A3B7-413A-5AA3-6995017E6B2A}"/>
              </a:ext>
            </a:extLst>
          </p:cNvPr>
          <p:cNvSpPr/>
          <p:nvPr/>
        </p:nvSpPr>
        <p:spPr>
          <a:xfrm>
            <a:off x="1479796" y="46640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7CF9BCF9-E3A3-A501-459F-64D5C895BA2F}"/>
              </a:ext>
            </a:extLst>
          </p:cNvPr>
          <p:cNvSpPr/>
          <p:nvPr/>
        </p:nvSpPr>
        <p:spPr>
          <a:xfrm>
            <a:off x="1371796" y="46668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168230E6-20ED-DED3-C1C4-ECA9EB578F14}"/>
              </a:ext>
            </a:extLst>
          </p:cNvPr>
          <p:cNvSpPr/>
          <p:nvPr/>
        </p:nvSpPr>
        <p:spPr>
          <a:xfrm>
            <a:off x="1457476" y="49737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B9BB4E25-D029-5129-DDBC-D0866ED039F1}"/>
              </a:ext>
            </a:extLst>
          </p:cNvPr>
          <p:cNvSpPr/>
          <p:nvPr/>
        </p:nvSpPr>
        <p:spPr>
          <a:xfrm>
            <a:off x="3076726" y="47360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4D66F2A3-8535-25F2-D831-98F186468CDB}"/>
              </a:ext>
            </a:extLst>
          </p:cNvPr>
          <p:cNvSpPr/>
          <p:nvPr/>
        </p:nvSpPr>
        <p:spPr>
          <a:xfrm>
            <a:off x="3173252" y="495529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88FB0BFC-9319-ED3A-9E8E-382DAB6D3863}"/>
              </a:ext>
            </a:extLst>
          </p:cNvPr>
          <p:cNvSpPr/>
          <p:nvPr/>
        </p:nvSpPr>
        <p:spPr>
          <a:xfrm>
            <a:off x="2929914" y="49573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1DED3E73-D9B3-B2EB-9FCF-CEDD2E349507}"/>
              </a:ext>
            </a:extLst>
          </p:cNvPr>
          <p:cNvSpPr/>
          <p:nvPr/>
        </p:nvSpPr>
        <p:spPr>
          <a:xfrm>
            <a:off x="3318785" y="497318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0F49A8FE-3B0A-C38D-B51A-C61B87C7CA9F}"/>
              </a:ext>
            </a:extLst>
          </p:cNvPr>
          <p:cNvSpPr/>
          <p:nvPr/>
        </p:nvSpPr>
        <p:spPr>
          <a:xfrm>
            <a:off x="3354785" y="48308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F14EA91F-2906-C5E4-BA8D-5B13A3ABBCF6}"/>
              </a:ext>
            </a:extLst>
          </p:cNvPr>
          <p:cNvSpPr/>
          <p:nvPr/>
        </p:nvSpPr>
        <p:spPr>
          <a:xfrm>
            <a:off x="3227360" y="47948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3" name="Group 62">
            <a:extLst>
              <a:ext uri="{FF2B5EF4-FFF2-40B4-BE49-F238E27FC236}">
                <a16:creationId xmlns:a16="http://schemas.microsoft.com/office/drawing/2014/main" id="{45555FBD-B425-59C7-C0C1-5FB35F5AF2CE}"/>
              </a:ext>
            </a:extLst>
          </p:cNvPr>
          <p:cNvGrpSpPr/>
          <p:nvPr/>
        </p:nvGrpSpPr>
        <p:grpSpPr>
          <a:xfrm>
            <a:off x="10820400" y="158021"/>
            <a:ext cx="1262954" cy="262128"/>
            <a:chOff x="10892274" y="158021"/>
            <a:chExt cx="1191080" cy="262128"/>
          </a:xfrm>
        </p:grpSpPr>
        <p:sp>
          <p:nvSpPr>
            <p:cNvPr id="64" name="Oval 63">
              <a:extLst>
                <a:ext uri="{FF2B5EF4-FFF2-40B4-BE49-F238E27FC236}">
                  <a16:creationId xmlns:a16="http://schemas.microsoft.com/office/drawing/2014/main" id="{12838CFE-E154-CA3A-F66A-6C2323178EB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65" name="Group 64">
              <a:extLst>
                <a:ext uri="{FF2B5EF4-FFF2-40B4-BE49-F238E27FC236}">
                  <a16:creationId xmlns:a16="http://schemas.microsoft.com/office/drawing/2014/main" id="{CFCD87A6-9438-2548-0C52-3CF34570F7F3}"/>
                </a:ext>
              </a:extLst>
            </p:cNvPr>
            <p:cNvGrpSpPr/>
            <p:nvPr/>
          </p:nvGrpSpPr>
          <p:grpSpPr>
            <a:xfrm>
              <a:off x="10892274" y="158021"/>
              <a:ext cx="1191080" cy="262128"/>
              <a:chOff x="9614080" y="308749"/>
              <a:chExt cx="1191080" cy="262128"/>
            </a:xfrm>
          </p:grpSpPr>
          <p:sp>
            <p:nvSpPr>
              <p:cNvPr id="66" name="Rectangle 65">
                <a:extLst>
                  <a:ext uri="{FF2B5EF4-FFF2-40B4-BE49-F238E27FC236}">
                    <a16:creationId xmlns:a16="http://schemas.microsoft.com/office/drawing/2014/main" id="{37004E08-7B59-5B4F-A8F2-96AA1C83251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72" name="Rectangle 71">
                <a:extLst>
                  <a:ext uri="{FF2B5EF4-FFF2-40B4-BE49-F238E27FC236}">
                    <a16:creationId xmlns:a16="http://schemas.microsoft.com/office/drawing/2014/main" id="{6343108D-A7CA-362B-4E1F-B73FE8787BB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73" name="Rectangle 72">
            <a:extLst>
              <a:ext uri="{FF2B5EF4-FFF2-40B4-BE49-F238E27FC236}">
                <a16:creationId xmlns:a16="http://schemas.microsoft.com/office/drawing/2014/main" id="{23596B8B-FBE6-47E3-1B1C-23E94600138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0409717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fade">
                                      <p:cBhvr>
                                        <p:cTn id="16" dur="500"/>
                                        <p:tgtEl>
                                          <p:spTgt spid="5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500"/>
                                        <p:tgtEl>
                                          <p:spTgt spid="6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500"/>
                                        <p:tgtEl>
                                          <p:spTgt spid="6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8"/>
                                        </p:tgtEl>
                                        <p:attrNameLst>
                                          <p:attrName>style.visibility</p:attrName>
                                        </p:attrNameLst>
                                      </p:cBhvr>
                                      <p:to>
                                        <p:strVal val="visible"/>
                                      </p:to>
                                    </p:set>
                                    <p:animEffect transition="in" filter="fade">
                                      <p:cBhvr>
                                        <p:cTn id="37" dur="500"/>
                                        <p:tgtEl>
                                          <p:spTgt spid="6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9"/>
                                        </p:tgtEl>
                                        <p:attrNameLst>
                                          <p:attrName>style.visibility</p:attrName>
                                        </p:attrNameLst>
                                      </p:cBhvr>
                                      <p:to>
                                        <p:strVal val="visible"/>
                                      </p:to>
                                    </p:set>
                                    <p:animEffect transition="in" filter="fade">
                                      <p:cBhvr>
                                        <p:cTn id="40" dur="500"/>
                                        <p:tgtEl>
                                          <p:spTgt spid="6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500"/>
                                        <p:tgtEl>
                                          <p:spTgt spid="7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1"/>
                                        </p:tgtEl>
                                        <p:attrNameLst>
                                          <p:attrName>style.visibility</p:attrName>
                                        </p:attrNameLst>
                                      </p:cBhvr>
                                      <p:to>
                                        <p:strVal val="visible"/>
                                      </p:to>
                                    </p:set>
                                    <p:animEffect transition="in" filter="fade">
                                      <p:cBhvr>
                                        <p:cTn id="46" dur="500"/>
                                        <p:tgtEl>
                                          <p:spTgt spid="71"/>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500" fill="hold"/>
                                        <p:tgtEl>
                                          <p:spTgt spid="53"/>
                                        </p:tgtEl>
                                        <p:attrNameLst>
                                          <p:attrName>ppt_x</p:attrName>
                                        </p:attrNameLst>
                                      </p:cBhvr>
                                      <p:tavLst>
                                        <p:tav tm="0">
                                          <p:val>
                                            <p:strVal val="#ppt_x"/>
                                          </p:val>
                                        </p:tav>
                                        <p:tav tm="100000">
                                          <p:val>
                                            <p:strVal val="#ppt_x"/>
                                          </p:val>
                                        </p:tav>
                                      </p:tavLst>
                                    </p:anim>
                                    <p:anim calcmode="lin" valueType="num">
                                      <p:cBhvr additive="base">
                                        <p:cTn id="52"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7" grpId="0" animBg="1"/>
      <p:bldP spid="68" grpId="0" animBg="1"/>
      <p:bldP spid="69" grpId="0" animBg="1"/>
      <p:bldP spid="70" grpId="0" animBg="1"/>
      <p:bldP spid="7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While the Heatmap Voting is happening, you as a Facilitator will be taking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 notes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that after this you can present to everyone the general idea with the concepts and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essential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have collected the most heat.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have a notepad and take very quick notes on each concept. </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name (if it has a name)</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big idea</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essential elements with the most "heat"</a:t>
            </a: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3bis: Separate Facilitator Task</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0" name="Group 49">
            <a:extLst>
              <a:ext uri="{FF2B5EF4-FFF2-40B4-BE49-F238E27FC236}">
                <a16:creationId xmlns:a16="http://schemas.microsoft.com/office/drawing/2014/main" id="{3A27CE36-1D70-FFAF-5D4D-EE3D7CFF5BE1}"/>
              </a:ext>
            </a:extLst>
          </p:cNvPr>
          <p:cNvGrpSpPr/>
          <p:nvPr/>
        </p:nvGrpSpPr>
        <p:grpSpPr>
          <a:xfrm>
            <a:off x="2015541" y="4449264"/>
            <a:ext cx="1544894" cy="1463905"/>
            <a:chOff x="2139211" y="4540214"/>
            <a:chExt cx="1544894" cy="1463905"/>
          </a:xfrm>
        </p:grpSpPr>
        <p:pic>
          <p:nvPicPr>
            <p:cNvPr id="51" name="Picture 50">
              <a:extLst>
                <a:ext uri="{FF2B5EF4-FFF2-40B4-BE49-F238E27FC236}">
                  <a16:creationId xmlns:a16="http://schemas.microsoft.com/office/drawing/2014/main" id="{AAF0FFFC-CBC6-9DA8-5729-8E6C50DAAD9B}"/>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rot="21297149">
              <a:off x="2139211" y="4540214"/>
              <a:ext cx="1544894" cy="146390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1" descr="A black pen next to a yellow square&#10;&#10;Description automatically generated">
              <a:extLst>
                <a:ext uri="{FF2B5EF4-FFF2-40B4-BE49-F238E27FC236}">
                  <a16:creationId xmlns:a16="http://schemas.microsoft.com/office/drawing/2014/main" id="{A28CF9AC-5002-44A7-C314-798FD6E045C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604447">
              <a:off x="2540608" y="4698634"/>
              <a:ext cx="926648" cy="1147065"/>
            </a:xfrm>
            <a:prstGeom prst="rect">
              <a:avLst/>
            </a:prstGeom>
          </p:spPr>
        </p:pic>
        <p:sp>
          <p:nvSpPr>
            <p:cNvPr id="53" name="Tijdelijke aanduiding voor inhoud 5">
              <a:extLst>
                <a:ext uri="{FF2B5EF4-FFF2-40B4-BE49-F238E27FC236}">
                  <a16:creationId xmlns:a16="http://schemas.microsoft.com/office/drawing/2014/main" id="{3A2449AE-7A4A-F663-A044-D6D69060E58A}"/>
                </a:ext>
              </a:extLst>
            </p:cNvPr>
            <p:cNvSpPr txBox="1">
              <a:spLocks/>
            </p:cNvSpPr>
            <p:nvPr/>
          </p:nvSpPr>
          <p:spPr>
            <a:xfrm rot="596102">
              <a:off x="2671701" y="4823976"/>
              <a:ext cx="801303" cy="315915"/>
            </a:xfrm>
            <a:prstGeom prst="rect">
              <a:avLst/>
            </a:prstGeom>
          </p:spPr>
          <p:txBody>
            <a:bodyPr vert="horz" lIns="0" tIns="0" rIns="0" bIns="0" rtlCol="0" anchor="t" anchorCtr="0">
              <a:normAutofit fontScale="77500" lnSpcReduction="2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Facilitators Notes</a:t>
              </a:r>
            </a:p>
          </p:txBody>
        </p:sp>
      </p:grpSp>
      <p:grpSp>
        <p:nvGrpSpPr>
          <p:cNvPr id="15" name="Group 14">
            <a:extLst>
              <a:ext uri="{FF2B5EF4-FFF2-40B4-BE49-F238E27FC236}">
                <a16:creationId xmlns:a16="http://schemas.microsoft.com/office/drawing/2014/main" id="{E42C3D9F-0F1C-65BE-8CF5-18AD3751B0C6}"/>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6DC2B253-D61D-DD55-C9E3-E950BEA0CEF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D7AA52C6-A6D5-FFEF-A196-77E23CFC55D5}"/>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B1DA02EB-932E-375D-4F4C-33D68E243E9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A0F1A437-96D3-C74B-2777-CD34183BB6B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E49403A0-23F4-8F99-AAA9-AC03991B3D8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95596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 per concept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Now it’s time to bring everything together and make sure everyone on the team is on the same page. The goal is to align everyone's understanding and avoid any misinterpretations by having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cover all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measurement concepts once more.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step, you as the Facilitator, really just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calling out the main idea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each concept and just the few elements that really got a lot of heat with the votes from the whole team.</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 we're already starting to narrow down and help all of us, especially the Decider,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start narrowing down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a bunch of different ideas and pieces. This way, we can have a smaller set to choose from.</a:t>
            </a: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594005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Concept Presentation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0" name="Group 49">
            <a:extLst>
              <a:ext uri="{FF2B5EF4-FFF2-40B4-BE49-F238E27FC236}">
                <a16:creationId xmlns:a16="http://schemas.microsoft.com/office/drawing/2014/main" id="{3A27CE36-1D70-FFAF-5D4D-EE3D7CFF5BE1}"/>
              </a:ext>
            </a:extLst>
          </p:cNvPr>
          <p:cNvGrpSpPr/>
          <p:nvPr/>
        </p:nvGrpSpPr>
        <p:grpSpPr>
          <a:xfrm>
            <a:off x="2015541" y="4449264"/>
            <a:ext cx="1544894" cy="1463905"/>
            <a:chOff x="2139211" y="4540214"/>
            <a:chExt cx="1544894" cy="1463905"/>
          </a:xfrm>
        </p:grpSpPr>
        <p:pic>
          <p:nvPicPr>
            <p:cNvPr id="51" name="Picture 50">
              <a:extLst>
                <a:ext uri="{FF2B5EF4-FFF2-40B4-BE49-F238E27FC236}">
                  <a16:creationId xmlns:a16="http://schemas.microsoft.com/office/drawing/2014/main" id="{AAF0FFFC-CBC6-9DA8-5729-8E6C50DAAD9B}"/>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rot="21297149">
              <a:off x="2139211" y="4540214"/>
              <a:ext cx="1544894" cy="146390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1" descr="A black pen next to a yellow square&#10;&#10;Description automatically generated">
              <a:extLst>
                <a:ext uri="{FF2B5EF4-FFF2-40B4-BE49-F238E27FC236}">
                  <a16:creationId xmlns:a16="http://schemas.microsoft.com/office/drawing/2014/main" id="{A28CF9AC-5002-44A7-C314-798FD6E045C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604447">
              <a:off x="2540608" y="4698634"/>
              <a:ext cx="926648" cy="1147065"/>
            </a:xfrm>
            <a:prstGeom prst="rect">
              <a:avLst/>
            </a:prstGeom>
          </p:spPr>
        </p:pic>
        <p:sp>
          <p:nvSpPr>
            <p:cNvPr id="53" name="Tijdelijke aanduiding voor inhoud 5">
              <a:extLst>
                <a:ext uri="{FF2B5EF4-FFF2-40B4-BE49-F238E27FC236}">
                  <a16:creationId xmlns:a16="http://schemas.microsoft.com/office/drawing/2014/main" id="{3A2449AE-7A4A-F663-A044-D6D69060E58A}"/>
                </a:ext>
              </a:extLst>
            </p:cNvPr>
            <p:cNvSpPr txBox="1">
              <a:spLocks/>
            </p:cNvSpPr>
            <p:nvPr/>
          </p:nvSpPr>
          <p:spPr>
            <a:xfrm rot="596102">
              <a:off x="2671701" y="4823976"/>
              <a:ext cx="801303" cy="315915"/>
            </a:xfrm>
            <a:prstGeom prst="rect">
              <a:avLst/>
            </a:prstGeom>
          </p:spPr>
          <p:txBody>
            <a:bodyPr vert="horz" lIns="0" tIns="0" rIns="0" bIns="0" rtlCol="0" anchor="t" anchorCtr="0">
              <a:normAutofit fontScale="77500" lnSpcReduction="2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Facilitators Notes</a:t>
              </a:r>
            </a:p>
          </p:txBody>
        </p:sp>
      </p:grpSp>
      <p:grpSp>
        <p:nvGrpSpPr>
          <p:cNvPr id="15" name="Group 14">
            <a:extLst>
              <a:ext uri="{FF2B5EF4-FFF2-40B4-BE49-F238E27FC236}">
                <a16:creationId xmlns:a16="http://schemas.microsoft.com/office/drawing/2014/main" id="{68EC50FB-3719-4D98-D799-05DBD5E5ABE1}"/>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82198DBF-F856-F66E-36DB-8EF7409FCB4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37FE7AAA-868B-57C2-5EE9-324DDAFF87CD}"/>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A58F6AAD-5582-1CF1-9DCC-75FD8ED7695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2801439F-FA89-5CE0-474D-E22FF5F8AF5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4BE537F0-6E4A-0765-9A1D-D9DFD304FE6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0291996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Define &amp; Decide</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578284"/>
            <a:ext cx="10115550" cy="2070388"/>
          </a:xfrm>
        </p:spPr>
        <p:txBody>
          <a:bodyPr/>
          <a:lstStyle/>
          <a:p>
            <a:pPr marL="0" indent="0" algn="just">
              <a:lnSpc>
                <a:spcPct val="100000"/>
              </a:lnSpc>
              <a:buNone/>
            </a:pPr>
            <a:r>
              <a:rPr lang="en-US" sz="1600" dirty="0">
                <a:solidFill>
                  <a:schemeClr val="bg1"/>
                </a:solidFill>
              </a:rPr>
              <a:t>This week marks a critical phase in our Data Governance Sprint</a:t>
            </a:r>
            <a:r>
              <a:rPr lang="en-US" sz="1600" baseline="30000" dirty="0">
                <a:solidFill>
                  <a:schemeClr val="bg1"/>
                </a:solidFill>
              </a:rPr>
              <a:t>TM</a:t>
            </a:r>
            <a:r>
              <a:rPr lang="en-US" sz="1600" dirty="0">
                <a:solidFill>
                  <a:schemeClr val="bg1"/>
                </a:solidFill>
              </a:rPr>
              <a:t> as we shift our focus to creating and building the </a:t>
            </a:r>
            <a:r>
              <a:rPr lang="en-US" sz="1600" b="1" dirty="0">
                <a:solidFill>
                  <a:schemeClr val="bg1"/>
                </a:solidFill>
              </a:rPr>
              <a:t>tangible, essential elements </a:t>
            </a:r>
            <a:r>
              <a:rPr lang="en-US" sz="1600" dirty="0">
                <a:solidFill>
                  <a:schemeClr val="bg1"/>
                </a:solidFill>
              </a:rPr>
              <a:t>of our data governance program. Our goal is to develop practical tools that are ready for immediate use, starting with a simple yet effective </a:t>
            </a:r>
            <a:r>
              <a:rPr lang="en-US" sz="1600" b="1" dirty="0">
                <a:solidFill>
                  <a:schemeClr val="bg1"/>
                </a:solidFill>
              </a:rPr>
              <a:t>measurement dashboard </a:t>
            </a:r>
            <a:r>
              <a:rPr lang="en-US" sz="1600" dirty="0">
                <a:solidFill>
                  <a:schemeClr val="bg1"/>
                </a:solidFill>
              </a:rPr>
              <a:t>and a </a:t>
            </a:r>
            <a:r>
              <a:rPr lang="en-US" sz="1600" b="1" dirty="0">
                <a:solidFill>
                  <a:schemeClr val="bg1"/>
                </a:solidFill>
              </a:rPr>
              <a:t>business glossary </a:t>
            </a:r>
            <a:r>
              <a:rPr lang="en-US" sz="1600" dirty="0">
                <a:solidFill>
                  <a:schemeClr val="bg1"/>
                </a:solidFill>
              </a:rPr>
              <a:t>template. These tools will provide the foundation for consistent communication and tracking of our data governance efforts.</a:t>
            </a:r>
          </a:p>
          <a:p>
            <a:pPr marL="0" indent="0" algn="just">
              <a:lnSpc>
                <a:spcPct val="100000"/>
              </a:lnSpc>
              <a:buNone/>
            </a:pPr>
            <a:r>
              <a:rPr lang="en-US" sz="1600" dirty="0">
                <a:solidFill>
                  <a:schemeClr val="bg1"/>
                </a:solidFill>
              </a:rPr>
              <a:t>Recognizing that change management and communication are pivotal to the success of any data governance program, we'll also identify and plan the </a:t>
            </a:r>
            <a:r>
              <a:rPr lang="en-US" sz="1600" b="1" dirty="0">
                <a:solidFill>
                  <a:schemeClr val="bg1"/>
                </a:solidFill>
              </a:rPr>
              <a:t>communication and training activities </a:t>
            </a:r>
            <a:r>
              <a:rPr lang="en-US" sz="1600" dirty="0">
                <a:solidFill>
                  <a:schemeClr val="bg1"/>
                </a:solidFill>
              </a:rPr>
              <a:t>that will ensure all stakeholders are informed, engaged, and prepared to execute their roles. </a:t>
            </a:r>
          </a:p>
          <a:p>
            <a:pPr marL="0" indent="0" algn="just">
              <a:lnSpc>
                <a:spcPct val="100000"/>
              </a:lnSpc>
              <a:buNone/>
            </a:pPr>
            <a:r>
              <a:rPr lang="en-US" sz="1600" dirty="0">
                <a:solidFill>
                  <a:schemeClr val="bg1"/>
                </a:solidFill>
              </a:rPr>
              <a:t>As we progress, we'll prepare for the </a:t>
            </a:r>
            <a:r>
              <a:rPr lang="en-US" sz="1600" b="1" dirty="0">
                <a:solidFill>
                  <a:schemeClr val="bg1"/>
                </a:solidFill>
              </a:rPr>
              <a:t>prototyping phase</a:t>
            </a:r>
            <a:r>
              <a:rPr lang="en-US" sz="1600" dirty="0">
                <a:solidFill>
                  <a:schemeClr val="bg1"/>
                </a:solidFill>
              </a:rPr>
              <a:t>, where we’ll bring together everything we've built and create a </a:t>
            </a:r>
            <a:r>
              <a:rPr lang="en-US" sz="1600" b="1" dirty="0">
                <a:solidFill>
                  <a:schemeClr val="bg1"/>
                </a:solidFill>
              </a:rPr>
              <a:t>minimum sustainable version </a:t>
            </a:r>
            <a:r>
              <a:rPr lang="en-US" sz="1600" dirty="0">
                <a:solidFill>
                  <a:schemeClr val="bg1"/>
                </a:solidFill>
              </a:rPr>
              <a:t>of our data governance program. This version will be put into practice and tested next week. To support this, we will also begin </a:t>
            </a:r>
            <a:r>
              <a:rPr lang="en-US" sz="1600" b="1" dirty="0">
                <a:solidFill>
                  <a:schemeClr val="bg1"/>
                </a:solidFill>
              </a:rPr>
              <a:t>recruiting our test audience</a:t>
            </a:r>
            <a:r>
              <a:rPr lang="en-US" sz="1600" dirty="0">
                <a:solidFill>
                  <a:schemeClr val="bg1"/>
                </a:solidFill>
              </a:rPr>
              <a:t>. The entire week is centered around defining the practical aspects of our program and making crucial decisions that will guide our next steps.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680982"/>
            <a:ext cx="1026768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Welcome to Week 3: Designing Governance Essentials </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F077B7CE-DEE5-5A33-2F02-60CD126A6083}"/>
              </a:ext>
            </a:extLst>
          </p:cNvPr>
          <p:cNvGrpSpPr/>
          <p:nvPr/>
        </p:nvGrpSpPr>
        <p:grpSpPr>
          <a:xfrm>
            <a:off x="10820400" y="158021"/>
            <a:ext cx="1262954" cy="262128"/>
            <a:chOff x="10892274" y="158021"/>
            <a:chExt cx="1191080" cy="262128"/>
          </a:xfrm>
        </p:grpSpPr>
        <p:sp>
          <p:nvSpPr>
            <p:cNvPr id="13" name="Oval 12">
              <a:extLst>
                <a:ext uri="{FF2B5EF4-FFF2-40B4-BE49-F238E27FC236}">
                  <a16:creationId xmlns:a16="http://schemas.microsoft.com/office/drawing/2014/main" id="{A78448A5-84F3-DCFC-5690-8C605F413EE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4" name="Group 13">
              <a:extLst>
                <a:ext uri="{FF2B5EF4-FFF2-40B4-BE49-F238E27FC236}">
                  <a16:creationId xmlns:a16="http://schemas.microsoft.com/office/drawing/2014/main" id="{D6162B0D-51F6-B1BA-C755-0AB73DC60576}"/>
                </a:ext>
              </a:extLst>
            </p:cNvPr>
            <p:cNvGrpSpPr/>
            <p:nvPr/>
          </p:nvGrpSpPr>
          <p:grpSpPr>
            <a:xfrm>
              <a:off x="10892274" y="158021"/>
              <a:ext cx="1191080" cy="262128"/>
              <a:chOff x="9614080" y="308749"/>
              <a:chExt cx="1191080" cy="262128"/>
            </a:xfrm>
          </p:grpSpPr>
          <p:sp>
            <p:nvSpPr>
              <p:cNvPr id="15" name="Rectangle 14">
                <a:extLst>
                  <a:ext uri="{FF2B5EF4-FFF2-40B4-BE49-F238E27FC236}">
                    <a16:creationId xmlns:a16="http://schemas.microsoft.com/office/drawing/2014/main" id="{392F7A17-8306-9CCD-64EA-51FE67FF912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Week 3</a:t>
                </a:r>
              </a:p>
            </p:txBody>
          </p:sp>
          <p:sp>
            <p:nvSpPr>
              <p:cNvPr id="16" name="Rectangle 15">
                <a:extLst>
                  <a:ext uri="{FF2B5EF4-FFF2-40B4-BE49-F238E27FC236}">
                    <a16:creationId xmlns:a16="http://schemas.microsoft.com/office/drawing/2014/main" id="{32C1FBBA-9516-1883-4087-A749C6488B1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1651801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in mind that it's </a:t>
            </a:r>
            <a:r>
              <a:rPr kumimoji="0" lang="en-US" sz="16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about describing every single part of the concept. It's just about calling out those interesting ones that got all of those dots.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uses the notes that they have taken during the Heatmap Voting exercise.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Then quickly present each concept, aiming at 2 min per concept. So you'll be calling out: </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name (if it has a name)</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big idea</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essential elements with the most "heat“</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ü"/>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 the questions (if any)</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End with this sentence:</a:t>
            </a:r>
          </a:p>
          <a:p>
            <a:pPr marL="685800" marR="0" lvl="1" indent="-228600" algn="just"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"Did anyone vote on this for a </a:t>
            </a: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different reason </a:t>
            </a:r>
            <a:r>
              <a:rPr kumimoji="0" lang="en-US"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than what I explained?“</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594005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Concept Presentation</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50" name="Group 49">
            <a:extLst>
              <a:ext uri="{FF2B5EF4-FFF2-40B4-BE49-F238E27FC236}">
                <a16:creationId xmlns:a16="http://schemas.microsoft.com/office/drawing/2014/main" id="{3A27CE36-1D70-FFAF-5D4D-EE3D7CFF5BE1}"/>
              </a:ext>
            </a:extLst>
          </p:cNvPr>
          <p:cNvGrpSpPr/>
          <p:nvPr/>
        </p:nvGrpSpPr>
        <p:grpSpPr>
          <a:xfrm>
            <a:off x="2015541" y="4449264"/>
            <a:ext cx="1544894" cy="1463905"/>
            <a:chOff x="2139211" y="4540214"/>
            <a:chExt cx="1544894" cy="1463905"/>
          </a:xfrm>
        </p:grpSpPr>
        <p:pic>
          <p:nvPicPr>
            <p:cNvPr id="51" name="Picture 50">
              <a:extLst>
                <a:ext uri="{FF2B5EF4-FFF2-40B4-BE49-F238E27FC236}">
                  <a16:creationId xmlns:a16="http://schemas.microsoft.com/office/drawing/2014/main" id="{AAF0FFFC-CBC6-9DA8-5729-8E6C50DAAD9B}"/>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rot="21297149">
              <a:off x="2139211" y="4540214"/>
              <a:ext cx="1544894" cy="146390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1" descr="A black pen next to a yellow square&#10;&#10;Description automatically generated">
              <a:extLst>
                <a:ext uri="{FF2B5EF4-FFF2-40B4-BE49-F238E27FC236}">
                  <a16:creationId xmlns:a16="http://schemas.microsoft.com/office/drawing/2014/main" id="{A28CF9AC-5002-44A7-C314-798FD6E045C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604447">
              <a:off x="2540608" y="4698634"/>
              <a:ext cx="926648" cy="1147065"/>
            </a:xfrm>
            <a:prstGeom prst="rect">
              <a:avLst/>
            </a:prstGeom>
          </p:spPr>
        </p:pic>
        <p:sp>
          <p:nvSpPr>
            <p:cNvPr id="53" name="Tijdelijke aanduiding voor inhoud 5">
              <a:extLst>
                <a:ext uri="{FF2B5EF4-FFF2-40B4-BE49-F238E27FC236}">
                  <a16:creationId xmlns:a16="http://schemas.microsoft.com/office/drawing/2014/main" id="{3A2449AE-7A4A-F663-A044-D6D69060E58A}"/>
                </a:ext>
              </a:extLst>
            </p:cNvPr>
            <p:cNvSpPr txBox="1">
              <a:spLocks/>
            </p:cNvSpPr>
            <p:nvPr/>
          </p:nvSpPr>
          <p:spPr>
            <a:xfrm rot="596102">
              <a:off x="2671701" y="4823976"/>
              <a:ext cx="801303" cy="315915"/>
            </a:xfrm>
            <a:prstGeom prst="rect">
              <a:avLst/>
            </a:prstGeom>
          </p:spPr>
          <p:txBody>
            <a:bodyPr vert="horz" lIns="0" tIns="0" rIns="0" bIns="0" rtlCol="0" anchor="t" anchorCtr="0">
              <a:normAutofit fontScale="77500" lnSpcReduction="20000"/>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F45C20"/>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Facilitators Notes</a:t>
              </a:r>
            </a:p>
          </p:txBody>
        </p:sp>
      </p:grpSp>
      <p:grpSp>
        <p:nvGrpSpPr>
          <p:cNvPr id="15" name="Group 14">
            <a:extLst>
              <a:ext uri="{FF2B5EF4-FFF2-40B4-BE49-F238E27FC236}">
                <a16:creationId xmlns:a16="http://schemas.microsoft.com/office/drawing/2014/main" id="{F2A5448D-88FB-DCC3-5527-AAEDF9EF31DD}"/>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BF845F54-4AD2-AA1A-C2DF-B1D2191B24E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5627AF5B-16C2-157D-EFAB-342AFF131176}"/>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50E9F4C7-3DC4-C624-35CF-65ACF1EBA93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3A5CA44B-00DD-38EA-18E2-48A720AF9B9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B929C0F5-E164-8FC0-2EC1-B98F232E70F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4846675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Conduct a strawpoll vote to allow participants to vote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overall dashboard concept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they believe best aligns with the organization’s needs and data governance strategy.</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a timer for 5 minutes and have participants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silently decide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which concept they think is most appealing (without voting) and best serves our data governance purpose.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they’ve decided which one they’ll choose, they should write their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reasoning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a sticky note. Make sure they also write the concept name on it.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Once that’s done, we do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synchronized voting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way we make sure that everyone's made that decision without being influenced by anyone else.</a:t>
            </a:r>
          </a:p>
          <a:p>
            <a:pPr marL="0" marR="0" lvl="0" indent="0" algn="just" defTabSz="914400" rtl="0" eaLnBrk="1" fontAlgn="auto" latinLnBrk="0" hangingPunct="1">
              <a:lnSpc>
                <a:spcPct val="100000"/>
              </a:lnSpc>
              <a:spcBef>
                <a:spcPts val="1000"/>
              </a:spcBef>
              <a:spcAft>
                <a:spcPts val="0"/>
              </a:spcAft>
              <a:buClr>
                <a:srgbClr val="5CB6F9"/>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Strawpoll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9F2D2776-20DA-9A51-DD06-E7B15DD50718}"/>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1CC75DC3-002A-501B-CE5D-CB5CBC96BAF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58DFB809-5C4A-4BD9-9F4D-98C699184FDC}"/>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092F3B8A-AEB2-778A-8AEC-C99F33D3C14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6BA998DA-3D3A-1396-8D1F-68995F77773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FAA9F84A-6FA4-06B3-8D12-5DFD07DBDA4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298034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large voting dot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have them write their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initials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it.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Set again a timer for 5 minutes, once the time is up, everyone should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vote at the same time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avoid influencing each other’s votes.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in mind that it's everyone's responsibility to inform the decider.</a:t>
            </a:r>
          </a:p>
          <a:p>
            <a:pPr marL="0" marR="0" lvl="0" indent="0" algn="just" defTabSz="914400" rtl="0" eaLnBrk="1" fontAlgn="auto" latinLnBrk="0" hangingPunct="1">
              <a:lnSpc>
                <a:spcPct val="100000"/>
              </a:lnSpc>
              <a:spcBef>
                <a:spcPts val="1000"/>
              </a:spcBef>
              <a:spcAft>
                <a:spcPts val="0"/>
              </a:spcAft>
              <a:buClr>
                <a:srgbClr val="5CB6F9"/>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Strawpoll Voting</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74719C34-7876-928F-B5DE-9364001FB74E}"/>
              </a:ext>
            </a:extLst>
          </p:cNvPr>
          <p:cNvSpPr/>
          <p:nvPr/>
        </p:nvSpPr>
        <p:spPr>
          <a:xfrm>
            <a:off x="8715374" y="2035154"/>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dirty="0">
              <a:ln>
                <a:noFill/>
              </a:ln>
              <a:solidFill>
                <a:srgbClr val="000000"/>
              </a:solidFill>
              <a:effectLst/>
              <a:uLnTx/>
              <a:uFillTx/>
              <a:latin typeface="Franklin Gothic Book"/>
              <a:ea typeface="+mn-ea"/>
              <a:cs typeface="+mn-cs"/>
            </a:endParaRPr>
          </a:p>
        </p:txBody>
      </p:sp>
      <p:grpSp>
        <p:nvGrpSpPr>
          <p:cNvPr id="16" name="Group 15">
            <a:extLst>
              <a:ext uri="{FF2B5EF4-FFF2-40B4-BE49-F238E27FC236}">
                <a16:creationId xmlns:a16="http://schemas.microsoft.com/office/drawing/2014/main" id="{2C9C6EFF-5E6C-D00C-7098-84CA82D7FDDB}"/>
              </a:ext>
            </a:extLst>
          </p:cNvPr>
          <p:cNvGrpSpPr/>
          <p:nvPr/>
        </p:nvGrpSpPr>
        <p:grpSpPr>
          <a:xfrm>
            <a:off x="750194" y="4255834"/>
            <a:ext cx="3080568" cy="2063560"/>
            <a:chOff x="4362816" y="2296574"/>
            <a:chExt cx="5518302" cy="3917614"/>
          </a:xfrm>
        </p:grpSpPr>
        <p:pic>
          <p:nvPicPr>
            <p:cNvPr id="17" name="Picture 16" descr="A black pen next to a yellow square&#10;&#10;Description automatically generated">
              <a:extLst>
                <a:ext uri="{FF2B5EF4-FFF2-40B4-BE49-F238E27FC236}">
                  <a16:creationId xmlns:a16="http://schemas.microsoft.com/office/drawing/2014/main" id="{056BF195-BE6F-633C-7B3D-67A82B62D815}"/>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rot="5400000">
              <a:off x="5163160" y="1496230"/>
              <a:ext cx="3917614" cy="5518302"/>
            </a:xfrm>
            <a:prstGeom prst="rect">
              <a:avLst/>
            </a:prstGeom>
          </p:spPr>
        </p:pic>
        <p:pic>
          <p:nvPicPr>
            <p:cNvPr id="20" name="Picture 19">
              <a:extLst>
                <a:ext uri="{FF2B5EF4-FFF2-40B4-BE49-F238E27FC236}">
                  <a16:creationId xmlns:a16="http://schemas.microsoft.com/office/drawing/2014/main" id="{B80EE7EA-3AA1-E0ED-4950-395AD5B7190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976663" y="2742497"/>
              <a:ext cx="4254086" cy="2970164"/>
            </a:xfrm>
            <a:prstGeom prst="rect">
              <a:avLst/>
            </a:prstGeom>
          </p:spPr>
        </p:pic>
      </p:grpSp>
      <p:sp>
        <p:nvSpPr>
          <p:cNvPr id="21" name="Rectangle 20">
            <a:extLst>
              <a:ext uri="{FF2B5EF4-FFF2-40B4-BE49-F238E27FC236}">
                <a16:creationId xmlns:a16="http://schemas.microsoft.com/office/drawing/2014/main" id="{254C167E-8D0A-90B4-D4CC-C079147BCE45}"/>
              </a:ext>
            </a:extLst>
          </p:cNvPr>
          <p:cNvSpPr/>
          <p:nvPr/>
        </p:nvSpPr>
        <p:spPr>
          <a:xfrm>
            <a:off x="2834932" y="5927069"/>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Franklin Gothic Book"/>
                <a:ea typeface="+mn-ea"/>
                <a:cs typeface="+mn-cs"/>
              </a:rPr>
              <a:t>?</a:t>
            </a:r>
          </a:p>
        </p:txBody>
      </p:sp>
      <p:sp>
        <p:nvSpPr>
          <p:cNvPr id="22" name="Oval 21">
            <a:extLst>
              <a:ext uri="{FF2B5EF4-FFF2-40B4-BE49-F238E27FC236}">
                <a16:creationId xmlns:a16="http://schemas.microsoft.com/office/drawing/2014/main" id="{52B56528-788D-96DC-1017-6BD18A839F89}"/>
              </a:ext>
            </a:extLst>
          </p:cNvPr>
          <p:cNvSpPr/>
          <p:nvPr/>
        </p:nvSpPr>
        <p:spPr>
          <a:xfrm>
            <a:off x="1243598" y="5641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Oval 22">
            <a:extLst>
              <a:ext uri="{FF2B5EF4-FFF2-40B4-BE49-F238E27FC236}">
                <a16:creationId xmlns:a16="http://schemas.microsoft.com/office/drawing/2014/main" id="{E60D1FA3-C63D-07C7-38CC-45A2AD7737E7}"/>
              </a:ext>
            </a:extLst>
          </p:cNvPr>
          <p:cNvSpPr/>
          <p:nvPr/>
        </p:nvSpPr>
        <p:spPr>
          <a:xfrm>
            <a:off x="1335796" y="5641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Oval 23">
            <a:extLst>
              <a:ext uri="{FF2B5EF4-FFF2-40B4-BE49-F238E27FC236}">
                <a16:creationId xmlns:a16="http://schemas.microsoft.com/office/drawing/2014/main" id="{F2EFA555-6AAD-1831-FFB6-C75D50A95E76}"/>
              </a:ext>
            </a:extLst>
          </p:cNvPr>
          <p:cNvSpPr/>
          <p:nvPr/>
        </p:nvSpPr>
        <p:spPr>
          <a:xfrm>
            <a:off x="1407796" y="54809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415A8D2F-7E0A-93B9-7DA7-55DB7CBC2D62}"/>
              </a:ext>
            </a:extLst>
          </p:cNvPr>
          <p:cNvSpPr/>
          <p:nvPr/>
        </p:nvSpPr>
        <p:spPr>
          <a:xfrm>
            <a:off x="1573895" y="56567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Oval 25">
            <a:extLst>
              <a:ext uri="{FF2B5EF4-FFF2-40B4-BE49-F238E27FC236}">
                <a16:creationId xmlns:a16="http://schemas.microsoft.com/office/drawing/2014/main" id="{0559B88F-6BB2-CC44-BCD7-7D70E2B41313}"/>
              </a:ext>
            </a:extLst>
          </p:cNvPr>
          <p:cNvSpPr/>
          <p:nvPr/>
        </p:nvSpPr>
        <p:spPr>
          <a:xfrm>
            <a:off x="1529476" y="54809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4E63E933-4AA6-5CEA-F754-1745BCDDC054}"/>
              </a:ext>
            </a:extLst>
          </p:cNvPr>
          <p:cNvSpPr/>
          <p:nvPr/>
        </p:nvSpPr>
        <p:spPr>
          <a:xfrm>
            <a:off x="1479796" y="46640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Oval 27">
            <a:extLst>
              <a:ext uri="{FF2B5EF4-FFF2-40B4-BE49-F238E27FC236}">
                <a16:creationId xmlns:a16="http://schemas.microsoft.com/office/drawing/2014/main" id="{BB4E1CAC-17D4-A371-007E-1AAC6C496A7D}"/>
              </a:ext>
            </a:extLst>
          </p:cNvPr>
          <p:cNvSpPr/>
          <p:nvPr/>
        </p:nvSpPr>
        <p:spPr>
          <a:xfrm>
            <a:off x="1371796" y="46668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01F15754-8C89-821C-C327-C502F3BF2B0B}"/>
              </a:ext>
            </a:extLst>
          </p:cNvPr>
          <p:cNvSpPr/>
          <p:nvPr/>
        </p:nvSpPr>
        <p:spPr>
          <a:xfrm>
            <a:off x="1457476" y="49737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8E66D038-AA56-81A6-5BE8-608426C8B3F4}"/>
              </a:ext>
            </a:extLst>
          </p:cNvPr>
          <p:cNvSpPr/>
          <p:nvPr/>
        </p:nvSpPr>
        <p:spPr>
          <a:xfrm>
            <a:off x="3076726" y="47360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EFF76508-1AE6-D50D-35B9-0B651F4D6CC0}"/>
              </a:ext>
            </a:extLst>
          </p:cNvPr>
          <p:cNvSpPr/>
          <p:nvPr/>
        </p:nvSpPr>
        <p:spPr>
          <a:xfrm>
            <a:off x="3173252" y="495529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D475C469-4CC5-F944-4CDC-FDDFBB17D63E}"/>
              </a:ext>
            </a:extLst>
          </p:cNvPr>
          <p:cNvSpPr/>
          <p:nvPr/>
        </p:nvSpPr>
        <p:spPr>
          <a:xfrm>
            <a:off x="2929914" y="49573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D9A5D38A-215C-4FB2-6BA6-A92CB8579D56}"/>
              </a:ext>
            </a:extLst>
          </p:cNvPr>
          <p:cNvSpPr/>
          <p:nvPr/>
        </p:nvSpPr>
        <p:spPr>
          <a:xfrm>
            <a:off x="3318785" y="497318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812432E5-CB19-3E76-9712-AC9C2825A77F}"/>
              </a:ext>
            </a:extLst>
          </p:cNvPr>
          <p:cNvSpPr/>
          <p:nvPr/>
        </p:nvSpPr>
        <p:spPr>
          <a:xfrm>
            <a:off x="3354785" y="48308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8A3DB423-A2AA-22E8-5823-39FA28E40C91}"/>
              </a:ext>
            </a:extLst>
          </p:cNvPr>
          <p:cNvSpPr/>
          <p:nvPr/>
        </p:nvSpPr>
        <p:spPr>
          <a:xfrm>
            <a:off x="3227360" y="47948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6" name="Group 35">
            <a:extLst>
              <a:ext uri="{FF2B5EF4-FFF2-40B4-BE49-F238E27FC236}">
                <a16:creationId xmlns:a16="http://schemas.microsoft.com/office/drawing/2014/main" id="{E017DDFD-3474-4A8A-0FF1-DC56F33E7D5B}"/>
              </a:ext>
            </a:extLst>
          </p:cNvPr>
          <p:cNvGrpSpPr/>
          <p:nvPr/>
        </p:nvGrpSpPr>
        <p:grpSpPr>
          <a:xfrm>
            <a:off x="759344" y="4394360"/>
            <a:ext cx="327660" cy="288000"/>
            <a:chOff x="759344" y="4394360"/>
            <a:chExt cx="327660" cy="288000"/>
          </a:xfrm>
        </p:grpSpPr>
        <p:sp>
          <p:nvSpPr>
            <p:cNvPr id="37" name="Oval 36">
              <a:extLst>
                <a:ext uri="{FF2B5EF4-FFF2-40B4-BE49-F238E27FC236}">
                  <a16:creationId xmlns:a16="http://schemas.microsoft.com/office/drawing/2014/main" id="{F0BD9811-0F3B-2A89-07F8-D6F282F40446}"/>
                </a:ext>
              </a:extLst>
            </p:cNvPr>
            <p:cNvSpPr/>
            <p:nvPr/>
          </p:nvSpPr>
          <p:spPr>
            <a:xfrm>
              <a:off x="783328" y="4394360"/>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D84DEE91-9F8C-51C5-43CE-38DFA3F19A59}"/>
                </a:ext>
              </a:extLst>
            </p:cNvPr>
            <p:cNvSpPr txBox="1"/>
            <p:nvPr/>
          </p:nvSpPr>
          <p:spPr>
            <a:xfrm>
              <a:off x="759344" y="4430638"/>
              <a:ext cx="32766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9" name="Group 38">
            <a:extLst>
              <a:ext uri="{FF2B5EF4-FFF2-40B4-BE49-F238E27FC236}">
                <a16:creationId xmlns:a16="http://schemas.microsoft.com/office/drawing/2014/main" id="{1A80C5DE-9538-746C-E59D-D9E6F433D553}"/>
              </a:ext>
            </a:extLst>
          </p:cNvPr>
          <p:cNvGrpSpPr/>
          <p:nvPr/>
        </p:nvGrpSpPr>
        <p:grpSpPr>
          <a:xfrm>
            <a:off x="1141497" y="4307475"/>
            <a:ext cx="327660" cy="288000"/>
            <a:chOff x="759344" y="4394360"/>
            <a:chExt cx="327660" cy="288000"/>
          </a:xfrm>
        </p:grpSpPr>
        <p:sp>
          <p:nvSpPr>
            <p:cNvPr id="40" name="Oval 39">
              <a:extLst>
                <a:ext uri="{FF2B5EF4-FFF2-40B4-BE49-F238E27FC236}">
                  <a16:creationId xmlns:a16="http://schemas.microsoft.com/office/drawing/2014/main" id="{469CC340-AF02-8394-D28E-CF8A18558BEE}"/>
                </a:ext>
              </a:extLst>
            </p:cNvPr>
            <p:cNvSpPr/>
            <p:nvPr/>
          </p:nvSpPr>
          <p:spPr>
            <a:xfrm>
              <a:off x="783328" y="4394360"/>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B66068A2-2C8C-111E-95DF-C77C731321F1}"/>
                </a:ext>
              </a:extLst>
            </p:cNvPr>
            <p:cNvSpPr txBox="1"/>
            <p:nvPr/>
          </p:nvSpPr>
          <p:spPr>
            <a:xfrm>
              <a:off x="759344" y="4430638"/>
              <a:ext cx="32766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42" name="Group 41">
            <a:extLst>
              <a:ext uri="{FF2B5EF4-FFF2-40B4-BE49-F238E27FC236}">
                <a16:creationId xmlns:a16="http://schemas.microsoft.com/office/drawing/2014/main" id="{9549F7B3-A5D4-3782-63BA-E51DCBD06A94}"/>
              </a:ext>
            </a:extLst>
          </p:cNvPr>
          <p:cNvGrpSpPr/>
          <p:nvPr/>
        </p:nvGrpSpPr>
        <p:grpSpPr>
          <a:xfrm>
            <a:off x="10820400" y="158021"/>
            <a:ext cx="1262954" cy="262128"/>
            <a:chOff x="10892274" y="158021"/>
            <a:chExt cx="1191080" cy="262128"/>
          </a:xfrm>
        </p:grpSpPr>
        <p:sp>
          <p:nvSpPr>
            <p:cNvPr id="43" name="Oval 42">
              <a:extLst>
                <a:ext uri="{FF2B5EF4-FFF2-40B4-BE49-F238E27FC236}">
                  <a16:creationId xmlns:a16="http://schemas.microsoft.com/office/drawing/2014/main" id="{3BB498FE-C47C-88AD-D5F3-BC4EFE2A666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44" name="Group 43">
              <a:extLst>
                <a:ext uri="{FF2B5EF4-FFF2-40B4-BE49-F238E27FC236}">
                  <a16:creationId xmlns:a16="http://schemas.microsoft.com/office/drawing/2014/main" id="{3E074D57-4C4F-F985-0C11-F8396C12606C}"/>
                </a:ext>
              </a:extLst>
            </p:cNvPr>
            <p:cNvGrpSpPr/>
            <p:nvPr/>
          </p:nvGrpSpPr>
          <p:grpSpPr>
            <a:xfrm>
              <a:off x="10892274" y="158021"/>
              <a:ext cx="1191080" cy="262128"/>
              <a:chOff x="9614080" y="308749"/>
              <a:chExt cx="1191080" cy="262128"/>
            </a:xfrm>
          </p:grpSpPr>
          <p:sp>
            <p:nvSpPr>
              <p:cNvPr id="45" name="Rectangle 44">
                <a:extLst>
                  <a:ext uri="{FF2B5EF4-FFF2-40B4-BE49-F238E27FC236}">
                    <a16:creationId xmlns:a16="http://schemas.microsoft.com/office/drawing/2014/main" id="{A271D635-4196-91C6-48BF-308C9AD64A2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46" name="Rectangle 45">
                <a:extLst>
                  <a:ext uri="{FF2B5EF4-FFF2-40B4-BE49-F238E27FC236}">
                    <a16:creationId xmlns:a16="http://schemas.microsoft.com/office/drawing/2014/main" id="{C9E20C67-BA58-D5F3-9E15-B1CBE097F19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7" name="Rectangle 46">
            <a:extLst>
              <a:ext uri="{FF2B5EF4-FFF2-40B4-BE49-F238E27FC236}">
                <a16:creationId xmlns:a16="http://schemas.microsoft.com/office/drawing/2014/main" id="{D4048DA9-AE6E-CCAF-BC74-5CFE515E959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4956667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10" presetClass="entr" presetSubtype="0" fill="hold"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minutes per person</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goes over the Strawpoll votes and calls each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by one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explain</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the group :</a:t>
            </a:r>
          </a:p>
          <a:p>
            <a:pPr marL="800100" marR="0" lvl="1" indent="-342900" algn="just" defTabSz="914400" rtl="0" eaLnBrk="1" fontAlgn="auto" latinLnBrk="0" hangingPunct="1">
              <a:lnSpc>
                <a:spcPct val="90000"/>
              </a:lnSpc>
              <a:spcBef>
                <a:spcPts val="500"/>
              </a:spcBef>
              <a:spcAft>
                <a:spcPts val="0"/>
              </a:spcAft>
              <a:buClr>
                <a:srgbClr val="5CB6F9"/>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Which concept they’ve chosen</a:t>
            </a:r>
          </a:p>
          <a:p>
            <a:pPr marL="800100" marR="0" lvl="1" indent="-342900" algn="just" defTabSz="914400" rtl="0" eaLnBrk="1" fontAlgn="auto" latinLnBrk="0" hangingPunct="1">
              <a:lnSpc>
                <a:spcPct val="90000"/>
              </a:lnSpc>
              <a:spcBef>
                <a:spcPts val="500"/>
              </a:spcBef>
              <a:spcAft>
                <a:spcPts val="0"/>
              </a:spcAft>
              <a:buClr>
                <a:srgbClr val="5CB6F9"/>
              </a:buClr>
              <a:buSzTx/>
              <a:buFont typeface="+mj-lt"/>
              <a:buAutoNum type="arabicPeriod"/>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Why did they choose it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Facilitator needs to take care that the participants don’t ramble 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take more than one minute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explain their reasoning.</a:t>
            </a:r>
          </a:p>
          <a:p>
            <a:pPr marL="0" marR="0" lvl="0" indent="0" algn="just" defTabSz="914400" rtl="0" eaLnBrk="1" fontAlgn="auto" latinLnBrk="0" hangingPunct="1">
              <a:lnSpc>
                <a:spcPct val="100000"/>
              </a:lnSpc>
              <a:spcBef>
                <a:spcPts val="1000"/>
              </a:spcBef>
              <a:spcAft>
                <a:spcPts val="0"/>
              </a:spcAft>
              <a:buClr>
                <a:srgbClr val="5CB6F9"/>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6: Present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2D08B7C9-1DD1-5690-E90C-D6CC175D36C2}"/>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2E2ADAFF-A683-4232-C109-7B1114EC6CE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F77ED131-199F-161B-D272-DEE3A8D45364}"/>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4B169613-4564-7BFE-48CF-DFD518254B6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94D97C78-B66F-FE86-05B5-1412B2931FC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884EF906-9BE4-2F8B-B1BD-0B4952AC804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33074026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reviews the results of the heatmap and strawpoll votes.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casts the final vote, selecting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best dashboard concept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integrating key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other concepts, if necessary.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has the flexibility to combine features to create the most effective dashboard structure.</a:t>
            </a: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7: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A0B62F45-DABB-1535-31C9-133559ECE012}"/>
              </a:ext>
            </a:extLst>
          </p:cNvPr>
          <p:cNvGrpSpPr/>
          <p:nvPr/>
        </p:nvGrpSpPr>
        <p:grpSpPr>
          <a:xfrm>
            <a:off x="9330108" y="1943905"/>
            <a:ext cx="180000" cy="180000"/>
            <a:chOff x="7966880" y="3935853"/>
            <a:chExt cx="180000" cy="180000"/>
          </a:xfrm>
        </p:grpSpPr>
        <p:sp>
          <p:nvSpPr>
            <p:cNvPr id="16" name="Oval 15">
              <a:extLst>
                <a:ext uri="{FF2B5EF4-FFF2-40B4-BE49-F238E27FC236}">
                  <a16:creationId xmlns:a16="http://schemas.microsoft.com/office/drawing/2014/main" id="{D4254E67-510F-B6CC-5F48-E51C3376A44A}"/>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7" name="Graphic 16" descr="Star with solid fill">
              <a:extLst>
                <a:ext uri="{FF2B5EF4-FFF2-40B4-BE49-F238E27FC236}">
                  <a16:creationId xmlns:a16="http://schemas.microsoft.com/office/drawing/2014/main" id="{639FE5EF-3C05-283E-959A-BCE7389EA62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0" name="Group 19">
            <a:extLst>
              <a:ext uri="{FF2B5EF4-FFF2-40B4-BE49-F238E27FC236}">
                <a16:creationId xmlns:a16="http://schemas.microsoft.com/office/drawing/2014/main" id="{AE08F8A3-7DCE-4DD2-921A-658145F52CC3}"/>
              </a:ext>
            </a:extLst>
          </p:cNvPr>
          <p:cNvGrpSpPr/>
          <p:nvPr/>
        </p:nvGrpSpPr>
        <p:grpSpPr>
          <a:xfrm>
            <a:off x="9337728" y="2234926"/>
            <a:ext cx="180000" cy="180000"/>
            <a:chOff x="7966880" y="3935853"/>
            <a:chExt cx="180000" cy="180000"/>
          </a:xfrm>
        </p:grpSpPr>
        <p:sp>
          <p:nvSpPr>
            <p:cNvPr id="21" name="Oval 20">
              <a:extLst>
                <a:ext uri="{FF2B5EF4-FFF2-40B4-BE49-F238E27FC236}">
                  <a16:creationId xmlns:a16="http://schemas.microsoft.com/office/drawing/2014/main" id="{CCCBB477-7C78-7AA1-EA4B-2EAFD56EA698}"/>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2" name="Graphic 21" descr="Star with solid fill">
              <a:extLst>
                <a:ext uri="{FF2B5EF4-FFF2-40B4-BE49-F238E27FC236}">
                  <a16:creationId xmlns:a16="http://schemas.microsoft.com/office/drawing/2014/main" id="{C5276715-A28F-B4AD-5689-B10C1AC0C46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3" name="Group 22">
            <a:extLst>
              <a:ext uri="{FF2B5EF4-FFF2-40B4-BE49-F238E27FC236}">
                <a16:creationId xmlns:a16="http://schemas.microsoft.com/office/drawing/2014/main" id="{DDC2872D-149B-48B5-54F1-AAAA4924A4E2}"/>
              </a:ext>
            </a:extLst>
          </p:cNvPr>
          <p:cNvGrpSpPr/>
          <p:nvPr/>
        </p:nvGrpSpPr>
        <p:grpSpPr>
          <a:xfrm>
            <a:off x="9612048" y="2081349"/>
            <a:ext cx="180000" cy="180000"/>
            <a:chOff x="7966880" y="3935853"/>
            <a:chExt cx="180000" cy="180000"/>
          </a:xfrm>
        </p:grpSpPr>
        <p:sp>
          <p:nvSpPr>
            <p:cNvPr id="24" name="Oval 23">
              <a:extLst>
                <a:ext uri="{FF2B5EF4-FFF2-40B4-BE49-F238E27FC236}">
                  <a16:creationId xmlns:a16="http://schemas.microsoft.com/office/drawing/2014/main" id="{4D7E853E-27B0-25DF-4D4C-52C8D220469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5" name="Graphic 24" descr="Star with solid fill">
              <a:extLst>
                <a:ext uri="{FF2B5EF4-FFF2-40B4-BE49-F238E27FC236}">
                  <a16:creationId xmlns:a16="http://schemas.microsoft.com/office/drawing/2014/main" id="{4AD788DE-F9B2-4AFA-6ABA-F5F4A8D98D3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26" name="Group 25">
            <a:extLst>
              <a:ext uri="{FF2B5EF4-FFF2-40B4-BE49-F238E27FC236}">
                <a16:creationId xmlns:a16="http://schemas.microsoft.com/office/drawing/2014/main" id="{06F30B7A-DAA7-3A3A-7830-A6652C431194}"/>
              </a:ext>
            </a:extLst>
          </p:cNvPr>
          <p:cNvGrpSpPr/>
          <p:nvPr/>
        </p:nvGrpSpPr>
        <p:grpSpPr>
          <a:xfrm>
            <a:off x="750194" y="4255834"/>
            <a:ext cx="3080568" cy="2063560"/>
            <a:chOff x="4362816" y="2296574"/>
            <a:chExt cx="5518302" cy="3917614"/>
          </a:xfrm>
        </p:grpSpPr>
        <p:pic>
          <p:nvPicPr>
            <p:cNvPr id="27" name="Picture 26" descr="A black pen next to a yellow square&#10;&#10;Description automatically generated">
              <a:extLst>
                <a:ext uri="{FF2B5EF4-FFF2-40B4-BE49-F238E27FC236}">
                  <a16:creationId xmlns:a16="http://schemas.microsoft.com/office/drawing/2014/main" id="{989D6C52-ADF5-8A3D-BBCA-2C32AAC131F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5400000">
              <a:off x="5163160" y="1496230"/>
              <a:ext cx="3917614" cy="5518302"/>
            </a:xfrm>
            <a:prstGeom prst="rect">
              <a:avLst/>
            </a:prstGeom>
          </p:spPr>
        </p:pic>
        <p:pic>
          <p:nvPicPr>
            <p:cNvPr id="28" name="Picture 27">
              <a:extLst>
                <a:ext uri="{FF2B5EF4-FFF2-40B4-BE49-F238E27FC236}">
                  <a16:creationId xmlns:a16="http://schemas.microsoft.com/office/drawing/2014/main" id="{3E3B4AD9-E3AD-5DF2-4118-895796633BD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976663" y="2742497"/>
              <a:ext cx="4254086" cy="2970164"/>
            </a:xfrm>
            <a:prstGeom prst="rect">
              <a:avLst/>
            </a:prstGeom>
          </p:spPr>
        </p:pic>
      </p:grpSp>
      <p:sp>
        <p:nvSpPr>
          <p:cNvPr id="29" name="Rectangle 28">
            <a:extLst>
              <a:ext uri="{FF2B5EF4-FFF2-40B4-BE49-F238E27FC236}">
                <a16:creationId xmlns:a16="http://schemas.microsoft.com/office/drawing/2014/main" id="{1D184150-BCEB-F0C9-7240-FDE3D028FE19}"/>
              </a:ext>
            </a:extLst>
          </p:cNvPr>
          <p:cNvSpPr/>
          <p:nvPr/>
        </p:nvSpPr>
        <p:spPr>
          <a:xfrm>
            <a:off x="2834932" y="5927069"/>
            <a:ext cx="748640" cy="39701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Franklin Gothic Book"/>
                <a:ea typeface="+mn-ea"/>
                <a:cs typeface="+mn-cs"/>
              </a:rPr>
              <a:t>?</a:t>
            </a:r>
          </a:p>
        </p:txBody>
      </p:sp>
      <p:sp>
        <p:nvSpPr>
          <p:cNvPr id="30" name="Oval 29">
            <a:extLst>
              <a:ext uri="{FF2B5EF4-FFF2-40B4-BE49-F238E27FC236}">
                <a16:creationId xmlns:a16="http://schemas.microsoft.com/office/drawing/2014/main" id="{0A6CA03E-F04A-B4E9-04BA-E2C31A36A3BA}"/>
              </a:ext>
            </a:extLst>
          </p:cNvPr>
          <p:cNvSpPr/>
          <p:nvPr/>
        </p:nvSpPr>
        <p:spPr>
          <a:xfrm>
            <a:off x="1243598" y="5641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9798EC59-5ECD-86BE-AA7B-590583E6B8AF}"/>
              </a:ext>
            </a:extLst>
          </p:cNvPr>
          <p:cNvSpPr/>
          <p:nvPr/>
        </p:nvSpPr>
        <p:spPr>
          <a:xfrm>
            <a:off x="1335796" y="564155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AABC9D76-88F9-ED42-1F14-8634635FF394}"/>
              </a:ext>
            </a:extLst>
          </p:cNvPr>
          <p:cNvSpPr/>
          <p:nvPr/>
        </p:nvSpPr>
        <p:spPr>
          <a:xfrm>
            <a:off x="1407796" y="54809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07B66DE6-8F06-3E9F-34D8-CD439DBBC680}"/>
              </a:ext>
            </a:extLst>
          </p:cNvPr>
          <p:cNvSpPr/>
          <p:nvPr/>
        </p:nvSpPr>
        <p:spPr>
          <a:xfrm>
            <a:off x="1573895" y="56567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482CC41F-CF82-9961-3FB6-0F89601CFC84}"/>
              </a:ext>
            </a:extLst>
          </p:cNvPr>
          <p:cNvSpPr/>
          <p:nvPr/>
        </p:nvSpPr>
        <p:spPr>
          <a:xfrm>
            <a:off x="1529476" y="54809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D6EDB6A0-70B9-FEBE-ABC7-BD736AE211F6}"/>
              </a:ext>
            </a:extLst>
          </p:cNvPr>
          <p:cNvSpPr/>
          <p:nvPr/>
        </p:nvSpPr>
        <p:spPr>
          <a:xfrm>
            <a:off x="1479796" y="46640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56E17B38-C406-44AA-07AC-650604B90F8D}"/>
              </a:ext>
            </a:extLst>
          </p:cNvPr>
          <p:cNvSpPr/>
          <p:nvPr/>
        </p:nvSpPr>
        <p:spPr>
          <a:xfrm>
            <a:off x="1371796" y="466687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DC852404-F426-388D-9E83-8F42F6B9EC50}"/>
              </a:ext>
            </a:extLst>
          </p:cNvPr>
          <p:cNvSpPr/>
          <p:nvPr/>
        </p:nvSpPr>
        <p:spPr>
          <a:xfrm>
            <a:off x="1457476" y="497375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7BF923C2-AEC3-3DF8-DA50-8E11F477275B}"/>
              </a:ext>
            </a:extLst>
          </p:cNvPr>
          <p:cNvSpPr/>
          <p:nvPr/>
        </p:nvSpPr>
        <p:spPr>
          <a:xfrm>
            <a:off x="3076726" y="47360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AAAF2372-FA52-0DDA-E5F9-CCB63CCA663B}"/>
              </a:ext>
            </a:extLst>
          </p:cNvPr>
          <p:cNvSpPr/>
          <p:nvPr/>
        </p:nvSpPr>
        <p:spPr>
          <a:xfrm>
            <a:off x="3173252" y="495529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EF5FA0C6-58FC-C6D2-8DF4-3386E2AA1DDB}"/>
              </a:ext>
            </a:extLst>
          </p:cNvPr>
          <p:cNvSpPr/>
          <p:nvPr/>
        </p:nvSpPr>
        <p:spPr>
          <a:xfrm>
            <a:off x="2929914" y="495737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975B4F44-0047-20B0-E66B-984E48DAAF11}"/>
              </a:ext>
            </a:extLst>
          </p:cNvPr>
          <p:cNvSpPr/>
          <p:nvPr/>
        </p:nvSpPr>
        <p:spPr>
          <a:xfrm>
            <a:off x="3318785" y="497318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8C048FF4-3B6E-21C4-3DEA-65AE636D9451}"/>
              </a:ext>
            </a:extLst>
          </p:cNvPr>
          <p:cNvSpPr/>
          <p:nvPr/>
        </p:nvSpPr>
        <p:spPr>
          <a:xfrm>
            <a:off x="3354785" y="48308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111ACD75-398B-34CE-207E-D81A1AC861D3}"/>
              </a:ext>
            </a:extLst>
          </p:cNvPr>
          <p:cNvSpPr/>
          <p:nvPr/>
        </p:nvSpPr>
        <p:spPr>
          <a:xfrm>
            <a:off x="3227360" y="479483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4" name="Group 43">
            <a:extLst>
              <a:ext uri="{FF2B5EF4-FFF2-40B4-BE49-F238E27FC236}">
                <a16:creationId xmlns:a16="http://schemas.microsoft.com/office/drawing/2014/main" id="{B10470F2-574D-D3F9-49A5-1847C3458A5A}"/>
              </a:ext>
            </a:extLst>
          </p:cNvPr>
          <p:cNvGrpSpPr/>
          <p:nvPr/>
        </p:nvGrpSpPr>
        <p:grpSpPr>
          <a:xfrm>
            <a:off x="759344" y="4394360"/>
            <a:ext cx="327660" cy="288000"/>
            <a:chOff x="759344" y="4394360"/>
            <a:chExt cx="327660" cy="288000"/>
          </a:xfrm>
        </p:grpSpPr>
        <p:sp>
          <p:nvSpPr>
            <p:cNvPr id="45" name="Oval 44">
              <a:extLst>
                <a:ext uri="{FF2B5EF4-FFF2-40B4-BE49-F238E27FC236}">
                  <a16:creationId xmlns:a16="http://schemas.microsoft.com/office/drawing/2014/main" id="{D4F9D59E-487E-4871-EE14-49E5FB737043}"/>
                </a:ext>
              </a:extLst>
            </p:cNvPr>
            <p:cNvSpPr/>
            <p:nvPr/>
          </p:nvSpPr>
          <p:spPr>
            <a:xfrm>
              <a:off x="783328" y="4394360"/>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TextBox 45">
              <a:extLst>
                <a:ext uri="{FF2B5EF4-FFF2-40B4-BE49-F238E27FC236}">
                  <a16:creationId xmlns:a16="http://schemas.microsoft.com/office/drawing/2014/main" id="{AD5E5A1E-7A33-A131-9FB1-A6A248AB7717}"/>
                </a:ext>
              </a:extLst>
            </p:cNvPr>
            <p:cNvSpPr txBox="1"/>
            <p:nvPr/>
          </p:nvSpPr>
          <p:spPr>
            <a:xfrm>
              <a:off x="759344" y="4430638"/>
              <a:ext cx="32766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JR</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47" name="Group 46">
            <a:extLst>
              <a:ext uri="{FF2B5EF4-FFF2-40B4-BE49-F238E27FC236}">
                <a16:creationId xmlns:a16="http://schemas.microsoft.com/office/drawing/2014/main" id="{C13468E9-A396-67DC-BBF9-83A15A2049F4}"/>
              </a:ext>
            </a:extLst>
          </p:cNvPr>
          <p:cNvGrpSpPr/>
          <p:nvPr/>
        </p:nvGrpSpPr>
        <p:grpSpPr>
          <a:xfrm>
            <a:off x="1141497" y="4307475"/>
            <a:ext cx="327660" cy="288000"/>
            <a:chOff x="759344" y="4394360"/>
            <a:chExt cx="327660" cy="288000"/>
          </a:xfrm>
        </p:grpSpPr>
        <p:sp>
          <p:nvSpPr>
            <p:cNvPr id="48" name="Oval 47">
              <a:extLst>
                <a:ext uri="{FF2B5EF4-FFF2-40B4-BE49-F238E27FC236}">
                  <a16:creationId xmlns:a16="http://schemas.microsoft.com/office/drawing/2014/main" id="{DAEB8B6B-F837-9AC1-3773-313539444AE5}"/>
                </a:ext>
              </a:extLst>
            </p:cNvPr>
            <p:cNvSpPr/>
            <p:nvPr/>
          </p:nvSpPr>
          <p:spPr>
            <a:xfrm>
              <a:off x="783328" y="4394360"/>
              <a:ext cx="288000" cy="288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TextBox 48">
              <a:extLst>
                <a:ext uri="{FF2B5EF4-FFF2-40B4-BE49-F238E27FC236}">
                  <a16:creationId xmlns:a16="http://schemas.microsoft.com/office/drawing/2014/main" id="{8A1A3514-87E0-1611-568E-AE94FF8FC7EC}"/>
                </a:ext>
              </a:extLst>
            </p:cNvPr>
            <p:cNvSpPr txBox="1"/>
            <p:nvPr/>
          </p:nvSpPr>
          <p:spPr>
            <a:xfrm>
              <a:off x="759344" y="4430638"/>
              <a:ext cx="32766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BE"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0" name="Group 49">
            <a:extLst>
              <a:ext uri="{FF2B5EF4-FFF2-40B4-BE49-F238E27FC236}">
                <a16:creationId xmlns:a16="http://schemas.microsoft.com/office/drawing/2014/main" id="{DA6BF947-9933-107B-F39E-821D5524ECD0}"/>
              </a:ext>
            </a:extLst>
          </p:cNvPr>
          <p:cNvGrpSpPr/>
          <p:nvPr/>
        </p:nvGrpSpPr>
        <p:grpSpPr>
          <a:xfrm>
            <a:off x="926772" y="5692744"/>
            <a:ext cx="180000" cy="180000"/>
            <a:chOff x="7966880" y="3935853"/>
            <a:chExt cx="180000" cy="180000"/>
          </a:xfrm>
        </p:grpSpPr>
        <p:sp>
          <p:nvSpPr>
            <p:cNvPr id="51" name="Oval 50">
              <a:extLst>
                <a:ext uri="{FF2B5EF4-FFF2-40B4-BE49-F238E27FC236}">
                  <a16:creationId xmlns:a16="http://schemas.microsoft.com/office/drawing/2014/main" id="{6C0ED996-78F3-F852-514A-358E6B8228A9}"/>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2" name="Graphic 51" descr="Star with solid fill">
              <a:extLst>
                <a:ext uri="{FF2B5EF4-FFF2-40B4-BE49-F238E27FC236}">
                  <a16:creationId xmlns:a16="http://schemas.microsoft.com/office/drawing/2014/main" id="{E298AB18-942D-9B88-9B60-B1BE348C31A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53" name="Group 52">
            <a:extLst>
              <a:ext uri="{FF2B5EF4-FFF2-40B4-BE49-F238E27FC236}">
                <a16:creationId xmlns:a16="http://schemas.microsoft.com/office/drawing/2014/main" id="{3B4AEC04-3576-6BB9-D19E-4534E41AE64C}"/>
              </a:ext>
            </a:extLst>
          </p:cNvPr>
          <p:cNvGrpSpPr/>
          <p:nvPr/>
        </p:nvGrpSpPr>
        <p:grpSpPr>
          <a:xfrm>
            <a:off x="10820400" y="158021"/>
            <a:ext cx="1262954" cy="262128"/>
            <a:chOff x="10892274" y="158021"/>
            <a:chExt cx="1191080" cy="262128"/>
          </a:xfrm>
        </p:grpSpPr>
        <p:sp>
          <p:nvSpPr>
            <p:cNvPr id="54" name="Oval 53">
              <a:extLst>
                <a:ext uri="{FF2B5EF4-FFF2-40B4-BE49-F238E27FC236}">
                  <a16:creationId xmlns:a16="http://schemas.microsoft.com/office/drawing/2014/main" id="{3B989A01-DE11-1BB6-5EC5-8CFE3B8EC3C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55" name="Group 54">
              <a:extLst>
                <a:ext uri="{FF2B5EF4-FFF2-40B4-BE49-F238E27FC236}">
                  <a16:creationId xmlns:a16="http://schemas.microsoft.com/office/drawing/2014/main" id="{47BC4416-1A14-3F75-5363-4B3D38E0D9F6}"/>
                </a:ext>
              </a:extLst>
            </p:cNvPr>
            <p:cNvGrpSpPr/>
            <p:nvPr/>
          </p:nvGrpSpPr>
          <p:grpSpPr>
            <a:xfrm>
              <a:off x="10892274" y="158021"/>
              <a:ext cx="1191080" cy="262128"/>
              <a:chOff x="9614080" y="308749"/>
              <a:chExt cx="1191080" cy="262128"/>
            </a:xfrm>
          </p:grpSpPr>
          <p:sp>
            <p:nvSpPr>
              <p:cNvPr id="56" name="Rectangle 55">
                <a:extLst>
                  <a:ext uri="{FF2B5EF4-FFF2-40B4-BE49-F238E27FC236}">
                    <a16:creationId xmlns:a16="http://schemas.microsoft.com/office/drawing/2014/main" id="{1F83B1F2-FA0C-E0BC-8D2C-9E368736D55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57" name="Rectangle 56">
                <a:extLst>
                  <a:ext uri="{FF2B5EF4-FFF2-40B4-BE49-F238E27FC236}">
                    <a16:creationId xmlns:a16="http://schemas.microsoft.com/office/drawing/2014/main" id="{2E13864F-A4A5-4B8F-C69D-02C98ECB099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58" name="Rectangle 57">
            <a:extLst>
              <a:ext uri="{FF2B5EF4-FFF2-40B4-BE49-F238E27FC236}">
                <a16:creationId xmlns:a16="http://schemas.microsoft.com/office/drawing/2014/main" id="{B9D7886A-1B10-736B-22B0-32250AC91D2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41888223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E171477A-2035-00E9-0017-FBD59C8999CB}"/>
              </a:ext>
            </a:extLst>
          </p:cNvPr>
          <p:cNvSpPr txBox="1">
            <a:spLocks/>
          </p:cNvSpPr>
          <p:nvPr/>
        </p:nvSpPr>
        <p:spPr>
          <a:xfrm>
            <a:off x="4880344" y="2368043"/>
            <a:ext cx="6903170" cy="377558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Summarize the top-voted elements from the previous voting sessions by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sketching out the target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measurement dashboard on a large sheet (or a whiteboard), incorporating all the top-voted elements and critical parts.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you sketch, invite participants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provide input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ensure that all critical elements are accurately represented. This collaborative approach helps ensure that everyone’s insights are reflected in the final model.</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final sketch will serve as the blueprint for the data metrics dashboard moving forward, ready to be implemented as part of the data governance program.</a:t>
            </a:r>
          </a:p>
        </p:txBody>
      </p:sp>
      <p:sp>
        <p:nvSpPr>
          <p:cNvPr id="14" name="Tijdelijke aanduiding voor tekst 44">
            <a:extLst>
              <a:ext uri="{FF2B5EF4-FFF2-40B4-BE49-F238E27FC236}">
                <a16:creationId xmlns:a16="http://schemas.microsoft.com/office/drawing/2014/main" id="{B28FBFF3-265A-D031-AE53-9D16D2730FE8}"/>
              </a:ext>
            </a:extLst>
          </p:cNvPr>
          <p:cNvSpPr txBox="1">
            <a:spLocks/>
          </p:cNvSpPr>
          <p:nvPr/>
        </p:nvSpPr>
        <p:spPr>
          <a:xfrm>
            <a:off x="4880344" y="1756900"/>
            <a:ext cx="5520956"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8: Finalizing the Dashboard Layout</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72DFBD97-B9A8-EC4B-7BC1-B71AB134D2AD}"/>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D35D2F01-7775-91A9-6983-50014C625DC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C3802FCC-7B5B-6184-345A-4E5191ACA7AE}"/>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5B4A2826-D511-93E5-3630-F7570D8737E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3E89BB2B-51CB-412D-EF63-13570E42127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C2A7A2E5-468A-E8F6-1B1D-22761F213A4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2273548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The Language of the Game | Workshop 5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Metrics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265680"/>
            <a:ext cx="5593572" cy="359170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second part of the workshop, we focus on something crucial to any successful data governance initiative—building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common language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"Language of the Game" is all about setting up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foundational business glossary</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 centralized reference point where everyone in your organization can align on the meanings of critical data terms and elements. By clearly defining these terms and their metadata, we can ensure that there is no ambiguity around the data you manage, share, and analyze.</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We’ll focus on creating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Glossary template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captures the most essential metadata for your Critical Data Elements (CDEs) and other important business terms. </a:t>
            </a:r>
          </a:p>
        </p:txBody>
      </p:sp>
      <p:sp>
        <p:nvSpPr>
          <p:cNvPr id="20" name="Tijdelijke aanduiding voor tekst 44">
            <a:extLst>
              <a:ext uri="{FF2B5EF4-FFF2-40B4-BE49-F238E27FC236}">
                <a16:creationId xmlns:a16="http://schemas.microsoft.com/office/drawing/2014/main" id="{18D1A5C8-119F-584E-0134-C809D41F6BB1}"/>
              </a:ext>
            </a:extLst>
          </p:cNvPr>
          <p:cNvSpPr txBox="1">
            <a:spLocks/>
          </p:cNvSpPr>
          <p:nvPr/>
        </p:nvSpPr>
        <p:spPr>
          <a:xfrm>
            <a:off x="704851" y="440844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21" name="Tijdelijke aanduiding voor tekst 44">
            <a:extLst>
              <a:ext uri="{FF2B5EF4-FFF2-40B4-BE49-F238E27FC236}">
                <a16:creationId xmlns:a16="http://schemas.microsoft.com/office/drawing/2014/main" id="{C68B368A-A2D7-690A-9C61-4E1208CD4FB2}"/>
              </a:ext>
            </a:extLst>
          </p:cNvPr>
          <p:cNvSpPr txBox="1">
            <a:spLocks/>
          </p:cNvSpPr>
          <p:nvPr/>
        </p:nvSpPr>
        <p:spPr>
          <a:xfrm>
            <a:off x="704851" y="488490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22" name="Tijdelijke aanduiding voor tekst 44">
            <a:extLst>
              <a:ext uri="{FF2B5EF4-FFF2-40B4-BE49-F238E27FC236}">
                <a16:creationId xmlns:a16="http://schemas.microsoft.com/office/drawing/2014/main" id="{F5AC31A6-4868-3B58-883D-F4BECF9807D6}"/>
              </a:ext>
            </a:extLst>
          </p:cNvPr>
          <p:cNvSpPr txBox="1">
            <a:spLocks/>
          </p:cNvSpPr>
          <p:nvPr/>
        </p:nvSpPr>
        <p:spPr>
          <a:xfrm>
            <a:off x="704851" y="536248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Rectangle 22">
            <a:extLst>
              <a:ext uri="{FF2B5EF4-FFF2-40B4-BE49-F238E27FC236}">
                <a16:creationId xmlns:a16="http://schemas.microsoft.com/office/drawing/2014/main" id="{2BA1FF46-18B9-0B50-5491-ADA5E127CC44}"/>
              </a:ext>
            </a:extLst>
          </p:cNvPr>
          <p:cNvSpPr/>
          <p:nvPr/>
        </p:nvSpPr>
        <p:spPr>
          <a:xfrm>
            <a:off x="190178" y="4174949"/>
            <a:ext cx="4358640" cy="170188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4" name="Tijdelijke aanduiding voor tekst 44">
            <a:extLst>
              <a:ext uri="{FF2B5EF4-FFF2-40B4-BE49-F238E27FC236}">
                <a16:creationId xmlns:a16="http://schemas.microsoft.com/office/drawing/2014/main" id="{D36EF27E-5199-CB04-1823-3EEDA35E18BA}"/>
              </a:ext>
            </a:extLst>
          </p:cNvPr>
          <p:cNvSpPr txBox="1">
            <a:spLocks/>
          </p:cNvSpPr>
          <p:nvPr/>
        </p:nvSpPr>
        <p:spPr>
          <a:xfrm>
            <a:off x="704850" y="4025628"/>
            <a:ext cx="3257550" cy="32536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Business Glossary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76A5BCAE-F4C5-FC39-5FB1-F4F65D1F0A39}"/>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8C16A6B0-CB38-FDA0-C538-8E297171923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A7AD6315-CEBF-BD1A-A929-93356E3AA082}"/>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1D610BC8-85D8-7F09-5E2A-5E756C56841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10" name="Rectangle 9">
                <a:extLst>
                  <a:ext uri="{FF2B5EF4-FFF2-40B4-BE49-F238E27FC236}">
                    <a16:creationId xmlns:a16="http://schemas.microsoft.com/office/drawing/2014/main" id="{0DAFCA39-89F0-78FC-0BAF-019051FA10A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38126835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Metrics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2715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Reference to the previous Lightning Demos exercise</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Exercise 2 in the "Keeping Score" part of the workshop. This time, participants will focus on gathering examples of Business Glossaries and Data Dictionaries.</a:t>
            </a:r>
          </a:p>
          <a:p>
            <a:pPr marL="285750" marR="0" lvl="0" indent="-285750" algn="l"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Specifically, they should look at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essential metadata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other organizations use to document their data assets, such as descriptions, data types, definitions, and governance-related metadata.</a:t>
            </a:r>
          </a:p>
          <a:p>
            <a:pPr marL="285750" marR="0" lvl="0" indent="-285750" algn="l"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is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get inspired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how others organize and structure their business glossaries, ensuring participants can bring back useful ideas for the next exercises.</a:t>
            </a:r>
          </a:p>
        </p:txBody>
      </p:sp>
      <p:sp>
        <p:nvSpPr>
          <p:cNvPr id="20" name="Tijdelijke aanduiding voor tekst 44">
            <a:extLst>
              <a:ext uri="{FF2B5EF4-FFF2-40B4-BE49-F238E27FC236}">
                <a16:creationId xmlns:a16="http://schemas.microsoft.com/office/drawing/2014/main" id="{5FDEE8A6-3A9B-0A58-8D04-D6F2053008F7}"/>
              </a:ext>
            </a:extLst>
          </p:cNvPr>
          <p:cNvSpPr txBox="1">
            <a:spLocks/>
          </p:cNvSpPr>
          <p:nvPr/>
        </p:nvSpPr>
        <p:spPr>
          <a:xfrm>
            <a:off x="704851" y="4408449"/>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21" name="Tijdelijke aanduiding voor tekst 44">
            <a:extLst>
              <a:ext uri="{FF2B5EF4-FFF2-40B4-BE49-F238E27FC236}">
                <a16:creationId xmlns:a16="http://schemas.microsoft.com/office/drawing/2014/main" id="{F7686143-3AD7-E9EF-1E78-2B6F7B5B7C2D}"/>
              </a:ext>
            </a:extLst>
          </p:cNvPr>
          <p:cNvSpPr txBox="1">
            <a:spLocks/>
          </p:cNvSpPr>
          <p:nvPr/>
        </p:nvSpPr>
        <p:spPr>
          <a:xfrm>
            <a:off x="704851" y="488490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22" name="Tijdelijke aanduiding voor tekst 44">
            <a:extLst>
              <a:ext uri="{FF2B5EF4-FFF2-40B4-BE49-F238E27FC236}">
                <a16:creationId xmlns:a16="http://schemas.microsoft.com/office/drawing/2014/main" id="{5CF2D0DD-8189-5ECF-8B5A-0DEB753C51E2}"/>
              </a:ext>
            </a:extLst>
          </p:cNvPr>
          <p:cNvSpPr txBox="1">
            <a:spLocks/>
          </p:cNvSpPr>
          <p:nvPr/>
        </p:nvSpPr>
        <p:spPr>
          <a:xfrm>
            <a:off x="704851" y="536248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Rectangle 22">
            <a:extLst>
              <a:ext uri="{FF2B5EF4-FFF2-40B4-BE49-F238E27FC236}">
                <a16:creationId xmlns:a16="http://schemas.microsoft.com/office/drawing/2014/main" id="{05B43EA9-1EEC-AFFB-FF67-09F3472CC0B4}"/>
              </a:ext>
            </a:extLst>
          </p:cNvPr>
          <p:cNvSpPr/>
          <p:nvPr/>
        </p:nvSpPr>
        <p:spPr>
          <a:xfrm>
            <a:off x="190178" y="4174949"/>
            <a:ext cx="4358640" cy="170188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4" name="Tijdelijke aanduiding voor tekst 44">
            <a:extLst>
              <a:ext uri="{FF2B5EF4-FFF2-40B4-BE49-F238E27FC236}">
                <a16:creationId xmlns:a16="http://schemas.microsoft.com/office/drawing/2014/main" id="{BBE96F9E-A742-2C10-A783-C7EFA7646596}"/>
              </a:ext>
            </a:extLst>
          </p:cNvPr>
          <p:cNvSpPr txBox="1">
            <a:spLocks/>
          </p:cNvSpPr>
          <p:nvPr/>
        </p:nvSpPr>
        <p:spPr>
          <a:xfrm>
            <a:off x="704850" y="4025628"/>
            <a:ext cx="3257550" cy="32536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Business Glossary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4216E23A-8FC5-6C7B-0E15-0A572BCC831C}"/>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542D58A2-20A3-D783-22B8-81FBA2A1D27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7" name="Group 6">
              <a:extLst>
                <a:ext uri="{FF2B5EF4-FFF2-40B4-BE49-F238E27FC236}">
                  <a16:creationId xmlns:a16="http://schemas.microsoft.com/office/drawing/2014/main" id="{D03F47C9-3130-EDB6-D4CB-55C271351625}"/>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BAEA49AB-1007-2D22-D3BB-26E670D09E0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9" name="Rectangle 8">
                <a:extLst>
                  <a:ext uri="{FF2B5EF4-FFF2-40B4-BE49-F238E27FC236}">
                    <a16:creationId xmlns:a16="http://schemas.microsoft.com/office/drawing/2014/main" id="{1EBDB9F1-12A6-7A22-0523-9960A0D9F33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0" name="Rectangle 9">
            <a:extLst>
              <a:ext uri="{FF2B5EF4-FFF2-40B4-BE49-F238E27FC236}">
                <a16:creationId xmlns:a16="http://schemas.microsoft.com/office/drawing/2014/main" id="{C572ABF5-7A8F-DC97-9758-B7940E0022B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6729723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Metrics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2715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some real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examples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before the exercise starts.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E1C9DD3D-F730-6D3B-A036-D81FEABAE65F}"/>
              </a:ext>
            </a:extLst>
          </p:cNvPr>
          <p:cNvSpPr/>
          <p:nvPr/>
        </p:nvSpPr>
        <p:spPr>
          <a:xfrm>
            <a:off x="9730856" y="48360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COLLIBRA</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Fancy glossary in a high-end tool</a:t>
            </a:r>
          </a:p>
        </p:txBody>
      </p:sp>
      <p:sp>
        <p:nvSpPr>
          <p:cNvPr id="21" name="Rectangle 20">
            <a:extLst>
              <a:ext uri="{FF2B5EF4-FFF2-40B4-BE49-F238E27FC236}">
                <a16:creationId xmlns:a16="http://schemas.microsoft.com/office/drawing/2014/main" id="{E8E9BA38-3EB1-9FBB-E663-D241DCEC2B2D}"/>
              </a:ext>
            </a:extLst>
          </p:cNvPr>
          <p:cNvSpPr/>
          <p:nvPr/>
        </p:nvSpPr>
        <p:spPr>
          <a:xfrm>
            <a:off x="7381834" y="48360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SHAREPOINT</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dictionary in SharePoint, including approval flow</a:t>
            </a:r>
          </a:p>
        </p:txBody>
      </p:sp>
      <p:sp>
        <p:nvSpPr>
          <p:cNvPr id="22" name="Rectangle 21">
            <a:extLst>
              <a:ext uri="{FF2B5EF4-FFF2-40B4-BE49-F238E27FC236}">
                <a16:creationId xmlns:a16="http://schemas.microsoft.com/office/drawing/2014/main" id="{4FC4C12C-194D-371D-5863-E63AE373937A}"/>
              </a:ext>
            </a:extLst>
          </p:cNvPr>
          <p:cNvSpPr/>
          <p:nvPr/>
        </p:nvSpPr>
        <p:spPr>
          <a:xfrm>
            <a:off x="5032812" y="48360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EXCEL</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simple data dictionary and business glossary in Excel</a:t>
            </a:r>
          </a:p>
        </p:txBody>
      </p:sp>
      <p:pic>
        <p:nvPicPr>
          <p:cNvPr id="1026" name="Picture 2">
            <a:extLst>
              <a:ext uri="{FF2B5EF4-FFF2-40B4-BE49-F238E27FC236}">
                <a16:creationId xmlns:a16="http://schemas.microsoft.com/office/drawing/2014/main" id="{7F3FECFF-B430-AF47-299A-386B451FFE53}"/>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9759171" y="3042145"/>
            <a:ext cx="2122457" cy="1308848"/>
          </a:xfrm>
          <a:prstGeom prst="rect">
            <a:avLst/>
          </a:prstGeom>
          <a:noFill/>
          <a:extLst>
            <a:ext uri="{909E8E84-426E-40DD-AFC4-6F175D3DCCD1}">
              <a14:hiddenFill xmlns:a14="http://schemas.microsoft.com/office/drawing/2010/main">
                <a:solidFill>
                  <a:srgbClr val="FFFFFF"/>
                </a:solidFill>
              </a14:hiddenFill>
            </a:ext>
          </a:extLst>
        </p:spPr>
      </p:pic>
      <p:pic>
        <p:nvPicPr>
          <p:cNvPr id="24" name="Afbeelding 3">
            <a:extLst>
              <a:ext uri="{FF2B5EF4-FFF2-40B4-BE49-F238E27FC236}">
                <a16:creationId xmlns:a16="http://schemas.microsoft.com/office/drawing/2014/main" id="{E8F4E8BC-691B-5B70-83AA-4414D367CBEC}"/>
              </a:ext>
            </a:extLst>
          </p:cNvPr>
          <p:cNvPicPr>
            <a:picLocks noChangeAspect="1"/>
          </p:cNvPicPr>
          <p:nvPr/>
        </p:nvPicPr>
        <p:blipFill>
          <a:blip r:embed="rId4"/>
          <a:stretch>
            <a:fillRect/>
          </a:stretch>
        </p:blipFill>
        <p:spPr>
          <a:xfrm>
            <a:off x="4916688" y="2978827"/>
            <a:ext cx="2284906" cy="686271"/>
          </a:xfrm>
          <a:prstGeom prst="rect">
            <a:avLst/>
          </a:prstGeom>
        </p:spPr>
      </p:pic>
      <p:pic>
        <p:nvPicPr>
          <p:cNvPr id="25" name="Afbeelding 4">
            <a:extLst>
              <a:ext uri="{FF2B5EF4-FFF2-40B4-BE49-F238E27FC236}">
                <a16:creationId xmlns:a16="http://schemas.microsoft.com/office/drawing/2014/main" id="{6AC27C58-1158-C7EF-4D10-BF94B8F6AD73}"/>
              </a:ext>
            </a:extLst>
          </p:cNvPr>
          <p:cNvPicPr>
            <a:picLocks noChangeAspect="1"/>
          </p:cNvPicPr>
          <p:nvPr/>
        </p:nvPicPr>
        <p:blipFill>
          <a:blip r:embed="rId5"/>
          <a:stretch>
            <a:fillRect/>
          </a:stretch>
        </p:blipFill>
        <p:spPr>
          <a:xfrm>
            <a:off x="4916688" y="3772314"/>
            <a:ext cx="2284906" cy="794092"/>
          </a:xfrm>
          <a:prstGeom prst="rect">
            <a:avLst/>
          </a:prstGeom>
        </p:spPr>
      </p:pic>
      <p:pic>
        <p:nvPicPr>
          <p:cNvPr id="26" name="Google Shape;715;p31">
            <a:extLst>
              <a:ext uri="{FF2B5EF4-FFF2-40B4-BE49-F238E27FC236}">
                <a16:creationId xmlns:a16="http://schemas.microsoft.com/office/drawing/2014/main" id="{2E5C9E6D-6EE6-676F-7BC2-472495AC2F0E}"/>
              </a:ext>
            </a:extLst>
          </p:cNvPr>
          <p:cNvPicPr preferRelativeResize="0"/>
          <p:nvPr/>
        </p:nvPicPr>
        <p:blipFill>
          <a:blip r:embed="rId6" cstate="print">
            <a:alphaModFix/>
            <a:extLst>
              <a:ext uri="{28A0092B-C50C-407E-A947-70E740481C1C}">
                <a14:useLocalDpi xmlns:a14="http://schemas.microsoft.com/office/drawing/2010/main"/>
              </a:ext>
            </a:extLst>
          </a:blip>
          <a:stretch>
            <a:fillRect/>
          </a:stretch>
        </p:blipFill>
        <p:spPr>
          <a:xfrm>
            <a:off x="7381834" y="3165308"/>
            <a:ext cx="2205097" cy="1009641"/>
          </a:xfrm>
          <a:prstGeom prst="rect">
            <a:avLst/>
          </a:prstGeom>
          <a:noFill/>
          <a:ln>
            <a:noFill/>
          </a:ln>
        </p:spPr>
      </p:pic>
      <p:sp>
        <p:nvSpPr>
          <p:cNvPr id="27" name="Tijdelijke aanduiding voor tekst 44">
            <a:extLst>
              <a:ext uri="{FF2B5EF4-FFF2-40B4-BE49-F238E27FC236}">
                <a16:creationId xmlns:a16="http://schemas.microsoft.com/office/drawing/2014/main" id="{E8C436B8-E3BD-6016-CB17-60472F272C38}"/>
              </a:ext>
            </a:extLst>
          </p:cNvPr>
          <p:cNvSpPr txBox="1">
            <a:spLocks/>
          </p:cNvSpPr>
          <p:nvPr/>
        </p:nvSpPr>
        <p:spPr>
          <a:xfrm>
            <a:off x="704851" y="4408449"/>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28" name="Tijdelijke aanduiding voor tekst 44">
            <a:extLst>
              <a:ext uri="{FF2B5EF4-FFF2-40B4-BE49-F238E27FC236}">
                <a16:creationId xmlns:a16="http://schemas.microsoft.com/office/drawing/2014/main" id="{831CDD39-9927-DD4E-B8D8-B8890AD99A16}"/>
              </a:ext>
            </a:extLst>
          </p:cNvPr>
          <p:cNvSpPr txBox="1">
            <a:spLocks/>
          </p:cNvSpPr>
          <p:nvPr/>
        </p:nvSpPr>
        <p:spPr>
          <a:xfrm>
            <a:off x="704851" y="488490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29" name="Tijdelijke aanduiding voor tekst 44">
            <a:extLst>
              <a:ext uri="{FF2B5EF4-FFF2-40B4-BE49-F238E27FC236}">
                <a16:creationId xmlns:a16="http://schemas.microsoft.com/office/drawing/2014/main" id="{8B18C4C2-B211-6449-BBC2-FBEEE36ADFE2}"/>
              </a:ext>
            </a:extLst>
          </p:cNvPr>
          <p:cNvSpPr txBox="1">
            <a:spLocks/>
          </p:cNvSpPr>
          <p:nvPr/>
        </p:nvSpPr>
        <p:spPr>
          <a:xfrm>
            <a:off x="704851" y="536248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30" name="Rectangle 29">
            <a:extLst>
              <a:ext uri="{FF2B5EF4-FFF2-40B4-BE49-F238E27FC236}">
                <a16:creationId xmlns:a16="http://schemas.microsoft.com/office/drawing/2014/main" id="{FED8D7EC-BC21-A3A7-C99F-3F171879A02B}"/>
              </a:ext>
            </a:extLst>
          </p:cNvPr>
          <p:cNvSpPr/>
          <p:nvPr/>
        </p:nvSpPr>
        <p:spPr>
          <a:xfrm>
            <a:off x="190178" y="4174949"/>
            <a:ext cx="4358640" cy="170188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31" name="Tijdelijke aanduiding voor tekst 44">
            <a:extLst>
              <a:ext uri="{FF2B5EF4-FFF2-40B4-BE49-F238E27FC236}">
                <a16:creationId xmlns:a16="http://schemas.microsoft.com/office/drawing/2014/main" id="{F8643069-4921-B27A-25B0-9FBE06956247}"/>
              </a:ext>
            </a:extLst>
          </p:cNvPr>
          <p:cNvSpPr txBox="1">
            <a:spLocks/>
          </p:cNvSpPr>
          <p:nvPr/>
        </p:nvSpPr>
        <p:spPr>
          <a:xfrm>
            <a:off x="704850" y="4025628"/>
            <a:ext cx="3257550" cy="32536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Business Glossary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28D5A5DB-8C68-0473-AA39-106C4EF98355}"/>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2E180436-01E9-AD53-4AD7-7D0FE9F1E6C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7" name="Group 6">
              <a:extLst>
                <a:ext uri="{FF2B5EF4-FFF2-40B4-BE49-F238E27FC236}">
                  <a16:creationId xmlns:a16="http://schemas.microsoft.com/office/drawing/2014/main" id="{81685FA3-2A5B-CFD3-191A-A33203F777E2}"/>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A0EE35F4-CD85-6CF5-EB30-6A7B6B9C16E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9" name="Rectangle 8">
                <a:extLst>
                  <a:ext uri="{FF2B5EF4-FFF2-40B4-BE49-F238E27FC236}">
                    <a16:creationId xmlns:a16="http://schemas.microsoft.com/office/drawing/2014/main" id="{D858200F-1F8E-3A25-8695-69047480DC7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0" name="Rectangle 9">
            <a:extLst>
              <a:ext uri="{FF2B5EF4-FFF2-40B4-BE49-F238E27FC236}">
                <a16:creationId xmlns:a16="http://schemas.microsoft.com/office/drawing/2014/main" id="{CD44155C-7C27-7D6F-1B57-C3145E242B9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12023511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par>
                                <p:cTn id="14" presetID="10" presetClass="entr" presetSubtype="0" fill="hold" nodeType="withEffect">
                                  <p:stCondLst>
                                    <p:cond delay="0"/>
                                  </p:stCondLst>
                                  <p:childTnLst>
                                    <p:set>
                                      <p:cBhvr>
                                        <p:cTn id="15" dur="1" fill="hold">
                                          <p:stCondLst>
                                            <p:cond delay="0"/>
                                          </p:stCondLst>
                                        </p:cTn>
                                        <p:tgtEl>
                                          <p:spTgt spid="1026"/>
                                        </p:tgtEl>
                                        <p:attrNameLst>
                                          <p:attrName>style.visibility</p:attrName>
                                        </p:attrNameLst>
                                      </p:cBhvr>
                                      <p:to>
                                        <p:strVal val="visible"/>
                                      </p:to>
                                    </p:set>
                                    <p:animEffect transition="in" filter="fade">
                                      <p:cBhvr>
                                        <p:cTn id="16" dur="500"/>
                                        <p:tgtEl>
                                          <p:spTgt spid="1026"/>
                                        </p:tgtEl>
                                      </p:cBhvr>
                                    </p:animEffect>
                                  </p:childTnLst>
                                </p:cTn>
                              </p:par>
                              <p:par>
                                <p:cTn id="17" presetID="10" presetClass="entr" presetSubtype="0"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nodeType="with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The Language of the Game | Workshop 5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Metrics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113279"/>
            <a:ext cx="5833602" cy="4042687"/>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5CB6F9"/>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"10 for 10 Brainstorm" is where the creative ideas flow freely, allowing the group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generate as many ideas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 possible about what metadata elements we should include in the business glossary. </a:t>
            </a:r>
          </a:p>
          <a:p>
            <a:pPr marL="0" marR="0" lvl="0" indent="0" algn="l" defTabSz="914400" rtl="0" eaLnBrk="1" fontAlgn="auto" latinLnBrk="0" hangingPunct="1">
              <a:lnSpc>
                <a:spcPct val="100000"/>
              </a:lnSpc>
              <a:spcBef>
                <a:spcPts val="1000"/>
              </a:spcBef>
              <a:spcAft>
                <a:spcPts val="0"/>
              </a:spcAft>
              <a:buClr>
                <a:srgbClr val="5CB6F9"/>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exercise is critical because the success of the glossary depends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capturing the right data</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about each Critical Data Element (CDE) and business term. We want to think beyond just the typical fields and get creative, but also practical. What are the metadata elements that will bring the most clarity and value to the organization? </a:t>
            </a:r>
          </a:p>
          <a:p>
            <a:pPr marL="0" marR="0" lvl="0" indent="0" algn="l" defTabSz="914400" rtl="0" eaLnBrk="1" fontAlgn="auto" latinLnBrk="0" hangingPunct="1">
              <a:lnSpc>
                <a:spcPct val="100000"/>
              </a:lnSpc>
              <a:spcBef>
                <a:spcPts val="1000"/>
              </a:spcBef>
              <a:spcAft>
                <a:spcPts val="0"/>
              </a:spcAft>
              <a:buClr>
                <a:srgbClr val="5CB6F9"/>
              </a:buClr>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descriptions and business rules to data quality guidelines and possible values, we will aim to identify every potential metadata element that could help ensure consistency and understanding across the organization. </a:t>
            </a:r>
          </a:p>
        </p:txBody>
      </p:sp>
      <p:sp>
        <p:nvSpPr>
          <p:cNvPr id="20" name="Tijdelijke aanduiding voor tekst 44">
            <a:extLst>
              <a:ext uri="{FF2B5EF4-FFF2-40B4-BE49-F238E27FC236}">
                <a16:creationId xmlns:a16="http://schemas.microsoft.com/office/drawing/2014/main" id="{F226213B-C423-D5C4-86ED-E4787471DC83}"/>
              </a:ext>
            </a:extLst>
          </p:cNvPr>
          <p:cNvSpPr txBox="1">
            <a:spLocks/>
          </p:cNvSpPr>
          <p:nvPr/>
        </p:nvSpPr>
        <p:spPr>
          <a:xfrm>
            <a:off x="704851" y="440844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21" name="Tijdelijke aanduiding voor tekst 44">
            <a:extLst>
              <a:ext uri="{FF2B5EF4-FFF2-40B4-BE49-F238E27FC236}">
                <a16:creationId xmlns:a16="http://schemas.microsoft.com/office/drawing/2014/main" id="{89B309BF-5478-B74B-0CEC-FAAD51BC2D4A}"/>
              </a:ext>
            </a:extLst>
          </p:cNvPr>
          <p:cNvSpPr txBox="1">
            <a:spLocks/>
          </p:cNvSpPr>
          <p:nvPr/>
        </p:nvSpPr>
        <p:spPr>
          <a:xfrm>
            <a:off x="704851" y="4884908"/>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22" name="Tijdelijke aanduiding voor tekst 44">
            <a:extLst>
              <a:ext uri="{FF2B5EF4-FFF2-40B4-BE49-F238E27FC236}">
                <a16:creationId xmlns:a16="http://schemas.microsoft.com/office/drawing/2014/main" id="{7172C0CF-74FC-98BB-2379-B52A9B883603}"/>
              </a:ext>
            </a:extLst>
          </p:cNvPr>
          <p:cNvSpPr txBox="1">
            <a:spLocks/>
          </p:cNvSpPr>
          <p:nvPr/>
        </p:nvSpPr>
        <p:spPr>
          <a:xfrm>
            <a:off x="704851" y="536248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Rectangle 22">
            <a:extLst>
              <a:ext uri="{FF2B5EF4-FFF2-40B4-BE49-F238E27FC236}">
                <a16:creationId xmlns:a16="http://schemas.microsoft.com/office/drawing/2014/main" id="{345853EC-2A6D-F8C2-FF8E-CFC8197012CB}"/>
              </a:ext>
            </a:extLst>
          </p:cNvPr>
          <p:cNvSpPr/>
          <p:nvPr/>
        </p:nvSpPr>
        <p:spPr>
          <a:xfrm>
            <a:off x="190178" y="4174949"/>
            <a:ext cx="4358640" cy="170188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24" name="Tijdelijke aanduiding voor tekst 44">
            <a:extLst>
              <a:ext uri="{FF2B5EF4-FFF2-40B4-BE49-F238E27FC236}">
                <a16:creationId xmlns:a16="http://schemas.microsoft.com/office/drawing/2014/main" id="{78CF5AA8-F8AE-D1CB-ED59-CA6462312F97}"/>
              </a:ext>
            </a:extLst>
          </p:cNvPr>
          <p:cNvSpPr txBox="1">
            <a:spLocks/>
          </p:cNvSpPr>
          <p:nvPr/>
        </p:nvSpPr>
        <p:spPr>
          <a:xfrm>
            <a:off x="704850" y="4025628"/>
            <a:ext cx="3257550" cy="32536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Business Glossary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7C7FFF66-3746-F773-0660-43ECA6245F62}"/>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B46AFCC1-D808-D950-A39D-8D665391E814}"/>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805CDC7F-2B41-CC63-E66F-887A9C40A8B7}"/>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808C11C9-5ECC-7FFD-0AF7-C9CF15BEA13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10" name="Rectangle 9">
                <a:extLst>
                  <a:ext uri="{FF2B5EF4-FFF2-40B4-BE49-F238E27FC236}">
                    <a16:creationId xmlns:a16="http://schemas.microsoft.com/office/drawing/2014/main" id="{BBC2F3A5-867F-DCB7-09D4-7A6D0F1DA5F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1755279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01B722-B4FF-3E32-F1F5-B8633471BF7F}"/>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511A5780-8B2B-A961-26F9-484691A9CFBE}"/>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0D9E4DF-3B41-7BCD-FA35-BE1E02BB0383}"/>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EB92DABC-023E-B0D7-A65B-FA7C7153EF75}"/>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3</a:t>
            </a:r>
          </a:p>
        </p:txBody>
      </p:sp>
      <p:sp>
        <p:nvSpPr>
          <p:cNvPr id="57" name="Rectangle: Rounded Corners 56">
            <a:extLst>
              <a:ext uri="{FF2B5EF4-FFF2-40B4-BE49-F238E27FC236}">
                <a16:creationId xmlns:a16="http://schemas.microsoft.com/office/drawing/2014/main" id="{5F6968F0-2D71-5FB9-86BF-E3982CA623D2}"/>
              </a:ext>
            </a:extLst>
          </p:cNvPr>
          <p:cNvSpPr/>
          <p:nvPr/>
        </p:nvSpPr>
        <p:spPr>
          <a:xfrm>
            <a:off x="573201"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751F6FBF-DEB9-94E4-29E6-176B80CDE8B1}"/>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16221E92-9CB7-E750-B6AC-E26DC9CB1D95}"/>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71C1D869-ED03-9B01-E92F-808392A58184}"/>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895343A0-C470-6C5C-2AE8-55BAAECE4D52}"/>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40C65CBC-8EC7-C5F9-F469-6F807EB0ECC4}"/>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2F8EFC73-04E2-24AB-93FD-AD13CB97F66A}"/>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511F459A-93D2-027A-C242-12D09F8E2B9C}"/>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889B8905-010B-C045-ED72-914F0CB27AB2}"/>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6A3C356F-DF4C-3736-731B-ED85AA9F3455}"/>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869AFFF2-D173-765F-A860-B019AC1D76F1}"/>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22A8B49A-6512-B5F0-9411-870E934FCD19}"/>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74D9D90A-2FC2-5B68-AB91-E437B628486E}"/>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C9153780-6AA0-6A40-2CBD-932F0D700268}"/>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287E10BC-A811-A9C0-4B67-D73A6BD63AF9}"/>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72E67AAC-F0E4-902A-8C2E-6789C6B6C0D7}"/>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19906593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29667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Between 15 to 20 minutes</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1998123B-FDD5-DA08-052A-DBEA5C83E4D8}"/>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6DECB8A0-7187-1A34-F561-5903ECC6A94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EBC060BC-6183-8D84-4BA0-E0F585410F5C}"/>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99DBA56C-A5C9-6628-B118-456D3A98849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0" name="Rectangle 19">
                <a:extLst>
                  <a:ext uri="{FF2B5EF4-FFF2-40B4-BE49-F238E27FC236}">
                    <a16:creationId xmlns:a16="http://schemas.microsoft.com/office/drawing/2014/main" id="{AC2F6EBC-065A-7908-0F73-70B03DA532E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A48DE919-7ECA-63ED-4D65-566DD7CD70D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33571815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pic>
        <p:nvPicPr>
          <p:cNvPr id="13" name="Picture 12" descr="A red dot on a white background&#10;&#10;Description automatically generated">
            <a:extLst>
              <a:ext uri="{FF2B5EF4-FFF2-40B4-BE49-F238E27FC236}">
                <a16:creationId xmlns:a16="http://schemas.microsoft.com/office/drawing/2014/main" id="{8A1E2344-5F31-DE1F-D6C2-0894BC9498AA}"/>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6389279" y="4670082"/>
            <a:ext cx="2293827" cy="1019175"/>
          </a:xfrm>
          <a:prstGeom prst="rect">
            <a:avLst/>
          </a:prstGeom>
        </p:spPr>
      </p:pic>
      <p:sp>
        <p:nvSpPr>
          <p:cNvPr id="14" name="Rectangle 13">
            <a:extLst>
              <a:ext uri="{FF2B5EF4-FFF2-40B4-BE49-F238E27FC236}">
                <a16:creationId xmlns:a16="http://schemas.microsoft.com/office/drawing/2014/main" id="{14AB7821-857D-502A-BB73-57997B586FF6}"/>
              </a:ext>
            </a:extLst>
          </p:cNvPr>
          <p:cNvSpPr/>
          <p:nvPr/>
        </p:nvSpPr>
        <p:spPr>
          <a:xfrm>
            <a:off x="7068192" y="2438124"/>
            <a:ext cx="936000" cy="868204"/>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5" name="Picture 14" descr="A red dots on a white background&#10;&#10;Description automatically generated">
            <a:extLst>
              <a:ext uri="{FF2B5EF4-FFF2-40B4-BE49-F238E27FC236}">
                <a16:creationId xmlns:a16="http://schemas.microsoft.com/office/drawing/2014/main" id="{9D1CDEC8-B7AC-6805-3548-80ADFEF9C93C}"/>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887153" y="3551673"/>
            <a:ext cx="1298077" cy="1111250"/>
          </a:xfrm>
          <a:prstGeom prst="rect">
            <a:avLst/>
          </a:prstGeom>
        </p:spPr>
      </p:pic>
      <p:grpSp>
        <p:nvGrpSpPr>
          <p:cNvPr id="16" name="Group 15">
            <a:extLst>
              <a:ext uri="{FF2B5EF4-FFF2-40B4-BE49-F238E27FC236}">
                <a16:creationId xmlns:a16="http://schemas.microsoft.com/office/drawing/2014/main" id="{CBF7B248-DAC9-95ED-BDE1-3C9D59DF0903}"/>
              </a:ext>
            </a:extLst>
          </p:cNvPr>
          <p:cNvGrpSpPr/>
          <p:nvPr/>
        </p:nvGrpSpPr>
        <p:grpSpPr>
          <a:xfrm>
            <a:off x="7345215" y="5689257"/>
            <a:ext cx="180000" cy="180000"/>
            <a:chOff x="7966880" y="3935853"/>
            <a:chExt cx="180000" cy="180000"/>
          </a:xfrm>
        </p:grpSpPr>
        <p:sp>
          <p:nvSpPr>
            <p:cNvPr id="20" name="Oval 19">
              <a:extLst>
                <a:ext uri="{FF2B5EF4-FFF2-40B4-BE49-F238E27FC236}">
                  <a16:creationId xmlns:a16="http://schemas.microsoft.com/office/drawing/2014/main" id="{E77A3A2B-82DC-FB29-E2DC-D2CA582C521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1" name="Graphic 20" descr="Star with solid fill">
              <a:extLst>
                <a:ext uri="{FF2B5EF4-FFF2-40B4-BE49-F238E27FC236}">
                  <a16:creationId xmlns:a16="http://schemas.microsoft.com/office/drawing/2014/main" id="{AD5B4C36-1437-44FD-F61E-C359D1371BE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2" name="Group 21">
            <a:extLst>
              <a:ext uri="{FF2B5EF4-FFF2-40B4-BE49-F238E27FC236}">
                <a16:creationId xmlns:a16="http://schemas.microsoft.com/office/drawing/2014/main" id="{26208822-7CA9-30AD-B1ED-76E97B51EC8F}"/>
              </a:ext>
            </a:extLst>
          </p:cNvPr>
          <p:cNvGrpSpPr/>
          <p:nvPr/>
        </p:nvGrpSpPr>
        <p:grpSpPr>
          <a:xfrm>
            <a:off x="7352835" y="5980278"/>
            <a:ext cx="180000" cy="180000"/>
            <a:chOff x="7966880" y="3935853"/>
            <a:chExt cx="180000" cy="180000"/>
          </a:xfrm>
        </p:grpSpPr>
        <p:sp>
          <p:nvSpPr>
            <p:cNvPr id="23" name="Oval 22">
              <a:extLst>
                <a:ext uri="{FF2B5EF4-FFF2-40B4-BE49-F238E27FC236}">
                  <a16:creationId xmlns:a16="http://schemas.microsoft.com/office/drawing/2014/main" id="{CCCF3DAA-0C77-F195-191F-8777F4E98795}"/>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4" name="Graphic 23" descr="Star with solid fill">
              <a:extLst>
                <a:ext uri="{FF2B5EF4-FFF2-40B4-BE49-F238E27FC236}">
                  <a16:creationId xmlns:a16="http://schemas.microsoft.com/office/drawing/2014/main" id="{C2649876-E87B-D8FB-C831-820FA1AD1C46}"/>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25" name="Group 24">
            <a:extLst>
              <a:ext uri="{FF2B5EF4-FFF2-40B4-BE49-F238E27FC236}">
                <a16:creationId xmlns:a16="http://schemas.microsoft.com/office/drawing/2014/main" id="{97B34EB7-91E0-10AC-3D63-3870F6EE553A}"/>
              </a:ext>
            </a:extLst>
          </p:cNvPr>
          <p:cNvGrpSpPr/>
          <p:nvPr/>
        </p:nvGrpSpPr>
        <p:grpSpPr>
          <a:xfrm>
            <a:off x="7627155" y="5826701"/>
            <a:ext cx="180000" cy="180000"/>
            <a:chOff x="7966880" y="3935853"/>
            <a:chExt cx="180000" cy="180000"/>
          </a:xfrm>
        </p:grpSpPr>
        <p:sp>
          <p:nvSpPr>
            <p:cNvPr id="26" name="Oval 25">
              <a:extLst>
                <a:ext uri="{FF2B5EF4-FFF2-40B4-BE49-F238E27FC236}">
                  <a16:creationId xmlns:a16="http://schemas.microsoft.com/office/drawing/2014/main" id="{72C45C78-3A9A-45FE-B971-45BA535D8AC0}"/>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7" name="Graphic 26" descr="Star with solid fill">
              <a:extLst>
                <a:ext uri="{FF2B5EF4-FFF2-40B4-BE49-F238E27FC236}">
                  <a16:creationId xmlns:a16="http://schemas.microsoft.com/office/drawing/2014/main" id="{43E62B04-A99D-63C7-8C82-2A2C6E777B2A}"/>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997639" y="3958992"/>
              <a:ext cx="118481" cy="118481"/>
            </a:xfrm>
            <a:prstGeom prst="rect">
              <a:avLst/>
            </a:prstGeom>
          </p:spPr>
        </p:pic>
      </p:grpSp>
      <p:grpSp>
        <p:nvGrpSpPr>
          <p:cNvPr id="17" name="Group 16">
            <a:extLst>
              <a:ext uri="{FF2B5EF4-FFF2-40B4-BE49-F238E27FC236}">
                <a16:creationId xmlns:a16="http://schemas.microsoft.com/office/drawing/2014/main" id="{82A597BE-06D3-C309-EC32-CC483680C8CB}"/>
              </a:ext>
            </a:extLst>
          </p:cNvPr>
          <p:cNvGrpSpPr/>
          <p:nvPr/>
        </p:nvGrpSpPr>
        <p:grpSpPr>
          <a:xfrm>
            <a:off x="10820400" y="158021"/>
            <a:ext cx="1262954" cy="262128"/>
            <a:chOff x="10892274" y="158021"/>
            <a:chExt cx="1191080" cy="262128"/>
          </a:xfrm>
        </p:grpSpPr>
        <p:sp>
          <p:nvSpPr>
            <p:cNvPr id="28" name="Oval 27">
              <a:extLst>
                <a:ext uri="{FF2B5EF4-FFF2-40B4-BE49-F238E27FC236}">
                  <a16:creationId xmlns:a16="http://schemas.microsoft.com/office/drawing/2014/main" id="{93FA6F6A-3B79-F3E3-1D4E-4E0B95B31D0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9" name="Group 28">
              <a:extLst>
                <a:ext uri="{FF2B5EF4-FFF2-40B4-BE49-F238E27FC236}">
                  <a16:creationId xmlns:a16="http://schemas.microsoft.com/office/drawing/2014/main" id="{CE7F1881-560B-2DFC-89FF-8BCEA89A970A}"/>
                </a:ext>
              </a:extLst>
            </p:cNvPr>
            <p:cNvGrpSpPr/>
            <p:nvPr/>
          </p:nvGrpSpPr>
          <p:grpSpPr>
            <a:xfrm>
              <a:off x="10892274" y="158021"/>
              <a:ext cx="1191080" cy="262128"/>
              <a:chOff x="9614080" y="308749"/>
              <a:chExt cx="1191080" cy="262128"/>
            </a:xfrm>
          </p:grpSpPr>
          <p:sp>
            <p:nvSpPr>
              <p:cNvPr id="30" name="Rectangle 29">
                <a:extLst>
                  <a:ext uri="{FF2B5EF4-FFF2-40B4-BE49-F238E27FC236}">
                    <a16:creationId xmlns:a16="http://schemas.microsoft.com/office/drawing/2014/main" id="{47658C79-46FF-C526-5BAC-7901E5BD138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31" name="Rectangle 30">
                <a:extLst>
                  <a:ext uri="{FF2B5EF4-FFF2-40B4-BE49-F238E27FC236}">
                    <a16:creationId xmlns:a16="http://schemas.microsoft.com/office/drawing/2014/main" id="{6620C473-86BC-6621-6B07-2CF41504805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2" name="Rectangle 31">
            <a:extLst>
              <a:ext uri="{FF2B5EF4-FFF2-40B4-BE49-F238E27FC236}">
                <a16:creationId xmlns:a16="http://schemas.microsoft.com/office/drawing/2014/main" id="{AB1A0538-F61E-0855-CD7C-6860FEFD8E8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19914799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518298" y="2407920"/>
            <a:ext cx="6094582" cy="336296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generate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wide range of metadata elements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will help document and define Critical Data Elements (CDEs) and other business terms.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is to build a strong foundation for the business glossary by brainstorming every possible metadata element that could provide value, ensuring no stone is left unturned.</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the end of this exercise, we'll have a comprehensive list of metadata elements that can be further refined and prioritized, ensuring that our glossary reflects the essential components needed for effective data governance.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Only one metadata element per sticky note!</a:t>
            </a: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grpSp>
        <p:nvGrpSpPr>
          <p:cNvPr id="13" name="Group 12">
            <a:extLst>
              <a:ext uri="{FF2B5EF4-FFF2-40B4-BE49-F238E27FC236}">
                <a16:creationId xmlns:a16="http://schemas.microsoft.com/office/drawing/2014/main" id="{4E05EC60-7709-2C6B-CB47-7EBC1E7848A3}"/>
              </a:ext>
            </a:extLst>
          </p:cNvPr>
          <p:cNvGrpSpPr/>
          <p:nvPr/>
        </p:nvGrpSpPr>
        <p:grpSpPr>
          <a:xfrm>
            <a:off x="10820400" y="158021"/>
            <a:ext cx="1262954" cy="262128"/>
            <a:chOff x="10892274" y="158021"/>
            <a:chExt cx="1191080" cy="262128"/>
          </a:xfrm>
        </p:grpSpPr>
        <p:sp>
          <p:nvSpPr>
            <p:cNvPr id="14" name="Oval 13">
              <a:extLst>
                <a:ext uri="{FF2B5EF4-FFF2-40B4-BE49-F238E27FC236}">
                  <a16:creationId xmlns:a16="http://schemas.microsoft.com/office/drawing/2014/main" id="{CA4B0EB8-53CF-2BD9-D52B-8CE20D33C05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5" name="Group 14">
              <a:extLst>
                <a:ext uri="{FF2B5EF4-FFF2-40B4-BE49-F238E27FC236}">
                  <a16:creationId xmlns:a16="http://schemas.microsoft.com/office/drawing/2014/main" id="{FD33A8FB-33B1-06DE-73A9-EA87B9166FD1}"/>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1F6230F3-372E-6E46-4D2F-76F9C99F7D4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0" name="Rectangle 19">
                <a:extLst>
                  <a:ext uri="{FF2B5EF4-FFF2-40B4-BE49-F238E27FC236}">
                    <a16:creationId xmlns:a16="http://schemas.microsoft.com/office/drawing/2014/main" id="{10FF0174-4091-6D80-921F-85C8B96020C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1" name="Rectangle 20">
            <a:extLst>
              <a:ext uri="{FF2B5EF4-FFF2-40B4-BE49-F238E27FC236}">
                <a16:creationId xmlns:a16="http://schemas.microsoft.com/office/drawing/2014/main" id="{DC7EC002-164C-E538-2B2B-B6FAC609291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37445775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F2C25451-C763-27F6-9289-28B4DE1F71D3}"/>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participant should generate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ideas for metadata elements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—one idea per sticky note.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Encourage them to write quickly and not overthink, focusing on quantity.</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generating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wide variety of ideas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from the simple and practical to the bold and innovative.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 the ideas brief and to the point; we’ll dive deeper into them later.</a:t>
            </a:r>
          </a:p>
        </p:txBody>
      </p:sp>
      <p:sp>
        <p:nvSpPr>
          <p:cNvPr id="14" name="Tijdelijke aanduiding voor tekst 44">
            <a:extLst>
              <a:ext uri="{FF2B5EF4-FFF2-40B4-BE49-F238E27FC236}">
                <a16:creationId xmlns:a16="http://schemas.microsoft.com/office/drawing/2014/main" id="{0D606345-0C99-FEF7-D6BB-60C92E443E0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Generate Ideas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DD3514F3-449D-14B7-6776-1368EFE0673C}"/>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8D7EBEBE-DC83-5352-8FD0-113DD2ECB29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B18B5F69-5E82-6929-8FBA-C4B82BE252A3}"/>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5D8517DD-CC79-1432-5290-B1343DDAC30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053DDA03-3205-60BD-5C92-45BFC4276AA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867D4C63-D88F-D9FD-EA4F-1095B290D16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30835345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F2C25451-C763-27F6-9289-28B4DE1F71D3}"/>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Make sure to prepare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some examples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0D606345-0C99-FEF7-D6BB-60C92E443E0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1: Generate Ideas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73EDDE45-AF19-CDA6-C2B6-F0CF574DA200}"/>
              </a:ext>
            </a:extLst>
          </p:cNvPr>
          <p:cNvSpPr/>
          <p:nvPr/>
        </p:nvSpPr>
        <p:spPr>
          <a:xfrm>
            <a:off x="5274151" y="288437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Description</a:t>
            </a:r>
          </a:p>
        </p:txBody>
      </p:sp>
      <p:sp>
        <p:nvSpPr>
          <p:cNvPr id="16" name="Rectangle 15">
            <a:extLst>
              <a:ext uri="{FF2B5EF4-FFF2-40B4-BE49-F238E27FC236}">
                <a16:creationId xmlns:a16="http://schemas.microsoft.com/office/drawing/2014/main" id="{DB2A34DC-CB07-4E7F-9782-13115F6C063B}"/>
              </a:ext>
            </a:extLst>
          </p:cNvPr>
          <p:cNvSpPr/>
          <p:nvPr/>
        </p:nvSpPr>
        <p:spPr>
          <a:xfrm rot="205427">
            <a:off x="6858159" y="288437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Source</a:t>
            </a:r>
          </a:p>
        </p:txBody>
      </p:sp>
      <p:sp>
        <p:nvSpPr>
          <p:cNvPr id="17" name="Rectangle 16">
            <a:extLst>
              <a:ext uri="{FF2B5EF4-FFF2-40B4-BE49-F238E27FC236}">
                <a16:creationId xmlns:a16="http://schemas.microsoft.com/office/drawing/2014/main" id="{87A7466E-0B28-07AE-E29C-EC5397A80BAF}"/>
              </a:ext>
            </a:extLst>
          </p:cNvPr>
          <p:cNvSpPr/>
          <p:nvPr/>
        </p:nvSpPr>
        <p:spPr>
          <a:xfrm rot="21331566">
            <a:off x="8620285" y="292751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Possible Values</a:t>
            </a:r>
          </a:p>
        </p:txBody>
      </p:sp>
      <p:sp>
        <p:nvSpPr>
          <p:cNvPr id="20" name="Rectangle 19">
            <a:extLst>
              <a:ext uri="{FF2B5EF4-FFF2-40B4-BE49-F238E27FC236}">
                <a16:creationId xmlns:a16="http://schemas.microsoft.com/office/drawing/2014/main" id="{EB7E80E0-647A-C82A-A295-30F93E05F029}"/>
              </a:ext>
            </a:extLst>
          </p:cNvPr>
          <p:cNvSpPr/>
          <p:nvPr/>
        </p:nvSpPr>
        <p:spPr>
          <a:xfrm>
            <a:off x="10174705" y="289852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Type</a:t>
            </a:r>
          </a:p>
        </p:txBody>
      </p:sp>
      <p:sp>
        <p:nvSpPr>
          <p:cNvPr id="21" name="Rectangle 20">
            <a:extLst>
              <a:ext uri="{FF2B5EF4-FFF2-40B4-BE49-F238E27FC236}">
                <a16:creationId xmlns:a16="http://schemas.microsoft.com/office/drawing/2014/main" id="{288F4B22-D345-A640-36FC-21B3D289A011}"/>
              </a:ext>
            </a:extLst>
          </p:cNvPr>
          <p:cNvSpPr/>
          <p:nvPr/>
        </p:nvSpPr>
        <p:spPr>
          <a:xfrm rot="21398351">
            <a:off x="5535771" y="452409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a:t>
            </a:r>
            <a:r>
              <a:rPr kumimoji="0" 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wner</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D78B9085-A207-3ED5-B440-F9163B2DDE61}"/>
              </a:ext>
            </a:extLst>
          </p:cNvPr>
          <p:cNvSpPr/>
          <p:nvPr/>
        </p:nvSpPr>
        <p:spPr>
          <a:xfrm>
            <a:off x="7088347" y="442144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Quality Rules</a:t>
            </a:r>
          </a:p>
        </p:txBody>
      </p:sp>
      <p:sp>
        <p:nvSpPr>
          <p:cNvPr id="23" name="Rectangle 22">
            <a:extLst>
              <a:ext uri="{FF2B5EF4-FFF2-40B4-BE49-F238E27FC236}">
                <a16:creationId xmlns:a16="http://schemas.microsoft.com/office/drawing/2014/main" id="{AF87EC97-BE86-42A3-7E7D-A0694201CF5B}"/>
              </a:ext>
            </a:extLst>
          </p:cNvPr>
          <p:cNvSpPr/>
          <p:nvPr/>
        </p:nvSpPr>
        <p:spPr>
          <a:xfrm>
            <a:off x="8667509" y="4618890"/>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Security Classification</a:t>
            </a:r>
          </a:p>
        </p:txBody>
      </p:sp>
      <p:sp>
        <p:nvSpPr>
          <p:cNvPr id="24" name="Rectangle 23">
            <a:extLst>
              <a:ext uri="{FF2B5EF4-FFF2-40B4-BE49-F238E27FC236}">
                <a16:creationId xmlns:a16="http://schemas.microsoft.com/office/drawing/2014/main" id="{499FF6D7-4697-90E8-3EAD-5A8719EC6E49}"/>
              </a:ext>
            </a:extLst>
          </p:cNvPr>
          <p:cNvSpPr/>
          <p:nvPr/>
        </p:nvSpPr>
        <p:spPr>
          <a:xfrm rot="244633">
            <a:off x="10192798" y="437614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Access Level</a:t>
            </a:r>
          </a:p>
        </p:txBody>
      </p:sp>
      <p:sp>
        <p:nvSpPr>
          <p:cNvPr id="41" name="Rectangle 40">
            <a:extLst>
              <a:ext uri="{FF2B5EF4-FFF2-40B4-BE49-F238E27FC236}">
                <a16:creationId xmlns:a16="http://schemas.microsoft.com/office/drawing/2014/main" id="{81808F7C-40C5-ABFC-2A7F-F870DD553CD8}"/>
              </a:ext>
            </a:extLst>
          </p:cNvPr>
          <p:cNvSpPr/>
          <p:nvPr/>
        </p:nvSpPr>
        <p:spPr>
          <a:xfrm>
            <a:off x="5426551" y="303677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Last Updated Date</a:t>
            </a:r>
          </a:p>
        </p:txBody>
      </p:sp>
      <p:sp>
        <p:nvSpPr>
          <p:cNvPr id="42" name="Rectangle 41">
            <a:extLst>
              <a:ext uri="{FF2B5EF4-FFF2-40B4-BE49-F238E27FC236}">
                <a16:creationId xmlns:a16="http://schemas.microsoft.com/office/drawing/2014/main" id="{45D9B47F-2733-2D00-EBB5-96DECE355A30}"/>
              </a:ext>
            </a:extLst>
          </p:cNvPr>
          <p:cNvSpPr/>
          <p:nvPr/>
        </p:nvSpPr>
        <p:spPr>
          <a:xfrm rot="205427">
            <a:off x="7010559" y="303677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Criticality</a:t>
            </a:r>
          </a:p>
        </p:txBody>
      </p:sp>
      <p:sp>
        <p:nvSpPr>
          <p:cNvPr id="43" name="Rectangle 42">
            <a:extLst>
              <a:ext uri="{FF2B5EF4-FFF2-40B4-BE49-F238E27FC236}">
                <a16:creationId xmlns:a16="http://schemas.microsoft.com/office/drawing/2014/main" id="{41A4B9EA-738A-916A-7F3E-74279CA7D4AB}"/>
              </a:ext>
            </a:extLst>
          </p:cNvPr>
          <p:cNvSpPr/>
          <p:nvPr/>
        </p:nvSpPr>
        <p:spPr>
          <a:xfrm rot="21331566">
            <a:off x="8772685" y="3079917"/>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Associated Reports</a:t>
            </a:r>
          </a:p>
        </p:txBody>
      </p:sp>
      <p:sp>
        <p:nvSpPr>
          <p:cNvPr id="44" name="Rectangle 43">
            <a:extLst>
              <a:ext uri="{FF2B5EF4-FFF2-40B4-BE49-F238E27FC236}">
                <a16:creationId xmlns:a16="http://schemas.microsoft.com/office/drawing/2014/main" id="{B829626D-9FEB-F7C5-C9DC-D875648392B6}"/>
              </a:ext>
            </a:extLst>
          </p:cNvPr>
          <p:cNvSpPr/>
          <p:nvPr/>
        </p:nvSpPr>
        <p:spPr>
          <a:xfrm>
            <a:off x="10327105" y="305092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Lineage</a:t>
            </a:r>
          </a:p>
        </p:txBody>
      </p:sp>
      <p:sp>
        <p:nvSpPr>
          <p:cNvPr id="45" name="Rectangle 44">
            <a:extLst>
              <a:ext uri="{FF2B5EF4-FFF2-40B4-BE49-F238E27FC236}">
                <a16:creationId xmlns:a16="http://schemas.microsoft.com/office/drawing/2014/main" id="{75F386D9-EC1C-F561-F1B5-F0B362DAC005}"/>
              </a:ext>
            </a:extLst>
          </p:cNvPr>
          <p:cNvSpPr/>
          <p:nvPr/>
        </p:nvSpPr>
        <p:spPr>
          <a:xfrm rot="21398351">
            <a:off x="5688171" y="4676499"/>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BE"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Steward</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9FFD21AD-AEED-D105-CDD1-D2C9B4F8253B}"/>
              </a:ext>
            </a:extLst>
          </p:cNvPr>
          <p:cNvSpPr/>
          <p:nvPr/>
        </p:nvSpPr>
        <p:spPr>
          <a:xfrm>
            <a:off x="7240747" y="4573842"/>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Business Rules</a:t>
            </a:r>
          </a:p>
        </p:txBody>
      </p:sp>
      <p:sp>
        <p:nvSpPr>
          <p:cNvPr id="47" name="Rectangle 46">
            <a:extLst>
              <a:ext uri="{FF2B5EF4-FFF2-40B4-BE49-F238E27FC236}">
                <a16:creationId xmlns:a16="http://schemas.microsoft.com/office/drawing/2014/main" id="{239929FE-7261-906D-4041-DC3877AF23AD}"/>
              </a:ext>
            </a:extLst>
          </p:cNvPr>
          <p:cNvSpPr/>
          <p:nvPr/>
        </p:nvSpPr>
        <p:spPr>
          <a:xfrm>
            <a:off x="8819909" y="4771290"/>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Creation Date</a:t>
            </a:r>
          </a:p>
        </p:txBody>
      </p:sp>
      <p:sp>
        <p:nvSpPr>
          <p:cNvPr id="48" name="Rectangle 47">
            <a:extLst>
              <a:ext uri="{FF2B5EF4-FFF2-40B4-BE49-F238E27FC236}">
                <a16:creationId xmlns:a16="http://schemas.microsoft.com/office/drawing/2014/main" id="{84336B2D-D9A8-1959-E17B-D528836B6EB7}"/>
              </a:ext>
            </a:extLst>
          </p:cNvPr>
          <p:cNvSpPr/>
          <p:nvPr/>
        </p:nvSpPr>
        <p:spPr>
          <a:xfrm rot="244633">
            <a:off x="10345198" y="4528546"/>
            <a:ext cx="1260000" cy="12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Usage Frequency</a:t>
            </a:r>
          </a:p>
        </p:txBody>
      </p:sp>
      <p:grpSp>
        <p:nvGrpSpPr>
          <p:cNvPr id="25" name="Group 24">
            <a:extLst>
              <a:ext uri="{FF2B5EF4-FFF2-40B4-BE49-F238E27FC236}">
                <a16:creationId xmlns:a16="http://schemas.microsoft.com/office/drawing/2014/main" id="{8C7F5ED9-0785-4263-43AA-2C297F93E828}"/>
              </a:ext>
            </a:extLst>
          </p:cNvPr>
          <p:cNvGrpSpPr/>
          <p:nvPr/>
        </p:nvGrpSpPr>
        <p:grpSpPr>
          <a:xfrm>
            <a:off x="10820400" y="158021"/>
            <a:ext cx="1262954" cy="262128"/>
            <a:chOff x="10892274" y="158021"/>
            <a:chExt cx="1191080" cy="262128"/>
          </a:xfrm>
        </p:grpSpPr>
        <p:sp>
          <p:nvSpPr>
            <p:cNvPr id="26" name="Oval 25">
              <a:extLst>
                <a:ext uri="{FF2B5EF4-FFF2-40B4-BE49-F238E27FC236}">
                  <a16:creationId xmlns:a16="http://schemas.microsoft.com/office/drawing/2014/main" id="{93E30184-E855-D153-9BD8-08A7CD766B2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7" name="Group 26">
              <a:extLst>
                <a:ext uri="{FF2B5EF4-FFF2-40B4-BE49-F238E27FC236}">
                  <a16:creationId xmlns:a16="http://schemas.microsoft.com/office/drawing/2014/main" id="{8A409036-ECFB-A8DD-B78F-5391AD2D051F}"/>
                </a:ext>
              </a:extLst>
            </p:cNvPr>
            <p:cNvGrpSpPr/>
            <p:nvPr/>
          </p:nvGrpSpPr>
          <p:grpSpPr>
            <a:xfrm>
              <a:off x="10892274" y="158021"/>
              <a:ext cx="1191080" cy="262128"/>
              <a:chOff x="9614080" y="308749"/>
              <a:chExt cx="1191080" cy="262128"/>
            </a:xfrm>
          </p:grpSpPr>
          <p:sp>
            <p:nvSpPr>
              <p:cNvPr id="28" name="Rectangle 27">
                <a:extLst>
                  <a:ext uri="{FF2B5EF4-FFF2-40B4-BE49-F238E27FC236}">
                    <a16:creationId xmlns:a16="http://schemas.microsoft.com/office/drawing/2014/main" id="{CD9D51E4-910A-3C5B-1205-B092A82F32E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9" name="Rectangle 28">
                <a:extLst>
                  <a:ext uri="{FF2B5EF4-FFF2-40B4-BE49-F238E27FC236}">
                    <a16:creationId xmlns:a16="http://schemas.microsoft.com/office/drawing/2014/main" id="{25A1821F-40C5-55C6-C1DC-39CC72AB528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0" name="Rectangle 29">
            <a:extLst>
              <a:ext uri="{FF2B5EF4-FFF2-40B4-BE49-F238E27FC236}">
                <a16:creationId xmlns:a16="http://schemas.microsoft.com/office/drawing/2014/main" id="{EEF273A6-9FC0-4DFD-8763-6A3173FC82C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39451610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1"/>
                                        </p:tgtEl>
                                        <p:attrNameLst>
                                          <p:attrName>style.visibility</p:attrName>
                                        </p:attrNameLst>
                                      </p:cBhvr>
                                      <p:to>
                                        <p:strVal val="visible"/>
                                      </p:to>
                                    </p:set>
                                    <p:animEffect transition="in" filter="fade">
                                      <p:cBhvr>
                                        <p:cTn id="33" dur="500"/>
                                        <p:tgtEl>
                                          <p:spTgt spid="4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fade">
                                      <p:cBhvr>
                                        <p:cTn id="36" dur="500"/>
                                        <p:tgtEl>
                                          <p:spTgt spid="4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500"/>
                                        <p:tgtEl>
                                          <p:spTgt spid="4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500"/>
                                        <p:tgtEl>
                                          <p:spTgt spid="4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6"/>
                                        </p:tgtEl>
                                        <p:attrNameLst>
                                          <p:attrName>style.visibility</p:attrName>
                                        </p:attrNameLst>
                                      </p:cBhvr>
                                      <p:to>
                                        <p:strVal val="visible"/>
                                      </p:to>
                                    </p:set>
                                    <p:animEffect transition="in" filter="fade">
                                      <p:cBhvr>
                                        <p:cTn id="48" dur="500"/>
                                        <p:tgtEl>
                                          <p:spTgt spid="4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fade">
                                      <p:cBhvr>
                                        <p:cTn id="51" dur="500"/>
                                        <p:tgtEl>
                                          <p:spTgt spid="4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20" grpId="0" animBg="1"/>
      <p:bldP spid="21" grpId="0" animBg="1"/>
      <p:bldP spid="22" grpId="0" animBg="1"/>
      <p:bldP spid="23" grpId="0" animBg="1"/>
      <p:bldP spid="24"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F2C25451-C763-27F6-9289-28B4DE1F71D3}"/>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Ask participants to stick their ideas on the designated wall.</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Don’t categorize the ideas at this stage—just get them all up there.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Quickly remove any obvious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duplicates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but avoid discussion or debate at this point.</a:t>
            </a:r>
          </a:p>
        </p:txBody>
      </p:sp>
      <p:sp>
        <p:nvSpPr>
          <p:cNvPr id="14" name="Tijdelijke aanduiding voor tekst 44">
            <a:extLst>
              <a:ext uri="{FF2B5EF4-FFF2-40B4-BE49-F238E27FC236}">
                <a16:creationId xmlns:a16="http://schemas.microsoft.com/office/drawing/2014/main" id="{0D606345-0C99-FEF7-D6BB-60C92E443E0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2: Visualize Ideas</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F54A20BE-3CA5-7DF1-CCE8-597039D90DDA}"/>
              </a:ext>
            </a:extLst>
          </p:cNvPr>
          <p:cNvSpPr/>
          <p:nvPr/>
        </p:nvSpPr>
        <p:spPr>
          <a:xfrm>
            <a:off x="6785750" y="436735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7C43BB8F-3826-5A0F-BBB7-DF5C23897720}"/>
              </a:ext>
            </a:extLst>
          </p:cNvPr>
          <p:cNvSpPr/>
          <p:nvPr/>
        </p:nvSpPr>
        <p:spPr>
          <a:xfrm>
            <a:off x="5675015" y="44427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F746985A-C1C7-EDC2-5EAD-24E3978F6016}"/>
              </a:ext>
            </a:extLst>
          </p:cNvPr>
          <p:cNvSpPr/>
          <p:nvPr/>
        </p:nvSpPr>
        <p:spPr>
          <a:xfrm>
            <a:off x="6146131" y="480490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574167D7-78EA-F134-1CAE-E8FB5EB0BD4F}"/>
              </a:ext>
            </a:extLst>
          </p:cNvPr>
          <p:cNvSpPr/>
          <p:nvPr/>
        </p:nvSpPr>
        <p:spPr>
          <a:xfrm>
            <a:off x="6037411" y="542905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5F73DBBA-4FF7-FBB8-4A1D-60F6CD19A050}"/>
              </a:ext>
            </a:extLst>
          </p:cNvPr>
          <p:cNvSpPr/>
          <p:nvPr/>
        </p:nvSpPr>
        <p:spPr>
          <a:xfrm>
            <a:off x="5714131" y="582260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5BAFDA43-2407-A1DF-134F-3D434534AD02}"/>
              </a:ext>
            </a:extLst>
          </p:cNvPr>
          <p:cNvSpPr/>
          <p:nvPr/>
        </p:nvSpPr>
        <p:spPr>
          <a:xfrm>
            <a:off x="6816884" y="502503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A18CDF25-9823-B5CA-8E00-E7255F0F142E}"/>
              </a:ext>
            </a:extLst>
          </p:cNvPr>
          <p:cNvSpPr/>
          <p:nvPr/>
        </p:nvSpPr>
        <p:spPr>
          <a:xfrm>
            <a:off x="6785750" y="54542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755A729C-55CD-A0C0-6569-166115F95744}"/>
              </a:ext>
            </a:extLst>
          </p:cNvPr>
          <p:cNvSpPr/>
          <p:nvPr/>
        </p:nvSpPr>
        <p:spPr>
          <a:xfrm>
            <a:off x="6721496" y="5924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D0E2CD01-B689-F371-8FB6-C68550A8B63D}"/>
              </a:ext>
            </a:extLst>
          </p:cNvPr>
          <p:cNvSpPr/>
          <p:nvPr/>
        </p:nvSpPr>
        <p:spPr>
          <a:xfrm>
            <a:off x="7508996" y="5924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11308E1D-E1EF-B123-A6A0-47078AB638C4}"/>
              </a:ext>
            </a:extLst>
          </p:cNvPr>
          <p:cNvSpPr/>
          <p:nvPr/>
        </p:nvSpPr>
        <p:spPr>
          <a:xfrm>
            <a:off x="7508996" y="530052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DB7F801C-08D3-5A0C-4B6D-364A87553C3B}"/>
              </a:ext>
            </a:extLst>
          </p:cNvPr>
          <p:cNvSpPr/>
          <p:nvPr/>
        </p:nvSpPr>
        <p:spPr>
          <a:xfrm>
            <a:off x="7685926" y="475297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B72DF715-D51F-4951-EE0E-C86D97ADA605}"/>
              </a:ext>
            </a:extLst>
          </p:cNvPr>
          <p:cNvSpPr/>
          <p:nvPr/>
        </p:nvSpPr>
        <p:spPr>
          <a:xfrm>
            <a:off x="7475397" y="436735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A2E62B45-A035-E76F-B208-0541FC44F75C}"/>
              </a:ext>
            </a:extLst>
          </p:cNvPr>
          <p:cNvSpPr/>
          <p:nvPr/>
        </p:nvSpPr>
        <p:spPr>
          <a:xfrm>
            <a:off x="8262897" y="43017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BC880AC5-27A8-DD3D-DB4B-AE914D78251E}"/>
              </a:ext>
            </a:extLst>
          </p:cNvPr>
          <p:cNvSpPr/>
          <p:nvPr/>
        </p:nvSpPr>
        <p:spPr>
          <a:xfrm>
            <a:off x="8286175" y="49130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51559112-103C-B9AD-D99F-F79EA567CF48}"/>
              </a:ext>
            </a:extLst>
          </p:cNvPr>
          <p:cNvSpPr/>
          <p:nvPr/>
        </p:nvSpPr>
        <p:spPr>
          <a:xfrm>
            <a:off x="9225721" y="48027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11D8A2DE-BE9E-0C07-3A34-A1121563BF3B}"/>
              </a:ext>
            </a:extLst>
          </p:cNvPr>
          <p:cNvSpPr/>
          <p:nvPr/>
        </p:nvSpPr>
        <p:spPr>
          <a:xfrm>
            <a:off x="9266397" y="413067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DE65DCF5-98AE-2B5E-909D-76F2EA27F49F}"/>
              </a:ext>
            </a:extLst>
          </p:cNvPr>
          <p:cNvSpPr/>
          <p:nvPr/>
        </p:nvSpPr>
        <p:spPr>
          <a:xfrm>
            <a:off x="8372182" y="55374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5782106D-6E22-701E-5234-A8EB2771E133}"/>
              </a:ext>
            </a:extLst>
          </p:cNvPr>
          <p:cNvSpPr/>
          <p:nvPr/>
        </p:nvSpPr>
        <p:spPr>
          <a:xfrm>
            <a:off x="9275071" y="55374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7BCBF0ED-F8F0-A7F8-8ADA-C398CA0644A0}"/>
              </a:ext>
            </a:extLst>
          </p:cNvPr>
          <p:cNvSpPr/>
          <p:nvPr/>
        </p:nvSpPr>
        <p:spPr>
          <a:xfrm>
            <a:off x="8762287" y="592468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26946D45-AEE2-71D7-4F82-A8D89DE0B996}"/>
              </a:ext>
            </a:extLst>
          </p:cNvPr>
          <p:cNvSpPr/>
          <p:nvPr/>
        </p:nvSpPr>
        <p:spPr>
          <a:xfrm>
            <a:off x="8762287" y="51391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582BCB95-0BF2-742D-DD20-CF5096096A64}"/>
              </a:ext>
            </a:extLst>
          </p:cNvPr>
          <p:cNvSpPr/>
          <p:nvPr/>
        </p:nvSpPr>
        <p:spPr>
          <a:xfrm>
            <a:off x="9803284" y="448658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6504339C-FF40-A0E2-698A-DD9082BB404B}"/>
              </a:ext>
            </a:extLst>
          </p:cNvPr>
          <p:cNvSpPr/>
          <p:nvPr/>
        </p:nvSpPr>
        <p:spPr>
          <a:xfrm>
            <a:off x="9733267" y="494675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9" name="Group 38">
            <a:extLst>
              <a:ext uri="{FF2B5EF4-FFF2-40B4-BE49-F238E27FC236}">
                <a16:creationId xmlns:a16="http://schemas.microsoft.com/office/drawing/2014/main" id="{003881CC-777C-C133-B27A-C043393FBA25}"/>
              </a:ext>
            </a:extLst>
          </p:cNvPr>
          <p:cNvGrpSpPr/>
          <p:nvPr/>
        </p:nvGrpSpPr>
        <p:grpSpPr>
          <a:xfrm>
            <a:off x="10820400" y="158021"/>
            <a:ext cx="1262954" cy="262128"/>
            <a:chOff x="10892274" y="158021"/>
            <a:chExt cx="1191080" cy="262128"/>
          </a:xfrm>
        </p:grpSpPr>
        <p:sp>
          <p:nvSpPr>
            <p:cNvPr id="40" name="Oval 39">
              <a:extLst>
                <a:ext uri="{FF2B5EF4-FFF2-40B4-BE49-F238E27FC236}">
                  <a16:creationId xmlns:a16="http://schemas.microsoft.com/office/drawing/2014/main" id="{DDAEE2C9-AEA8-9E79-B99A-E7BFC7B716A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41" name="Group 40">
              <a:extLst>
                <a:ext uri="{FF2B5EF4-FFF2-40B4-BE49-F238E27FC236}">
                  <a16:creationId xmlns:a16="http://schemas.microsoft.com/office/drawing/2014/main" id="{3CEAC839-211A-53E8-B008-B61380C452DC}"/>
                </a:ext>
              </a:extLst>
            </p:cNvPr>
            <p:cNvGrpSpPr/>
            <p:nvPr/>
          </p:nvGrpSpPr>
          <p:grpSpPr>
            <a:xfrm>
              <a:off x="10892274" y="158021"/>
              <a:ext cx="1191080" cy="262128"/>
              <a:chOff x="9614080" y="308749"/>
              <a:chExt cx="1191080" cy="262128"/>
            </a:xfrm>
          </p:grpSpPr>
          <p:sp>
            <p:nvSpPr>
              <p:cNvPr id="42" name="Rectangle 41">
                <a:extLst>
                  <a:ext uri="{FF2B5EF4-FFF2-40B4-BE49-F238E27FC236}">
                    <a16:creationId xmlns:a16="http://schemas.microsoft.com/office/drawing/2014/main" id="{17B78831-E374-C70C-5602-D5D37CB73AB6}"/>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43" name="Rectangle 42">
                <a:extLst>
                  <a:ext uri="{FF2B5EF4-FFF2-40B4-BE49-F238E27FC236}">
                    <a16:creationId xmlns:a16="http://schemas.microsoft.com/office/drawing/2014/main" id="{F79D73C2-80EA-7AA4-382B-387E0420E71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4" name="Rectangle 43">
            <a:extLst>
              <a:ext uri="{FF2B5EF4-FFF2-40B4-BE49-F238E27FC236}">
                <a16:creationId xmlns:a16="http://schemas.microsoft.com/office/drawing/2014/main" id="{94D54C07-07AB-BDAD-8836-CAB7A1B5EE5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37402792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F2C25451-C763-27F6-9289-28B4DE1F71D3}"/>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every participant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Let them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silently vote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the ideas they like the most – avoid discussions.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Tell them that there are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voting rules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14" name="Tijdelijke aanduiding voor tekst 44">
            <a:extLst>
              <a:ext uri="{FF2B5EF4-FFF2-40B4-BE49-F238E27FC236}">
                <a16:creationId xmlns:a16="http://schemas.microsoft.com/office/drawing/2014/main" id="{0D606345-0C99-FEF7-D6BB-60C92E443E0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3: Heatmap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A50C36EC-2346-998B-5103-DE6F625F32A3}"/>
              </a:ext>
            </a:extLst>
          </p:cNvPr>
          <p:cNvSpPr/>
          <p:nvPr/>
        </p:nvSpPr>
        <p:spPr>
          <a:xfrm>
            <a:off x="6747650"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54A4C240-BF1D-ACCA-3F56-DC2021BF97FB}"/>
              </a:ext>
            </a:extLst>
          </p:cNvPr>
          <p:cNvSpPr/>
          <p:nvPr/>
        </p:nvSpPr>
        <p:spPr>
          <a:xfrm>
            <a:off x="5598384" y="443684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5C62818B-9793-3BED-752F-8EA4393783DD}"/>
              </a:ext>
            </a:extLst>
          </p:cNvPr>
          <p:cNvSpPr/>
          <p:nvPr/>
        </p:nvSpPr>
        <p:spPr>
          <a:xfrm>
            <a:off x="6108031" y="474351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A75C4AD1-EA30-D26D-2CC1-4CCB49E076D2}"/>
              </a:ext>
            </a:extLst>
          </p:cNvPr>
          <p:cNvSpPr/>
          <p:nvPr/>
        </p:nvSpPr>
        <p:spPr>
          <a:xfrm>
            <a:off x="5999311" y="536767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6AB6131F-AD1B-6532-E13A-86717CC32632}"/>
              </a:ext>
            </a:extLst>
          </p:cNvPr>
          <p:cNvSpPr/>
          <p:nvPr/>
        </p:nvSpPr>
        <p:spPr>
          <a:xfrm>
            <a:off x="5676031" y="576122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5988346F-E51B-1C8A-AC35-1A8FEC528B18}"/>
              </a:ext>
            </a:extLst>
          </p:cNvPr>
          <p:cNvSpPr/>
          <p:nvPr/>
        </p:nvSpPr>
        <p:spPr>
          <a:xfrm>
            <a:off x="6778784" y="496364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816D2913-3CC7-4645-49CA-1F7A66A9BD1E}"/>
              </a:ext>
            </a:extLst>
          </p:cNvPr>
          <p:cNvSpPr/>
          <p:nvPr/>
        </p:nvSpPr>
        <p:spPr>
          <a:xfrm>
            <a:off x="6747650" y="53928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73CA7513-5505-89E3-EFAD-38B94A1B3874}"/>
              </a:ext>
            </a:extLst>
          </p:cNvPr>
          <p:cNvSpPr/>
          <p:nvPr/>
        </p:nvSpPr>
        <p:spPr>
          <a:xfrm>
            <a:off x="66833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5699AF9F-291F-41CA-71BE-7417EE4B5E05}"/>
              </a:ext>
            </a:extLst>
          </p:cNvPr>
          <p:cNvSpPr/>
          <p:nvPr/>
        </p:nvSpPr>
        <p:spPr>
          <a:xfrm>
            <a:off x="74708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E7E35626-DA36-E0B0-C7E4-21A32E9AEFD8}"/>
              </a:ext>
            </a:extLst>
          </p:cNvPr>
          <p:cNvSpPr/>
          <p:nvPr/>
        </p:nvSpPr>
        <p:spPr>
          <a:xfrm>
            <a:off x="7470896" y="523914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0BF72314-258B-FC5E-FDCD-5AB23669C941}"/>
              </a:ext>
            </a:extLst>
          </p:cNvPr>
          <p:cNvSpPr/>
          <p:nvPr/>
        </p:nvSpPr>
        <p:spPr>
          <a:xfrm>
            <a:off x="7647826" y="469159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5128FBAD-6E3E-3F27-83A1-4FA5991C03DA}"/>
              </a:ext>
            </a:extLst>
          </p:cNvPr>
          <p:cNvSpPr/>
          <p:nvPr/>
        </p:nvSpPr>
        <p:spPr>
          <a:xfrm>
            <a:off x="7437297"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CDC869BE-D2A9-C2DE-8132-FCE4FA851F14}"/>
              </a:ext>
            </a:extLst>
          </p:cNvPr>
          <p:cNvSpPr/>
          <p:nvPr/>
        </p:nvSpPr>
        <p:spPr>
          <a:xfrm>
            <a:off x="8224797" y="42403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3AF42EF8-E466-1833-34D8-49DAA7C9D727}"/>
              </a:ext>
            </a:extLst>
          </p:cNvPr>
          <p:cNvSpPr/>
          <p:nvPr/>
        </p:nvSpPr>
        <p:spPr>
          <a:xfrm>
            <a:off x="8248075" y="485170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AB14A544-B30A-3B2A-214D-EBDCC069CC1A}"/>
              </a:ext>
            </a:extLst>
          </p:cNvPr>
          <p:cNvSpPr/>
          <p:nvPr/>
        </p:nvSpPr>
        <p:spPr>
          <a:xfrm>
            <a:off x="9187621" y="4741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119C74FE-6D0D-2E67-29D0-B73FA17A457F}"/>
              </a:ext>
            </a:extLst>
          </p:cNvPr>
          <p:cNvSpPr/>
          <p:nvPr/>
        </p:nvSpPr>
        <p:spPr>
          <a:xfrm>
            <a:off x="9228297" y="40692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4AA6458-EA10-25A7-7D4C-52F73EA52496}"/>
              </a:ext>
            </a:extLst>
          </p:cNvPr>
          <p:cNvSpPr/>
          <p:nvPr/>
        </p:nvSpPr>
        <p:spPr>
          <a:xfrm>
            <a:off x="8334082"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1BD0ECC0-4694-F7F1-EE5E-3CCEEAB2DFF6}"/>
              </a:ext>
            </a:extLst>
          </p:cNvPr>
          <p:cNvSpPr/>
          <p:nvPr/>
        </p:nvSpPr>
        <p:spPr>
          <a:xfrm>
            <a:off x="9236971"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7107D0F0-A0DC-02B2-FDB6-34771CE4EAE6}"/>
              </a:ext>
            </a:extLst>
          </p:cNvPr>
          <p:cNvSpPr/>
          <p:nvPr/>
        </p:nvSpPr>
        <p:spPr>
          <a:xfrm>
            <a:off x="872593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B7442527-B765-8F3A-8F21-3CD8A7D15BD8}"/>
              </a:ext>
            </a:extLst>
          </p:cNvPr>
          <p:cNvSpPr/>
          <p:nvPr/>
        </p:nvSpPr>
        <p:spPr>
          <a:xfrm>
            <a:off x="8724187" y="50777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B67D8B4B-9A05-3EBF-E6EF-1E8E02142D3A}"/>
              </a:ext>
            </a:extLst>
          </p:cNvPr>
          <p:cNvSpPr/>
          <p:nvPr/>
        </p:nvSpPr>
        <p:spPr>
          <a:xfrm>
            <a:off x="9765184" y="44251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3257FEB9-58A8-9C0E-EF3D-8A2761D910B7}"/>
              </a:ext>
            </a:extLst>
          </p:cNvPr>
          <p:cNvSpPr/>
          <p:nvPr/>
        </p:nvSpPr>
        <p:spPr>
          <a:xfrm>
            <a:off x="9695167" y="4885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F1A24D70-E643-8899-9BE8-4D844DBC90F5}"/>
              </a:ext>
            </a:extLst>
          </p:cNvPr>
          <p:cNvSpPr/>
          <p:nvPr/>
        </p:nvSpPr>
        <p:spPr>
          <a:xfrm>
            <a:off x="5858382" y="448816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954B7D35-924D-3E11-5B57-E3552D2CA0D2}"/>
              </a:ext>
            </a:extLst>
          </p:cNvPr>
          <p:cNvSpPr/>
          <p:nvPr/>
        </p:nvSpPr>
        <p:spPr>
          <a:xfrm>
            <a:off x="5849677" y="4606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02F549F9-BBCB-4CA7-ECA2-AA0F5D2F53D0}"/>
              </a:ext>
            </a:extLst>
          </p:cNvPr>
          <p:cNvSpPr/>
          <p:nvPr/>
        </p:nvSpPr>
        <p:spPr>
          <a:xfrm>
            <a:off x="7680563" y="434794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0F181F92-20EE-A6FE-A456-F94EC40F2EC6}"/>
              </a:ext>
            </a:extLst>
          </p:cNvPr>
          <p:cNvSpPr/>
          <p:nvPr/>
        </p:nvSpPr>
        <p:spPr>
          <a:xfrm>
            <a:off x="7716563" y="44704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75CC4F6F-489A-185E-206A-5953E21CF4E7}"/>
              </a:ext>
            </a:extLst>
          </p:cNvPr>
          <p:cNvSpPr/>
          <p:nvPr/>
        </p:nvSpPr>
        <p:spPr>
          <a:xfrm>
            <a:off x="7940023" y="47876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90FFD817-0C80-0CE9-F28F-8FE1D3BF36A8}"/>
              </a:ext>
            </a:extLst>
          </p:cNvPr>
          <p:cNvSpPr/>
          <p:nvPr/>
        </p:nvSpPr>
        <p:spPr>
          <a:xfrm>
            <a:off x="7841868" y="4819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B8843899-9D80-8B39-CDC8-799E8D276141}"/>
              </a:ext>
            </a:extLst>
          </p:cNvPr>
          <p:cNvSpPr/>
          <p:nvPr/>
        </p:nvSpPr>
        <p:spPr>
          <a:xfrm>
            <a:off x="7864618" y="49089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C30D9393-7970-D9AC-5C2E-08562783AB30}"/>
              </a:ext>
            </a:extLst>
          </p:cNvPr>
          <p:cNvSpPr/>
          <p:nvPr/>
        </p:nvSpPr>
        <p:spPr>
          <a:xfrm>
            <a:off x="7948742" y="4891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E0913113-7715-4A4C-60A5-61B94344153D}"/>
              </a:ext>
            </a:extLst>
          </p:cNvPr>
          <p:cNvSpPr/>
          <p:nvPr/>
        </p:nvSpPr>
        <p:spPr>
          <a:xfrm>
            <a:off x="7904445" y="4837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9E154447-939F-3359-EEB3-0FAED592E3E1}"/>
              </a:ext>
            </a:extLst>
          </p:cNvPr>
          <p:cNvSpPr/>
          <p:nvPr/>
        </p:nvSpPr>
        <p:spPr>
          <a:xfrm>
            <a:off x="8505872" y="49027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A83A6F20-502D-0BC2-CBBA-DCCE06ED0439}"/>
              </a:ext>
            </a:extLst>
          </p:cNvPr>
          <p:cNvSpPr/>
          <p:nvPr/>
        </p:nvSpPr>
        <p:spPr>
          <a:xfrm>
            <a:off x="8599850" y="54967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E6865649-8B89-8E90-DACE-BB2DF75D7F16}"/>
              </a:ext>
            </a:extLst>
          </p:cNvPr>
          <p:cNvSpPr/>
          <p:nvPr/>
        </p:nvSpPr>
        <p:spPr>
          <a:xfrm>
            <a:off x="8555606"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1DAA6185-77DA-721E-CFDC-5D819099796D}"/>
              </a:ext>
            </a:extLst>
          </p:cNvPr>
          <p:cNvSpPr/>
          <p:nvPr/>
        </p:nvSpPr>
        <p:spPr>
          <a:xfrm>
            <a:off x="8608075" y="55894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3B5D43B8-B4D1-D528-8902-5184987B92DE}"/>
              </a:ext>
            </a:extLst>
          </p:cNvPr>
          <p:cNvSpPr/>
          <p:nvPr/>
        </p:nvSpPr>
        <p:spPr>
          <a:xfrm>
            <a:off x="9444619" y="487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A6B8D976-8D45-6019-FE13-D9304DE96F18}"/>
              </a:ext>
            </a:extLst>
          </p:cNvPr>
          <p:cNvSpPr/>
          <p:nvPr/>
        </p:nvSpPr>
        <p:spPr>
          <a:xfrm>
            <a:off x="9511621" y="5489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5F5FCB92-0E56-17FE-D696-FE62430B0BBC}"/>
              </a:ext>
            </a:extLst>
          </p:cNvPr>
          <p:cNvSpPr/>
          <p:nvPr/>
        </p:nvSpPr>
        <p:spPr>
          <a:xfrm>
            <a:off x="9534271" y="55843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17F44435-4194-1F91-944F-4D8EB7CFD254}"/>
              </a:ext>
            </a:extLst>
          </p:cNvPr>
          <p:cNvSpPr/>
          <p:nvPr/>
        </p:nvSpPr>
        <p:spPr>
          <a:xfrm>
            <a:off x="9422417"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F3CE8643-07A6-D2DD-A0BB-A107295787FD}"/>
              </a:ext>
            </a:extLst>
          </p:cNvPr>
          <p:cNvSpPr/>
          <p:nvPr/>
        </p:nvSpPr>
        <p:spPr>
          <a:xfrm>
            <a:off x="9371781" y="5497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C84C5EB0-5437-C20E-16F2-59749BC4E335}"/>
              </a:ext>
            </a:extLst>
          </p:cNvPr>
          <p:cNvSpPr/>
          <p:nvPr/>
        </p:nvSpPr>
        <p:spPr>
          <a:xfrm>
            <a:off x="6927315" y="58942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C59655F8-8DDF-3ED1-3761-3C88CC7A1C0B}"/>
              </a:ext>
            </a:extLst>
          </p:cNvPr>
          <p:cNvSpPr/>
          <p:nvPr/>
        </p:nvSpPr>
        <p:spPr>
          <a:xfrm>
            <a:off x="6912686" y="59698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76322989-1E03-7262-6FE0-916B7D76DB79}"/>
              </a:ext>
            </a:extLst>
          </p:cNvPr>
          <p:cNvSpPr/>
          <p:nvPr/>
        </p:nvSpPr>
        <p:spPr>
          <a:xfrm>
            <a:off x="6947242" y="60428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3E5B1E20-AA71-3198-F6E6-3E33B3375426}"/>
              </a:ext>
            </a:extLst>
          </p:cNvPr>
          <p:cNvSpPr/>
          <p:nvPr/>
        </p:nvSpPr>
        <p:spPr>
          <a:xfrm>
            <a:off x="6276761" y="54040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D32289DA-E08D-5C1D-EC09-5665B14D5BFD}"/>
              </a:ext>
            </a:extLst>
          </p:cNvPr>
          <p:cNvSpPr/>
          <p:nvPr/>
        </p:nvSpPr>
        <p:spPr>
          <a:xfrm>
            <a:off x="5965159" y="58635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D75D25F1-D3A6-0105-53A1-D54F122A9AF4}"/>
              </a:ext>
            </a:extLst>
          </p:cNvPr>
          <p:cNvSpPr/>
          <p:nvPr/>
        </p:nvSpPr>
        <p:spPr>
          <a:xfrm>
            <a:off x="5869211" y="582216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F4B37467-FDBD-7F96-6479-31EAF179724D}"/>
              </a:ext>
            </a:extLst>
          </p:cNvPr>
          <p:cNvSpPr/>
          <p:nvPr/>
        </p:nvSpPr>
        <p:spPr>
          <a:xfrm>
            <a:off x="8755170"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6" name="Oval 85">
            <a:extLst>
              <a:ext uri="{FF2B5EF4-FFF2-40B4-BE49-F238E27FC236}">
                <a16:creationId xmlns:a16="http://schemas.microsoft.com/office/drawing/2014/main" id="{22F1E123-907C-A5F0-A613-AE127738F59B}"/>
              </a:ext>
            </a:extLst>
          </p:cNvPr>
          <p:cNvSpPr/>
          <p:nvPr/>
        </p:nvSpPr>
        <p:spPr>
          <a:xfrm>
            <a:off x="8847394"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7" name="Oval 86">
            <a:extLst>
              <a:ext uri="{FF2B5EF4-FFF2-40B4-BE49-F238E27FC236}">
                <a16:creationId xmlns:a16="http://schemas.microsoft.com/office/drawing/2014/main" id="{7D5629FA-6AB8-4885-9FF9-59C1A1A27E7F}"/>
              </a:ext>
            </a:extLst>
          </p:cNvPr>
          <p:cNvSpPr/>
          <p:nvPr/>
        </p:nvSpPr>
        <p:spPr>
          <a:xfrm>
            <a:off x="8940402"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8" name="Oval 87">
            <a:extLst>
              <a:ext uri="{FF2B5EF4-FFF2-40B4-BE49-F238E27FC236}">
                <a16:creationId xmlns:a16="http://schemas.microsoft.com/office/drawing/2014/main" id="{FBA62108-B079-B1CF-C93B-FCE6F7848E27}"/>
              </a:ext>
            </a:extLst>
          </p:cNvPr>
          <p:cNvSpPr/>
          <p:nvPr/>
        </p:nvSpPr>
        <p:spPr>
          <a:xfrm>
            <a:off x="9033410"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89" name="Oval 88">
            <a:extLst>
              <a:ext uri="{FF2B5EF4-FFF2-40B4-BE49-F238E27FC236}">
                <a16:creationId xmlns:a16="http://schemas.microsoft.com/office/drawing/2014/main" id="{A6862EF6-4F8B-86F2-0F40-DE98EE65AE81}"/>
              </a:ext>
            </a:extLst>
          </p:cNvPr>
          <p:cNvSpPr/>
          <p:nvPr/>
        </p:nvSpPr>
        <p:spPr>
          <a:xfrm>
            <a:off x="9127831" y="252812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90" name="Oval 89">
            <a:extLst>
              <a:ext uri="{FF2B5EF4-FFF2-40B4-BE49-F238E27FC236}">
                <a16:creationId xmlns:a16="http://schemas.microsoft.com/office/drawing/2014/main" id="{04B28CA4-CA6D-F60C-3C59-DA61C672E394}"/>
              </a:ext>
            </a:extLst>
          </p:cNvPr>
          <p:cNvSpPr/>
          <p:nvPr/>
        </p:nvSpPr>
        <p:spPr>
          <a:xfrm>
            <a:off x="8755170"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91" name="Oval 90">
            <a:extLst>
              <a:ext uri="{FF2B5EF4-FFF2-40B4-BE49-F238E27FC236}">
                <a16:creationId xmlns:a16="http://schemas.microsoft.com/office/drawing/2014/main" id="{428F160D-0999-CABF-54C4-3251263CA880}"/>
              </a:ext>
            </a:extLst>
          </p:cNvPr>
          <p:cNvSpPr/>
          <p:nvPr/>
        </p:nvSpPr>
        <p:spPr>
          <a:xfrm>
            <a:off x="8847394"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92" name="Oval 91">
            <a:extLst>
              <a:ext uri="{FF2B5EF4-FFF2-40B4-BE49-F238E27FC236}">
                <a16:creationId xmlns:a16="http://schemas.microsoft.com/office/drawing/2014/main" id="{F6883482-A698-F081-8B54-9411DBF4B36C}"/>
              </a:ext>
            </a:extLst>
          </p:cNvPr>
          <p:cNvSpPr/>
          <p:nvPr/>
        </p:nvSpPr>
        <p:spPr>
          <a:xfrm>
            <a:off x="8940402"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93" name="Oval 92">
            <a:extLst>
              <a:ext uri="{FF2B5EF4-FFF2-40B4-BE49-F238E27FC236}">
                <a16:creationId xmlns:a16="http://schemas.microsoft.com/office/drawing/2014/main" id="{E4245CEE-A554-32EA-BB9C-E81FEE579913}"/>
              </a:ext>
            </a:extLst>
          </p:cNvPr>
          <p:cNvSpPr/>
          <p:nvPr/>
        </p:nvSpPr>
        <p:spPr>
          <a:xfrm>
            <a:off x="9033410"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94" name="Oval 93">
            <a:extLst>
              <a:ext uri="{FF2B5EF4-FFF2-40B4-BE49-F238E27FC236}">
                <a16:creationId xmlns:a16="http://schemas.microsoft.com/office/drawing/2014/main" id="{A475D558-A09F-CB46-A6C0-6CC6A26A2106}"/>
              </a:ext>
            </a:extLst>
          </p:cNvPr>
          <p:cNvSpPr/>
          <p:nvPr/>
        </p:nvSpPr>
        <p:spPr>
          <a:xfrm>
            <a:off x="9127831" y="263227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Franklin Gothic Book"/>
              <a:ea typeface="+mn-ea"/>
              <a:cs typeface="+mn-cs"/>
            </a:endParaRPr>
          </a:p>
        </p:txBody>
      </p:sp>
      <p:grpSp>
        <p:nvGrpSpPr>
          <p:cNvPr id="15" name="Group 14">
            <a:extLst>
              <a:ext uri="{FF2B5EF4-FFF2-40B4-BE49-F238E27FC236}">
                <a16:creationId xmlns:a16="http://schemas.microsoft.com/office/drawing/2014/main" id="{3326DD73-55B1-72ED-D362-6C2CA7BCF7BB}"/>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308BC0B2-ED15-B677-9511-6DD997D0EC6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E7BCAB02-D5FD-12A4-AD38-673DBD745762}"/>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66E545B7-FB45-5B73-CE02-86C249234C7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C3FCCFA5-450B-3C41-C3D5-E7C1F5C60B9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304A0C64-DB1F-F95D-771C-134FE80AF22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29813330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500"/>
                                        <p:tgtEl>
                                          <p:spTgt spid="7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0"/>
                                        </p:tgtEl>
                                        <p:attrNameLst>
                                          <p:attrName>style.visibility</p:attrName>
                                        </p:attrNameLst>
                                      </p:cBhvr>
                                      <p:to>
                                        <p:strVal val="visible"/>
                                      </p:to>
                                    </p:set>
                                    <p:animEffect transition="in" filter="fade">
                                      <p:cBhvr>
                                        <p:cTn id="10" dur="500"/>
                                        <p:tgtEl>
                                          <p:spTgt spid="8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fade">
                                      <p:cBhvr>
                                        <p:cTn id="13" dur="500"/>
                                        <p:tgtEl>
                                          <p:spTgt spid="8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2"/>
                                        </p:tgtEl>
                                        <p:attrNameLst>
                                          <p:attrName>style.visibility</p:attrName>
                                        </p:attrNameLst>
                                      </p:cBhvr>
                                      <p:to>
                                        <p:strVal val="visible"/>
                                      </p:to>
                                    </p:set>
                                    <p:animEffect transition="in" filter="fade">
                                      <p:cBhvr>
                                        <p:cTn id="16" dur="500"/>
                                        <p:tgtEl>
                                          <p:spTgt spid="8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fade">
                                      <p:cBhvr>
                                        <p:cTn id="19" dur="500"/>
                                        <p:tgtEl>
                                          <p:spTgt spid="8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fade">
                                      <p:cBhvr>
                                        <p:cTn id="22" dur="500"/>
                                        <p:tgtEl>
                                          <p:spTgt spid="8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1"/>
                                        </p:tgtEl>
                                        <p:attrNameLst>
                                          <p:attrName>style.visibility</p:attrName>
                                        </p:attrNameLst>
                                      </p:cBhvr>
                                      <p:to>
                                        <p:strVal val="visible"/>
                                      </p:to>
                                    </p:set>
                                    <p:animEffect transition="in" filter="fade">
                                      <p:cBhvr>
                                        <p:cTn id="25" dur="500"/>
                                        <p:tgtEl>
                                          <p:spTgt spid="6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fade">
                                      <p:cBhvr>
                                        <p:cTn id="28" dur="500"/>
                                        <p:tgtEl>
                                          <p:spTgt spid="6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fade">
                                      <p:cBhvr>
                                        <p:cTn id="34" dur="500"/>
                                        <p:tgtEl>
                                          <p:spTgt spid="6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fade">
                                      <p:cBhvr>
                                        <p:cTn id="37" dur="500"/>
                                        <p:tgtEl>
                                          <p:spTgt spid="6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7"/>
                                        </p:tgtEl>
                                        <p:attrNameLst>
                                          <p:attrName>style.visibility</p:attrName>
                                        </p:attrNameLst>
                                      </p:cBhvr>
                                      <p:to>
                                        <p:strVal val="visible"/>
                                      </p:to>
                                    </p:set>
                                    <p:animEffect transition="in" filter="fade">
                                      <p:cBhvr>
                                        <p:cTn id="43" dur="500"/>
                                        <p:tgtEl>
                                          <p:spTgt spid="6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8"/>
                                        </p:tgtEl>
                                        <p:attrNameLst>
                                          <p:attrName>style.visibility</p:attrName>
                                        </p:attrNameLst>
                                      </p:cBhvr>
                                      <p:to>
                                        <p:strVal val="visible"/>
                                      </p:to>
                                    </p:set>
                                    <p:animEffect transition="in" filter="fade">
                                      <p:cBhvr>
                                        <p:cTn id="46" dur="500"/>
                                        <p:tgtEl>
                                          <p:spTgt spid="6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9"/>
                                        </p:tgtEl>
                                        <p:attrNameLst>
                                          <p:attrName>style.visibility</p:attrName>
                                        </p:attrNameLst>
                                      </p:cBhvr>
                                      <p:to>
                                        <p:strVal val="visible"/>
                                      </p:to>
                                    </p:set>
                                    <p:animEffect transition="in" filter="fade">
                                      <p:cBhvr>
                                        <p:cTn id="49" dur="500"/>
                                        <p:tgtEl>
                                          <p:spTgt spid="6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0"/>
                                        </p:tgtEl>
                                        <p:attrNameLst>
                                          <p:attrName>style.visibility</p:attrName>
                                        </p:attrNameLst>
                                      </p:cBhvr>
                                      <p:to>
                                        <p:strVal val="visible"/>
                                      </p:to>
                                    </p:set>
                                    <p:animEffect transition="in" filter="fade">
                                      <p:cBhvr>
                                        <p:cTn id="52" dur="500"/>
                                        <p:tgtEl>
                                          <p:spTgt spid="7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74"/>
                                        </p:tgtEl>
                                        <p:attrNameLst>
                                          <p:attrName>style.visibility</p:attrName>
                                        </p:attrNameLst>
                                      </p:cBhvr>
                                      <p:to>
                                        <p:strVal val="visible"/>
                                      </p:to>
                                    </p:set>
                                    <p:animEffect transition="in" filter="fade">
                                      <p:cBhvr>
                                        <p:cTn id="55" dur="500"/>
                                        <p:tgtEl>
                                          <p:spTgt spid="7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1"/>
                                        </p:tgtEl>
                                        <p:attrNameLst>
                                          <p:attrName>style.visibility</p:attrName>
                                        </p:attrNameLst>
                                      </p:cBhvr>
                                      <p:to>
                                        <p:strVal val="visible"/>
                                      </p:to>
                                    </p:set>
                                    <p:animEffect transition="in" filter="fade">
                                      <p:cBhvr>
                                        <p:cTn id="58" dur="500"/>
                                        <p:tgtEl>
                                          <p:spTgt spid="7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2"/>
                                        </p:tgtEl>
                                        <p:attrNameLst>
                                          <p:attrName>style.visibility</p:attrName>
                                        </p:attrNameLst>
                                      </p:cBhvr>
                                      <p:to>
                                        <p:strVal val="visible"/>
                                      </p:to>
                                    </p:set>
                                    <p:animEffect transition="in" filter="fade">
                                      <p:cBhvr>
                                        <p:cTn id="61" dur="500"/>
                                        <p:tgtEl>
                                          <p:spTgt spid="7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73"/>
                                        </p:tgtEl>
                                        <p:attrNameLst>
                                          <p:attrName>style.visibility</p:attrName>
                                        </p:attrNameLst>
                                      </p:cBhvr>
                                      <p:to>
                                        <p:strVal val="visible"/>
                                      </p:to>
                                    </p:set>
                                    <p:animEffect transition="in" filter="fade">
                                      <p:cBhvr>
                                        <p:cTn id="64" dur="500"/>
                                        <p:tgtEl>
                                          <p:spTgt spid="7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500"/>
                                        <p:tgtEl>
                                          <p:spTgt spid="7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76"/>
                                        </p:tgtEl>
                                        <p:attrNameLst>
                                          <p:attrName>style.visibility</p:attrName>
                                        </p:attrNameLst>
                                      </p:cBhvr>
                                      <p:to>
                                        <p:strVal val="visible"/>
                                      </p:to>
                                    </p:set>
                                    <p:animEffect transition="in" filter="fade">
                                      <p:cBhvr>
                                        <p:cTn id="70" dur="500"/>
                                        <p:tgtEl>
                                          <p:spTgt spid="7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77"/>
                                        </p:tgtEl>
                                        <p:attrNameLst>
                                          <p:attrName>style.visibility</p:attrName>
                                        </p:attrNameLst>
                                      </p:cBhvr>
                                      <p:to>
                                        <p:strVal val="visible"/>
                                      </p:to>
                                    </p:set>
                                    <p:animEffect transition="in" filter="fade">
                                      <p:cBhvr>
                                        <p:cTn id="73" dur="500"/>
                                        <p:tgtEl>
                                          <p:spTgt spid="7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8"/>
                                        </p:tgtEl>
                                        <p:attrNameLst>
                                          <p:attrName>style.visibility</p:attrName>
                                        </p:attrNameLst>
                                      </p:cBhvr>
                                      <p:to>
                                        <p:strVal val="visible"/>
                                      </p:to>
                                    </p:set>
                                    <p:animEffect transition="in" filter="fade">
                                      <p:cBhvr>
                                        <p:cTn id="76"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F2C25451-C763-27F6-9289-28B4DE1F71D3}"/>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minutes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Give the decider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special voting dots</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decider goes last and is encouraged to talk about their decision. </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There are no voting rules here as well.</a:t>
            </a:r>
          </a:p>
        </p:txBody>
      </p:sp>
      <p:sp>
        <p:nvSpPr>
          <p:cNvPr id="14" name="Tijdelijke aanduiding voor tekst 44">
            <a:extLst>
              <a:ext uri="{FF2B5EF4-FFF2-40B4-BE49-F238E27FC236}">
                <a16:creationId xmlns:a16="http://schemas.microsoft.com/office/drawing/2014/main" id="{0D606345-0C99-FEF7-D6BB-60C92E443E0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4: Decider Vote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Rectangle 14">
            <a:extLst>
              <a:ext uri="{FF2B5EF4-FFF2-40B4-BE49-F238E27FC236}">
                <a16:creationId xmlns:a16="http://schemas.microsoft.com/office/drawing/2014/main" id="{9127ADB3-D1E3-9B26-1D37-A0CEEEEF9D05}"/>
              </a:ext>
            </a:extLst>
          </p:cNvPr>
          <p:cNvSpPr/>
          <p:nvPr/>
        </p:nvSpPr>
        <p:spPr>
          <a:xfrm>
            <a:off x="6747650"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CC925394-D026-103A-F4C0-2909DE43D504}"/>
              </a:ext>
            </a:extLst>
          </p:cNvPr>
          <p:cNvSpPr/>
          <p:nvPr/>
        </p:nvSpPr>
        <p:spPr>
          <a:xfrm>
            <a:off x="5598384" y="443684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9EAE6D96-1DDD-5FDD-6AB6-87A586A036D3}"/>
              </a:ext>
            </a:extLst>
          </p:cNvPr>
          <p:cNvSpPr/>
          <p:nvPr/>
        </p:nvSpPr>
        <p:spPr>
          <a:xfrm>
            <a:off x="6108031" y="474351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09256607-A6E5-D7D8-F08B-520EFDB0C1FF}"/>
              </a:ext>
            </a:extLst>
          </p:cNvPr>
          <p:cNvSpPr/>
          <p:nvPr/>
        </p:nvSpPr>
        <p:spPr>
          <a:xfrm>
            <a:off x="5999311" y="536767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170D5C91-C8AE-B049-A317-ECDE7AE13C2F}"/>
              </a:ext>
            </a:extLst>
          </p:cNvPr>
          <p:cNvSpPr/>
          <p:nvPr/>
        </p:nvSpPr>
        <p:spPr>
          <a:xfrm>
            <a:off x="5676031" y="576122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034BAADF-6497-9B84-B27B-CD4999A9775C}"/>
              </a:ext>
            </a:extLst>
          </p:cNvPr>
          <p:cNvSpPr/>
          <p:nvPr/>
        </p:nvSpPr>
        <p:spPr>
          <a:xfrm>
            <a:off x="6778784" y="496364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B8EEDB7B-12C5-11F5-4608-A03659412287}"/>
              </a:ext>
            </a:extLst>
          </p:cNvPr>
          <p:cNvSpPr/>
          <p:nvPr/>
        </p:nvSpPr>
        <p:spPr>
          <a:xfrm>
            <a:off x="6747650" y="53928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693B2546-2E0D-F6E9-FDAB-D96A1621FD2A}"/>
              </a:ext>
            </a:extLst>
          </p:cNvPr>
          <p:cNvSpPr/>
          <p:nvPr/>
        </p:nvSpPr>
        <p:spPr>
          <a:xfrm>
            <a:off x="66833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E77F03D2-BD0A-ED85-FBF1-796AC17901D2}"/>
              </a:ext>
            </a:extLst>
          </p:cNvPr>
          <p:cNvSpPr/>
          <p:nvPr/>
        </p:nvSpPr>
        <p:spPr>
          <a:xfrm>
            <a:off x="74708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F390EDB6-FCC6-323C-73BC-10AC3FD4F008}"/>
              </a:ext>
            </a:extLst>
          </p:cNvPr>
          <p:cNvSpPr/>
          <p:nvPr/>
        </p:nvSpPr>
        <p:spPr>
          <a:xfrm>
            <a:off x="7470896" y="523914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1D70E71B-06E3-A8F4-0D8A-FCD3865D0170}"/>
              </a:ext>
            </a:extLst>
          </p:cNvPr>
          <p:cNvSpPr/>
          <p:nvPr/>
        </p:nvSpPr>
        <p:spPr>
          <a:xfrm>
            <a:off x="7647826" y="469159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4EA99B59-9AEE-12AD-5BCB-B83C9EE0939F}"/>
              </a:ext>
            </a:extLst>
          </p:cNvPr>
          <p:cNvSpPr/>
          <p:nvPr/>
        </p:nvSpPr>
        <p:spPr>
          <a:xfrm>
            <a:off x="7437297"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4588A1D9-3F40-52AA-0B9A-DB1F7A906D32}"/>
              </a:ext>
            </a:extLst>
          </p:cNvPr>
          <p:cNvSpPr/>
          <p:nvPr/>
        </p:nvSpPr>
        <p:spPr>
          <a:xfrm>
            <a:off x="8224797" y="42403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60CF4399-A8C6-FB10-F4D3-AD388E958DA8}"/>
              </a:ext>
            </a:extLst>
          </p:cNvPr>
          <p:cNvSpPr/>
          <p:nvPr/>
        </p:nvSpPr>
        <p:spPr>
          <a:xfrm>
            <a:off x="8248075" y="485170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14356DD3-D67F-650C-923D-2960FB729D54}"/>
              </a:ext>
            </a:extLst>
          </p:cNvPr>
          <p:cNvSpPr/>
          <p:nvPr/>
        </p:nvSpPr>
        <p:spPr>
          <a:xfrm>
            <a:off x="9187621" y="4741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883CD7C1-8405-F21A-1199-B10ACCFB2F34}"/>
              </a:ext>
            </a:extLst>
          </p:cNvPr>
          <p:cNvSpPr/>
          <p:nvPr/>
        </p:nvSpPr>
        <p:spPr>
          <a:xfrm>
            <a:off x="9228297" y="40692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B493DF8C-2F73-9EB6-87EE-0DD78B8E2B26}"/>
              </a:ext>
            </a:extLst>
          </p:cNvPr>
          <p:cNvSpPr/>
          <p:nvPr/>
        </p:nvSpPr>
        <p:spPr>
          <a:xfrm>
            <a:off x="8334082"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30F91A8C-F4E7-3C61-34BC-7AF17C071083}"/>
              </a:ext>
            </a:extLst>
          </p:cNvPr>
          <p:cNvSpPr/>
          <p:nvPr/>
        </p:nvSpPr>
        <p:spPr>
          <a:xfrm>
            <a:off x="9236971" y="547608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1EEEC0B8-DEDB-D13E-4911-A9F12DB3B203}"/>
              </a:ext>
            </a:extLst>
          </p:cNvPr>
          <p:cNvSpPr/>
          <p:nvPr/>
        </p:nvSpPr>
        <p:spPr>
          <a:xfrm>
            <a:off x="872593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0FE670D4-3831-98A2-F944-EA0D0F7E3994}"/>
              </a:ext>
            </a:extLst>
          </p:cNvPr>
          <p:cNvSpPr/>
          <p:nvPr/>
        </p:nvSpPr>
        <p:spPr>
          <a:xfrm>
            <a:off x="8724187" y="50777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F11EE8C2-7A35-6EB4-3F31-FB0484ECC7C6}"/>
              </a:ext>
            </a:extLst>
          </p:cNvPr>
          <p:cNvSpPr/>
          <p:nvPr/>
        </p:nvSpPr>
        <p:spPr>
          <a:xfrm>
            <a:off x="9765184" y="44251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6083E407-96A5-81F1-7E7D-CD20F26812DB}"/>
              </a:ext>
            </a:extLst>
          </p:cNvPr>
          <p:cNvSpPr/>
          <p:nvPr/>
        </p:nvSpPr>
        <p:spPr>
          <a:xfrm>
            <a:off x="9695167" y="4885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 name="Oval 94">
            <a:extLst>
              <a:ext uri="{FF2B5EF4-FFF2-40B4-BE49-F238E27FC236}">
                <a16:creationId xmlns:a16="http://schemas.microsoft.com/office/drawing/2014/main" id="{26C5146C-B16F-ADBF-C36D-92330C5052E7}"/>
              </a:ext>
            </a:extLst>
          </p:cNvPr>
          <p:cNvSpPr/>
          <p:nvPr/>
        </p:nvSpPr>
        <p:spPr>
          <a:xfrm>
            <a:off x="5858382" y="448816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 name="Oval 95">
            <a:extLst>
              <a:ext uri="{FF2B5EF4-FFF2-40B4-BE49-F238E27FC236}">
                <a16:creationId xmlns:a16="http://schemas.microsoft.com/office/drawing/2014/main" id="{DACC1822-FB49-7ED0-77B7-8815446A04DA}"/>
              </a:ext>
            </a:extLst>
          </p:cNvPr>
          <p:cNvSpPr/>
          <p:nvPr/>
        </p:nvSpPr>
        <p:spPr>
          <a:xfrm>
            <a:off x="5849677" y="4606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7" name="Oval 96">
            <a:extLst>
              <a:ext uri="{FF2B5EF4-FFF2-40B4-BE49-F238E27FC236}">
                <a16:creationId xmlns:a16="http://schemas.microsoft.com/office/drawing/2014/main" id="{E9502E66-2CC5-DD22-F326-BD1D3E77690A}"/>
              </a:ext>
            </a:extLst>
          </p:cNvPr>
          <p:cNvSpPr/>
          <p:nvPr/>
        </p:nvSpPr>
        <p:spPr>
          <a:xfrm>
            <a:off x="7680563" y="434794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Oval 97">
            <a:extLst>
              <a:ext uri="{FF2B5EF4-FFF2-40B4-BE49-F238E27FC236}">
                <a16:creationId xmlns:a16="http://schemas.microsoft.com/office/drawing/2014/main" id="{5CD1C44D-92DA-B473-5BE8-59459E1D3FDB}"/>
              </a:ext>
            </a:extLst>
          </p:cNvPr>
          <p:cNvSpPr/>
          <p:nvPr/>
        </p:nvSpPr>
        <p:spPr>
          <a:xfrm>
            <a:off x="7716563" y="4470400"/>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9" name="Oval 98">
            <a:extLst>
              <a:ext uri="{FF2B5EF4-FFF2-40B4-BE49-F238E27FC236}">
                <a16:creationId xmlns:a16="http://schemas.microsoft.com/office/drawing/2014/main" id="{F90FE1B4-F0AE-221A-8001-7D956537D3DC}"/>
              </a:ext>
            </a:extLst>
          </p:cNvPr>
          <p:cNvSpPr/>
          <p:nvPr/>
        </p:nvSpPr>
        <p:spPr>
          <a:xfrm>
            <a:off x="7940023" y="478767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0" name="Oval 99">
            <a:extLst>
              <a:ext uri="{FF2B5EF4-FFF2-40B4-BE49-F238E27FC236}">
                <a16:creationId xmlns:a16="http://schemas.microsoft.com/office/drawing/2014/main" id="{09ACC680-0851-03DA-F95A-84C03DA87E10}"/>
              </a:ext>
            </a:extLst>
          </p:cNvPr>
          <p:cNvSpPr/>
          <p:nvPr/>
        </p:nvSpPr>
        <p:spPr>
          <a:xfrm>
            <a:off x="7841868" y="4819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1" name="Oval 100">
            <a:extLst>
              <a:ext uri="{FF2B5EF4-FFF2-40B4-BE49-F238E27FC236}">
                <a16:creationId xmlns:a16="http://schemas.microsoft.com/office/drawing/2014/main" id="{2A1C1C4E-70F2-C574-1EA4-3C7175A25B9E}"/>
              </a:ext>
            </a:extLst>
          </p:cNvPr>
          <p:cNvSpPr/>
          <p:nvPr/>
        </p:nvSpPr>
        <p:spPr>
          <a:xfrm>
            <a:off x="7864618" y="490895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 name="Oval 101">
            <a:extLst>
              <a:ext uri="{FF2B5EF4-FFF2-40B4-BE49-F238E27FC236}">
                <a16:creationId xmlns:a16="http://schemas.microsoft.com/office/drawing/2014/main" id="{6F0AD4C6-A867-0D3B-AA37-D39FE413AD81}"/>
              </a:ext>
            </a:extLst>
          </p:cNvPr>
          <p:cNvSpPr/>
          <p:nvPr/>
        </p:nvSpPr>
        <p:spPr>
          <a:xfrm>
            <a:off x="7948742" y="489131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 name="Oval 102">
            <a:extLst>
              <a:ext uri="{FF2B5EF4-FFF2-40B4-BE49-F238E27FC236}">
                <a16:creationId xmlns:a16="http://schemas.microsoft.com/office/drawing/2014/main" id="{A915A358-F355-5FAA-E112-BBFE813F982F}"/>
              </a:ext>
            </a:extLst>
          </p:cNvPr>
          <p:cNvSpPr/>
          <p:nvPr/>
        </p:nvSpPr>
        <p:spPr>
          <a:xfrm>
            <a:off x="7904445" y="4837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Oval 103">
            <a:extLst>
              <a:ext uri="{FF2B5EF4-FFF2-40B4-BE49-F238E27FC236}">
                <a16:creationId xmlns:a16="http://schemas.microsoft.com/office/drawing/2014/main" id="{264D668B-B484-BF0A-9469-FB62DBC408BB}"/>
              </a:ext>
            </a:extLst>
          </p:cNvPr>
          <p:cNvSpPr/>
          <p:nvPr/>
        </p:nvSpPr>
        <p:spPr>
          <a:xfrm>
            <a:off x="8505872" y="490272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Oval 104">
            <a:extLst>
              <a:ext uri="{FF2B5EF4-FFF2-40B4-BE49-F238E27FC236}">
                <a16:creationId xmlns:a16="http://schemas.microsoft.com/office/drawing/2014/main" id="{2E140417-17E0-C8AB-A3C3-5A6FFDD2A836}"/>
              </a:ext>
            </a:extLst>
          </p:cNvPr>
          <p:cNvSpPr/>
          <p:nvPr/>
        </p:nvSpPr>
        <p:spPr>
          <a:xfrm>
            <a:off x="8599850" y="549675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Oval 105">
            <a:extLst>
              <a:ext uri="{FF2B5EF4-FFF2-40B4-BE49-F238E27FC236}">
                <a16:creationId xmlns:a16="http://schemas.microsoft.com/office/drawing/2014/main" id="{063DEE15-9EC1-80A9-26D8-7F1F1A3094DB}"/>
              </a:ext>
            </a:extLst>
          </p:cNvPr>
          <p:cNvSpPr/>
          <p:nvPr/>
        </p:nvSpPr>
        <p:spPr>
          <a:xfrm>
            <a:off x="8555606"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Oval 106">
            <a:extLst>
              <a:ext uri="{FF2B5EF4-FFF2-40B4-BE49-F238E27FC236}">
                <a16:creationId xmlns:a16="http://schemas.microsoft.com/office/drawing/2014/main" id="{B7E2B20E-4D58-AE74-377C-94B511B524F7}"/>
              </a:ext>
            </a:extLst>
          </p:cNvPr>
          <p:cNvSpPr/>
          <p:nvPr/>
        </p:nvSpPr>
        <p:spPr>
          <a:xfrm>
            <a:off x="8608075" y="558948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Oval 107">
            <a:extLst>
              <a:ext uri="{FF2B5EF4-FFF2-40B4-BE49-F238E27FC236}">
                <a16:creationId xmlns:a16="http://schemas.microsoft.com/office/drawing/2014/main" id="{316AF6E8-7BC9-7C5A-FCED-3060B841C7D6}"/>
              </a:ext>
            </a:extLst>
          </p:cNvPr>
          <p:cNvSpPr/>
          <p:nvPr/>
        </p:nvSpPr>
        <p:spPr>
          <a:xfrm>
            <a:off x="9444619" y="48734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 name="Oval 108">
            <a:extLst>
              <a:ext uri="{FF2B5EF4-FFF2-40B4-BE49-F238E27FC236}">
                <a16:creationId xmlns:a16="http://schemas.microsoft.com/office/drawing/2014/main" id="{DD10CD3D-8EB8-D146-C50A-E4C4B64BC087}"/>
              </a:ext>
            </a:extLst>
          </p:cNvPr>
          <p:cNvSpPr/>
          <p:nvPr/>
        </p:nvSpPr>
        <p:spPr>
          <a:xfrm>
            <a:off x="9511621" y="5489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 name="Oval 109">
            <a:extLst>
              <a:ext uri="{FF2B5EF4-FFF2-40B4-BE49-F238E27FC236}">
                <a16:creationId xmlns:a16="http://schemas.microsoft.com/office/drawing/2014/main" id="{61B99493-FC5D-C196-E0EF-32219CD207CE}"/>
              </a:ext>
            </a:extLst>
          </p:cNvPr>
          <p:cNvSpPr/>
          <p:nvPr/>
        </p:nvSpPr>
        <p:spPr>
          <a:xfrm>
            <a:off x="9534271" y="558433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 name="Oval 110">
            <a:extLst>
              <a:ext uri="{FF2B5EF4-FFF2-40B4-BE49-F238E27FC236}">
                <a16:creationId xmlns:a16="http://schemas.microsoft.com/office/drawing/2014/main" id="{FED13C28-EE73-D3F4-707D-AD4432C55746}"/>
              </a:ext>
            </a:extLst>
          </p:cNvPr>
          <p:cNvSpPr/>
          <p:nvPr/>
        </p:nvSpPr>
        <p:spPr>
          <a:xfrm>
            <a:off x="9422417" y="556154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 name="Oval 111">
            <a:extLst>
              <a:ext uri="{FF2B5EF4-FFF2-40B4-BE49-F238E27FC236}">
                <a16:creationId xmlns:a16="http://schemas.microsoft.com/office/drawing/2014/main" id="{AF946552-A58E-5F39-A19D-1018ED0CDBA6}"/>
              </a:ext>
            </a:extLst>
          </p:cNvPr>
          <p:cNvSpPr/>
          <p:nvPr/>
        </p:nvSpPr>
        <p:spPr>
          <a:xfrm>
            <a:off x="9371781" y="5497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 name="Oval 112">
            <a:extLst>
              <a:ext uri="{FF2B5EF4-FFF2-40B4-BE49-F238E27FC236}">
                <a16:creationId xmlns:a16="http://schemas.microsoft.com/office/drawing/2014/main" id="{D63C4473-43A4-2190-9E91-0FC232E92FC6}"/>
              </a:ext>
            </a:extLst>
          </p:cNvPr>
          <p:cNvSpPr/>
          <p:nvPr/>
        </p:nvSpPr>
        <p:spPr>
          <a:xfrm>
            <a:off x="6927315" y="58942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 name="Oval 113">
            <a:extLst>
              <a:ext uri="{FF2B5EF4-FFF2-40B4-BE49-F238E27FC236}">
                <a16:creationId xmlns:a16="http://schemas.microsoft.com/office/drawing/2014/main" id="{19B16544-3296-5CB8-4638-A517B0D448B1}"/>
              </a:ext>
            </a:extLst>
          </p:cNvPr>
          <p:cNvSpPr/>
          <p:nvPr/>
        </p:nvSpPr>
        <p:spPr>
          <a:xfrm>
            <a:off x="6912686" y="596986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 name="Oval 114">
            <a:extLst>
              <a:ext uri="{FF2B5EF4-FFF2-40B4-BE49-F238E27FC236}">
                <a16:creationId xmlns:a16="http://schemas.microsoft.com/office/drawing/2014/main" id="{C94604B9-013A-BA74-E10C-4CF1144DAF53}"/>
              </a:ext>
            </a:extLst>
          </p:cNvPr>
          <p:cNvSpPr/>
          <p:nvPr/>
        </p:nvSpPr>
        <p:spPr>
          <a:xfrm>
            <a:off x="6947242" y="60428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 name="Oval 115">
            <a:extLst>
              <a:ext uri="{FF2B5EF4-FFF2-40B4-BE49-F238E27FC236}">
                <a16:creationId xmlns:a16="http://schemas.microsoft.com/office/drawing/2014/main" id="{9E640508-5DED-DBAD-A00E-CB37681E80E8}"/>
              </a:ext>
            </a:extLst>
          </p:cNvPr>
          <p:cNvSpPr/>
          <p:nvPr/>
        </p:nvSpPr>
        <p:spPr>
          <a:xfrm>
            <a:off x="6276761" y="540408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 name="Oval 116">
            <a:extLst>
              <a:ext uri="{FF2B5EF4-FFF2-40B4-BE49-F238E27FC236}">
                <a16:creationId xmlns:a16="http://schemas.microsoft.com/office/drawing/2014/main" id="{0F3F4AB3-8F4C-B3A0-869C-31531DA161A6}"/>
              </a:ext>
            </a:extLst>
          </p:cNvPr>
          <p:cNvSpPr/>
          <p:nvPr/>
        </p:nvSpPr>
        <p:spPr>
          <a:xfrm>
            <a:off x="5965159" y="586357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 name="Oval 117">
            <a:extLst>
              <a:ext uri="{FF2B5EF4-FFF2-40B4-BE49-F238E27FC236}">
                <a16:creationId xmlns:a16="http://schemas.microsoft.com/office/drawing/2014/main" id="{56079419-82B2-82BD-6E2B-6AE8B6B29818}"/>
              </a:ext>
            </a:extLst>
          </p:cNvPr>
          <p:cNvSpPr/>
          <p:nvPr/>
        </p:nvSpPr>
        <p:spPr>
          <a:xfrm>
            <a:off x="5869211" y="582216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9" name="Group 118">
            <a:extLst>
              <a:ext uri="{FF2B5EF4-FFF2-40B4-BE49-F238E27FC236}">
                <a16:creationId xmlns:a16="http://schemas.microsoft.com/office/drawing/2014/main" id="{AC208E85-2491-2142-DA93-5BA44EC59117}"/>
              </a:ext>
            </a:extLst>
          </p:cNvPr>
          <p:cNvGrpSpPr/>
          <p:nvPr/>
        </p:nvGrpSpPr>
        <p:grpSpPr>
          <a:xfrm>
            <a:off x="7644431" y="4785195"/>
            <a:ext cx="180000" cy="180000"/>
            <a:chOff x="7966880" y="3935853"/>
            <a:chExt cx="180000" cy="180000"/>
          </a:xfrm>
        </p:grpSpPr>
        <p:sp>
          <p:nvSpPr>
            <p:cNvPr id="120" name="Oval 119">
              <a:extLst>
                <a:ext uri="{FF2B5EF4-FFF2-40B4-BE49-F238E27FC236}">
                  <a16:creationId xmlns:a16="http://schemas.microsoft.com/office/drawing/2014/main" id="{3BDA05CB-79DF-9F1B-6C0A-866FFB11BF1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21" name="Graphic 120" descr="Star with solid fill">
              <a:extLst>
                <a:ext uri="{FF2B5EF4-FFF2-40B4-BE49-F238E27FC236}">
                  <a16:creationId xmlns:a16="http://schemas.microsoft.com/office/drawing/2014/main" id="{3A498369-AB23-2AF7-38C7-EAD3A94333B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22" name="Group 121">
            <a:extLst>
              <a:ext uri="{FF2B5EF4-FFF2-40B4-BE49-F238E27FC236}">
                <a16:creationId xmlns:a16="http://schemas.microsoft.com/office/drawing/2014/main" id="{B3B5F8CB-1CFD-C57B-6ED6-8DEFA4E7ACFC}"/>
              </a:ext>
            </a:extLst>
          </p:cNvPr>
          <p:cNvGrpSpPr/>
          <p:nvPr/>
        </p:nvGrpSpPr>
        <p:grpSpPr>
          <a:xfrm>
            <a:off x="6700898" y="5988807"/>
            <a:ext cx="180000" cy="180000"/>
            <a:chOff x="7966880" y="3935853"/>
            <a:chExt cx="180000" cy="180000"/>
          </a:xfrm>
        </p:grpSpPr>
        <p:sp>
          <p:nvSpPr>
            <p:cNvPr id="123" name="Oval 122">
              <a:extLst>
                <a:ext uri="{FF2B5EF4-FFF2-40B4-BE49-F238E27FC236}">
                  <a16:creationId xmlns:a16="http://schemas.microsoft.com/office/drawing/2014/main" id="{6CFB6853-E914-9FA4-FDC8-0E234D44E18F}"/>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24" name="Graphic 123" descr="Star with solid fill">
              <a:extLst>
                <a:ext uri="{FF2B5EF4-FFF2-40B4-BE49-F238E27FC236}">
                  <a16:creationId xmlns:a16="http://schemas.microsoft.com/office/drawing/2014/main" id="{1C23ABAD-5E03-C926-DD97-CCF0542D286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25" name="Group 124">
            <a:extLst>
              <a:ext uri="{FF2B5EF4-FFF2-40B4-BE49-F238E27FC236}">
                <a16:creationId xmlns:a16="http://schemas.microsoft.com/office/drawing/2014/main" id="{4CDB08E8-F1DC-4CEA-1002-D9A08E99549E}"/>
              </a:ext>
            </a:extLst>
          </p:cNvPr>
          <p:cNvGrpSpPr/>
          <p:nvPr/>
        </p:nvGrpSpPr>
        <p:grpSpPr>
          <a:xfrm>
            <a:off x="9320267" y="5655066"/>
            <a:ext cx="180000" cy="180000"/>
            <a:chOff x="7966880" y="3935853"/>
            <a:chExt cx="180000" cy="180000"/>
          </a:xfrm>
        </p:grpSpPr>
        <p:sp>
          <p:nvSpPr>
            <p:cNvPr id="126" name="Oval 125">
              <a:extLst>
                <a:ext uri="{FF2B5EF4-FFF2-40B4-BE49-F238E27FC236}">
                  <a16:creationId xmlns:a16="http://schemas.microsoft.com/office/drawing/2014/main" id="{782A43EA-9E9A-7884-3997-C9845171EFB3}"/>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27" name="Graphic 126" descr="Star with solid fill">
              <a:extLst>
                <a:ext uri="{FF2B5EF4-FFF2-40B4-BE49-F238E27FC236}">
                  <a16:creationId xmlns:a16="http://schemas.microsoft.com/office/drawing/2014/main" id="{10E3F1B4-3779-05A9-8464-259199EF152D}"/>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28" name="Group 127">
            <a:extLst>
              <a:ext uri="{FF2B5EF4-FFF2-40B4-BE49-F238E27FC236}">
                <a16:creationId xmlns:a16="http://schemas.microsoft.com/office/drawing/2014/main" id="{F82E8B55-8A44-56CC-96EA-E7FCD395E471}"/>
              </a:ext>
            </a:extLst>
          </p:cNvPr>
          <p:cNvGrpSpPr/>
          <p:nvPr/>
        </p:nvGrpSpPr>
        <p:grpSpPr>
          <a:xfrm>
            <a:off x="8904187" y="2367085"/>
            <a:ext cx="180000" cy="180000"/>
            <a:chOff x="7966880" y="3935853"/>
            <a:chExt cx="180000" cy="180000"/>
          </a:xfrm>
        </p:grpSpPr>
        <p:sp>
          <p:nvSpPr>
            <p:cNvPr id="129" name="Oval 128">
              <a:extLst>
                <a:ext uri="{FF2B5EF4-FFF2-40B4-BE49-F238E27FC236}">
                  <a16:creationId xmlns:a16="http://schemas.microsoft.com/office/drawing/2014/main" id="{2940739A-6365-356C-FD49-15F6DDD489D6}"/>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30" name="Graphic 129" descr="Star with solid fill">
              <a:extLst>
                <a:ext uri="{FF2B5EF4-FFF2-40B4-BE49-F238E27FC236}">
                  <a16:creationId xmlns:a16="http://schemas.microsoft.com/office/drawing/2014/main" id="{D7AD39E9-9BD7-FF6D-1D27-EEA3F4D9587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31" name="Group 130">
            <a:extLst>
              <a:ext uri="{FF2B5EF4-FFF2-40B4-BE49-F238E27FC236}">
                <a16:creationId xmlns:a16="http://schemas.microsoft.com/office/drawing/2014/main" id="{E0E9E003-C08B-D218-1E43-17A3274C57CA}"/>
              </a:ext>
            </a:extLst>
          </p:cNvPr>
          <p:cNvGrpSpPr/>
          <p:nvPr/>
        </p:nvGrpSpPr>
        <p:grpSpPr>
          <a:xfrm>
            <a:off x="8911807" y="2620006"/>
            <a:ext cx="180000" cy="180000"/>
            <a:chOff x="7966880" y="3935853"/>
            <a:chExt cx="180000" cy="180000"/>
          </a:xfrm>
        </p:grpSpPr>
        <p:sp>
          <p:nvSpPr>
            <p:cNvPr id="132" name="Oval 131">
              <a:extLst>
                <a:ext uri="{FF2B5EF4-FFF2-40B4-BE49-F238E27FC236}">
                  <a16:creationId xmlns:a16="http://schemas.microsoft.com/office/drawing/2014/main" id="{942A8EA3-089C-4AB6-531F-57DC2D08AEEE}"/>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33" name="Graphic 132" descr="Star with solid fill">
              <a:extLst>
                <a:ext uri="{FF2B5EF4-FFF2-40B4-BE49-F238E27FC236}">
                  <a16:creationId xmlns:a16="http://schemas.microsoft.com/office/drawing/2014/main" id="{E16B58FC-F02E-36CC-EBD8-EE0C4251B2BF}"/>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34" name="Group 133">
            <a:extLst>
              <a:ext uri="{FF2B5EF4-FFF2-40B4-BE49-F238E27FC236}">
                <a16:creationId xmlns:a16="http://schemas.microsoft.com/office/drawing/2014/main" id="{64C6FE61-48AD-E33F-F314-868ABE6FA683}"/>
              </a:ext>
            </a:extLst>
          </p:cNvPr>
          <p:cNvGrpSpPr/>
          <p:nvPr/>
        </p:nvGrpSpPr>
        <p:grpSpPr>
          <a:xfrm>
            <a:off x="9119452" y="2475954"/>
            <a:ext cx="180000" cy="180000"/>
            <a:chOff x="7966880" y="3935853"/>
            <a:chExt cx="180000" cy="180000"/>
          </a:xfrm>
        </p:grpSpPr>
        <p:sp>
          <p:nvSpPr>
            <p:cNvPr id="135" name="Oval 134">
              <a:extLst>
                <a:ext uri="{FF2B5EF4-FFF2-40B4-BE49-F238E27FC236}">
                  <a16:creationId xmlns:a16="http://schemas.microsoft.com/office/drawing/2014/main" id="{0E7241D9-2990-6C42-58DC-D0C2DA6099A7}"/>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36" name="Graphic 135" descr="Star with solid fill">
              <a:extLst>
                <a:ext uri="{FF2B5EF4-FFF2-40B4-BE49-F238E27FC236}">
                  <a16:creationId xmlns:a16="http://schemas.microsoft.com/office/drawing/2014/main" id="{230A1BD3-4EEC-0534-4128-642275E0BAC7}"/>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39" name="Group 38">
            <a:extLst>
              <a:ext uri="{FF2B5EF4-FFF2-40B4-BE49-F238E27FC236}">
                <a16:creationId xmlns:a16="http://schemas.microsoft.com/office/drawing/2014/main" id="{E301926A-827E-3202-37A8-AB48101A19AE}"/>
              </a:ext>
            </a:extLst>
          </p:cNvPr>
          <p:cNvGrpSpPr/>
          <p:nvPr/>
        </p:nvGrpSpPr>
        <p:grpSpPr>
          <a:xfrm>
            <a:off x="10820400" y="158021"/>
            <a:ext cx="1262954" cy="262128"/>
            <a:chOff x="10892274" y="158021"/>
            <a:chExt cx="1191080" cy="262128"/>
          </a:xfrm>
        </p:grpSpPr>
        <p:sp>
          <p:nvSpPr>
            <p:cNvPr id="40" name="Oval 39">
              <a:extLst>
                <a:ext uri="{FF2B5EF4-FFF2-40B4-BE49-F238E27FC236}">
                  <a16:creationId xmlns:a16="http://schemas.microsoft.com/office/drawing/2014/main" id="{5AA3BBDF-2BA8-FA15-592C-32F28A3972A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41" name="Group 40">
              <a:extLst>
                <a:ext uri="{FF2B5EF4-FFF2-40B4-BE49-F238E27FC236}">
                  <a16:creationId xmlns:a16="http://schemas.microsoft.com/office/drawing/2014/main" id="{DC3D0770-20F8-4193-F40F-09B92D0E861E}"/>
                </a:ext>
              </a:extLst>
            </p:cNvPr>
            <p:cNvGrpSpPr/>
            <p:nvPr/>
          </p:nvGrpSpPr>
          <p:grpSpPr>
            <a:xfrm>
              <a:off x="10892274" y="158021"/>
              <a:ext cx="1191080" cy="262128"/>
              <a:chOff x="9614080" y="308749"/>
              <a:chExt cx="1191080" cy="262128"/>
            </a:xfrm>
          </p:grpSpPr>
          <p:sp>
            <p:nvSpPr>
              <p:cNvPr id="42" name="Rectangle 41">
                <a:extLst>
                  <a:ext uri="{FF2B5EF4-FFF2-40B4-BE49-F238E27FC236}">
                    <a16:creationId xmlns:a16="http://schemas.microsoft.com/office/drawing/2014/main" id="{0EDA8639-CB43-25AB-79E3-346539AD0AF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43" name="Rectangle 42">
                <a:extLst>
                  <a:ext uri="{FF2B5EF4-FFF2-40B4-BE49-F238E27FC236}">
                    <a16:creationId xmlns:a16="http://schemas.microsoft.com/office/drawing/2014/main" id="{6E14F9FA-3850-1FEF-33C3-ACB36F2C533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4" name="Rectangle 43">
            <a:extLst>
              <a:ext uri="{FF2B5EF4-FFF2-40B4-BE49-F238E27FC236}">
                <a16:creationId xmlns:a16="http://schemas.microsoft.com/office/drawing/2014/main" id="{5E9447CC-B579-CAF2-DEE9-26496C39B16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21921055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fade">
                                      <p:cBhvr>
                                        <p:cTn id="7" dur="500"/>
                                        <p:tgtEl>
                                          <p:spTgt spid="119"/>
                                        </p:tgtEl>
                                      </p:cBhvr>
                                    </p:animEffect>
                                  </p:childTnLst>
                                </p:cTn>
                              </p:par>
                              <p:par>
                                <p:cTn id="8" presetID="10" presetClass="entr" presetSubtype="0" fill="hold" nodeType="withEffect">
                                  <p:stCondLst>
                                    <p:cond delay="0"/>
                                  </p:stCondLst>
                                  <p:childTnLst>
                                    <p:set>
                                      <p:cBhvr>
                                        <p:cTn id="9" dur="1" fill="hold">
                                          <p:stCondLst>
                                            <p:cond delay="0"/>
                                          </p:stCondLst>
                                        </p:cTn>
                                        <p:tgtEl>
                                          <p:spTgt spid="122"/>
                                        </p:tgtEl>
                                        <p:attrNameLst>
                                          <p:attrName>style.visibility</p:attrName>
                                        </p:attrNameLst>
                                      </p:cBhvr>
                                      <p:to>
                                        <p:strVal val="visible"/>
                                      </p:to>
                                    </p:set>
                                    <p:animEffect transition="in" filter="fade">
                                      <p:cBhvr>
                                        <p:cTn id="10" dur="500"/>
                                        <p:tgtEl>
                                          <p:spTgt spid="122"/>
                                        </p:tgtEl>
                                      </p:cBhvr>
                                    </p:animEffect>
                                  </p:childTnLst>
                                </p:cTn>
                              </p:par>
                              <p:par>
                                <p:cTn id="11" presetID="10" presetClass="entr" presetSubtype="0" fill="hold" nodeType="withEffect">
                                  <p:stCondLst>
                                    <p:cond delay="0"/>
                                  </p:stCondLst>
                                  <p:childTnLst>
                                    <p:set>
                                      <p:cBhvr>
                                        <p:cTn id="12" dur="1" fill="hold">
                                          <p:stCondLst>
                                            <p:cond delay="0"/>
                                          </p:stCondLst>
                                        </p:cTn>
                                        <p:tgtEl>
                                          <p:spTgt spid="125"/>
                                        </p:tgtEl>
                                        <p:attrNameLst>
                                          <p:attrName>style.visibility</p:attrName>
                                        </p:attrNameLst>
                                      </p:cBhvr>
                                      <p:to>
                                        <p:strVal val="visible"/>
                                      </p:to>
                                    </p:set>
                                    <p:animEffect transition="in" filter="fade">
                                      <p:cBhvr>
                                        <p:cTn id="13"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AB62074C-1E74-9D61-2D01-3F0C7BBFE769}"/>
              </a:ext>
            </a:extLst>
          </p:cNvPr>
          <p:cNvSpPr txBox="1">
            <a:spLocks/>
          </p:cNvSpPr>
          <p:nvPr/>
        </p:nvSpPr>
        <p:spPr>
          <a:xfrm>
            <a:off x="704851" y="2407920"/>
            <a:ext cx="3080568"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a:t>
            </a:r>
          </a:p>
        </p:txBody>
      </p:sp>
      <p:sp>
        <p:nvSpPr>
          <p:cNvPr id="12" name="Tijdelijke aanduiding voor tekst 44">
            <a:extLst>
              <a:ext uri="{FF2B5EF4-FFF2-40B4-BE49-F238E27FC236}">
                <a16:creationId xmlns:a16="http://schemas.microsoft.com/office/drawing/2014/main" id="{83E212AC-47E9-57F0-A32C-37D92E9281D8}"/>
              </a:ext>
            </a:extLst>
          </p:cNvPr>
          <p:cNvSpPr txBox="1">
            <a:spLocks/>
          </p:cNvSpPr>
          <p:nvPr/>
        </p:nvSpPr>
        <p:spPr>
          <a:xfrm>
            <a:off x="704851" y="2884379"/>
            <a:ext cx="3080568"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What you’ll need</a:t>
            </a:r>
          </a:p>
        </p:txBody>
      </p:sp>
      <p:sp>
        <p:nvSpPr>
          <p:cNvPr id="18" name="Tijdelijke aanduiding voor tekst 44">
            <a:extLst>
              <a:ext uri="{FF2B5EF4-FFF2-40B4-BE49-F238E27FC236}">
                <a16:creationId xmlns:a16="http://schemas.microsoft.com/office/drawing/2014/main" id="{E4B352E5-7095-E9FB-281F-C89CFB72FDF0}"/>
              </a:ext>
            </a:extLst>
          </p:cNvPr>
          <p:cNvSpPr txBox="1">
            <a:spLocks/>
          </p:cNvSpPr>
          <p:nvPr/>
        </p:nvSpPr>
        <p:spPr>
          <a:xfrm>
            <a:off x="704851" y="3361951"/>
            <a:ext cx="3080568"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Introducing the exercise</a:t>
            </a:r>
          </a:p>
        </p:txBody>
      </p:sp>
      <p:sp>
        <p:nvSpPr>
          <p:cNvPr id="19" name="Tijdelijke aanduiding voor tekst 44">
            <a:extLst>
              <a:ext uri="{FF2B5EF4-FFF2-40B4-BE49-F238E27FC236}">
                <a16:creationId xmlns:a16="http://schemas.microsoft.com/office/drawing/2014/main" id="{2F91A056-A17A-2799-101A-9A3A706300CC}"/>
              </a:ext>
            </a:extLst>
          </p:cNvPr>
          <p:cNvSpPr txBox="1">
            <a:spLocks/>
          </p:cNvSpPr>
          <p:nvPr/>
        </p:nvSpPr>
        <p:spPr>
          <a:xfrm>
            <a:off x="704851" y="3834713"/>
            <a:ext cx="3080568"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a:t>
            </a:r>
          </a:p>
        </p:txBody>
      </p:sp>
      <p:sp>
        <p:nvSpPr>
          <p:cNvPr id="13" name="Tijdelijke aanduiding voor inhoud 5">
            <a:extLst>
              <a:ext uri="{FF2B5EF4-FFF2-40B4-BE49-F238E27FC236}">
                <a16:creationId xmlns:a16="http://schemas.microsoft.com/office/drawing/2014/main" id="{F2C25451-C763-27F6-9289-28B4DE1F71D3}"/>
              </a:ext>
            </a:extLst>
          </p:cNvPr>
          <p:cNvSpPr txBox="1">
            <a:spLocks/>
          </p:cNvSpPr>
          <p:nvPr/>
        </p:nvSpPr>
        <p:spPr>
          <a:xfrm>
            <a:off x="4880344" y="2368043"/>
            <a:ext cx="6081823" cy="31955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Timing: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minute</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Take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 10 ideas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votes on them off the wall.</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Place the ideas in order of most votes next to the wall.</a:t>
            </a:r>
          </a:p>
        </p:txBody>
      </p:sp>
      <p:sp>
        <p:nvSpPr>
          <p:cNvPr id="14" name="Tijdelijke aanduiding voor tekst 44">
            <a:extLst>
              <a:ext uri="{FF2B5EF4-FFF2-40B4-BE49-F238E27FC236}">
                <a16:creationId xmlns:a16="http://schemas.microsoft.com/office/drawing/2014/main" id="{0D606345-0C99-FEF7-D6BB-60C92E443E04}"/>
              </a:ext>
            </a:extLst>
          </p:cNvPr>
          <p:cNvSpPr txBox="1">
            <a:spLocks/>
          </p:cNvSpPr>
          <p:nvPr/>
        </p:nvSpPr>
        <p:spPr>
          <a:xfrm>
            <a:off x="4880344" y="1756900"/>
            <a:ext cx="4838700"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Step 5: Revisualize</a:t>
            </a:r>
            <a:endParaRPr kumimoji="0" lang="en-US" sz="20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83D3D429-F2AB-33BF-32A2-A00AC9A67956}"/>
              </a:ext>
            </a:extLst>
          </p:cNvPr>
          <p:cNvSpPr/>
          <p:nvPr/>
        </p:nvSpPr>
        <p:spPr>
          <a:xfrm>
            <a:off x="6747650" y="430597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AC3529B8-CE63-7977-B0DF-ABE106B0D384}"/>
              </a:ext>
            </a:extLst>
          </p:cNvPr>
          <p:cNvSpPr/>
          <p:nvPr/>
        </p:nvSpPr>
        <p:spPr>
          <a:xfrm>
            <a:off x="3324052" y="550172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FE6390BF-DA1B-8437-0D8C-AAC59FE56A22}"/>
              </a:ext>
            </a:extLst>
          </p:cNvPr>
          <p:cNvSpPr/>
          <p:nvPr/>
        </p:nvSpPr>
        <p:spPr>
          <a:xfrm>
            <a:off x="6108031" y="474351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AD50569A-F383-F097-1DCC-B63A97A16D6D}"/>
              </a:ext>
            </a:extLst>
          </p:cNvPr>
          <p:cNvSpPr/>
          <p:nvPr/>
        </p:nvSpPr>
        <p:spPr>
          <a:xfrm>
            <a:off x="170684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F2C71E4C-1F63-2F04-357D-6BCC0B7F59BF}"/>
              </a:ext>
            </a:extLst>
          </p:cNvPr>
          <p:cNvSpPr/>
          <p:nvPr/>
        </p:nvSpPr>
        <p:spPr>
          <a:xfrm>
            <a:off x="2810928" y="55225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98AB6FA9-D1ED-9F28-C115-8BEF5837856C}"/>
              </a:ext>
            </a:extLst>
          </p:cNvPr>
          <p:cNvSpPr/>
          <p:nvPr/>
        </p:nvSpPr>
        <p:spPr>
          <a:xfrm>
            <a:off x="6778784" y="496364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145C283E-4D48-0F27-6156-828FF78665A5}"/>
              </a:ext>
            </a:extLst>
          </p:cNvPr>
          <p:cNvSpPr/>
          <p:nvPr/>
        </p:nvSpPr>
        <p:spPr>
          <a:xfrm>
            <a:off x="6747650" y="539284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BFE5444C-994B-F5CA-F95F-119338CE232B}"/>
              </a:ext>
            </a:extLst>
          </p:cNvPr>
          <p:cNvSpPr/>
          <p:nvPr/>
        </p:nvSpPr>
        <p:spPr>
          <a:xfrm>
            <a:off x="2933832" y="51350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EBAE3AC7-E9AC-C6E9-75F4-C09CFBC55836}"/>
              </a:ext>
            </a:extLst>
          </p:cNvPr>
          <p:cNvSpPr/>
          <p:nvPr/>
        </p:nvSpPr>
        <p:spPr>
          <a:xfrm>
            <a:off x="7470896" y="586329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7FF2DB44-6A32-EE46-2ED1-8F344368236A}"/>
              </a:ext>
            </a:extLst>
          </p:cNvPr>
          <p:cNvSpPr/>
          <p:nvPr/>
        </p:nvSpPr>
        <p:spPr>
          <a:xfrm>
            <a:off x="7470896" y="5239140"/>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F130C20A-0B23-5A0C-DD16-2E7AF6818E34}"/>
              </a:ext>
            </a:extLst>
          </p:cNvPr>
          <p:cNvSpPr/>
          <p:nvPr/>
        </p:nvSpPr>
        <p:spPr>
          <a:xfrm>
            <a:off x="2619838" y="431103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91D9934D-0D19-4709-44E4-555B8C958D79}"/>
              </a:ext>
            </a:extLst>
          </p:cNvPr>
          <p:cNvSpPr/>
          <p:nvPr/>
        </p:nvSpPr>
        <p:spPr>
          <a:xfrm>
            <a:off x="2121493" y="5516411"/>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D193DD2-34C3-BCD8-E2D4-38D85BEE6573}"/>
              </a:ext>
            </a:extLst>
          </p:cNvPr>
          <p:cNvSpPr/>
          <p:nvPr/>
        </p:nvSpPr>
        <p:spPr>
          <a:xfrm>
            <a:off x="8224797" y="424038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2B371DC5-B0C0-7192-3556-1AA989CB4DCD}"/>
              </a:ext>
            </a:extLst>
          </p:cNvPr>
          <p:cNvSpPr/>
          <p:nvPr/>
        </p:nvSpPr>
        <p:spPr>
          <a:xfrm>
            <a:off x="2334572" y="5946166"/>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C9890E8B-92AC-2F47-2668-EE059BB7D161}"/>
              </a:ext>
            </a:extLst>
          </p:cNvPr>
          <p:cNvSpPr/>
          <p:nvPr/>
        </p:nvSpPr>
        <p:spPr>
          <a:xfrm>
            <a:off x="2930541" y="5910039"/>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485706E4-1CD8-D809-F153-091A08091932}"/>
              </a:ext>
            </a:extLst>
          </p:cNvPr>
          <p:cNvSpPr/>
          <p:nvPr/>
        </p:nvSpPr>
        <p:spPr>
          <a:xfrm>
            <a:off x="9228297" y="406929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173E4EE0-9FE5-C9AA-D9B3-35FEBC1704AF}"/>
              </a:ext>
            </a:extLst>
          </p:cNvPr>
          <p:cNvSpPr/>
          <p:nvPr/>
        </p:nvSpPr>
        <p:spPr>
          <a:xfrm>
            <a:off x="2342345" y="5124604"/>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CD5BD6BA-F359-923E-C252-E8FF2B30BB52}"/>
              </a:ext>
            </a:extLst>
          </p:cNvPr>
          <p:cNvSpPr/>
          <p:nvPr/>
        </p:nvSpPr>
        <p:spPr>
          <a:xfrm>
            <a:off x="2657458" y="4706387"/>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DF2A8935-BBAE-4651-F2D8-98F9D1DB3131}"/>
              </a:ext>
            </a:extLst>
          </p:cNvPr>
          <p:cNvSpPr/>
          <p:nvPr/>
        </p:nvSpPr>
        <p:spPr>
          <a:xfrm>
            <a:off x="8725939" y="5966218"/>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CA79D2AA-3F45-84B7-6D78-3962B4767B70}"/>
              </a:ext>
            </a:extLst>
          </p:cNvPr>
          <p:cNvSpPr/>
          <p:nvPr/>
        </p:nvSpPr>
        <p:spPr>
          <a:xfrm>
            <a:off x="8724187" y="5077753"/>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791AB395-10D7-CBAD-E51F-E7A1BE12147E}"/>
              </a:ext>
            </a:extLst>
          </p:cNvPr>
          <p:cNvSpPr/>
          <p:nvPr/>
        </p:nvSpPr>
        <p:spPr>
          <a:xfrm>
            <a:off x="9765184" y="4425195"/>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F44FAF5D-B88F-BA14-D77B-CD5FE8055173}"/>
              </a:ext>
            </a:extLst>
          </p:cNvPr>
          <p:cNvSpPr/>
          <p:nvPr/>
        </p:nvSpPr>
        <p:spPr>
          <a:xfrm>
            <a:off x="9695167" y="4885372"/>
            <a:ext cx="360000" cy="360000"/>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D635EC48-928E-4D8C-F628-0AB91CAF25D2}"/>
              </a:ext>
            </a:extLst>
          </p:cNvPr>
          <p:cNvSpPr/>
          <p:nvPr/>
        </p:nvSpPr>
        <p:spPr>
          <a:xfrm>
            <a:off x="3584050" y="555304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F6EDA50C-BA0D-06D6-B031-03761006409D}"/>
              </a:ext>
            </a:extLst>
          </p:cNvPr>
          <p:cNvSpPr/>
          <p:nvPr/>
        </p:nvSpPr>
        <p:spPr>
          <a:xfrm>
            <a:off x="3575345" y="56713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E39CEF9F-11F8-C2D2-38BA-9A1A0340E8EF}"/>
              </a:ext>
            </a:extLst>
          </p:cNvPr>
          <p:cNvSpPr/>
          <p:nvPr/>
        </p:nvSpPr>
        <p:spPr>
          <a:xfrm>
            <a:off x="2364759" y="555838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3F0E6D35-54F4-B4A2-FBBB-381485785FE6}"/>
              </a:ext>
            </a:extLst>
          </p:cNvPr>
          <p:cNvSpPr/>
          <p:nvPr/>
        </p:nvSpPr>
        <p:spPr>
          <a:xfrm>
            <a:off x="2400759" y="568084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C23B4F32-8B21-41D1-40C5-CD58CC7D4B3B}"/>
              </a:ext>
            </a:extLst>
          </p:cNvPr>
          <p:cNvSpPr/>
          <p:nvPr/>
        </p:nvSpPr>
        <p:spPr>
          <a:xfrm>
            <a:off x="2912035" y="44071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B1FF050B-32B5-E646-F29E-5EC1DCA63A2F}"/>
              </a:ext>
            </a:extLst>
          </p:cNvPr>
          <p:cNvSpPr/>
          <p:nvPr/>
        </p:nvSpPr>
        <p:spPr>
          <a:xfrm>
            <a:off x="2813880" y="4438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B355A8EE-67FF-D78E-8BC6-760A61A3A1DA}"/>
              </a:ext>
            </a:extLst>
          </p:cNvPr>
          <p:cNvSpPr/>
          <p:nvPr/>
        </p:nvSpPr>
        <p:spPr>
          <a:xfrm>
            <a:off x="2836630" y="45284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4FAE74AF-D662-F78F-8D75-EF37CF5BB0FA}"/>
              </a:ext>
            </a:extLst>
          </p:cNvPr>
          <p:cNvSpPr/>
          <p:nvPr/>
        </p:nvSpPr>
        <p:spPr>
          <a:xfrm>
            <a:off x="2920754" y="451076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57A16B30-857E-2E2E-CF76-985D457837D9}"/>
              </a:ext>
            </a:extLst>
          </p:cNvPr>
          <p:cNvSpPr/>
          <p:nvPr/>
        </p:nvSpPr>
        <p:spPr>
          <a:xfrm>
            <a:off x="2876457" y="445689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E14E02AC-E9CF-64B8-6FAE-48552E52A21F}"/>
              </a:ext>
            </a:extLst>
          </p:cNvPr>
          <p:cNvSpPr/>
          <p:nvPr/>
        </p:nvSpPr>
        <p:spPr>
          <a:xfrm>
            <a:off x="2592369" y="599718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EF7C2505-A021-E824-74FE-157DD9004C01}"/>
              </a:ext>
            </a:extLst>
          </p:cNvPr>
          <p:cNvSpPr/>
          <p:nvPr/>
        </p:nvSpPr>
        <p:spPr>
          <a:xfrm>
            <a:off x="2608113" y="514527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A99F600E-947B-16EC-462E-6335384E20E7}"/>
              </a:ext>
            </a:extLst>
          </p:cNvPr>
          <p:cNvSpPr/>
          <p:nvPr/>
        </p:nvSpPr>
        <p:spPr>
          <a:xfrm>
            <a:off x="2563869" y="521006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FA8EA8C9-B07B-ED51-4C69-BFEF8E8E950A}"/>
              </a:ext>
            </a:extLst>
          </p:cNvPr>
          <p:cNvSpPr/>
          <p:nvPr/>
        </p:nvSpPr>
        <p:spPr>
          <a:xfrm>
            <a:off x="2616338" y="5238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486627A6-6A26-EC4A-79C1-8208CAB6FD77}"/>
              </a:ext>
            </a:extLst>
          </p:cNvPr>
          <p:cNvSpPr/>
          <p:nvPr/>
        </p:nvSpPr>
        <p:spPr>
          <a:xfrm>
            <a:off x="3187539" y="6042119"/>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053608F2-4DA8-7E93-ECF7-21D3CF7F4D96}"/>
              </a:ext>
            </a:extLst>
          </p:cNvPr>
          <p:cNvSpPr/>
          <p:nvPr/>
        </p:nvSpPr>
        <p:spPr>
          <a:xfrm>
            <a:off x="2932108" y="4719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CA861493-2820-105B-DE37-E5A6F10B4AA8}"/>
              </a:ext>
            </a:extLst>
          </p:cNvPr>
          <p:cNvSpPr/>
          <p:nvPr/>
        </p:nvSpPr>
        <p:spPr>
          <a:xfrm>
            <a:off x="2954758" y="4814644"/>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4C922AA1-9379-0566-1527-33663D40F13A}"/>
              </a:ext>
            </a:extLst>
          </p:cNvPr>
          <p:cNvSpPr/>
          <p:nvPr/>
        </p:nvSpPr>
        <p:spPr>
          <a:xfrm>
            <a:off x="2842904" y="479185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5C87A342-AF17-13B1-9A42-747F21315C1B}"/>
              </a:ext>
            </a:extLst>
          </p:cNvPr>
          <p:cNvSpPr/>
          <p:nvPr/>
        </p:nvSpPr>
        <p:spPr>
          <a:xfrm>
            <a:off x="2792268" y="4727907"/>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24C3EC2D-C07A-A740-F206-59720B569493}"/>
              </a:ext>
            </a:extLst>
          </p:cNvPr>
          <p:cNvSpPr/>
          <p:nvPr/>
        </p:nvSpPr>
        <p:spPr>
          <a:xfrm>
            <a:off x="3177751" y="5166012"/>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3537C3F4-7006-5334-AA85-BCA7FAE3865C}"/>
              </a:ext>
            </a:extLst>
          </p:cNvPr>
          <p:cNvSpPr/>
          <p:nvPr/>
        </p:nvSpPr>
        <p:spPr>
          <a:xfrm>
            <a:off x="3163122" y="5241656"/>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814AF617-4E9D-8DCF-19B0-EA3DA2316881}"/>
              </a:ext>
            </a:extLst>
          </p:cNvPr>
          <p:cNvSpPr/>
          <p:nvPr/>
        </p:nvSpPr>
        <p:spPr>
          <a:xfrm>
            <a:off x="3197678" y="5314601"/>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85BA266E-9BE0-DB82-1B60-9FF4E4FE2F76}"/>
              </a:ext>
            </a:extLst>
          </p:cNvPr>
          <p:cNvSpPr/>
          <p:nvPr/>
        </p:nvSpPr>
        <p:spPr>
          <a:xfrm>
            <a:off x="1984299" y="6002625"/>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A1456112-16EA-FDE0-30AD-9A3DFB5A876F}"/>
              </a:ext>
            </a:extLst>
          </p:cNvPr>
          <p:cNvSpPr/>
          <p:nvPr/>
        </p:nvSpPr>
        <p:spPr>
          <a:xfrm>
            <a:off x="3100056" y="5624918"/>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4F375753-1EB5-25DC-358E-4852BE4DD66D}"/>
              </a:ext>
            </a:extLst>
          </p:cNvPr>
          <p:cNvSpPr/>
          <p:nvPr/>
        </p:nvSpPr>
        <p:spPr>
          <a:xfrm>
            <a:off x="3004108" y="5583503"/>
            <a:ext cx="72000" cy="72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85" name="Group 84">
            <a:extLst>
              <a:ext uri="{FF2B5EF4-FFF2-40B4-BE49-F238E27FC236}">
                <a16:creationId xmlns:a16="http://schemas.microsoft.com/office/drawing/2014/main" id="{9DAD525B-82E8-5A2B-0C67-F286770B495F}"/>
              </a:ext>
            </a:extLst>
          </p:cNvPr>
          <p:cNvGrpSpPr/>
          <p:nvPr/>
        </p:nvGrpSpPr>
        <p:grpSpPr>
          <a:xfrm>
            <a:off x="2616443" y="4404642"/>
            <a:ext cx="180000" cy="180000"/>
            <a:chOff x="7966880" y="3935853"/>
            <a:chExt cx="180000" cy="180000"/>
          </a:xfrm>
        </p:grpSpPr>
        <p:sp>
          <p:nvSpPr>
            <p:cNvPr id="86" name="Oval 85">
              <a:extLst>
                <a:ext uri="{FF2B5EF4-FFF2-40B4-BE49-F238E27FC236}">
                  <a16:creationId xmlns:a16="http://schemas.microsoft.com/office/drawing/2014/main" id="{60542148-2BCD-B53B-2AC3-1D1432F92624}"/>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87" name="Graphic 86" descr="Star with solid fill">
              <a:extLst>
                <a:ext uri="{FF2B5EF4-FFF2-40B4-BE49-F238E27FC236}">
                  <a16:creationId xmlns:a16="http://schemas.microsoft.com/office/drawing/2014/main" id="{6B54B4C9-C40D-20F8-B250-019271EA649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88" name="Group 87">
            <a:extLst>
              <a:ext uri="{FF2B5EF4-FFF2-40B4-BE49-F238E27FC236}">
                <a16:creationId xmlns:a16="http://schemas.microsoft.com/office/drawing/2014/main" id="{14868A8A-9110-6673-7090-EA80DC69121F}"/>
              </a:ext>
            </a:extLst>
          </p:cNvPr>
          <p:cNvGrpSpPr/>
          <p:nvPr/>
        </p:nvGrpSpPr>
        <p:grpSpPr>
          <a:xfrm>
            <a:off x="2951334" y="5260601"/>
            <a:ext cx="180000" cy="180000"/>
            <a:chOff x="7966880" y="3935853"/>
            <a:chExt cx="180000" cy="180000"/>
          </a:xfrm>
        </p:grpSpPr>
        <p:sp>
          <p:nvSpPr>
            <p:cNvPr id="89" name="Oval 88">
              <a:extLst>
                <a:ext uri="{FF2B5EF4-FFF2-40B4-BE49-F238E27FC236}">
                  <a16:creationId xmlns:a16="http://schemas.microsoft.com/office/drawing/2014/main" id="{4A982AF6-5865-0D30-6B5C-469A916D71FB}"/>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90" name="Graphic 89" descr="Star with solid fill">
              <a:extLst>
                <a:ext uri="{FF2B5EF4-FFF2-40B4-BE49-F238E27FC236}">
                  <a16:creationId xmlns:a16="http://schemas.microsoft.com/office/drawing/2014/main" id="{2FCEAC83-3A95-3D95-C648-86C91880AD9E}"/>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91" name="Group 90">
            <a:extLst>
              <a:ext uri="{FF2B5EF4-FFF2-40B4-BE49-F238E27FC236}">
                <a16:creationId xmlns:a16="http://schemas.microsoft.com/office/drawing/2014/main" id="{E70ED630-2FA5-9C1D-D46F-83C2435E2084}"/>
              </a:ext>
            </a:extLst>
          </p:cNvPr>
          <p:cNvGrpSpPr/>
          <p:nvPr/>
        </p:nvGrpSpPr>
        <p:grpSpPr>
          <a:xfrm>
            <a:off x="2740754" y="4885372"/>
            <a:ext cx="180000" cy="180000"/>
            <a:chOff x="7966880" y="3935853"/>
            <a:chExt cx="180000" cy="180000"/>
          </a:xfrm>
        </p:grpSpPr>
        <p:sp>
          <p:nvSpPr>
            <p:cNvPr id="92" name="Oval 91">
              <a:extLst>
                <a:ext uri="{FF2B5EF4-FFF2-40B4-BE49-F238E27FC236}">
                  <a16:creationId xmlns:a16="http://schemas.microsoft.com/office/drawing/2014/main" id="{06C9666A-ADFA-D758-FADA-839468D9F6CD}"/>
                </a:ext>
              </a:extLst>
            </p:cNvPr>
            <p:cNvSpPr/>
            <p:nvPr/>
          </p:nvSpPr>
          <p:spPr>
            <a:xfrm>
              <a:off x="7966880" y="3935853"/>
              <a:ext cx="180000" cy="180000"/>
            </a:xfrm>
            <a:prstGeom prst="ellipse">
              <a:avLst/>
            </a:prstGeom>
            <a:solidFill>
              <a:srgbClr val="61D83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93" name="Graphic 92" descr="Star with solid fill">
              <a:extLst>
                <a:ext uri="{FF2B5EF4-FFF2-40B4-BE49-F238E27FC236}">
                  <a16:creationId xmlns:a16="http://schemas.microsoft.com/office/drawing/2014/main" id="{489362AF-7363-9C15-12D8-D359FEA4764C}"/>
                </a:ext>
              </a:extLst>
            </p:cNvPr>
            <p:cNvPicPr>
              <a:picLocks noChangeAspect="1"/>
            </p:cNvPicPr>
            <p:nvPr/>
          </p:nvPicPr>
          <p:blipFill>
            <a:blip cstate="print">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p:blipFill>
          <p:spPr>
            <a:xfrm>
              <a:off x="7997639" y="3958992"/>
              <a:ext cx="118481" cy="118481"/>
            </a:xfrm>
            <a:prstGeom prst="rect">
              <a:avLst/>
            </a:prstGeom>
          </p:spPr>
        </p:pic>
      </p:grpSp>
      <p:grpSp>
        <p:nvGrpSpPr>
          <p:cNvPr id="15" name="Group 14">
            <a:extLst>
              <a:ext uri="{FF2B5EF4-FFF2-40B4-BE49-F238E27FC236}">
                <a16:creationId xmlns:a16="http://schemas.microsoft.com/office/drawing/2014/main" id="{B0E86EC7-400D-3FC4-C35E-E459AE13BEE5}"/>
              </a:ext>
            </a:extLst>
          </p:cNvPr>
          <p:cNvGrpSpPr/>
          <p:nvPr/>
        </p:nvGrpSpPr>
        <p:grpSpPr>
          <a:xfrm>
            <a:off x="10820400" y="158021"/>
            <a:ext cx="1262954" cy="262128"/>
            <a:chOff x="10892274" y="158021"/>
            <a:chExt cx="1191080" cy="262128"/>
          </a:xfrm>
        </p:grpSpPr>
        <p:sp>
          <p:nvSpPr>
            <p:cNvPr id="16" name="Oval 15">
              <a:extLst>
                <a:ext uri="{FF2B5EF4-FFF2-40B4-BE49-F238E27FC236}">
                  <a16:creationId xmlns:a16="http://schemas.microsoft.com/office/drawing/2014/main" id="{E5E49BD7-1E0A-9D63-5519-B3A729F4960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58D67DA0-7CD3-C671-9F61-9FF72CFEB80A}"/>
                </a:ext>
              </a:extLst>
            </p:cNvPr>
            <p:cNvGrpSpPr/>
            <p:nvPr/>
          </p:nvGrpSpPr>
          <p:grpSpPr>
            <a:xfrm>
              <a:off x="10892274" y="158021"/>
              <a:ext cx="1191080" cy="262128"/>
              <a:chOff x="9614080" y="308749"/>
              <a:chExt cx="1191080" cy="262128"/>
            </a:xfrm>
          </p:grpSpPr>
          <p:sp>
            <p:nvSpPr>
              <p:cNvPr id="20" name="Rectangle 19">
                <a:extLst>
                  <a:ext uri="{FF2B5EF4-FFF2-40B4-BE49-F238E27FC236}">
                    <a16:creationId xmlns:a16="http://schemas.microsoft.com/office/drawing/2014/main" id="{2D56FB46-2316-ED9C-FA4B-82712561422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1" name="Rectangle 20">
                <a:extLst>
                  <a:ext uri="{FF2B5EF4-FFF2-40B4-BE49-F238E27FC236}">
                    <a16:creationId xmlns:a16="http://schemas.microsoft.com/office/drawing/2014/main" id="{7F29DD48-204C-F1B3-8E5E-9FB3C357819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2" name="Rectangle 21">
            <a:extLst>
              <a:ext uri="{FF2B5EF4-FFF2-40B4-BE49-F238E27FC236}">
                <a16:creationId xmlns:a16="http://schemas.microsoft.com/office/drawing/2014/main" id="{26FE3C16-C65D-88B3-029C-2EEA38C678B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22409886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Metrics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113279"/>
            <a:ext cx="5833602" cy="4042687"/>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Reference to the previous Concept Creation exercise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Exercise 3 in the "Keeping Score" part of the workshop.</a:t>
            </a:r>
          </a:p>
          <a:p>
            <a:pPr marL="285750" marR="0" lvl="0" indent="-285750" algn="l"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This time, the objective is to design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basic layout of a business glossary template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can be used in Excel, SharePoint or another platform.</a:t>
            </a:r>
          </a:p>
          <a:p>
            <a:pPr marL="285750" marR="0" lvl="0" indent="-285750" algn="l"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focus is on creating a structure that integrates the prioritized metadata elements identified in the previous exercises. Each element should have a place in the template.</a:t>
            </a:r>
          </a:p>
        </p:txBody>
      </p:sp>
      <p:sp>
        <p:nvSpPr>
          <p:cNvPr id="6" name="Tijdelijke aanduiding voor tekst 44">
            <a:extLst>
              <a:ext uri="{FF2B5EF4-FFF2-40B4-BE49-F238E27FC236}">
                <a16:creationId xmlns:a16="http://schemas.microsoft.com/office/drawing/2014/main" id="{880ABD3D-A762-7A56-A812-BEF6132AD0A1}"/>
              </a:ext>
            </a:extLst>
          </p:cNvPr>
          <p:cNvSpPr txBox="1">
            <a:spLocks/>
          </p:cNvSpPr>
          <p:nvPr/>
        </p:nvSpPr>
        <p:spPr>
          <a:xfrm>
            <a:off x="704851" y="440844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7" name="Tijdelijke aanduiding voor tekst 44">
            <a:extLst>
              <a:ext uri="{FF2B5EF4-FFF2-40B4-BE49-F238E27FC236}">
                <a16:creationId xmlns:a16="http://schemas.microsoft.com/office/drawing/2014/main" id="{5B3705B4-5B53-C134-9E5C-CE61F313C646}"/>
              </a:ext>
            </a:extLst>
          </p:cNvPr>
          <p:cNvSpPr txBox="1">
            <a:spLocks/>
          </p:cNvSpPr>
          <p:nvPr/>
        </p:nvSpPr>
        <p:spPr>
          <a:xfrm>
            <a:off x="704851" y="488490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8" name="Tijdelijke aanduiding voor tekst 44">
            <a:extLst>
              <a:ext uri="{FF2B5EF4-FFF2-40B4-BE49-F238E27FC236}">
                <a16:creationId xmlns:a16="http://schemas.microsoft.com/office/drawing/2014/main" id="{B9118DBB-4AE8-F4CD-2795-A6DEFD8369E1}"/>
              </a:ext>
            </a:extLst>
          </p:cNvPr>
          <p:cNvSpPr txBox="1">
            <a:spLocks/>
          </p:cNvSpPr>
          <p:nvPr/>
        </p:nvSpPr>
        <p:spPr>
          <a:xfrm>
            <a:off x="704851" y="5362480"/>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0" name="Rectangle 9">
            <a:extLst>
              <a:ext uri="{FF2B5EF4-FFF2-40B4-BE49-F238E27FC236}">
                <a16:creationId xmlns:a16="http://schemas.microsoft.com/office/drawing/2014/main" id="{4F0ABB7B-0272-29D3-6917-FC11CBB66B9D}"/>
              </a:ext>
            </a:extLst>
          </p:cNvPr>
          <p:cNvSpPr/>
          <p:nvPr/>
        </p:nvSpPr>
        <p:spPr>
          <a:xfrm>
            <a:off x="190178" y="4174949"/>
            <a:ext cx="4358640" cy="170188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6" name="Tijdelijke aanduiding voor tekst 44">
            <a:extLst>
              <a:ext uri="{FF2B5EF4-FFF2-40B4-BE49-F238E27FC236}">
                <a16:creationId xmlns:a16="http://schemas.microsoft.com/office/drawing/2014/main" id="{7E5521D7-BF0E-B618-3ADC-037F8E0AA2E8}"/>
              </a:ext>
            </a:extLst>
          </p:cNvPr>
          <p:cNvSpPr txBox="1">
            <a:spLocks/>
          </p:cNvSpPr>
          <p:nvPr/>
        </p:nvSpPr>
        <p:spPr>
          <a:xfrm>
            <a:off x="704850" y="4025628"/>
            <a:ext cx="3257550" cy="32536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Business Glossary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CF01338A-8CB8-A3B9-F7EC-A681297B26B2}"/>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A3A11074-E4F1-606A-1518-9FF259439B3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1" name="Group 10">
              <a:extLst>
                <a:ext uri="{FF2B5EF4-FFF2-40B4-BE49-F238E27FC236}">
                  <a16:creationId xmlns:a16="http://schemas.microsoft.com/office/drawing/2014/main" id="{9CD1CA39-0D41-5574-4D13-566170F28F49}"/>
                </a:ext>
              </a:extLst>
            </p:cNvPr>
            <p:cNvGrpSpPr/>
            <p:nvPr/>
          </p:nvGrpSpPr>
          <p:grpSpPr>
            <a:xfrm>
              <a:off x="10892274" y="158021"/>
              <a:ext cx="1191080" cy="262128"/>
              <a:chOff x="9614080" y="308749"/>
              <a:chExt cx="1191080" cy="262128"/>
            </a:xfrm>
          </p:grpSpPr>
          <p:sp>
            <p:nvSpPr>
              <p:cNvPr id="12" name="Rectangle 11">
                <a:extLst>
                  <a:ext uri="{FF2B5EF4-FFF2-40B4-BE49-F238E27FC236}">
                    <a16:creationId xmlns:a16="http://schemas.microsoft.com/office/drawing/2014/main" id="{846A6E21-D6FF-ABB5-D720-1BA2118D0AF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18" name="Rectangle 17">
                <a:extLst>
                  <a:ext uri="{FF2B5EF4-FFF2-40B4-BE49-F238E27FC236}">
                    <a16:creationId xmlns:a16="http://schemas.microsoft.com/office/drawing/2014/main" id="{57ACA03E-7355-CF6C-47B8-9E1EBC0B3D6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9" name="Rectangle 18">
            <a:extLst>
              <a:ext uri="{FF2B5EF4-FFF2-40B4-BE49-F238E27FC236}">
                <a16:creationId xmlns:a16="http://schemas.microsoft.com/office/drawing/2014/main" id="{BC6938B1-11FA-A023-00DF-FB2C0BBCC03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6</a:t>
            </a:r>
          </a:p>
        </p:txBody>
      </p:sp>
      <p:grpSp>
        <p:nvGrpSpPr>
          <p:cNvPr id="26" name="Group 25">
            <a:extLst>
              <a:ext uri="{FF2B5EF4-FFF2-40B4-BE49-F238E27FC236}">
                <a16:creationId xmlns:a16="http://schemas.microsoft.com/office/drawing/2014/main" id="{98F9699B-E3EE-6968-A1FA-4F363DD9156D}"/>
              </a:ext>
            </a:extLst>
          </p:cNvPr>
          <p:cNvGrpSpPr/>
          <p:nvPr/>
        </p:nvGrpSpPr>
        <p:grpSpPr>
          <a:xfrm>
            <a:off x="10972800" y="310421"/>
            <a:ext cx="1262954" cy="262128"/>
            <a:chOff x="10892274" y="158021"/>
            <a:chExt cx="1191080" cy="262128"/>
          </a:xfrm>
        </p:grpSpPr>
        <p:sp>
          <p:nvSpPr>
            <p:cNvPr id="27" name="Oval 26">
              <a:extLst>
                <a:ext uri="{FF2B5EF4-FFF2-40B4-BE49-F238E27FC236}">
                  <a16:creationId xmlns:a16="http://schemas.microsoft.com/office/drawing/2014/main" id="{0C2109FF-EF77-34C3-BC71-C52137657CF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8" name="Group 27">
              <a:extLst>
                <a:ext uri="{FF2B5EF4-FFF2-40B4-BE49-F238E27FC236}">
                  <a16:creationId xmlns:a16="http://schemas.microsoft.com/office/drawing/2014/main" id="{91180BA0-69F4-5E7F-1D14-020489A6D1E4}"/>
                </a:ext>
              </a:extLst>
            </p:cNvPr>
            <p:cNvGrpSpPr/>
            <p:nvPr/>
          </p:nvGrpSpPr>
          <p:grpSpPr>
            <a:xfrm>
              <a:off x="10892274" y="158021"/>
              <a:ext cx="1191080" cy="262128"/>
              <a:chOff x="9614080" y="308749"/>
              <a:chExt cx="1191080" cy="262128"/>
            </a:xfrm>
          </p:grpSpPr>
          <p:sp>
            <p:nvSpPr>
              <p:cNvPr id="29" name="Rectangle 28">
                <a:extLst>
                  <a:ext uri="{FF2B5EF4-FFF2-40B4-BE49-F238E27FC236}">
                    <a16:creationId xmlns:a16="http://schemas.microsoft.com/office/drawing/2014/main" id="{1F99294B-3513-3703-EAFA-32E8789A75F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30" name="Rectangle 29">
                <a:extLst>
                  <a:ext uri="{FF2B5EF4-FFF2-40B4-BE49-F238E27FC236}">
                    <a16:creationId xmlns:a16="http://schemas.microsoft.com/office/drawing/2014/main" id="{2EF27185-E1E7-8325-2C51-CCC5C35F01C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1" name="Rectangle 30">
            <a:extLst>
              <a:ext uri="{FF2B5EF4-FFF2-40B4-BE49-F238E27FC236}">
                <a16:creationId xmlns:a16="http://schemas.microsoft.com/office/drawing/2014/main" id="{B97590D5-468A-93E6-A5E0-27D5DE4A8B09}"/>
              </a:ext>
            </a:extLst>
          </p:cNvPr>
          <p:cNvSpPr/>
          <p:nvPr/>
        </p:nvSpPr>
        <p:spPr>
          <a:xfrm>
            <a:off x="10972800" y="5725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20296394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p:txBody>
          <a:bodyPr/>
          <a:lstStyle/>
          <a:p>
            <a:r>
              <a:rPr lang="en-US" dirty="0"/>
              <a:t>Data Governance </a:t>
            </a:r>
            <a:r>
              <a:rPr lang="en-US" sz="2400" b="1" dirty="0"/>
              <a:t>SPRINT</a:t>
            </a:r>
            <a:r>
              <a:rPr lang="en-US" baseline="30000" dirty="0"/>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3078481" y="1161185"/>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Roles &amp; Responsibilities</a:t>
            </a:r>
            <a:b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br>
            <a:r>
              <a:rPr kumimoji="0" lang="en-US"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Role Roster</a:t>
            </a:r>
            <a:endParaRPr kumimoji="0" lang="en-US" sz="12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3078479" y="1820919"/>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Operating Model</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Target and minimum viable versions</a:t>
            </a:r>
          </a:p>
        </p:txBody>
      </p:sp>
      <p:sp>
        <p:nvSpPr>
          <p:cNvPr id="17" name="Rectangle 16">
            <a:extLst>
              <a:ext uri="{FF2B5EF4-FFF2-40B4-BE49-F238E27FC236}">
                <a16:creationId xmlns:a16="http://schemas.microsoft.com/office/drawing/2014/main" id="{8B0139CE-B02C-55D6-B68F-6C0A89BC13D2}"/>
              </a:ext>
            </a:extLst>
          </p:cNvPr>
          <p:cNvSpPr/>
          <p:nvPr/>
        </p:nvSpPr>
        <p:spPr>
          <a:xfrm rot="5400000" flipH="1">
            <a:off x="9685210" y="1480203"/>
            <a:ext cx="1363421"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#3</a:t>
            </a:r>
          </a:p>
        </p:txBody>
      </p:sp>
      <p:sp>
        <p:nvSpPr>
          <p:cNvPr id="24" name="Rectangle 23">
            <a:extLst>
              <a:ext uri="{FF2B5EF4-FFF2-40B4-BE49-F238E27FC236}">
                <a16:creationId xmlns:a16="http://schemas.microsoft.com/office/drawing/2014/main" id="{199C8381-7213-A518-BE6F-D7DF8AD3BCF5}"/>
              </a:ext>
            </a:extLst>
          </p:cNvPr>
          <p:cNvSpPr/>
          <p:nvPr/>
        </p:nvSpPr>
        <p:spPr>
          <a:xfrm>
            <a:off x="2055031" y="3595314"/>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Measurement Dashboard</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3078207" y="5333745"/>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Prototyping</a:t>
            </a:r>
            <a:endParaRPr kumimoji="0" lang="LID4096"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30" name="Connector: Elbow 29">
            <a:extLst>
              <a:ext uri="{FF2B5EF4-FFF2-40B4-BE49-F238E27FC236}">
                <a16:creationId xmlns:a16="http://schemas.microsoft.com/office/drawing/2014/main" id="{1A08927E-8A56-1AFA-4465-85A99CA62AB8}"/>
              </a:ext>
            </a:extLst>
          </p:cNvPr>
          <p:cNvCxnSpPr>
            <a:cxnSpLocks/>
            <a:stCxn id="16" idx="2"/>
            <a:endCxn id="24" idx="0"/>
          </p:cNvCxnSpPr>
          <p:nvPr/>
        </p:nvCxnSpPr>
        <p:spPr>
          <a:xfrm rot="5400000">
            <a:off x="4500697" y="1771411"/>
            <a:ext cx="401413" cy="3246393"/>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7" idx="2"/>
            <a:endCxn id="16" idx="0"/>
          </p:cNvCxnSpPr>
          <p:nvPr/>
        </p:nvCxnSpPr>
        <p:spPr>
          <a:xfrm flipH="1">
            <a:off x="6324599" y="2279636"/>
            <a:ext cx="1" cy="455548"/>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6" idx="2"/>
            <a:endCxn id="7" idx="0"/>
          </p:cNvCxnSpPr>
          <p:nvPr/>
        </p:nvCxnSpPr>
        <p:spPr>
          <a:xfrm flipH="1">
            <a:off x="6324600" y="1619902"/>
            <a:ext cx="2" cy="20101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B1AF392-1C1A-733D-B60A-25BBF47FAAFD}"/>
              </a:ext>
            </a:extLst>
          </p:cNvPr>
          <p:cNvSpPr/>
          <p:nvPr/>
        </p:nvSpPr>
        <p:spPr>
          <a:xfrm>
            <a:off x="3078207" y="5950919"/>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User Testing</a:t>
            </a:r>
            <a:endParaRPr kumimoji="0" lang="LID4096"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6322551" y="5792462"/>
            <a:ext cx="0" cy="15845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flipH="1">
            <a:off x="2055030" y="4050240"/>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#5</a:t>
            </a:r>
          </a:p>
        </p:txBody>
      </p:sp>
      <p:sp>
        <p:nvSpPr>
          <p:cNvPr id="16" name="Rectangle 15">
            <a:extLst>
              <a:ext uri="{FF2B5EF4-FFF2-40B4-BE49-F238E27FC236}">
                <a16:creationId xmlns:a16="http://schemas.microsoft.com/office/drawing/2014/main" id="{33221125-6D70-21C4-9AAA-FD61317E41BD}"/>
              </a:ext>
            </a:extLst>
          </p:cNvPr>
          <p:cNvSpPr/>
          <p:nvPr/>
        </p:nvSpPr>
        <p:spPr>
          <a:xfrm>
            <a:off x="3078478" y="2735184"/>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Processes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Focus on Critical Data Elements</a:t>
            </a:r>
          </a:p>
        </p:txBody>
      </p:sp>
      <p:sp>
        <p:nvSpPr>
          <p:cNvPr id="22" name="Rectangle 21">
            <a:extLst>
              <a:ext uri="{FF2B5EF4-FFF2-40B4-BE49-F238E27FC236}">
                <a16:creationId xmlns:a16="http://schemas.microsoft.com/office/drawing/2014/main" id="{BAFF0527-6824-C9E2-A73E-7FAB5811D424}"/>
              </a:ext>
            </a:extLst>
          </p:cNvPr>
          <p:cNvSpPr/>
          <p:nvPr/>
        </p:nvSpPr>
        <p:spPr>
          <a:xfrm rot="5400000" flipH="1">
            <a:off x="9858984" y="2761290"/>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#4</a:t>
            </a:r>
          </a:p>
        </p:txBody>
      </p:sp>
      <p:sp>
        <p:nvSpPr>
          <p:cNvPr id="38" name="Rectangle 37">
            <a:extLst>
              <a:ext uri="{FF2B5EF4-FFF2-40B4-BE49-F238E27FC236}">
                <a16:creationId xmlns:a16="http://schemas.microsoft.com/office/drawing/2014/main" id="{A1687A48-1824-A7D5-4419-F6E7FCAA92D2}"/>
              </a:ext>
            </a:extLst>
          </p:cNvPr>
          <p:cNvSpPr/>
          <p:nvPr/>
        </p:nvSpPr>
        <p:spPr>
          <a:xfrm>
            <a:off x="4217927" y="3595314"/>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Business Glossary</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39" name="Rectangle 38">
            <a:extLst>
              <a:ext uri="{FF2B5EF4-FFF2-40B4-BE49-F238E27FC236}">
                <a16:creationId xmlns:a16="http://schemas.microsoft.com/office/drawing/2014/main" id="{1206F5E6-F051-E360-3BB8-2BB9FBF3DC43}"/>
              </a:ext>
            </a:extLst>
          </p:cNvPr>
          <p:cNvSpPr/>
          <p:nvPr/>
        </p:nvSpPr>
        <p:spPr>
          <a:xfrm>
            <a:off x="6380823"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Communication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40" name="Rectangle 39">
            <a:extLst>
              <a:ext uri="{FF2B5EF4-FFF2-40B4-BE49-F238E27FC236}">
                <a16:creationId xmlns:a16="http://schemas.microsoft.com/office/drawing/2014/main" id="{761CA9E3-149A-3F0B-B484-05B3221DE8A2}"/>
              </a:ext>
            </a:extLst>
          </p:cNvPr>
          <p:cNvSpPr/>
          <p:nvPr/>
        </p:nvSpPr>
        <p:spPr>
          <a:xfrm>
            <a:off x="8543719"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Training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48" name="Connector: Elbow 47">
            <a:extLst>
              <a:ext uri="{FF2B5EF4-FFF2-40B4-BE49-F238E27FC236}">
                <a16:creationId xmlns:a16="http://schemas.microsoft.com/office/drawing/2014/main" id="{E0C64BD3-3EB8-6453-209A-08889E23B2BF}"/>
              </a:ext>
            </a:extLst>
          </p:cNvPr>
          <p:cNvCxnSpPr>
            <a:cxnSpLocks/>
            <a:stCxn id="16" idx="2"/>
            <a:endCxn id="40" idx="0"/>
          </p:cNvCxnSpPr>
          <p:nvPr/>
        </p:nvCxnSpPr>
        <p:spPr>
          <a:xfrm rot="16200000" flipH="1">
            <a:off x="7745040" y="1773459"/>
            <a:ext cx="401412" cy="3242295"/>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nector: Elbow 50">
            <a:extLst>
              <a:ext uri="{FF2B5EF4-FFF2-40B4-BE49-F238E27FC236}">
                <a16:creationId xmlns:a16="http://schemas.microsoft.com/office/drawing/2014/main" id="{5EEC78DA-F4DB-5EAD-D2E2-E9E7D7F7EE63}"/>
              </a:ext>
            </a:extLst>
          </p:cNvPr>
          <p:cNvCxnSpPr>
            <a:cxnSpLocks/>
            <a:stCxn id="16" idx="2"/>
            <a:endCxn id="39" idx="0"/>
          </p:cNvCxnSpPr>
          <p:nvPr/>
        </p:nvCxnSpPr>
        <p:spPr>
          <a:xfrm rot="16200000" flipH="1">
            <a:off x="6663592" y="2854907"/>
            <a:ext cx="401412" cy="1079399"/>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9F9C12F4-CA10-EA13-A96C-54DC8EA00337}"/>
              </a:ext>
            </a:extLst>
          </p:cNvPr>
          <p:cNvCxnSpPr>
            <a:cxnSpLocks/>
            <a:stCxn id="16" idx="2"/>
            <a:endCxn id="38" idx="0"/>
          </p:cNvCxnSpPr>
          <p:nvPr/>
        </p:nvCxnSpPr>
        <p:spPr>
          <a:xfrm rot="5400000">
            <a:off x="5582145" y="2852859"/>
            <a:ext cx="401413" cy="1083497"/>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sp>
        <p:nvSpPr>
          <p:cNvPr id="81" name="Rectangle 80">
            <a:extLst>
              <a:ext uri="{FF2B5EF4-FFF2-40B4-BE49-F238E27FC236}">
                <a16:creationId xmlns:a16="http://schemas.microsoft.com/office/drawing/2014/main" id="{60512400-C7F7-440E-50EE-36A9C6E24324}"/>
              </a:ext>
            </a:extLst>
          </p:cNvPr>
          <p:cNvSpPr/>
          <p:nvPr/>
        </p:nvSpPr>
        <p:spPr>
          <a:xfrm>
            <a:off x="3080254" y="4699361"/>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Prototype Prep</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User test flows and creating a storyboard</a:t>
            </a:r>
            <a:endParaRPr kumimoji="0" lang="LID4096"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84" name="Rectangle 83">
            <a:extLst>
              <a:ext uri="{FF2B5EF4-FFF2-40B4-BE49-F238E27FC236}">
                <a16:creationId xmlns:a16="http://schemas.microsoft.com/office/drawing/2014/main" id="{620139BB-37E2-A992-0BF1-314FC0C7DD56}"/>
              </a:ext>
            </a:extLst>
          </p:cNvPr>
          <p:cNvSpPr/>
          <p:nvPr/>
        </p:nvSpPr>
        <p:spPr>
          <a:xfrm flipH="1">
            <a:off x="6380823" y="4047676"/>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#6</a:t>
            </a:r>
          </a:p>
        </p:txBody>
      </p:sp>
      <p:cxnSp>
        <p:nvCxnSpPr>
          <p:cNvPr id="85" name="Connector: Elbow 84">
            <a:extLst>
              <a:ext uri="{FF2B5EF4-FFF2-40B4-BE49-F238E27FC236}">
                <a16:creationId xmlns:a16="http://schemas.microsoft.com/office/drawing/2014/main" id="{4300A122-9DF4-D5F4-3E25-F2C2A52CE5B0}"/>
              </a:ext>
            </a:extLst>
          </p:cNvPr>
          <p:cNvCxnSpPr>
            <a:cxnSpLocks/>
            <a:stCxn id="84" idx="2"/>
            <a:endCxn id="81" idx="0"/>
          </p:cNvCxnSpPr>
          <p:nvPr/>
        </p:nvCxnSpPr>
        <p:spPr>
          <a:xfrm rot="5400000">
            <a:off x="7204788" y="3418704"/>
            <a:ext cx="400468" cy="216084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446416D2-4286-6DDE-843D-1B8B146264BB}"/>
              </a:ext>
            </a:extLst>
          </p:cNvPr>
          <p:cNvCxnSpPr>
            <a:cxnSpLocks/>
            <a:stCxn id="66" idx="2"/>
            <a:endCxn id="81" idx="0"/>
          </p:cNvCxnSpPr>
          <p:nvPr/>
        </p:nvCxnSpPr>
        <p:spPr>
          <a:xfrm rot="16200000" flipH="1">
            <a:off x="5043173" y="3417936"/>
            <a:ext cx="397904" cy="2164946"/>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8A7AEB5F-398A-2864-78E6-FC6BE99C47FB}"/>
              </a:ext>
            </a:extLst>
          </p:cNvPr>
          <p:cNvCxnSpPr>
            <a:cxnSpLocks/>
            <a:stCxn id="81" idx="2"/>
            <a:endCxn id="25" idx="0"/>
          </p:cNvCxnSpPr>
          <p:nvPr/>
        </p:nvCxnSpPr>
        <p:spPr>
          <a:xfrm flipH="1">
            <a:off x="6322551" y="5158078"/>
            <a:ext cx="2047" cy="17566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80668674-8877-C58A-9422-DBFD9952931B}"/>
              </a:ext>
            </a:extLst>
          </p:cNvPr>
          <p:cNvSpPr/>
          <p:nvPr/>
        </p:nvSpPr>
        <p:spPr>
          <a:xfrm rot="5400000" flipH="1">
            <a:off x="9858983" y="4744511"/>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#7</a:t>
            </a:r>
          </a:p>
        </p:txBody>
      </p:sp>
    </p:spTree>
    <p:extLst>
      <p:ext uri="{BB962C8B-B14F-4D97-AF65-F5344CB8AC3E}">
        <p14:creationId xmlns:p14="http://schemas.microsoft.com/office/powerpoint/2010/main" val="17806778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5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Metrics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6" name="Tijdelijke aanduiding voor tekst 44">
            <a:extLst>
              <a:ext uri="{FF2B5EF4-FFF2-40B4-BE49-F238E27FC236}">
                <a16:creationId xmlns:a16="http://schemas.microsoft.com/office/drawing/2014/main" id="{880ABD3D-A762-7A56-A812-BEF6132AD0A1}"/>
              </a:ext>
            </a:extLst>
          </p:cNvPr>
          <p:cNvSpPr txBox="1">
            <a:spLocks/>
          </p:cNvSpPr>
          <p:nvPr/>
        </p:nvSpPr>
        <p:spPr>
          <a:xfrm>
            <a:off x="704851" y="440844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7" name="Tijdelijke aanduiding voor tekst 44">
            <a:extLst>
              <a:ext uri="{FF2B5EF4-FFF2-40B4-BE49-F238E27FC236}">
                <a16:creationId xmlns:a16="http://schemas.microsoft.com/office/drawing/2014/main" id="{5B3705B4-5B53-C134-9E5C-CE61F313C646}"/>
              </a:ext>
            </a:extLst>
          </p:cNvPr>
          <p:cNvSpPr txBox="1">
            <a:spLocks/>
          </p:cNvSpPr>
          <p:nvPr/>
        </p:nvSpPr>
        <p:spPr>
          <a:xfrm>
            <a:off x="704851" y="488490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8" name="Tijdelijke aanduiding voor tekst 44">
            <a:extLst>
              <a:ext uri="{FF2B5EF4-FFF2-40B4-BE49-F238E27FC236}">
                <a16:creationId xmlns:a16="http://schemas.microsoft.com/office/drawing/2014/main" id="{B9118DBB-4AE8-F4CD-2795-A6DEFD8369E1}"/>
              </a:ext>
            </a:extLst>
          </p:cNvPr>
          <p:cNvSpPr txBox="1">
            <a:spLocks/>
          </p:cNvSpPr>
          <p:nvPr/>
        </p:nvSpPr>
        <p:spPr>
          <a:xfrm>
            <a:off x="704851" y="5362480"/>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0" name="Rectangle 9">
            <a:extLst>
              <a:ext uri="{FF2B5EF4-FFF2-40B4-BE49-F238E27FC236}">
                <a16:creationId xmlns:a16="http://schemas.microsoft.com/office/drawing/2014/main" id="{4F0ABB7B-0272-29D3-6917-FC11CBB66B9D}"/>
              </a:ext>
            </a:extLst>
          </p:cNvPr>
          <p:cNvSpPr/>
          <p:nvPr/>
        </p:nvSpPr>
        <p:spPr>
          <a:xfrm>
            <a:off x="190178" y="4174949"/>
            <a:ext cx="4358640" cy="170188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16" name="Tijdelijke aanduiding voor tekst 44">
            <a:extLst>
              <a:ext uri="{FF2B5EF4-FFF2-40B4-BE49-F238E27FC236}">
                <a16:creationId xmlns:a16="http://schemas.microsoft.com/office/drawing/2014/main" id="{7E5521D7-BF0E-B618-3ADC-037F8E0AA2E8}"/>
              </a:ext>
            </a:extLst>
          </p:cNvPr>
          <p:cNvSpPr txBox="1">
            <a:spLocks/>
          </p:cNvSpPr>
          <p:nvPr/>
        </p:nvSpPr>
        <p:spPr>
          <a:xfrm>
            <a:off x="704850" y="4025628"/>
            <a:ext cx="3257550" cy="32536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Business Glossary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 name="Group 10">
            <a:extLst>
              <a:ext uri="{FF2B5EF4-FFF2-40B4-BE49-F238E27FC236}">
                <a16:creationId xmlns:a16="http://schemas.microsoft.com/office/drawing/2014/main" id="{F5D521AF-B96E-10E9-4118-9DA39C0AC264}"/>
              </a:ext>
            </a:extLst>
          </p:cNvPr>
          <p:cNvGrpSpPr/>
          <p:nvPr/>
        </p:nvGrpSpPr>
        <p:grpSpPr>
          <a:xfrm>
            <a:off x="4995831" y="1789807"/>
            <a:ext cx="6854112" cy="4087029"/>
            <a:chOff x="4995831" y="1842862"/>
            <a:chExt cx="6854112" cy="4087029"/>
          </a:xfrm>
        </p:grpSpPr>
        <p:pic>
          <p:nvPicPr>
            <p:cNvPr id="9" name="Picture 8" descr="A black pen next to a yellow square&#10;&#10;Description automatically generated">
              <a:extLst>
                <a:ext uri="{FF2B5EF4-FFF2-40B4-BE49-F238E27FC236}">
                  <a16:creationId xmlns:a16="http://schemas.microsoft.com/office/drawing/2014/main" id="{469BAD1C-3D84-4382-32DC-66EB463FAF46}"/>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rot="5400000">
              <a:off x="6379372" y="459321"/>
              <a:ext cx="4087029" cy="6854112"/>
            </a:xfrm>
            <a:prstGeom prst="rect">
              <a:avLst/>
            </a:prstGeom>
          </p:spPr>
        </p:pic>
        <p:pic>
          <p:nvPicPr>
            <p:cNvPr id="3" name="Picture 2">
              <a:extLst>
                <a:ext uri="{FF2B5EF4-FFF2-40B4-BE49-F238E27FC236}">
                  <a16:creationId xmlns:a16="http://schemas.microsoft.com/office/drawing/2014/main" id="{189FA8B7-4B3D-9593-629E-20B6F396DF8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582249" y="2410275"/>
              <a:ext cx="5377651" cy="2952205"/>
            </a:xfrm>
            <a:prstGeom prst="rect">
              <a:avLst/>
            </a:prstGeom>
          </p:spPr>
        </p:pic>
      </p:grpSp>
      <p:grpSp>
        <p:nvGrpSpPr>
          <p:cNvPr id="12" name="Group 11">
            <a:extLst>
              <a:ext uri="{FF2B5EF4-FFF2-40B4-BE49-F238E27FC236}">
                <a16:creationId xmlns:a16="http://schemas.microsoft.com/office/drawing/2014/main" id="{F7D74D17-46F6-4EA4-E682-005C0DF110DB}"/>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ECFFA23C-61B3-957F-97BD-3FCA636A999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8" name="Group 17">
              <a:extLst>
                <a:ext uri="{FF2B5EF4-FFF2-40B4-BE49-F238E27FC236}">
                  <a16:creationId xmlns:a16="http://schemas.microsoft.com/office/drawing/2014/main" id="{45F02F97-D2CE-7E17-AF88-0D249B5F8C2D}"/>
                </a:ext>
              </a:extLst>
            </p:cNvPr>
            <p:cNvGrpSpPr/>
            <p:nvPr/>
          </p:nvGrpSpPr>
          <p:grpSpPr>
            <a:xfrm>
              <a:off x="10892274" y="158021"/>
              <a:ext cx="1191080" cy="262128"/>
              <a:chOff x="9614080" y="308749"/>
              <a:chExt cx="1191080" cy="262128"/>
            </a:xfrm>
          </p:grpSpPr>
          <p:sp>
            <p:nvSpPr>
              <p:cNvPr id="19" name="Rectangle 18">
                <a:extLst>
                  <a:ext uri="{FF2B5EF4-FFF2-40B4-BE49-F238E27FC236}">
                    <a16:creationId xmlns:a16="http://schemas.microsoft.com/office/drawing/2014/main" id="{F82EBB87-75B7-1AC2-9785-5D62685A4AA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5</a:t>
                </a:r>
              </a:p>
            </p:txBody>
          </p:sp>
          <p:sp>
            <p:nvSpPr>
              <p:cNvPr id="26" name="Rectangle 25">
                <a:extLst>
                  <a:ext uri="{FF2B5EF4-FFF2-40B4-BE49-F238E27FC236}">
                    <a16:creationId xmlns:a16="http://schemas.microsoft.com/office/drawing/2014/main" id="{EF3A0706-F638-0E1E-EFEB-27F628EEE0F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6D0FA206-68D5-0DDE-2482-27BCDE2D9AF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5501093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ED38C5-240E-B34A-2011-6A563C1CFF62}"/>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F8C646AB-2282-A524-0D13-1243B4D3216B}"/>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AB8051B-A90C-53DB-643E-9EB668DFDA1C}"/>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61</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40CF2DC9-BB5C-40F9-2F94-ED34F97276E7}"/>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3</a:t>
            </a:r>
          </a:p>
        </p:txBody>
      </p:sp>
      <p:sp>
        <p:nvSpPr>
          <p:cNvPr id="57" name="Rectangle: Rounded Corners 56">
            <a:extLst>
              <a:ext uri="{FF2B5EF4-FFF2-40B4-BE49-F238E27FC236}">
                <a16:creationId xmlns:a16="http://schemas.microsoft.com/office/drawing/2014/main" id="{4A613D63-30C4-9E87-01BD-65992C6490F2}"/>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B4E07702-42FD-40C8-37E1-8DA1390E7AB3}"/>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16DDE052-18FB-224A-C3C0-BAF91862494C}"/>
              </a:ext>
            </a:extLst>
          </p:cNvPr>
          <p:cNvSpPr/>
          <p:nvPr/>
        </p:nvSpPr>
        <p:spPr>
          <a:xfrm>
            <a:off x="2868775" y="2303949"/>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5AE2EA0D-9B87-748A-84CC-0031E9159A83}"/>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1C6F82D9-4F2B-CB9D-DF9C-8105AFB9BD21}"/>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3EB1F8CF-CE9C-6436-D21B-B9680CFF607A}"/>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26B8D4E1-1A26-7E9C-2C2C-C7C31B0D7B73}"/>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4CC8A11F-7E48-0823-27EC-5FF329FFB9F0}"/>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4925DC18-EDDA-67E5-E319-00B8FF21597D}"/>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9172FCA9-FE64-1B62-6144-3A6B5EC66294}"/>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24BF266C-7B33-0D9A-2948-A6920234B222}"/>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F66CAD8C-967B-4A48-39F8-ABF8374A5D2C}"/>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CE58DD89-619B-656D-7678-93D34B292DAB}"/>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0B9D6F97-684D-B997-1D64-C45126B7D411}"/>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BF7A58E1-CD02-7082-F042-34517A3B1F01}"/>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616E3B74-16BC-33D4-4C92-9F69898D7ED6}"/>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30207293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Documentation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Placeholder 2">
            <a:extLst>
              <a:ext uri="{FF2B5EF4-FFF2-40B4-BE49-F238E27FC236}">
                <a16:creationId xmlns:a16="http://schemas.microsoft.com/office/drawing/2014/main" id="{C5383845-5027-3AB2-0B09-4A05B5E7D9D1}"/>
              </a:ext>
            </a:extLst>
          </p:cNvPr>
          <p:cNvSpPr>
            <a:spLocks noGrp="1"/>
          </p:cNvSpPr>
          <p:nvPr>
            <p:ph type="body" sz="quarter" idx="12"/>
          </p:nvPr>
        </p:nvSpPr>
        <p:spPr>
          <a:xfrm>
            <a:off x="547533" y="1730477"/>
            <a:ext cx="3601680" cy="4168878"/>
          </a:xfrm>
        </p:spPr>
        <p:txBody>
          <a:bodyPr/>
          <a:lstStyle/>
          <a:p>
            <a:pPr marL="0" indent="0" algn="just">
              <a:lnSpc>
                <a:spcPct val="100000"/>
              </a:lnSpc>
              <a:buNone/>
            </a:pPr>
            <a:r>
              <a:rPr lang="en-US" dirty="0">
                <a:solidFill>
                  <a:schemeClr val="bg1"/>
                </a:solidFill>
              </a:rPr>
              <a:t>The focus for Tuesday’s documentation phase is to </a:t>
            </a:r>
            <a:r>
              <a:rPr lang="en-US" b="1" dirty="0">
                <a:solidFill>
                  <a:schemeClr val="bg1"/>
                </a:solidFill>
              </a:rPr>
              <a:t>refine and finalize the outcomes</a:t>
            </a:r>
            <a:r>
              <a:rPr lang="en-US" dirty="0">
                <a:solidFill>
                  <a:schemeClr val="bg1"/>
                </a:solidFill>
              </a:rPr>
              <a:t> of the Keeping Score and Language of the Game workshops held on Monday. </a:t>
            </a:r>
          </a:p>
          <a:p>
            <a:pPr marL="0" indent="0" algn="just">
              <a:lnSpc>
                <a:spcPct val="100000"/>
              </a:lnSpc>
              <a:buNone/>
            </a:pPr>
            <a:r>
              <a:rPr lang="en-US" dirty="0">
                <a:solidFill>
                  <a:schemeClr val="bg1"/>
                </a:solidFill>
              </a:rPr>
              <a:t>This phase is crucial for transforming rough ideas and drafts into clear, professional, and actionable outputs.</a:t>
            </a:r>
          </a:p>
        </p:txBody>
      </p:sp>
      <p:grpSp>
        <p:nvGrpSpPr>
          <p:cNvPr id="16" name="Group 15">
            <a:extLst>
              <a:ext uri="{FF2B5EF4-FFF2-40B4-BE49-F238E27FC236}">
                <a16:creationId xmlns:a16="http://schemas.microsoft.com/office/drawing/2014/main" id="{09928F0A-3B68-6452-1431-1A66CD866167}"/>
              </a:ext>
            </a:extLst>
          </p:cNvPr>
          <p:cNvGrpSpPr/>
          <p:nvPr/>
        </p:nvGrpSpPr>
        <p:grpSpPr>
          <a:xfrm>
            <a:off x="4710111" y="1497547"/>
            <a:ext cx="6241311" cy="1713013"/>
            <a:chOff x="4764088" y="1645258"/>
            <a:chExt cx="6241311" cy="1713013"/>
          </a:xfrm>
        </p:grpSpPr>
        <p:sp>
          <p:nvSpPr>
            <p:cNvPr id="17" name="Tijdelijke aanduiding voor inhoud 5">
              <a:extLst>
                <a:ext uri="{FF2B5EF4-FFF2-40B4-BE49-F238E27FC236}">
                  <a16:creationId xmlns:a16="http://schemas.microsoft.com/office/drawing/2014/main" id="{B9A66F3B-4E59-FB1B-4DE2-AFE695BCD06F}"/>
                </a:ext>
              </a:extLst>
            </p:cNvPr>
            <p:cNvSpPr txBox="1">
              <a:spLocks/>
            </p:cNvSpPr>
            <p:nvPr/>
          </p:nvSpPr>
          <p:spPr>
            <a:xfrm>
              <a:off x="4764088" y="1961174"/>
              <a:ext cx="6241311" cy="13970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Refine the sketched-out dashboard from the workshop, incorporating the prioritized metrics.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Create a polished version using PowerPoint, Excel, or a specialized dashboard visualization tool.</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the final version is easy to interpret and offers actionable insights on CDE data quality and governance KPIs.</a:t>
              </a:r>
            </a:p>
          </p:txBody>
        </p:sp>
        <p:sp>
          <p:nvSpPr>
            <p:cNvPr id="18" name="Tijdelijke aanduiding voor tekst 44">
              <a:extLst>
                <a:ext uri="{FF2B5EF4-FFF2-40B4-BE49-F238E27FC236}">
                  <a16:creationId xmlns:a16="http://schemas.microsoft.com/office/drawing/2014/main" id="{EFA3AC55-D4DD-4D0A-22D1-5A2EDFDD944B}"/>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Visualize the Measurement Dashboard</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A1BA582F-BD47-01BE-F61F-373312D2C5A7}"/>
              </a:ext>
            </a:extLst>
          </p:cNvPr>
          <p:cNvGrpSpPr/>
          <p:nvPr/>
        </p:nvGrpSpPr>
        <p:grpSpPr>
          <a:xfrm>
            <a:off x="4710110" y="3413760"/>
            <a:ext cx="6241311" cy="1713013"/>
            <a:chOff x="4764088" y="1645258"/>
            <a:chExt cx="6241311" cy="1713013"/>
          </a:xfrm>
        </p:grpSpPr>
        <p:sp>
          <p:nvSpPr>
            <p:cNvPr id="7" name="Tijdelijke aanduiding voor inhoud 5">
              <a:extLst>
                <a:ext uri="{FF2B5EF4-FFF2-40B4-BE49-F238E27FC236}">
                  <a16:creationId xmlns:a16="http://schemas.microsoft.com/office/drawing/2014/main" id="{F7C36655-2E16-0561-F9BA-BF0CFFE83E44}"/>
                </a:ext>
              </a:extLst>
            </p:cNvPr>
            <p:cNvSpPr txBox="1">
              <a:spLocks/>
            </p:cNvSpPr>
            <p:nvPr/>
          </p:nvSpPr>
          <p:spPr>
            <a:xfrm>
              <a:off x="4764088" y="1961174"/>
              <a:ext cx="6241311" cy="1397097"/>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Draft a functional glossary template in Excel or SharePoint based on the workshop outcomes.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Ensure that all top-voted metadata elements are included in the template, with space for future additions.</a:t>
              </a:r>
            </a:p>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Align the glossary structure with the prioritized metadata elements to ensure ease of use and scalability.</a:t>
              </a:r>
            </a:p>
          </p:txBody>
        </p:sp>
        <p:sp>
          <p:nvSpPr>
            <p:cNvPr id="8" name="Tijdelijke aanduiding voor tekst 44">
              <a:extLst>
                <a:ext uri="{FF2B5EF4-FFF2-40B4-BE49-F238E27FC236}">
                  <a16:creationId xmlns:a16="http://schemas.microsoft.com/office/drawing/2014/main" id="{D05FA02D-357C-A576-5342-6567DF726834}"/>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Prepare the Business Glossary Template</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6B39FBCF-4B15-0A76-A3FB-F1F3D608C2CA}"/>
              </a:ext>
            </a:extLst>
          </p:cNvPr>
          <p:cNvGrpSpPr/>
          <p:nvPr/>
        </p:nvGrpSpPr>
        <p:grpSpPr>
          <a:xfrm>
            <a:off x="4710111" y="5399121"/>
            <a:ext cx="6241311" cy="849279"/>
            <a:chOff x="4764088" y="1645258"/>
            <a:chExt cx="6241311" cy="849279"/>
          </a:xfrm>
        </p:grpSpPr>
        <p:sp>
          <p:nvSpPr>
            <p:cNvPr id="10" name="Tijdelijke aanduiding voor inhoud 5">
              <a:extLst>
                <a:ext uri="{FF2B5EF4-FFF2-40B4-BE49-F238E27FC236}">
                  <a16:creationId xmlns:a16="http://schemas.microsoft.com/office/drawing/2014/main" id="{655AC034-854A-909A-00A1-D3B286C6BAC1}"/>
                </a:ext>
              </a:extLst>
            </p:cNvPr>
            <p:cNvSpPr txBox="1">
              <a:spLocks/>
            </p:cNvSpPr>
            <p:nvPr/>
          </p:nvSpPr>
          <p:spPr>
            <a:xfrm>
              <a:off x="4764088" y="1961174"/>
              <a:ext cx="6241311" cy="533363"/>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Provide clear instructions on how to update the dashboard and glossary regularly, ensuring ongoing governance effectiveness.</a:t>
              </a:r>
            </a:p>
          </p:txBody>
        </p:sp>
        <p:sp>
          <p:nvSpPr>
            <p:cNvPr id="19" name="Tijdelijke aanduiding voor tekst 44">
              <a:extLst>
                <a:ext uri="{FF2B5EF4-FFF2-40B4-BE49-F238E27FC236}">
                  <a16:creationId xmlns:a16="http://schemas.microsoft.com/office/drawing/2014/main" id="{E38320DD-CD5B-C0E8-64BD-C07D099B2DA4}"/>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Draft Supporting Guidelines</a:t>
              </a:r>
              <a:endParaRPr kumimoji="0" lang="en-US" sz="12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0" name="Group 19">
            <a:extLst>
              <a:ext uri="{FF2B5EF4-FFF2-40B4-BE49-F238E27FC236}">
                <a16:creationId xmlns:a16="http://schemas.microsoft.com/office/drawing/2014/main" id="{7ED864EC-A2A2-1367-E0C8-4763F877328E}"/>
              </a:ext>
            </a:extLst>
          </p:cNvPr>
          <p:cNvGrpSpPr/>
          <p:nvPr/>
        </p:nvGrpSpPr>
        <p:grpSpPr>
          <a:xfrm>
            <a:off x="10820400" y="158021"/>
            <a:ext cx="1262954" cy="262128"/>
            <a:chOff x="10892274" y="158021"/>
            <a:chExt cx="1191080" cy="262128"/>
          </a:xfrm>
        </p:grpSpPr>
        <p:sp>
          <p:nvSpPr>
            <p:cNvPr id="21" name="Oval 20">
              <a:extLst>
                <a:ext uri="{FF2B5EF4-FFF2-40B4-BE49-F238E27FC236}">
                  <a16:creationId xmlns:a16="http://schemas.microsoft.com/office/drawing/2014/main" id="{3B0CB2BB-B037-17EF-8FC3-A27FCB7F781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2" name="Group 21">
              <a:extLst>
                <a:ext uri="{FF2B5EF4-FFF2-40B4-BE49-F238E27FC236}">
                  <a16:creationId xmlns:a16="http://schemas.microsoft.com/office/drawing/2014/main" id="{FAF31D81-DE73-67E5-6716-952ACB260137}"/>
                </a:ext>
              </a:extLst>
            </p:cNvPr>
            <p:cNvGrpSpPr/>
            <p:nvPr/>
          </p:nvGrpSpPr>
          <p:grpSpPr>
            <a:xfrm>
              <a:off x="10892274" y="158021"/>
              <a:ext cx="1191080" cy="262128"/>
              <a:chOff x="9614080" y="308749"/>
              <a:chExt cx="1191080" cy="262128"/>
            </a:xfrm>
          </p:grpSpPr>
          <p:sp>
            <p:nvSpPr>
              <p:cNvPr id="23" name="Rectangle 22">
                <a:extLst>
                  <a:ext uri="{FF2B5EF4-FFF2-40B4-BE49-F238E27FC236}">
                    <a16:creationId xmlns:a16="http://schemas.microsoft.com/office/drawing/2014/main" id="{111928A8-7336-3C62-CAFF-A33E0B4C36E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Tuesday</a:t>
                </a:r>
              </a:p>
            </p:txBody>
          </p:sp>
          <p:sp>
            <p:nvSpPr>
              <p:cNvPr id="24" name="Rectangle 23">
                <a:extLst>
                  <a:ext uri="{FF2B5EF4-FFF2-40B4-BE49-F238E27FC236}">
                    <a16:creationId xmlns:a16="http://schemas.microsoft.com/office/drawing/2014/main" id="{DAA6D89D-D132-9E9B-386B-01353A40D3A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2868081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E82762-82E7-F082-98CE-5D7C627E96A1}"/>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4A404180-0F08-49AB-0DD9-6B0A22DBC037}"/>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0C02682-384F-5AC1-73D3-C3053AA3DF09}"/>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63</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FD574212-837E-B788-46F2-F31C1F12B0CB}"/>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3</a:t>
            </a:r>
          </a:p>
        </p:txBody>
      </p:sp>
      <p:sp>
        <p:nvSpPr>
          <p:cNvPr id="57" name="Rectangle: Rounded Corners 56">
            <a:extLst>
              <a:ext uri="{FF2B5EF4-FFF2-40B4-BE49-F238E27FC236}">
                <a16:creationId xmlns:a16="http://schemas.microsoft.com/office/drawing/2014/main" id="{3BACDB62-1A81-F08D-F229-9084B0435A46}"/>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A4AA28FB-E61D-8622-865F-0C2260839084}"/>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8136FE38-9F13-3578-C134-A887265ECB12}"/>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030B5C03-E4BD-CDFA-EF9A-68643917BCE0}"/>
              </a:ext>
            </a:extLst>
          </p:cNvPr>
          <p:cNvSpPr/>
          <p:nvPr/>
        </p:nvSpPr>
        <p:spPr>
          <a:xfrm>
            <a:off x="5164349"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034DFC4A-F00A-EACD-081B-E42AA471A7C5}"/>
              </a:ext>
            </a:extLst>
          </p:cNvPr>
          <p:cNvSpPr/>
          <p:nvPr/>
        </p:nvSpPr>
        <p:spPr>
          <a:xfrm>
            <a:off x="7459923"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B7BF4282-8302-6790-CBEC-08D611E3482A}"/>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0EB24AB2-52FE-044C-7325-1CE89F01D13A}"/>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24D614BA-5048-E5DC-4300-12DECC1B9E21}"/>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36EA4592-03D4-9EF0-6231-08C6B4848421}"/>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15CF7174-B2B4-6BC6-D7DC-EE3F9DA68AE1}"/>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F5B74B47-E190-4ECD-2A89-7434CF5B336A}"/>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9A33792B-8113-E46F-2BB1-BA1C57A4FF07}"/>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6538B1AF-2E84-B710-A451-1E552A508EB6}"/>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5F842CD1-FA69-D98D-B342-24CAB90E053F}"/>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D37302EB-8C36-1EC8-213D-DCCFAC6744B9}"/>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98696A3A-712F-0C71-2014-82637D912762}"/>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40756711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p:txBody>
          <a:bodyPr/>
          <a:lstStyle/>
          <a:p>
            <a:r>
              <a:rPr lang="en-US" dirty="0"/>
              <a:t>Data Governance </a:t>
            </a:r>
            <a:r>
              <a:rPr lang="en-US" sz="2400" b="1" dirty="0"/>
              <a:t>SPRINT</a:t>
            </a:r>
            <a:r>
              <a:rPr lang="en-US" baseline="30000" dirty="0"/>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3078481" y="1161185"/>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Roles &amp; Responsibilities</a:t>
            </a:r>
            <a:b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br>
            <a:r>
              <a:rPr kumimoji="0" lang="en-US"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Role Roster</a:t>
            </a:r>
            <a:endParaRPr kumimoji="0" lang="en-US" sz="12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3078479" y="1820919"/>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Operating Model</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Target and minimum viable versions</a:t>
            </a:r>
          </a:p>
        </p:txBody>
      </p:sp>
      <p:sp>
        <p:nvSpPr>
          <p:cNvPr id="17" name="Rectangle 16">
            <a:extLst>
              <a:ext uri="{FF2B5EF4-FFF2-40B4-BE49-F238E27FC236}">
                <a16:creationId xmlns:a16="http://schemas.microsoft.com/office/drawing/2014/main" id="{8B0139CE-B02C-55D6-B68F-6C0A89BC13D2}"/>
              </a:ext>
            </a:extLst>
          </p:cNvPr>
          <p:cNvSpPr/>
          <p:nvPr/>
        </p:nvSpPr>
        <p:spPr>
          <a:xfrm rot="5400000" flipH="1">
            <a:off x="9685210" y="1480203"/>
            <a:ext cx="1363421"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#3</a:t>
            </a:r>
          </a:p>
        </p:txBody>
      </p:sp>
      <p:sp>
        <p:nvSpPr>
          <p:cNvPr id="24" name="Rectangle 23">
            <a:extLst>
              <a:ext uri="{FF2B5EF4-FFF2-40B4-BE49-F238E27FC236}">
                <a16:creationId xmlns:a16="http://schemas.microsoft.com/office/drawing/2014/main" id="{199C8381-7213-A518-BE6F-D7DF8AD3BCF5}"/>
              </a:ext>
            </a:extLst>
          </p:cNvPr>
          <p:cNvSpPr/>
          <p:nvPr/>
        </p:nvSpPr>
        <p:spPr>
          <a:xfrm>
            <a:off x="2055031"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Measurement Dashboard</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3078207" y="5333745"/>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Prototyping</a:t>
            </a:r>
            <a:endParaRPr kumimoji="0" lang="LID4096"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30" name="Connector: Elbow 29">
            <a:extLst>
              <a:ext uri="{FF2B5EF4-FFF2-40B4-BE49-F238E27FC236}">
                <a16:creationId xmlns:a16="http://schemas.microsoft.com/office/drawing/2014/main" id="{1A08927E-8A56-1AFA-4465-85A99CA62AB8}"/>
              </a:ext>
            </a:extLst>
          </p:cNvPr>
          <p:cNvCxnSpPr>
            <a:cxnSpLocks/>
            <a:stCxn id="16" idx="2"/>
            <a:endCxn id="24" idx="0"/>
          </p:cNvCxnSpPr>
          <p:nvPr/>
        </p:nvCxnSpPr>
        <p:spPr>
          <a:xfrm rot="5400000">
            <a:off x="4500697" y="1771411"/>
            <a:ext cx="401413" cy="3246393"/>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7" idx="2"/>
            <a:endCxn id="16" idx="0"/>
          </p:cNvCxnSpPr>
          <p:nvPr/>
        </p:nvCxnSpPr>
        <p:spPr>
          <a:xfrm flipH="1">
            <a:off x="6324599" y="2279636"/>
            <a:ext cx="1" cy="455548"/>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6" idx="2"/>
            <a:endCxn id="7" idx="0"/>
          </p:cNvCxnSpPr>
          <p:nvPr/>
        </p:nvCxnSpPr>
        <p:spPr>
          <a:xfrm flipH="1">
            <a:off x="6324600" y="1619902"/>
            <a:ext cx="2" cy="20101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B1AF392-1C1A-733D-B60A-25BBF47FAAFD}"/>
              </a:ext>
            </a:extLst>
          </p:cNvPr>
          <p:cNvSpPr/>
          <p:nvPr/>
        </p:nvSpPr>
        <p:spPr>
          <a:xfrm>
            <a:off x="3078207" y="5950919"/>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User Testing</a:t>
            </a:r>
            <a:endParaRPr kumimoji="0" lang="LID4096"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6322551" y="5792462"/>
            <a:ext cx="0" cy="15845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flipH="1">
            <a:off x="2055030" y="4050240"/>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#5</a:t>
            </a:r>
          </a:p>
        </p:txBody>
      </p:sp>
      <p:sp>
        <p:nvSpPr>
          <p:cNvPr id="16" name="Rectangle 15">
            <a:extLst>
              <a:ext uri="{FF2B5EF4-FFF2-40B4-BE49-F238E27FC236}">
                <a16:creationId xmlns:a16="http://schemas.microsoft.com/office/drawing/2014/main" id="{33221125-6D70-21C4-9AAA-FD61317E41BD}"/>
              </a:ext>
            </a:extLst>
          </p:cNvPr>
          <p:cNvSpPr/>
          <p:nvPr/>
        </p:nvSpPr>
        <p:spPr>
          <a:xfrm>
            <a:off x="3078478" y="2735184"/>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Processes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Focus on Critical Data Elements</a:t>
            </a:r>
          </a:p>
        </p:txBody>
      </p:sp>
      <p:sp>
        <p:nvSpPr>
          <p:cNvPr id="22" name="Rectangle 21">
            <a:extLst>
              <a:ext uri="{FF2B5EF4-FFF2-40B4-BE49-F238E27FC236}">
                <a16:creationId xmlns:a16="http://schemas.microsoft.com/office/drawing/2014/main" id="{BAFF0527-6824-C9E2-A73E-7FAB5811D424}"/>
              </a:ext>
            </a:extLst>
          </p:cNvPr>
          <p:cNvSpPr/>
          <p:nvPr/>
        </p:nvSpPr>
        <p:spPr>
          <a:xfrm rot="5400000" flipH="1">
            <a:off x="9858984" y="2761290"/>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#4</a:t>
            </a:r>
          </a:p>
        </p:txBody>
      </p:sp>
      <p:sp>
        <p:nvSpPr>
          <p:cNvPr id="38" name="Rectangle 37">
            <a:extLst>
              <a:ext uri="{FF2B5EF4-FFF2-40B4-BE49-F238E27FC236}">
                <a16:creationId xmlns:a16="http://schemas.microsoft.com/office/drawing/2014/main" id="{A1687A48-1824-A7D5-4419-F6E7FCAA92D2}"/>
              </a:ext>
            </a:extLst>
          </p:cNvPr>
          <p:cNvSpPr/>
          <p:nvPr/>
        </p:nvSpPr>
        <p:spPr>
          <a:xfrm>
            <a:off x="4217927"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Business Glossary</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39" name="Rectangle 38">
            <a:extLst>
              <a:ext uri="{FF2B5EF4-FFF2-40B4-BE49-F238E27FC236}">
                <a16:creationId xmlns:a16="http://schemas.microsoft.com/office/drawing/2014/main" id="{1206F5E6-F051-E360-3BB8-2BB9FBF3DC43}"/>
              </a:ext>
            </a:extLst>
          </p:cNvPr>
          <p:cNvSpPr/>
          <p:nvPr/>
        </p:nvSpPr>
        <p:spPr>
          <a:xfrm>
            <a:off x="6380823" y="3595313"/>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Communication Plan</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40" name="Rectangle 39">
            <a:extLst>
              <a:ext uri="{FF2B5EF4-FFF2-40B4-BE49-F238E27FC236}">
                <a16:creationId xmlns:a16="http://schemas.microsoft.com/office/drawing/2014/main" id="{761CA9E3-149A-3F0B-B484-05B3221DE8A2}"/>
              </a:ext>
            </a:extLst>
          </p:cNvPr>
          <p:cNvSpPr/>
          <p:nvPr/>
        </p:nvSpPr>
        <p:spPr>
          <a:xfrm>
            <a:off x="8543719" y="3595313"/>
            <a:ext cx="2046349" cy="458717"/>
          </a:xfrm>
          <a:prstGeom prst="rect">
            <a:avLst/>
          </a:prstGeom>
          <a:solidFill>
            <a:srgbClr val="11B5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Training Plan</a:t>
            </a:r>
            <a:endParaRPr kumimoji="0" lang="LID4096"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cxnSp>
        <p:nvCxnSpPr>
          <p:cNvPr id="48" name="Connector: Elbow 47">
            <a:extLst>
              <a:ext uri="{FF2B5EF4-FFF2-40B4-BE49-F238E27FC236}">
                <a16:creationId xmlns:a16="http://schemas.microsoft.com/office/drawing/2014/main" id="{E0C64BD3-3EB8-6453-209A-08889E23B2BF}"/>
              </a:ext>
            </a:extLst>
          </p:cNvPr>
          <p:cNvCxnSpPr>
            <a:cxnSpLocks/>
            <a:stCxn id="16" idx="2"/>
            <a:endCxn id="40" idx="0"/>
          </p:cNvCxnSpPr>
          <p:nvPr/>
        </p:nvCxnSpPr>
        <p:spPr>
          <a:xfrm rot="16200000" flipH="1">
            <a:off x="7745040" y="1773459"/>
            <a:ext cx="401412" cy="3242295"/>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nector: Elbow 50">
            <a:extLst>
              <a:ext uri="{FF2B5EF4-FFF2-40B4-BE49-F238E27FC236}">
                <a16:creationId xmlns:a16="http://schemas.microsoft.com/office/drawing/2014/main" id="{5EEC78DA-F4DB-5EAD-D2E2-E9E7D7F7EE63}"/>
              </a:ext>
            </a:extLst>
          </p:cNvPr>
          <p:cNvCxnSpPr>
            <a:cxnSpLocks/>
            <a:stCxn id="16" idx="2"/>
            <a:endCxn id="39" idx="0"/>
          </p:cNvCxnSpPr>
          <p:nvPr/>
        </p:nvCxnSpPr>
        <p:spPr>
          <a:xfrm rot="16200000" flipH="1">
            <a:off x="6663592" y="2854907"/>
            <a:ext cx="401412" cy="1079399"/>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9F9C12F4-CA10-EA13-A96C-54DC8EA00337}"/>
              </a:ext>
            </a:extLst>
          </p:cNvPr>
          <p:cNvCxnSpPr>
            <a:cxnSpLocks/>
            <a:stCxn id="16" idx="2"/>
            <a:endCxn id="38" idx="0"/>
          </p:cNvCxnSpPr>
          <p:nvPr/>
        </p:nvCxnSpPr>
        <p:spPr>
          <a:xfrm rot="5400000">
            <a:off x="5582145" y="2852859"/>
            <a:ext cx="401413" cy="108349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1" name="Rectangle 80">
            <a:extLst>
              <a:ext uri="{FF2B5EF4-FFF2-40B4-BE49-F238E27FC236}">
                <a16:creationId xmlns:a16="http://schemas.microsoft.com/office/drawing/2014/main" id="{60512400-C7F7-440E-50EE-36A9C6E24324}"/>
              </a:ext>
            </a:extLst>
          </p:cNvPr>
          <p:cNvSpPr/>
          <p:nvPr/>
        </p:nvSpPr>
        <p:spPr>
          <a:xfrm>
            <a:off x="3080254" y="4699361"/>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Prototype Prep</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rPr>
              <a:t>User test flows and creating a storyboard</a:t>
            </a:r>
            <a:endParaRPr kumimoji="0" lang="LID4096" sz="800" b="0" i="0" u="none" strike="noStrike" kern="1200" cap="none" spc="0" normalizeH="0" baseline="0" noProof="0" dirty="0">
              <a:ln>
                <a:noFill/>
              </a:ln>
              <a:solidFill>
                <a:srgbClr val="161616">
                  <a:lumMod val="25000"/>
                  <a:lumOff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84" name="Rectangle 83">
            <a:extLst>
              <a:ext uri="{FF2B5EF4-FFF2-40B4-BE49-F238E27FC236}">
                <a16:creationId xmlns:a16="http://schemas.microsoft.com/office/drawing/2014/main" id="{620139BB-37E2-A992-0BF1-314FC0C7DD56}"/>
              </a:ext>
            </a:extLst>
          </p:cNvPr>
          <p:cNvSpPr/>
          <p:nvPr/>
        </p:nvSpPr>
        <p:spPr>
          <a:xfrm flipH="1">
            <a:off x="6380823" y="4047676"/>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#6</a:t>
            </a:r>
          </a:p>
        </p:txBody>
      </p:sp>
      <p:cxnSp>
        <p:nvCxnSpPr>
          <p:cNvPr id="85" name="Connector: Elbow 84">
            <a:extLst>
              <a:ext uri="{FF2B5EF4-FFF2-40B4-BE49-F238E27FC236}">
                <a16:creationId xmlns:a16="http://schemas.microsoft.com/office/drawing/2014/main" id="{4300A122-9DF4-D5F4-3E25-F2C2A52CE5B0}"/>
              </a:ext>
            </a:extLst>
          </p:cNvPr>
          <p:cNvCxnSpPr>
            <a:cxnSpLocks/>
            <a:stCxn id="84" idx="2"/>
            <a:endCxn id="81" idx="0"/>
          </p:cNvCxnSpPr>
          <p:nvPr/>
        </p:nvCxnSpPr>
        <p:spPr>
          <a:xfrm rot="5400000">
            <a:off x="7204788" y="3418704"/>
            <a:ext cx="400468" cy="216084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446416D2-4286-6DDE-843D-1B8B146264BB}"/>
              </a:ext>
            </a:extLst>
          </p:cNvPr>
          <p:cNvCxnSpPr>
            <a:cxnSpLocks/>
            <a:stCxn id="66" idx="2"/>
            <a:endCxn id="81" idx="0"/>
          </p:cNvCxnSpPr>
          <p:nvPr/>
        </p:nvCxnSpPr>
        <p:spPr>
          <a:xfrm rot="16200000" flipH="1">
            <a:off x="5043173" y="3417936"/>
            <a:ext cx="397904" cy="2164946"/>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8A7AEB5F-398A-2864-78E6-FC6BE99C47FB}"/>
              </a:ext>
            </a:extLst>
          </p:cNvPr>
          <p:cNvCxnSpPr>
            <a:cxnSpLocks/>
            <a:stCxn id="81" idx="2"/>
            <a:endCxn id="25" idx="0"/>
          </p:cNvCxnSpPr>
          <p:nvPr/>
        </p:nvCxnSpPr>
        <p:spPr>
          <a:xfrm flipH="1">
            <a:off x="6322551" y="5158078"/>
            <a:ext cx="2047" cy="17566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80668674-8877-C58A-9422-DBFD9952931B}"/>
              </a:ext>
            </a:extLst>
          </p:cNvPr>
          <p:cNvSpPr/>
          <p:nvPr/>
        </p:nvSpPr>
        <p:spPr>
          <a:xfrm rot="5400000" flipH="1">
            <a:off x="9858983" y="4744511"/>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#7</a:t>
            </a:r>
          </a:p>
        </p:txBody>
      </p:sp>
    </p:spTree>
    <p:extLst>
      <p:ext uri="{BB962C8B-B14F-4D97-AF65-F5344CB8AC3E}">
        <p14:creationId xmlns:p14="http://schemas.microsoft.com/office/powerpoint/2010/main" val="34088172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CA5B9A-FC43-591D-8F4C-FDCFDA8F243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B3C1A8F-B194-79D3-2D07-176D282C10EF}"/>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Workshop 6 of 7 </a:t>
            </a:r>
          </a:p>
        </p:txBody>
      </p:sp>
      <p:sp>
        <p:nvSpPr>
          <p:cNvPr id="4" name="Footer Placeholder 3">
            <a:extLst>
              <a:ext uri="{FF2B5EF4-FFF2-40B4-BE49-F238E27FC236}">
                <a16:creationId xmlns:a16="http://schemas.microsoft.com/office/drawing/2014/main" id="{07C96FAE-75C8-ECA5-5E3F-A88230B2864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2A073F4-1D3D-D91C-C1CD-B13BA8D0DCD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BDE1A894-8ECF-3BBC-256C-AA01D7F03F66}"/>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C2214110-5689-3365-C7DE-1FE95E1AE20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0" name="Group 9">
              <a:extLst>
                <a:ext uri="{FF2B5EF4-FFF2-40B4-BE49-F238E27FC236}">
                  <a16:creationId xmlns:a16="http://schemas.microsoft.com/office/drawing/2014/main" id="{D56F6A36-39A3-90D9-A54D-4721FF684511}"/>
                </a:ext>
              </a:extLst>
            </p:cNvPr>
            <p:cNvGrpSpPr/>
            <p:nvPr/>
          </p:nvGrpSpPr>
          <p:grpSpPr>
            <a:xfrm>
              <a:off x="10892274" y="158021"/>
              <a:ext cx="1191080" cy="262128"/>
              <a:chOff x="9614080" y="308749"/>
              <a:chExt cx="1191080" cy="262128"/>
            </a:xfrm>
          </p:grpSpPr>
          <p:sp>
            <p:nvSpPr>
              <p:cNvPr id="12" name="Rectangle 11">
                <a:extLst>
                  <a:ext uri="{FF2B5EF4-FFF2-40B4-BE49-F238E27FC236}">
                    <a16:creationId xmlns:a16="http://schemas.microsoft.com/office/drawing/2014/main" id="{B4509BD2-E73F-B7CC-A5D8-1B5442BA066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3" name="Rectangle 12">
                <a:extLst>
                  <a:ext uri="{FF2B5EF4-FFF2-40B4-BE49-F238E27FC236}">
                    <a16:creationId xmlns:a16="http://schemas.microsoft.com/office/drawing/2014/main" id="{98C66FEB-EACE-26CC-3D22-D435CC33EED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3">
            <a:extLst>
              <a:ext uri="{FF2B5EF4-FFF2-40B4-BE49-F238E27FC236}">
                <a16:creationId xmlns:a16="http://schemas.microsoft.com/office/drawing/2014/main" id="{B0944A34-FC1F-CE7F-DF06-FF2F37A14C37}"/>
              </a:ext>
            </a:extLst>
          </p:cNvPr>
          <p:cNvSpPr/>
          <p:nvPr/>
        </p:nvSpPr>
        <p:spPr>
          <a:xfrm>
            <a:off x="502920" y="1691640"/>
            <a:ext cx="11155680" cy="8229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A data governance program that nobody knows about or nobody is trained on is not a program. It is a deck.</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Shape 14">
            <a:extLst>
              <a:ext uri="{FF2B5EF4-FFF2-40B4-BE49-F238E27FC236}">
                <a16:creationId xmlns:a16="http://schemas.microsoft.com/office/drawing/2014/main" id="{464FE870-854D-952C-1280-8409A29926CB}"/>
              </a:ext>
            </a:extLst>
          </p:cNvPr>
          <p:cNvSpPr/>
          <p:nvPr/>
        </p:nvSpPr>
        <p:spPr>
          <a:xfrm>
            <a:off x="493776" y="2788920"/>
            <a:ext cx="2697480" cy="23774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15">
            <a:extLst>
              <a:ext uri="{FF2B5EF4-FFF2-40B4-BE49-F238E27FC236}">
                <a16:creationId xmlns:a16="http://schemas.microsoft.com/office/drawing/2014/main" id="{A7B890C6-8FBF-C57B-4DC9-DF8F284DD640}"/>
              </a:ext>
            </a:extLst>
          </p:cNvPr>
          <p:cNvSpPr/>
          <p:nvPr/>
        </p:nvSpPr>
        <p:spPr>
          <a:xfrm>
            <a:off x="493776" y="2788920"/>
            <a:ext cx="73152" cy="23774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16">
            <a:extLst>
              <a:ext uri="{FF2B5EF4-FFF2-40B4-BE49-F238E27FC236}">
                <a16:creationId xmlns:a16="http://schemas.microsoft.com/office/drawing/2014/main" id="{10451BF0-72C6-3589-1785-F1CA51D707CA}"/>
              </a:ext>
            </a:extLst>
          </p:cNvPr>
          <p:cNvSpPr/>
          <p:nvPr/>
        </p:nvSpPr>
        <p:spPr>
          <a:xfrm>
            <a:off x="676656" y="2898648"/>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Awareness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17">
            <a:extLst>
              <a:ext uri="{FF2B5EF4-FFF2-40B4-BE49-F238E27FC236}">
                <a16:creationId xmlns:a16="http://schemas.microsoft.com/office/drawing/2014/main" id="{02DBE884-8692-E59C-243D-545B078E535F}"/>
              </a:ext>
            </a:extLst>
          </p:cNvPr>
          <p:cNvSpPr/>
          <p:nvPr/>
        </p:nvSpPr>
        <p:spPr>
          <a:xfrm>
            <a:off x="676656" y="3246120"/>
            <a:ext cx="2423160" cy="18745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People can't follow rules they've never heard of. Communication creates the awareness surface on which governance lives.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Shape 18">
            <a:extLst>
              <a:ext uri="{FF2B5EF4-FFF2-40B4-BE49-F238E27FC236}">
                <a16:creationId xmlns:a16="http://schemas.microsoft.com/office/drawing/2014/main" id="{2D77D027-BC09-6253-A301-73D5594AEABA}"/>
              </a:ext>
            </a:extLst>
          </p:cNvPr>
          <p:cNvSpPr/>
          <p:nvPr/>
        </p:nvSpPr>
        <p:spPr>
          <a:xfrm>
            <a:off x="3328416" y="2788920"/>
            <a:ext cx="2697480" cy="23774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19">
            <a:extLst>
              <a:ext uri="{FF2B5EF4-FFF2-40B4-BE49-F238E27FC236}">
                <a16:creationId xmlns:a16="http://schemas.microsoft.com/office/drawing/2014/main" id="{68EEAC9B-EAF6-A291-6F3C-21F0E5209CE4}"/>
              </a:ext>
            </a:extLst>
          </p:cNvPr>
          <p:cNvSpPr/>
          <p:nvPr/>
        </p:nvSpPr>
        <p:spPr>
          <a:xfrm>
            <a:off x="3328416" y="2788920"/>
            <a:ext cx="73152" cy="237744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20">
            <a:extLst>
              <a:ext uri="{FF2B5EF4-FFF2-40B4-BE49-F238E27FC236}">
                <a16:creationId xmlns:a16="http://schemas.microsoft.com/office/drawing/2014/main" id="{5CC4E6F2-C951-25AA-7D38-D9D32E127629}"/>
              </a:ext>
            </a:extLst>
          </p:cNvPr>
          <p:cNvSpPr/>
          <p:nvPr/>
        </p:nvSpPr>
        <p:spPr>
          <a:xfrm>
            <a:off x="3511296" y="2898648"/>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Buy-In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21">
            <a:extLst>
              <a:ext uri="{FF2B5EF4-FFF2-40B4-BE49-F238E27FC236}">
                <a16:creationId xmlns:a16="http://schemas.microsoft.com/office/drawing/2014/main" id="{5549B9FA-AAA5-18E8-C153-0326829F8E4E}"/>
              </a:ext>
            </a:extLst>
          </p:cNvPr>
          <p:cNvSpPr/>
          <p:nvPr/>
        </p:nvSpPr>
        <p:spPr>
          <a:xfrm>
            <a:off x="3511296" y="3246120"/>
            <a:ext cx="2423160" cy="18745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Stakeholders support what they understand. Targeted communication turns top-down mandates into shared ownership.</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22">
            <a:extLst>
              <a:ext uri="{FF2B5EF4-FFF2-40B4-BE49-F238E27FC236}">
                <a16:creationId xmlns:a16="http://schemas.microsoft.com/office/drawing/2014/main" id="{5996403F-010D-9C6F-C3AF-DA0572E4FFCB}"/>
              </a:ext>
            </a:extLst>
          </p:cNvPr>
          <p:cNvSpPr/>
          <p:nvPr/>
        </p:nvSpPr>
        <p:spPr>
          <a:xfrm>
            <a:off x="6163056" y="2788920"/>
            <a:ext cx="2697480" cy="23774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23">
            <a:extLst>
              <a:ext uri="{FF2B5EF4-FFF2-40B4-BE49-F238E27FC236}">
                <a16:creationId xmlns:a16="http://schemas.microsoft.com/office/drawing/2014/main" id="{D8D63078-FDE4-6F93-A5CC-1965EEE16A00}"/>
              </a:ext>
            </a:extLst>
          </p:cNvPr>
          <p:cNvSpPr/>
          <p:nvPr/>
        </p:nvSpPr>
        <p:spPr>
          <a:xfrm>
            <a:off x="6163056" y="2788920"/>
            <a:ext cx="73152" cy="23774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24">
            <a:extLst>
              <a:ext uri="{FF2B5EF4-FFF2-40B4-BE49-F238E27FC236}">
                <a16:creationId xmlns:a16="http://schemas.microsoft.com/office/drawing/2014/main" id="{FCE14E95-F767-18D8-3426-AB930B46E9F1}"/>
              </a:ext>
            </a:extLst>
          </p:cNvPr>
          <p:cNvSpPr/>
          <p:nvPr/>
        </p:nvSpPr>
        <p:spPr>
          <a:xfrm>
            <a:off x="6345936" y="2898648"/>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Capability</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25">
            <a:extLst>
              <a:ext uri="{FF2B5EF4-FFF2-40B4-BE49-F238E27FC236}">
                <a16:creationId xmlns:a16="http://schemas.microsoft.com/office/drawing/2014/main" id="{65F0FAC0-8742-04AB-A91B-EBF70DE225FF}"/>
              </a:ext>
            </a:extLst>
          </p:cNvPr>
          <p:cNvSpPr/>
          <p:nvPr/>
        </p:nvSpPr>
        <p:spPr>
          <a:xfrm>
            <a:off x="6345936" y="3246120"/>
            <a:ext cx="2423160" cy="18745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Roles without training are titles without substance. Training transforms a role roster into a working team.</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26">
            <a:extLst>
              <a:ext uri="{FF2B5EF4-FFF2-40B4-BE49-F238E27FC236}">
                <a16:creationId xmlns:a16="http://schemas.microsoft.com/office/drawing/2014/main" id="{44515762-B929-352D-398B-FA68B80EBB7F}"/>
              </a:ext>
            </a:extLst>
          </p:cNvPr>
          <p:cNvSpPr/>
          <p:nvPr/>
        </p:nvSpPr>
        <p:spPr>
          <a:xfrm>
            <a:off x="8997696" y="2788920"/>
            <a:ext cx="2697480" cy="23774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27">
            <a:extLst>
              <a:ext uri="{FF2B5EF4-FFF2-40B4-BE49-F238E27FC236}">
                <a16:creationId xmlns:a16="http://schemas.microsoft.com/office/drawing/2014/main" id="{FB10577A-F94A-80CE-8A5A-839083BAF299}"/>
              </a:ext>
            </a:extLst>
          </p:cNvPr>
          <p:cNvSpPr/>
          <p:nvPr/>
        </p:nvSpPr>
        <p:spPr>
          <a:xfrm>
            <a:off x="8997696" y="2788920"/>
            <a:ext cx="73152" cy="2377440"/>
          </a:xfrm>
          <a:prstGeom prst="rect">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28">
            <a:extLst>
              <a:ext uri="{FF2B5EF4-FFF2-40B4-BE49-F238E27FC236}">
                <a16:creationId xmlns:a16="http://schemas.microsoft.com/office/drawing/2014/main" id="{6491C5A4-2F46-D9DF-9FA2-3DDF8BC4A925}"/>
              </a:ext>
            </a:extLst>
          </p:cNvPr>
          <p:cNvSpPr/>
          <p:nvPr/>
        </p:nvSpPr>
        <p:spPr>
          <a:xfrm>
            <a:off x="9180576" y="2898648"/>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Sustainability</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29">
            <a:extLst>
              <a:ext uri="{FF2B5EF4-FFF2-40B4-BE49-F238E27FC236}">
                <a16:creationId xmlns:a16="http://schemas.microsoft.com/office/drawing/2014/main" id="{2C82D134-20BB-22F5-71B4-9C69EC0F5304}"/>
              </a:ext>
            </a:extLst>
          </p:cNvPr>
          <p:cNvSpPr/>
          <p:nvPr/>
        </p:nvSpPr>
        <p:spPr>
          <a:xfrm>
            <a:off x="9180576" y="3246120"/>
            <a:ext cx="2423160" cy="18745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One-off launches fade. A rhythm of ongoing communication and training is what keeps the program alive at month 12 and year 2.</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Shape 30">
            <a:extLst>
              <a:ext uri="{FF2B5EF4-FFF2-40B4-BE49-F238E27FC236}">
                <a16:creationId xmlns:a16="http://schemas.microsoft.com/office/drawing/2014/main" id="{3A2EAA16-D93C-CE02-DD94-75F355D32C48}"/>
              </a:ext>
            </a:extLst>
          </p:cNvPr>
          <p:cNvSpPr/>
          <p:nvPr/>
        </p:nvSpPr>
        <p:spPr>
          <a:xfrm>
            <a:off x="502920" y="5349240"/>
            <a:ext cx="11155680" cy="77724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31">
            <a:extLst>
              <a:ext uri="{FF2B5EF4-FFF2-40B4-BE49-F238E27FC236}">
                <a16:creationId xmlns:a16="http://schemas.microsoft.com/office/drawing/2014/main" id="{17B73874-586D-38D9-8926-21AA8B310ED6}"/>
              </a:ext>
            </a:extLst>
          </p:cNvPr>
          <p:cNvSpPr/>
          <p:nvPr/>
        </p:nvSpPr>
        <p:spPr>
          <a:xfrm>
            <a:off x="685800" y="5440680"/>
            <a:ext cx="10789920" cy="5943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The point of Workshop 6:  </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leave the day with two roadmaps — a Communication Roadmap and a Training Roadmap — concrete enough to start developing it next Monday morning.</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81523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4988CF-ACE5-4001-30BB-0D755E63E59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E2E2E82-0736-AE8F-562A-F7E6E87F9749}"/>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Workshop 6 of 7 </a:t>
            </a:r>
          </a:p>
        </p:txBody>
      </p:sp>
      <p:sp>
        <p:nvSpPr>
          <p:cNvPr id="4" name="Footer Placeholder 3">
            <a:extLst>
              <a:ext uri="{FF2B5EF4-FFF2-40B4-BE49-F238E27FC236}">
                <a16:creationId xmlns:a16="http://schemas.microsoft.com/office/drawing/2014/main" id="{64359B41-8860-6D42-AE93-5F5D9CEF4B23}"/>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10842BA7-1AB4-BEFC-4F4F-1195CB9FA31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38F9EA19-BE40-5D29-1445-6513FA20C004}"/>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25D2DCDB-5E7C-B8E4-A558-FA33424F3AC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0" name="Group 9">
              <a:extLst>
                <a:ext uri="{FF2B5EF4-FFF2-40B4-BE49-F238E27FC236}">
                  <a16:creationId xmlns:a16="http://schemas.microsoft.com/office/drawing/2014/main" id="{5A220360-3EF0-6AEC-4901-F01F54F9F2E4}"/>
                </a:ext>
              </a:extLst>
            </p:cNvPr>
            <p:cNvGrpSpPr/>
            <p:nvPr/>
          </p:nvGrpSpPr>
          <p:grpSpPr>
            <a:xfrm>
              <a:off x="10892274" y="158021"/>
              <a:ext cx="1191080" cy="262128"/>
              <a:chOff x="9614080" y="308749"/>
              <a:chExt cx="1191080" cy="262128"/>
            </a:xfrm>
          </p:grpSpPr>
          <p:sp>
            <p:nvSpPr>
              <p:cNvPr id="12" name="Rectangle 11">
                <a:extLst>
                  <a:ext uri="{FF2B5EF4-FFF2-40B4-BE49-F238E27FC236}">
                    <a16:creationId xmlns:a16="http://schemas.microsoft.com/office/drawing/2014/main" id="{7B1C33A3-E715-261F-A140-84BE41B1924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13" name="Rectangle 12">
                <a:extLst>
                  <a:ext uri="{FF2B5EF4-FFF2-40B4-BE49-F238E27FC236}">
                    <a16:creationId xmlns:a16="http://schemas.microsoft.com/office/drawing/2014/main" id="{F326B486-3028-783F-84F7-EC22E188D55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 name="Shape 13">
            <a:extLst>
              <a:ext uri="{FF2B5EF4-FFF2-40B4-BE49-F238E27FC236}">
                <a16:creationId xmlns:a16="http://schemas.microsoft.com/office/drawing/2014/main" id="{75EB456B-07D4-0D2B-C3F4-E845EF9F2C3E}"/>
              </a:ext>
            </a:extLst>
          </p:cNvPr>
          <p:cNvSpPr/>
          <p:nvPr/>
        </p:nvSpPr>
        <p:spPr>
          <a:xfrm>
            <a:off x="560793" y="1696860"/>
            <a:ext cx="5394960" cy="416052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Shape 14">
            <a:extLst>
              <a:ext uri="{FF2B5EF4-FFF2-40B4-BE49-F238E27FC236}">
                <a16:creationId xmlns:a16="http://schemas.microsoft.com/office/drawing/2014/main" id="{DBF58C9E-0BF7-98D7-BBBF-D0C87A9146CC}"/>
              </a:ext>
            </a:extLst>
          </p:cNvPr>
          <p:cNvSpPr/>
          <p:nvPr/>
        </p:nvSpPr>
        <p:spPr>
          <a:xfrm>
            <a:off x="560793" y="1696860"/>
            <a:ext cx="5394960" cy="6858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15">
            <a:extLst>
              <a:ext uri="{FF2B5EF4-FFF2-40B4-BE49-F238E27FC236}">
                <a16:creationId xmlns:a16="http://schemas.microsoft.com/office/drawing/2014/main" id="{D5550AC1-417B-18CE-0AE4-A52E7AEA674F}"/>
              </a:ext>
            </a:extLst>
          </p:cNvPr>
          <p:cNvSpPr/>
          <p:nvPr/>
        </p:nvSpPr>
        <p:spPr>
          <a:xfrm>
            <a:off x="743673" y="1696860"/>
            <a:ext cx="5029200" cy="6858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MORNING  |  ROOTING FOR THE GAME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16">
            <a:extLst>
              <a:ext uri="{FF2B5EF4-FFF2-40B4-BE49-F238E27FC236}">
                <a16:creationId xmlns:a16="http://schemas.microsoft.com/office/drawing/2014/main" id="{9288615F-6CE3-D7CD-F025-6B63C488C8E4}"/>
              </a:ext>
            </a:extLst>
          </p:cNvPr>
          <p:cNvSpPr/>
          <p:nvPr/>
        </p:nvSpPr>
        <p:spPr>
          <a:xfrm>
            <a:off x="743673" y="2474100"/>
            <a:ext cx="50292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Defining the Communication Plan</a:t>
            </a:r>
            <a:endParaRPr kumimoji="0" lang="en-US" sz="2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17">
            <a:extLst>
              <a:ext uri="{FF2B5EF4-FFF2-40B4-BE49-F238E27FC236}">
                <a16:creationId xmlns:a16="http://schemas.microsoft.com/office/drawing/2014/main" id="{E4DD10C2-7AFB-9726-CDF1-4EE1E84DB074}"/>
              </a:ext>
            </a:extLst>
          </p:cNvPr>
          <p:cNvSpPr/>
          <p:nvPr/>
        </p:nvSpPr>
        <p:spPr>
          <a:xfrm>
            <a:off x="743673" y="3022740"/>
            <a:ext cx="5029200" cy="26974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 Wednesday morning we focus on a structured </a:t>
            </a:r>
            <a:r>
              <a:rPr kumimoji="0" lang="en-US" sz="14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Communication Plan</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that ensures governance efforts are clearly communicated across the organization and that all stakeholders are properly informed.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Effective communication creates awareness, secures buy-in, and fosters ongoing engagement. We explore multiple strategies, prioritize key activities, and craft a detailed communication roadmap.</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hape 18">
            <a:extLst>
              <a:ext uri="{FF2B5EF4-FFF2-40B4-BE49-F238E27FC236}">
                <a16:creationId xmlns:a16="http://schemas.microsoft.com/office/drawing/2014/main" id="{764C51FC-C8EE-179A-2CDF-F0DFC25EF7DE}"/>
              </a:ext>
            </a:extLst>
          </p:cNvPr>
          <p:cNvSpPr/>
          <p:nvPr/>
        </p:nvSpPr>
        <p:spPr>
          <a:xfrm>
            <a:off x="6230073" y="1696860"/>
            <a:ext cx="5394960" cy="4160520"/>
          </a:xfrm>
          <a:prstGeom prst="rect">
            <a:avLst/>
          </a:prstGeom>
          <a:solidFill>
            <a:srgbClr val="F1FAFA"/>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Shape 19">
            <a:extLst>
              <a:ext uri="{FF2B5EF4-FFF2-40B4-BE49-F238E27FC236}">
                <a16:creationId xmlns:a16="http://schemas.microsoft.com/office/drawing/2014/main" id="{090659FB-AAA4-C6B8-45EB-55FB42B048C0}"/>
              </a:ext>
            </a:extLst>
          </p:cNvPr>
          <p:cNvSpPr/>
          <p:nvPr/>
        </p:nvSpPr>
        <p:spPr>
          <a:xfrm>
            <a:off x="6230073" y="1696860"/>
            <a:ext cx="5394960" cy="6858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0">
            <a:extLst>
              <a:ext uri="{FF2B5EF4-FFF2-40B4-BE49-F238E27FC236}">
                <a16:creationId xmlns:a16="http://schemas.microsoft.com/office/drawing/2014/main" id="{A23C429B-C4E5-EB37-4EF5-A8BEC8C16529}"/>
              </a:ext>
            </a:extLst>
          </p:cNvPr>
          <p:cNvSpPr/>
          <p:nvPr/>
        </p:nvSpPr>
        <p:spPr>
          <a:xfrm>
            <a:off x="6412953" y="1696860"/>
            <a:ext cx="5029200" cy="6858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AFTERNOON  |  TRAINING CAMP</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1">
            <a:extLst>
              <a:ext uri="{FF2B5EF4-FFF2-40B4-BE49-F238E27FC236}">
                <a16:creationId xmlns:a16="http://schemas.microsoft.com/office/drawing/2014/main" id="{23C81901-EF5C-B0B3-7BB0-658DBF9213E5}"/>
              </a:ext>
            </a:extLst>
          </p:cNvPr>
          <p:cNvSpPr/>
          <p:nvPr/>
        </p:nvSpPr>
        <p:spPr>
          <a:xfrm>
            <a:off x="6412953" y="2474100"/>
            <a:ext cx="50292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Defining the Training Plan</a:t>
            </a:r>
            <a:endParaRPr kumimoji="0" lang="en-US" sz="2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22">
            <a:extLst>
              <a:ext uri="{FF2B5EF4-FFF2-40B4-BE49-F238E27FC236}">
                <a16:creationId xmlns:a16="http://schemas.microsoft.com/office/drawing/2014/main" id="{F00EBB7D-377A-1457-C0E5-11CC56B0AF9D}"/>
              </a:ext>
            </a:extLst>
          </p:cNvPr>
          <p:cNvSpPr/>
          <p:nvPr/>
        </p:nvSpPr>
        <p:spPr>
          <a:xfrm>
            <a:off x="6412953" y="3022740"/>
            <a:ext cx="5029200" cy="26974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In the afternoon we shift to the </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Training Plan</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that equips all data governance roles with the skills and knowledge they need to succeed.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We brainstorm training activities and key topics, prioritize the most essential ones, and develop a roadmap to deliver targeted training initiatives aligned with our governance milestones.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64736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ABB2CE-DF5B-A585-2732-2E58BB649A1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DFAC8AB-971D-B333-5319-32356227FEB7}"/>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Workshop 6 of 7 </a:t>
            </a:r>
          </a:p>
        </p:txBody>
      </p:sp>
      <p:sp>
        <p:nvSpPr>
          <p:cNvPr id="4" name="Footer Placeholder 3">
            <a:extLst>
              <a:ext uri="{FF2B5EF4-FFF2-40B4-BE49-F238E27FC236}">
                <a16:creationId xmlns:a16="http://schemas.microsoft.com/office/drawing/2014/main" id="{F1C05B15-1DA0-74E2-1698-AAC5DD13B9BB}"/>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0433577-0150-4D31-78EB-073566A143C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5FD79660-D4D3-3575-9F13-F2D64EC9EAB3}"/>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5180EA1E-3FE2-7397-F1EA-61013C9A7B2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7" name="Group 6">
              <a:extLst>
                <a:ext uri="{FF2B5EF4-FFF2-40B4-BE49-F238E27FC236}">
                  <a16:creationId xmlns:a16="http://schemas.microsoft.com/office/drawing/2014/main" id="{E7DC052E-B3D0-02C2-62F2-7239BACEC430}"/>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E55F156E-5509-A0FE-CD98-B6BC83A5F19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9" name="Rectangle 8">
                <a:extLst>
                  <a:ext uri="{FF2B5EF4-FFF2-40B4-BE49-F238E27FC236}">
                    <a16:creationId xmlns:a16="http://schemas.microsoft.com/office/drawing/2014/main" id="{AC78E882-C3D0-5908-43AC-585C68CEA93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0" name="Text 13">
            <a:extLst>
              <a:ext uri="{FF2B5EF4-FFF2-40B4-BE49-F238E27FC236}">
                <a16:creationId xmlns:a16="http://schemas.microsoft.com/office/drawing/2014/main" id="{97B4E74B-9B0F-A90B-2D74-1FBF65CBC1C0}"/>
              </a:ext>
            </a:extLst>
          </p:cNvPr>
          <p:cNvSpPr/>
          <p:nvPr/>
        </p:nvSpPr>
        <p:spPr>
          <a:xfrm>
            <a:off x="484632" y="1280160"/>
            <a:ext cx="1097280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Four concrete deliverables — two per round.</a:t>
            </a:r>
          </a:p>
        </p:txBody>
      </p:sp>
      <p:sp>
        <p:nvSpPr>
          <p:cNvPr id="12" name="Shape 14">
            <a:extLst>
              <a:ext uri="{FF2B5EF4-FFF2-40B4-BE49-F238E27FC236}">
                <a16:creationId xmlns:a16="http://schemas.microsoft.com/office/drawing/2014/main" id="{DE7F7268-C538-CA65-6908-1B663F853415}"/>
              </a:ext>
            </a:extLst>
          </p:cNvPr>
          <p:cNvSpPr/>
          <p:nvPr/>
        </p:nvSpPr>
        <p:spPr>
          <a:xfrm>
            <a:off x="484632" y="1783080"/>
            <a:ext cx="5394960" cy="2148840"/>
          </a:xfrm>
          <a:prstGeom prst="rect">
            <a:avLst/>
          </a:prstGeom>
          <a:solidFill>
            <a:srgbClr val="FFFFFF"/>
          </a:solidFill>
          <a:ln w="9525">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Shape 15">
            <a:extLst>
              <a:ext uri="{FF2B5EF4-FFF2-40B4-BE49-F238E27FC236}">
                <a16:creationId xmlns:a16="http://schemas.microsoft.com/office/drawing/2014/main" id="{47BA136D-8796-6250-3049-0F28D9810B57}"/>
              </a:ext>
            </a:extLst>
          </p:cNvPr>
          <p:cNvSpPr/>
          <p:nvPr/>
        </p:nvSpPr>
        <p:spPr>
          <a:xfrm>
            <a:off x="484632" y="1783080"/>
            <a:ext cx="109728" cy="21488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Shape 16">
            <a:extLst>
              <a:ext uri="{FF2B5EF4-FFF2-40B4-BE49-F238E27FC236}">
                <a16:creationId xmlns:a16="http://schemas.microsoft.com/office/drawing/2014/main" id="{268D4595-7D09-7C4E-F638-7226D5E9791F}"/>
              </a:ext>
            </a:extLst>
          </p:cNvPr>
          <p:cNvSpPr/>
          <p:nvPr/>
        </p:nvSpPr>
        <p:spPr>
          <a:xfrm>
            <a:off x="804672" y="2011680"/>
            <a:ext cx="1188720" cy="2743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Text 17">
            <a:extLst>
              <a:ext uri="{FF2B5EF4-FFF2-40B4-BE49-F238E27FC236}">
                <a16:creationId xmlns:a16="http://schemas.microsoft.com/office/drawing/2014/main" id="{C85A87C6-44F9-2414-1EFD-892583AB3B67}"/>
              </a:ext>
            </a:extLst>
          </p:cNvPr>
          <p:cNvSpPr/>
          <p:nvPr/>
        </p:nvSpPr>
        <p:spPr>
          <a:xfrm>
            <a:off x="804672" y="2011680"/>
            <a:ext cx="11887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MORNING</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ext 18">
            <a:extLst>
              <a:ext uri="{FF2B5EF4-FFF2-40B4-BE49-F238E27FC236}">
                <a16:creationId xmlns:a16="http://schemas.microsoft.com/office/drawing/2014/main" id="{37EE85BE-4D10-E275-5C0A-FF0025A77344}"/>
              </a:ext>
            </a:extLst>
          </p:cNvPr>
          <p:cNvSpPr/>
          <p:nvPr/>
        </p:nvSpPr>
        <p:spPr>
          <a:xfrm>
            <a:off x="804672" y="2377440"/>
            <a:ext cx="489204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Communication Concepts</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19">
            <a:extLst>
              <a:ext uri="{FF2B5EF4-FFF2-40B4-BE49-F238E27FC236}">
                <a16:creationId xmlns:a16="http://schemas.microsoft.com/office/drawing/2014/main" id="{137606AF-5040-F599-AEE6-8E286442A8A0}"/>
              </a:ext>
            </a:extLst>
          </p:cNvPr>
          <p:cNvSpPr/>
          <p:nvPr/>
        </p:nvSpPr>
        <p:spPr>
          <a:xfrm>
            <a:off x="804672" y="2834640"/>
            <a:ext cx="4892040" cy="10058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Detailed, visual concepts for the top communication activities, events, or artifacts that will drive awareness and engagement in the program — ready to prototype.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Shape 20">
            <a:extLst>
              <a:ext uri="{FF2B5EF4-FFF2-40B4-BE49-F238E27FC236}">
                <a16:creationId xmlns:a16="http://schemas.microsoft.com/office/drawing/2014/main" id="{F1662512-8025-B043-1759-60884541175F}"/>
              </a:ext>
            </a:extLst>
          </p:cNvPr>
          <p:cNvSpPr/>
          <p:nvPr/>
        </p:nvSpPr>
        <p:spPr>
          <a:xfrm>
            <a:off x="6108192" y="1783080"/>
            <a:ext cx="5394960" cy="2148840"/>
          </a:xfrm>
          <a:prstGeom prst="rect">
            <a:avLst/>
          </a:prstGeom>
          <a:solidFill>
            <a:srgbClr val="FFFFFF"/>
          </a:solidFill>
          <a:ln w="9525">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21">
            <a:extLst>
              <a:ext uri="{FF2B5EF4-FFF2-40B4-BE49-F238E27FC236}">
                <a16:creationId xmlns:a16="http://schemas.microsoft.com/office/drawing/2014/main" id="{0E20B833-2819-FAE3-FEAA-DE23C7F34607}"/>
              </a:ext>
            </a:extLst>
          </p:cNvPr>
          <p:cNvSpPr/>
          <p:nvPr/>
        </p:nvSpPr>
        <p:spPr>
          <a:xfrm>
            <a:off x="6108192" y="1783080"/>
            <a:ext cx="109728" cy="21488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hape 22">
            <a:extLst>
              <a:ext uri="{FF2B5EF4-FFF2-40B4-BE49-F238E27FC236}">
                <a16:creationId xmlns:a16="http://schemas.microsoft.com/office/drawing/2014/main" id="{0A0FCD84-AD0A-4625-4966-A65722B516E1}"/>
              </a:ext>
            </a:extLst>
          </p:cNvPr>
          <p:cNvSpPr/>
          <p:nvPr/>
        </p:nvSpPr>
        <p:spPr>
          <a:xfrm>
            <a:off x="6428232" y="2011680"/>
            <a:ext cx="1188720" cy="2743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3">
            <a:extLst>
              <a:ext uri="{FF2B5EF4-FFF2-40B4-BE49-F238E27FC236}">
                <a16:creationId xmlns:a16="http://schemas.microsoft.com/office/drawing/2014/main" id="{55133A64-A58A-D13E-46E8-C53C14E5469F}"/>
              </a:ext>
            </a:extLst>
          </p:cNvPr>
          <p:cNvSpPr/>
          <p:nvPr/>
        </p:nvSpPr>
        <p:spPr>
          <a:xfrm>
            <a:off x="6428232" y="2011680"/>
            <a:ext cx="11887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MORNING</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4">
            <a:extLst>
              <a:ext uri="{FF2B5EF4-FFF2-40B4-BE49-F238E27FC236}">
                <a16:creationId xmlns:a16="http://schemas.microsoft.com/office/drawing/2014/main" id="{04A289E7-D034-58DB-0BBA-E71F983B2B2A}"/>
              </a:ext>
            </a:extLst>
          </p:cNvPr>
          <p:cNvSpPr/>
          <p:nvPr/>
        </p:nvSpPr>
        <p:spPr>
          <a:xfrm>
            <a:off x="6428232" y="2377440"/>
            <a:ext cx="489204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Communication Roadmap</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 25">
            <a:extLst>
              <a:ext uri="{FF2B5EF4-FFF2-40B4-BE49-F238E27FC236}">
                <a16:creationId xmlns:a16="http://schemas.microsoft.com/office/drawing/2014/main" id="{B0C440CA-A360-0029-1265-39B503C7659C}"/>
              </a:ext>
            </a:extLst>
          </p:cNvPr>
          <p:cNvSpPr/>
          <p:nvPr/>
        </p:nvSpPr>
        <p:spPr>
          <a:xfrm>
            <a:off x="6428232" y="2834640"/>
            <a:ext cx="4892040" cy="10058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prioritized, time-sequenced plan of communication activities and artifacts, with owners assigned via the Accountability Assigner.</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26">
            <a:extLst>
              <a:ext uri="{FF2B5EF4-FFF2-40B4-BE49-F238E27FC236}">
                <a16:creationId xmlns:a16="http://schemas.microsoft.com/office/drawing/2014/main" id="{29E09521-035A-E7C7-A91E-917220EE7878}"/>
              </a:ext>
            </a:extLst>
          </p:cNvPr>
          <p:cNvSpPr/>
          <p:nvPr/>
        </p:nvSpPr>
        <p:spPr>
          <a:xfrm>
            <a:off x="484632" y="4160520"/>
            <a:ext cx="5394960" cy="2148840"/>
          </a:xfrm>
          <a:prstGeom prst="rect">
            <a:avLst/>
          </a:prstGeom>
          <a:solidFill>
            <a:srgbClr val="FFFFFF"/>
          </a:solidFill>
          <a:ln w="9525">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27">
            <a:extLst>
              <a:ext uri="{FF2B5EF4-FFF2-40B4-BE49-F238E27FC236}">
                <a16:creationId xmlns:a16="http://schemas.microsoft.com/office/drawing/2014/main" id="{C6969090-C0D9-E3CE-8BF3-1BA2D81EF421}"/>
              </a:ext>
            </a:extLst>
          </p:cNvPr>
          <p:cNvSpPr/>
          <p:nvPr/>
        </p:nvSpPr>
        <p:spPr>
          <a:xfrm>
            <a:off x="484632" y="4160520"/>
            <a:ext cx="109728" cy="214884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Shape 28">
            <a:extLst>
              <a:ext uri="{FF2B5EF4-FFF2-40B4-BE49-F238E27FC236}">
                <a16:creationId xmlns:a16="http://schemas.microsoft.com/office/drawing/2014/main" id="{A83674F0-4511-6DD3-96E5-C79BC47AC6FF}"/>
              </a:ext>
            </a:extLst>
          </p:cNvPr>
          <p:cNvSpPr/>
          <p:nvPr/>
        </p:nvSpPr>
        <p:spPr>
          <a:xfrm>
            <a:off x="804672" y="4389120"/>
            <a:ext cx="1188720" cy="2743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29">
            <a:extLst>
              <a:ext uri="{FF2B5EF4-FFF2-40B4-BE49-F238E27FC236}">
                <a16:creationId xmlns:a16="http://schemas.microsoft.com/office/drawing/2014/main" id="{743CF4FE-6C6B-EB59-21DD-2B1996AAD381}"/>
              </a:ext>
            </a:extLst>
          </p:cNvPr>
          <p:cNvSpPr/>
          <p:nvPr/>
        </p:nvSpPr>
        <p:spPr>
          <a:xfrm>
            <a:off x="804672" y="4389120"/>
            <a:ext cx="11887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AFTERNOON</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0">
            <a:extLst>
              <a:ext uri="{FF2B5EF4-FFF2-40B4-BE49-F238E27FC236}">
                <a16:creationId xmlns:a16="http://schemas.microsoft.com/office/drawing/2014/main" id="{E0B41FA0-3300-9C65-15DF-FC8139959029}"/>
              </a:ext>
            </a:extLst>
          </p:cNvPr>
          <p:cNvSpPr/>
          <p:nvPr/>
        </p:nvSpPr>
        <p:spPr>
          <a:xfrm>
            <a:off x="804672" y="4754880"/>
            <a:ext cx="489204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Training Concepts</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1">
            <a:extLst>
              <a:ext uri="{FF2B5EF4-FFF2-40B4-BE49-F238E27FC236}">
                <a16:creationId xmlns:a16="http://schemas.microsoft.com/office/drawing/2014/main" id="{E43E75DB-984D-1ED2-88E5-8EEA55FA4D54}"/>
              </a:ext>
            </a:extLst>
          </p:cNvPr>
          <p:cNvSpPr/>
          <p:nvPr/>
        </p:nvSpPr>
        <p:spPr>
          <a:xfrm>
            <a:off x="804672" y="5212080"/>
            <a:ext cx="4892040" cy="10058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Visual concepts for the training activities, events, or tools that will equip data stewards, data owners, and custodians with what they need to succeed.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2">
            <a:extLst>
              <a:ext uri="{FF2B5EF4-FFF2-40B4-BE49-F238E27FC236}">
                <a16:creationId xmlns:a16="http://schemas.microsoft.com/office/drawing/2014/main" id="{83367203-562E-30E7-6431-53233DAE2B8B}"/>
              </a:ext>
            </a:extLst>
          </p:cNvPr>
          <p:cNvSpPr/>
          <p:nvPr/>
        </p:nvSpPr>
        <p:spPr>
          <a:xfrm>
            <a:off x="6108192" y="4160520"/>
            <a:ext cx="5394960" cy="2148840"/>
          </a:xfrm>
          <a:prstGeom prst="rect">
            <a:avLst/>
          </a:prstGeom>
          <a:solidFill>
            <a:srgbClr val="FFFFFF"/>
          </a:solidFill>
          <a:ln w="9525">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3">
            <a:extLst>
              <a:ext uri="{FF2B5EF4-FFF2-40B4-BE49-F238E27FC236}">
                <a16:creationId xmlns:a16="http://schemas.microsoft.com/office/drawing/2014/main" id="{43727F81-56EB-BDC5-8DBF-D0D3834E9D28}"/>
              </a:ext>
            </a:extLst>
          </p:cNvPr>
          <p:cNvSpPr/>
          <p:nvPr/>
        </p:nvSpPr>
        <p:spPr>
          <a:xfrm>
            <a:off x="6108192" y="4160520"/>
            <a:ext cx="109728" cy="214884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4">
            <a:extLst>
              <a:ext uri="{FF2B5EF4-FFF2-40B4-BE49-F238E27FC236}">
                <a16:creationId xmlns:a16="http://schemas.microsoft.com/office/drawing/2014/main" id="{663A688D-FDD8-E515-334B-79D5C44E0B85}"/>
              </a:ext>
            </a:extLst>
          </p:cNvPr>
          <p:cNvSpPr/>
          <p:nvPr/>
        </p:nvSpPr>
        <p:spPr>
          <a:xfrm>
            <a:off x="6428232" y="4389120"/>
            <a:ext cx="1188720" cy="2743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5">
            <a:extLst>
              <a:ext uri="{FF2B5EF4-FFF2-40B4-BE49-F238E27FC236}">
                <a16:creationId xmlns:a16="http://schemas.microsoft.com/office/drawing/2014/main" id="{B9B10559-7B6A-672E-AF1A-600F54EA25C7}"/>
              </a:ext>
            </a:extLst>
          </p:cNvPr>
          <p:cNvSpPr/>
          <p:nvPr/>
        </p:nvSpPr>
        <p:spPr>
          <a:xfrm>
            <a:off x="6428232" y="4389120"/>
            <a:ext cx="11887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AFTERNOON</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36">
            <a:extLst>
              <a:ext uri="{FF2B5EF4-FFF2-40B4-BE49-F238E27FC236}">
                <a16:creationId xmlns:a16="http://schemas.microsoft.com/office/drawing/2014/main" id="{D894C47D-4E14-2554-D2CA-38BE81424A7D}"/>
              </a:ext>
            </a:extLst>
          </p:cNvPr>
          <p:cNvSpPr/>
          <p:nvPr/>
        </p:nvSpPr>
        <p:spPr>
          <a:xfrm>
            <a:off x="6428232" y="4754880"/>
            <a:ext cx="489204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Training Roadmap</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37">
            <a:extLst>
              <a:ext uri="{FF2B5EF4-FFF2-40B4-BE49-F238E27FC236}">
                <a16:creationId xmlns:a16="http://schemas.microsoft.com/office/drawing/2014/main" id="{428BAB58-43AC-1799-FC8A-A45C44C5F925}"/>
              </a:ext>
            </a:extLst>
          </p:cNvPr>
          <p:cNvSpPr/>
          <p:nvPr/>
        </p:nvSpPr>
        <p:spPr>
          <a:xfrm>
            <a:off x="6428232" y="5212080"/>
            <a:ext cx="4892040" cy="100584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structured roadmap for training initiatives, tailored to roles where needed and aligned with governance milestones.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271912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66E102-6056-0D67-FD85-458719E6CFD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F222533-D6DC-9C29-641C-EB20E94A1AB7}"/>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Segmenting the Audience  |  Three Tiers, One Program</a:t>
            </a:r>
          </a:p>
        </p:txBody>
      </p:sp>
      <p:sp>
        <p:nvSpPr>
          <p:cNvPr id="4" name="Footer Placeholder 3">
            <a:extLst>
              <a:ext uri="{FF2B5EF4-FFF2-40B4-BE49-F238E27FC236}">
                <a16:creationId xmlns:a16="http://schemas.microsoft.com/office/drawing/2014/main" id="{C46CF05F-582D-003E-043B-015AEB7CF6A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EE67018-2FAD-B31D-1481-B191EABA159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E9BC362A-5D91-4FAC-6D10-038BE834AF40}"/>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3A3B1D4A-A020-1D3F-2D7F-ED184072A49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7" name="Group 6">
              <a:extLst>
                <a:ext uri="{FF2B5EF4-FFF2-40B4-BE49-F238E27FC236}">
                  <a16:creationId xmlns:a16="http://schemas.microsoft.com/office/drawing/2014/main" id="{199DCEA4-9433-2ACC-48D2-1151A9E42E0C}"/>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1FB82242-84B8-4530-7737-74135BC99DB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9" name="Rectangle 8">
                <a:extLst>
                  <a:ext uri="{FF2B5EF4-FFF2-40B4-BE49-F238E27FC236}">
                    <a16:creationId xmlns:a16="http://schemas.microsoft.com/office/drawing/2014/main" id="{94E7EDF5-7F2E-9A8C-45C4-5228AA4816A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1" name="Shape 13">
            <a:extLst>
              <a:ext uri="{FF2B5EF4-FFF2-40B4-BE49-F238E27FC236}">
                <a16:creationId xmlns:a16="http://schemas.microsoft.com/office/drawing/2014/main" id="{E8FB905B-3762-0C3B-C13A-3DFAFA4D0FBE}"/>
              </a:ext>
            </a:extLst>
          </p:cNvPr>
          <p:cNvSpPr/>
          <p:nvPr/>
        </p:nvSpPr>
        <p:spPr>
          <a:xfrm>
            <a:off x="504444" y="1624054"/>
            <a:ext cx="11201400" cy="6400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 14">
            <a:extLst>
              <a:ext uri="{FF2B5EF4-FFF2-40B4-BE49-F238E27FC236}">
                <a16:creationId xmlns:a16="http://schemas.microsoft.com/office/drawing/2014/main" id="{DF2E4F63-2F02-C1BF-1CE6-3467343199AD}"/>
              </a:ext>
            </a:extLst>
          </p:cNvPr>
          <p:cNvSpPr/>
          <p:nvPr/>
        </p:nvSpPr>
        <p:spPr>
          <a:xfrm>
            <a:off x="687324" y="1624054"/>
            <a:ext cx="10835640" cy="6400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 common failure mode is to design one-size-fits-all communication and training. Different audiences need different depths — tag every idea with its target tier from the start.</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Shape 15">
            <a:extLst>
              <a:ext uri="{FF2B5EF4-FFF2-40B4-BE49-F238E27FC236}">
                <a16:creationId xmlns:a16="http://schemas.microsoft.com/office/drawing/2014/main" id="{ED46569D-AB97-5CBE-D10B-3915F8D4F2CB}"/>
              </a:ext>
            </a:extLst>
          </p:cNvPr>
          <p:cNvSpPr/>
          <p:nvPr/>
        </p:nvSpPr>
        <p:spPr>
          <a:xfrm>
            <a:off x="472440" y="2584174"/>
            <a:ext cx="3657600" cy="3657600"/>
          </a:xfrm>
          <a:prstGeom prst="rect">
            <a:avLst/>
          </a:prstGeom>
          <a:solidFill>
            <a:srgbClr val="FFFFFF"/>
          </a:solidFill>
          <a:ln w="1905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16">
            <a:extLst>
              <a:ext uri="{FF2B5EF4-FFF2-40B4-BE49-F238E27FC236}">
                <a16:creationId xmlns:a16="http://schemas.microsoft.com/office/drawing/2014/main" id="{773F05DE-0396-7A00-EF9D-409535D71985}"/>
              </a:ext>
            </a:extLst>
          </p:cNvPr>
          <p:cNvSpPr/>
          <p:nvPr/>
        </p:nvSpPr>
        <p:spPr>
          <a:xfrm>
            <a:off x="472440" y="2584174"/>
            <a:ext cx="3657600" cy="50292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17">
            <a:extLst>
              <a:ext uri="{FF2B5EF4-FFF2-40B4-BE49-F238E27FC236}">
                <a16:creationId xmlns:a16="http://schemas.microsoft.com/office/drawing/2014/main" id="{94211BC1-BE46-0284-0B3E-73A6FDF047F4}"/>
              </a:ext>
            </a:extLst>
          </p:cNvPr>
          <p:cNvSpPr/>
          <p:nvPr/>
        </p:nvSpPr>
        <p:spPr>
          <a:xfrm>
            <a:off x="609600" y="2584174"/>
            <a:ext cx="338328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T1  ·  ALL STAFF</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18">
            <a:extLst>
              <a:ext uri="{FF2B5EF4-FFF2-40B4-BE49-F238E27FC236}">
                <a16:creationId xmlns:a16="http://schemas.microsoft.com/office/drawing/2014/main" id="{99BD2E6E-8111-B4AD-D0B8-3354D9F6FEE4}"/>
              </a:ext>
            </a:extLst>
          </p:cNvPr>
          <p:cNvSpPr/>
          <p:nvPr/>
        </p:nvSpPr>
        <p:spPr>
          <a:xfrm>
            <a:off x="655320" y="3224254"/>
            <a:ext cx="3291840" cy="2880360"/>
          </a:xfrm>
          <a:prstGeom prst="rect">
            <a:avLst/>
          </a:prstGeom>
          <a:noFill/>
          <a:ln/>
        </p:spPr>
        <p:txBody>
          <a:bodyPr wrap="square" lIns="0" tIns="0" rIns="0" bIns="0" rtlCol="0" anchor="t"/>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Broad </a:t>
            </a:r>
            <a:r>
              <a:rPr kumimoji="0" lang="en-US" sz="16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awareness</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Who the stewards are, where the portal is, how to raise a data issue, why this matters. </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Delivered through low-friction channels: newsletter, town-hall, intranet, posters.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19">
            <a:extLst>
              <a:ext uri="{FF2B5EF4-FFF2-40B4-BE49-F238E27FC236}">
                <a16:creationId xmlns:a16="http://schemas.microsoft.com/office/drawing/2014/main" id="{25E48D93-9CAB-655B-DE30-87F92050A9D2}"/>
              </a:ext>
            </a:extLst>
          </p:cNvPr>
          <p:cNvSpPr/>
          <p:nvPr/>
        </p:nvSpPr>
        <p:spPr>
          <a:xfrm>
            <a:off x="4267200" y="2584174"/>
            <a:ext cx="3657600" cy="3657600"/>
          </a:xfrm>
          <a:prstGeom prst="rect">
            <a:avLst/>
          </a:prstGeom>
          <a:solidFill>
            <a:srgbClr val="FFFFFF"/>
          </a:solid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20">
            <a:extLst>
              <a:ext uri="{FF2B5EF4-FFF2-40B4-BE49-F238E27FC236}">
                <a16:creationId xmlns:a16="http://schemas.microsoft.com/office/drawing/2014/main" id="{D0C3AE33-F6A4-0965-E2FB-EE825FDE982E}"/>
              </a:ext>
            </a:extLst>
          </p:cNvPr>
          <p:cNvSpPr/>
          <p:nvPr/>
        </p:nvSpPr>
        <p:spPr>
          <a:xfrm>
            <a:off x="4267200" y="2584174"/>
            <a:ext cx="3657600" cy="50292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21">
            <a:extLst>
              <a:ext uri="{FF2B5EF4-FFF2-40B4-BE49-F238E27FC236}">
                <a16:creationId xmlns:a16="http://schemas.microsoft.com/office/drawing/2014/main" id="{EF14B964-7889-4D81-16DD-A4B7B061C7B9}"/>
              </a:ext>
            </a:extLst>
          </p:cNvPr>
          <p:cNvSpPr/>
          <p:nvPr/>
        </p:nvSpPr>
        <p:spPr>
          <a:xfrm>
            <a:off x="4404360" y="2584174"/>
            <a:ext cx="338328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T2  ·  DATA-TOUCHING ROLES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22">
            <a:extLst>
              <a:ext uri="{FF2B5EF4-FFF2-40B4-BE49-F238E27FC236}">
                <a16:creationId xmlns:a16="http://schemas.microsoft.com/office/drawing/2014/main" id="{59C1F2B0-FA89-C474-29F5-98B84F9A681F}"/>
              </a:ext>
            </a:extLst>
          </p:cNvPr>
          <p:cNvSpPr/>
          <p:nvPr/>
        </p:nvSpPr>
        <p:spPr>
          <a:xfrm>
            <a:off x="4450080" y="3224254"/>
            <a:ext cx="3291840" cy="2880360"/>
          </a:xfrm>
          <a:prstGeom prst="rect">
            <a:avLst/>
          </a:prstGeom>
          <a:noFill/>
          <a:ln/>
        </p:spPr>
        <p:txBody>
          <a:bodyPr wrap="square" lIns="0" tIns="0" rIns="0" bIns="0" rtlCol="0" anchor="t"/>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Business users, analysts, and anyone who regularly handles data. </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Needs </a:t>
            </a:r>
            <a:r>
              <a:rPr kumimoji="0" lang="en-US" sz="16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practical knowledge</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glossary usage, reporting issues, respecting access rules. </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Delivered through workshops, quick-reference cards, lunch-and-learns.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23">
            <a:extLst>
              <a:ext uri="{FF2B5EF4-FFF2-40B4-BE49-F238E27FC236}">
                <a16:creationId xmlns:a16="http://schemas.microsoft.com/office/drawing/2014/main" id="{9D5C849F-83AC-5DD5-E93E-C60B6D5E11FF}"/>
              </a:ext>
            </a:extLst>
          </p:cNvPr>
          <p:cNvSpPr/>
          <p:nvPr/>
        </p:nvSpPr>
        <p:spPr>
          <a:xfrm>
            <a:off x="8061960" y="2584174"/>
            <a:ext cx="3657600" cy="3657600"/>
          </a:xfrm>
          <a:prstGeom prst="rect">
            <a:avLst/>
          </a:prstGeom>
          <a:solidFill>
            <a:srgbClr val="FFFFFF"/>
          </a:solidFill>
          <a:ln w="1905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24">
            <a:extLst>
              <a:ext uri="{FF2B5EF4-FFF2-40B4-BE49-F238E27FC236}">
                <a16:creationId xmlns:a16="http://schemas.microsoft.com/office/drawing/2014/main" id="{DD6B7F6C-AF92-9C71-A94E-3CC4F571EF2C}"/>
              </a:ext>
            </a:extLst>
          </p:cNvPr>
          <p:cNvSpPr/>
          <p:nvPr/>
        </p:nvSpPr>
        <p:spPr>
          <a:xfrm>
            <a:off x="8061960" y="2584174"/>
            <a:ext cx="3657600" cy="50292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25">
            <a:extLst>
              <a:ext uri="{FF2B5EF4-FFF2-40B4-BE49-F238E27FC236}">
                <a16:creationId xmlns:a16="http://schemas.microsoft.com/office/drawing/2014/main" id="{D402AACA-0547-F6A7-5AA4-1278D4EDB76C}"/>
              </a:ext>
            </a:extLst>
          </p:cNvPr>
          <p:cNvSpPr/>
          <p:nvPr/>
        </p:nvSpPr>
        <p:spPr>
          <a:xfrm>
            <a:off x="8199120" y="2584174"/>
            <a:ext cx="3383280"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T3  ·  CORE GOVERNANCE ROLES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26">
            <a:extLst>
              <a:ext uri="{FF2B5EF4-FFF2-40B4-BE49-F238E27FC236}">
                <a16:creationId xmlns:a16="http://schemas.microsoft.com/office/drawing/2014/main" id="{3415CCDF-4D2A-3C32-D8C9-9F16D665E5F4}"/>
              </a:ext>
            </a:extLst>
          </p:cNvPr>
          <p:cNvSpPr/>
          <p:nvPr/>
        </p:nvSpPr>
        <p:spPr>
          <a:xfrm>
            <a:off x="8244840" y="3224254"/>
            <a:ext cx="3291840" cy="2880360"/>
          </a:xfrm>
          <a:prstGeom prst="rect">
            <a:avLst/>
          </a:prstGeom>
          <a:noFill/>
          <a:ln/>
        </p:spPr>
        <p:txBody>
          <a:bodyPr wrap="square" lIns="0" tIns="0" rIns="0" bIns="0" rtlCol="0" anchor="t"/>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Stewards, data owners, custodians. </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Needs </a:t>
            </a:r>
            <a:r>
              <a:rPr kumimoji="0" lang="en-US" sz="16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deep knowledge</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CDE stewardship, DQ rule-writing, metadata curation, policy enforcement. </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Delivered through labs, mentoring, certification ladders.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435439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208311-5546-A9C9-E13B-97062F7FDDD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A02237C-CE5E-EA19-7BC8-E2677DD77937}"/>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Workshop 6 of 7</a:t>
            </a:r>
          </a:p>
        </p:txBody>
      </p:sp>
      <p:sp>
        <p:nvSpPr>
          <p:cNvPr id="4" name="Footer Placeholder 3">
            <a:extLst>
              <a:ext uri="{FF2B5EF4-FFF2-40B4-BE49-F238E27FC236}">
                <a16:creationId xmlns:a16="http://schemas.microsoft.com/office/drawing/2014/main" id="{19923B3F-94A2-B43F-BBEB-DD364A8D8E7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681738-F31D-C5FB-905D-8C1813572D9B}"/>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69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CD3EF5BE-2D50-A6E7-6D1D-2191E1FCB471}"/>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99DFFFDF-3877-46FF-A6A5-14BEA145031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0" name="Group 9">
              <a:extLst>
                <a:ext uri="{FF2B5EF4-FFF2-40B4-BE49-F238E27FC236}">
                  <a16:creationId xmlns:a16="http://schemas.microsoft.com/office/drawing/2014/main" id="{E9F6CA9A-F93E-52F6-F491-ED9B35226B55}"/>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A1AC23BD-1DCE-8760-4DB5-2FC931F4359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20" name="Rectangle 19">
                <a:extLst>
                  <a:ext uri="{FF2B5EF4-FFF2-40B4-BE49-F238E27FC236}">
                    <a16:creationId xmlns:a16="http://schemas.microsoft.com/office/drawing/2014/main" id="{CB51A149-C8AD-3FF9-CC42-C33DE9FF8E9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Text 13">
            <a:extLst>
              <a:ext uri="{FF2B5EF4-FFF2-40B4-BE49-F238E27FC236}">
                <a16:creationId xmlns:a16="http://schemas.microsoft.com/office/drawing/2014/main" id="{090E344B-2D9D-8EE1-C2B1-0C34B1F6D78F}"/>
              </a:ext>
            </a:extLst>
          </p:cNvPr>
          <p:cNvSpPr/>
          <p:nvPr/>
        </p:nvSpPr>
        <p:spPr>
          <a:xfrm>
            <a:off x="552531" y="1493059"/>
            <a:ext cx="10972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In both morning and afternoon we follow the same five-exercise arc. Same flow, different focus.</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Shape 14">
            <a:extLst>
              <a:ext uri="{FF2B5EF4-FFF2-40B4-BE49-F238E27FC236}">
                <a16:creationId xmlns:a16="http://schemas.microsoft.com/office/drawing/2014/main" id="{6431C504-B934-1A47-F908-2F4F0E6EE7B4}"/>
              </a:ext>
            </a:extLst>
          </p:cNvPr>
          <p:cNvSpPr/>
          <p:nvPr/>
        </p:nvSpPr>
        <p:spPr>
          <a:xfrm>
            <a:off x="438231" y="2178859"/>
            <a:ext cx="2194560" cy="3200400"/>
          </a:xfrm>
          <a:prstGeom prst="rect">
            <a:avLst/>
          </a:prstGeom>
          <a:solidFill>
            <a:srgbClr val="FFFFFF"/>
          </a:solidFill>
          <a:ln w="9525">
            <a:solidFill>
              <a:srgbClr val="CBD5E0"/>
            </a:solidFill>
            <a:prstDash val="solid"/>
          </a:ln>
          <a:effectLst>
            <a:outerShdw blurRad="76200" dist="254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15">
            <a:extLst>
              <a:ext uri="{FF2B5EF4-FFF2-40B4-BE49-F238E27FC236}">
                <a16:creationId xmlns:a16="http://schemas.microsoft.com/office/drawing/2014/main" id="{A4FA130A-D5DF-B542-6A64-ECBEB6CB2075}"/>
              </a:ext>
            </a:extLst>
          </p:cNvPr>
          <p:cNvSpPr/>
          <p:nvPr/>
        </p:nvSpPr>
        <p:spPr>
          <a:xfrm>
            <a:off x="1169751" y="2407459"/>
            <a:ext cx="731520" cy="7315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16">
            <a:extLst>
              <a:ext uri="{FF2B5EF4-FFF2-40B4-BE49-F238E27FC236}">
                <a16:creationId xmlns:a16="http://schemas.microsoft.com/office/drawing/2014/main" id="{3B41B6EB-2F36-2F57-1DE2-B7FE9AA12E5F}"/>
              </a:ext>
            </a:extLst>
          </p:cNvPr>
          <p:cNvSpPr/>
          <p:nvPr/>
        </p:nvSpPr>
        <p:spPr>
          <a:xfrm>
            <a:off x="1169751" y="2407459"/>
            <a:ext cx="731520" cy="7315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1</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17">
            <a:extLst>
              <a:ext uri="{FF2B5EF4-FFF2-40B4-BE49-F238E27FC236}">
                <a16:creationId xmlns:a16="http://schemas.microsoft.com/office/drawing/2014/main" id="{6D5248D4-4015-BE1D-438F-E2712B1F3C8D}"/>
              </a:ext>
            </a:extLst>
          </p:cNvPr>
          <p:cNvSpPr/>
          <p:nvPr/>
        </p:nvSpPr>
        <p:spPr>
          <a:xfrm>
            <a:off x="575391" y="3276139"/>
            <a:ext cx="1920240" cy="6400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Lightning Demos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18">
            <a:extLst>
              <a:ext uri="{FF2B5EF4-FFF2-40B4-BE49-F238E27FC236}">
                <a16:creationId xmlns:a16="http://schemas.microsoft.com/office/drawing/2014/main" id="{2474A83E-5FA2-E848-1BC0-4B2BA6010537}"/>
              </a:ext>
            </a:extLst>
          </p:cNvPr>
          <p:cNvSpPr/>
          <p:nvPr/>
        </p:nvSpPr>
        <p:spPr>
          <a:xfrm>
            <a:off x="621111" y="3916219"/>
            <a:ext cx="1828800" cy="137160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Inspire with real-world examples. 3–5 demos, 3 minutes each.</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20">
            <a:extLst>
              <a:ext uri="{FF2B5EF4-FFF2-40B4-BE49-F238E27FC236}">
                <a16:creationId xmlns:a16="http://schemas.microsoft.com/office/drawing/2014/main" id="{77046256-D221-B6A0-9CF1-548B76D155F3}"/>
              </a:ext>
            </a:extLst>
          </p:cNvPr>
          <p:cNvSpPr/>
          <p:nvPr/>
        </p:nvSpPr>
        <p:spPr>
          <a:xfrm>
            <a:off x="2742519" y="2178859"/>
            <a:ext cx="2194560" cy="3200400"/>
          </a:xfrm>
          <a:prstGeom prst="rect">
            <a:avLst/>
          </a:prstGeom>
          <a:solidFill>
            <a:srgbClr val="FFFFFF"/>
          </a:solidFill>
          <a:ln w="9525">
            <a:solidFill>
              <a:srgbClr val="CBD5E0"/>
            </a:solidFill>
            <a:prstDash val="solid"/>
          </a:ln>
          <a:effectLst>
            <a:outerShdw blurRad="76200" dist="254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21">
            <a:extLst>
              <a:ext uri="{FF2B5EF4-FFF2-40B4-BE49-F238E27FC236}">
                <a16:creationId xmlns:a16="http://schemas.microsoft.com/office/drawing/2014/main" id="{34B1CFD5-BB6B-DB84-B422-D1479DA1115B}"/>
              </a:ext>
            </a:extLst>
          </p:cNvPr>
          <p:cNvSpPr/>
          <p:nvPr/>
        </p:nvSpPr>
        <p:spPr>
          <a:xfrm>
            <a:off x="3474039" y="2407459"/>
            <a:ext cx="731520" cy="7315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22">
            <a:extLst>
              <a:ext uri="{FF2B5EF4-FFF2-40B4-BE49-F238E27FC236}">
                <a16:creationId xmlns:a16="http://schemas.microsoft.com/office/drawing/2014/main" id="{8028CCCC-59DA-D60A-528D-566A41211823}"/>
              </a:ext>
            </a:extLst>
          </p:cNvPr>
          <p:cNvSpPr/>
          <p:nvPr/>
        </p:nvSpPr>
        <p:spPr>
          <a:xfrm>
            <a:off x="3474039" y="2407459"/>
            <a:ext cx="731520" cy="7315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2</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23">
            <a:extLst>
              <a:ext uri="{FF2B5EF4-FFF2-40B4-BE49-F238E27FC236}">
                <a16:creationId xmlns:a16="http://schemas.microsoft.com/office/drawing/2014/main" id="{C2D0D225-1AC5-3974-755B-313ABCDBF2CD}"/>
              </a:ext>
            </a:extLst>
          </p:cNvPr>
          <p:cNvSpPr/>
          <p:nvPr/>
        </p:nvSpPr>
        <p:spPr>
          <a:xfrm>
            <a:off x="2879679" y="3276139"/>
            <a:ext cx="1920240" cy="6400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10 for 10 Brainstorm</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24">
            <a:extLst>
              <a:ext uri="{FF2B5EF4-FFF2-40B4-BE49-F238E27FC236}">
                <a16:creationId xmlns:a16="http://schemas.microsoft.com/office/drawing/2014/main" id="{4079CF44-107C-EEDC-0D22-988D6F7E4448}"/>
              </a:ext>
            </a:extLst>
          </p:cNvPr>
          <p:cNvSpPr/>
          <p:nvPr/>
        </p:nvSpPr>
        <p:spPr>
          <a:xfrm>
            <a:off x="2925399" y="3916219"/>
            <a:ext cx="1828800" cy="137160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Silent generation of ideas, then heatmap + Decider vote on the wall.</a:t>
            </a:r>
          </a:p>
        </p:txBody>
      </p:sp>
      <p:sp>
        <p:nvSpPr>
          <p:cNvPr id="31" name="Shape 26">
            <a:extLst>
              <a:ext uri="{FF2B5EF4-FFF2-40B4-BE49-F238E27FC236}">
                <a16:creationId xmlns:a16="http://schemas.microsoft.com/office/drawing/2014/main" id="{B873B206-56D2-D4DB-3541-60686340B3B5}"/>
              </a:ext>
            </a:extLst>
          </p:cNvPr>
          <p:cNvSpPr/>
          <p:nvPr/>
        </p:nvSpPr>
        <p:spPr>
          <a:xfrm>
            <a:off x="5046807" y="2178859"/>
            <a:ext cx="2194560" cy="3200400"/>
          </a:xfrm>
          <a:prstGeom prst="rect">
            <a:avLst/>
          </a:prstGeom>
          <a:solidFill>
            <a:srgbClr val="FFFFFF"/>
          </a:solidFill>
          <a:ln w="9525">
            <a:solidFill>
              <a:srgbClr val="CBD5E0"/>
            </a:solidFill>
            <a:prstDash val="solid"/>
          </a:ln>
          <a:effectLst>
            <a:outerShdw blurRad="76200" dist="254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27">
            <a:extLst>
              <a:ext uri="{FF2B5EF4-FFF2-40B4-BE49-F238E27FC236}">
                <a16:creationId xmlns:a16="http://schemas.microsoft.com/office/drawing/2014/main" id="{C58B9119-9265-E842-DD63-6CF5E9AAD274}"/>
              </a:ext>
            </a:extLst>
          </p:cNvPr>
          <p:cNvSpPr/>
          <p:nvPr/>
        </p:nvSpPr>
        <p:spPr>
          <a:xfrm>
            <a:off x="5778327" y="2407459"/>
            <a:ext cx="731520" cy="7315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28">
            <a:extLst>
              <a:ext uri="{FF2B5EF4-FFF2-40B4-BE49-F238E27FC236}">
                <a16:creationId xmlns:a16="http://schemas.microsoft.com/office/drawing/2014/main" id="{CB40DDD9-1E16-D68A-0A2E-F26FF5EA6328}"/>
              </a:ext>
            </a:extLst>
          </p:cNvPr>
          <p:cNvSpPr/>
          <p:nvPr/>
        </p:nvSpPr>
        <p:spPr>
          <a:xfrm>
            <a:off x="5778327" y="2407459"/>
            <a:ext cx="731520" cy="7315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3</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29">
            <a:extLst>
              <a:ext uri="{FF2B5EF4-FFF2-40B4-BE49-F238E27FC236}">
                <a16:creationId xmlns:a16="http://schemas.microsoft.com/office/drawing/2014/main" id="{4BAE05FF-BF29-3D78-C6AF-8A11D961BF50}"/>
              </a:ext>
            </a:extLst>
          </p:cNvPr>
          <p:cNvSpPr/>
          <p:nvPr/>
        </p:nvSpPr>
        <p:spPr>
          <a:xfrm>
            <a:off x="5183967" y="3276139"/>
            <a:ext cx="1920240" cy="6400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Action Board</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30">
            <a:extLst>
              <a:ext uri="{FF2B5EF4-FFF2-40B4-BE49-F238E27FC236}">
                <a16:creationId xmlns:a16="http://schemas.microsoft.com/office/drawing/2014/main" id="{D6457714-C53A-D35E-2AE2-D2C69787277E}"/>
              </a:ext>
            </a:extLst>
          </p:cNvPr>
          <p:cNvSpPr/>
          <p:nvPr/>
        </p:nvSpPr>
        <p:spPr>
          <a:xfrm>
            <a:off x="5229687" y="3916219"/>
            <a:ext cx="1828800" cy="137160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Plot the voted ideas on Impact × Effort. Keep only the top-left quadrant.</a:t>
            </a:r>
          </a:p>
        </p:txBody>
      </p:sp>
      <p:sp>
        <p:nvSpPr>
          <p:cNvPr id="37" name="Shape 32">
            <a:extLst>
              <a:ext uri="{FF2B5EF4-FFF2-40B4-BE49-F238E27FC236}">
                <a16:creationId xmlns:a16="http://schemas.microsoft.com/office/drawing/2014/main" id="{E9BF028B-DCA0-96FF-05E2-203C7880620C}"/>
              </a:ext>
            </a:extLst>
          </p:cNvPr>
          <p:cNvSpPr/>
          <p:nvPr/>
        </p:nvSpPr>
        <p:spPr>
          <a:xfrm>
            <a:off x="7351095" y="2178859"/>
            <a:ext cx="2194560" cy="3200400"/>
          </a:xfrm>
          <a:prstGeom prst="rect">
            <a:avLst/>
          </a:prstGeom>
          <a:solidFill>
            <a:srgbClr val="FFFFFF"/>
          </a:solidFill>
          <a:ln w="9525">
            <a:solidFill>
              <a:srgbClr val="CBD5E0"/>
            </a:solidFill>
            <a:prstDash val="solid"/>
          </a:ln>
          <a:effectLst>
            <a:outerShdw blurRad="76200" dist="254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33">
            <a:extLst>
              <a:ext uri="{FF2B5EF4-FFF2-40B4-BE49-F238E27FC236}">
                <a16:creationId xmlns:a16="http://schemas.microsoft.com/office/drawing/2014/main" id="{C768A941-D8A3-E5D8-3EED-8CC6A63FCEB1}"/>
              </a:ext>
            </a:extLst>
          </p:cNvPr>
          <p:cNvSpPr/>
          <p:nvPr/>
        </p:nvSpPr>
        <p:spPr>
          <a:xfrm>
            <a:off x="8082615" y="2407459"/>
            <a:ext cx="731520" cy="7315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34">
            <a:extLst>
              <a:ext uri="{FF2B5EF4-FFF2-40B4-BE49-F238E27FC236}">
                <a16:creationId xmlns:a16="http://schemas.microsoft.com/office/drawing/2014/main" id="{208926FC-760D-848D-4003-3C53A618C888}"/>
              </a:ext>
            </a:extLst>
          </p:cNvPr>
          <p:cNvSpPr/>
          <p:nvPr/>
        </p:nvSpPr>
        <p:spPr>
          <a:xfrm>
            <a:off x="8082615" y="2407459"/>
            <a:ext cx="731520" cy="7315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4</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35">
            <a:extLst>
              <a:ext uri="{FF2B5EF4-FFF2-40B4-BE49-F238E27FC236}">
                <a16:creationId xmlns:a16="http://schemas.microsoft.com/office/drawing/2014/main" id="{53D00DDA-C292-0108-7BA3-8C69A9AEB78C}"/>
              </a:ext>
            </a:extLst>
          </p:cNvPr>
          <p:cNvSpPr/>
          <p:nvPr/>
        </p:nvSpPr>
        <p:spPr>
          <a:xfrm>
            <a:off x="7488255" y="3276139"/>
            <a:ext cx="1920240" cy="6400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Concept Creation</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36">
            <a:extLst>
              <a:ext uri="{FF2B5EF4-FFF2-40B4-BE49-F238E27FC236}">
                <a16:creationId xmlns:a16="http://schemas.microsoft.com/office/drawing/2014/main" id="{9C72B5E9-CF4A-3C07-AFC8-2DA11133F3A7}"/>
              </a:ext>
            </a:extLst>
          </p:cNvPr>
          <p:cNvSpPr/>
          <p:nvPr/>
        </p:nvSpPr>
        <p:spPr>
          <a:xfrm>
            <a:off x="7533975" y="3916219"/>
            <a:ext cx="1828800" cy="137160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Turn top-left ideas into detailed, testable concepts.</a:t>
            </a:r>
          </a:p>
        </p:txBody>
      </p:sp>
      <p:sp>
        <p:nvSpPr>
          <p:cNvPr id="43" name="Shape 38">
            <a:extLst>
              <a:ext uri="{FF2B5EF4-FFF2-40B4-BE49-F238E27FC236}">
                <a16:creationId xmlns:a16="http://schemas.microsoft.com/office/drawing/2014/main" id="{B7A54315-DADD-FA61-063C-634D4FA14E60}"/>
              </a:ext>
            </a:extLst>
          </p:cNvPr>
          <p:cNvSpPr/>
          <p:nvPr/>
        </p:nvSpPr>
        <p:spPr>
          <a:xfrm>
            <a:off x="9655383" y="2178859"/>
            <a:ext cx="2194560" cy="3200400"/>
          </a:xfrm>
          <a:prstGeom prst="rect">
            <a:avLst/>
          </a:prstGeom>
          <a:solidFill>
            <a:srgbClr val="FFFFFF"/>
          </a:solidFill>
          <a:ln w="9525">
            <a:solidFill>
              <a:srgbClr val="CBD5E0"/>
            </a:solidFill>
            <a:prstDash val="solid"/>
          </a:ln>
          <a:effectLst>
            <a:outerShdw blurRad="76200" dist="254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39">
            <a:extLst>
              <a:ext uri="{FF2B5EF4-FFF2-40B4-BE49-F238E27FC236}">
                <a16:creationId xmlns:a16="http://schemas.microsoft.com/office/drawing/2014/main" id="{22C43700-86D5-2018-CBEE-08C1442AFAE0}"/>
              </a:ext>
            </a:extLst>
          </p:cNvPr>
          <p:cNvSpPr/>
          <p:nvPr/>
        </p:nvSpPr>
        <p:spPr>
          <a:xfrm>
            <a:off x="10386903" y="2407459"/>
            <a:ext cx="731520" cy="7315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40">
            <a:extLst>
              <a:ext uri="{FF2B5EF4-FFF2-40B4-BE49-F238E27FC236}">
                <a16:creationId xmlns:a16="http://schemas.microsoft.com/office/drawing/2014/main" id="{547E3729-2B62-4572-C022-54B7102A9C8D}"/>
              </a:ext>
            </a:extLst>
          </p:cNvPr>
          <p:cNvSpPr/>
          <p:nvPr/>
        </p:nvSpPr>
        <p:spPr>
          <a:xfrm>
            <a:off x="10386903" y="2407459"/>
            <a:ext cx="731520" cy="7315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5</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41">
            <a:extLst>
              <a:ext uri="{FF2B5EF4-FFF2-40B4-BE49-F238E27FC236}">
                <a16:creationId xmlns:a16="http://schemas.microsoft.com/office/drawing/2014/main" id="{C932A064-5721-E267-802F-77BF013C86CC}"/>
              </a:ext>
            </a:extLst>
          </p:cNvPr>
          <p:cNvSpPr/>
          <p:nvPr/>
        </p:nvSpPr>
        <p:spPr>
          <a:xfrm>
            <a:off x="9792543" y="3276139"/>
            <a:ext cx="1920240" cy="6400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Georgia" pitchFamily="34" charset="-122"/>
                <a:cs typeface="Arial" panose="020B0604020202020204" pitchFamily="34" charset="0"/>
              </a:rPr>
              <a:t>Roadmap</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42">
            <a:extLst>
              <a:ext uri="{FF2B5EF4-FFF2-40B4-BE49-F238E27FC236}">
                <a16:creationId xmlns:a16="http://schemas.microsoft.com/office/drawing/2014/main" id="{EFF60BAD-CFB2-EE1B-5C2E-BEBD735D799E}"/>
              </a:ext>
            </a:extLst>
          </p:cNvPr>
          <p:cNvSpPr/>
          <p:nvPr/>
        </p:nvSpPr>
        <p:spPr>
          <a:xfrm>
            <a:off x="9838263" y="3916219"/>
            <a:ext cx="1828800" cy="137160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Place winning concepts on a timeline. Assign owners.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43">
            <a:extLst>
              <a:ext uri="{FF2B5EF4-FFF2-40B4-BE49-F238E27FC236}">
                <a16:creationId xmlns:a16="http://schemas.microsoft.com/office/drawing/2014/main" id="{DFB0CEC2-E1A2-CECD-80FD-02A556114517}"/>
              </a:ext>
            </a:extLst>
          </p:cNvPr>
          <p:cNvSpPr/>
          <p:nvPr/>
        </p:nvSpPr>
        <p:spPr>
          <a:xfrm>
            <a:off x="552531" y="5607859"/>
            <a:ext cx="5486400" cy="5486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44">
            <a:extLst>
              <a:ext uri="{FF2B5EF4-FFF2-40B4-BE49-F238E27FC236}">
                <a16:creationId xmlns:a16="http://schemas.microsoft.com/office/drawing/2014/main" id="{25C65DD5-BB50-FC4E-39FF-49CB9161DD11}"/>
              </a:ext>
            </a:extLst>
          </p:cNvPr>
          <p:cNvSpPr/>
          <p:nvPr/>
        </p:nvSpPr>
        <p:spPr>
          <a:xfrm>
            <a:off x="552531" y="5607859"/>
            <a:ext cx="5486400"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ROUND 1  ·  MORNING  ·  COMMUNICATION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45">
            <a:extLst>
              <a:ext uri="{FF2B5EF4-FFF2-40B4-BE49-F238E27FC236}">
                <a16:creationId xmlns:a16="http://schemas.microsoft.com/office/drawing/2014/main" id="{56576B7E-F783-5C61-F7DC-349CD6F86110}"/>
              </a:ext>
            </a:extLst>
          </p:cNvPr>
          <p:cNvSpPr/>
          <p:nvPr/>
        </p:nvSpPr>
        <p:spPr>
          <a:xfrm>
            <a:off x="6221811" y="5607859"/>
            <a:ext cx="5532120" cy="54864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46">
            <a:extLst>
              <a:ext uri="{FF2B5EF4-FFF2-40B4-BE49-F238E27FC236}">
                <a16:creationId xmlns:a16="http://schemas.microsoft.com/office/drawing/2014/main" id="{05D8AD96-9D88-EDB4-BC4F-D8B446AC27E3}"/>
              </a:ext>
            </a:extLst>
          </p:cNvPr>
          <p:cNvSpPr/>
          <p:nvPr/>
        </p:nvSpPr>
        <p:spPr>
          <a:xfrm>
            <a:off x="6221811" y="5607859"/>
            <a:ext cx="5532120"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ROUND 2  ·  AFTERNOON  ·  TRAINING</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53" name="Straight Arrow Connector 52">
            <a:extLst>
              <a:ext uri="{FF2B5EF4-FFF2-40B4-BE49-F238E27FC236}">
                <a16:creationId xmlns:a16="http://schemas.microsoft.com/office/drawing/2014/main" id="{024BC4B0-9C53-75BD-71F7-B79D45CDCF9B}"/>
              </a:ext>
            </a:extLst>
          </p:cNvPr>
          <p:cNvCxnSpPr>
            <a:stCxn id="11" idx="3"/>
            <a:endCxn id="25" idx="1"/>
          </p:cNvCxnSpPr>
          <p:nvPr/>
        </p:nvCxnSpPr>
        <p:spPr>
          <a:xfrm>
            <a:off x="2632791" y="3779059"/>
            <a:ext cx="109728" cy="0"/>
          </a:xfrm>
          <a:prstGeom prst="straightConnector1">
            <a:avLst/>
          </a:prstGeom>
          <a:ln>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FF776FF7-84AC-8150-E72D-80C49CCAEE73}"/>
              </a:ext>
            </a:extLst>
          </p:cNvPr>
          <p:cNvCxnSpPr>
            <a:cxnSpLocks/>
            <a:stCxn id="25" idx="3"/>
            <a:endCxn id="31" idx="1"/>
          </p:cNvCxnSpPr>
          <p:nvPr/>
        </p:nvCxnSpPr>
        <p:spPr>
          <a:xfrm>
            <a:off x="4937079" y="3779059"/>
            <a:ext cx="109728" cy="0"/>
          </a:xfrm>
          <a:prstGeom prst="straightConnector1">
            <a:avLst/>
          </a:prstGeom>
          <a:ln>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57" name="Straight Arrow Connector 56">
            <a:extLst>
              <a:ext uri="{FF2B5EF4-FFF2-40B4-BE49-F238E27FC236}">
                <a16:creationId xmlns:a16="http://schemas.microsoft.com/office/drawing/2014/main" id="{B5F17784-4225-B52E-6B79-CB4483CDF422}"/>
              </a:ext>
            </a:extLst>
          </p:cNvPr>
          <p:cNvCxnSpPr>
            <a:cxnSpLocks/>
            <a:stCxn id="37" idx="3"/>
            <a:endCxn id="43" idx="1"/>
          </p:cNvCxnSpPr>
          <p:nvPr/>
        </p:nvCxnSpPr>
        <p:spPr>
          <a:xfrm>
            <a:off x="9545655" y="3779059"/>
            <a:ext cx="109728" cy="0"/>
          </a:xfrm>
          <a:prstGeom prst="straightConnector1">
            <a:avLst/>
          </a:prstGeom>
          <a:ln>
            <a:solidFill>
              <a:srgbClr val="11B5B4"/>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A87676B5-4DE6-9F2D-D61B-187826588817}"/>
              </a:ext>
            </a:extLst>
          </p:cNvPr>
          <p:cNvCxnSpPr>
            <a:cxnSpLocks/>
            <a:stCxn id="31" idx="3"/>
            <a:endCxn id="37" idx="1"/>
          </p:cNvCxnSpPr>
          <p:nvPr/>
        </p:nvCxnSpPr>
        <p:spPr>
          <a:xfrm>
            <a:off x="7241367" y="3779059"/>
            <a:ext cx="109728" cy="0"/>
          </a:xfrm>
          <a:prstGeom prst="straightConnector1">
            <a:avLst/>
          </a:prstGeom>
          <a:ln>
            <a:solidFill>
              <a:srgbClr val="11B5B4"/>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1745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Workshop 5 of 7 </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038350"/>
            <a:ext cx="9544936" cy="1170662"/>
          </a:xfrm>
        </p:spPr>
        <p:txBody>
          <a:bodyPr/>
          <a:lstStyle/>
          <a:p>
            <a:pPr marL="0" indent="0" algn="just">
              <a:lnSpc>
                <a:spcPct val="100000"/>
              </a:lnSpc>
              <a:buNone/>
            </a:pPr>
            <a:r>
              <a:rPr lang="en-US" sz="1600" dirty="0">
                <a:solidFill>
                  <a:schemeClr val="bg1"/>
                </a:solidFill>
              </a:rPr>
              <a:t>The first part of Monday’s workshop focuses on creating a Measurement Dashboard that will serve as the backbone of our data governance </a:t>
            </a:r>
            <a:r>
              <a:rPr lang="en-US" sz="1600" b="1" dirty="0">
                <a:solidFill>
                  <a:schemeClr val="bg1"/>
                </a:solidFill>
              </a:rPr>
              <a:t>performance tracking</a:t>
            </a:r>
            <a:r>
              <a:rPr lang="en-US" sz="1600" dirty="0">
                <a:solidFill>
                  <a:schemeClr val="bg1"/>
                </a:solidFill>
              </a:rPr>
              <a:t>. We’ll work together to identify the most </a:t>
            </a:r>
            <a:r>
              <a:rPr lang="en-US" sz="1600" b="1" dirty="0">
                <a:solidFill>
                  <a:schemeClr val="bg1"/>
                </a:solidFill>
              </a:rPr>
              <a:t>meaningful metrics </a:t>
            </a:r>
            <a:r>
              <a:rPr lang="en-US" sz="1600" dirty="0">
                <a:solidFill>
                  <a:schemeClr val="bg1"/>
                </a:solidFill>
              </a:rPr>
              <a:t>that align with our business goals and governance objectives. </a:t>
            </a:r>
          </a:p>
          <a:p>
            <a:pPr marL="0" indent="0" algn="just">
              <a:lnSpc>
                <a:spcPct val="100000"/>
              </a:lnSpc>
              <a:buNone/>
            </a:pPr>
            <a:r>
              <a:rPr lang="en-US" sz="1600" dirty="0">
                <a:solidFill>
                  <a:schemeClr val="bg1"/>
                </a:solidFill>
              </a:rPr>
              <a:t>By the end of this session, we’ll have a clear, actionable dashboard template that includes both quantitative and qualitative metrics.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528582"/>
            <a:ext cx="1112112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Keeping Score </a:t>
            </a:r>
            <a:r>
              <a:rPr kumimoji="0" lang="nl-BE"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Workshop</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Creating a Measurement Dashboard</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Text Placeholder 2">
            <a:extLst>
              <a:ext uri="{FF2B5EF4-FFF2-40B4-BE49-F238E27FC236}">
                <a16:creationId xmlns:a16="http://schemas.microsoft.com/office/drawing/2014/main" id="{F747D949-487A-3E62-8C06-44A54C0DB66D}"/>
              </a:ext>
            </a:extLst>
          </p:cNvPr>
          <p:cNvSpPr txBox="1">
            <a:spLocks/>
          </p:cNvSpPr>
          <p:nvPr/>
        </p:nvSpPr>
        <p:spPr>
          <a:xfrm>
            <a:off x="704850" y="4535904"/>
            <a:ext cx="9544936" cy="117066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400" b="0" i="0" kern="1200" spc="0" baseline="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the second part of the day, we shift our focus to establishing a Business Glossary. This glossary will be the cornerstone of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consistent and effective communication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across all data governance efforts. </a:t>
            </a:r>
          </a:p>
          <a:p>
            <a:pPr marL="0" marR="0" lvl="0" indent="0" algn="just"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template we will design will help define critical terms and concepts, ensuring that everyone in the organization is on the same page.</a:t>
            </a:r>
          </a:p>
        </p:txBody>
      </p:sp>
      <p:sp>
        <p:nvSpPr>
          <p:cNvPr id="7" name="Tijdelijke aanduiding voor tekst 44">
            <a:extLst>
              <a:ext uri="{FF2B5EF4-FFF2-40B4-BE49-F238E27FC236}">
                <a16:creationId xmlns:a16="http://schemas.microsoft.com/office/drawing/2014/main" id="{AB14A0D3-DA32-677E-2DD1-EFE86E4744D8}"/>
              </a:ext>
            </a:extLst>
          </p:cNvPr>
          <p:cNvSpPr txBox="1">
            <a:spLocks/>
          </p:cNvSpPr>
          <p:nvPr/>
        </p:nvSpPr>
        <p:spPr>
          <a:xfrm>
            <a:off x="606056" y="4026136"/>
            <a:ext cx="1112112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Language of the Game </a:t>
            </a:r>
            <a:r>
              <a:rPr kumimoji="0" lang="nl-BE"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Workshop</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Setting up the Business Glossary</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4" name="Group 23">
            <a:extLst>
              <a:ext uri="{FF2B5EF4-FFF2-40B4-BE49-F238E27FC236}">
                <a16:creationId xmlns:a16="http://schemas.microsoft.com/office/drawing/2014/main" id="{A4F2D5BE-EF88-D9B5-4582-08E99ABFD334}"/>
              </a:ext>
            </a:extLst>
          </p:cNvPr>
          <p:cNvGrpSpPr/>
          <p:nvPr/>
        </p:nvGrpSpPr>
        <p:grpSpPr>
          <a:xfrm>
            <a:off x="10820400" y="158021"/>
            <a:ext cx="1262954" cy="262128"/>
            <a:chOff x="10892274" y="158021"/>
            <a:chExt cx="1191080" cy="262128"/>
          </a:xfrm>
        </p:grpSpPr>
        <p:sp>
          <p:nvSpPr>
            <p:cNvPr id="25" name="Oval 24">
              <a:extLst>
                <a:ext uri="{FF2B5EF4-FFF2-40B4-BE49-F238E27FC236}">
                  <a16:creationId xmlns:a16="http://schemas.microsoft.com/office/drawing/2014/main" id="{A51C13ED-73B2-6308-154B-F5D3315DAEB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6" name="Group 25">
              <a:extLst>
                <a:ext uri="{FF2B5EF4-FFF2-40B4-BE49-F238E27FC236}">
                  <a16:creationId xmlns:a16="http://schemas.microsoft.com/office/drawing/2014/main" id="{B9D50E67-9C93-C249-0FB1-C22295E03A77}"/>
                </a:ext>
              </a:extLst>
            </p:cNvPr>
            <p:cNvGrpSpPr/>
            <p:nvPr/>
          </p:nvGrpSpPr>
          <p:grpSpPr>
            <a:xfrm>
              <a:off x="10892274" y="158021"/>
              <a:ext cx="1191080" cy="262128"/>
              <a:chOff x="9614080" y="308749"/>
              <a:chExt cx="1191080" cy="262128"/>
            </a:xfrm>
          </p:grpSpPr>
          <p:sp>
            <p:nvSpPr>
              <p:cNvPr id="27" name="Rectangle 26">
                <a:extLst>
                  <a:ext uri="{FF2B5EF4-FFF2-40B4-BE49-F238E27FC236}">
                    <a16:creationId xmlns:a16="http://schemas.microsoft.com/office/drawing/2014/main" id="{5CA990FD-F204-59EB-A5BB-9900E34F5AB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28" name="Rectangle 27">
                <a:extLst>
                  <a:ext uri="{FF2B5EF4-FFF2-40B4-BE49-F238E27FC236}">
                    <a16:creationId xmlns:a16="http://schemas.microsoft.com/office/drawing/2014/main" id="{772DAB2F-14AA-51BD-8920-46BCC126532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983067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C2A3D"/>
        </a:solidFill>
        <a:effectLst/>
      </p:bgPr>
    </p:bg>
    <p:spTree>
      <p:nvGrpSpPr>
        <p:cNvPr id="1" name="">
          <a:extLst>
            <a:ext uri="{FF2B5EF4-FFF2-40B4-BE49-F238E27FC236}">
              <a16:creationId xmlns:a16="http://schemas.microsoft.com/office/drawing/2014/main" id="{5482DBE2-8E2B-8D6A-4369-409058D827B1}"/>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6CDDB717-472C-2A30-99F1-947EE988103B}"/>
              </a:ext>
            </a:extLst>
          </p:cNvPr>
          <p:cNvSpPr/>
          <p:nvPr/>
        </p:nvSpPr>
        <p:spPr>
          <a:xfrm>
            <a:off x="-1524" y="0"/>
            <a:ext cx="12192000" cy="645512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F84B0392-1DCD-9341-EEDB-1987A8816808}"/>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70</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Text 2">
            <a:extLst>
              <a:ext uri="{FF2B5EF4-FFF2-40B4-BE49-F238E27FC236}">
                <a16:creationId xmlns:a16="http://schemas.microsoft.com/office/drawing/2014/main" id="{14C6EF4D-BECC-EF49-2170-D798BB6CE4B4}"/>
              </a:ext>
            </a:extLst>
          </p:cNvPr>
          <p:cNvSpPr/>
          <p:nvPr/>
        </p:nvSpPr>
        <p:spPr>
          <a:xfrm>
            <a:off x="457200" y="2194560"/>
            <a:ext cx="11274552"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80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ROUND 1</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3">
            <a:extLst>
              <a:ext uri="{FF2B5EF4-FFF2-40B4-BE49-F238E27FC236}">
                <a16:creationId xmlns:a16="http://schemas.microsoft.com/office/drawing/2014/main" id="{236444D3-4B21-290F-1066-EBFC1502008C}"/>
              </a:ext>
            </a:extLst>
          </p:cNvPr>
          <p:cNvSpPr/>
          <p:nvPr/>
        </p:nvSpPr>
        <p:spPr>
          <a:xfrm>
            <a:off x="457200" y="2743200"/>
            <a:ext cx="11274552" cy="10972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Rooting for the Game</a:t>
            </a:r>
            <a:endParaRPr kumimoji="0" lang="en-US" sz="6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4">
            <a:extLst>
              <a:ext uri="{FF2B5EF4-FFF2-40B4-BE49-F238E27FC236}">
                <a16:creationId xmlns:a16="http://schemas.microsoft.com/office/drawing/2014/main" id="{E969E6D9-6552-CC24-04C5-2FF96D7E61A5}"/>
              </a:ext>
            </a:extLst>
          </p:cNvPr>
          <p:cNvSpPr/>
          <p:nvPr/>
        </p:nvSpPr>
        <p:spPr>
          <a:xfrm>
            <a:off x="4265676" y="3977640"/>
            <a:ext cx="3657600" cy="0"/>
          </a:xfrm>
          <a:prstGeom prst="line">
            <a:avLst/>
          </a:prstGeom>
          <a:noFill/>
          <a:ln w="254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5">
            <a:extLst>
              <a:ext uri="{FF2B5EF4-FFF2-40B4-BE49-F238E27FC236}">
                <a16:creationId xmlns:a16="http://schemas.microsoft.com/office/drawing/2014/main" id="{F990932B-DBD1-FDA9-B95A-E087E2FD9216}"/>
              </a:ext>
            </a:extLst>
          </p:cNvPr>
          <p:cNvSpPr/>
          <p:nvPr/>
        </p:nvSpPr>
        <p:spPr>
          <a:xfrm>
            <a:off x="457200" y="4160520"/>
            <a:ext cx="1127455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BDD6DE"/>
                </a:solidFill>
                <a:effectLst/>
                <a:uLnTx/>
                <a:uFillTx/>
                <a:latin typeface="Arial" panose="020B0604020202020204" pitchFamily="34" charset="0"/>
                <a:ea typeface="Calibri" pitchFamily="34" charset="-122"/>
                <a:cs typeface="Arial" panose="020B0604020202020204" pitchFamily="34" charset="0"/>
              </a:rPr>
              <a:t>Designing the Communication Plan</a:t>
            </a:r>
            <a:endParaRPr kumimoji="0" lang="en-US" sz="2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6">
            <a:extLst>
              <a:ext uri="{FF2B5EF4-FFF2-40B4-BE49-F238E27FC236}">
                <a16:creationId xmlns:a16="http://schemas.microsoft.com/office/drawing/2014/main" id="{33408604-2CED-5915-DBE5-DD4247EDBF01}"/>
              </a:ext>
            </a:extLst>
          </p:cNvPr>
          <p:cNvSpPr/>
          <p:nvPr/>
        </p:nvSpPr>
        <p:spPr>
          <a:xfrm>
            <a:off x="4722876" y="5029200"/>
            <a:ext cx="2743200" cy="548640"/>
          </a:xfrm>
          <a:prstGeom prst="roundRect">
            <a:avLst>
              <a:gd name="adj" fmla="val 50000"/>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7">
            <a:extLst>
              <a:ext uri="{FF2B5EF4-FFF2-40B4-BE49-F238E27FC236}">
                <a16:creationId xmlns:a16="http://schemas.microsoft.com/office/drawing/2014/main" id="{FADE82BC-0B94-267A-1E32-555BC781EEC8}"/>
              </a:ext>
            </a:extLst>
          </p:cNvPr>
          <p:cNvSpPr/>
          <p:nvPr/>
        </p:nvSpPr>
        <p:spPr>
          <a:xfrm>
            <a:off x="4722876" y="5029200"/>
            <a:ext cx="2743200"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09:00  —  13:00</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0" name="Group 29">
            <a:extLst>
              <a:ext uri="{FF2B5EF4-FFF2-40B4-BE49-F238E27FC236}">
                <a16:creationId xmlns:a16="http://schemas.microsoft.com/office/drawing/2014/main" id="{A16C460B-08B8-A62F-06C7-25DE590A4014}"/>
              </a:ext>
            </a:extLst>
          </p:cNvPr>
          <p:cNvGrpSpPr/>
          <p:nvPr/>
        </p:nvGrpSpPr>
        <p:grpSpPr>
          <a:xfrm>
            <a:off x="10820400" y="158021"/>
            <a:ext cx="1262954" cy="262128"/>
            <a:chOff x="10892274" y="158021"/>
            <a:chExt cx="1191080" cy="262128"/>
          </a:xfrm>
        </p:grpSpPr>
        <p:sp>
          <p:nvSpPr>
            <p:cNvPr id="31" name="Oval 30">
              <a:extLst>
                <a:ext uri="{FF2B5EF4-FFF2-40B4-BE49-F238E27FC236}">
                  <a16:creationId xmlns:a16="http://schemas.microsoft.com/office/drawing/2014/main" id="{86CDE76E-31D9-8F10-F786-8F9D05BEB351}"/>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32" name="Group 31">
              <a:extLst>
                <a:ext uri="{FF2B5EF4-FFF2-40B4-BE49-F238E27FC236}">
                  <a16:creationId xmlns:a16="http://schemas.microsoft.com/office/drawing/2014/main" id="{52B13706-D6E5-B714-F34A-D8FD73DFC604}"/>
                </a:ext>
              </a:extLst>
            </p:cNvPr>
            <p:cNvGrpSpPr/>
            <p:nvPr/>
          </p:nvGrpSpPr>
          <p:grpSpPr>
            <a:xfrm>
              <a:off x="10892274" y="158021"/>
              <a:ext cx="1191080" cy="262128"/>
              <a:chOff x="9614080" y="308749"/>
              <a:chExt cx="1191080" cy="262128"/>
            </a:xfrm>
          </p:grpSpPr>
          <p:sp>
            <p:nvSpPr>
              <p:cNvPr id="33" name="Rectangle 32">
                <a:extLst>
                  <a:ext uri="{FF2B5EF4-FFF2-40B4-BE49-F238E27FC236}">
                    <a16:creationId xmlns:a16="http://schemas.microsoft.com/office/drawing/2014/main" id="{ABB30ADD-0FD7-D931-A9A8-6C954C8521B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34" name="Rectangle 33">
                <a:extLst>
                  <a:ext uri="{FF2B5EF4-FFF2-40B4-BE49-F238E27FC236}">
                    <a16:creationId xmlns:a16="http://schemas.microsoft.com/office/drawing/2014/main" id="{3AF71C3F-4BDE-1626-497F-530386CC8AD4}"/>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9277346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643C2D-0492-F0FE-4FC0-5C51C0A64D6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937C39E-9BB5-7C89-97CB-3334DDF21572}"/>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Round 1  |  Framing the Communication Round</a:t>
            </a:r>
          </a:p>
        </p:txBody>
      </p:sp>
      <p:sp>
        <p:nvSpPr>
          <p:cNvPr id="4" name="Footer Placeholder 3">
            <a:extLst>
              <a:ext uri="{FF2B5EF4-FFF2-40B4-BE49-F238E27FC236}">
                <a16:creationId xmlns:a16="http://schemas.microsoft.com/office/drawing/2014/main" id="{4370E5AB-5A4F-EC0F-C60C-4963AE33BB4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206596C-7DFD-C647-C1C3-5E5B60E7F5E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BFB2F1D1-68EF-A32F-6CCB-0EF8A121AA7E}"/>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637A2552-9087-8391-E981-7B98CB01E3CF}"/>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0" name="Group 9">
              <a:extLst>
                <a:ext uri="{FF2B5EF4-FFF2-40B4-BE49-F238E27FC236}">
                  <a16:creationId xmlns:a16="http://schemas.microsoft.com/office/drawing/2014/main" id="{955BE613-4D50-3F14-0BEF-87504F3E05B0}"/>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B9149B12-D61E-56B2-87B2-78CD5110825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20" name="Rectangle 19">
                <a:extLst>
                  <a:ext uri="{FF2B5EF4-FFF2-40B4-BE49-F238E27FC236}">
                    <a16:creationId xmlns:a16="http://schemas.microsoft.com/office/drawing/2014/main" id="{1D300EDA-94B7-8659-721D-C363FB80C5E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1" name="Shape 13">
            <a:extLst>
              <a:ext uri="{FF2B5EF4-FFF2-40B4-BE49-F238E27FC236}">
                <a16:creationId xmlns:a16="http://schemas.microsoft.com/office/drawing/2014/main" id="{24995464-243A-3062-7B29-C1DE70099E7B}"/>
              </a:ext>
            </a:extLst>
          </p:cNvPr>
          <p:cNvSpPr/>
          <p:nvPr/>
        </p:nvSpPr>
        <p:spPr>
          <a:xfrm>
            <a:off x="511811" y="1525642"/>
            <a:ext cx="5577840" cy="4572000"/>
          </a:xfrm>
          <a:prstGeom prst="rect">
            <a:avLst/>
          </a:prstGeom>
          <a:solidFill>
            <a:srgbClr val="FFFFFF"/>
          </a:solidFill>
          <a:ln w="1905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Text 14">
            <a:extLst>
              <a:ext uri="{FF2B5EF4-FFF2-40B4-BE49-F238E27FC236}">
                <a16:creationId xmlns:a16="http://schemas.microsoft.com/office/drawing/2014/main" id="{6A1E302D-999D-8000-30F5-FCE62EA9D1E9}"/>
              </a:ext>
            </a:extLst>
          </p:cNvPr>
          <p:cNvSpPr/>
          <p:nvPr/>
        </p:nvSpPr>
        <p:spPr>
          <a:xfrm>
            <a:off x="694691" y="1662802"/>
            <a:ext cx="5212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WE ARE DESIGNING FOR…</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Shape 15">
            <a:extLst>
              <a:ext uri="{FF2B5EF4-FFF2-40B4-BE49-F238E27FC236}">
                <a16:creationId xmlns:a16="http://schemas.microsoft.com/office/drawing/2014/main" id="{AD1C0BA0-1A8D-69F3-58F7-93BF970A1A15}"/>
              </a:ext>
            </a:extLst>
          </p:cNvPr>
          <p:cNvSpPr/>
          <p:nvPr/>
        </p:nvSpPr>
        <p:spPr>
          <a:xfrm>
            <a:off x="740411" y="2192226"/>
            <a:ext cx="274320" cy="2743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Text 16">
            <a:extLst>
              <a:ext uri="{FF2B5EF4-FFF2-40B4-BE49-F238E27FC236}">
                <a16:creationId xmlns:a16="http://schemas.microsoft.com/office/drawing/2014/main" id="{F75FC93A-2284-1AB5-83FC-591CC07994A3}"/>
              </a:ext>
            </a:extLst>
          </p:cNvPr>
          <p:cNvSpPr/>
          <p:nvPr/>
        </p:nvSpPr>
        <p:spPr>
          <a:xfrm>
            <a:off x="740411" y="2192226"/>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Text 17">
            <a:extLst>
              <a:ext uri="{FF2B5EF4-FFF2-40B4-BE49-F238E27FC236}">
                <a16:creationId xmlns:a16="http://schemas.microsoft.com/office/drawing/2014/main" id="{2AA81FA6-5849-561B-C54E-B5AE7280A816}"/>
              </a:ext>
            </a:extLst>
          </p:cNvPr>
          <p:cNvSpPr/>
          <p:nvPr/>
        </p:nvSpPr>
        <p:spPr>
          <a:xfrm>
            <a:off x="1151891" y="2074282"/>
            <a:ext cx="4754880" cy="8686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Awareness</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the broad population knowing the program exists, what it's for, and what's expected of them.</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Shape 18">
            <a:extLst>
              <a:ext uri="{FF2B5EF4-FFF2-40B4-BE49-F238E27FC236}">
                <a16:creationId xmlns:a16="http://schemas.microsoft.com/office/drawing/2014/main" id="{69F987A0-7291-9F6F-B56A-BD3657DDCAB9}"/>
              </a:ext>
            </a:extLst>
          </p:cNvPr>
          <p:cNvSpPr/>
          <p:nvPr/>
        </p:nvSpPr>
        <p:spPr>
          <a:xfrm>
            <a:off x="740411" y="3258362"/>
            <a:ext cx="274320" cy="2743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Text 19">
            <a:extLst>
              <a:ext uri="{FF2B5EF4-FFF2-40B4-BE49-F238E27FC236}">
                <a16:creationId xmlns:a16="http://schemas.microsoft.com/office/drawing/2014/main" id="{ED2A8DE9-E57E-4FB2-E3F2-3E43DAFCA3EE}"/>
              </a:ext>
            </a:extLst>
          </p:cNvPr>
          <p:cNvSpPr/>
          <p:nvPr/>
        </p:nvSpPr>
        <p:spPr>
          <a:xfrm>
            <a:off x="740411" y="325836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Text 20">
            <a:extLst>
              <a:ext uri="{FF2B5EF4-FFF2-40B4-BE49-F238E27FC236}">
                <a16:creationId xmlns:a16="http://schemas.microsoft.com/office/drawing/2014/main" id="{6568A81B-A63F-47EC-47EA-9836A7C9A426}"/>
              </a:ext>
            </a:extLst>
          </p:cNvPr>
          <p:cNvSpPr/>
          <p:nvPr/>
        </p:nvSpPr>
        <p:spPr>
          <a:xfrm>
            <a:off x="1151891" y="3034402"/>
            <a:ext cx="4754880" cy="8686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Engagement</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the active stakeholders feeling pulled in rather than pushed at.</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Shape 21">
            <a:extLst>
              <a:ext uri="{FF2B5EF4-FFF2-40B4-BE49-F238E27FC236}">
                <a16:creationId xmlns:a16="http://schemas.microsoft.com/office/drawing/2014/main" id="{FC16BB34-8980-3DFC-8C5E-F19E6677405F}"/>
              </a:ext>
            </a:extLst>
          </p:cNvPr>
          <p:cNvSpPr/>
          <p:nvPr/>
        </p:nvSpPr>
        <p:spPr>
          <a:xfrm>
            <a:off x="740411" y="4218482"/>
            <a:ext cx="274320" cy="2743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Text 22">
            <a:extLst>
              <a:ext uri="{FF2B5EF4-FFF2-40B4-BE49-F238E27FC236}">
                <a16:creationId xmlns:a16="http://schemas.microsoft.com/office/drawing/2014/main" id="{652F7DD0-878C-F5C5-B9B3-4AFE3015DCA1}"/>
              </a:ext>
            </a:extLst>
          </p:cNvPr>
          <p:cNvSpPr/>
          <p:nvPr/>
        </p:nvSpPr>
        <p:spPr>
          <a:xfrm>
            <a:off x="740411" y="421848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Text 23">
            <a:extLst>
              <a:ext uri="{FF2B5EF4-FFF2-40B4-BE49-F238E27FC236}">
                <a16:creationId xmlns:a16="http://schemas.microsoft.com/office/drawing/2014/main" id="{CEAFA109-5637-27EF-FF01-8614C1730100}"/>
              </a:ext>
            </a:extLst>
          </p:cNvPr>
          <p:cNvSpPr/>
          <p:nvPr/>
        </p:nvSpPr>
        <p:spPr>
          <a:xfrm>
            <a:off x="1151891" y="3994522"/>
            <a:ext cx="4754880" cy="8686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Reinforcement</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keeping the program visible past the launch honeymoon.</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Shape 24">
            <a:extLst>
              <a:ext uri="{FF2B5EF4-FFF2-40B4-BE49-F238E27FC236}">
                <a16:creationId xmlns:a16="http://schemas.microsoft.com/office/drawing/2014/main" id="{C3B631E9-7AF7-76AB-D658-55DF2E307A84}"/>
              </a:ext>
            </a:extLst>
          </p:cNvPr>
          <p:cNvSpPr/>
          <p:nvPr/>
        </p:nvSpPr>
        <p:spPr>
          <a:xfrm>
            <a:off x="740411" y="5178602"/>
            <a:ext cx="274320" cy="27432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Text 25">
            <a:extLst>
              <a:ext uri="{FF2B5EF4-FFF2-40B4-BE49-F238E27FC236}">
                <a16:creationId xmlns:a16="http://schemas.microsoft.com/office/drawing/2014/main" id="{4CCDD22B-7FDB-985A-4A4B-560DD11B3C18}"/>
              </a:ext>
            </a:extLst>
          </p:cNvPr>
          <p:cNvSpPr/>
          <p:nvPr/>
        </p:nvSpPr>
        <p:spPr>
          <a:xfrm>
            <a:off x="740411" y="5178602"/>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Text 26">
            <a:extLst>
              <a:ext uri="{FF2B5EF4-FFF2-40B4-BE49-F238E27FC236}">
                <a16:creationId xmlns:a16="http://schemas.microsoft.com/office/drawing/2014/main" id="{C6DE1DBD-7935-FE06-31EA-8D8E537CDCD4}"/>
              </a:ext>
            </a:extLst>
          </p:cNvPr>
          <p:cNvSpPr/>
          <p:nvPr/>
        </p:nvSpPr>
        <p:spPr>
          <a:xfrm>
            <a:off x="1151891" y="4954642"/>
            <a:ext cx="4754880" cy="8686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Recognition</a:t>
            </a: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celebrating the people who do the work so others want to join them.</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Shape 27">
            <a:extLst>
              <a:ext uri="{FF2B5EF4-FFF2-40B4-BE49-F238E27FC236}">
                <a16:creationId xmlns:a16="http://schemas.microsoft.com/office/drawing/2014/main" id="{9AB79883-9BB5-FB93-F0DA-1048A4F0BB59}"/>
              </a:ext>
            </a:extLst>
          </p:cNvPr>
          <p:cNvSpPr/>
          <p:nvPr/>
        </p:nvSpPr>
        <p:spPr>
          <a:xfrm>
            <a:off x="6272531" y="1525642"/>
            <a:ext cx="5440680" cy="4572000"/>
          </a:xfrm>
          <a:prstGeom prst="rect">
            <a:avLst/>
          </a:prstGeom>
          <a:solidFill>
            <a:srgbClr val="FFF6F2"/>
          </a:solidFill>
          <a:ln w="1905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Text 28">
            <a:extLst>
              <a:ext uri="{FF2B5EF4-FFF2-40B4-BE49-F238E27FC236}">
                <a16:creationId xmlns:a16="http://schemas.microsoft.com/office/drawing/2014/main" id="{13B5E4F8-A160-06DD-DD5A-73CFC3CCED6B}"/>
              </a:ext>
            </a:extLst>
          </p:cNvPr>
          <p:cNvSpPr/>
          <p:nvPr/>
        </p:nvSpPr>
        <p:spPr>
          <a:xfrm>
            <a:off x="6455411" y="1662802"/>
            <a:ext cx="507492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300" normalizeH="0" baseline="0" noProof="0" dirty="0">
                <a:ln>
                  <a:noFill/>
                </a:ln>
                <a:solidFill>
                  <a:srgbClr val="E08B6F"/>
                </a:solidFill>
                <a:effectLst/>
                <a:uLnTx/>
                <a:uFillTx/>
                <a:latin typeface="Arial" panose="020B0604020202020204" pitchFamily="34" charset="0"/>
                <a:ea typeface="Calibri" pitchFamily="34" charset="-122"/>
                <a:cs typeface="Arial" panose="020B0604020202020204" pitchFamily="34" charset="0"/>
              </a:rPr>
              <a:t>WE ARE NOT DESIGNING…</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Text 29">
            <a:extLst>
              <a:ext uri="{FF2B5EF4-FFF2-40B4-BE49-F238E27FC236}">
                <a16:creationId xmlns:a16="http://schemas.microsoft.com/office/drawing/2014/main" id="{11FFDB02-5825-E72C-C3B5-D2051FA9FBBC}"/>
              </a:ext>
            </a:extLst>
          </p:cNvPr>
          <p:cNvSpPr/>
          <p:nvPr/>
        </p:nvSpPr>
        <p:spPr>
          <a:xfrm>
            <a:off x="6546851" y="2120002"/>
            <a:ext cx="5074920" cy="3931920"/>
          </a:xfrm>
          <a:prstGeom prst="rect">
            <a:avLst/>
          </a:prstGeom>
          <a:noFill/>
          <a:ln/>
        </p:spPr>
        <p:txBody>
          <a:bodyPr wrap="square" lIns="0" tIns="0" rIns="0" bIns="0" rtlCol="0" anchor="t"/>
          <a:lstStyle/>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glossy PR campaign or a generic change management deck — this is governance communication, targeted and continuous.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one-shot launch announcement — single events do not sustain a program.</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separate stream per audience tier — T1/T2/T3 are lenses on one integrated program, not three parallel programs.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Final comms copy — concepts, not copy. Copy comes in the prototyping phase.</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6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Channel selection by default — channels are chosen because the audience uses them, not because we have them.</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09593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A5B16ED4-BB2D-A612-FB3F-4FFF237F6C04}"/>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809210DF-216A-D212-F2D7-2AAF4AC993F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095F276B-B846-67C8-9AE9-D1BA9BBC6D28}"/>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E3F9CCA0-443F-BBC3-E0E1-C28883A5705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1459DD9A-68E0-5098-D801-70BDBBD911F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FED3AC11-E74F-6080-097B-1F1929BF34CF}"/>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20" name="Text 26">
            <a:extLst>
              <a:ext uri="{FF2B5EF4-FFF2-40B4-BE49-F238E27FC236}">
                <a16:creationId xmlns:a16="http://schemas.microsoft.com/office/drawing/2014/main" id="{226EC2CE-B5E2-B700-F00D-2DB50E7ABBB7}"/>
              </a:ext>
            </a:extLst>
          </p:cNvPr>
          <p:cNvSpPr/>
          <p:nvPr/>
        </p:nvSpPr>
        <p:spPr>
          <a:xfrm>
            <a:off x="4969564" y="1783080"/>
            <a:ext cx="6734755"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Purpose of the Exercise</a:t>
            </a:r>
          </a:p>
        </p:txBody>
      </p:sp>
      <p:sp>
        <p:nvSpPr>
          <p:cNvPr id="21" name="Text 27">
            <a:extLst>
              <a:ext uri="{FF2B5EF4-FFF2-40B4-BE49-F238E27FC236}">
                <a16:creationId xmlns:a16="http://schemas.microsoft.com/office/drawing/2014/main" id="{AF6432C3-CB41-B9D6-6BC5-AC5D83E34E53}"/>
              </a:ext>
            </a:extLst>
          </p:cNvPr>
          <p:cNvSpPr/>
          <p:nvPr/>
        </p:nvSpPr>
        <p:spPr>
          <a:xfrm>
            <a:off x="4969564" y="2194560"/>
            <a:ext cx="6734755" cy="5486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Get inspired by how others communicate their governance programs — before generating your own ideas.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28">
            <a:extLst>
              <a:ext uri="{FF2B5EF4-FFF2-40B4-BE49-F238E27FC236}">
                <a16:creationId xmlns:a16="http://schemas.microsoft.com/office/drawing/2014/main" id="{A267B353-21A2-4ED3-954D-B5824D08B695}"/>
              </a:ext>
            </a:extLst>
          </p:cNvPr>
          <p:cNvSpPr/>
          <p:nvPr/>
        </p:nvSpPr>
        <p:spPr>
          <a:xfrm>
            <a:off x="4969564" y="2880360"/>
            <a:ext cx="6734755"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What you'll do</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29">
            <a:extLst>
              <a:ext uri="{FF2B5EF4-FFF2-40B4-BE49-F238E27FC236}">
                <a16:creationId xmlns:a16="http://schemas.microsoft.com/office/drawing/2014/main" id="{D35B8C9A-DAD4-CBB7-20B1-9CD92C5E9EDE}"/>
              </a:ext>
            </a:extLst>
          </p:cNvPr>
          <p:cNvSpPr/>
          <p:nvPr/>
        </p:nvSpPr>
        <p:spPr>
          <a:xfrm>
            <a:off x="4969564" y="3291840"/>
            <a:ext cx="6734755" cy="2103120"/>
          </a:xfrm>
          <a:prstGeom prst="rect">
            <a:avLst/>
          </a:prstGeom>
          <a:noFill/>
          <a:ln/>
        </p:spPr>
        <p:txBody>
          <a:bodyPr wrap="square" lIns="0" tIns="0" rIns="0" bIns="0" rtlCol="0" anchor="t"/>
          <a:lstStyle/>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Prepare 3–6 concrete examples in advance — communication artifacts, activities, or campaigns from other programs (internal or external).</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Show each example for roughly 3 minutes: what it is, who it's for, what makes it land.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Participants take silent notes — not questions, not discussion. The point is to seed the brainstorm, not to debate the examples.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End each demo with a one-line 'Big Idea' captured on a single sticky note on the demo wall.</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Shape 30">
            <a:extLst>
              <a:ext uri="{FF2B5EF4-FFF2-40B4-BE49-F238E27FC236}">
                <a16:creationId xmlns:a16="http://schemas.microsoft.com/office/drawing/2014/main" id="{D58D5DC8-EAF1-DF8B-C922-7347C5E517A2}"/>
              </a:ext>
            </a:extLst>
          </p:cNvPr>
          <p:cNvSpPr/>
          <p:nvPr/>
        </p:nvSpPr>
        <p:spPr>
          <a:xfrm>
            <a:off x="4206240" y="5577840"/>
            <a:ext cx="7498080" cy="7315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1">
            <a:extLst>
              <a:ext uri="{FF2B5EF4-FFF2-40B4-BE49-F238E27FC236}">
                <a16:creationId xmlns:a16="http://schemas.microsoft.com/office/drawing/2014/main" id="{75EBA69B-4783-CDFA-6A40-31FF60FF4725}"/>
              </a:ext>
            </a:extLst>
          </p:cNvPr>
          <p:cNvSpPr/>
          <p:nvPr/>
        </p:nvSpPr>
        <p:spPr>
          <a:xfrm>
            <a:off x="4389120" y="5577840"/>
            <a:ext cx="7315200" cy="7315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TIMING  ·  </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15–20 minutes total  ·  3 minutes per demo  ·  ~5 demos max</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608151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7" y="2274707"/>
            <a:ext cx="5833602" cy="3404733"/>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some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real examples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before the exercise starts. Aim for variety across channel, audience, and cadence.</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sp>
        <p:nvSpPr>
          <p:cNvPr id="3" name="Rectangle 2">
            <a:extLst>
              <a:ext uri="{FF2B5EF4-FFF2-40B4-BE49-F238E27FC236}">
                <a16:creationId xmlns:a16="http://schemas.microsoft.com/office/drawing/2014/main" id="{CEA45105-518D-D5CE-F8A9-E8BE53CBCCB0}"/>
              </a:ext>
            </a:extLst>
          </p:cNvPr>
          <p:cNvSpPr/>
          <p:nvPr/>
        </p:nvSpPr>
        <p:spPr>
          <a:xfrm>
            <a:off x="9730856" y="49376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INFOGRAPHIC</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Engaging infographic showcasing the DG Program</a:t>
            </a:r>
          </a:p>
        </p:txBody>
      </p:sp>
      <p:sp>
        <p:nvSpPr>
          <p:cNvPr id="11" name="Rectangle 10">
            <a:extLst>
              <a:ext uri="{FF2B5EF4-FFF2-40B4-BE49-F238E27FC236}">
                <a16:creationId xmlns:a16="http://schemas.microsoft.com/office/drawing/2014/main" id="{33683B96-97A4-ECBF-2E52-66E4F95EF9EA}"/>
              </a:ext>
            </a:extLst>
          </p:cNvPr>
          <p:cNvSpPr/>
          <p:nvPr/>
        </p:nvSpPr>
        <p:spPr>
          <a:xfrm>
            <a:off x="7381834" y="49376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ARTICLES</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Quarterly Data Literacy articles</a:t>
            </a:r>
          </a:p>
        </p:txBody>
      </p:sp>
      <p:sp>
        <p:nvSpPr>
          <p:cNvPr id="12" name="Rectangle 11">
            <a:extLst>
              <a:ext uri="{FF2B5EF4-FFF2-40B4-BE49-F238E27FC236}">
                <a16:creationId xmlns:a16="http://schemas.microsoft.com/office/drawing/2014/main" id="{7F9CE914-DC14-D743-8A84-5488E5706EC8}"/>
              </a:ext>
            </a:extLst>
          </p:cNvPr>
          <p:cNvSpPr/>
          <p:nvPr/>
        </p:nvSpPr>
        <p:spPr>
          <a:xfrm>
            <a:off x="5032812" y="49376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WEBSITE</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Data Governance SharePoint site</a:t>
            </a:r>
          </a:p>
        </p:txBody>
      </p:sp>
      <p:pic>
        <p:nvPicPr>
          <p:cNvPr id="18" name="Picture 17">
            <a:extLst>
              <a:ext uri="{FF2B5EF4-FFF2-40B4-BE49-F238E27FC236}">
                <a16:creationId xmlns:a16="http://schemas.microsoft.com/office/drawing/2014/main" id="{CE115C40-C170-28E6-E0F5-A4C60CE2844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295879" y="3087366"/>
            <a:ext cx="1712607" cy="1587653"/>
          </a:xfrm>
          <a:prstGeom prst="rect">
            <a:avLst/>
          </a:prstGeom>
        </p:spPr>
      </p:pic>
      <p:pic>
        <p:nvPicPr>
          <p:cNvPr id="19" name="Picture 18">
            <a:extLst>
              <a:ext uri="{FF2B5EF4-FFF2-40B4-BE49-F238E27FC236}">
                <a16:creationId xmlns:a16="http://schemas.microsoft.com/office/drawing/2014/main" id="{C6554742-FF7E-3573-026A-82CECA9F4E74}"/>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7525289" y="3157982"/>
            <a:ext cx="1765748" cy="1469687"/>
          </a:xfrm>
          <a:prstGeom prst="rect">
            <a:avLst/>
          </a:prstGeom>
        </p:spPr>
      </p:pic>
      <p:pic>
        <p:nvPicPr>
          <p:cNvPr id="24" name="Google Shape;778;p61">
            <a:extLst>
              <a:ext uri="{FF2B5EF4-FFF2-40B4-BE49-F238E27FC236}">
                <a16:creationId xmlns:a16="http://schemas.microsoft.com/office/drawing/2014/main" id="{BD887BD7-37B2-7E5A-88BC-DC44B52DA8B3}"/>
              </a:ext>
            </a:extLst>
          </p:cNvPr>
          <p:cNvPicPr preferRelativeResize="0"/>
          <p:nvPr/>
        </p:nvPicPr>
        <p:blipFill>
          <a:blip r:embed="rId5" cstate="print">
            <a:alphaModFix/>
            <a:extLst>
              <a:ext uri="{28A0092B-C50C-407E-A947-70E740481C1C}">
                <a14:useLocalDpi xmlns:a14="http://schemas.microsoft.com/office/drawing/2010/main"/>
              </a:ext>
            </a:extLst>
          </a:blip>
          <a:stretch>
            <a:fillRect/>
          </a:stretch>
        </p:blipFill>
        <p:spPr>
          <a:xfrm>
            <a:off x="10478870" y="2884379"/>
            <a:ext cx="823087" cy="1856931"/>
          </a:xfrm>
          <a:prstGeom prst="rect">
            <a:avLst/>
          </a:prstGeom>
          <a:noFill/>
          <a:ln>
            <a:noFill/>
          </a:ln>
        </p:spPr>
      </p:pic>
      <p:grpSp>
        <p:nvGrpSpPr>
          <p:cNvPr id="25" name="Group 24">
            <a:extLst>
              <a:ext uri="{FF2B5EF4-FFF2-40B4-BE49-F238E27FC236}">
                <a16:creationId xmlns:a16="http://schemas.microsoft.com/office/drawing/2014/main" id="{D0E73A77-CC39-D3CD-778E-4F8E260D9B91}"/>
              </a:ext>
            </a:extLst>
          </p:cNvPr>
          <p:cNvGrpSpPr/>
          <p:nvPr/>
        </p:nvGrpSpPr>
        <p:grpSpPr>
          <a:xfrm>
            <a:off x="10820400" y="158021"/>
            <a:ext cx="1262954" cy="262128"/>
            <a:chOff x="10892274" y="158021"/>
            <a:chExt cx="1191080" cy="262128"/>
          </a:xfrm>
        </p:grpSpPr>
        <p:sp>
          <p:nvSpPr>
            <p:cNvPr id="26" name="Oval 25">
              <a:extLst>
                <a:ext uri="{FF2B5EF4-FFF2-40B4-BE49-F238E27FC236}">
                  <a16:creationId xmlns:a16="http://schemas.microsoft.com/office/drawing/2014/main" id="{800221E3-69B3-1E98-F563-DB6CD0E4E4E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7" name="Group 26">
              <a:extLst>
                <a:ext uri="{FF2B5EF4-FFF2-40B4-BE49-F238E27FC236}">
                  <a16:creationId xmlns:a16="http://schemas.microsoft.com/office/drawing/2014/main" id="{2DDBE59D-C408-71C7-9665-47B2481B153A}"/>
                </a:ext>
              </a:extLst>
            </p:cNvPr>
            <p:cNvGrpSpPr/>
            <p:nvPr/>
          </p:nvGrpSpPr>
          <p:grpSpPr>
            <a:xfrm>
              <a:off x="10892274" y="158021"/>
              <a:ext cx="1191080" cy="262128"/>
              <a:chOff x="9614080" y="308749"/>
              <a:chExt cx="1191080" cy="262128"/>
            </a:xfrm>
          </p:grpSpPr>
          <p:sp>
            <p:nvSpPr>
              <p:cNvPr id="28" name="Rectangle 27">
                <a:extLst>
                  <a:ext uri="{FF2B5EF4-FFF2-40B4-BE49-F238E27FC236}">
                    <a16:creationId xmlns:a16="http://schemas.microsoft.com/office/drawing/2014/main" id="{76E436CF-9901-86EE-F5B5-45487333093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29" name="Rectangle 28">
                <a:extLst>
                  <a:ext uri="{FF2B5EF4-FFF2-40B4-BE49-F238E27FC236}">
                    <a16:creationId xmlns:a16="http://schemas.microsoft.com/office/drawing/2014/main" id="{7D222396-FA19-3DED-6CC5-D28A7FBF989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0" name="Rectangle 29">
            <a:extLst>
              <a:ext uri="{FF2B5EF4-FFF2-40B4-BE49-F238E27FC236}">
                <a16:creationId xmlns:a16="http://schemas.microsoft.com/office/drawing/2014/main" id="{6E530E51-FD9F-1537-3817-7D3792426571}"/>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37131624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par>
                                <p:cTn id="17" presetID="10" presetClass="entr" presetSubtype="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1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A81526-43FF-B8FE-A467-986556A84E7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6FBDDE5-4F2F-A680-4147-CA38A2F06B4B}"/>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Lightning Demos</a:t>
            </a:r>
          </a:p>
        </p:txBody>
      </p:sp>
      <p:sp>
        <p:nvSpPr>
          <p:cNvPr id="4" name="Footer Placeholder 3">
            <a:extLst>
              <a:ext uri="{FF2B5EF4-FFF2-40B4-BE49-F238E27FC236}">
                <a16:creationId xmlns:a16="http://schemas.microsoft.com/office/drawing/2014/main" id="{81B1E6EF-0403-807D-4CAE-C248A344243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CA97239-BD08-C84C-0C8D-E9CD27A4CA93}"/>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C4C43699-B116-4C13-E4D2-1BAADF6233E5}"/>
              </a:ext>
            </a:extLst>
          </p:cNvPr>
          <p:cNvSpPr txBox="1">
            <a:spLocks/>
          </p:cNvSpPr>
          <p:nvPr/>
        </p:nvSpPr>
        <p:spPr>
          <a:xfrm>
            <a:off x="704851" y="2407920"/>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CF81F6C1-FCE1-B5B8-C279-207C4C4036D9}"/>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F013677E-C5D5-2F48-9248-6CCFB025898C}"/>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CECA086A-165B-9F9C-1099-71B4175E7BFD}"/>
              </a:ext>
            </a:extLst>
          </p:cNvPr>
          <p:cNvSpPr/>
          <p:nvPr/>
        </p:nvSpPr>
        <p:spPr>
          <a:xfrm>
            <a:off x="276224" y="2108113"/>
            <a:ext cx="4105276"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31D6CC63-D579-C3BC-68D1-8E558777B7E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490FCF8B-871F-8A40-5129-3A5F26909825}"/>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92565A7F-342C-A071-E8A7-EE8DF90E898B}"/>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25" name="Group 24">
            <a:extLst>
              <a:ext uri="{FF2B5EF4-FFF2-40B4-BE49-F238E27FC236}">
                <a16:creationId xmlns:a16="http://schemas.microsoft.com/office/drawing/2014/main" id="{5551923E-360D-D4D5-AB6D-98D0DBECD572}"/>
              </a:ext>
            </a:extLst>
          </p:cNvPr>
          <p:cNvGrpSpPr/>
          <p:nvPr/>
        </p:nvGrpSpPr>
        <p:grpSpPr>
          <a:xfrm>
            <a:off x="10820400" y="158021"/>
            <a:ext cx="1262954" cy="262128"/>
            <a:chOff x="10892274" y="158021"/>
            <a:chExt cx="1191080" cy="262128"/>
          </a:xfrm>
        </p:grpSpPr>
        <p:sp>
          <p:nvSpPr>
            <p:cNvPr id="26" name="Oval 25">
              <a:extLst>
                <a:ext uri="{FF2B5EF4-FFF2-40B4-BE49-F238E27FC236}">
                  <a16:creationId xmlns:a16="http://schemas.microsoft.com/office/drawing/2014/main" id="{4D06F7DA-6776-B08B-8084-F078E459A0B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7" name="Group 26">
              <a:extLst>
                <a:ext uri="{FF2B5EF4-FFF2-40B4-BE49-F238E27FC236}">
                  <a16:creationId xmlns:a16="http://schemas.microsoft.com/office/drawing/2014/main" id="{768D0532-0011-1C7A-6D1F-002B58BB48B7}"/>
                </a:ext>
              </a:extLst>
            </p:cNvPr>
            <p:cNvGrpSpPr/>
            <p:nvPr/>
          </p:nvGrpSpPr>
          <p:grpSpPr>
            <a:xfrm>
              <a:off x="10892274" y="158021"/>
              <a:ext cx="1191080" cy="262128"/>
              <a:chOff x="9614080" y="308749"/>
              <a:chExt cx="1191080" cy="262128"/>
            </a:xfrm>
          </p:grpSpPr>
          <p:sp>
            <p:nvSpPr>
              <p:cNvPr id="28" name="Rectangle 27">
                <a:extLst>
                  <a:ext uri="{FF2B5EF4-FFF2-40B4-BE49-F238E27FC236}">
                    <a16:creationId xmlns:a16="http://schemas.microsoft.com/office/drawing/2014/main" id="{31D733F8-FCC4-94FA-61A8-30421AD5BBE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29" name="Rectangle 28">
                <a:extLst>
                  <a:ext uri="{FF2B5EF4-FFF2-40B4-BE49-F238E27FC236}">
                    <a16:creationId xmlns:a16="http://schemas.microsoft.com/office/drawing/2014/main" id="{A9FE50A9-F716-84C1-7DC5-3DE17DD569B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0" name="Rectangle 29">
            <a:extLst>
              <a:ext uri="{FF2B5EF4-FFF2-40B4-BE49-F238E27FC236}">
                <a16:creationId xmlns:a16="http://schemas.microsoft.com/office/drawing/2014/main" id="{97EAC41B-BED2-F5FA-8433-0DB8327D67D8}"/>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8" name="Text 26">
            <a:extLst>
              <a:ext uri="{FF2B5EF4-FFF2-40B4-BE49-F238E27FC236}">
                <a16:creationId xmlns:a16="http://schemas.microsoft.com/office/drawing/2014/main" id="{67EEF5E6-AA76-ED6B-6141-6F60D5B963D9}"/>
              </a:ext>
            </a:extLst>
          </p:cNvPr>
          <p:cNvSpPr/>
          <p:nvPr/>
        </p:nvSpPr>
        <p:spPr>
          <a:xfrm>
            <a:off x="4634864" y="1593032"/>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Morning Session  ·  Communication Examples</a:t>
            </a:r>
          </a:p>
        </p:txBody>
      </p:sp>
      <p:sp>
        <p:nvSpPr>
          <p:cNvPr id="9" name="Text 27">
            <a:extLst>
              <a:ext uri="{FF2B5EF4-FFF2-40B4-BE49-F238E27FC236}">
                <a16:creationId xmlns:a16="http://schemas.microsoft.com/office/drawing/2014/main" id="{CFB288AF-C8DD-D2F5-5E45-062EDDAC8514}"/>
              </a:ext>
            </a:extLst>
          </p:cNvPr>
          <p:cNvSpPr/>
          <p:nvPr/>
        </p:nvSpPr>
        <p:spPr>
          <a:xfrm>
            <a:off x="4634864" y="2069105"/>
            <a:ext cx="74980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Show examples before the exercise starts — aim for variety across channel, audience, and cadence.</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Shape 28">
            <a:extLst>
              <a:ext uri="{FF2B5EF4-FFF2-40B4-BE49-F238E27FC236}">
                <a16:creationId xmlns:a16="http://schemas.microsoft.com/office/drawing/2014/main" id="{DCB40104-773F-89F7-1539-A91E75D072B8}"/>
              </a:ext>
            </a:extLst>
          </p:cNvPr>
          <p:cNvSpPr/>
          <p:nvPr/>
        </p:nvSpPr>
        <p:spPr>
          <a:xfrm>
            <a:off x="4634864" y="266346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29">
            <a:extLst>
              <a:ext uri="{FF2B5EF4-FFF2-40B4-BE49-F238E27FC236}">
                <a16:creationId xmlns:a16="http://schemas.microsoft.com/office/drawing/2014/main" id="{35F99474-4598-3C1B-9A7F-4A1FA95D45AB}"/>
              </a:ext>
            </a:extLst>
          </p:cNvPr>
          <p:cNvSpPr/>
          <p:nvPr/>
        </p:nvSpPr>
        <p:spPr>
          <a:xfrm>
            <a:off x="4634864" y="2663465"/>
            <a:ext cx="237744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30">
            <a:extLst>
              <a:ext uri="{FF2B5EF4-FFF2-40B4-BE49-F238E27FC236}">
                <a16:creationId xmlns:a16="http://schemas.microsoft.com/office/drawing/2014/main" id="{4E514500-A0FF-440A-1261-7065BA107767}"/>
              </a:ext>
            </a:extLst>
          </p:cNvPr>
          <p:cNvSpPr/>
          <p:nvPr/>
        </p:nvSpPr>
        <p:spPr>
          <a:xfrm>
            <a:off x="4726304" y="266346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Data Governance Portal</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31">
            <a:extLst>
              <a:ext uri="{FF2B5EF4-FFF2-40B4-BE49-F238E27FC236}">
                <a16:creationId xmlns:a16="http://schemas.microsoft.com/office/drawing/2014/main" id="{906CE063-BE12-CBEC-721D-F1E88C738B12}"/>
              </a:ext>
            </a:extLst>
          </p:cNvPr>
          <p:cNvSpPr/>
          <p:nvPr/>
        </p:nvSpPr>
        <p:spPr>
          <a:xfrm>
            <a:off x="4772024" y="312066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single-page intranet home for roles, glossary, policies, and 'Report a data issue'. Sets the everyday surface of the program.</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2">
            <a:extLst>
              <a:ext uri="{FF2B5EF4-FFF2-40B4-BE49-F238E27FC236}">
                <a16:creationId xmlns:a16="http://schemas.microsoft.com/office/drawing/2014/main" id="{71053633-8495-623C-3759-90724D722310}"/>
              </a:ext>
            </a:extLst>
          </p:cNvPr>
          <p:cNvSpPr/>
          <p:nvPr/>
        </p:nvSpPr>
        <p:spPr>
          <a:xfrm>
            <a:off x="7103744" y="266346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3">
            <a:extLst>
              <a:ext uri="{FF2B5EF4-FFF2-40B4-BE49-F238E27FC236}">
                <a16:creationId xmlns:a16="http://schemas.microsoft.com/office/drawing/2014/main" id="{CCAF8E28-277C-665F-A744-A6C354CBA19D}"/>
              </a:ext>
            </a:extLst>
          </p:cNvPr>
          <p:cNvSpPr/>
          <p:nvPr/>
        </p:nvSpPr>
        <p:spPr>
          <a:xfrm>
            <a:off x="7103744" y="2663465"/>
            <a:ext cx="237744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34">
            <a:extLst>
              <a:ext uri="{FF2B5EF4-FFF2-40B4-BE49-F238E27FC236}">
                <a16:creationId xmlns:a16="http://schemas.microsoft.com/office/drawing/2014/main" id="{C1CBC5AE-DE31-B8CC-B187-3BC360225F46}"/>
              </a:ext>
            </a:extLst>
          </p:cNvPr>
          <p:cNvSpPr/>
          <p:nvPr/>
        </p:nvSpPr>
        <p:spPr>
          <a:xfrm>
            <a:off x="7195184" y="266346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Quarterly Data Digest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5">
            <a:extLst>
              <a:ext uri="{FF2B5EF4-FFF2-40B4-BE49-F238E27FC236}">
                <a16:creationId xmlns:a16="http://schemas.microsoft.com/office/drawing/2014/main" id="{32CCCB34-C588-B85B-1C1A-927EB08FA5B9}"/>
              </a:ext>
            </a:extLst>
          </p:cNvPr>
          <p:cNvSpPr/>
          <p:nvPr/>
        </p:nvSpPr>
        <p:spPr>
          <a:xfrm>
            <a:off x="7240904" y="312066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short email newsletter: one win, one worry, one thing to try. Signed by the CDO.</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36">
            <a:extLst>
              <a:ext uri="{FF2B5EF4-FFF2-40B4-BE49-F238E27FC236}">
                <a16:creationId xmlns:a16="http://schemas.microsoft.com/office/drawing/2014/main" id="{B1957A45-8668-8041-3964-F0753E98DDF0}"/>
              </a:ext>
            </a:extLst>
          </p:cNvPr>
          <p:cNvSpPr/>
          <p:nvPr/>
        </p:nvSpPr>
        <p:spPr>
          <a:xfrm>
            <a:off x="9572624" y="266346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37">
            <a:extLst>
              <a:ext uri="{FF2B5EF4-FFF2-40B4-BE49-F238E27FC236}">
                <a16:creationId xmlns:a16="http://schemas.microsoft.com/office/drawing/2014/main" id="{9E1B4A98-0C8C-C281-1156-63BA79BC35F6}"/>
              </a:ext>
            </a:extLst>
          </p:cNvPr>
          <p:cNvSpPr/>
          <p:nvPr/>
        </p:nvSpPr>
        <p:spPr>
          <a:xfrm>
            <a:off x="9572624" y="2663465"/>
            <a:ext cx="2377440" cy="36576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38">
            <a:extLst>
              <a:ext uri="{FF2B5EF4-FFF2-40B4-BE49-F238E27FC236}">
                <a16:creationId xmlns:a16="http://schemas.microsoft.com/office/drawing/2014/main" id="{50E6256E-83F1-6F13-6A19-1D579BD82F5E}"/>
              </a:ext>
            </a:extLst>
          </p:cNvPr>
          <p:cNvSpPr/>
          <p:nvPr/>
        </p:nvSpPr>
        <p:spPr>
          <a:xfrm>
            <a:off x="9664064" y="266346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Town Hall Segment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39">
            <a:extLst>
              <a:ext uri="{FF2B5EF4-FFF2-40B4-BE49-F238E27FC236}">
                <a16:creationId xmlns:a16="http://schemas.microsoft.com/office/drawing/2014/main" id="{CFBF7651-F3F8-92C6-ABEE-89133001C585}"/>
              </a:ext>
            </a:extLst>
          </p:cNvPr>
          <p:cNvSpPr/>
          <p:nvPr/>
        </p:nvSpPr>
        <p:spPr>
          <a:xfrm>
            <a:off x="9709784" y="312066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recurring 10-minute governance slot in the CEO's monthly town hall. Normalises the topic at the top.</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40">
            <a:extLst>
              <a:ext uri="{FF2B5EF4-FFF2-40B4-BE49-F238E27FC236}">
                <a16:creationId xmlns:a16="http://schemas.microsoft.com/office/drawing/2014/main" id="{B508D784-6FA1-75FB-52E8-99A3F8D2B319}"/>
              </a:ext>
            </a:extLst>
          </p:cNvPr>
          <p:cNvSpPr/>
          <p:nvPr/>
        </p:nvSpPr>
        <p:spPr>
          <a:xfrm>
            <a:off x="4634864" y="440082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1">
            <a:extLst>
              <a:ext uri="{FF2B5EF4-FFF2-40B4-BE49-F238E27FC236}">
                <a16:creationId xmlns:a16="http://schemas.microsoft.com/office/drawing/2014/main" id="{E37A00EA-D236-433E-6141-FEB7E0595A4D}"/>
              </a:ext>
            </a:extLst>
          </p:cNvPr>
          <p:cNvSpPr/>
          <p:nvPr/>
        </p:nvSpPr>
        <p:spPr>
          <a:xfrm>
            <a:off x="4634864" y="4400825"/>
            <a:ext cx="2377440" cy="365760"/>
          </a:xfrm>
          <a:prstGeom prst="rect">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2">
            <a:extLst>
              <a:ext uri="{FF2B5EF4-FFF2-40B4-BE49-F238E27FC236}">
                <a16:creationId xmlns:a16="http://schemas.microsoft.com/office/drawing/2014/main" id="{89F57289-2FAF-CDB4-DA39-FBB37060FDA9}"/>
              </a:ext>
            </a:extLst>
          </p:cNvPr>
          <p:cNvSpPr/>
          <p:nvPr/>
        </p:nvSpPr>
        <p:spPr>
          <a:xfrm>
            <a:off x="4726304" y="440082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Awareness Infographic</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3">
            <a:extLst>
              <a:ext uri="{FF2B5EF4-FFF2-40B4-BE49-F238E27FC236}">
                <a16:creationId xmlns:a16="http://schemas.microsoft.com/office/drawing/2014/main" id="{4CA36947-9C2A-24F1-2A82-8C6F8A431199}"/>
              </a:ext>
            </a:extLst>
          </p:cNvPr>
          <p:cNvSpPr/>
          <p:nvPr/>
        </p:nvSpPr>
        <p:spPr>
          <a:xfrm>
            <a:off x="4772024" y="485802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page: who the stewards are, what a CDE is, how to report a data issue. Posted physically and digitally.</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44">
            <a:extLst>
              <a:ext uri="{FF2B5EF4-FFF2-40B4-BE49-F238E27FC236}">
                <a16:creationId xmlns:a16="http://schemas.microsoft.com/office/drawing/2014/main" id="{DDD1C98B-8855-8287-9925-F245B558BD76}"/>
              </a:ext>
            </a:extLst>
          </p:cNvPr>
          <p:cNvSpPr/>
          <p:nvPr/>
        </p:nvSpPr>
        <p:spPr>
          <a:xfrm>
            <a:off x="7103744" y="440082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45">
            <a:extLst>
              <a:ext uri="{FF2B5EF4-FFF2-40B4-BE49-F238E27FC236}">
                <a16:creationId xmlns:a16="http://schemas.microsoft.com/office/drawing/2014/main" id="{759C70F2-3D63-829B-F581-BDB6EAE45767}"/>
              </a:ext>
            </a:extLst>
          </p:cNvPr>
          <p:cNvSpPr/>
          <p:nvPr/>
        </p:nvSpPr>
        <p:spPr>
          <a:xfrm>
            <a:off x="7103744" y="4400825"/>
            <a:ext cx="2377440" cy="365760"/>
          </a:xfrm>
          <a:prstGeom prst="rect">
            <a:avLst/>
          </a:prstGeom>
          <a:solidFill>
            <a:srgbClr val="E08B6F"/>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46">
            <a:extLst>
              <a:ext uri="{FF2B5EF4-FFF2-40B4-BE49-F238E27FC236}">
                <a16:creationId xmlns:a16="http://schemas.microsoft.com/office/drawing/2014/main" id="{116F8D1E-B386-14E0-9F3B-FEE7AD9B0C10}"/>
              </a:ext>
            </a:extLst>
          </p:cNvPr>
          <p:cNvSpPr/>
          <p:nvPr/>
        </p:nvSpPr>
        <p:spPr>
          <a:xfrm>
            <a:off x="7195184" y="440082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Data Literacy Articles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47">
            <a:extLst>
              <a:ext uri="{FF2B5EF4-FFF2-40B4-BE49-F238E27FC236}">
                <a16:creationId xmlns:a16="http://schemas.microsoft.com/office/drawing/2014/main" id="{06FA7B01-4121-69E0-D17C-816A3D7723F0}"/>
              </a:ext>
            </a:extLst>
          </p:cNvPr>
          <p:cNvSpPr/>
          <p:nvPr/>
        </p:nvSpPr>
        <p:spPr>
          <a:xfrm>
            <a:off x="7240904" y="485802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Monthly 500-word pieces in the company blog — practical, jargon-free, always by a business author.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48">
            <a:extLst>
              <a:ext uri="{FF2B5EF4-FFF2-40B4-BE49-F238E27FC236}">
                <a16:creationId xmlns:a16="http://schemas.microsoft.com/office/drawing/2014/main" id="{54133EE7-C8A4-1943-365E-4146E4BE95AD}"/>
              </a:ext>
            </a:extLst>
          </p:cNvPr>
          <p:cNvSpPr/>
          <p:nvPr/>
        </p:nvSpPr>
        <p:spPr>
          <a:xfrm>
            <a:off x="9572624" y="440082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49">
            <a:extLst>
              <a:ext uri="{FF2B5EF4-FFF2-40B4-BE49-F238E27FC236}">
                <a16:creationId xmlns:a16="http://schemas.microsoft.com/office/drawing/2014/main" id="{05F5AB7B-3B2F-3641-DA61-0FB3E1F7DFB4}"/>
              </a:ext>
            </a:extLst>
          </p:cNvPr>
          <p:cNvSpPr/>
          <p:nvPr/>
        </p:nvSpPr>
        <p:spPr>
          <a:xfrm>
            <a:off x="9572624" y="4400825"/>
            <a:ext cx="237744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50">
            <a:extLst>
              <a:ext uri="{FF2B5EF4-FFF2-40B4-BE49-F238E27FC236}">
                <a16:creationId xmlns:a16="http://schemas.microsoft.com/office/drawing/2014/main" id="{E1844258-3920-47BF-0CFC-1047644D70FA}"/>
              </a:ext>
            </a:extLst>
          </p:cNvPr>
          <p:cNvSpPr/>
          <p:nvPr/>
        </p:nvSpPr>
        <p:spPr>
          <a:xfrm>
            <a:off x="9664064" y="440082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Policy Cheat Sheet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51">
            <a:extLst>
              <a:ext uri="{FF2B5EF4-FFF2-40B4-BE49-F238E27FC236}">
                <a16:creationId xmlns:a16="http://schemas.microsoft.com/office/drawing/2014/main" id="{CEB7278D-0EF5-49B9-52B5-F11B6C0A3233}"/>
              </a:ext>
            </a:extLst>
          </p:cNvPr>
          <p:cNvSpPr/>
          <p:nvPr/>
        </p:nvSpPr>
        <p:spPr>
          <a:xfrm>
            <a:off x="9709784" y="485802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plain-language summary of the data governance policies, do's and don'ts, and who to contact.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5259755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83F97228-B62D-5C61-0170-55E122335176}"/>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D96750AB-733E-D25A-51DB-14A69884227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0EDEB3F3-361C-B2DC-24CE-2DA69FCD104A}"/>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ACADCA94-53A0-C17C-E4AE-2C1F6B2EB7C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A4FF4DB1-EDCF-107C-711D-7F505B8C704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0E454DE1-3B4B-460B-F35F-A61B6C006F6A}"/>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8" name="Text 26">
            <a:extLst>
              <a:ext uri="{FF2B5EF4-FFF2-40B4-BE49-F238E27FC236}">
                <a16:creationId xmlns:a16="http://schemas.microsoft.com/office/drawing/2014/main" id="{CCE84B47-2E0C-84FA-6819-27878D1125C3}"/>
              </a:ext>
            </a:extLst>
          </p:cNvPr>
          <p:cNvSpPr/>
          <p:nvPr/>
        </p:nvSpPr>
        <p:spPr>
          <a:xfrm>
            <a:off x="4850296" y="1783080"/>
            <a:ext cx="6854024"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Purpose of the Exercise</a:t>
            </a:r>
          </a:p>
        </p:txBody>
      </p:sp>
      <p:sp>
        <p:nvSpPr>
          <p:cNvPr id="9" name="Text 27">
            <a:extLst>
              <a:ext uri="{FF2B5EF4-FFF2-40B4-BE49-F238E27FC236}">
                <a16:creationId xmlns:a16="http://schemas.microsoft.com/office/drawing/2014/main" id="{B9165C16-C648-D7ED-A0B2-023CC879A7D9}"/>
              </a:ext>
            </a:extLst>
          </p:cNvPr>
          <p:cNvSpPr/>
          <p:nvPr/>
        </p:nvSpPr>
        <p:spPr>
          <a:xfrm>
            <a:off x="4850296" y="2194560"/>
            <a:ext cx="6854024"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Generate a wide range of creative ideas — fast, silent, and without self-censorship.</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28">
            <a:extLst>
              <a:ext uri="{FF2B5EF4-FFF2-40B4-BE49-F238E27FC236}">
                <a16:creationId xmlns:a16="http://schemas.microsoft.com/office/drawing/2014/main" id="{0920ED26-C128-BCAB-695B-60A0650F766F}"/>
              </a:ext>
            </a:extLst>
          </p:cNvPr>
          <p:cNvSpPr/>
          <p:nvPr/>
        </p:nvSpPr>
        <p:spPr>
          <a:xfrm>
            <a:off x="4850296" y="2788920"/>
            <a:ext cx="6854024"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How It Works</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Text 29">
            <a:extLst>
              <a:ext uri="{FF2B5EF4-FFF2-40B4-BE49-F238E27FC236}">
                <a16:creationId xmlns:a16="http://schemas.microsoft.com/office/drawing/2014/main" id="{D65A0F36-38CE-CCA2-7BA1-41CE5CE17111}"/>
              </a:ext>
            </a:extLst>
          </p:cNvPr>
          <p:cNvSpPr/>
          <p:nvPr/>
        </p:nvSpPr>
        <p:spPr>
          <a:xfrm>
            <a:off x="4850296" y="3200400"/>
            <a:ext cx="6854024" cy="2194560"/>
          </a:xfrm>
          <a:prstGeom prst="rect">
            <a:avLst/>
          </a:prstGeom>
          <a:noFill/>
          <a:ln/>
        </p:spPr>
        <p:txBody>
          <a:bodyPr wrap="square" lIns="0" tIns="0" rIns="0" bIns="0" rtlCol="0" anchor="t"/>
          <a:lstStyle/>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Silent generation (10 min): 10 ideas per person, one idea per sticky. Big letters, short phrases. No talking. Tag each sticky T1 / T2 / T3.</a:t>
            </a:r>
          </a:p>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Rapid share-out (10 min): each participant sticks their notes on the wall, 30 sec per person. Cluster obvious duplicates as you go.</a:t>
            </a:r>
          </a:p>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Heatmap vote (5 min): each participant places 3 dots on the stickies they believe must happen. Dots can stack.</a:t>
            </a:r>
          </a:p>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Decider vote (5 min): the Decider gets 2 special-color dots to reinforce winners or override the group. One sentence of rationale per dot.</a:t>
            </a:r>
          </a:p>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At the end: circle the top-voted stickies. These carry into the Action Board.</a:t>
            </a:r>
          </a:p>
          <a:p>
            <a:pPr marL="342900" marR="0" lvl="0" indent="-342900" algn="l" defTabSz="914400" rtl="0" eaLnBrk="1" fontAlgn="auto" latinLnBrk="0" hangingPunct="1">
              <a:lnSpc>
                <a:spcPct val="100000"/>
              </a:lnSpc>
              <a:spcBef>
                <a:spcPts val="0"/>
              </a:spcBef>
              <a:spcAft>
                <a:spcPts val="600"/>
              </a:spcAft>
              <a:buClrTx/>
              <a:buSzPct val="100000"/>
              <a:buFontTx/>
              <a:buChar char="•"/>
              <a:tabLst/>
              <a:defRPr/>
            </a:pPr>
            <a:endPar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endParaRPr>
          </a:p>
        </p:txBody>
      </p:sp>
      <p:sp>
        <p:nvSpPr>
          <p:cNvPr id="20" name="Shape 30">
            <a:extLst>
              <a:ext uri="{FF2B5EF4-FFF2-40B4-BE49-F238E27FC236}">
                <a16:creationId xmlns:a16="http://schemas.microsoft.com/office/drawing/2014/main" id="{69DD09EE-FEF6-97E4-275C-A26B27440394}"/>
              </a:ext>
            </a:extLst>
          </p:cNvPr>
          <p:cNvSpPr/>
          <p:nvPr/>
        </p:nvSpPr>
        <p:spPr>
          <a:xfrm>
            <a:off x="3193774" y="5577840"/>
            <a:ext cx="8510546" cy="7315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31">
            <a:extLst>
              <a:ext uri="{FF2B5EF4-FFF2-40B4-BE49-F238E27FC236}">
                <a16:creationId xmlns:a16="http://schemas.microsoft.com/office/drawing/2014/main" id="{C7141EB9-B210-A902-8B49-616CA73A091A}"/>
              </a:ext>
            </a:extLst>
          </p:cNvPr>
          <p:cNvSpPr/>
          <p:nvPr/>
        </p:nvSpPr>
        <p:spPr>
          <a:xfrm>
            <a:off x="3401348" y="5577840"/>
            <a:ext cx="8302972" cy="7315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TIMING  ·  </a:t>
            </a: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10 minutes silent generation  ·  10 minutes rapid share-out (30 sec per person)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541297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27" name="Group 26">
            <a:extLst>
              <a:ext uri="{FF2B5EF4-FFF2-40B4-BE49-F238E27FC236}">
                <a16:creationId xmlns:a16="http://schemas.microsoft.com/office/drawing/2014/main" id="{8622A4C0-EA3C-2E7B-14D0-4AD74527FC5A}"/>
              </a:ext>
            </a:extLst>
          </p:cNvPr>
          <p:cNvGrpSpPr/>
          <p:nvPr/>
        </p:nvGrpSpPr>
        <p:grpSpPr>
          <a:xfrm>
            <a:off x="10820400" y="158021"/>
            <a:ext cx="1262954" cy="262128"/>
            <a:chOff x="10892274" y="158021"/>
            <a:chExt cx="1191080" cy="262128"/>
          </a:xfrm>
        </p:grpSpPr>
        <p:sp>
          <p:nvSpPr>
            <p:cNvPr id="28" name="Oval 27">
              <a:extLst>
                <a:ext uri="{FF2B5EF4-FFF2-40B4-BE49-F238E27FC236}">
                  <a16:creationId xmlns:a16="http://schemas.microsoft.com/office/drawing/2014/main" id="{98405990-4828-906E-7C24-2DBD807053C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9" name="Group 28">
              <a:extLst>
                <a:ext uri="{FF2B5EF4-FFF2-40B4-BE49-F238E27FC236}">
                  <a16:creationId xmlns:a16="http://schemas.microsoft.com/office/drawing/2014/main" id="{3ED6FE62-0A87-66DD-F5A9-2FFE9646CE76}"/>
                </a:ext>
              </a:extLst>
            </p:cNvPr>
            <p:cNvGrpSpPr/>
            <p:nvPr/>
          </p:nvGrpSpPr>
          <p:grpSpPr>
            <a:xfrm>
              <a:off x="10892274" y="158021"/>
              <a:ext cx="1191080" cy="262128"/>
              <a:chOff x="9614080" y="308749"/>
              <a:chExt cx="1191080" cy="262128"/>
            </a:xfrm>
          </p:grpSpPr>
          <p:sp>
            <p:nvSpPr>
              <p:cNvPr id="30" name="Rectangle 29">
                <a:extLst>
                  <a:ext uri="{FF2B5EF4-FFF2-40B4-BE49-F238E27FC236}">
                    <a16:creationId xmlns:a16="http://schemas.microsoft.com/office/drawing/2014/main" id="{CE6B9776-1F54-4BA7-1DD5-93444BBF45C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31" name="Rectangle 30">
                <a:extLst>
                  <a:ext uri="{FF2B5EF4-FFF2-40B4-BE49-F238E27FC236}">
                    <a16:creationId xmlns:a16="http://schemas.microsoft.com/office/drawing/2014/main" id="{5322160B-2909-A1D5-1862-AF561AB9F46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2" name="Rectangle 31">
            <a:extLst>
              <a:ext uri="{FF2B5EF4-FFF2-40B4-BE49-F238E27FC236}">
                <a16:creationId xmlns:a16="http://schemas.microsoft.com/office/drawing/2014/main" id="{A363C0B8-88C3-67F5-DFF7-D25F0493639E}"/>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8" name="Text 26">
            <a:extLst>
              <a:ext uri="{FF2B5EF4-FFF2-40B4-BE49-F238E27FC236}">
                <a16:creationId xmlns:a16="http://schemas.microsoft.com/office/drawing/2014/main" id="{94ACCAC8-EF7B-3169-E961-07CA21C3CA10}"/>
              </a:ext>
            </a:extLst>
          </p:cNvPr>
          <p:cNvSpPr/>
          <p:nvPr/>
        </p:nvSpPr>
        <p:spPr>
          <a:xfrm>
            <a:off x="6388406" y="1737360"/>
            <a:ext cx="5315914"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Arial" panose="020B0604020202020204" pitchFamily="34" charset="0"/>
                <a:ea typeface="Georgia" pitchFamily="34" charset="-122"/>
                <a:cs typeface="Arial" panose="020B0604020202020204" pitchFamily="34" charset="0"/>
              </a:rPr>
              <a:t>Morning  ·  Ideas Generated</a:t>
            </a:r>
            <a:endParaRPr kumimoji="0" lang="en-US"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Text 27">
            <a:extLst>
              <a:ext uri="{FF2B5EF4-FFF2-40B4-BE49-F238E27FC236}">
                <a16:creationId xmlns:a16="http://schemas.microsoft.com/office/drawing/2014/main" id="{ACD48480-A538-311A-C3E9-48E08691F6F8}"/>
              </a:ext>
            </a:extLst>
          </p:cNvPr>
          <p:cNvSpPr/>
          <p:nvPr/>
        </p:nvSpPr>
        <p:spPr>
          <a:xfrm>
            <a:off x="5754735" y="2231927"/>
            <a:ext cx="583454"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Tags:   </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Shape 28">
            <a:extLst>
              <a:ext uri="{FF2B5EF4-FFF2-40B4-BE49-F238E27FC236}">
                <a16:creationId xmlns:a16="http://schemas.microsoft.com/office/drawing/2014/main" id="{F7133C6A-1104-787F-8BFC-0E2B271C997D}"/>
              </a:ext>
            </a:extLst>
          </p:cNvPr>
          <p:cNvSpPr/>
          <p:nvPr/>
        </p:nvSpPr>
        <p:spPr>
          <a:xfrm>
            <a:off x="6349310" y="2241894"/>
            <a:ext cx="907595" cy="274320"/>
          </a:xfrm>
          <a:prstGeom prst="rect">
            <a:avLst/>
          </a:prstGeom>
          <a:solidFill>
            <a:srgbClr val="FFF59D"/>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Text 29">
            <a:extLst>
              <a:ext uri="{FF2B5EF4-FFF2-40B4-BE49-F238E27FC236}">
                <a16:creationId xmlns:a16="http://schemas.microsoft.com/office/drawing/2014/main" id="{14352A2E-E3C9-C525-11CB-E24A67F8F1EA}"/>
              </a:ext>
            </a:extLst>
          </p:cNvPr>
          <p:cNvSpPr/>
          <p:nvPr/>
        </p:nvSpPr>
        <p:spPr>
          <a:xfrm>
            <a:off x="6368418" y="2241894"/>
            <a:ext cx="842767" cy="274320"/>
          </a:xfrm>
          <a:prstGeom prst="rect">
            <a:avLst/>
          </a:prstGeom>
          <a:solidFill>
            <a:srgbClr val="FFFF00"/>
          </a:solid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 = All Staff</a:t>
            </a:r>
            <a:endParaRPr kumimoji="0" lang="en-US" sz="9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30">
            <a:extLst>
              <a:ext uri="{FF2B5EF4-FFF2-40B4-BE49-F238E27FC236}">
                <a16:creationId xmlns:a16="http://schemas.microsoft.com/office/drawing/2014/main" id="{6F258518-C540-2E44-E1BE-B884EF97348F}"/>
              </a:ext>
            </a:extLst>
          </p:cNvPr>
          <p:cNvSpPr/>
          <p:nvPr/>
        </p:nvSpPr>
        <p:spPr>
          <a:xfrm>
            <a:off x="7538030" y="2241894"/>
            <a:ext cx="907595" cy="274320"/>
          </a:xfrm>
          <a:prstGeom prst="rect">
            <a:avLst/>
          </a:prstGeom>
          <a:solidFill>
            <a:srgbClr val="92D050"/>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31">
            <a:extLst>
              <a:ext uri="{FF2B5EF4-FFF2-40B4-BE49-F238E27FC236}">
                <a16:creationId xmlns:a16="http://schemas.microsoft.com/office/drawing/2014/main" id="{4B967DB4-2D87-DF3C-1E86-88B17EE0CEE6}"/>
              </a:ext>
            </a:extLst>
          </p:cNvPr>
          <p:cNvSpPr/>
          <p:nvPr/>
        </p:nvSpPr>
        <p:spPr>
          <a:xfrm>
            <a:off x="7557138" y="2241894"/>
            <a:ext cx="842767"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 = Data-Touching</a:t>
            </a:r>
            <a:endParaRPr kumimoji="0" lang="en-US" sz="9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2">
            <a:extLst>
              <a:ext uri="{FF2B5EF4-FFF2-40B4-BE49-F238E27FC236}">
                <a16:creationId xmlns:a16="http://schemas.microsoft.com/office/drawing/2014/main" id="{D5B1D131-8C4F-C758-A8B9-8084DB9108F5}"/>
              </a:ext>
            </a:extLst>
          </p:cNvPr>
          <p:cNvSpPr/>
          <p:nvPr/>
        </p:nvSpPr>
        <p:spPr>
          <a:xfrm>
            <a:off x="8863910" y="2241894"/>
            <a:ext cx="907595" cy="274320"/>
          </a:xfrm>
          <a:prstGeom prst="rect">
            <a:avLst/>
          </a:prstGeom>
          <a:solidFill>
            <a:schemeClr val="accent2"/>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3">
            <a:extLst>
              <a:ext uri="{FF2B5EF4-FFF2-40B4-BE49-F238E27FC236}">
                <a16:creationId xmlns:a16="http://schemas.microsoft.com/office/drawing/2014/main" id="{F4FD2263-77DB-BA30-8FB9-965E54175D88}"/>
              </a:ext>
            </a:extLst>
          </p:cNvPr>
          <p:cNvSpPr/>
          <p:nvPr/>
        </p:nvSpPr>
        <p:spPr>
          <a:xfrm>
            <a:off x="8883018" y="2241894"/>
            <a:ext cx="842767"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 = Core Roles</a:t>
            </a:r>
            <a:endParaRPr kumimoji="0" lang="en-US" sz="9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Shape 34">
            <a:extLst>
              <a:ext uri="{FF2B5EF4-FFF2-40B4-BE49-F238E27FC236}">
                <a16:creationId xmlns:a16="http://schemas.microsoft.com/office/drawing/2014/main" id="{176D74FB-8612-6A23-D615-B347D0248456}"/>
              </a:ext>
            </a:extLst>
          </p:cNvPr>
          <p:cNvSpPr/>
          <p:nvPr/>
        </p:nvSpPr>
        <p:spPr>
          <a:xfrm>
            <a:off x="4950386" y="2940271"/>
            <a:ext cx="1418032" cy="96012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35">
            <a:extLst>
              <a:ext uri="{FF2B5EF4-FFF2-40B4-BE49-F238E27FC236}">
                <a16:creationId xmlns:a16="http://schemas.microsoft.com/office/drawing/2014/main" id="{873D9FC6-4C9C-90AA-B8CA-68EB06BC4F23}"/>
              </a:ext>
            </a:extLst>
          </p:cNvPr>
          <p:cNvSpPr/>
          <p:nvPr/>
        </p:nvSpPr>
        <p:spPr>
          <a:xfrm>
            <a:off x="4996106" y="2967703"/>
            <a:ext cx="1345312"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Quarterly DG Newsletter</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Shape 36">
            <a:extLst>
              <a:ext uri="{FF2B5EF4-FFF2-40B4-BE49-F238E27FC236}">
                <a16:creationId xmlns:a16="http://schemas.microsoft.com/office/drawing/2014/main" id="{3C05E953-0598-818B-286B-8508CDB96E73}"/>
              </a:ext>
            </a:extLst>
          </p:cNvPr>
          <p:cNvSpPr/>
          <p:nvPr/>
        </p:nvSpPr>
        <p:spPr>
          <a:xfrm>
            <a:off x="6729949" y="2940271"/>
            <a:ext cx="1418032" cy="96012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ext 37">
            <a:extLst>
              <a:ext uri="{FF2B5EF4-FFF2-40B4-BE49-F238E27FC236}">
                <a16:creationId xmlns:a16="http://schemas.microsoft.com/office/drawing/2014/main" id="{C218E558-2732-3EFF-DEA8-4F44FE09C4C2}"/>
              </a:ext>
            </a:extLst>
          </p:cNvPr>
          <p:cNvSpPr/>
          <p:nvPr/>
        </p:nvSpPr>
        <p:spPr>
          <a:xfrm>
            <a:off x="6775669" y="2967703"/>
            <a:ext cx="1345312"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Kickoff Event with CDO keynote</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Shape 38">
            <a:extLst>
              <a:ext uri="{FF2B5EF4-FFF2-40B4-BE49-F238E27FC236}">
                <a16:creationId xmlns:a16="http://schemas.microsoft.com/office/drawing/2014/main" id="{BFBECF30-4623-912B-B610-3E88B1E0DD3B}"/>
              </a:ext>
            </a:extLst>
          </p:cNvPr>
          <p:cNvSpPr/>
          <p:nvPr/>
        </p:nvSpPr>
        <p:spPr>
          <a:xfrm>
            <a:off x="8483559" y="2940271"/>
            <a:ext cx="1418032" cy="96012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39">
            <a:extLst>
              <a:ext uri="{FF2B5EF4-FFF2-40B4-BE49-F238E27FC236}">
                <a16:creationId xmlns:a16="http://schemas.microsoft.com/office/drawing/2014/main" id="{7544B8B6-1874-0F20-A086-EE774804391C}"/>
              </a:ext>
            </a:extLst>
          </p:cNvPr>
          <p:cNvSpPr/>
          <p:nvPr/>
        </p:nvSpPr>
        <p:spPr>
          <a:xfrm>
            <a:off x="8529279" y="2967703"/>
            <a:ext cx="1345312"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Monthly Town Hall Slot</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Shape 40">
            <a:extLst>
              <a:ext uri="{FF2B5EF4-FFF2-40B4-BE49-F238E27FC236}">
                <a16:creationId xmlns:a16="http://schemas.microsoft.com/office/drawing/2014/main" id="{E64ED2E4-15B4-667D-F0CA-4F2304874745}"/>
              </a:ext>
            </a:extLst>
          </p:cNvPr>
          <p:cNvSpPr/>
          <p:nvPr/>
        </p:nvSpPr>
        <p:spPr>
          <a:xfrm>
            <a:off x="10230744" y="2944680"/>
            <a:ext cx="1418032" cy="96012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41">
            <a:extLst>
              <a:ext uri="{FF2B5EF4-FFF2-40B4-BE49-F238E27FC236}">
                <a16:creationId xmlns:a16="http://schemas.microsoft.com/office/drawing/2014/main" id="{F78560FA-EC06-66BF-1B09-E7A1CFCDC684}"/>
              </a:ext>
            </a:extLst>
          </p:cNvPr>
          <p:cNvSpPr/>
          <p:nvPr/>
        </p:nvSpPr>
        <p:spPr>
          <a:xfrm>
            <a:off x="10276464" y="2972112"/>
            <a:ext cx="1345312"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Posters in the office</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42">
            <a:extLst>
              <a:ext uri="{FF2B5EF4-FFF2-40B4-BE49-F238E27FC236}">
                <a16:creationId xmlns:a16="http://schemas.microsoft.com/office/drawing/2014/main" id="{928BF37C-AA2D-3E13-66D4-D0CB8B2C7CFD}"/>
              </a:ext>
            </a:extLst>
          </p:cNvPr>
          <p:cNvSpPr/>
          <p:nvPr/>
        </p:nvSpPr>
        <p:spPr>
          <a:xfrm>
            <a:off x="4950386" y="4010119"/>
            <a:ext cx="1418032" cy="96012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Text 43">
            <a:extLst>
              <a:ext uri="{FF2B5EF4-FFF2-40B4-BE49-F238E27FC236}">
                <a16:creationId xmlns:a16="http://schemas.microsoft.com/office/drawing/2014/main" id="{FD14C2A8-FF57-38EE-A7E7-EE7684B7C8A9}"/>
              </a:ext>
            </a:extLst>
          </p:cNvPr>
          <p:cNvSpPr/>
          <p:nvPr/>
        </p:nvSpPr>
        <p:spPr>
          <a:xfrm>
            <a:off x="4996106" y="4037551"/>
            <a:ext cx="1345312"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Success Story Blog Posts</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Shape 44">
            <a:extLst>
              <a:ext uri="{FF2B5EF4-FFF2-40B4-BE49-F238E27FC236}">
                <a16:creationId xmlns:a16="http://schemas.microsoft.com/office/drawing/2014/main" id="{B2CF186A-6E64-E973-FE0D-7F6FA9DE247D}"/>
              </a:ext>
            </a:extLst>
          </p:cNvPr>
          <p:cNvSpPr/>
          <p:nvPr/>
        </p:nvSpPr>
        <p:spPr>
          <a:xfrm>
            <a:off x="6729949" y="4010119"/>
            <a:ext cx="1418032" cy="960120"/>
          </a:xfrm>
          <a:prstGeom prst="rect">
            <a:avLst/>
          </a:prstGeom>
          <a:solidFill>
            <a:srgbClr val="92D05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Text 45">
            <a:extLst>
              <a:ext uri="{FF2B5EF4-FFF2-40B4-BE49-F238E27FC236}">
                <a16:creationId xmlns:a16="http://schemas.microsoft.com/office/drawing/2014/main" id="{F32F29AB-AFA6-913F-2DBE-F094B3466A6F}"/>
              </a:ext>
            </a:extLst>
          </p:cNvPr>
          <p:cNvSpPr/>
          <p:nvPr/>
        </p:nvSpPr>
        <p:spPr>
          <a:xfrm>
            <a:off x="6775669" y="4037551"/>
            <a:ext cx="1345312" cy="905256"/>
          </a:xfrm>
          <a:prstGeom prst="rect">
            <a:avLst/>
          </a:prstGeom>
          <a:solidFill>
            <a:srgbClr val="92D050"/>
          </a:solid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Lunch-and-Learn Sessions</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Shape 46">
            <a:extLst>
              <a:ext uri="{FF2B5EF4-FFF2-40B4-BE49-F238E27FC236}">
                <a16:creationId xmlns:a16="http://schemas.microsoft.com/office/drawing/2014/main" id="{D95AF5E3-E918-A741-6583-C84DBA82AC5B}"/>
              </a:ext>
            </a:extLst>
          </p:cNvPr>
          <p:cNvSpPr/>
          <p:nvPr/>
        </p:nvSpPr>
        <p:spPr>
          <a:xfrm>
            <a:off x="8483559" y="4010119"/>
            <a:ext cx="1418032" cy="960120"/>
          </a:xfrm>
          <a:prstGeom prst="rect">
            <a:avLst/>
          </a:prstGeom>
          <a:solidFill>
            <a:srgbClr val="92D05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Text 47">
            <a:extLst>
              <a:ext uri="{FF2B5EF4-FFF2-40B4-BE49-F238E27FC236}">
                <a16:creationId xmlns:a16="http://schemas.microsoft.com/office/drawing/2014/main" id="{E31B735A-1741-DAFC-9CA4-93A430E092A5}"/>
              </a:ext>
            </a:extLst>
          </p:cNvPr>
          <p:cNvSpPr/>
          <p:nvPr/>
        </p:nvSpPr>
        <p:spPr>
          <a:xfrm>
            <a:off x="8529279" y="4037551"/>
            <a:ext cx="1345312" cy="905256"/>
          </a:xfrm>
          <a:prstGeom prst="rect">
            <a:avLst/>
          </a:prstGeom>
          <a:solidFill>
            <a:srgbClr val="92D050"/>
          </a:solid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Café' drop-in hour</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Shape 48">
            <a:extLst>
              <a:ext uri="{FF2B5EF4-FFF2-40B4-BE49-F238E27FC236}">
                <a16:creationId xmlns:a16="http://schemas.microsoft.com/office/drawing/2014/main" id="{6F8EC1CB-4C3B-08D2-E26C-6ACC698B3D2D}"/>
              </a:ext>
            </a:extLst>
          </p:cNvPr>
          <p:cNvSpPr/>
          <p:nvPr/>
        </p:nvSpPr>
        <p:spPr>
          <a:xfrm>
            <a:off x="10230744" y="4014528"/>
            <a:ext cx="1418032" cy="960120"/>
          </a:xfrm>
          <a:prstGeom prst="rect">
            <a:avLst/>
          </a:prstGeom>
          <a:solidFill>
            <a:srgbClr val="92D05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Text 49">
            <a:extLst>
              <a:ext uri="{FF2B5EF4-FFF2-40B4-BE49-F238E27FC236}">
                <a16:creationId xmlns:a16="http://schemas.microsoft.com/office/drawing/2014/main" id="{B66F132A-0300-D524-C1E3-6EF0E747A6B7}"/>
              </a:ext>
            </a:extLst>
          </p:cNvPr>
          <p:cNvSpPr/>
          <p:nvPr/>
        </p:nvSpPr>
        <p:spPr>
          <a:xfrm>
            <a:off x="10276464" y="4041960"/>
            <a:ext cx="1345312"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CDE Spotlight series</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Shape 50">
            <a:extLst>
              <a:ext uri="{FF2B5EF4-FFF2-40B4-BE49-F238E27FC236}">
                <a16:creationId xmlns:a16="http://schemas.microsoft.com/office/drawing/2014/main" id="{C86046C3-364C-D6C0-E1BC-50B577E9289D}"/>
              </a:ext>
            </a:extLst>
          </p:cNvPr>
          <p:cNvSpPr/>
          <p:nvPr/>
        </p:nvSpPr>
        <p:spPr>
          <a:xfrm>
            <a:off x="4950386" y="5079967"/>
            <a:ext cx="1418032" cy="960120"/>
          </a:xfrm>
          <a:prstGeom prst="rect">
            <a:avLst/>
          </a:prstGeom>
          <a:solidFill>
            <a:schemeClr val="accent2"/>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Text 51">
            <a:extLst>
              <a:ext uri="{FF2B5EF4-FFF2-40B4-BE49-F238E27FC236}">
                <a16:creationId xmlns:a16="http://schemas.microsoft.com/office/drawing/2014/main" id="{9FE3F406-E94C-2691-D892-042FB38B0E6C}"/>
              </a:ext>
            </a:extLst>
          </p:cNvPr>
          <p:cNvSpPr/>
          <p:nvPr/>
        </p:nvSpPr>
        <p:spPr>
          <a:xfrm>
            <a:off x="4996106" y="5107399"/>
            <a:ext cx="1345312"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'Office Hours' for stewards</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52">
            <a:extLst>
              <a:ext uri="{FF2B5EF4-FFF2-40B4-BE49-F238E27FC236}">
                <a16:creationId xmlns:a16="http://schemas.microsoft.com/office/drawing/2014/main" id="{B36D3741-C4B9-5EF1-4A77-CFC93243F370}"/>
              </a:ext>
            </a:extLst>
          </p:cNvPr>
          <p:cNvSpPr/>
          <p:nvPr/>
        </p:nvSpPr>
        <p:spPr>
          <a:xfrm>
            <a:off x="6729949" y="5079967"/>
            <a:ext cx="1418032" cy="960120"/>
          </a:xfrm>
          <a:prstGeom prst="rect">
            <a:avLst/>
          </a:prstGeom>
          <a:solidFill>
            <a:schemeClr val="accent2"/>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Text 53">
            <a:extLst>
              <a:ext uri="{FF2B5EF4-FFF2-40B4-BE49-F238E27FC236}">
                <a16:creationId xmlns:a16="http://schemas.microsoft.com/office/drawing/2014/main" id="{A36A6E63-9F16-E6FE-644B-CE781C8CF65B}"/>
              </a:ext>
            </a:extLst>
          </p:cNvPr>
          <p:cNvSpPr/>
          <p:nvPr/>
        </p:nvSpPr>
        <p:spPr>
          <a:xfrm>
            <a:off x="6775669" y="5107399"/>
            <a:ext cx="1345312" cy="905256"/>
          </a:xfrm>
          <a:prstGeom prst="rect">
            <a:avLst/>
          </a:prstGeom>
          <a:solidFill>
            <a:schemeClr val="accent2"/>
          </a:solid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Glossary Launch Campaign</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Shape 54">
            <a:extLst>
              <a:ext uri="{FF2B5EF4-FFF2-40B4-BE49-F238E27FC236}">
                <a16:creationId xmlns:a16="http://schemas.microsoft.com/office/drawing/2014/main" id="{EAD736F8-A305-4163-4D75-4604238300F3}"/>
              </a:ext>
            </a:extLst>
          </p:cNvPr>
          <p:cNvSpPr/>
          <p:nvPr/>
        </p:nvSpPr>
        <p:spPr>
          <a:xfrm>
            <a:off x="8483559" y="5079967"/>
            <a:ext cx="1418032" cy="960120"/>
          </a:xfrm>
          <a:prstGeom prst="rect">
            <a:avLst/>
          </a:prstGeom>
          <a:solidFill>
            <a:schemeClr val="accent2"/>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Text 55">
            <a:extLst>
              <a:ext uri="{FF2B5EF4-FFF2-40B4-BE49-F238E27FC236}">
                <a16:creationId xmlns:a16="http://schemas.microsoft.com/office/drawing/2014/main" id="{BCB8547E-885A-9D32-C3CA-8E6AD6D8FE0F}"/>
              </a:ext>
            </a:extLst>
          </p:cNvPr>
          <p:cNvSpPr/>
          <p:nvPr/>
        </p:nvSpPr>
        <p:spPr>
          <a:xfrm>
            <a:off x="8529279" y="5107399"/>
            <a:ext cx="1345312"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Community of Practice</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Shape 56">
            <a:extLst>
              <a:ext uri="{FF2B5EF4-FFF2-40B4-BE49-F238E27FC236}">
                <a16:creationId xmlns:a16="http://schemas.microsoft.com/office/drawing/2014/main" id="{9AB58A44-279D-4959-F38B-1003157B0EFD}"/>
              </a:ext>
            </a:extLst>
          </p:cNvPr>
          <p:cNvSpPr/>
          <p:nvPr/>
        </p:nvSpPr>
        <p:spPr>
          <a:xfrm>
            <a:off x="10230744" y="5084376"/>
            <a:ext cx="1418032" cy="96012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Text 57">
            <a:extLst>
              <a:ext uri="{FF2B5EF4-FFF2-40B4-BE49-F238E27FC236}">
                <a16:creationId xmlns:a16="http://schemas.microsoft.com/office/drawing/2014/main" id="{541A052C-1BCC-D5E1-0576-D254E7079003}"/>
              </a:ext>
            </a:extLst>
          </p:cNvPr>
          <p:cNvSpPr/>
          <p:nvPr/>
        </p:nvSpPr>
        <p:spPr>
          <a:xfrm>
            <a:off x="10276464" y="5111808"/>
            <a:ext cx="1345312"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Hero of the Quarter</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Shape 58">
            <a:extLst>
              <a:ext uri="{FF2B5EF4-FFF2-40B4-BE49-F238E27FC236}">
                <a16:creationId xmlns:a16="http://schemas.microsoft.com/office/drawing/2014/main" id="{C9AE73BC-16B8-3FFC-B0A9-9D1F6FD6A3E8}"/>
              </a:ext>
            </a:extLst>
          </p:cNvPr>
          <p:cNvSpPr/>
          <p:nvPr/>
        </p:nvSpPr>
        <p:spPr>
          <a:xfrm>
            <a:off x="6821389" y="3717511"/>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Shape 59">
            <a:extLst>
              <a:ext uri="{FF2B5EF4-FFF2-40B4-BE49-F238E27FC236}">
                <a16:creationId xmlns:a16="http://schemas.microsoft.com/office/drawing/2014/main" id="{E8E3792B-AF4C-1E6B-0DD1-974A5A64E3F8}"/>
              </a:ext>
            </a:extLst>
          </p:cNvPr>
          <p:cNvSpPr/>
          <p:nvPr/>
        </p:nvSpPr>
        <p:spPr>
          <a:xfrm>
            <a:off x="6940261" y="3717511"/>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Shape 60">
            <a:extLst>
              <a:ext uri="{FF2B5EF4-FFF2-40B4-BE49-F238E27FC236}">
                <a16:creationId xmlns:a16="http://schemas.microsoft.com/office/drawing/2014/main" id="{A27259A9-37A3-95E2-B3BA-1995702D439D}"/>
              </a:ext>
            </a:extLst>
          </p:cNvPr>
          <p:cNvSpPr/>
          <p:nvPr/>
        </p:nvSpPr>
        <p:spPr>
          <a:xfrm>
            <a:off x="7059133" y="3717511"/>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Shape 61">
            <a:extLst>
              <a:ext uri="{FF2B5EF4-FFF2-40B4-BE49-F238E27FC236}">
                <a16:creationId xmlns:a16="http://schemas.microsoft.com/office/drawing/2014/main" id="{46ED441C-7569-96C1-E489-10BD9A8BD3E4}"/>
              </a:ext>
            </a:extLst>
          </p:cNvPr>
          <p:cNvSpPr/>
          <p:nvPr/>
        </p:nvSpPr>
        <p:spPr>
          <a:xfrm>
            <a:off x="7960998" y="3026351"/>
            <a:ext cx="159983" cy="201168"/>
          </a:xfrm>
          <a:prstGeom prst="star5">
            <a:avLst/>
          </a:prstGeom>
          <a:solidFill>
            <a:srgbClr val="D4A843"/>
          </a:solidFill>
          <a:ln w="12700">
            <a:solidFill>
              <a:srgbClr val="D4A843"/>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Shape 62">
            <a:extLst>
              <a:ext uri="{FF2B5EF4-FFF2-40B4-BE49-F238E27FC236}">
                <a16:creationId xmlns:a16="http://schemas.microsoft.com/office/drawing/2014/main" id="{EDBD2CA3-49D9-1AD5-3301-3A2607AC910D}"/>
              </a:ext>
            </a:extLst>
          </p:cNvPr>
          <p:cNvSpPr/>
          <p:nvPr/>
        </p:nvSpPr>
        <p:spPr>
          <a:xfrm>
            <a:off x="8574999" y="3717511"/>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Shape 63">
            <a:extLst>
              <a:ext uri="{FF2B5EF4-FFF2-40B4-BE49-F238E27FC236}">
                <a16:creationId xmlns:a16="http://schemas.microsoft.com/office/drawing/2014/main" id="{1F0D9E12-9531-810E-DB02-01E4E94C7619}"/>
              </a:ext>
            </a:extLst>
          </p:cNvPr>
          <p:cNvSpPr/>
          <p:nvPr/>
        </p:nvSpPr>
        <p:spPr>
          <a:xfrm>
            <a:off x="8693871" y="3717511"/>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Shape 64">
            <a:extLst>
              <a:ext uri="{FF2B5EF4-FFF2-40B4-BE49-F238E27FC236}">
                <a16:creationId xmlns:a16="http://schemas.microsoft.com/office/drawing/2014/main" id="{2359FBD0-41BD-B98B-D0F3-37C0E1478629}"/>
              </a:ext>
            </a:extLst>
          </p:cNvPr>
          <p:cNvSpPr/>
          <p:nvPr/>
        </p:nvSpPr>
        <p:spPr>
          <a:xfrm>
            <a:off x="6821389" y="4787359"/>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Shape 65">
            <a:extLst>
              <a:ext uri="{FF2B5EF4-FFF2-40B4-BE49-F238E27FC236}">
                <a16:creationId xmlns:a16="http://schemas.microsoft.com/office/drawing/2014/main" id="{1335A187-D5DC-768B-FD99-2B5426EE523F}"/>
              </a:ext>
            </a:extLst>
          </p:cNvPr>
          <p:cNvSpPr/>
          <p:nvPr/>
        </p:nvSpPr>
        <p:spPr>
          <a:xfrm>
            <a:off x="6940261" y="4787359"/>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Shape 66">
            <a:extLst>
              <a:ext uri="{FF2B5EF4-FFF2-40B4-BE49-F238E27FC236}">
                <a16:creationId xmlns:a16="http://schemas.microsoft.com/office/drawing/2014/main" id="{141712CD-8C1F-17E8-5B14-7D2A1085FA1D}"/>
              </a:ext>
            </a:extLst>
          </p:cNvPr>
          <p:cNvSpPr/>
          <p:nvPr/>
        </p:nvSpPr>
        <p:spPr>
          <a:xfrm>
            <a:off x="5041826" y="5857207"/>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Shape 67">
            <a:extLst>
              <a:ext uri="{FF2B5EF4-FFF2-40B4-BE49-F238E27FC236}">
                <a16:creationId xmlns:a16="http://schemas.microsoft.com/office/drawing/2014/main" id="{41A9B0B5-97A3-ED2E-30EC-05F4B0B3C1A9}"/>
              </a:ext>
            </a:extLst>
          </p:cNvPr>
          <p:cNvSpPr/>
          <p:nvPr/>
        </p:nvSpPr>
        <p:spPr>
          <a:xfrm>
            <a:off x="5160698" y="5857207"/>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Shape 68">
            <a:extLst>
              <a:ext uri="{FF2B5EF4-FFF2-40B4-BE49-F238E27FC236}">
                <a16:creationId xmlns:a16="http://schemas.microsoft.com/office/drawing/2014/main" id="{15AA9B65-23BE-9AA4-E014-B0652DE39E31}"/>
              </a:ext>
            </a:extLst>
          </p:cNvPr>
          <p:cNvSpPr/>
          <p:nvPr/>
        </p:nvSpPr>
        <p:spPr>
          <a:xfrm>
            <a:off x="5279570" y="5857207"/>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Shape 69">
            <a:extLst>
              <a:ext uri="{FF2B5EF4-FFF2-40B4-BE49-F238E27FC236}">
                <a16:creationId xmlns:a16="http://schemas.microsoft.com/office/drawing/2014/main" id="{677025D0-35F0-7A20-F7E3-15A6301D564A}"/>
              </a:ext>
            </a:extLst>
          </p:cNvPr>
          <p:cNvSpPr/>
          <p:nvPr/>
        </p:nvSpPr>
        <p:spPr>
          <a:xfrm>
            <a:off x="5398442" y="5857207"/>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Shape 70">
            <a:extLst>
              <a:ext uri="{FF2B5EF4-FFF2-40B4-BE49-F238E27FC236}">
                <a16:creationId xmlns:a16="http://schemas.microsoft.com/office/drawing/2014/main" id="{8F0E267B-E133-0614-5548-7D1ED139F60C}"/>
              </a:ext>
            </a:extLst>
          </p:cNvPr>
          <p:cNvSpPr/>
          <p:nvPr/>
        </p:nvSpPr>
        <p:spPr>
          <a:xfrm>
            <a:off x="6141944" y="5107399"/>
            <a:ext cx="159983" cy="201168"/>
          </a:xfrm>
          <a:prstGeom prst="star5">
            <a:avLst/>
          </a:prstGeom>
          <a:solidFill>
            <a:srgbClr val="D4A843"/>
          </a:solidFill>
          <a:ln w="12700">
            <a:solidFill>
              <a:srgbClr val="D4A843"/>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Shape 71">
            <a:extLst>
              <a:ext uri="{FF2B5EF4-FFF2-40B4-BE49-F238E27FC236}">
                <a16:creationId xmlns:a16="http://schemas.microsoft.com/office/drawing/2014/main" id="{D4C4E09E-10E2-C86B-D1EB-47CF963E218B}"/>
              </a:ext>
            </a:extLst>
          </p:cNvPr>
          <p:cNvSpPr/>
          <p:nvPr/>
        </p:nvSpPr>
        <p:spPr>
          <a:xfrm>
            <a:off x="6821389" y="5857207"/>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Shape 72">
            <a:extLst>
              <a:ext uri="{FF2B5EF4-FFF2-40B4-BE49-F238E27FC236}">
                <a16:creationId xmlns:a16="http://schemas.microsoft.com/office/drawing/2014/main" id="{491FB6D8-1C7F-41D2-7607-C6A678ED41BD}"/>
              </a:ext>
            </a:extLst>
          </p:cNvPr>
          <p:cNvSpPr/>
          <p:nvPr/>
        </p:nvSpPr>
        <p:spPr>
          <a:xfrm>
            <a:off x="6940261" y="5857207"/>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Shape 73">
            <a:extLst>
              <a:ext uri="{FF2B5EF4-FFF2-40B4-BE49-F238E27FC236}">
                <a16:creationId xmlns:a16="http://schemas.microsoft.com/office/drawing/2014/main" id="{34388317-10BE-FD60-A950-B7824B63A8E3}"/>
              </a:ext>
            </a:extLst>
          </p:cNvPr>
          <p:cNvSpPr/>
          <p:nvPr/>
        </p:nvSpPr>
        <p:spPr>
          <a:xfrm>
            <a:off x="7059133" y="5857207"/>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Shape 74">
            <a:extLst>
              <a:ext uri="{FF2B5EF4-FFF2-40B4-BE49-F238E27FC236}">
                <a16:creationId xmlns:a16="http://schemas.microsoft.com/office/drawing/2014/main" id="{3C8D4D4A-A9EC-283D-0DA7-8B98ED1C099E}"/>
              </a:ext>
            </a:extLst>
          </p:cNvPr>
          <p:cNvSpPr/>
          <p:nvPr/>
        </p:nvSpPr>
        <p:spPr>
          <a:xfrm>
            <a:off x="10322184" y="5861616"/>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Shape 75">
            <a:extLst>
              <a:ext uri="{FF2B5EF4-FFF2-40B4-BE49-F238E27FC236}">
                <a16:creationId xmlns:a16="http://schemas.microsoft.com/office/drawing/2014/main" id="{130EBE3E-1452-A63F-1E4B-B2C0F6C5771C}"/>
              </a:ext>
            </a:extLst>
          </p:cNvPr>
          <p:cNvSpPr/>
          <p:nvPr/>
        </p:nvSpPr>
        <p:spPr>
          <a:xfrm>
            <a:off x="10441056" y="5861616"/>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682866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Action Board</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7" y="1958791"/>
            <a:ext cx="5833602" cy="4055059"/>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Reference to the previous Action Board exercise</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Exercise 2 in “The Fundamentals” workshop of Week 1, but this time with a specific focus. </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Focus on prioritizing the communication ideas generated in the 10 for 10 Brainstorm. </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Each idea will be evaluated based on its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impact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the organization and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effort</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required for implementation.</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of the Action Board exercise is to help us determine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most critical communication and training activities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focusing on what will deliver the greatest value with the least effort—allowing us to quickly implement impactful initiatives.</a:t>
            </a: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2BADF10B-2DB3-6547-EE92-E391A23E35FE}"/>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B59F7EF9-1099-5E05-191C-4E422BC9A82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EFB65808-F19D-6CB5-00E5-58C8A8CF5A65}"/>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BC181D4A-C771-8949-3068-81D4CDD9FEA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66B7C3E1-3699-507B-B8CE-3AAF7B6BD401}"/>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4E435F81-E668-9DC9-E507-3913EABC29E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Tree>
    <p:extLst>
      <p:ext uri="{BB962C8B-B14F-4D97-AF65-F5344CB8AC3E}">
        <p14:creationId xmlns:p14="http://schemas.microsoft.com/office/powerpoint/2010/main" val="1227753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FFF3C7-852F-90FE-9D29-43AFD572B2F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6FC0FE5-5AC2-89EE-21DE-9432CB7B5669}"/>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Action Board</a:t>
            </a:r>
          </a:p>
        </p:txBody>
      </p:sp>
      <p:sp>
        <p:nvSpPr>
          <p:cNvPr id="4" name="Footer Placeholder 3">
            <a:extLst>
              <a:ext uri="{FF2B5EF4-FFF2-40B4-BE49-F238E27FC236}">
                <a16:creationId xmlns:a16="http://schemas.microsoft.com/office/drawing/2014/main" id="{5C5BEEF3-3D61-0ACE-2D27-1E24640C42A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7B4D3D8-D5F1-E97E-78B5-5A97C32B88C0}"/>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01C57EF4-627D-FD12-97F1-B14AB57806A2}"/>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EF1B26BD-BDD6-BA77-7A91-8A3D5563BA8F}"/>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5D8E0B53-2552-FC56-BF3A-7AF2C73AFC90}"/>
              </a:ext>
            </a:extLst>
          </p:cNvPr>
          <p:cNvSpPr txBox="1">
            <a:spLocks/>
          </p:cNvSpPr>
          <p:nvPr/>
        </p:nvSpPr>
        <p:spPr>
          <a:xfrm>
            <a:off x="704851" y="3361951"/>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B3255782-9ACB-D39F-7C91-6D77D908512E}"/>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96E681C-6FB5-DBE8-8158-FB4BFD5705F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2DDE72DE-93DD-DA72-DAD4-49F786C1E5AA}"/>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0C8BB155-70A6-1A6B-6517-A748FE5265B7}"/>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9130B860-2EE4-2080-E6BF-F7E8FD2E79F7}"/>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F4D1F51A-EE20-EE68-F1F9-AD44B837A33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54043625-F3E2-F967-4065-D888D3B362FB}"/>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904A450A-C828-A8D2-C350-C025913EFF6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F8809283-4A59-4D89-42C7-2AE0967E5D6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A70CC15A-8CF4-44A9-6899-C0105A0A312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8" name="Text 26">
            <a:extLst>
              <a:ext uri="{FF2B5EF4-FFF2-40B4-BE49-F238E27FC236}">
                <a16:creationId xmlns:a16="http://schemas.microsoft.com/office/drawing/2014/main" id="{4D931403-F461-1944-2193-E9EBBB4DE8D7}"/>
              </a:ext>
            </a:extLst>
          </p:cNvPr>
          <p:cNvSpPr/>
          <p:nvPr/>
        </p:nvSpPr>
        <p:spPr>
          <a:xfrm>
            <a:off x="4859594" y="1807611"/>
            <a:ext cx="7056182"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mn-ea"/>
                <a:cs typeface="Arial" panose="020B0604020202020204" pitchFamily="34" charset="0"/>
              </a:rPr>
              <a:t>Plot only the ideas that won votes in the 10 for 10. Identify the top-left quadrant — those go to Concept Creation.</a:t>
            </a:r>
          </a:p>
        </p:txBody>
      </p:sp>
      <p:sp>
        <p:nvSpPr>
          <p:cNvPr id="9" name="Shape 27">
            <a:extLst>
              <a:ext uri="{FF2B5EF4-FFF2-40B4-BE49-F238E27FC236}">
                <a16:creationId xmlns:a16="http://schemas.microsoft.com/office/drawing/2014/main" id="{D140EC40-0FC6-325E-3147-5202856221D1}"/>
              </a:ext>
            </a:extLst>
          </p:cNvPr>
          <p:cNvSpPr/>
          <p:nvPr/>
        </p:nvSpPr>
        <p:spPr>
          <a:xfrm>
            <a:off x="4859594" y="2356251"/>
            <a:ext cx="7132320" cy="3657600"/>
          </a:xfrm>
          <a:prstGeom prst="rect">
            <a:avLst/>
          </a:prstGeom>
          <a:solidFill>
            <a:srgbClr val="F1FAFA"/>
          </a:solidFill>
          <a:ln w="1270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0" name="Shape 28">
            <a:extLst>
              <a:ext uri="{FF2B5EF4-FFF2-40B4-BE49-F238E27FC236}">
                <a16:creationId xmlns:a16="http://schemas.microsoft.com/office/drawing/2014/main" id="{E1BDC0FB-730F-F4CB-F733-BEBD233CE385}"/>
              </a:ext>
            </a:extLst>
          </p:cNvPr>
          <p:cNvSpPr/>
          <p:nvPr/>
        </p:nvSpPr>
        <p:spPr>
          <a:xfrm>
            <a:off x="4859594" y="2356251"/>
            <a:ext cx="3566160" cy="182880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16" name="Shape 29">
            <a:extLst>
              <a:ext uri="{FF2B5EF4-FFF2-40B4-BE49-F238E27FC236}">
                <a16:creationId xmlns:a16="http://schemas.microsoft.com/office/drawing/2014/main" id="{CD133AC3-B1B2-28A5-F543-244A8575613E}"/>
              </a:ext>
            </a:extLst>
          </p:cNvPr>
          <p:cNvSpPr/>
          <p:nvPr/>
        </p:nvSpPr>
        <p:spPr>
          <a:xfrm>
            <a:off x="8425754" y="2356251"/>
            <a:ext cx="0" cy="3657600"/>
          </a:xfrm>
          <a:prstGeom prst="line">
            <a:avLst/>
          </a:prstGeom>
          <a:noFill/>
          <a:ln w="12700">
            <a:solidFill>
              <a:srgbClr val="CBD5E0"/>
            </a:solidFill>
            <a:prstDash val="dash"/>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0" name="Shape 30">
            <a:extLst>
              <a:ext uri="{FF2B5EF4-FFF2-40B4-BE49-F238E27FC236}">
                <a16:creationId xmlns:a16="http://schemas.microsoft.com/office/drawing/2014/main" id="{C9B22A93-3FC3-68EC-0ADD-CC8DA085955B}"/>
              </a:ext>
            </a:extLst>
          </p:cNvPr>
          <p:cNvSpPr/>
          <p:nvPr/>
        </p:nvSpPr>
        <p:spPr>
          <a:xfrm>
            <a:off x="4859594" y="4185051"/>
            <a:ext cx="7132320" cy="0"/>
          </a:xfrm>
          <a:prstGeom prst="line">
            <a:avLst/>
          </a:prstGeom>
          <a:noFill/>
          <a:ln w="12700">
            <a:solidFill>
              <a:srgbClr val="CBD5E0"/>
            </a:solidFill>
            <a:prstDash val="dash"/>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1" name="Text 31">
            <a:extLst>
              <a:ext uri="{FF2B5EF4-FFF2-40B4-BE49-F238E27FC236}">
                <a16:creationId xmlns:a16="http://schemas.microsoft.com/office/drawing/2014/main" id="{EC8B787D-7734-0152-26C8-938F02C44620}"/>
              </a:ext>
            </a:extLst>
          </p:cNvPr>
          <p:cNvSpPr/>
          <p:nvPr/>
        </p:nvSpPr>
        <p:spPr>
          <a:xfrm rot="16200000">
            <a:off x="4269104" y="4168140"/>
            <a:ext cx="914400" cy="365760"/>
          </a:xfrm>
          <a:prstGeom prst="rect">
            <a:avLst/>
          </a:prstGeom>
          <a:noFill/>
          <a:ln/>
        </p:spPr>
        <p:txBody>
          <a:bodyPr wrap="square" lIns="0" tIns="0" rIns="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Calibri" pitchFamily="34" charset="0"/>
                <a:ea typeface="Calibri" pitchFamily="34" charset="-122"/>
                <a:cs typeface="Calibri" pitchFamily="34" charset="-120"/>
              </a:rPr>
              <a:t>Impact →</a:t>
            </a:r>
            <a:endParaRPr kumimoji="0" lang="en-US" sz="1100" b="0" i="0" u="none" strike="noStrike" kern="1200" cap="none" spc="0" normalizeH="0" baseline="0" noProof="0" dirty="0">
              <a:ln>
                <a:noFill/>
              </a:ln>
              <a:solidFill>
                <a:srgbClr val="FFFFFF"/>
              </a:solidFill>
              <a:effectLst/>
              <a:uLnTx/>
              <a:uFillTx/>
              <a:latin typeface="Franklin Gothic Book"/>
              <a:ea typeface="+mn-ea"/>
              <a:cs typeface="+mn-cs"/>
            </a:endParaRPr>
          </a:p>
        </p:txBody>
      </p:sp>
      <p:sp>
        <p:nvSpPr>
          <p:cNvPr id="25" name="Text 32">
            <a:extLst>
              <a:ext uri="{FF2B5EF4-FFF2-40B4-BE49-F238E27FC236}">
                <a16:creationId xmlns:a16="http://schemas.microsoft.com/office/drawing/2014/main" id="{87999909-D6A7-200E-D46A-1EF3C7909D61}"/>
              </a:ext>
            </a:extLst>
          </p:cNvPr>
          <p:cNvSpPr/>
          <p:nvPr/>
        </p:nvSpPr>
        <p:spPr>
          <a:xfrm>
            <a:off x="7968554" y="6059571"/>
            <a:ext cx="91440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Calibri" pitchFamily="34" charset="0"/>
                <a:ea typeface="Calibri" pitchFamily="34" charset="-122"/>
                <a:cs typeface="Calibri" pitchFamily="34" charset="-120"/>
              </a:rPr>
              <a:t>Effort →</a:t>
            </a:r>
            <a:endParaRPr kumimoji="0" lang="en-US" sz="1100" b="0" i="0" u="none" strike="noStrike" kern="1200" cap="none" spc="0" normalizeH="0" baseline="0" noProof="0" dirty="0">
              <a:ln>
                <a:noFill/>
              </a:ln>
              <a:solidFill>
                <a:srgbClr val="FFFFFF"/>
              </a:solidFill>
              <a:effectLst/>
              <a:uLnTx/>
              <a:uFillTx/>
              <a:latin typeface="Franklin Gothic Book"/>
              <a:ea typeface="+mn-ea"/>
              <a:cs typeface="+mn-cs"/>
            </a:endParaRPr>
          </a:p>
        </p:txBody>
      </p:sp>
      <p:sp>
        <p:nvSpPr>
          <p:cNvPr id="26" name="Text 33">
            <a:extLst>
              <a:ext uri="{FF2B5EF4-FFF2-40B4-BE49-F238E27FC236}">
                <a16:creationId xmlns:a16="http://schemas.microsoft.com/office/drawing/2014/main" id="{EBEE483A-A854-5FFB-3EE9-DE40F8187977}"/>
              </a:ext>
            </a:extLst>
          </p:cNvPr>
          <p:cNvSpPr/>
          <p:nvPr/>
        </p:nvSpPr>
        <p:spPr>
          <a:xfrm>
            <a:off x="4951034" y="2447691"/>
            <a:ext cx="338328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200" normalizeH="0" baseline="0" noProof="0" dirty="0">
                <a:ln>
                  <a:noFill/>
                </a:ln>
                <a:solidFill>
                  <a:srgbClr val="11B5B4"/>
                </a:solidFill>
                <a:effectLst/>
                <a:uLnTx/>
                <a:uFillTx/>
                <a:latin typeface="Calibri" pitchFamily="34" charset="0"/>
                <a:ea typeface="Calibri" pitchFamily="34" charset="-122"/>
                <a:cs typeface="Calibri" pitchFamily="34" charset="-120"/>
              </a:rPr>
              <a:t>★ TOP-LEFT  ·  DO THESE FIRST</a:t>
            </a:r>
            <a:endParaRPr kumimoji="0" lang="en-US" sz="1100" b="0" i="0" u="none" strike="noStrike" kern="1200" cap="none" spc="0" normalizeH="0" baseline="0" noProof="0" dirty="0">
              <a:ln>
                <a:noFill/>
              </a:ln>
              <a:solidFill>
                <a:srgbClr val="FFFFFF"/>
              </a:solidFill>
              <a:effectLst/>
              <a:uLnTx/>
              <a:uFillTx/>
              <a:latin typeface="Franklin Gothic Book"/>
              <a:ea typeface="+mn-ea"/>
              <a:cs typeface="+mn-cs"/>
            </a:endParaRPr>
          </a:p>
        </p:txBody>
      </p:sp>
      <p:sp>
        <p:nvSpPr>
          <p:cNvPr id="27" name="Text 34">
            <a:extLst>
              <a:ext uri="{FF2B5EF4-FFF2-40B4-BE49-F238E27FC236}">
                <a16:creationId xmlns:a16="http://schemas.microsoft.com/office/drawing/2014/main" id="{FFB234DC-556F-3CC6-6175-D37FE38CA821}"/>
              </a:ext>
            </a:extLst>
          </p:cNvPr>
          <p:cNvSpPr/>
          <p:nvPr/>
        </p:nvSpPr>
        <p:spPr>
          <a:xfrm>
            <a:off x="8517194" y="2447691"/>
            <a:ext cx="338328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200" normalizeH="0" baseline="0" noProof="0" dirty="0">
                <a:ln>
                  <a:noFill/>
                </a:ln>
                <a:solidFill>
                  <a:srgbClr val="F59E0B"/>
                </a:solidFill>
                <a:effectLst/>
                <a:uLnTx/>
                <a:uFillTx/>
                <a:latin typeface="Calibri" pitchFamily="34" charset="0"/>
                <a:ea typeface="Calibri" pitchFamily="34" charset="-122"/>
                <a:cs typeface="Calibri" pitchFamily="34" charset="-120"/>
              </a:rPr>
              <a:t>LONGER-TERM PROJECT</a:t>
            </a:r>
            <a:endParaRPr kumimoji="0" lang="en-US" sz="1100" b="0" i="0" u="none" strike="noStrike" kern="1200" cap="none" spc="0" normalizeH="0" baseline="0" noProof="0" dirty="0">
              <a:ln>
                <a:noFill/>
              </a:ln>
              <a:solidFill>
                <a:srgbClr val="FFFFFF"/>
              </a:solidFill>
              <a:effectLst/>
              <a:uLnTx/>
              <a:uFillTx/>
              <a:latin typeface="Franklin Gothic Book"/>
              <a:ea typeface="+mn-ea"/>
              <a:cs typeface="+mn-cs"/>
            </a:endParaRPr>
          </a:p>
        </p:txBody>
      </p:sp>
      <p:sp>
        <p:nvSpPr>
          <p:cNvPr id="28" name="Text 35">
            <a:extLst>
              <a:ext uri="{FF2B5EF4-FFF2-40B4-BE49-F238E27FC236}">
                <a16:creationId xmlns:a16="http://schemas.microsoft.com/office/drawing/2014/main" id="{14ED9A60-7CB0-6B31-0C76-6DEEF1CF0AFD}"/>
              </a:ext>
            </a:extLst>
          </p:cNvPr>
          <p:cNvSpPr/>
          <p:nvPr/>
        </p:nvSpPr>
        <p:spPr>
          <a:xfrm>
            <a:off x="4951034" y="5602371"/>
            <a:ext cx="338328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200" normalizeH="0" baseline="0" noProof="0" dirty="0">
                <a:ln>
                  <a:noFill/>
                </a:ln>
                <a:solidFill>
                  <a:srgbClr val="6B7280"/>
                </a:solidFill>
                <a:effectLst/>
                <a:uLnTx/>
                <a:uFillTx/>
                <a:latin typeface="Calibri" pitchFamily="34" charset="0"/>
                <a:ea typeface="Calibri" pitchFamily="34" charset="-122"/>
                <a:cs typeface="Calibri" pitchFamily="34" charset="-120"/>
              </a:rPr>
              <a:t>TASK BACKLOG</a:t>
            </a:r>
            <a:endParaRPr kumimoji="0" lang="en-US" sz="1100" b="0" i="0" u="none" strike="noStrike" kern="1200" cap="none" spc="0" normalizeH="0" baseline="0" noProof="0" dirty="0">
              <a:ln>
                <a:noFill/>
              </a:ln>
              <a:solidFill>
                <a:srgbClr val="FFFFFF"/>
              </a:solidFill>
              <a:effectLst/>
              <a:uLnTx/>
              <a:uFillTx/>
              <a:latin typeface="Franklin Gothic Book"/>
              <a:ea typeface="+mn-ea"/>
              <a:cs typeface="+mn-cs"/>
            </a:endParaRPr>
          </a:p>
        </p:txBody>
      </p:sp>
      <p:sp>
        <p:nvSpPr>
          <p:cNvPr id="29" name="Text 36">
            <a:extLst>
              <a:ext uri="{FF2B5EF4-FFF2-40B4-BE49-F238E27FC236}">
                <a16:creationId xmlns:a16="http://schemas.microsoft.com/office/drawing/2014/main" id="{CC802311-9DB2-1D4F-3DE5-953E8DD55027}"/>
              </a:ext>
            </a:extLst>
          </p:cNvPr>
          <p:cNvSpPr/>
          <p:nvPr/>
        </p:nvSpPr>
        <p:spPr>
          <a:xfrm>
            <a:off x="8517194" y="5602371"/>
            <a:ext cx="3383280" cy="3200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200" normalizeH="0" baseline="0" noProof="0" dirty="0">
                <a:ln>
                  <a:noFill/>
                </a:ln>
                <a:solidFill>
                  <a:srgbClr val="E08B6F"/>
                </a:solidFill>
                <a:effectLst/>
                <a:uLnTx/>
                <a:uFillTx/>
                <a:latin typeface="Calibri" pitchFamily="34" charset="0"/>
                <a:ea typeface="Calibri" pitchFamily="34" charset="-122"/>
                <a:cs typeface="Calibri" pitchFamily="34" charset="-120"/>
              </a:rPr>
              <a:t>IGNORE</a:t>
            </a:r>
            <a:endParaRPr kumimoji="0" lang="en-US" sz="1100" b="0" i="0" u="none" strike="noStrike" kern="1200" cap="none" spc="0" normalizeH="0" baseline="0" noProof="0" dirty="0">
              <a:ln>
                <a:noFill/>
              </a:ln>
              <a:solidFill>
                <a:srgbClr val="FFFFFF"/>
              </a:solidFill>
              <a:effectLst/>
              <a:uLnTx/>
              <a:uFillTx/>
              <a:latin typeface="Franklin Gothic Book"/>
              <a:ea typeface="+mn-ea"/>
              <a:cs typeface="+mn-cs"/>
            </a:endParaRPr>
          </a:p>
        </p:txBody>
      </p:sp>
      <p:sp>
        <p:nvSpPr>
          <p:cNvPr id="30" name="Shape 37">
            <a:extLst>
              <a:ext uri="{FF2B5EF4-FFF2-40B4-BE49-F238E27FC236}">
                <a16:creationId xmlns:a16="http://schemas.microsoft.com/office/drawing/2014/main" id="{FCC946FC-311B-E626-B5AD-A6C2FBA16F12}"/>
              </a:ext>
            </a:extLst>
          </p:cNvPr>
          <p:cNvSpPr/>
          <p:nvPr/>
        </p:nvSpPr>
        <p:spPr>
          <a:xfrm>
            <a:off x="5874578" y="3087771"/>
            <a:ext cx="914400" cy="36576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8">
            <a:extLst>
              <a:ext uri="{FF2B5EF4-FFF2-40B4-BE49-F238E27FC236}">
                <a16:creationId xmlns:a16="http://schemas.microsoft.com/office/drawing/2014/main" id="{F32230E4-C9F5-A184-7E79-D91DE75BF991}"/>
              </a:ext>
            </a:extLst>
          </p:cNvPr>
          <p:cNvSpPr/>
          <p:nvPr/>
        </p:nvSpPr>
        <p:spPr>
          <a:xfrm>
            <a:off x="5920298" y="3115203"/>
            <a:ext cx="822960" cy="3108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Kickoff Event</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9">
            <a:extLst>
              <a:ext uri="{FF2B5EF4-FFF2-40B4-BE49-F238E27FC236}">
                <a16:creationId xmlns:a16="http://schemas.microsoft.com/office/drawing/2014/main" id="{DDAD1BE5-838E-FBBA-677E-78CDF81C2154}"/>
              </a:ext>
            </a:extLst>
          </p:cNvPr>
          <p:cNvSpPr/>
          <p:nvPr/>
        </p:nvSpPr>
        <p:spPr>
          <a:xfrm>
            <a:off x="6624386" y="3104863"/>
            <a:ext cx="118872" cy="92636"/>
          </a:xfrm>
          <a:prstGeom prst="star5">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33" name="Shape 40">
            <a:extLst>
              <a:ext uri="{FF2B5EF4-FFF2-40B4-BE49-F238E27FC236}">
                <a16:creationId xmlns:a16="http://schemas.microsoft.com/office/drawing/2014/main" id="{E5CE8EA4-8D12-6F7F-F97C-78FA8837247A}"/>
              </a:ext>
            </a:extLst>
          </p:cNvPr>
          <p:cNvSpPr/>
          <p:nvPr/>
        </p:nvSpPr>
        <p:spPr>
          <a:xfrm>
            <a:off x="6587810" y="3453531"/>
            <a:ext cx="914400" cy="365760"/>
          </a:xfrm>
          <a:prstGeom prst="rect">
            <a:avLst/>
          </a:prstGeom>
          <a:solidFill>
            <a:schemeClr val="accent2"/>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41">
            <a:extLst>
              <a:ext uri="{FF2B5EF4-FFF2-40B4-BE49-F238E27FC236}">
                <a16:creationId xmlns:a16="http://schemas.microsoft.com/office/drawing/2014/main" id="{E258BF20-7E8F-0C91-2DDB-1AD23028DA8D}"/>
              </a:ext>
            </a:extLst>
          </p:cNvPr>
          <p:cNvSpPr/>
          <p:nvPr/>
        </p:nvSpPr>
        <p:spPr>
          <a:xfrm>
            <a:off x="6633530" y="3480963"/>
            <a:ext cx="822960" cy="3108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Office Hours</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42">
            <a:extLst>
              <a:ext uri="{FF2B5EF4-FFF2-40B4-BE49-F238E27FC236}">
                <a16:creationId xmlns:a16="http://schemas.microsoft.com/office/drawing/2014/main" id="{C44321E7-2381-2A09-B73B-87639CA9F7AB}"/>
              </a:ext>
            </a:extLst>
          </p:cNvPr>
          <p:cNvSpPr/>
          <p:nvPr/>
        </p:nvSpPr>
        <p:spPr>
          <a:xfrm>
            <a:off x="7337618" y="3380379"/>
            <a:ext cx="182880" cy="182880"/>
          </a:xfrm>
          <a:prstGeom prst="star5">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36" name="Shape 43">
            <a:extLst>
              <a:ext uri="{FF2B5EF4-FFF2-40B4-BE49-F238E27FC236}">
                <a16:creationId xmlns:a16="http://schemas.microsoft.com/office/drawing/2014/main" id="{16C5139F-3B48-3CCF-750A-F40D06F45E59}"/>
              </a:ext>
            </a:extLst>
          </p:cNvPr>
          <p:cNvSpPr/>
          <p:nvPr/>
        </p:nvSpPr>
        <p:spPr>
          <a:xfrm>
            <a:off x="5731932" y="3636411"/>
            <a:ext cx="914400" cy="36576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4">
            <a:extLst>
              <a:ext uri="{FF2B5EF4-FFF2-40B4-BE49-F238E27FC236}">
                <a16:creationId xmlns:a16="http://schemas.microsoft.com/office/drawing/2014/main" id="{D5743A08-0EA4-4AF9-B2AD-6E3D9441F578}"/>
              </a:ext>
            </a:extLst>
          </p:cNvPr>
          <p:cNvSpPr/>
          <p:nvPr/>
        </p:nvSpPr>
        <p:spPr>
          <a:xfrm>
            <a:off x="5777652" y="3663843"/>
            <a:ext cx="822960" cy="3108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Monthly Town Hall</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5">
            <a:extLst>
              <a:ext uri="{FF2B5EF4-FFF2-40B4-BE49-F238E27FC236}">
                <a16:creationId xmlns:a16="http://schemas.microsoft.com/office/drawing/2014/main" id="{F101A883-97D1-401E-A17A-F97AA592D80E}"/>
              </a:ext>
            </a:extLst>
          </p:cNvPr>
          <p:cNvSpPr/>
          <p:nvPr/>
        </p:nvSpPr>
        <p:spPr>
          <a:xfrm>
            <a:off x="6801780" y="2978043"/>
            <a:ext cx="914400" cy="365760"/>
          </a:xfrm>
          <a:prstGeom prst="rect">
            <a:avLst/>
          </a:prstGeom>
          <a:solidFill>
            <a:schemeClr val="accent2"/>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6">
            <a:extLst>
              <a:ext uri="{FF2B5EF4-FFF2-40B4-BE49-F238E27FC236}">
                <a16:creationId xmlns:a16="http://schemas.microsoft.com/office/drawing/2014/main" id="{FDB1FEA2-9A78-0728-59A9-93447537F3D5}"/>
              </a:ext>
            </a:extLst>
          </p:cNvPr>
          <p:cNvSpPr/>
          <p:nvPr/>
        </p:nvSpPr>
        <p:spPr>
          <a:xfrm>
            <a:off x="6847500" y="3005475"/>
            <a:ext cx="822960" cy="3108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Glossary Launch</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7">
            <a:extLst>
              <a:ext uri="{FF2B5EF4-FFF2-40B4-BE49-F238E27FC236}">
                <a16:creationId xmlns:a16="http://schemas.microsoft.com/office/drawing/2014/main" id="{35982D28-27AF-A929-A27A-24A259A96981}"/>
              </a:ext>
            </a:extLst>
          </p:cNvPr>
          <p:cNvSpPr/>
          <p:nvPr/>
        </p:nvSpPr>
        <p:spPr>
          <a:xfrm>
            <a:off x="6445164" y="3819291"/>
            <a:ext cx="914400" cy="36576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8">
            <a:extLst>
              <a:ext uri="{FF2B5EF4-FFF2-40B4-BE49-F238E27FC236}">
                <a16:creationId xmlns:a16="http://schemas.microsoft.com/office/drawing/2014/main" id="{6B4C1688-A528-7A5E-4743-4C729A1C65E7}"/>
              </a:ext>
            </a:extLst>
          </p:cNvPr>
          <p:cNvSpPr/>
          <p:nvPr/>
        </p:nvSpPr>
        <p:spPr>
          <a:xfrm>
            <a:off x="6490884" y="3846723"/>
            <a:ext cx="822960" cy="3108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Hero</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9">
            <a:extLst>
              <a:ext uri="{FF2B5EF4-FFF2-40B4-BE49-F238E27FC236}">
                <a16:creationId xmlns:a16="http://schemas.microsoft.com/office/drawing/2014/main" id="{940A620B-FFA6-8765-4858-BD5C5E06DF34}"/>
              </a:ext>
            </a:extLst>
          </p:cNvPr>
          <p:cNvSpPr/>
          <p:nvPr/>
        </p:nvSpPr>
        <p:spPr>
          <a:xfrm>
            <a:off x="7301042" y="3343803"/>
            <a:ext cx="914400" cy="365760"/>
          </a:xfrm>
          <a:prstGeom prst="rect">
            <a:avLst/>
          </a:prstGeom>
          <a:solidFill>
            <a:srgbClr val="92D05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50">
            <a:extLst>
              <a:ext uri="{FF2B5EF4-FFF2-40B4-BE49-F238E27FC236}">
                <a16:creationId xmlns:a16="http://schemas.microsoft.com/office/drawing/2014/main" id="{33B6213A-6B8C-AE78-C914-54C18F9C7884}"/>
              </a:ext>
            </a:extLst>
          </p:cNvPr>
          <p:cNvSpPr/>
          <p:nvPr/>
        </p:nvSpPr>
        <p:spPr>
          <a:xfrm>
            <a:off x="7346762" y="3371235"/>
            <a:ext cx="822960" cy="310896"/>
          </a:xfrm>
          <a:prstGeom prst="rect">
            <a:avLst/>
          </a:prstGeom>
          <a:solidFill>
            <a:srgbClr val="92D050"/>
          </a:solid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Lunch-and-Learn</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51">
            <a:extLst>
              <a:ext uri="{FF2B5EF4-FFF2-40B4-BE49-F238E27FC236}">
                <a16:creationId xmlns:a16="http://schemas.microsoft.com/office/drawing/2014/main" id="{97E6C007-2651-4A83-7BE4-B7C2A3A50E42}"/>
              </a:ext>
            </a:extLst>
          </p:cNvPr>
          <p:cNvSpPr/>
          <p:nvPr/>
        </p:nvSpPr>
        <p:spPr>
          <a:xfrm>
            <a:off x="9084122" y="2904891"/>
            <a:ext cx="914400" cy="36576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52">
            <a:extLst>
              <a:ext uri="{FF2B5EF4-FFF2-40B4-BE49-F238E27FC236}">
                <a16:creationId xmlns:a16="http://schemas.microsoft.com/office/drawing/2014/main" id="{C015BE9C-9366-5268-146A-CF12263EDDE5}"/>
              </a:ext>
            </a:extLst>
          </p:cNvPr>
          <p:cNvSpPr/>
          <p:nvPr/>
        </p:nvSpPr>
        <p:spPr>
          <a:xfrm>
            <a:off x="9129842" y="2932323"/>
            <a:ext cx="822960" cy="3108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DG Conference</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53">
            <a:extLst>
              <a:ext uri="{FF2B5EF4-FFF2-40B4-BE49-F238E27FC236}">
                <a16:creationId xmlns:a16="http://schemas.microsoft.com/office/drawing/2014/main" id="{BFAA1E56-BC49-1B18-920B-347391771491}"/>
              </a:ext>
            </a:extLst>
          </p:cNvPr>
          <p:cNvSpPr/>
          <p:nvPr/>
        </p:nvSpPr>
        <p:spPr>
          <a:xfrm>
            <a:off x="9583384" y="3197499"/>
            <a:ext cx="914400" cy="365760"/>
          </a:xfrm>
          <a:prstGeom prst="rect">
            <a:avLst/>
          </a:prstGeom>
          <a:solidFill>
            <a:schemeClr val="accent2"/>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54">
            <a:extLst>
              <a:ext uri="{FF2B5EF4-FFF2-40B4-BE49-F238E27FC236}">
                <a16:creationId xmlns:a16="http://schemas.microsoft.com/office/drawing/2014/main" id="{B9C1EA70-880D-19FB-CB9A-151C3C9FBA81}"/>
              </a:ext>
            </a:extLst>
          </p:cNvPr>
          <p:cNvSpPr/>
          <p:nvPr/>
        </p:nvSpPr>
        <p:spPr>
          <a:xfrm>
            <a:off x="9629104" y="3224931"/>
            <a:ext cx="822960" cy="3108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CoP</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60">
            <a:extLst>
              <a:ext uri="{FF2B5EF4-FFF2-40B4-BE49-F238E27FC236}">
                <a16:creationId xmlns:a16="http://schemas.microsoft.com/office/drawing/2014/main" id="{BB7B3B65-84F6-26C3-7C53-9C36EE79FCFE}"/>
              </a:ext>
            </a:extLst>
          </p:cNvPr>
          <p:cNvSpPr/>
          <p:nvPr/>
        </p:nvSpPr>
        <p:spPr>
          <a:xfrm>
            <a:off x="7059133" y="3717511"/>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Shape 60">
            <a:extLst>
              <a:ext uri="{FF2B5EF4-FFF2-40B4-BE49-F238E27FC236}">
                <a16:creationId xmlns:a16="http://schemas.microsoft.com/office/drawing/2014/main" id="{65858784-6285-C4B6-802A-54D1214FA664}"/>
              </a:ext>
            </a:extLst>
          </p:cNvPr>
          <p:cNvSpPr/>
          <p:nvPr/>
        </p:nvSpPr>
        <p:spPr>
          <a:xfrm>
            <a:off x="6940693" y="3717511"/>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60">
            <a:extLst>
              <a:ext uri="{FF2B5EF4-FFF2-40B4-BE49-F238E27FC236}">
                <a16:creationId xmlns:a16="http://schemas.microsoft.com/office/drawing/2014/main" id="{3BC2D444-48C8-69C9-AC7F-91C780EE23F3}"/>
              </a:ext>
            </a:extLst>
          </p:cNvPr>
          <p:cNvSpPr/>
          <p:nvPr/>
        </p:nvSpPr>
        <p:spPr>
          <a:xfrm>
            <a:off x="6819724" y="3717511"/>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60">
            <a:extLst>
              <a:ext uri="{FF2B5EF4-FFF2-40B4-BE49-F238E27FC236}">
                <a16:creationId xmlns:a16="http://schemas.microsoft.com/office/drawing/2014/main" id="{F85A4182-3501-9BD8-F322-F347E6819CC0}"/>
              </a:ext>
            </a:extLst>
          </p:cNvPr>
          <p:cNvSpPr/>
          <p:nvPr/>
        </p:nvSpPr>
        <p:spPr>
          <a:xfrm>
            <a:off x="6698192" y="3717511"/>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60">
            <a:extLst>
              <a:ext uri="{FF2B5EF4-FFF2-40B4-BE49-F238E27FC236}">
                <a16:creationId xmlns:a16="http://schemas.microsoft.com/office/drawing/2014/main" id="{09887E81-8A47-7EB1-8636-0AB474AF4927}"/>
              </a:ext>
            </a:extLst>
          </p:cNvPr>
          <p:cNvSpPr/>
          <p:nvPr/>
        </p:nvSpPr>
        <p:spPr>
          <a:xfrm>
            <a:off x="5957589" y="3883299"/>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Shape 60">
            <a:extLst>
              <a:ext uri="{FF2B5EF4-FFF2-40B4-BE49-F238E27FC236}">
                <a16:creationId xmlns:a16="http://schemas.microsoft.com/office/drawing/2014/main" id="{88427696-176C-1282-2D75-ECE535E6BB1F}"/>
              </a:ext>
            </a:extLst>
          </p:cNvPr>
          <p:cNvSpPr/>
          <p:nvPr/>
        </p:nvSpPr>
        <p:spPr>
          <a:xfrm>
            <a:off x="5836057" y="3883299"/>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60">
            <a:extLst>
              <a:ext uri="{FF2B5EF4-FFF2-40B4-BE49-F238E27FC236}">
                <a16:creationId xmlns:a16="http://schemas.microsoft.com/office/drawing/2014/main" id="{1C493013-8B90-E7AB-A988-65C196D1AE8C}"/>
              </a:ext>
            </a:extLst>
          </p:cNvPr>
          <p:cNvSpPr/>
          <p:nvPr/>
        </p:nvSpPr>
        <p:spPr>
          <a:xfrm>
            <a:off x="6159324" y="3337560"/>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Shape 60">
            <a:extLst>
              <a:ext uri="{FF2B5EF4-FFF2-40B4-BE49-F238E27FC236}">
                <a16:creationId xmlns:a16="http://schemas.microsoft.com/office/drawing/2014/main" id="{7A67196F-3898-A277-B957-D95F63ADB556}"/>
              </a:ext>
            </a:extLst>
          </p:cNvPr>
          <p:cNvSpPr/>
          <p:nvPr/>
        </p:nvSpPr>
        <p:spPr>
          <a:xfrm>
            <a:off x="6038355" y="3337560"/>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60">
            <a:extLst>
              <a:ext uri="{FF2B5EF4-FFF2-40B4-BE49-F238E27FC236}">
                <a16:creationId xmlns:a16="http://schemas.microsoft.com/office/drawing/2014/main" id="{19777DE3-E947-3C99-FB4A-BC21FAB14285}"/>
              </a:ext>
            </a:extLst>
          </p:cNvPr>
          <p:cNvSpPr/>
          <p:nvPr/>
        </p:nvSpPr>
        <p:spPr>
          <a:xfrm>
            <a:off x="5916823" y="3337560"/>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Shape 39">
            <a:extLst>
              <a:ext uri="{FF2B5EF4-FFF2-40B4-BE49-F238E27FC236}">
                <a16:creationId xmlns:a16="http://schemas.microsoft.com/office/drawing/2014/main" id="{A1E7BFC8-0904-6EB4-69B5-FC8E882EE4E1}"/>
              </a:ext>
            </a:extLst>
          </p:cNvPr>
          <p:cNvSpPr/>
          <p:nvPr/>
        </p:nvSpPr>
        <p:spPr>
          <a:xfrm>
            <a:off x="7173026" y="3457206"/>
            <a:ext cx="118872" cy="92636"/>
          </a:xfrm>
          <a:prstGeom prst="star5">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58" name="Shape 60">
            <a:extLst>
              <a:ext uri="{FF2B5EF4-FFF2-40B4-BE49-F238E27FC236}">
                <a16:creationId xmlns:a16="http://schemas.microsoft.com/office/drawing/2014/main" id="{24F20C60-DAB4-D289-4CD8-767F3EFEF082}"/>
              </a:ext>
            </a:extLst>
          </p:cNvPr>
          <p:cNvSpPr/>
          <p:nvPr/>
        </p:nvSpPr>
        <p:spPr>
          <a:xfrm>
            <a:off x="7110812" y="3248205"/>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Shape 60">
            <a:extLst>
              <a:ext uri="{FF2B5EF4-FFF2-40B4-BE49-F238E27FC236}">
                <a16:creationId xmlns:a16="http://schemas.microsoft.com/office/drawing/2014/main" id="{9DDAC54F-FC93-019F-8AD5-D8EDF9AD8116}"/>
              </a:ext>
            </a:extLst>
          </p:cNvPr>
          <p:cNvSpPr/>
          <p:nvPr/>
        </p:nvSpPr>
        <p:spPr>
          <a:xfrm>
            <a:off x="6992372" y="3248205"/>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Shape 60">
            <a:extLst>
              <a:ext uri="{FF2B5EF4-FFF2-40B4-BE49-F238E27FC236}">
                <a16:creationId xmlns:a16="http://schemas.microsoft.com/office/drawing/2014/main" id="{9289030F-50D1-7FA9-36F0-E79477BB03C1}"/>
              </a:ext>
            </a:extLst>
          </p:cNvPr>
          <p:cNvSpPr/>
          <p:nvPr/>
        </p:nvSpPr>
        <p:spPr>
          <a:xfrm>
            <a:off x="6871403" y="3248205"/>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Shape 60">
            <a:extLst>
              <a:ext uri="{FF2B5EF4-FFF2-40B4-BE49-F238E27FC236}">
                <a16:creationId xmlns:a16="http://schemas.microsoft.com/office/drawing/2014/main" id="{E3A60453-8BD3-CAC8-92EB-ADA828C7F940}"/>
              </a:ext>
            </a:extLst>
          </p:cNvPr>
          <p:cNvSpPr/>
          <p:nvPr/>
        </p:nvSpPr>
        <p:spPr>
          <a:xfrm>
            <a:off x="6646332" y="4086952"/>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Shape 60">
            <a:extLst>
              <a:ext uri="{FF2B5EF4-FFF2-40B4-BE49-F238E27FC236}">
                <a16:creationId xmlns:a16="http://schemas.microsoft.com/office/drawing/2014/main" id="{3254A609-EEAB-A408-6A95-E41986FA543F}"/>
              </a:ext>
            </a:extLst>
          </p:cNvPr>
          <p:cNvSpPr/>
          <p:nvPr/>
        </p:nvSpPr>
        <p:spPr>
          <a:xfrm>
            <a:off x="6524800" y="4086952"/>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Shape 60">
            <a:extLst>
              <a:ext uri="{FF2B5EF4-FFF2-40B4-BE49-F238E27FC236}">
                <a16:creationId xmlns:a16="http://schemas.microsoft.com/office/drawing/2014/main" id="{FFD9A665-B640-55E5-64F1-EFDA0088F3B5}"/>
              </a:ext>
            </a:extLst>
          </p:cNvPr>
          <p:cNvSpPr/>
          <p:nvPr/>
        </p:nvSpPr>
        <p:spPr>
          <a:xfrm>
            <a:off x="7469642" y="3607603"/>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Shape 60">
            <a:extLst>
              <a:ext uri="{FF2B5EF4-FFF2-40B4-BE49-F238E27FC236}">
                <a16:creationId xmlns:a16="http://schemas.microsoft.com/office/drawing/2014/main" id="{D0355E52-1676-1042-78A6-B92B9BD777A6}"/>
              </a:ext>
            </a:extLst>
          </p:cNvPr>
          <p:cNvSpPr/>
          <p:nvPr/>
        </p:nvSpPr>
        <p:spPr>
          <a:xfrm>
            <a:off x="7348110" y="3607603"/>
            <a:ext cx="72720" cy="91440"/>
          </a:xfrm>
          <a:prstGeom prst="ellipse">
            <a:avLst/>
          </a:prstGeom>
          <a:solidFill>
            <a:srgbClr val="E53935"/>
          </a:solidFill>
          <a:ln w="12700">
            <a:solidFill>
              <a:srgbClr val="C62828"/>
            </a:solidFill>
            <a:prstDash val="solid"/>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Shape 47">
            <a:extLst>
              <a:ext uri="{FF2B5EF4-FFF2-40B4-BE49-F238E27FC236}">
                <a16:creationId xmlns:a16="http://schemas.microsoft.com/office/drawing/2014/main" id="{D7CCCD7C-0197-AA9E-F3F2-7F9FFEE8BACE}"/>
              </a:ext>
            </a:extLst>
          </p:cNvPr>
          <p:cNvSpPr/>
          <p:nvPr/>
        </p:nvSpPr>
        <p:spPr>
          <a:xfrm>
            <a:off x="5196675" y="4151210"/>
            <a:ext cx="914400" cy="365760"/>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Text 48">
            <a:extLst>
              <a:ext uri="{FF2B5EF4-FFF2-40B4-BE49-F238E27FC236}">
                <a16:creationId xmlns:a16="http://schemas.microsoft.com/office/drawing/2014/main" id="{39C60691-6FAF-7A35-A886-605A3E2FC932}"/>
              </a:ext>
            </a:extLst>
          </p:cNvPr>
          <p:cNvSpPr/>
          <p:nvPr/>
        </p:nvSpPr>
        <p:spPr>
          <a:xfrm>
            <a:off x="5242395" y="4178642"/>
            <a:ext cx="822960" cy="31089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Posters in Office</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49">
            <a:extLst>
              <a:ext uri="{FF2B5EF4-FFF2-40B4-BE49-F238E27FC236}">
                <a16:creationId xmlns:a16="http://schemas.microsoft.com/office/drawing/2014/main" id="{B604ABFF-A54F-CDE8-6544-1ADDD4A7F577}"/>
              </a:ext>
            </a:extLst>
          </p:cNvPr>
          <p:cNvSpPr/>
          <p:nvPr/>
        </p:nvSpPr>
        <p:spPr>
          <a:xfrm>
            <a:off x="7183532" y="4332704"/>
            <a:ext cx="914400" cy="365760"/>
          </a:xfrm>
          <a:prstGeom prst="rect">
            <a:avLst/>
          </a:prstGeom>
          <a:solidFill>
            <a:srgbClr val="92D05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Text 50">
            <a:extLst>
              <a:ext uri="{FF2B5EF4-FFF2-40B4-BE49-F238E27FC236}">
                <a16:creationId xmlns:a16="http://schemas.microsoft.com/office/drawing/2014/main" id="{0E37DE4D-0341-87CE-CD97-CB8633D04E25}"/>
              </a:ext>
            </a:extLst>
          </p:cNvPr>
          <p:cNvSpPr/>
          <p:nvPr/>
        </p:nvSpPr>
        <p:spPr>
          <a:xfrm>
            <a:off x="7229252" y="4360136"/>
            <a:ext cx="822960" cy="310896"/>
          </a:xfrm>
          <a:prstGeom prst="rect">
            <a:avLst/>
          </a:prstGeom>
          <a:solidFill>
            <a:srgbClr val="92D050"/>
          </a:solid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DG Café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698335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675F9E-07ED-050A-52F7-A38833B61CF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DEB53C-7DCF-9DAD-0B82-A49ED137E598}"/>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Action Board</a:t>
            </a:r>
          </a:p>
        </p:txBody>
      </p:sp>
      <p:sp>
        <p:nvSpPr>
          <p:cNvPr id="4" name="Footer Placeholder 3">
            <a:extLst>
              <a:ext uri="{FF2B5EF4-FFF2-40B4-BE49-F238E27FC236}">
                <a16:creationId xmlns:a16="http://schemas.microsoft.com/office/drawing/2014/main" id="{885A7A79-1B8F-FD10-8B74-8A0C393EA02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0BB3A62E-47D3-E255-40FD-5ECF6AE4381B}"/>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48907B9C-ADFC-CDCE-D0CB-405111E00EC3}"/>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D72A1C89-45FB-4423-381E-6B3E19D9E790}"/>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FFEFD590-53C4-C87B-033F-20A92D7A150C}"/>
              </a:ext>
            </a:extLst>
          </p:cNvPr>
          <p:cNvSpPr txBox="1">
            <a:spLocks/>
          </p:cNvSpPr>
          <p:nvPr/>
        </p:nvSpPr>
        <p:spPr>
          <a:xfrm>
            <a:off x="704851" y="3361951"/>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E8ACC865-8C38-CE99-2A26-A9B7AD85EB2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2E73B825-1911-BE60-8E39-F3D80EE6220E}"/>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73B49A38-4B9E-4D1C-DD66-1A726023D2C0}"/>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A52C2737-64A0-8BB6-7733-9A358FE021BB}"/>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7A9874E4-B117-04A8-CA8C-1986BBDF2C6E}"/>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9C1B5F57-6509-B027-7EED-4EFD334177E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571164EC-DA7D-2E80-58FC-8E7FFD249D56}"/>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914E80E5-A08C-038B-1326-2E6B51DCB442}"/>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623E2061-6C18-8747-B209-3DE36F20651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39EA9BA5-4C2A-C135-5096-20764208E4E2}"/>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3</a:t>
            </a:r>
          </a:p>
        </p:txBody>
      </p:sp>
      <p:sp>
        <p:nvSpPr>
          <p:cNvPr id="8" name="Text 26">
            <a:extLst>
              <a:ext uri="{FF2B5EF4-FFF2-40B4-BE49-F238E27FC236}">
                <a16:creationId xmlns:a16="http://schemas.microsoft.com/office/drawing/2014/main" id="{97A71869-39F5-D6ED-F050-B6F988545830}"/>
              </a:ext>
            </a:extLst>
          </p:cNvPr>
          <p:cNvSpPr/>
          <p:nvPr/>
        </p:nvSpPr>
        <p:spPr>
          <a:xfrm>
            <a:off x="5063490" y="1626555"/>
            <a:ext cx="6531661"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Step-by-step (≈15 min)</a:t>
            </a:r>
          </a:p>
        </p:txBody>
      </p:sp>
      <p:sp>
        <p:nvSpPr>
          <p:cNvPr id="9" name="Shape 27">
            <a:extLst>
              <a:ext uri="{FF2B5EF4-FFF2-40B4-BE49-F238E27FC236}">
                <a16:creationId xmlns:a16="http://schemas.microsoft.com/office/drawing/2014/main" id="{59E28478-EA50-BC9F-310D-7678A7431FD7}"/>
              </a:ext>
            </a:extLst>
          </p:cNvPr>
          <p:cNvSpPr/>
          <p:nvPr/>
        </p:nvSpPr>
        <p:spPr>
          <a:xfrm>
            <a:off x="5109210" y="2403795"/>
            <a:ext cx="398272" cy="45720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28">
            <a:extLst>
              <a:ext uri="{FF2B5EF4-FFF2-40B4-BE49-F238E27FC236}">
                <a16:creationId xmlns:a16="http://schemas.microsoft.com/office/drawing/2014/main" id="{35F9CBEA-C44D-6689-8E3E-20F02718CE8B}"/>
              </a:ext>
            </a:extLst>
          </p:cNvPr>
          <p:cNvSpPr/>
          <p:nvPr/>
        </p:nvSpPr>
        <p:spPr>
          <a:xfrm>
            <a:off x="5109210" y="2403795"/>
            <a:ext cx="39827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Text 29">
            <a:extLst>
              <a:ext uri="{FF2B5EF4-FFF2-40B4-BE49-F238E27FC236}">
                <a16:creationId xmlns:a16="http://schemas.microsoft.com/office/drawing/2014/main" id="{F2E53D83-F422-3656-70BE-35D355CFC6D8}"/>
              </a:ext>
            </a:extLst>
          </p:cNvPr>
          <p:cNvSpPr/>
          <p:nvPr/>
        </p:nvSpPr>
        <p:spPr>
          <a:xfrm>
            <a:off x="5703570" y="2312355"/>
            <a:ext cx="5974080" cy="8229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Draw the board</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Two axes on the wall: horizontal = Effort (low→high), vertical = Impact (low→high). Label the four quadrants as on the previous slide.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30">
            <a:extLst>
              <a:ext uri="{FF2B5EF4-FFF2-40B4-BE49-F238E27FC236}">
                <a16:creationId xmlns:a16="http://schemas.microsoft.com/office/drawing/2014/main" id="{732A7A58-2092-6573-8087-FF6C75275C5E}"/>
              </a:ext>
            </a:extLst>
          </p:cNvPr>
          <p:cNvSpPr/>
          <p:nvPr/>
        </p:nvSpPr>
        <p:spPr>
          <a:xfrm>
            <a:off x="5109210" y="3318195"/>
            <a:ext cx="398272" cy="45720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31">
            <a:extLst>
              <a:ext uri="{FF2B5EF4-FFF2-40B4-BE49-F238E27FC236}">
                <a16:creationId xmlns:a16="http://schemas.microsoft.com/office/drawing/2014/main" id="{EB116C90-C78C-A657-C817-EC184C6F6864}"/>
              </a:ext>
            </a:extLst>
          </p:cNvPr>
          <p:cNvSpPr/>
          <p:nvPr/>
        </p:nvSpPr>
        <p:spPr>
          <a:xfrm>
            <a:off x="5109210" y="3318195"/>
            <a:ext cx="39827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32">
            <a:extLst>
              <a:ext uri="{FF2B5EF4-FFF2-40B4-BE49-F238E27FC236}">
                <a16:creationId xmlns:a16="http://schemas.microsoft.com/office/drawing/2014/main" id="{D0B924D9-089B-56B9-65AE-88B756BCD28C}"/>
              </a:ext>
            </a:extLst>
          </p:cNvPr>
          <p:cNvSpPr/>
          <p:nvPr/>
        </p:nvSpPr>
        <p:spPr>
          <a:xfrm>
            <a:off x="5703570" y="3226755"/>
            <a:ext cx="5974080" cy="8229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Bring only the voted stickies</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From the 10 for 10 wall, take forward only the stickies that received heatmap dots or a Decider star. Everything else stays parked — don't re-litigate.</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33">
            <a:extLst>
              <a:ext uri="{FF2B5EF4-FFF2-40B4-BE49-F238E27FC236}">
                <a16:creationId xmlns:a16="http://schemas.microsoft.com/office/drawing/2014/main" id="{12B4CC16-8C6C-3A89-D001-82D07979F013}"/>
              </a:ext>
            </a:extLst>
          </p:cNvPr>
          <p:cNvSpPr/>
          <p:nvPr/>
        </p:nvSpPr>
        <p:spPr>
          <a:xfrm>
            <a:off x="5109210" y="4232595"/>
            <a:ext cx="398272" cy="45720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4">
            <a:extLst>
              <a:ext uri="{FF2B5EF4-FFF2-40B4-BE49-F238E27FC236}">
                <a16:creationId xmlns:a16="http://schemas.microsoft.com/office/drawing/2014/main" id="{CFF9D3A6-50A8-FF4B-4BBE-121A1D95001B}"/>
              </a:ext>
            </a:extLst>
          </p:cNvPr>
          <p:cNvSpPr/>
          <p:nvPr/>
        </p:nvSpPr>
        <p:spPr>
          <a:xfrm>
            <a:off x="5109210" y="4232595"/>
            <a:ext cx="39827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5">
            <a:extLst>
              <a:ext uri="{FF2B5EF4-FFF2-40B4-BE49-F238E27FC236}">
                <a16:creationId xmlns:a16="http://schemas.microsoft.com/office/drawing/2014/main" id="{E1AA070C-8380-A0E3-6BE4-D9CA4F481A3B}"/>
              </a:ext>
            </a:extLst>
          </p:cNvPr>
          <p:cNvSpPr/>
          <p:nvPr/>
        </p:nvSpPr>
        <p:spPr>
          <a:xfrm>
            <a:off x="5703570" y="4141155"/>
            <a:ext cx="5974080" cy="8229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Place on the board</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As a group, place each voted sticky in the quadrant that best fits. Discuss briefly if there's disagreement, but the facilitator holds the pen — no re-voting.</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36">
            <a:extLst>
              <a:ext uri="{FF2B5EF4-FFF2-40B4-BE49-F238E27FC236}">
                <a16:creationId xmlns:a16="http://schemas.microsoft.com/office/drawing/2014/main" id="{B8AD3B59-18D2-3C72-7404-F5CA8DC9FDD1}"/>
              </a:ext>
            </a:extLst>
          </p:cNvPr>
          <p:cNvSpPr/>
          <p:nvPr/>
        </p:nvSpPr>
        <p:spPr>
          <a:xfrm>
            <a:off x="5109210" y="5146995"/>
            <a:ext cx="398272" cy="457200"/>
          </a:xfrm>
          <a:prstGeom prst="ellipse">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7">
            <a:extLst>
              <a:ext uri="{FF2B5EF4-FFF2-40B4-BE49-F238E27FC236}">
                <a16:creationId xmlns:a16="http://schemas.microsoft.com/office/drawing/2014/main" id="{C97A5D6A-BB9C-2D1D-EA1E-A5EF0A2C0C64}"/>
              </a:ext>
            </a:extLst>
          </p:cNvPr>
          <p:cNvSpPr/>
          <p:nvPr/>
        </p:nvSpPr>
        <p:spPr>
          <a:xfrm>
            <a:off x="5109210" y="5146995"/>
            <a:ext cx="39827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8">
            <a:extLst>
              <a:ext uri="{FF2B5EF4-FFF2-40B4-BE49-F238E27FC236}">
                <a16:creationId xmlns:a16="http://schemas.microsoft.com/office/drawing/2014/main" id="{311A3B32-6A84-55C3-8FB5-5124EC00D32B}"/>
              </a:ext>
            </a:extLst>
          </p:cNvPr>
          <p:cNvSpPr/>
          <p:nvPr/>
        </p:nvSpPr>
        <p:spPr>
          <a:xfrm>
            <a:off x="5703570" y="5055555"/>
            <a:ext cx="5974080" cy="82296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Circle the top-left</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Every sticky in the top-left quadrant (High Impact / Low Effort) is a 'Do These First'. Circle them as a cluster. These are the inputs for Concept Creation.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979036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Designing Governance Essentials | Workshop 5 of 7 </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62390" y="1911673"/>
            <a:ext cx="1112112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l-BE"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Workshop 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Monday Full-Day</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ijdelijke aanduiding voor inhoud 5">
            <a:extLst>
              <a:ext uri="{FF2B5EF4-FFF2-40B4-BE49-F238E27FC236}">
                <a16:creationId xmlns:a16="http://schemas.microsoft.com/office/drawing/2014/main" id="{6BE33020-A496-EE1A-83C3-4C72E2306D5B}"/>
              </a:ext>
            </a:extLst>
          </p:cNvPr>
          <p:cNvSpPr txBox="1">
            <a:spLocks/>
          </p:cNvSpPr>
          <p:nvPr/>
        </p:nvSpPr>
        <p:spPr>
          <a:xfrm>
            <a:off x="1120458" y="2591119"/>
            <a:ext cx="9352847" cy="1170662"/>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and prioritize key data quality metrics and governance KPIs.</a:t>
            </a:r>
          </a:p>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Design a dashboard layout that is intuitive and provides actionable insights.</a:t>
            </a:r>
          </a:p>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Determine and prioritize key elements for a business glossary and data dictionary.</a:t>
            </a:r>
          </a:p>
          <a:p>
            <a:pPr marL="285750" marR="0" lvl="0" indent="-285750" algn="just" defTabSz="914400" rtl="0" eaLnBrk="1" fontAlgn="auto" latinLnBrk="0" hangingPunct="1">
              <a:lnSpc>
                <a:spcPct val="100000"/>
              </a:lnSpc>
              <a:spcBef>
                <a:spcPts val="6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Develop a practical, easily implementable glossary template that can be regularly updated and expanded over time.</a:t>
            </a:r>
          </a:p>
        </p:txBody>
      </p:sp>
      <p:grpSp>
        <p:nvGrpSpPr>
          <p:cNvPr id="3" name="Group 2">
            <a:extLst>
              <a:ext uri="{FF2B5EF4-FFF2-40B4-BE49-F238E27FC236}">
                <a16:creationId xmlns:a16="http://schemas.microsoft.com/office/drawing/2014/main" id="{0DC39C61-DD30-21B4-FA23-358F7CC6ED10}"/>
              </a:ext>
            </a:extLst>
          </p:cNvPr>
          <p:cNvGrpSpPr/>
          <p:nvPr/>
        </p:nvGrpSpPr>
        <p:grpSpPr>
          <a:xfrm>
            <a:off x="10820400" y="158021"/>
            <a:ext cx="1262954" cy="262128"/>
            <a:chOff x="10892274" y="158021"/>
            <a:chExt cx="1191080" cy="262128"/>
          </a:xfrm>
        </p:grpSpPr>
        <p:sp>
          <p:nvSpPr>
            <p:cNvPr id="6" name="Oval 5">
              <a:extLst>
                <a:ext uri="{FF2B5EF4-FFF2-40B4-BE49-F238E27FC236}">
                  <a16:creationId xmlns:a16="http://schemas.microsoft.com/office/drawing/2014/main" id="{08228BA8-FEBE-43AB-9AF8-D3BBF35B002A}"/>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7" name="Group 6">
              <a:extLst>
                <a:ext uri="{FF2B5EF4-FFF2-40B4-BE49-F238E27FC236}">
                  <a16:creationId xmlns:a16="http://schemas.microsoft.com/office/drawing/2014/main" id="{A968FAAE-4952-923B-35F0-0CAE49F93286}"/>
                </a:ext>
              </a:extLst>
            </p:cNvPr>
            <p:cNvGrpSpPr/>
            <p:nvPr/>
          </p:nvGrpSpPr>
          <p:grpSpPr>
            <a:xfrm>
              <a:off x="10892274" y="158021"/>
              <a:ext cx="1191080" cy="262128"/>
              <a:chOff x="9614080" y="308749"/>
              <a:chExt cx="1191080" cy="262128"/>
            </a:xfrm>
          </p:grpSpPr>
          <p:sp>
            <p:nvSpPr>
              <p:cNvPr id="8" name="Rectangle 7">
                <a:extLst>
                  <a:ext uri="{FF2B5EF4-FFF2-40B4-BE49-F238E27FC236}">
                    <a16:creationId xmlns:a16="http://schemas.microsoft.com/office/drawing/2014/main" id="{2AE78807-6CF6-7501-8A64-7038AB706278}"/>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9" name="Rectangle 8">
                <a:extLst>
                  <a:ext uri="{FF2B5EF4-FFF2-40B4-BE49-F238E27FC236}">
                    <a16:creationId xmlns:a16="http://schemas.microsoft.com/office/drawing/2014/main" id="{046BDDCD-29DA-6342-975A-A48DE6BC75E6}"/>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6700220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CF50EC-BE9E-DF29-D557-8DEFAD1DA48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78A36FE-B86C-6888-DFCB-A18CC0E929C0}"/>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Concept Creation</a:t>
            </a:r>
          </a:p>
        </p:txBody>
      </p:sp>
      <p:sp>
        <p:nvSpPr>
          <p:cNvPr id="4" name="Footer Placeholder 3">
            <a:extLst>
              <a:ext uri="{FF2B5EF4-FFF2-40B4-BE49-F238E27FC236}">
                <a16:creationId xmlns:a16="http://schemas.microsoft.com/office/drawing/2014/main" id="{3A928697-4AC2-AB6F-CA77-1573767449F7}"/>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63573EE1-A4CC-BE4F-C576-443A48573C21}"/>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DB36A7D0-3F2C-3097-6F0B-85BFCE20DCA3}"/>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B30DEE14-A46C-9414-F87A-CA599C70AE9F}"/>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F2151718-C6BA-778E-7F4F-E4B30454ADEA}"/>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58EF6E3E-2E16-A6F8-DBC9-0B7A2BA74219}"/>
              </a:ext>
            </a:extLst>
          </p:cNvPr>
          <p:cNvSpPr/>
          <p:nvPr/>
        </p:nvSpPr>
        <p:spPr>
          <a:xfrm>
            <a:off x="276224" y="2108113"/>
            <a:ext cx="3912717"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D9A8BEB3-7934-31A5-9D59-CA5ED31EDEF1}"/>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D94ADFED-B66B-7A21-E1F4-7657A39A92DE}"/>
              </a:ext>
            </a:extLst>
          </p:cNvPr>
          <p:cNvSpPr txBox="1">
            <a:spLocks/>
          </p:cNvSpPr>
          <p:nvPr/>
        </p:nvSpPr>
        <p:spPr>
          <a:xfrm>
            <a:off x="704850" y="3835295"/>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21C125B7-413D-B42C-A231-5965DDA5E0F1}"/>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CBA8BEC7-967C-0577-E610-DCCD5661D25A}"/>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1BB47EBC-C44F-9E55-E050-81AF0AE7E96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ABF39E70-7861-79FE-BFFF-0A333BADC656}"/>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21E9C915-3A0A-76CF-A9E9-99E29261B22F}"/>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D907E0EA-6B8A-B530-E418-26B5C40D4CA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661AD536-486D-4C65-F13C-477CDDFA9DDD}"/>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
        <p:nvSpPr>
          <p:cNvPr id="8" name="Text 26">
            <a:extLst>
              <a:ext uri="{FF2B5EF4-FFF2-40B4-BE49-F238E27FC236}">
                <a16:creationId xmlns:a16="http://schemas.microsoft.com/office/drawing/2014/main" id="{88C21278-DEF4-A9B5-13F0-E04D5E379BCA}"/>
              </a:ext>
            </a:extLst>
          </p:cNvPr>
          <p:cNvSpPr/>
          <p:nvPr/>
        </p:nvSpPr>
        <p:spPr>
          <a:xfrm>
            <a:off x="4401632" y="1775912"/>
            <a:ext cx="675783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Purpose of the Exercise</a:t>
            </a:r>
          </a:p>
        </p:txBody>
      </p:sp>
      <p:sp>
        <p:nvSpPr>
          <p:cNvPr id="9" name="Text 27">
            <a:extLst>
              <a:ext uri="{FF2B5EF4-FFF2-40B4-BE49-F238E27FC236}">
                <a16:creationId xmlns:a16="http://schemas.microsoft.com/office/drawing/2014/main" id="{4DA9CAC0-47CC-AB44-F478-2BE46F6958DB}"/>
              </a:ext>
            </a:extLst>
          </p:cNvPr>
          <p:cNvSpPr/>
          <p:nvPr/>
        </p:nvSpPr>
        <p:spPr>
          <a:xfrm>
            <a:off x="4401631" y="2187392"/>
            <a:ext cx="7448311" cy="5486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Turn the top-left ideas from the Action Board into tangible, testable concepts — not copy, not design, but enough for someone to build.</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Text 28">
            <a:extLst>
              <a:ext uri="{FF2B5EF4-FFF2-40B4-BE49-F238E27FC236}">
                <a16:creationId xmlns:a16="http://schemas.microsoft.com/office/drawing/2014/main" id="{52D7051C-3394-97CC-31DF-C6211E1C4B84}"/>
              </a:ext>
            </a:extLst>
          </p:cNvPr>
          <p:cNvSpPr/>
          <p:nvPr/>
        </p:nvSpPr>
        <p:spPr>
          <a:xfrm>
            <a:off x="4355912" y="2996191"/>
            <a:ext cx="7369334"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Concept Template (per top-left idea)</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29">
            <a:extLst>
              <a:ext uri="{FF2B5EF4-FFF2-40B4-BE49-F238E27FC236}">
                <a16:creationId xmlns:a16="http://schemas.microsoft.com/office/drawing/2014/main" id="{CB127EAA-2FD5-543F-0881-3CC82D55EE8F}"/>
              </a:ext>
            </a:extLst>
          </p:cNvPr>
          <p:cNvSpPr/>
          <p:nvPr/>
        </p:nvSpPr>
        <p:spPr>
          <a:xfrm>
            <a:off x="4355912" y="3407671"/>
            <a:ext cx="1168309"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30">
            <a:extLst>
              <a:ext uri="{FF2B5EF4-FFF2-40B4-BE49-F238E27FC236}">
                <a16:creationId xmlns:a16="http://schemas.microsoft.com/office/drawing/2014/main" id="{C815D351-B24D-AE1C-63E9-36121650931B}"/>
              </a:ext>
            </a:extLst>
          </p:cNvPr>
          <p:cNvSpPr/>
          <p:nvPr/>
        </p:nvSpPr>
        <p:spPr>
          <a:xfrm>
            <a:off x="4401632" y="3407671"/>
            <a:ext cx="1078439"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Name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31">
            <a:extLst>
              <a:ext uri="{FF2B5EF4-FFF2-40B4-BE49-F238E27FC236}">
                <a16:creationId xmlns:a16="http://schemas.microsoft.com/office/drawing/2014/main" id="{A4A496A9-D78D-101A-9352-91225BB8715C}"/>
              </a:ext>
            </a:extLst>
          </p:cNvPr>
          <p:cNvSpPr/>
          <p:nvPr/>
        </p:nvSpPr>
        <p:spPr>
          <a:xfrm>
            <a:off x="5636072" y="3407671"/>
            <a:ext cx="2336618"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Short, memorable internal working name.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2">
            <a:extLst>
              <a:ext uri="{FF2B5EF4-FFF2-40B4-BE49-F238E27FC236}">
                <a16:creationId xmlns:a16="http://schemas.microsoft.com/office/drawing/2014/main" id="{DC12F4C9-33B3-00AE-0170-57CEAAB3DFA5}"/>
              </a:ext>
            </a:extLst>
          </p:cNvPr>
          <p:cNvSpPr/>
          <p:nvPr/>
        </p:nvSpPr>
        <p:spPr>
          <a:xfrm>
            <a:off x="8104952" y="3407671"/>
            <a:ext cx="1168309"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33">
            <a:extLst>
              <a:ext uri="{FF2B5EF4-FFF2-40B4-BE49-F238E27FC236}">
                <a16:creationId xmlns:a16="http://schemas.microsoft.com/office/drawing/2014/main" id="{2016D163-D53B-2872-1092-D5FE81A26D10}"/>
              </a:ext>
            </a:extLst>
          </p:cNvPr>
          <p:cNvSpPr/>
          <p:nvPr/>
        </p:nvSpPr>
        <p:spPr>
          <a:xfrm>
            <a:off x="8150672" y="3407671"/>
            <a:ext cx="1078439"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Audience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4">
            <a:extLst>
              <a:ext uri="{FF2B5EF4-FFF2-40B4-BE49-F238E27FC236}">
                <a16:creationId xmlns:a16="http://schemas.microsoft.com/office/drawing/2014/main" id="{D6D17780-33BA-AFF1-0060-1B075BB07505}"/>
              </a:ext>
            </a:extLst>
          </p:cNvPr>
          <p:cNvSpPr/>
          <p:nvPr/>
        </p:nvSpPr>
        <p:spPr>
          <a:xfrm>
            <a:off x="9385112" y="3407671"/>
            <a:ext cx="2336618"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Who this is for, by role. One primary, one secondary max.</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5">
            <a:extLst>
              <a:ext uri="{FF2B5EF4-FFF2-40B4-BE49-F238E27FC236}">
                <a16:creationId xmlns:a16="http://schemas.microsoft.com/office/drawing/2014/main" id="{EB0D2CED-7EDE-C553-6B36-B0ABE89B0CF9}"/>
              </a:ext>
            </a:extLst>
          </p:cNvPr>
          <p:cNvSpPr/>
          <p:nvPr/>
        </p:nvSpPr>
        <p:spPr>
          <a:xfrm>
            <a:off x="4355912" y="3864871"/>
            <a:ext cx="1168309"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6">
            <a:extLst>
              <a:ext uri="{FF2B5EF4-FFF2-40B4-BE49-F238E27FC236}">
                <a16:creationId xmlns:a16="http://schemas.microsoft.com/office/drawing/2014/main" id="{A3596421-435E-F006-B03D-C1AD9567F204}"/>
              </a:ext>
            </a:extLst>
          </p:cNvPr>
          <p:cNvSpPr/>
          <p:nvPr/>
        </p:nvSpPr>
        <p:spPr>
          <a:xfrm>
            <a:off x="4401632" y="3864871"/>
            <a:ext cx="1078439"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Big Idea</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7">
            <a:extLst>
              <a:ext uri="{FF2B5EF4-FFF2-40B4-BE49-F238E27FC236}">
                <a16:creationId xmlns:a16="http://schemas.microsoft.com/office/drawing/2014/main" id="{A517435A-D1FF-5B13-E7B6-554ADB5CABD9}"/>
              </a:ext>
            </a:extLst>
          </p:cNvPr>
          <p:cNvSpPr/>
          <p:nvPr/>
        </p:nvSpPr>
        <p:spPr>
          <a:xfrm>
            <a:off x="5636072" y="3864871"/>
            <a:ext cx="2336618"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sentence: what this is and what changes because of it.</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8">
            <a:extLst>
              <a:ext uri="{FF2B5EF4-FFF2-40B4-BE49-F238E27FC236}">
                <a16:creationId xmlns:a16="http://schemas.microsoft.com/office/drawing/2014/main" id="{D00232A2-0ADE-C345-2E83-44D1D78E84D3}"/>
              </a:ext>
            </a:extLst>
          </p:cNvPr>
          <p:cNvSpPr/>
          <p:nvPr/>
        </p:nvSpPr>
        <p:spPr>
          <a:xfrm>
            <a:off x="8104952" y="3864871"/>
            <a:ext cx="1168309"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9">
            <a:extLst>
              <a:ext uri="{FF2B5EF4-FFF2-40B4-BE49-F238E27FC236}">
                <a16:creationId xmlns:a16="http://schemas.microsoft.com/office/drawing/2014/main" id="{2D3A6EA0-C95A-FBFB-B158-BF49C1EA37B0}"/>
              </a:ext>
            </a:extLst>
          </p:cNvPr>
          <p:cNvSpPr/>
          <p:nvPr/>
        </p:nvSpPr>
        <p:spPr>
          <a:xfrm>
            <a:off x="8150672" y="3864871"/>
            <a:ext cx="1078439"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Sketch</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40">
            <a:extLst>
              <a:ext uri="{FF2B5EF4-FFF2-40B4-BE49-F238E27FC236}">
                <a16:creationId xmlns:a16="http://schemas.microsoft.com/office/drawing/2014/main" id="{34200B1D-D65A-0B49-AB96-EA16BC9ADC59}"/>
              </a:ext>
            </a:extLst>
          </p:cNvPr>
          <p:cNvSpPr/>
          <p:nvPr/>
        </p:nvSpPr>
        <p:spPr>
          <a:xfrm>
            <a:off x="9385112" y="3864871"/>
            <a:ext cx="2336618"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quick visual — rectangles, arrows, icons. Must fit on one A3 sheet.</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41">
            <a:extLst>
              <a:ext uri="{FF2B5EF4-FFF2-40B4-BE49-F238E27FC236}">
                <a16:creationId xmlns:a16="http://schemas.microsoft.com/office/drawing/2014/main" id="{6FFBA985-F765-25DB-6DFA-51FA484E2189}"/>
              </a:ext>
            </a:extLst>
          </p:cNvPr>
          <p:cNvSpPr/>
          <p:nvPr/>
        </p:nvSpPr>
        <p:spPr>
          <a:xfrm>
            <a:off x="4355912" y="4322071"/>
            <a:ext cx="1168309"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42">
            <a:extLst>
              <a:ext uri="{FF2B5EF4-FFF2-40B4-BE49-F238E27FC236}">
                <a16:creationId xmlns:a16="http://schemas.microsoft.com/office/drawing/2014/main" id="{54BBEAA2-F12A-9631-3E2D-B57497DEB4AD}"/>
              </a:ext>
            </a:extLst>
          </p:cNvPr>
          <p:cNvSpPr/>
          <p:nvPr/>
        </p:nvSpPr>
        <p:spPr>
          <a:xfrm>
            <a:off x="4401632" y="4322071"/>
            <a:ext cx="1078439"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Channels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3">
            <a:extLst>
              <a:ext uri="{FF2B5EF4-FFF2-40B4-BE49-F238E27FC236}">
                <a16:creationId xmlns:a16="http://schemas.microsoft.com/office/drawing/2014/main" id="{31CADD4E-9E5F-DB81-4C9A-2EE0C9F6B407}"/>
              </a:ext>
            </a:extLst>
          </p:cNvPr>
          <p:cNvSpPr/>
          <p:nvPr/>
        </p:nvSpPr>
        <p:spPr>
          <a:xfrm>
            <a:off x="5636072" y="4322071"/>
            <a:ext cx="2336618"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Where it lives (email, intranet, Slack, town hall, poster).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Shape 44">
            <a:extLst>
              <a:ext uri="{FF2B5EF4-FFF2-40B4-BE49-F238E27FC236}">
                <a16:creationId xmlns:a16="http://schemas.microsoft.com/office/drawing/2014/main" id="{895179C5-8C64-B773-8A15-D33B9982F879}"/>
              </a:ext>
            </a:extLst>
          </p:cNvPr>
          <p:cNvSpPr/>
          <p:nvPr/>
        </p:nvSpPr>
        <p:spPr>
          <a:xfrm>
            <a:off x="8104952" y="4322071"/>
            <a:ext cx="1168309"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45">
            <a:extLst>
              <a:ext uri="{FF2B5EF4-FFF2-40B4-BE49-F238E27FC236}">
                <a16:creationId xmlns:a16="http://schemas.microsoft.com/office/drawing/2014/main" id="{84C2A647-FA7D-44C2-E9F0-EF59849E4BA8}"/>
              </a:ext>
            </a:extLst>
          </p:cNvPr>
          <p:cNvSpPr/>
          <p:nvPr/>
        </p:nvSpPr>
        <p:spPr>
          <a:xfrm>
            <a:off x="8150672" y="4322071"/>
            <a:ext cx="1078439"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Cadence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6">
            <a:extLst>
              <a:ext uri="{FF2B5EF4-FFF2-40B4-BE49-F238E27FC236}">
                <a16:creationId xmlns:a16="http://schemas.microsoft.com/office/drawing/2014/main" id="{E8097033-667F-D0A7-61A7-E33E014C405A}"/>
              </a:ext>
            </a:extLst>
          </p:cNvPr>
          <p:cNvSpPr/>
          <p:nvPr/>
        </p:nvSpPr>
        <p:spPr>
          <a:xfrm>
            <a:off x="9385112" y="4322071"/>
            <a:ext cx="2336618"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One-off, weekly, monthly, always-on?</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7">
            <a:extLst>
              <a:ext uri="{FF2B5EF4-FFF2-40B4-BE49-F238E27FC236}">
                <a16:creationId xmlns:a16="http://schemas.microsoft.com/office/drawing/2014/main" id="{5DBAE755-7CA5-2804-83ED-BE11FDA4827F}"/>
              </a:ext>
            </a:extLst>
          </p:cNvPr>
          <p:cNvSpPr/>
          <p:nvPr/>
        </p:nvSpPr>
        <p:spPr>
          <a:xfrm>
            <a:off x="4355912" y="4779271"/>
            <a:ext cx="1168309"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8">
            <a:extLst>
              <a:ext uri="{FF2B5EF4-FFF2-40B4-BE49-F238E27FC236}">
                <a16:creationId xmlns:a16="http://schemas.microsoft.com/office/drawing/2014/main" id="{0E5673F2-74D3-FE11-ED1B-7E02BAB7A4BF}"/>
              </a:ext>
            </a:extLst>
          </p:cNvPr>
          <p:cNvSpPr/>
          <p:nvPr/>
        </p:nvSpPr>
        <p:spPr>
          <a:xfrm>
            <a:off x="4401632" y="4779271"/>
            <a:ext cx="1078439"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Owner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9">
            <a:extLst>
              <a:ext uri="{FF2B5EF4-FFF2-40B4-BE49-F238E27FC236}">
                <a16:creationId xmlns:a16="http://schemas.microsoft.com/office/drawing/2014/main" id="{13B54773-3BE9-830D-B90D-B7D0315636F5}"/>
              </a:ext>
            </a:extLst>
          </p:cNvPr>
          <p:cNvSpPr/>
          <p:nvPr/>
        </p:nvSpPr>
        <p:spPr>
          <a:xfrm>
            <a:off x="5636072" y="4779271"/>
            <a:ext cx="2336618"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Named human, not a team. If you can't name them, the concept dies.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50">
            <a:extLst>
              <a:ext uri="{FF2B5EF4-FFF2-40B4-BE49-F238E27FC236}">
                <a16:creationId xmlns:a16="http://schemas.microsoft.com/office/drawing/2014/main" id="{A857ADE0-B14E-D6D1-2208-969EEAD03EA7}"/>
              </a:ext>
            </a:extLst>
          </p:cNvPr>
          <p:cNvSpPr/>
          <p:nvPr/>
        </p:nvSpPr>
        <p:spPr>
          <a:xfrm>
            <a:off x="8104952" y="4779271"/>
            <a:ext cx="1168309"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51">
            <a:extLst>
              <a:ext uri="{FF2B5EF4-FFF2-40B4-BE49-F238E27FC236}">
                <a16:creationId xmlns:a16="http://schemas.microsoft.com/office/drawing/2014/main" id="{E53C8033-62EA-F354-7A82-7B23ECF49A13}"/>
              </a:ext>
            </a:extLst>
          </p:cNvPr>
          <p:cNvSpPr/>
          <p:nvPr/>
        </p:nvSpPr>
        <p:spPr>
          <a:xfrm>
            <a:off x="8150672" y="4779271"/>
            <a:ext cx="1078439"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Success signal</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52">
            <a:extLst>
              <a:ext uri="{FF2B5EF4-FFF2-40B4-BE49-F238E27FC236}">
                <a16:creationId xmlns:a16="http://schemas.microsoft.com/office/drawing/2014/main" id="{93FC8DB8-0C13-2A92-E972-BA4DE3AADFE4}"/>
              </a:ext>
            </a:extLst>
          </p:cNvPr>
          <p:cNvSpPr/>
          <p:nvPr/>
        </p:nvSpPr>
        <p:spPr>
          <a:xfrm>
            <a:off x="9385112" y="4779271"/>
            <a:ext cx="2336618"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What tells us in 90 days whether it worked?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30">
            <a:extLst>
              <a:ext uri="{FF2B5EF4-FFF2-40B4-BE49-F238E27FC236}">
                <a16:creationId xmlns:a16="http://schemas.microsoft.com/office/drawing/2014/main" id="{3EE0D93A-81E1-C46C-20CC-C7D824DB0FDD}"/>
              </a:ext>
            </a:extLst>
          </p:cNvPr>
          <p:cNvSpPr/>
          <p:nvPr/>
        </p:nvSpPr>
        <p:spPr>
          <a:xfrm>
            <a:off x="4355912" y="5430430"/>
            <a:ext cx="7498080" cy="73152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31">
            <a:extLst>
              <a:ext uri="{FF2B5EF4-FFF2-40B4-BE49-F238E27FC236}">
                <a16:creationId xmlns:a16="http://schemas.microsoft.com/office/drawing/2014/main" id="{9AA6FC68-71A4-F2CB-DB91-D614675629A3}"/>
              </a:ext>
            </a:extLst>
          </p:cNvPr>
          <p:cNvSpPr/>
          <p:nvPr/>
        </p:nvSpPr>
        <p:spPr>
          <a:xfrm>
            <a:off x="4538792" y="5430430"/>
            <a:ext cx="7315200" cy="7315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20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FROM TOP-LEFT TO CONCEPT:  each top-left sticky becomes one concept sketch  ·  one owner  ·  one success signal</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272550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7" y="1958792"/>
            <a:ext cx="5833602" cy="4055059"/>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goal is to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bring the ideas to life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making them tangible for the team and easier to implement.</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 creating the concepts, we will conduct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voting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685800" marR="0" lvl="1" indent="-228600" algn="l"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Heatmap Voting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Participants will vote on specific elements of the concepts they find most critical or effective.</a:t>
            </a:r>
          </a:p>
          <a:p>
            <a:pPr marL="685800" marR="0" lvl="1" indent="-228600" algn="l"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Strawpoll Voting</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This vote will help identify the concept that best aligns with our communication and training strategy.</a:t>
            </a:r>
          </a:p>
          <a:p>
            <a:pPr marL="685800" marR="0" lvl="1" indent="-228600" algn="l" defTabSz="914400" rtl="0" eaLnBrk="1" fontAlgn="auto" latinLnBrk="0" hangingPunct="1">
              <a:lnSpc>
                <a:spcPct val="90000"/>
              </a:lnSpc>
              <a:spcBef>
                <a:spcPts val="500"/>
              </a:spcBef>
              <a:spcAft>
                <a:spcPts val="0"/>
              </a:spcAft>
              <a:buClr>
                <a:srgbClr val="11B5B4"/>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Decider Vote</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The final decision-maker will select the concept or elements to move forward with, potentially combining aspects of different ideas.</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turn the top-voted ideas into well-defined, visual concepts that can be easily understood, tested, and executed.</a:t>
            </a: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C6BA35BE-9CDD-503E-06C0-3DD737E9943D}"/>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9D036BCA-888E-7D65-0E91-E7D63741C04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BDECCDD7-2577-00CC-5BBC-3C01D8B2186B}"/>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410BE229-41D8-E3A0-7C63-8F488178140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0549AF67-4420-3FB1-85CF-924F51AFF82A}"/>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D037E056-A81F-9A8C-3A35-C84DBE19D42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Tree>
    <p:extLst>
      <p:ext uri="{BB962C8B-B14F-4D97-AF65-F5344CB8AC3E}">
        <p14:creationId xmlns:p14="http://schemas.microsoft.com/office/powerpoint/2010/main" val="25169570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Concept Creation</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03860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D25DEE0E-97A5-F947-78F0-E1A50792070F}"/>
              </a:ext>
            </a:extLst>
          </p:cNvPr>
          <p:cNvGrpSpPr/>
          <p:nvPr/>
        </p:nvGrpSpPr>
        <p:grpSpPr>
          <a:xfrm>
            <a:off x="10820400" y="158021"/>
            <a:ext cx="1262954" cy="262128"/>
            <a:chOff x="10892274" y="158021"/>
            <a:chExt cx="1191080" cy="262128"/>
          </a:xfrm>
        </p:grpSpPr>
        <p:sp>
          <p:nvSpPr>
            <p:cNvPr id="12" name="Oval 11">
              <a:extLst>
                <a:ext uri="{FF2B5EF4-FFF2-40B4-BE49-F238E27FC236}">
                  <a16:creationId xmlns:a16="http://schemas.microsoft.com/office/drawing/2014/main" id="{0CB5A8B4-E640-16C0-5DF2-216D2A9FB1A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7" name="Group 16">
              <a:extLst>
                <a:ext uri="{FF2B5EF4-FFF2-40B4-BE49-F238E27FC236}">
                  <a16:creationId xmlns:a16="http://schemas.microsoft.com/office/drawing/2014/main" id="{8F2362C4-1FCB-2192-9A4F-90F9AD10AB2A}"/>
                </a:ext>
              </a:extLst>
            </p:cNvPr>
            <p:cNvGrpSpPr/>
            <p:nvPr/>
          </p:nvGrpSpPr>
          <p:grpSpPr>
            <a:xfrm>
              <a:off x="10892274" y="158021"/>
              <a:ext cx="1191080" cy="262128"/>
              <a:chOff x="9614080" y="308749"/>
              <a:chExt cx="1191080" cy="262128"/>
            </a:xfrm>
          </p:grpSpPr>
          <p:sp>
            <p:nvSpPr>
              <p:cNvPr id="19" name="Rectangle 18">
                <a:extLst>
                  <a:ext uri="{FF2B5EF4-FFF2-40B4-BE49-F238E27FC236}">
                    <a16:creationId xmlns:a16="http://schemas.microsoft.com/office/drawing/2014/main" id="{827009AB-F80E-EFB9-F9E5-38D51E5BF7B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26" name="Rectangle 25">
                <a:extLst>
                  <a:ext uri="{FF2B5EF4-FFF2-40B4-BE49-F238E27FC236}">
                    <a16:creationId xmlns:a16="http://schemas.microsoft.com/office/drawing/2014/main" id="{3C37EF1C-29B3-72AE-EEB5-5472203C91D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7759FAFF-4F24-1541-1609-9F5728358246}"/>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
        <p:nvSpPr>
          <p:cNvPr id="8" name="Text 26">
            <a:extLst>
              <a:ext uri="{FF2B5EF4-FFF2-40B4-BE49-F238E27FC236}">
                <a16:creationId xmlns:a16="http://schemas.microsoft.com/office/drawing/2014/main" id="{01EF71E6-E9F6-22DB-9993-BE6DA1508D72}"/>
              </a:ext>
            </a:extLst>
          </p:cNvPr>
          <p:cNvSpPr/>
          <p:nvPr/>
        </p:nvSpPr>
        <p:spPr>
          <a:xfrm>
            <a:off x="4634863" y="1383792"/>
            <a:ext cx="7365843"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Example: Data Governance Portal</a:t>
            </a:r>
          </a:p>
        </p:txBody>
      </p:sp>
      <p:sp>
        <p:nvSpPr>
          <p:cNvPr id="9" name="Text 27">
            <a:extLst>
              <a:ext uri="{FF2B5EF4-FFF2-40B4-BE49-F238E27FC236}">
                <a16:creationId xmlns:a16="http://schemas.microsoft.com/office/drawing/2014/main" id="{41AAB626-D8F4-4FB5-7602-E4BB487462D8}"/>
              </a:ext>
            </a:extLst>
          </p:cNvPr>
          <p:cNvSpPr/>
          <p:nvPr/>
        </p:nvSpPr>
        <p:spPr>
          <a:xfrm>
            <a:off x="4634863" y="1811337"/>
            <a:ext cx="7365843"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A concept sketch of the intranet landing page that anchors the program. Drawn on paper in under 20 minutes.</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Shape 28">
            <a:extLst>
              <a:ext uri="{FF2B5EF4-FFF2-40B4-BE49-F238E27FC236}">
                <a16:creationId xmlns:a16="http://schemas.microsoft.com/office/drawing/2014/main" id="{4665E3B1-23C6-14A2-0A91-FC5D8921400A}"/>
              </a:ext>
            </a:extLst>
          </p:cNvPr>
          <p:cNvSpPr/>
          <p:nvPr/>
        </p:nvSpPr>
        <p:spPr>
          <a:xfrm>
            <a:off x="4634864" y="2407920"/>
            <a:ext cx="7315200" cy="3749040"/>
          </a:xfrm>
          <a:prstGeom prst="rect">
            <a:avLst/>
          </a:prstGeom>
          <a:solidFill>
            <a:srgbClr val="FFFFFF"/>
          </a:solidFill>
          <a:ln w="952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29">
            <a:extLst>
              <a:ext uri="{FF2B5EF4-FFF2-40B4-BE49-F238E27FC236}">
                <a16:creationId xmlns:a16="http://schemas.microsoft.com/office/drawing/2014/main" id="{93514AB9-BFA8-4D6F-BBDA-0350BCD052CA}"/>
              </a:ext>
            </a:extLst>
          </p:cNvPr>
          <p:cNvSpPr/>
          <p:nvPr/>
        </p:nvSpPr>
        <p:spPr>
          <a:xfrm>
            <a:off x="4634864" y="2407920"/>
            <a:ext cx="7315200" cy="228600"/>
          </a:xfrm>
          <a:prstGeom prst="rect">
            <a:avLst/>
          </a:prstGeom>
          <a:solidFill>
            <a:srgbClr val="E2E8F0"/>
          </a:solidFill>
          <a:ln w="12700">
            <a:solidFill>
              <a:srgbClr val="E2E8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30">
            <a:extLst>
              <a:ext uri="{FF2B5EF4-FFF2-40B4-BE49-F238E27FC236}">
                <a16:creationId xmlns:a16="http://schemas.microsoft.com/office/drawing/2014/main" id="{14236134-099F-3788-0B27-5613BC205BB8}"/>
              </a:ext>
            </a:extLst>
          </p:cNvPr>
          <p:cNvSpPr/>
          <p:nvPr/>
        </p:nvSpPr>
        <p:spPr>
          <a:xfrm>
            <a:off x="4726304" y="2481072"/>
            <a:ext cx="91440" cy="91440"/>
          </a:xfrm>
          <a:prstGeom prst="ellipse">
            <a:avLst/>
          </a:prstGeom>
          <a:solidFill>
            <a:srgbClr val="E53935"/>
          </a:solidFill>
          <a:ln w="12700">
            <a:solidFill>
              <a:srgbClr val="E539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hape 31">
            <a:extLst>
              <a:ext uri="{FF2B5EF4-FFF2-40B4-BE49-F238E27FC236}">
                <a16:creationId xmlns:a16="http://schemas.microsoft.com/office/drawing/2014/main" id="{FAB32903-18F2-15CB-1230-4030AFBF73FE}"/>
              </a:ext>
            </a:extLst>
          </p:cNvPr>
          <p:cNvSpPr/>
          <p:nvPr/>
        </p:nvSpPr>
        <p:spPr>
          <a:xfrm>
            <a:off x="4909184" y="2481072"/>
            <a:ext cx="91440" cy="91440"/>
          </a:xfrm>
          <a:prstGeom prst="ellipse">
            <a:avLst/>
          </a:prstGeom>
          <a:solidFill>
            <a:srgbClr val="FDD835"/>
          </a:solidFill>
          <a:ln w="12700">
            <a:solidFill>
              <a:srgbClr val="FDD835"/>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2">
            <a:extLst>
              <a:ext uri="{FF2B5EF4-FFF2-40B4-BE49-F238E27FC236}">
                <a16:creationId xmlns:a16="http://schemas.microsoft.com/office/drawing/2014/main" id="{373EE393-D51B-81A2-E11E-D5BA999C708B}"/>
              </a:ext>
            </a:extLst>
          </p:cNvPr>
          <p:cNvSpPr/>
          <p:nvPr/>
        </p:nvSpPr>
        <p:spPr>
          <a:xfrm>
            <a:off x="5092064" y="2481072"/>
            <a:ext cx="91440" cy="91440"/>
          </a:xfrm>
          <a:prstGeom prst="ellipse">
            <a:avLst/>
          </a:prstGeom>
          <a:solidFill>
            <a:srgbClr val="43A047"/>
          </a:solidFill>
          <a:ln w="12700">
            <a:solidFill>
              <a:srgbClr val="43A047"/>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33">
            <a:extLst>
              <a:ext uri="{FF2B5EF4-FFF2-40B4-BE49-F238E27FC236}">
                <a16:creationId xmlns:a16="http://schemas.microsoft.com/office/drawing/2014/main" id="{3EDCBF6C-C9E2-6E5D-28A7-09EF3FB27C97}"/>
              </a:ext>
            </a:extLst>
          </p:cNvPr>
          <p:cNvSpPr/>
          <p:nvPr/>
        </p:nvSpPr>
        <p:spPr>
          <a:xfrm>
            <a:off x="7012304" y="2819400"/>
            <a:ext cx="2194560" cy="45720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4">
            <a:extLst>
              <a:ext uri="{FF2B5EF4-FFF2-40B4-BE49-F238E27FC236}">
                <a16:creationId xmlns:a16="http://schemas.microsoft.com/office/drawing/2014/main" id="{769653BC-7266-32DE-E3DE-2ED5613185BC}"/>
              </a:ext>
            </a:extLst>
          </p:cNvPr>
          <p:cNvSpPr/>
          <p:nvPr/>
        </p:nvSpPr>
        <p:spPr>
          <a:xfrm>
            <a:off x="7058024" y="2846832"/>
            <a:ext cx="2103120" cy="40233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Governance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5">
            <a:extLst>
              <a:ext uri="{FF2B5EF4-FFF2-40B4-BE49-F238E27FC236}">
                <a16:creationId xmlns:a16="http://schemas.microsoft.com/office/drawing/2014/main" id="{391C0EA2-BCB7-95D5-5492-C0BAB3AB2FE2}"/>
              </a:ext>
            </a:extLst>
          </p:cNvPr>
          <p:cNvSpPr/>
          <p:nvPr/>
        </p:nvSpPr>
        <p:spPr>
          <a:xfrm>
            <a:off x="4863464" y="3505200"/>
            <a:ext cx="1280160" cy="41148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6">
            <a:extLst>
              <a:ext uri="{FF2B5EF4-FFF2-40B4-BE49-F238E27FC236}">
                <a16:creationId xmlns:a16="http://schemas.microsoft.com/office/drawing/2014/main" id="{70AD34EF-8F85-F0F8-9506-2154FF867D68}"/>
              </a:ext>
            </a:extLst>
          </p:cNvPr>
          <p:cNvSpPr/>
          <p:nvPr/>
        </p:nvSpPr>
        <p:spPr>
          <a:xfrm>
            <a:off x="4909184" y="3532632"/>
            <a:ext cx="1188720" cy="3566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Report a Data Issue</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Shape 37">
            <a:extLst>
              <a:ext uri="{FF2B5EF4-FFF2-40B4-BE49-F238E27FC236}">
                <a16:creationId xmlns:a16="http://schemas.microsoft.com/office/drawing/2014/main" id="{70A67C03-8F48-D08F-979F-DB815CCFF815}"/>
              </a:ext>
            </a:extLst>
          </p:cNvPr>
          <p:cNvSpPr/>
          <p:nvPr/>
        </p:nvSpPr>
        <p:spPr>
          <a:xfrm>
            <a:off x="6235064" y="3505200"/>
            <a:ext cx="1097280" cy="41148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8">
            <a:extLst>
              <a:ext uri="{FF2B5EF4-FFF2-40B4-BE49-F238E27FC236}">
                <a16:creationId xmlns:a16="http://schemas.microsoft.com/office/drawing/2014/main" id="{2B2C3037-2376-7B77-7D6C-967A73DFF40F}"/>
              </a:ext>
            </a:extLst>
          </p:cNvPr>
          <p:cNvSpPr/>
          <p:nvPr/>
        </p:nvSpPr>
        <p:spPr>
          <a:xfrm>
            <a:off x="6280784" y="3532632"/>
            <a:ext cx="1005840" cy="3566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Search Bar</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39">
            <a:extLst>
              <a:ext uri="{FF2B5EF4-FFF2-40B4-BE49-F238E27FC236}">
                <a16:creationId xmlns:a16="http://schemas.microsoft.com/office/drawing/2014/main" id="{446226A4-A4FE-8CC1-F971-2CD00234E47B}"/>
              </a:ext>
            </a:extLst>
          </p:cNvPr>
          <p:cNvSpPr/>
          <p:nvPr/>
        </p:nvSpPr>
        <p:spPr>
          <a:xfrm>
            <a:off x="4863464" y="4145280"/>
            <a:ext cx="1097280" cy="41148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0">
            <a:extLst>
              <a:ext uri="{FF2B5EF4-FFF2-40B4-BE49-F238E27FC236}">
                <a16:creationId xmlns:a16="http://schemas.microsoft.com/office/drawing/2014/main" id="{F0178DEB-BC6A-738D-01E0-1CB12B87B70B}"/>
              </a:ext>
            </a:extLst>
          </p:cNvPr>
          <p:cNvSpPr/>
          <p:nvPr/>
        </p:nvSpPr>
        <p:spPr>
          <a:xfrm>
            <a:off x="4909184" y="4172712"/>
            <a:ext cx="1005840" cy="3566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Overview</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Shape 41">
            <a:extLst>
              <a:ext uri="{FF2B5EF4-FFF2-40B4-BE49-F238E27FC236}">
                <a16:creationId xmlns:a16="http://schemas.microsoft.com/office/drawing/2014/main" id="{D6F96A4D-E737-C77B-0C48-B57BA0B55309}"/>
              </a:ext>
            </a:extLst>
          </p:cNvPr>
          <p:cNvSpPr/>
          <p:nvPr/>
        </p:nvSpPr>
        <p:spPr>
          <a:xfrm>
            <a:off x="6052184" y="4145280"/>
            <a:ext cx="1097280" cy="41148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42">
            <a:extLst>
              <a:ext uri="{FF2B5EF4-FFF2-40B4-BE49-F238E27FC236}">
                <a16:creationId xmlns:a16="http://schemas.microsoft.com/office/drawing/2014/main" id="{EB0D3C30-47AF-8BC6-A326-19898EB22DEA}"/>
              </a:ext>
            </a:extLst>
          </p:cNvPr>
          <p:cNvSpPr/>
          <p:nvPr/>
        </p:nvSpPr>
        <p:spPr>
          <a:xfrm>
            <a:off x="6097904" y="4172712"/>
            <a:ext cx="1280160" cy="3566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Intro Video</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43">
            <a:extLst>
              <a:ext uri="{FF2B5EF4-FFF2-40B4-BE49-F238E27FC236}">
                <a16:creationId xmlns:a16="http://schemas.microsoft.com/office/drawing/2014/main" id="{D8004903-347C-487A-AF53-975B00B117EA}"/>
              </a:ext>
            </a:extLst>
          </p:cNvPr>
          <p:cNvSpPr/>
          <p:nvPr/>
        </p:nvSpPr>
        <p:spPr>
          <a:xfrm>
            <a:off x="7515224" y="4145280"/>
            <a:ext cx="1097280" cy="41148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4">
            <a:extLst>
              <a:ext uri="{FF2B5EF4-FFF2-40B4-BE49-F238E27FC236}">
                <a16:creationId xmlns:a16="http://schemas.microsoft.com/office/drawing/2014/main" id="{3D0222BD-2FCD-B962-1B67-58557FAF057A}"/>
              </a:ext>
            </a:extLst>
          </p:cNvPr>
          <p:cNvSpPr/>
          <p:nvPr/>
        </p:nvSpPr>
        <p:spPr>
          <a:xfrm>
            <a:off x="7560944" y="4172712"/>
            <a:ext cx="1280160" cy="3566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Welcome Article</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45">
            <a:extLst>
              <a:ext uri="{FF2B5EF4-FFF2-40B4-BE49-F238E27FC236}">
                <a16:creationId xmlns:a16="http://schemas.microsoft.com/office/drawing/2014/main" id="{07AE57D4-A100-2CD3-7C61-C296E8CB0E1B}"/>
              </a:ext>
            </a:extLst>
          </p:cNvPr>
          <p:cNvSpPr/>
          <p:nvPr/>
        </p:nvSpPr>
        <p:spPr>
          <a:xfrm>
            <a:off x="4863464" y="4739640"/>
            <a:ext cx="1097280" cy="41148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6">
            <a:extLst>
              <a:ext uri="{FF2B5EF4-FFF2-40B4-BE49-F238E27FC236}">
                <a16:creationId xmlns:a16="http://schemas.microsoft.com/office/drawing/2014/main" id="{774A6428-BE79-E6C6-4FF4-CEBB20A80978}"/>
              </a:ext>
            </a:extLst>
          </p:cNvPr>
          <p:cNvSpPr/>
          <p:nvPr/>
        </p:nvSpPr>
        <p:spPr>
          <a:xfrm>
            <a:off x="4909184" y="4767072"/>
            <a:ext cx="1280160" cy="3566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Literacy Articles</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47">
            <a:extLst>
              <a:ext uri="{FF2B5EF4-FFF2-40B4-BE49-F238E27FC236}">
                <a16:creationId xmlns:a16="http://schemas.microsoft.com/office/drawing/2014/main" id="{23019A3F-F72A-DE5A-B28F-5CF3961F69C9}"/>
              </a:ext>
            </a:extLst>
          </p:cNvPr>
          <p:cNvSpPr/>
          <p:nvPr/>
        </p:nvSpPr>
        <p:spPr>
          <a:xfrm>
            <a:off x="6326504" y="4739640"/>
            <a:ext cx="1097280" cy="41148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48">
            <a:extLst>
              <a:ext uri="{FF2B5EF4-FFF2-40B4-BE49-F238E27FC236}">
                <a16:creationId xmlns:a16="http://schemas.microsoft.com/office/drawing/2014/main" id="{973F223B-1A91-2B25-0344-C8A05042222A}"/>
              </a:ext>
            </a:extLst>
          </p:cNvPr>
          <p:cNvSpPr/>
          <p:nvPr/>
        </p:nvSpPr>
        <p:spPr>
          <a:xfrm>
            <a:off x="6372224" y="4767072"/>
            <a:ext cx="1280160" cy="3566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Article 1 · 2 · …</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49">
            <a:extLst>
              <a:ext uri="{FF2B5EF4-FFF2-40B4-BE49-F238E27FC236}">
                <a16:creationId xmlns:a16="http://schemas.microsoft.com/office/drawing/2014/main" id="{512675D6-4082-8BE9-49C6-1F7D3515549C}"/>
              </a:ext>
            </a:extLst>
          </p:cNvPr>
          <p:cNvSpPr/>
          <p:nvPr/>
        </p:nvSpPr>
        <p:spPr>
          <a:xfrm>
            <a:off x="7880984" y="4739640"/>
            <a:ext cx="1097280" cy="41148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50">
            <a:extLst>
              <a:ext uri="{FF2B5EF4-FFF2-40B4-BE49-F238E27FC236}">
                <a16:creationId xmlns:a16="http://schemas.microsoft.com/office/drawing/2014/main" id="{C1229166-5780-5279-0A46-FDA5FEA6F991}"/>
              </a:ext>
            </a:extLst>
          </p:cNvPr>
          <p:cNvSpPr/>
          <p:nvPr/>
        </p:nvSpPr>
        <p:spPr>
          <a:xfrm>
            <a:off x="7926704" y="4767072"/>
            <a:ext cx="1280160" cy="3566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Links to resources</a:t>
            </a: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51">
            <a:extLst>
              <a:ext uri="{FF2B5EF4-FFF2-40B4-BE49-F238E27FC236}">
                <a16:creationId xmlns:a16="http://schemas.microsoft.com/office/drawing/2014/main" id="{B028A3A8-E8F3-3F0C-0A6B-9BA146F9FC69}"/>
              </a:ext>
            </a:extLst>
          </p:cNvPr>
          <p:cNvSpPr/>
          <p:nvPr/>
        </p:nvSpPr>
        <p:spPr>
          <a:xfrm>
            <a:off x="9344024" y="4739640"/>
            <a:ext cx="1097280" cy="41148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52">
            <a:extLst>
              <a:ext uri="{FF2B5EF4-FFF2-40B4-BE49-F238E27FC236}">
                <a16:creationId xmlns:a16="http://schemas.microsoft.com/office/drawing/2014/main" id="{F5F4C7A7-79C0-C27F-4BDB-C1DBF7404030}"/>
              </a:ext>
            </a:extLst>
          </p:cNvPr>
          <p:cNvSpPr/>
          <p:nvPr/>
        </p:nvSpPr>
        <p:spPr>
          <a:xfrm>
            <a:off x="9389744" y="4767072"/>
            <a:ext cx="1280160" cy="35661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Link 1 · …</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Shape 53">
            <a:extLst>
              <a:ext uri="{FF2B5EF4-FFF2-40B4-BE49-F238E27FC236}">
                <a16:creationId xmlns:a16="http://schemas.microsoft.com/office/drawing/2014/main" id="{F8E28B1C-6B4E-D12E-82A8-35F4A623D7E2}"/>
              </a:ext>
            </a:extLst>
          </p:cNvPr>
          <p:cNvSpPr/>
          <p:nvPr/>
        </p:nvSpPr>
        <p:spPr>
          <a:xfrm>
            <a:off x="10715624" y="2810256"/>
            <a:ext cx="1143000" cy="365760"/>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54">
            <a:extLst>
              <a:ext uri="{FF2B5EF4-FFF2-40B4-BE49-F238E27FC236}">
                <a16:creationId xmlns:a16="http://schemas.microsoft.com/office/drawing/2014/main" id="{1C56712E-1008-2DDB-4C95-03EFF0041274}"/>
              </a:ext>
            </a:extLst>
          </p:cNvPr>
          <p:cNvSpPr/>
          <p:nvPr/>
        </p:nvSpPr>
        <p:spPr>
          <a:xfrm>
            <a:off x="10761344" y="2837688"/>
            <a:ext cx="1051560" cy="310896"/>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Navigation</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55">
            <a:extLst>
              <a:ext uri="{FF2B5EF4-FFF2-40B4-BE49-F238E27FC236}">
                <a16:creationId xmlns:a16="http://schemas.microsoft.com/office/drawing/2014/main" id="{F85EEF18-6F8D-9EDA-5819-C40387D9D1B4}"/>
              </a:ext>
            </a:extLst>
          </p:cNvPr>
          <p:cNvSpPr/>
          <p:nvPr/>
        </p:nvSpPr>
        <p:spPr>
          <a:xfrm>
            <a:off x="10715624" y="3267456"/>
            <a:ext cx="1143000" cy="292608"/>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Text 56">
            <a:extLst>
              <a:ext uri="{FF2B5EF4-FFF2-40B4-BE49-F238E27FC236}">
                <a16:creationId xmlns:a16="http://schemas.microsoft.com/office/drawing/2014/main" id="{B03DFC16-7732-CB7A-8F57-CCF39D7B433E}"/>
              </a:ext>
            </a:extLst>
          </p:cNvPr>
          <p:cNvSpPr/>
          <p:nvPr/>
        </p:nvSpPr>
        <p:spPr>
          <a:xfrm>
            <a:off x="10761344" y="3294888"/>
            <a:ext cx="1051560" cy="23774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Overview</a:t>
            </a:r>
            <a:endParaRPr kumimoji="0" lang="en-US" sz="7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Shape 57">
            <a:extLst>
              <a:ext uri="{FF2B5EF4-FFF2-40B4-BE49-F238E27FC236}">
                <a16:creationId xmlns:a16="http://schemas.microsoft.com/office/drawing/2014/main" id="{04123958-55CA-83B0-EA3A-E5CC180684E9}"/>
              </a:ext>
            </a:extLst>
          </p:cNvPr>
          <p:cNvSpPr/>
          <p:nvPr/>
        </p:nvSpPr>
        <p:spPr>
          <a:xfrm>
            <a:off x="10715624" y="3605784"/>
            <a:ext cx="1143000" cy="292608"/>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Text 58">
            <a:extLst>
              <a:ext uri="{FF2B5EF4-FFF2-40B4-BE49-F238E27FC236}">
                <a16:creationId xmlns:a16="http://schemas.microsoft.com/office/drawing/2014/main" id="{B5160169-3F71-5833-23B4-AFA5F401BCE2}"/>
              </a:ext>
            </a:extLst>
          </p:cNvPr>
          <p:cNvSpPr/>
          <p:nvPr/>
        </p:nvSpPr>
        <p:spPr>
          <a:xfrm>
            <a:off x="10761344" y="3633216"/>
            <a:ext cx="1051560" cy="23774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Policies &amp; Standards</a:t>
            </a:r>
            <a:endParaRPr kumimoji="0" lang="en-US" sz="7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Shape 59">
            <a:extLst>
              <a:ext uri="{FF2B5EF4-FFF2-40B4-BE49-F238E27FC236}">
                <a16:creationId xmlns:a16="http://schemas.microsoft.com/office/drawing/2014/main" id="{A9473FE8-AD71-E339-6908-A68F9A9AB276}"/>
              </a:ext>
            </a:extLst>
          </p:cNvPr>
          <p:cNvSpPr/>
          <p:nvPr/>
        </p:nvSpPr>
        <p:spPr>
          <a:xfrm>
            <a:off x="10715624" y="3944112"/>
            <a:ext cx="1143000" cy="292608"/>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Text 60">
            <a:extLst>
              <a:ext uri="{FF2B5EF4-FFF2-40B4-BE49-F238E27FC236}">
                <a16:creationId xmlns:a16="http://schemas.microsoft.com/office/drawing/2014/main" id="{3935E177-458B-AA46-8605-D18081DD5020}"/>
              </a:ext>
            </a:extLst>
          </p:cNvPr>
          <p:cNvSpPr/>
          <p:nvPr/>
        </p:nvSpPr>
        <p:spPr>
          <a:xfrm>
            <a:off x="10761344" y="3971544"/>
            <a:ext cx="1051560" cy="23774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Roles &amp; Responsibilities</a:t>
            </a:r>
            <a:endParaRPr kumimoji="0" lang="en-US" sz="7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Shape 61">
            <a:extLst>
              <a:ext uri="{FF2B5EF4-FFF2-40B4-BE49-F238E27FC236}">
                <a16:creationId xmlns:a16="http://schemas.microsoft.com/office/drawing/2014/main" id="{A08F9F21-53AB-6B89-722F-684DC7BC8D12}"/>
              </a:ext>
            </a:extLst>
          </p:cNvPr>
          <p:cNvSpPr/>
          <p:nvPr/>
        </p:nvSpPr>
        <p:spPr>
          <a:xfrm>
            <a:off x="10715624" y="4282440"/>
            <a:ext cx="1143000" cy="292608"/>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Text 62">
            <a:extLst>
              <a:ext uri="{FF2B5EF4-FFF2-40B4-BE49-F238E27FC236}">
                <a16:creationId xmlns:a16="http://schemas.microsoft.com/office/drawing/2014/main" id="{2B123972-9B6E-BF8C-DE53-A3A6E732A5EC}"/>
              </a:ext>
            </a:extLst>
          </p:cNvPr>
          <p:cNvSpPr/>
          <p:nvPr/>
        </p:nvSpPr>
        <p:spPr>
          <a:xfrm>
            <a:off x="10761344" y="4309872"/>
            <a:ext cx="1051560" cy="23774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Business Glossary</a:t>
            </a:r>
            <a:endParaRPr kumimoji="0" lang="en-US" sz="7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Shape 63">
            <a:extLst>
              <a:ext uri="{FF2B5EF4-FFF2-40B4-BE49-F238E27FC236}">
                <a16:creationId xmlns:a16="http://schemas.microsoft.com/office/drawing/2014/main" id="{B8617765-FDBE-48E2-437C-EC6C5FEF0006}"/>
              </a:ext>
            </a:extLst>
          </p:cNvPr>
          <p:cNvSpPr/>
          <p:nvPr/>
        </p:nvSpPr>
        <p:spPr>
          <a:xfrm>
            <a:off x="10715624" y="4620768"/>
            <a:ext cx="1143000" cy="292608"/>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 64">
            <a:extLst>
              <a:ext uri="{FF2B5EF4-FFF2-40B4-BE49-F238E27FC236}">
                <a16:creationId xmlns:a16="http://schemas.microsoft.com/office/drawing/2014/main" id="{E17FBFB0-8331-F730-6AB7-F6B5594C1BB2}"/>
              </a:ext>
            </a:extLst>
          </p:cNvPr>
          <p:cNvSpPr/>
          <p:nvPr/>
        </p:nvSpPr>
        <p:spPr>
          <a:xfrm>
            <a:off x="10761344" y="4648200"/>
            <a:ext cx="1051560" cy="23774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Control Points Register</a:t>
            </a:r>
            <a:endParaRPr kumimoji="0" lang="en-US" sz="7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Shape 65">
            <a:extLst>
              <a:ext uri="{FF2B5EF4-FFF2-40B4-BE49-F238E27FC236}">
                <a16:creationId xmlns:a16="http://schemas.microsoft.com/office/drawing/2014/main" id="{71A2838B-0343-B58F-1B71-FF728D5F4FB9}"/>
              </a:ext>
            </a:extLst>
          </p:cNvPr>
          <p:cNvSpPr/>
          <p:nvPr/>
        </p:nvSpPr>
        <p:spPr>
          <a:xfrm>
            <a:off x="10715624" y="4959096"/>
            <a:ext cx="1143000" cy="292608"/>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Text 66">
            <a:extLst>
              <a:ext uri="{FF2B5EF4-FFF2-40B4-BE49-F238E27FC236}">
                <a16:creationId xmlns:a16="http://schemas.microsoft.com/office/drawing/2014/main" id="{1B0604AC-9A5A-3ADC-9AA7-06386C5F2FC4}"/>
              </a:ext>
            </a:extLst>
          </p:cNvPr>
          <p:cNvSpPr/>
          <p:nvPr/>
        </p:nvSpPr>
        <p:spPr>
          <a:xfrm>
            <a:off x="10761344" y="4986528"/>
            <a:ext cx="1051560" cy="23774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Resources</a:t>
            </a:r>
            <a:endParaRPr kumimoji="0" lang="en-US" sz="7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Shape 67">
            <a:extLst>
              <a:ext uri="{FF2B5EF4-FFF2-40B4-BE49-F238E27FC236}">
                <a16:creationId xmlns:a16="http://schemas.microsoft.com/office/drawing/2014/main" id="{B36F986D-BACB-2DF5-0691-EDB61D2147F7}"/>
              </a:ext>
            </a:extLst>
          </p:cNvPr>
          <p:cNvSpPr/>
          <p:nvPr/>
        </p:nvSpPr>
        <p:spPr>
          <a:xfrm>
            <a:off x="10715624" y="5297424"/>
            <a:ext cx="1143000" cy="292608"/>
          </a:xfrm>
          <a:prstGeom prst="rect">
            <a:avLst/>
          </a:prstGeom>
          <a:solidFill>
            <a:srgbClr val="F8BBD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Text 68">
            <a:extLst>
              <a:ext uri="{FF2B5EF4-FFF2-40B4-BE49-F238E27FC236}">
                <a16:creationId xmlns:a16="http://schemas.microsoft.com/office/drawing/2014/main" id="{3A343418-D3C2-B86A-2A40-51600DDEA85A}"/>
              </a:ext>
            </a:extLst>
          </p:cNvPr>
          <p:cNvSpPr/>
          <p:nvPr/>
        </p:nvSpPr>
        <p:spPr>
          <a:xfrm>
            <a:off x="10761344" y="5324856"/>
            <a:ext cx="1051560" cy="237744"/>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Training &amp; Education</a:t>
            </a:r>
            <a:endParaRPr kumimoji="0" lang="en-US" sz="7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Shape 69">
            <a:extLst>
              <a:ext uri="{FF2B5EF4-FFF2-40B4-BE49-F238E27FC236}">
                <a16:creationId xmlns:a16="http://schemas.microsoft.com/office/drawing/2014/main" id="{538BE52C-FE80-CD73-C895-FA1E27D9C72F}"/>
              </a:ext>
            </a:extLst>
          </p:cNvPr>
          <p:cNvSpPr/>
          <p:nvPr/>
        </p:nvSpPr>
        <p:spPr>
          <a:xfrm>
            <a:off x="5000624" y="3753679"/>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Shape 70">
            <a:extLst>
              <a:ext uri="{FF2B5EF4-FFF2-40B4-BE49-F238E27FC236}">
                <a16:creationId xmlns:a16="http://schemas.microsoft.com/office/drawing/2014/main" id="{1F173A45-35D0-EDDD-EF6D-33C6261716AF}"/>
              </a:ext>
            </a:extLst>
          </p:cNvPr>
          <p:cNvSpPr/>
          <p:nvPr/>
        </p:nvSpPr>
        <p:spPr>
          <a:xfrm>
            <a:off x="5092064" y="3753679"/>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Shape 71">
            <a:extLst>
              <a:ext uri="{FF2B5EF4-FFF2-40B4-BE49-F238E27FC236}">
                <a16:creationId xmlns:a16="http://schemas.microsoft.com/office/drawing/2014/main" id="{AAEC91AA-8CC0-9EDA-7DD0-B451DAE3846A}"/>
              </a:ext>
            </a:extLst>
          </p:cNvPr>
          <p:cNvSpPr/>
          <p:nvPr/>
        </p:nvSpPr>
        <p:spPr>
          <a:xfrm>
            <a:off x="5183504" y="3753679"/>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72">
            <a:extLst>
              <a:ext uri="{FF2B5EF4-FFF2-40B4-BE49-F238E27FC236}">
                <a16:creationId xmlns:a16="http://schemas.microsoft.com/office/drawing/2014/main" id="{305EF53C-9603-D136-B655-11C3DD4E9C82}"/>
              </a:ext>
            </a:extLst>
          </p:cNvPr>
          <p:cNvSpPr/>
          <p:nvPr/>
        </p:nvSpPr>
        <p:spPr>
          <a:xfrm>
            <a:off x="6326504" y="4348039"/>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Shape 73">
            <a:extLst>
              <a:ext uri="{FF2B5EF4-FFF2-40B4-BE49-F238E27FC236}">
                <a16:creationId xmlns:a16="http://schemas.microsoft.com/office/drawing/2014/main" id="{11136B10-EFEC-B1F1-901C-527A64DD41B5}"/>
              </a:ext>
            </a:extLst>
          </p:cNvPr>
          <p:cNvSpPr/>
          <p:nvPr/>
        </p:nvSpPr>
        <p:spPr>
          <a:xfrm>
            <a:off x="5092064" y="4988119"/>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Shape 74">
            <a:extLst>
              <a:ext uri="{FF2B5EF4-FFF2-40B4-BE49-F238E27FC236}">
                <a16:creationId xmlns:a16="http://schemas.microsoft.com/office/drawing/2014/main" id="{5B7BAF09-C7ED-2397-B971-1F85D50304B1}"/>
              </a:ext>
            </a:extLst>
          </p:cNvPr>
          <p:cNvSpPr/>
          <p:nvPr/>
        </p:nvSpPr>
        <p:spPr>
          <a:xfrm>
            <a:off x="11228482" y="3362870"/>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Shape 75">
            <a:extLst>
              <a:ext uri="{FF2B5EF4-FFF2-40B4-BE49-F238E27FC236}">
                <a16:creationId xmlns:a16="http://schemas.microsoft.com/office/drawing/2014/main" id="{DBAEC101-030D-0571-1026-2078C5286680}"/>
              </a:ext>
            </a:extLst>
          </p:cNvPr>
          <p:cNvSpPr/>
          <p:nvPr/>
        </p:nvSpPr>
        <p:spPr>
          <a:xfrm>
            <a:off x="11355704" y="3313176"/>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Shape 76">
            <a:extLst>
              <a:ext uri="{FF2B5EF4-FFF2-40B4-BE49-F238E27FC236}">
                <a16:creationId xmlns:a16="http://schemas.microsoft.com/office/drawing/2014/main" id="{F47B38AF-7CAF-4FD9-E688-57D9A5534153}"/>
              </a:ext>
            </a:extLst>
          </p:cNvPr>
          <p:cNvSpPr/>
          <p:nvPr/>
        </p:nvSpPr>
        <p:spPr>
          <a:xfrm>
            <a:off x="11172824" y="4798083"/>
            <a:ext cx="91440" cy="91440"/>
          </a:xfrm>
          <a:prstGeom prst="ellipse">
            <a:avLst/>
          </a:prstGeom>
          <a:solidFill>
            <a:srgbClr val="E53935"/>
          </a:solidFill>
          <a:ln w="12700">
            <a:solidFill>
              <a:srgbClr val="C62828"/>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85568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7" y="1958791"/>
            <a:ext cx="5833602" cy="4055059"/>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Reference to the previous Roadmap exercise</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Exercise 4 in The Fundamentals workshop of Week 1, but this time with a specific focus. </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both sessions we will create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detailed roadmap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using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top-left quadrant ideas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the previous Action Board exercise. These ideas, along with any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additional top-voted ideas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from the Action Board that didn’t make it into concepts, will be positioned on the roadmap. </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Define specific phases, organize the initiatives by their priority, and identify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milestones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help keep the communication and training rollout on track.</a:t>
            </a:r>
          </a:p>
          <a:p>
            <a:pPr marL="0" marR="0" lvl="0" indent="0" algn="l" defTabSz="914400" rtl="0" eaLnBrk="1" fontAlgn="auto" latinLnBrk="0" hangingPunct="1">
              <a:lnSpc>
                <a:spcPct val="100000"/>
              </a:lnSpc>
              <a:spcBef>
                <a:spcPts val="1000"/>
              </a:spcBef>
              <a:spcAft>
                <a:spcPts val="0"/>
              </a:spcAft>
              <a:buClr>
                <a:srgbClr val="11B5B4"/>
              </a:buClr>
              <a:buSzTx/>
              <a:buFont typeface="Wingdings" pitchFamily="2" charset="2"/>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B04F2685-E074-3A41-4547-F2528D66B544}"/>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A3B6543E-E4ED-43DF-7028-970ED493019C}"/>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60406591-BB61-B203-BBA8-4A5AC0501E40}"/>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1C38B1A7-E19D-6FA5-3759-4F1F769180C9}"/>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A9166439-13E2-4AD0-FBA9-FAFA93D6D26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C59DADD0-EC8E-7A33-A2A0-3FDF8FC40B2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2063561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FE1364-5E38-59EA-C416-3CE1B0637EA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39E4C51-707A-82D5-036B-2BC5010554F5}"/>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Roadmap</a:t>
            </a:r>
          </a:p>
        </p:txBody>
      </p:sp>
      <p:sp>
        <p:nvSpPr>
          <p:cNvPr id="4" name="Footer Placeholder 3">
            <a:extLst>
              <a:ext uri="{FF2B5EF4-FFF2-40B4-BE49-F238E27FC236}">
                <a16:creationId xmlns:a16="http://schemas.microsoft.com/office/drawing/2014/main" id="{CAF12DEB-3FF3-2E7C-8235-92DB6913D858}"/>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D45F551-9AEB-35FF-5970-EDA52E9996D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A78FCB5-EAD0-E132-B269-167A526A5A9F}"/>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FF355AFF-7952-1B23-1FB4-12C088FB7521}"/>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83BBB9F4-95AB-44FA-7865-02592B60CADF}"/>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C97D2FA7-AE81-8135-9E82-6173051E4FA9}"/>
              </a:ext>
            </a:extLst>
          </p:cNvPr>
          <p:cNvSpPr/>
          <p:nvPr/>
        </p:nvSpPr>
        <p:spPr>
          <a:xfrm>
            <a:off x="276224" y="2108113"/>
            <a:ext cx="4029076"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3F52C1CA-D179-33E3-6316-6CD47CC14280}"/>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6D49A16D-C2DB-944E-5E62-1BE90F44BECB}"/>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3701D3C-DCD6-0178-6CB2-615ADBCEEC88}"/>
              </a:ext>
            </a:extLst>
          </p:cNvPr>
          <p:cNvSpPr txBox="1">
            <a:spLocks/>
          </p:cNvSpPr>
          <p:nvPr/>
        </p:nvSpPr>
        <p:spPr>
          <a:xfrm>
            <a:off x="704850" y="4311754"/>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9F74FAAE-0AA3-EDFE-F57F-D6DB04C83436}"/>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06126D52-7634-4B0B-87A8-C5C566CA2AAE}"/>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967C94BE-41BB-D219-BFAA-E5A76C285415}"/>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64A00C99-B9B2-EB96-2A6B-10DFC2387F5E}"/>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15F40AA7-70EE-073E-1B1C-9D84351E9DF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39AA4D5D-F4A0-8E7F-4EE6-CC5B5F9961A9}"/>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
        <p:nvSpPr>
          <p:cNvPr id="8" name="Text 26">
            <a:extLst>
              <a:ext uri="{FF2B5EF4-FFF2-40B4-BE49-F238E27FC236}">
                <a16:creationId xmlns:a16="http://schemas.microsoft.com/office/drawing/2014/main" id="{52271F23-8571-B36E-E40D-99FBCC24CF39}"/>
              </a:ext>
            </a:extLst>
          </p:cNvPr>
          <p:cNvSpPr/>
          <p:nvPr/>
        </p:nvSpPr>
        <p:spPr>
          <a:xfrm>
            <a:off x="4518846" y="1559473"/>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Place the winning concepts on a timeline. Assign owners. Identify milestones.</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Shape 27">
            <a:extLst>
              <a:ext uri="{FF2B5EF4-FFF2-40B4-BE49-F238E27FC236}">
                <a16:creationId xmlns:a16="http://schemas.microsoft.com/office/drawing/2014/main" id="{7EED2078-3D54-3BB3-6712-3C8DBF84C351}"/>
              </a:ext>
            </a:extLst>
          </p:cNvPr>
          <p:cNvSpPr/>
          <p:nvPr/>
        </p:nvSpPr>
        <p:spPr>
          <a:xfrm>
            <a:off x="4518846" y="2108113"/>
            <a:ext cx="1828800" cy="411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28">
            <a:extLst>
              <a:ext uri="{FF2B5EF4-FFF2-40B4-BE49-F238E27FC236}">
                <a16:creationId xmlns:a16="http://schemas.microsoft.com/office/drawing/2014/main" id="{BF51F0D7-E787-384D-8F32-344210682290}"/>
              </a:ext>
            </a:extLst>
          </p:cNvPr>
          <p:cNvSpPr/>
          <p:nvPr/>
        </p:nvSpPr>
        <p:spPr>
          <a:xfrm>
            <a:off x="4518846" y="2108113"/>
            <a:ext cx="1828800" cy="4114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Month 1 — Launch</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29">
            <a:extLst>
              <a:ext uri="{FF2B5EF4-FFF2-40B4-BE49-F238E27FC236}">
                <a16:creationId xmlns:a16="http://schemas.microsoft.com/office/drawing/2014/main" id="{F3818C85-0EEF-5AB5-3001-1A0CEC67684F}"/>
              </a:ext>
            </a:extLst>
          </p:cNvPr>
          <p:cNvSpPr/>
          <p:nvPr/>
        </p:nvSpPr>
        <p:spPr>
          <a:xfrm>
            <a:off x="4518846" y="2519593"/>
            <a:ext cx="1828800" cy="333756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30">
            <a:extLst>
              <a:ext uri="{FF2B5EF4-FFF2-40B4-BE49-F238E27FC236}">
                <a16:creationId xmlns:a16="http://schemas.microsoft.com/office/drawing/2014/main" id="{53A02593-EA35-50EE-796A-931EA36605CA}"/>
              </a:ext>
            </a:extLst>
          </p:cNvPr>
          <p:cNvSpPr/>
          <p:nvPr/>
        </p:nvSpPr>
        <p:spPr>
          <a:xfrm>
            <a:off x="6393366" y="2108113"/>
            <a:ext cx="1828800" cy="411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31">
            <a:extLst>
              <a:ext uri="{FF2B5EF4-FFF2-40B4-BE49-F238E27FC236}">
                <a16:creationId xmlns:a16="http://schemas.microsoft.com/office/drawing/2014/main" id="{67371DCC-4D50-23BB-039B-80A3F1FB5427}"/>
              </a:ext>
            </a:extLst>
          </p:cNvPr>
          <p:cNvSpPr/>
          <p:nvPr/>
        </p:nvSpPr>
        <p:spPr>
          <a:xfrm>
            <a:off x="6393366" y="2108113"/>
            <a:ext cx="1828800" cy="4114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Month 2 — Anchor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2">
            <a:extLst>
              <a:ext uri="{FF2B5EF4-FFF2-40B4-BE49-F238E27FC236}">
                <a16:creationId xmlns:a16="http://schemas.microsoft.com/office/drawing/2014/main" id="{490679E9-8650-7223-5ED7-51FC88F3D016}"/>
              </a:ext>
            </a:extLst>
          </p:cNvPr>
          <p:cNvSpPr/>
          <p:nvPr/>
        </p:nvSpPr>
        <p:spPr>
          <a:xfrm>
            <a:off x="6393366" y="2519593"/>
            <a:ext cx="1828800" cy="333756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33">
            <a:extLst>
              <a:ext uri="{FF2B5EF4-FFF2-40B4-BE49-F238E27FC236}">
                <a16:creationId xmlns:a16="http://schemas.microsoft.com/office/drawing/2014/main" id="{CC1F60EE-B8E0-5249-FE7B-52864E43B4E9}"/>
              </a:ext>
            </a:extLst>
          </p:cNvPr>
          <p:cNvSpPr/>
          <p:nvPr/>
        </p:nvSpPr>
        <p:spPr>
          <a:xfrm>
            <a:off x="8267886" y="2108113"/>
            <a:ext cx="1828800" cy="411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4">
            <a:extLst>
              <a:ext uri="{FF2B5EF4-FFF2-40B4-BE49-F238E27FC236}">
                <a16:creationId xmlns:a16="http://schemas.microsoft.com/office/drawing/2014/main" id="{70B89637-9BB1-0CAE-347F-CD3626745F9E}"/>
              </a:ext>
            </a:extLst>
          </p:cNvPr>
          <p:cNvSpPr/>
          <p:nvPr/>
        </p:nvSpPr>
        <p:spPr>
          <a:xfrm>
            <a:off x="8267886" y="2108113"/>
            <a:ext cx="1828800" cy="4114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Month 3 — Rhythm</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5">
            <a:extLst>
              <a:ext uri="{FF2B5EF4-FFF2-40B4-BE49-F238E27FC236}">
                <a16:creationId xmlns:a16="http://schemas.microsoft.com/office/drawing/2014/main" id="{20F94484-2A40-DA1D-B615-C6DE813C8F5B}"/>
              </a:ext>
            </a:extLst>
          </p:cNvPr>
          <p:cNvSpPr/>
          <p:nvPr/>
        </p:nvSpPr>
        <p:spPr>
          <a:xfrm>
            <a:off x="8267886" y="2519593"/>
            <a:ext cx="1828800" cy="333756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36">
            <a:extLst>
              <a:ext uri="{FF2B5EF4-FFF2-40B4-BE49-F238E27FC236}">
                <a16:creationId xmlns:a16="http://schemas.microsoft.com/office/drawing/2014/main" id="{9EFC5EBB-3B11-BF0B-15D3-9D0F30BCC70E}"/>
              </a:ext>
            </a:extLst>
          </p:cNvPr>
          <p:cNvSpPr/>
          <p:nvPr/>
        </p:nvSpPr>
        <p:spPr>
          <a:xfrm>
            <a:off x="10142406" y="2108113"/>
            <a:ext cx="1828800" cy="411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7">
            <a:extLst>
              <a:ext uri="{FF2B5EF4-FFF2-40B4-BE49-F238E27FC236}">
                <a16:creationId xmlns:a16="http://schemas.microsoft.com/office/drawing/2014/main" id="{46A874AC-128C-0293-6855-5A3D613C4052}"/>
              </a:ext>
            </a:extLst>
          </p:cNvPr>
          <p:cNvSpPr/>
          <p:nvPr/>
        </p:nvSpPr>
        <p:spPr>
          <a:xfrm>
            <a:off x="10142406" y="2108113"/>
            <a:ext cx="1828800" cy="4114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Month 6+ — Sustain</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8">
            <a:extLst>
              <a:ext uri="{FF2B5EF4-FFF2-40B4-BE49-F238E27FC236}">
                <a16:creationId xmlns:a16="http://schemas.microsoft.com/office/drawing/2014/main" id="{7FC1356E-9871-6E0F-D146-C02B2EF55617}"/>
              </a:ext>
            </a:extLst>
          </p:cNvPr>
          <p:cNvSpPr/>
          <p:nvPr/>
        </p:nvSpPr>
        <p:spPr>
          <a:xfrm>
            <a:off x="10142406" y="2519593"/>
            <a:ext cx="1828800" cy="333756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9">
            <a:extLst>
              <a:ext uri="{FF2B5EF4-FFF2-40B4-BE49-F238E27FC236}">
                <a16:creationId xmlns:a16="http://schemas.microsoft.com/office/drawing/2014/main" id="{2DCAFB6F-58D5-6FCA-D147-D7F584D2E2A2}"/>
              </a:ext>
            </a:extLst>
          </p:cNvPr>
          <p:cNvSpPr/>
          <p:nvPr/>
        </p:nvSpPr>
        <p:spPr>
          <a:xfrm>
            <a:off x="4790280" y="2656753"/>
            <a:ext cx="1344706" cy="671612"/>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40">
            <a:extLst>
              <a:ext uri="{FF2B5EF4-FFF2-40B4-BE49-F238E27FC236}">
                <a16:creationId xmlns:a16="http://schemas.microsoft.com/office/drawing/2014/main" id="{715348D2-4C34-4941-7B85-21274900C0FF}"/>
              </a:ext>
            </a:extLst>
          </p:cNvPr>
          <p:cNvSpPr/>
          <p:nvPr/>
        </p:nvSpPr>
        <p:spPr>
          <a:xfrm>
            <a:off x="4826000" y="268418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Kickoff Town Hall</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 · CDO</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41">
            <a:extLst>
              <a:ext uri="{FF2B5EF4-FFF2-40B4-BE49-F238E27FC236}">
                <a16:creationId xmlns:a16="http://schemas.microsoft.com/office/drawing/2014/main" id="{1FE6D5A3-D5E9-38B7-FE5B-D389B9DA596D}"/>
              </a:ext>
            </a:extLst>
          </p:cNvPr>
          <p:cNvSpPr/>
          <p:nvPr/>
        </p:nvSpPr>
        <p:spPr>
          <a:xfrm>
            <a:off x="4790280" y="3525433"/>
            <a:ext cx="1344706" cy="671612"/>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42">
            <a:extLst>
              <a:ext uri="{FF2B5EF4-FFF2-40B4-BE49-F238E27FC236}">
                <a16:creationId xmlns:a16="http://schemas.microsoft.com/office/drawing/2014/main" id="{8665A907-0CEA-1640-62C2-E7F01A7C6FE4}"/>
              </a:ext>
            </a:extLst>
          </p:cNvPr>
          <p:cNvSpPr/>
          <p:nvPr/>
        </p:nvSpPr>
        <p:spPr>
          <a:xfrm>
            <a:off x="4826000" y="355286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Portal v1 live</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 · IT Comms</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43">
            <a:extLst>
              <a:ext uri="{FF2B5EF4-FFF2-40B4-BE49-F238E27FC236}">
                <a16:creationId xmlns:a16="http://schemas.microsoft.com/office/drawing/2014/main" id="{52870A56-3022-7C24-D688-874BD7E2813D}"/>
              </a:ext>
            </a:extLst>
          </p:cNvPr>
          <p:cNvSpPr/>
          <p:nvPr/>
        </p:nvSpPr>
        <p:spPr>
          <a:xfrm>
            <a:off x="4790280" y="4394113"/>
            <a:ext cx="1344706" cy="671612"/>
          </a:xfrm>
          <a:prstGeom prst="rect">
            <a:avLst/>
          </a:prstGeom>
          <a:solidFill>
            <a:srgbClr val="92D05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4">
            <a:extLst>
              <a:ext uri="{FF2B5EF4-FFF2-40B4-BE49-F238E27FC236}">
                <a16:creationId xmlns:a16="http://schemas.microsoft.com/office/drawing/2014/main" id="{CA0F5B87-E18E-4854-2A42-4913475B90CD}"/>
              </a:ext>
            </a:extLst>
          </p:cNvPr>
          <p:cNvSpPr/>
          <p:nvPr/>
        </p:nvSpPr>
        <p:spPr>
          <a:xfrm>
            <a:off x="4826000" y="442154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Policy Cheat Sheet</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 · DG Lead</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5">
            <a:extLst>
              <a:ext uri="{FF2B5EF4-FFF2-40B4-BE49-F238E27FC236}">
                <a16:creationId xmlns:a16="http://schemas.microsoft.com/office/drawing/2014/main" id="{FD38BC48-3E45-E2B4-B9CA-6892EA03DB54}"/>
              </a:ext>
            </a:extLst>
          </p:cNvPr>
          <p:cNvSpPr/>
          <p:nvPr/>
        </p:nvSpPr>
        <p:spPr>
          <a:xfrm>
            <a:off x="6664800" y="2656753"/>
            <a:ext cx="1344706" cy="671612"/>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6">
            <a:extLst>
              <a:ext uri="{FF2B5EF4-FFF2-40B4-BE49-F238E27FC236}">
                <a16:creationId xmlns:a16="http://schemas.microsoft.com/office/drawing/2014/main" id="{44FCA670-F6A6-723F-817A-5EFF42FB352D}"/>
              </a:ext>
            </a:extLst>
          </p:cNvPr>
          <p:cNvSpPr/>
          <p:nvPr/>
        </p:nvSpPr>
        <p:spPr>
          <a:xfrm>
            <a:off x="6700520" y="268418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Monthly Digest #1</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 · Comms</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7">
            <a:extLst>
              <a:ext uri="{FF2B5EF4-FFF2-40B4-BE49-F238E27FC236}">
                <a16:creationId xmlns:a16="http://schemas.microsoft.com/office/drawing/2014/main" id="{CDA52ABA-6988-0A86-E9C6-AFB80903868E}"/>
              </a:ext>
            </a:extLst>
          </p:cNvPr>
          <p:cNvSpPr/>
          <p:nvPr/>
        </p:nvSpPr>
        <p:spPr>
          <a:xfrm>
            <a:off x="6664800" y="3525433"/>
            <a:ext cx="1344706" cy="671612"/>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8">
            <a:extLst>
              <a:ext uri="{FF2B5EF4-FFF2-40B4-BE49-F238E27FC236}">
                <a16:creationId xmlns:a16="http://schemas.microsoft.com/office/drawing/2014/main" id="{502A2E5D-3E14-314A-3FD6-2206553E644B}"/>
              </a:ext>
            </a:extLst>
          </p:cNvPr>
          <p:cNvSpPr/>
          <p:nvPr/>
        </p:nvSpPr>
        <p:spPr>
          <a:xfrm>
            <a:off x="6700520" y="355286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Awareness Infographic</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 · DG Lead</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9">
            <a:extLst>
              <a:ext uri="{FF2B5EF4-FFF2-40B4-BE49-F238E27FC236}">
                <a16:creationId xmlns:a16="http://schemas.microsoft.com/office/drawing/2014/main" id="{459FF3C9-8D6A-6C0A-5E71-2B060497B997}"/>
              </a:ext>
            </a:extLst>
          </p:cNvPr>
          <p:cNvSpPr/>
          <p:nvPr/>
        </p:nvSpPr>
        <p:spPr>
          <a:xfrm>
            <a:off x="6664800" y="4394113"/>
            <a:ext cx="1344706" cy="671612"/>
          </a:xfrm>
          <a:prstGeom prst="rect">
            <a:avLst/>
          </a:prstGeom>
          <a:solidFill>
            <a:schemeClr val="accent2"/>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50">
            <a:extLst>
              <a:ext uri="{FF2B5EF4-FFF2-40B4-BE49-F238E27FC236}">
                <a16:creationId xmlns:a16="http://schemas.microsoft.com/office/drawing/2014/main" id="{3A3B2424-9E19-CC4E-F189-291506E4E3B0}"/>
              </a:ext>
            </a:extLst>
          </p:cNvPr>
          <p:cNvSpPr/>
          <p:nvPr/>
        </p:nvSpPr>
        <p:spPr>
          <a:xfrm>
            <a:off x="6700520" y="442154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Office Hours start</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 · DG Lead</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51">
            <a:extLst>
              <a:ext uri="{FF2B5EF4-FFF2-40B4-BE49-F238E27FC236}">
                <a16:creationId xmlns:a16="http://schemas.microsoft.com/office/drawing/2014/main" id="{28C2FEAF-42E6-9125-C810-46491C945965}"/>
              </a:ext>
            </a:extLst>
          </p:cNvPr>
          <p:cNvSpPr/>
          <p:nvPr/>
        </p:nvSpPr>
        <p:spPr>
          <a:xfrm>
            <a:off x="8539320" y="2656753"/>
            <a:ext cx="1344706" cy="671612"/>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52">
            <a:extLst>
              <a:ext uri="{FF2B5EF4-FFF2-40B4-BE49-F238E27FC236}">
                <a16:creationId xmlns:a16="http://schemas.microsoft.com/office/drawing/2014/main" id="{9134567B-B8BB-F0A2-FC8F-52C976E1C176}"/>
              </a:ext>
            </a:extLst>
          </p:cNvPr>
          <p:cNvSpPr/>
          <p:nvPr/>
        </p:nvSpPr>
        <p:spPr>
          <a:xfrm>
            <a:off x="8575040" y="268418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Town Hall slot (recurring)</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 · CDO</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53">
            <a:extLst>
              <a:ext uri="{FF2B5EF4-FFF2-40B4-BE49-F238E27FC236}">
                <a16:creationId xmlns:a16="http://schemas.microsoft.com/office/drawing/2014/main" id="{B6077700-55F4-1897-F604-E906DA6E854C}"/>
              </a:ext>
            </a:extLst>
          </p:cNvPr>
          <p:cNvSpPr/>
          <p:nvPr/>
        </p:nvSpPr>
        <p:spPr>
          <a:xfrm>
            <a:off x="8539320" y="3525433"/>
            <a:ext cx="1344706" cy="671612"/>
          </a:xfrm>
          <a:prstGeom prst="rect">
            <a:avLst/>
          </a:prstGeom>
          <a:solidFill>
            <a:srgbClr val="92D05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54">
            <a:extLst>
              <a:ext uri="{FF2B5EF4-FFF2-40B4-BE49-F238E27FC236}">
                <a16:creationId xmlns:a16="http://schemas.microsoft.com/office/drawing/2014/main" id="{FE7C8409-AC42-041E-6364-987F45DA179C}"/>
              </a:ext>
            </a:extLst>
          </p:cNvPr>
          <p:cNvSpPr/>
          <p:nvPr/>
        </p:nvSpPr>
        <p:spPr>
          <a:xfrm>
            <a:off x="8575040" y="355286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Glossary Launch Campaign</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 · DG Lead</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55">
            <a:extLst>
              <a:ext uri="{FF2B5EF4-FFF2-40B4-BE49-F238E27FC236}">
                <a16:creationId xmlns:a16="http://schemas.microsoft.com/office/drawing/2014/main" id="{32971AE7-CD12-E84E-5AC0-2541D29F4970}"/>
              </a:ext>
            </a:extLst>
          </p:cNvPr>
          <p:cNvSpPr/>
          <p:nvPr/>
        </p:nvSpPr>
        <p:spPr>
          <a:xfrm>
            <a:off x="10413840" y="2656753"/>
            <a:ext cx="1344706" cy="671612"/>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56">
            <a:extLst>
              <a:ext uri="{FF2B5EF4-FFF2-40B4-BE49-F238E27FC236}">
                <a16:creationId xmlns:a16="http://schemas.microsoft.com/office/drawing/2014/main" id="{EB3F0391-7872-78AC-BD50-0541715E4432}"/>
              </a:ext>
            </a:extLst>
          </p:cNvPr>
          <p:cNvSpPr/>
          <p:nvPr/>
        </p:nvSpPr>
        <p:spPr>
          <a:xfrm>
            <a:off x="10449560" y="268418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Hero of the Quarter</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 · HR + CDO</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57">
            <a:extLst>
              <a:ext uri="{FF2B5EF4-FFF2-40B4-BE49-F238E27FC236}">
                <a16:creationId xmlns:a16="http://schemas.microsoft.com/office/drawing/2014/main" id="{84FAF7AA-FE6E-5B1A-493A-CBAE54D2B2E4}"/>
              </a:ext>
            </a:extLst>
          </p:cNvPr>
          <p:cNvSpPr/>
          <p:nvPr/>
        </p:nvSpPr>
        <p:spPr>
          <a:xfrm>
            <a:off x="10413840" y="3525433"/>
            <a:ext cx="1344706" cy="671612"/>
          </a:xfrm>
          <a:prstGeom prst="rect">
            <a:avLst/>
          </a:prstGeom>
          <a:solidFill>
            <a:schemeClr val="accent2"/>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58">
            <a:extLst>
              <a:ext uri="{FF2B5EF4-FFF2-40B4-BE49-F238E27FC236}">
                <a16:creationId xmlns:a16="http://schemas.microsoft.com/office/drawing/2014/main" id="{E576E9D4-A355-2099-1878-75C3C572A55D}"/>
              </a:ext>
            </a:extLst>
          </p:cNvPr>
          <p:cNvSpPr/>
          <p:nvPr/>
        </p:nvSpPr>
        <p:spPr>
          <a:xfrm>
            <a:off x="10449560" y="355286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Community of Practice</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 · DG Lead</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59">
            <a:extLst>
              <a:ext uri="{FF2B5EF4-FFF2-40B4-BE49-F238E27FC236}">
                <a16:creationId xmlns:a16="http://schemas.microsoft.com/office/drawing/2014/main" id="{03757FF5-8D74-753D-9349-4AEA337BBCC8}"/>
              </a:ext>
            </a:extLst>
          </p:cNvPr>
          <p:cNvSpPr/>
          <p:nvPr/>
        </p:nvSpPr>
        <p:spPr>
          <a:xfrm>
            <a:off x="10413840" y="4394113"/>
            <a:ext cx="1344706" cy="671612"/>
          </a:xfrm>
          <a:prstGeom prst="rect">
            <a:avLst/>
          </a:prstGeom>
          <a:solidFill>
            <a:srgbClr val="FFFF00"/>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60">
            <a:extLst>
              <a:ext uri="{FF2B5EF4-FFF2-40B4-BE49-F238E27FC236}">
                <a16:creationId xmlns:a16="http://schemas.microsoft.com/office/drawing/2014/main" id="{310C57A2-A2FA-5442-35F1-517198A499C8}"/>
              </a:ext>
            </a:extLst>
          </p:cNvPr>
          <p:cNvSpPr/>
          <p:nvPr/>
        </p:nvSpPr>
        <p:spPr>
          <a:xfrm>
            <a:off x="10449560" y="4421544"/>
            <a:ext cx="1270000" cy="598345"/>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DG Conference internal</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 · CDO office</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TextBox 53">
            <a:extLst>
              <a:ext uri="{FF2B5EF4-FFF2-40B4-BE49-F238E27FC236}">
                <a16:creationId xmlns:a16="http://schemas.microsoft.com/office/drawing/2014/main" id="{200C0E45-FC08-042F-0146-24F0DBB2544B}"/>
              </a:ext>
            </a:extLst>
          </p:cNvPr>
          <p:cNvSpPr txBox="1"/>
          <p:nvPr/>
        </p:nvSpPr>
        <p:spPr>
          <a:xfrm>
            <a:off x="5412947" y="2502991"/>
            <a:ext cx="920143"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1" u="sng"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01/31</a:t>
            </a:r>
          </a:p>
        </p:txBody>
      </p:sp>
      <p:sp>
        <p:nvSpPr>
          <p:cNvPr id="55" name="TextBox 54">
            <a:extLst>
              <a:ext uri="{FF2B5EF4-FFF2-40B4-BE49-F238E27FC236}">
                <a16:creationId xmlns:a16="http://schemas.microsoft.com/office/drawing/2014/main" id="{27B3C0F7-EFBE-0B7D-D11A-6882E3656CA7}"/>
              </a:ext>
            </a:extLst>
          </p:cNvPr>
          <p:cNvSpPr txBox="1"/>
          <p:nvPr/>
        </p:nvSpPr>
        <p:spPr>
          <a:xfrm>
            <a:off x="7430930" y="4178669"/>
            <a:ext cx="920143" cy="215444"/>
          </a:xfrm>
          <a:prstGeom prst="rect">
            <a:avLst/>
          </a:prstGeom>
          <a:noFill/>
          <a:ln w="28575">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1" u="sng"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02/15</a:t>
            </a:r>
          </a:p>
        </p:txBody>
      </p:sp>
    </p:spTree>
    <p:extLst>
      <p:ext uri="{BB962C8B-B14F-4D97-AF65-F5344CB8AC3E}">
        <p14:creationId xmlns:p14="http://schemas.microsoft.com/office/powerpoint/2010/main" val="33330713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Roadmap</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7" y="2108113"/>
            <a:ext cx="5833602" cy="3905737"/>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both sessions, we will also do an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Accountability Assigner</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where we designate key roles responsible for implementing each part of the roadmap.</a:t>
            </a:r>
          </a:p>
          <a:p>
            <a:pPr marL="285750" marR="0" lvl="0" indent="-285750" algn="l" defTabSz="914400" rtl="0" eaLnBrk="1" fontAlgn="auto" latinLnBrk="0" hangingPunct="1">
              <a:lnSpc>
                <a:spcPct val="100000"/>
              </a:lnSpc>
              <a:spcBef>
                <a:spcPts val="1000"/>
              </a:spcBef>
              <a:spcAft>
                <a:spcPts val="0"/>
              </a:spcAft>
              <a:buClr>
                <a:srgbClr val="11B5B4"/>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objective of this exercise is to ensure that we have a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clear, actionable roadmap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both communication and training strategies, making it easier to coordinate, execute, and track these initiatives as part of the broader data governance rollout.</a:t>
            </a: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B6CD19B3-93FC-6228-410A-57B8674A6BDB}"/>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791A7717-A44E-4D70-ED96-CE5EEB88F75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832A817F-24FC-0EC0-55E9-650D05D554A6}"/>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3306F381-54C8-8945-1074-AB450584A6B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C77E8C82-CD21-C107-C284-1FE160D42C4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A12CF748-E42D-FC8B-0C02-45E860FF8283}"/>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Tree>
    <p:extLst>
      <p:ext uri="{BB962C8B-B14F-4D97-AF65-F5344CB8AC3E}">
        <p14:creationId xmlns:p14="http://schemas.microsoft.com/office/powerpoint/2010/main" val="28334733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CA5BA6-8197-E6DE-ED7C-073CADC0CE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3D6B1D3-E315-A7FC-F392-3386B4B99B15}"/>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Roadmap</a:t>
            </a:r>
          </a:p>
        </p:txBody>
      </p:sp>
      <p:sp>
        <p:nvSpPr>
          <p:cNvPr id="4" name="Footer Placeholder 3">
            <a:extLst>
              <a:ext uri="{FF2B5EF4-FFF2-40B4-BE49-F238E27FC236}">
                <a16:creationId xmlns:a16="http://schemas.microsoft.com/office/drawing/2014/main" id="{1C95D1C0-2491-6451-55B7-F5E506D09839}"/>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21FFDBEE-1C10-629E-A49D-965873840B3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86</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E71A337-6629-9BA4-3037-1E25BB4E7341}"/>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C460C275-275A-6B1A-4DE7-F4757B569F0D}"/>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75CB82DD-2F35-F8C0-ED10-B28C44EF8894}"/>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29C7BE11-1CC5-9B27-AC0E-2273D51F3C4C}"/>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FB15EBFA-B636-7CF6-EE87-BA9263D82F8E}"/>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Communication</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A11D35D3-0480-CED1-E968-AA0177C3BFEB}"/>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6C8D465B-D639-0134-2F26-A31A9D974558}"/>
              </a:ext>
            </a:extLst>
          </p:cNvPr>
          <p:cNvSpPr txBox="1">
            <a:spLocks/>
          </p:cNvSpPr>
          <p:nvPr/>
        </p:nvSpPr>
        <p:spPr>
          <a:xfrm>
            <a:off x="704850" y="4311754"/>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12D6D385-D08B-46F8-E63D-4535D5DE0364}"/>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12B34AB2-E415-09F4-6160-A8B2608D196D}"/>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446DDA0D-253C-C124-B4B7-9AD3E1727F08}"/>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D0286CDC-1E99-00C3-C7ED-2976DA8E5A9B}"/>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0F016965-92D0-9295-EFCC-FB99928AE650}"/>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1EF6103B-7E6F-5AD2-D61B-E892585CB804}"/>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
        <p:nvSpPr>
          <p:cNvPr id="8" name="Text 26">
            <a:extLst>
              <a:ext uri="{FF2B5EF4-FFF2-40B4-BE49-F238E27FC236}">
                <a16:creationId xmlns:a16="http://schemas.microsoft.com/office/drawing/2014/main" id="{A8F51B21-F9A7-7841-83CB-68497DD3C312}"/>
              </a:ext>
            </a:extLst>
          </p:cNvPr>
          <p:cNvSpPr/>
          <p:nvPr/>
        </p:nvSpPr>
        <p:spPr>
          <a:xfrm>
            <a:off x="4942030" y="1730192"/>
            <a:ext cx="724997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A roadmap without owners is a wishlist. Every item gets a name, not a team.</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27">
            <a:extLst>
              <a:ext uri="{FF2B5EF4-FFF2-40B4-BE49-F238E27FC236}">
                <a16:creationId xmlns:a16="http://schemas.microsoft.com/office/drawing/2014/main" id="{1071B686-9996-9E66-A844-ABC0EEF338DC}"/>
              </a:ext>
            </a:extLst>
          </p:cNvPr>
          <p:cNvSpPr/>
          <p:nvPr/>
        </p:nvSpPr>
        <p:spPr>
          <a:xfrm>
            <a:off x="4942030" y="2324552"/>
            <a:ext cx="2403649" cy="384048"/>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28">
            <a:extLst>
              <a:ext uri="{FF2B5EF4-FFF2-40B4-BE49-F238E27FC236}">
                <a16:creationId xmlns:a16="http://schemas.microsoft.com/office/drawing/2014/main" id="{05487FA5-87CD-D15A-A833-BBCE310B121B}"/>
              </a:ext>
            </a:extLst>
          </p:cNvPr>
          <p:cNvSpPr/>
          <p:nvPr/>
        </p:nvSpPr>
        <p:spPr>
          <a:xfrm>
            <a:off x="5016360" y="2324552"/>
            <a:ext cx="2237880"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Concept / Activity</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29">
            <a:extLst>
              <a:ext uri="{FF2B5EF4-FFF2-40B4-BE49-F238E27FC236}">
                <a16:creationId xmlns:a16="http://schemas.microsoft.com/office/drawing/2014/main" id="{2BFCD924-62C4-2CAC-AC1C-4B8B86241965}"/>
              </a:ext>
            </a:extLst>
          </p:cNvPr>
          <p:cNvSpPr/>
          <p:nvPr/>
        </p:nvSpPr>
        <p:spPr>
          <a:xfrm>
            <a:off x="7381502" y="2324552"/>
            <a:ext cx="1823458" cy="384048"/>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30">
            <a:extLst>
              <a:ext uri="{FF2B5EF4-FFF2-40B4-BE49-F238E27FC236}">
                <a16:creationId xmlns:a16="http://schemas.microsoft.com/office/drawing/2014/main" id="{985BB165-A8C1-A904-9AF7-8D599441CA81}"/>
              </a:ext>
            </a:extLst>
          </p:cNvPr>
          <p:cNvSpPr/>
          <p:nvPr/>
        </p:nvSpPr>
        <p:spPr>
          <a:xfrm>
            <a:off x="7455830" y="2324552"/>
            <a:ext cx="1657689"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Accountable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(one person)</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hape 31">
            <a:extLst>
              <a:ext uri="{FF2B5EF4-FFF2-40B4-BE49-F238E27FC236}">
                <a16:creationId xmlns:a16="http://schemas.microsoft.com/office/drawing/2014/main" id="{60210A69-14A9-DA97-5DB2-73A6CB1412C9}"/>
              </a:ext>
            </a:extLst>
          </p:cNvPr>
          <p:cNvSpPr/>
          <p:nvPr/>
        </p:nvSpPr>
        <p:spPr>
          <a:xfrm>
            <a:off x="9244660" y="2324552"/>
            <a:ext cx="1491920" cy="384048"/>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32">
            <a:extLst>
              <a:ext uri="{FF2B5EF4-FFF2-40B4-BE49-F238E27FC236}">
                <a16:creationId xmlns:a16="http://schemas.microsoft.com/office/drawing/2014/main" id="{2041DDC3-793E-7BB0-D059-C74BE8E7375D}"/>
              </a:ext>
            </a:extLst>
          </p:cNvPr>
          <p:cNvSpPr/>
          <p:nvPr/>
        </p:nvSpPr>
        <p:spPr>
          <a:xfrm>
            <a:off x="9318988" y="2324552"/>
            <a:ext cx="1326151"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Consulted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33">
            <a:extLst>
              <a:ext uri="{FF2B5EF4-FFF2-40B4-BE49-F238E27FC236}">
                <a16:creationId xmlns:a16="http://schemas.microsoft.com/office/drawing/2014/main" id="{574D2E60-497B-BD99-0A5C-0771A92350AF}"/>
              </a:ext>
            </a:extLst>
          </p:cNvPr>
          <p:cNvSpPr/>
          <p:nvPr/>
        </p:nvSpPr>
        <p:spPr>
          <a:xfrm>
            <a:off x="10771602" y="2324552"/>
            <a:ext cx="1077498" cy="384048"/>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4">
            <a:extLst>
              <a:ext uri="{FF2B5EF4-FFF2-40B4-BE49-F238E27FC236}">
                <a16:creationId xmlns:a16="http://schemas.microsoft.com/office/drawing/2014/main" id="{74C0786C-EC80-246C-CE1B-DCD17A74B563}"/>
              </a:ext>
            </a:extLst>
          </p:cNvPr>
          <p:cNvSpPr/>
          <p:nvPr/>
        </p:nvSpPr>
        <p:spPr>
          <a:xfrm>
            <a:off x="10845930" y="2324552"/>
            <a:ext cx="911729" cy="384048"/>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First milestone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5">
            <a:extLst>
              <a:ext uri="{FF2B5EF4-FFF2-40B4-BE49-F238E27FC236}">
                <a16:creationId xmlns:a16="http://schemas.microsoft.com/office/drawing/2014/main" id="{3D4A94FC-23BF-6F17-6EDC-04B461682BE9}"/>
              </a:ext>
            </a:extLst>
          </p:cNvPr>
          <p:cNvSpPr/>
          <p:nvPr/>
        </p:nvSpPr>
        <p:spPr>
          <a:xfrm>
            <a:off x="4942030" y="2708600"/>
            <a:ext cx="2403649"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6">
            <a:extLst>
              <a:ext uri="{FF2B5EF4-FFF2-40B4-BE49-F238E27FC236}">
                <a16:creationId xmlns:a16="http://schemas.microsoft.com/office/drawing/2014/main" id="{1E0A4C44-D281-5C39-8C8D-CAF913B8233C}"/>
              </a:ext>
            </a:extLst>
          </p:cNvPr>
          <p:cNvSpPr/>
          <p:nvPr/>
        </p:nvSpPr>
        <p:spPr>
          <a:xfrm>
            <a:off x="5016360" y="2708600"/>
            <a:ext cx="22378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Governance Portal v1</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7">
            <a:extLst>
              <a:ext uri="{FF2B5EF4-FFF2-40B4-BE49-F238E27FC236}">
                <a16:creationId xmlns:a16="http://schemas.microsoft.com/office/drawing/2014/main" id="{6A5CFB34-98C0-DB01-58A7-86E13A5CF2A8}"/>
              </a:ext>
            </a:extLst>
          </p:cNvPr>
          <p:cNvSpPr/>
          <p:nvPr/>
        </p:nvSpPr>
        <p:spPr>
          <a:xfrm>
            <a:off x="7381502" y="2708600"/>
            <a:ext cx="1823458"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8">
            <a:extLst>
              <a:ext uri="{FF2B5EF4-FFF2-40B4-BE49-F238E27FC236}">
                <a16:creationId xmlns:a16="http://schemas.microsoft.com/office/drawing/2014/main" id="{AFF8576E-A6B4-09A1-6365-B6C8D8DF3885}"/>
              </a:ext>
            </a:extLst>
          </p:cNvPr>
          <p:cNvSpPr/>
          <p:nvPr/>
        </p:nvSpPr>
        <p:spPr>
          <a:xfrm>
            <a:off x="7455830" y="2708600"/>
            <a:ext cx="165768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Jens — IT Comms Lead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9">
            <a:extLst>
              <a:ext uri="{FF2B5EF4-FFF2-40B4-BE49-F238E27FC236}">
                <a16:creationId xmlns:a16="http://schemas.microsoft.com/office/drawing/2014/main" id="{0E264A4F-512D-02BA-DF0D-3144FE68650E}"/>
              </a:ext>
            </a:extLst>
          </p:cNvPr>
          <p:cNvSpPr/>
          <p:nvPr/>
        </p:nvSpPr>
        <p:spPr>
          <a:xfrm>
            <a:off x="9244660" y="2708600"/>
            <a:ext cx="1491920"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40">
            <a:extLst>
              <a:ext uri="{FF2B5EF4-FFF2-40B4-BE49-F238E27FC236}">
                <a16:creationId xmlns:a16="http://schemas.microsoft.com/office/drawing/2014/main" id="{C354002E-1BD4-1741-A0A3-D1960E6A658B}"/>
              </a:ext>
            </a:extLst>
          </p:cNvPr>
          <p:cNvSpPr/>
          <p:nvPr/>
        </p:nvSpPr>
        <p:spPr>
          <a:xfrm>
            <a:off x="9318988" y="2708600"/>
            <a:ext cx="1326151"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CDO, DG Lead, Risk Partner</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41">
            <a:extLst>
              <a:ext uri="{FF2B5EF4-FFF2-40B4-BE49-F238E27FC236}">
                <a16:creationId xmlns:a16="http://schemas.microsoft.com/office/drawing/2014/main" id="{CC1780A8-F4FF-A8BA-8C3A-0CA26688C949}"/>
              </a:ext>
            </a:extLst>
          </p:cNvPr>
          <p:cNvSpPr/>
          <p:nvPr/>
        </p:nvSpPr>
        <p:spPr>
          <a:xfrm>
            <a:off x="10771602" y="2708600"/>
            <a:ext cx="1077498"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42">
            <a:extLst>
              <a:ext uri="{FF2B5EF4-FFF2-40B4-BE49-F238E27FC236}">
                <a16:creationId xmlns:a16="http://schemas.microsoft.com/office/drawing/2014/main" id="{83609E44-C641-FE08-A40D-C83D60F5C897}"/>
              </a:ext>
            </a:extLst>
          </p:cNvPr>
          <p:cNvSpPr/>
          <p:nvPr/>
        </p:nvSpPr>
        <p:spPr>
          <a:xfrm>
            <a:off x="10845930" y="2708600"/>
            <a:ext cx="91172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 1</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43">
            <a:extLst>
              <a:ext uri="{FF2B5EF4-FFF2-40B4-BE49-F238E27FC236}">
                <a16:creationId xmlns:a16="http://schemas.microsoft.com/office/drawing/2014/main" id="{1A029A6E-7ECE-E362-F4F1-38BDCFD5759D}"/>
              </a:ext>
            </a:extLst>
          </p:cNvPr>
          <p:cNvSpPr/>
          <p:nvPr/>
        </p:nvSpPr>
        <p:spPr>
          <a:xfrm>
            <a:off x="4942030" y="3165800"/>
            <a:ext cx="2403649"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4">
            <a:extLst>
              <a:ext uri="{FF2B5EF4-FFF2-40B4-BE49-F238E27FC236}">
                <a16:creationId xmlns:a16="http://schemas.microsoft.com/office/drawing/2014/main" id="{22AE3348-C96F-CEBB-5B39-21529C5BEA6A}"/>
              </a:ext>
            </a:extLst>
          </p:cNvPr>
          <p:cNvSpPr/>
          <p:nvPr/>
        </p:nvSpPr>
        <p:spPr>
          <a:xfrm>
            <a:off x="5016360" y="3165800"/>
            <a:ext cx="22378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Monthly Digest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5">
            <a:extLst>
              <a:ext uri="{FF2B5EF4-FFF2-40B4-BE49-F238E27FC236}">
                <a16:creationId xmlns:a16="http://schemas.microsoft.com/office/drawing/2014/main" id="{9B32BBF9-45E2-27EC-B1EB-31C828975D52}"/>
              </a:ext>
            </a:extLst>
          </p:cNvPr>
          <p:cNvSpPr/>
          <p:nvPr/>
        </p:nvSpPr>
        <p:spPr>
          <a:xfrm>
            <a:off x="7381502" y="3165800"/>
            <a:ext cx="1823458"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6">
            <a:extLst>
              <a:ext uri="{FF2B5EF4-FFF2-40B4-BE49-F238E27FC236}">
                <a16:creationId xmlns:a16="http://schemas.microsoft.com/office/drawing/2014/main" id="{8546D85D-63F8-3CC3-8C86-626D9DE85179}"/>
              </a:ext>
            </a:extLst>
          </p:cNvPr>
          <p:cNvSpPr/>
          <p:nvPr/>
        </p:nvSpPr>
        <p:spPr>
          <a:xfrm>
            <a:off x="7455830" y="3165800"/>
            <a:ext cx="165768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Sofie — Internal Comms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7">
            <a:extLst>
              <a:ext uri="{FF2B5EF4-FFF2-40B4-BE49-F238E27FC236}">
                <a16:creationId xmlns:a16="http://schemas.microsoft.com/office/drawing/2014/main" id="{339E85C2-651C-4956-CD77-F0675C404F15}"/>
              </a:ext>
            </a:extLst>
          </p:cNvPr>
          <p:cNvSpPr/>
          <p:nvPr/>
        </p:nvSpPr>
        <p:spPr>
          <a:xfrm>
            <a:off x="9244660" y="3165800"/>
            <a:ext cx="1491920"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8">
            <a:extLst>
              <a:ext uri="{FF2B5EF4-FFF2-40B4-BE49-F238E27FC236}">
                <a16:creationId xmlns:a16="http://schemas.microsoft.com/office/drawing/2014/main" id="{E65F5BBF-7B2F-724F-C6E4-D4FCD386E8B6}"/>
              </a:ext>
            </a:extLst>
          </p:cNvPr>
          <p:cNvSpPr/>
          <p:nvPr/>
        </p:nvSpPr>
        <p:spPr>
          <a:xfrm>
            <a:off x="9318988" y="3165800"/>
            <a:ext cx="1326151"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CDO, DG Lead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9">
            <a:extLst>
              <a:ext uri="{FF2B5EF4-FFF2-40B4-BE49-F238E27FC236}">
                <a16:creationId xmlns:a16="http://schemas.microsoft.com/office/drawing/2014/main" id="{CC3E18F2-F164-E9BE-7810-9D1AD29F46CD}"/>
              </a:ext>
            </a:extLst>
          </p:cNvPr>
          <p:cNvSpPr/>
          <p:nvPr/>
        </p:nvSpPr>
        <p:spPr>
          <a:xfrm>
            <a:off x="10771602" y="3165800"/>
            <a:ext cx="1077498"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50">
            <a:extLst>
              <a:ext uri="{FF2B5EF4-FFF2-40B4-BE49-F238E27FC236}">
                <a16:creationId xmlns:a16="http://schemas.microsoft.com/office/drawing/2014/main" id="{848552F8-24E3-AEED-1C84-97B0841DB97E}"/>
              </a:ext>
            </a:extLst>
          </p:cNvPr>
          <p:cNvSpPr/>
          <p:nvPr/>
        </p:nvSpPr>
        <p:spPr>
          <a:xfrm>
            <a:off x="10845930" y="3165800"/>
            <a:ext cx="91172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 2</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51">
            <a:extLst>
              <a:ext uri="{FF2B5EF4-FFF2-40B4-BE49-F238E27FC236}">
                <a16:creationId xmlns:a16="http://schemas.microsoft.com/office/drawing/2014/main" id="{898F19D4-93CC-FB2C-EF88-A08F68AC93E4}"/>
              </a:ext>
            </a:extLst>
          </p:cNvPr>
          <p:cNvSpPr/>
          <p:nvPr/>
        </p:nvSpPr>
        <p:spPr>
          <a:xfrm>
            <a:off x="4942030" y="3623000"/>
            <a:ext cx="2403649"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52">
            <a:extLst>
              <a:ext uri="{FF2B5EF4-FFF2-40B4-BE49-F238E27FC236}">
                <a16:creationId xmlns:a16="http://schemas.microsoft.com/office/drawing/2014/main" id="{73390F27-F45F-ACEC-011A-47A7B73D96AF}"/>
              </a:ext>
            </a:extLst>
          </p:cNvPr>
          <p:cNvSpPr/>
          <p:nvPr/>
        </p:nvSpPr>
        <p:spPr>
          <a:xfrm>
            <a:off x="5016360" y="3623000"/>
            <a:ext cx="22378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Town Hall recurring slot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53">
            <a:extLst>
              <a:ext uri="{FF2B5EF4-FFF2-40B4-BE49-F238E27FC236}">
                <a16:creationId xmlns:a16="http://schemas.microsoft.com/office/drawing/2014/main" id="{9D0CF923-03D1-CFE1-63DA-9321F57E0465}"/>
              </a:ext>
            </a:extLst>
          </p:cNvPr>
          <p:cNvSpPr/>
          <p:nvPr/>
        </p:nvSpPr>
        <p:spPr>
          <a:xfrm>
            <a:off x="7381502" y="3623000"/>
            <a:ext cx="1823458"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54">
            <a:extLst>
              <a:ext uri="{FF2B5EF4-FFF2-40B4-BE49-F238E27FC236}">
                <a16:creationId xmlns:a16="http://schemas.microsoft.com/office/drawing/2014/main" id="{95AD8495-2C7D-F492-C1C3-F45FB66F0546}"/>
              </a:ext>
            </a:extLst>
          </p:cNvPr>
          <p:cNvSpPr/>
          <p:nvPr/>
        </p:nvSpPr>
        <p:spPr>
          <a:xfrm>
            <a:off x="7455830" y="3623000"/>
            <a:ext cx="165768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CDO (as speaker rotation owner)</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55">
            <a:extLst>
              <a:ext uri="{FF2B5EF4-FFF2-40B4-BE49-F238E27FC236}">
                <a16:creationId xmlns:a16="http://schemas.microsoft.com/office/drawing/2014/main" id="{E5D896DD-FEE2-CAFC-5322-E40E2B648E79}"/>
              </a:ext>
            </a:extLst>
          </p:cNvPr>
          <p:cNvSpPr/>
          <p:nvPr/>
        </p:nvSpPr>
        <p:spPr>
          <a:xfrm>
            <a:off x="9244660" y="3623000"/>
            <a:ext cx="1491920"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56">
            <a:extLst>
              <a:ext uri="{FF2B5EF4-FFF2-40B4-BE49-F238E27FC236}">
                <a16:creationId xmlns:a16="http://schemas.microsoft.com/office/drawing/2014/main" id="{008542C5-66F9-BB06-23BD-5EAC5FA92594}"/>
              </a:ext>
            </a:extLst>
          </p:cNvPr>
          <p:cNvSpPr/>
          <p:nvPr/>
        </p:nvSpPr>
        <p:spPr>
          <a:xfrm>
            <a:off x="9318988" y="3623000"/>
            <a:ext cx="1326151"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Exec Assistant, Comms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57">
            <a:extLst>
              <a:ext uri="{FF2B5EF4-FFF2-40B4-BE49-F238E27FC236}">
                <a16:creationId xmlns:a16="http://schemas.microsoft.com/office/drawing/2014/main" id="{B2E737C8-AAD0-1F3B-F3EA-BCEE0FD714CB}"/>
              </a:ext>
            </a:extLst>
          </p:cNvPr>
          <p:cNvSpPr/>
          <p:nvPr/>
        </p:nvSpPr>
        <p:spPr>
          <a:xfrm>
            <a:off x="10771602" y="3623000"/>
            <a:ext cx="1077498"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58">
            <a:extLst>
              <a:ext uri="{FF2B5EF4-FFF2-40B4-BE49-F238E27FC236}">
                <a16:creationId xmlns:a16="http://schemas.microsoft.com/office/drawing/2014/main" id="{DFF23B82-623C-8453-A1E6-497BE1936AA8}"/>
              </a:ext>
            </a:extLst>
          </p:cNvPr>
          <p:cNvSpPr/>
          <p:nvPr/>
        </p:nvSpPr>
        <p:spPr>
          <a:xfrm>
            <a:off x="10845930" y="3623000"/>
            <a:ext cx="91172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 1</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59">
            <a:extLst>
              <a:ext uri="{FF2B5EF4-FFF2-40B4-BE49-F238E27FC236}">
                <a16:creationId xmlns:a16="http://schemas.microsoft.com/office/drawing/2014/main" id="{0ED882C1-F9A8-82E4-D93B-5349BB9E6E77}"/>
              </a:ext>
            </a:extLst>
          </p:cNvPr>
          <p:cNvSpPr/>
          <p:nvPr/>
        </p:nvSpPr>
        <p:spPr>
          <a:xfrm>
            <a:off x="4942030" y="4080200"/>
            <a:ext cx="2403649"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60">
            <a:extLst>
              <a:ext uri="{FF2B5EF4-FFF2-40B4-BE49-F238E27FC236}">
                <a16:creationId xmlns:a16="http://schemas.microsoft.com/office/drawing/2014/main" id="{0B017213-AA45-BD0D-1CCE-8C79C4D19F3B}"/>
              </a:ext>
            </a:extLst>
          </p:cNvPr>
          <p:cNvSpPr/>
          <p:nvPr/>
        </p:nvSpPr>
        <p:spPr>
          <a:xfrm>
            <a:off x="5016360" y="4080200"/>
            <a:ext cx="22378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Policy Cheat Sheet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61">
            <a:extLst>
              <a:ext uri="{FF2B5EF4-FFF2-40B4-BE49-F238E27FC236}">
                <a16:creationId xmlns:a16="http://schemas.microsoft.com/office/drawing/2014/main" id="{177EF271-3BB8-6A94-BA48-041874DD141B}"/>
              </a:ext>
            </a:extLst>
          </p:cNvPr>
          <p:cNvSpPr/>
          <p:nvPr/>
        </p:nvSpPr>
        <p:spPr>
          <a:xfrm>
            <a:off x="7381502" y="4080200"/>
            <a:ext cx="1823458"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62">
            <a:extLst>
              <a:ext uri="{FF2B5EF4-FFF2-40B4-BE49-F238E27FC236}">
                <a16:creationId xmlns:a16="http://schemas.microsoft.com/office/drawing/2014/main" id="{3442C74F-F514-8810-53DC-100C4B6118C7}"/>
              </a:ext>
            </a:extLst>
          </p:cNvPr>
          <p:cNvSpPr/>
          <p:nvPr/>
        </p:nvSpPr>
        <p:spPr>
          <a:xfrm>
            <a:off x="7455830" y="4080200"/>
            <a:ext cx="165768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DG Lead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63">
            <a:extLst>
              <a:ext uri="{FF2B5EF4-FFF2-40B4-BE49-F238E27FC236}">
                <a16:creationId xmlns:a16="http://schemas.microsoft.com/office/drawing/2014/main" id="{0EBFEEE4-C150-1573-EF49-BB309C7263BC}"/>
              </a:ext>
            </a:extLst>
          </p:cNvPr>
          <p:cNvSpPr/>
          <p:nvPr/>
        </p:nvSpPr>
        <p:spPr>
          <a:xfrm>
            <a:off x="9244660" y="4080200"/>
            <a:ext cx="1491920"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Text 64">
            <a:extLst>
              <a:ext uri="{FF2B5EF4-FFF2-40B4-BE49-F238E27FC236}">
                <a16:creationId xmlns:a16="http://schemas.microsoft.com/office/drawing/2014/main" id="{C0CA1749-A9D9-6224-891A-97C703EB9169}"/>
              </a:ext>
            </a:extLst>
          </p:cNvPr>
          <p:cNvSpPr/>
          <p:nvPr/>
        </p:nvSpPr>
        <p:spPr>
          <a:xfrm>
            <a:off x="9318988" y="4080200"/>
            <a:ext cx="1326151"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Legal, Comms, L&amp;D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Shape 65">
            <a:extLst>
              <a:ext uri="{FF2B5EF4-FFF2-40B4-BE49-F238E27FC236}">
                <a16:creationId xmlns:a16="http://schemas.microsoft.com/office/drawing/2014/main" id="{18C82659-A75A-53AE-D35F-546BAA84047D}"/>
              </a:ext>
            </a:extLst>
          </p:cNvPr>
          <p:cNvSpPr/>
          <p:nvPr/>
        </p:nvSpPr>
        <p:spPr>
          <a:xfrm>
            <a:off x="10771602" y="4080200"/>
            <a:ext cx="1077498"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Text 66">
            <a:extLst>
              <a:ext uri="{FF2B5EF4-FFF2-40B4-BE49-F238E27FC236}">
                <a16:creationId xmlns:a16="http://schemas.microsoft.com/office/drawing/2014/main" id="{7A82C265-AB7E-6969-2C7A-6AB6446E1043}"/>
              </a:ext>
            </a:extLst>
          </p:cNvPr>
          <p:cNvSpPr/>
          <p:nvPr/>
        </p:nvSpPr>
        <p:spPr>
          <a:xfrm>
            <a:off x="10845930" y="4080200"/>
            <a:ext cx="91172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 1</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Shape 67">
            <a:extLst>
              <a:ext uri="{FF2B5EF4-FFF2-40B4-BE49-F238E27FC236}">
                <a16:creationId xmlns:a16="http://schemas.microsoft.com/office/drawing/2014/main" id="{77DE7361-D3C1-1902-54CE-97F46CBCEEB0}"/>
              </a:ext>
            </a:extLst>
          </p:cNvPr>
          <p:cNvSpPr/>
          <p:nvPr/>
        </p:nvSpPr>
        <p:spPr>
          <a:xfrm>
            <a:off x="4942030" y="4537400"/>
            <a:ext cx="2403649"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Text 68">
            <a:extLst>
              <a:ext uri="{FF2B5EF4-FFF2-40B4-BE49-F238E27FC236}">
                <a16:creationId xmlns:a16="http://schemas.microsoft.com/office/drawing/2014/main" id="{0FEF5D74-0996-7877-781E-0DC400AF72EE}"/>
              </a:ext>
            </a:extLst>
          </p:cNvPr>
          <p:cNvSpPr/>
          <p:nvPr/>
        </p:nvSpPr>
        <p:spPr>
          <a:xfrm>
            <a:off x="5016360" y="4537400"/>
            <a:ext cx="22378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Office Hours for Stewards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Shape 69">
            <a:extLst>
              <a:ext uri="{FF2B5EF4-FFF2-40B4-BE49-F238E27FC236}">
                <a16:creationId xmlns:a16="http://schemas.microsoft.com/office/drawing/2014/main" id="{2C9E6A0D-DC67-5766-019A-6F9104B9E89F}"/>
              </a:ext>
            </a:extLst>
          </p:cNvPr>
          <p:cNvSpPr/>
          <p:nvPr/>
        </p:nvSpPr>
        <p:spPr>
          <a:xfrm>
            <a:off x="7381502" y="4537400"/>
            <a:ext cx="1823458"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Text 70">
            <a:extLst>
              <a:ext uri="{FF2B5EF4-FFF2-40B4-BE49-F238E27FC236}">
                <a16:creationId xmlns:a16="http://schemas.microsoft.com/office/drawing/2014/main" id="{E313110B-067A-A9B0-4295-901A2AE21126}"/>
              </a:ext>
            </a:extLst>
          </p:cNvPr>
          <p:cNvSpPr/>
          <p:nvPr/>
        </p:nvSpPr>
        <p:spPr>
          <a:xfrm>
            <a:off x="7455830" y="4537400"/>
            <a:ext cx="165768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DG Lead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Shape 71">
            <a:extLst>
              <a:ext uri="{FF2B5EF4-FFF2-40B4-BE49-F238E27FC236}">
                <a16:creationId xmlns:a16="http://schemas.microsoft.com/office/drawing/2014/main" id="{1B5A30DB-7630-F00E-02B0-B56154E63B79}"/>
              </a:ext>
            </a:extLst>
          </p:cNvPr>
          <p:cNvSpPr/>
          <p:nvPr/>
        </p:nvSpPr>
        <p:spPr>
          <a:xfrm>
            <a:off x="9244660" y="4537400"/>
            <a:ext cx="1491920"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Text 72">
            <a:extLst>
              <a:ext uri="{FF2B5EF4-FFF2-40B4-BE49-F238E27FC236}">
                <a16:creationId xmlns:a16="http://schemas.microsoft.com/office/drawing/2014/main" id="{D91D8D5B-BE81-FC7A-82EE-5B10531D70BD}"/>
              </a:ext>
            </a:extLst>
          </p:cNvPr>
          <p:cNvSpPr/>
          <p:nvPr/>
        </p:nvSpPr>
        <p:spPr>
          <a:xfrm>
            <a:off x="9318988" y="4537400"/>
            <a:ext cx="1326151"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Role reps</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Shape 73">
            <a:extLst>
              <a:ext uri="{FF2B5EF4-FFF2-40B4-BE49-F238E27FC236}">
                <a16:creationId xmlns:a16="http://schemas.microsoft.com/office/drawing/2014/main" id="{D742957E-5883-D937-2091-9E80DD5A399E}"/>
              </a:ext>
            </a:extLst>
          </p:cNvPr>
          <p:cNvSpPr/>
          <p:nvPr/>
        </p:nvSpPr>
        <p:spPr>
          <a:xfrm>
            <a:off x="10771602" y="4537400"/>
            <a:ext cx="1077498"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Text 74">
            <a:extLst>
              <a:ext uri="{FF2B5EF4-FFF2-40B4-BE49-F238E27FC236}">
                <a16:creationId xmlns:a16="http://schemas.microsoft.com/office/drawing/2014/main" id="{612C237B-1A26-0029-C7E4-4733B847163E}"/>
              </a:ext>
            </a:extLst>
          </p:cNvPr>
          <p:cNvSpPr/>
          <p:nvPr/>
        </p:nvSpPr>
        <p:spPr>
          <a:xfrm>
            <a:off x="10845930" y="4537400"/>
            <a:ext cx="91172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 2</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75">
            <a:extLst>
              <a:ext uri="{FF2B5EF4-FFF2-40B4-BE49-F238E27FC236}">
                <a16:creationId xmlns:a16="http://schemas.microsoft.com/office/drawing/2014/main" id="{271A59FB-2BA9-9CEC-DF3E-E36DB57D4B1F}"/>
              </a:ext>
            </a:extLst>
          </p:cNvPr>
          <p:cNvSpPr/>
          <p:nvPr/>
        </p:nvSpPr>
        <p:spPr>
          <a:xfrm>
            <a:off x="4942030" y="4994600"/>
            <a:ext cx="2403649"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Text 76">
            <a:extLst>
              <a:ext uri="{FF2B5EF4-FFF2-40B4-BE49-F238E27FC236}">
                <a16:creationId xmlns:a16="http://schemas.microsoft.com/office/drawing/2014/main" id="{A437A527-AF83-9468-E878-FA97410D59E9}"/>
              </a:ext>
            </a:extLst>
          </p:cNvPr>
          <p:cNvSpPr/>
          <p:nvPr/>
        </p:nvSpPr>
        <p:spPr>
          <a:xfrm>
            <a:off x="5016360" y="4994600"/>
            <a:ext cx="22378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Glossary Launch Campaign</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Shape 77">
            <a:extLst>
              <a:ext uri="{FF2B5EF4-FFF2-40B4-BE49-F238E27FC236}">
                <a16:creationId xmlns:a16="http://schemas.microsoft.com/office/drawing/2014/main" id="{C73AB337-B92A-60C7-1BAD-0AA19DB74292}"/>
              </a:ext>
            </a:extLst>
          </p:cNvPr>
          <p:cNvSpPr/>
          <p:nvPr/>
        </p:nvSpPr>
        <p:spPr>
          <a:xfrm>
            <a:off x="7381502" y="4994600"/>
            <a:ext cx="1823458"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Text 78">
            <a:extLst>
              <a:ext uri="{FF2B5EF4-FFF2-40B4-BE49-F238E27FC236}">
                <a16:creationId xmlns:a16="http://schemas.microsoft.com/office/drawing/2014/main" id="{DE02310B-19FC-D3E3-BED6-F121F2A76BFA}"/>
              </a:ext>
            </a:extLst>
          </p:cNvPr>
          <p:cNvSpPr/>
          <p:nvPr/>
        </p:nvSpPr>
        <p:spPr>
          <a:xfrm>
            <a:off x="7455830" y="4994600"/>
            <a:ext cx="165768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DG Lead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Shape 79">
            <a:extLst>
              <a:ext uri="{FF2B5EF4-FFF2-40B4-BE49-F238E27FC236}">
                <a16:creationId xmlns:a16="http://schemas.microsoft.com/office/drawing/2014/main" id="{C1A0A89E-12BE-5CA5-C582-5DC360A106DF}"/>
              </a:ext>
            </a:extLst>
          </p:cNvPr>
          <p:cNvSpPr/>
          <p:nvPr/>
        </p:nvSpPr>
        <p:spPr>
          <a:xfrm>
            <a:off x="9244660" y="4994600"/>
            <a:ext cx="1491920"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Text 80">
            <a:extLst>
              <a:ext uri="{FF2B5EF4-FFF2-40B4-BE49-F238E27FC236}">
                <a16:creationId xmlns:a16="http://schemas.microsoft.com/office/drawing/2014/main" id="{3F0B2B5A-C40F-690C-5457-076EBA0270FC}"/>
              </a:ext>
            </a:extLst>
          </p:cNvPr>
          <p:cNvSpPr/>
          <p:nvPr/>
        </p:nvSpPr>
        <p:spPr>
          <a:xfrm>
            <a:off x="9318988" y="4994600"/>
            <a:ext cx="1326151"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Comms, IT</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Shape 81">
            <a:extLst>
              <a:ext uri="{FF2B5EF4-FFF2-40B4-BE49-F238E27FC236}">
                <a16:creationId xmlns:a16="http://schemas.microsoft.com/office/drawing/2014/main" id="{A4EAA6A3-C288-B506-7DDB-6D388F6BAA8B}"/>
              </a:ext>
            </a:extLst>
          </p:cNvPr>
          <p:cNvSpPr/>
          <p:nvPr/>
        </p:nvSpPr>
        <p:spPr>
          <a:xfrm>
            <a:off x="10771602" y="4994600"/>
            <a:ext cx="1077498" cy="457200"/>
          </a:xfrm>
          <a:prstGeom prst="rect">
            <a:avLst/>
          </a:prstGeom>
          <a:solidFill>
            <a:srgbClr val="F1FAFA"/>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Text 82">
            <a:extLst>
              <a:ext uri="{FF2B5EF4-FFF2-40B4-BE49-F238E27FC236}">
                <a16:creationId xmlns:a16="http://schemas.microsoft.com/office/drawing/2014/main" id="{82BC4403-2AAF-0BD7-A717-584D9F460258}"/>
              </a:ext>
            </a:extLst>
          </p:cNvPr>
          <p:cNvSpPr/>
          <p:nvPr/>
        </p:nvSpPr>
        <p:spPr>
          <a:xfrm>
            <a:off x="10845930" y="4994600"/>
            <a:ext cx="91172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 3</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Shape 83">
            <a:extLst>
              <a:ext uri="{FF2B5EF4-FFF2-40B4-BE49-F238E27FC236}">
                <a16:creationId xmlns:a16="http://schemas.microsoft.com/office/drawing/2014/main" id="{956BB7D1-D371-E47E-F9CC-3B4487176C0C}"/>
              </a:ext>
            </a:extLst>
          </p:cNvPr>
          <p:cNvSpPr/>
          <p:nvPr/>
        </p:nvSpPr>
        <p:spPr>
          <a:xfrm>
            <a:off x="4942030" y="5451800"/>
            <a:ext cx="2403649"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Text 84">
            <a:extLst>
              <a:ext uri="{FF2B5EF4-FFF2-40B4-BE49-F238E27FC236}">
                <a16:creationId xmlns:a16="http://schemas.microsoft.com/office/drawing/2014/main" id="{2EC46B63-986E-7E76-53EB-E7EBB01AB4A5}"/>
              </a:ext>
            </a:extLst>
          </p:cNvPr>
          <p:cNvSpPr/>
          <p:nvPr/>
        </p:nvSpPr>
        <p:spPr>
          <a:xfrm>
            <a:off x="5016360" y="5451800"/>
            <a:ext cx="22378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Hero of the Quarter</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Shape 85">
            <a:extLst>
              <a:ext uri="{FF2B5EF4-FFF2-40B4-BE49-F238E27FC236}">
                <a16:creationId xmlns:a16="http://schemas.microsoft.com/office/drawing/2014/main" id="{40E1B9BA-06D1-036B-1C6F-C7019C897ED9}"/>
              </a:ext>
            </a:extLst>
          </p:cNvPr>
          <p:cNvSpPr/>
          <p:nvPr/>
        </p:nvSpPr>
        <p:spPr>
          <a:xfrm>
            <a:off x="7381502" y="5451800"/>
            <a:ext cx="1823458"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Text 86">
            <a:extLst>
              <a:ext uri="{FF2B5EF4-FFF2-40B4-BE49-F238E27FC236}">
                <a16:creationId xmlns:a16="http://schemas.microsoft.com/office/drawing/2014/main" id="{151D6AE4-EB43-61D1-DC77-DFAE410360EC}"/>
              </a:ext>
            </a:extLst>
          </p:cNvPr>
          <p:cNvSpPr/>
          <p:nvPr/>
        </p:nvSpPr>
        <p:spPr>
          <a:xfrm>
            <a:off x="7455830" y="5451800"/>
            <a:ext cx="165768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HR Business Partner</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Shape 87">
            <a:extLst>
              <a:ext uri="{FF2B5EF4-FFF2-40B4-BE49-F238E27FC236}">
                <a16:creationId xmlns:a16="http://schemas.microsoft.com/office/drawing/2014/main" id="{21A463BF-81C3-3AC6-030B-CCA7200027D4}"/>
              </a:ext>
            </a:extLst>
          </p:cNvPr>
          <p:cNvSpPr/>
          <p:nvPr/>
        </p:nvSpPr>
        <p:spPr>
          <a:xfrm>
            <a:off x="9244660" y="5451800"/>
            <a:ext cx="1491920"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Text 88">
            <a:extLst>
              <a:ext uri="{FF2B5EF4-FFF2-40B4-BE49-F238E27FC236}">
                <a16:creationId xmlns:a16="http://schemas.microsoft.com/office/drawing/2014/main" id="{22B50ADA-91A8-14F8-D871-F0ABE52A22D7}"/>
              </a:ext>
            </a:extLst>
          </p:cNvPr>
          <p:cNvSpPr/>
          <p:nvPr/>
        </p:nvSpPr>
        <p:spPr>
          <a:xfrm>
            <a:off x="9318988" y="5451800"/>
            <a:ext cx="1326151"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CDO, DG Lead</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Shape 89">
            <a:extLst>
              <a:ext uri="{FF2B5EF4-FFF2-40B4-BE49-F238E27FC236}">
                <a16:creationId xmlns:a16="http://schemas.microsoft.com/office/drawing/2014/main" id="{49540E4C-EE3F-E033-80DF-4D4A5476E83C}"/>
              </a:ext>
            </a:extLst>
          </p:cNvPr>
          <p:cNvSpPr/>
          <p:nvPr/>
        </p:nvSpPr>
        <p:spPr>
          <a:xfrm>
            <a:off x="10771602" y="5451800"/>
            <a:ext cx="1077498" cy="457200"/>
          </a:xfrm>
          <a:prstGeom prst="rect">
            <a:avLst/>
          </a:prstGeom>
          <a:solidFill>
            <a:srgbClr val="FFFFFF"/>
          </a:solidFill>
          <a:ln w="3175">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Text 90">
            <a:extLst>
              <a:ext uri="{FF2B5EF4-FFF2-40B4-BE49-F238E27FC236}">
                <a16:creationId xmlns:a16="http://schemas.microsoft.com/office/drawing/2014/main" id="{2F24288C-5554-0B9A-FEC0-8240DB8351CD}"/>
              </a:ext>
            </a:extLst>
          </p:cNvPr>
          <p:cNvSpPr/>
          <p:nvPr/>
        </p:nvSpPr>
        <p:spPr>
          <a:xfrm>
            <a:off x="10845930" y="5451800"/>
            <a:ext cx="911729"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 6</a:t>
            </a:r>
            <a:endParaRPr kumimoji="0" lang="en-US" sz="105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69669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586239-E849-F398-2A3B-6C607CE15E14}"/>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D6962F12-BDCD-A10C-BF84-09E7268979FD}"/>
              </a:ext>
            </a:extLst>
          </p:cNvPr>
          <p:cNvSpPr/>
          <p:nvPr/>
        </p:nvSpPr>
        <p:spPr>
          <a:xfrm>
            <a:off x="-1524" y="0"/>
            <a:ext cx="12192000" cy="6455121"/>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AACF291-6872-8FBE-0461-37CBCED93489}"/>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87</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0" name="Group 29">
            <a:extLst>
              <a:ext uri="{FF2B5EF4-FFF2-40B4-BE49-F238E27FC236}">
                <a16:creationId xmlns:a16="http://schemas.microsoft.com/office/drawing/2014/main" id="{8B7D997B-2F12-1452-D866-4BFF0424A3E9}"/>
              </a:ext>
            </a:extLst>
          </p:cNvPr>
          <p:cNvGrpSpPr/>
          <p:nvPr/>
        </p:nvGrpSpPr>
        <p:grpSpPr>
          <a:xfrm>
            <a:off x="10820400" y="158021"/>
            <a:ext cx="1262954" cy="262128"/>
            <a:chOff x="10892274" y="158021"/>
            <a:chExt cx="1191080" cy="262128"/>
          </a:xfrm>
        </p:grpSpPr>
        <p:sp>
          <p:nvSpPr>
            <p:cNvPr id="31" name="Oval 30">
              <a:extLst>
                <a:ext uri="{FF2B5EF4-FFF2-40B4-BE49-F238E27FC236}">
                  <a16:creationId xmlns:a16="http://schemas.microsoft.com/office/drawing/2014/main" id="{70DC3225-9599-C87F-E2B5-5F184028FF3B}"/>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32" name="Group 31">
              <a:extLst>
                <a:ext uri="{FF2B5EF4-FFF2-40B4-BE49-F238E27FC236}">
                  <a16:creationId xmlns:a16="http://schemas.microsoft.com/office/drawing/2014/main" id="{2F672D0C-FCEE-D3B6-166E-3AEA8DFE42D9}"/>
                </a:ext>
              </a:extLst>
            </p:cNvPr>
            <p:cNvGrpSpPr/>
            <p:nvPr/>
          </p:nvGrpSpPr>
          <p:grpSpPr>
            <a:xfrm>
              <a:off x="10892274" y="158021"/>
              <a:ext cx="1191080" cy="262128"/>
              <a:chOff x="9614080" y="308749"/>
              <a:chExt cx="1191080" cy="262128"/>
            </a:xfrm>
          </p:grpSpPr>
          <p:sp>
            <p:nvSpPr>
              <p:cNvPr id="33" name="Rectangle 32">
                <a:extLst>
                  <a:ext uri="{FF2B5EF4-FFF2-40B4-BE49-F238E27FC236}">
                    <a16:creationId xmlns:a16="http://schemas.microsoft.com/office/drawing/2014/main" id="{ACC5420E-B275-4B03-85A3-65C4983B123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Wednesday</a:t>
                </a:r>
              </a:p>
            </p:txBody>
          </p:sp>
          <p:sp>
            <p:nvSpPr>
              <p:cNvPr id="34" name="Rectangle 33">
                <a:extLst>
                  <a:ext uri="{FF2B5EF4-FFF2-40B4-BE49-F238E27FC236}">
                    <a16:creationId xmlns:a16="http://schemas.microsoft.com/office/drawing/2014/main" id="{AF88BDFA-C79A-C6E7-22F2-372F415403DF}"/>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 name="Text 2">
            <a:extLst>
              <a:ext uri="{FF2B5EF4-FFF2-40B4-BE49-F238E27FC236}">
                <a16:creationId xmlns:a16="http://schemas.microsoft.com/office/drawing/2014/main" id="{01A731C8-C0B4-96F6-DFA7-EE2C29791FE5}"/>
              </a:ext>
            </a:extLst>
          </p:cNvPr>
          <p:cNvSpPr/>
          <p:nvPr/>
        </p:nvSpPr>
        <p:spPr>
          <a:xfrm>
            <a:off x="457200" y="2194560"/>
            <a:ext cx="11274552"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800" normalizeH="0" baseline="0" noProof="0" dirty="0">
                <a:ln>
                  <a:noFill/>
                </a:ln>
                <a:solidFill>
                  <a:srgbClr val="79E6DF"/>
                </a:solidFill>
                <a:effectLst/>
                <a:uLnTx/>
                <a:uFillTx/>
                <a:latin typeface="Arial" panose="020B0604020202020204" pitchFamily="34" charset="0"/>
                <a:ea typeface="Calibri" pitchFamily="34" charset="-122"/>
                <a:cs typeface="Arial" panose="020B0604020202020204" pitchFamily="34" charset="0"/>
              </a:rPr>
              <a:t>ROUND 2</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Text 3">
            <a:extLst>
              <a:ext uri="{FF2B5EF4-FFF2-40B4-BE49-F238E27FC236}">
                <a16:creationId xmlns:a16="http://schemas.microsoft.com/office/drawing/2014/main" id="{3061C5E3-9EFC-9907-5861-8FC0B71166C2}"/>
              </a:ext>
            </a:extLst>
          </p:cNvPr>
          <p:cNvSpPr/>
          <p:nvPr/>
        </p:nvSpPr>
        <p:spPr>
          <a:xfrm>
            <a:off x="457200" y="2743200"/>
            <a:ext cx="11274552" cy="10972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400" b="1" i="0" u="none" strike="noStrike" kern="1200" cap="none" spc="0" normalizeH="0" baseline="0" noProof="0" dirty="0">
                <a:ln>
                  <a:noFill/>
                </a:ln>
                <a:solidFill>
                  <a:srgbClr val="FFFFFF"/>
                </a:solidFill>
                <a:effectLst/>
                <a:uLnTx/>
                <a:uFillTx/>
                <a:latin typeface="Arial" panose="020B0604020202020204" pitchFamily="34" charset="0"/>
                <a:ea typeface="Georgia" pitchFamily="34" charset="-122"/>
                <a:cs typeface="Arial" panose="020B0604020202020204" pitchFamily="34" charset="0"/>
              </a:rPr>
              <a:t>Training Camp</a:t>
            </a:r>
            <a:endParaRPr kumimoji="0" lang="en-US" sz="6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 name="Shape 4">
            <a:extLst>
              <a:ext uri="{FF2B5EF4-FFF2-40B4-BE49-F238E27FC236}">
                <a16:creationId xmlns:a16="http://schemas.microsoft.com/office/drawing/2014/main" id="{52F5BE20-2F53-2A08-2AB7-9F9B24F22971}"/>
              </a:ext>
            </a:extLst>
          </p:cNvPr>
          <p:cNvSpPr/>
          <p:nvPr/>
        </p:nvSpPr>
        <p:spPr>
          <a:xfrm>
            <a:off x="4265676" y="3977640"/>
            <a:ext cx="3657600" cy="0"/>
          </a:xfrm>
          <a:prstGeom prst="line">
            <a:avLst/>
          </a:prstGeom>
          <a:noFill/>
          <a:ln w="254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 5">
            <a:extLst>
              <a:ext uri="{FF2B5EF4-FFF2-40B4-BE49-F238E27FC236}">
                <a16:creationId xmlns:a16="http://schemas.microsoft.com/office/drawing/2014/main" id="{F4A62349-D759-9A44-17A2-87C79EAE1718}"/>
              </a:ext>
            </a:extLst>
          </p:cNvPr>
          <p:cNvSpPr/>
          <p:nvPr/>
        </p:nvSpPr>
        <p:spPr>
          <a:xfrm>
            <a:off x="457200" y="4160520"/>
            <a:ext cx="11274552"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BDD6DE"/>
                </a:solidFill>
                <a:effectLst/>
                <a:uLnTx/>
                <a:uFillTx/>
                <a:latin typeface="Arial" panose="020B0604020202020204" pitchFamily="34" charset="0"/>
                <a:ea typeface="Calibri" pitchFamily="34" charset="-122"/>
                <a:cs typeface="Arial" panose="020B0604020202020204" pitchFamily="34" charset="0"/>
              </a:rPr>
              <a:t>Designing the Training Plan</a:t>
            </a:r>
            <a:endParaRPr kumimoji="0" lang="en-US" sz="2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6">
            <a:extLst>
              <a:ext uri="{FF2B5EF4-FFF2-40B4-BE49-F238E27FC236}">
                <a16:creationId xmlns:a16="http://schemas.microsoft.com/office/drawing/2014/main" id="{0F7AA08D-5639-D2F1-3FC8-F82719DBD83C}"/>
              </a:ext>
            </a:extLst>
          </p:cNvPr>
          <p:cNvSpPr/>
          <p:nvPr/>
        </p:nvSpPr>
        <p:spPr>
          <a:xfrm>
            <a:off x="4722876" y="5029200"/>
            <a:ext cx="2743200" cy="548640"/>
          </a:xfrm>
          <a:prstGeom prst="roundRect">
            <a:avLst>
              <a:gd name="adj" fmla="val 50000"/>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7">
            <a:extLst>
              <a:ext uri="{FF2B5EF4-FFF2-40B4-BE49-F238E27FC236}">
                <a16:creationId xmlns:a16="http://schemas.microsoft.com/office/drawing/2014/main" id="{263D8000-6570-932B-C9E0-414ECC4427D0}"/>
              </a:ext>
            </a:extLst>
          </p:cNvPr>
          <p:cNvSpPr/>
          <p:nvPr/>
        </p:nvSpPr>
        <p:spPr>
          <a:xfrm>
            <a:off x="4722876" y="5029200"/>
            <a:ext cx="2743200" cy="54864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14:00  —  17:00</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58702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559D06-6B2B-7BF9-A72A-B8FC2DFB811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07A63D0-7136-B0AC-C119-EAD200DACF63}"/>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Round 2  |  Framing the Training Round</a:t>
            </a:r>
          </a:p>
        </p:txBody>
      </p:sp>
      <p:sp>
        <p:nvSpPr>
          <p:cNvPr id="4" name="Footer Placeholder 3">
            <a:extLst>
              <a:ext uri="{FF2B5EF4-FFF2-40B4-BE49-F238E27FC236}">
                <a16:creationId xmlns:a16="http://schemas.microsoft.com/office/drawing/2014/main" id="{F265CD32-A069-BA64-C495-CB4A0D0F86D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BD05856-91EC-DF65-F2A3-40343B4A44CC}"/>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49B65BB3-B324-C8A1-AA8B-B7F6C9E6F2C0}"/>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AF816E99-1E84-884B-B91C-15815584C21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0" name="Group 9">
              <a:extLst>
                <a:ext uri="{FF2B5EF4-FFF2-40B4-BE49-F238E27FC236}">
                  <a16:creationId xmlns:a16="http://schemas.microsoft.com/office/drawing/2014/main" id="{424684D6-ECEE-05A7-A3AB-AFDF6C09F322}"/>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F39BCE07-EF58-D4C7-A2D9-939B96D4AEB0}"/>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20" name="Rectangle 19">
                <a:extLst>
                  <a:ext uri="{FF2B5EF4-FFF2-40B4-BE49-F238E27FC236}">
                    <a16:creationId xmlns:a16="http://schemas.microsoft.com/office/drawing/2014/main" id="{D9F3B993-72C0-B581-95BE-36A1CAD9D51E}"/>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 name="Shape 13">
            <a:extLst>
              <a:ext uri="{FF2B5EF4-FFF2-40B4-BE49-F238E27FC236}">
                <a16:creationId xmlns:a16="http://schemas.microsoft.com/office/drawing/2014/main" id="{276A4A07-D62F-39E9-D517-C491CEB404CC}"/>
              </a:ext>
            </a:extLst>
          </p:cNvPr>
          <p:cNvSpPr/>
          <p:nvPr/>
        </p:nvSpPr>
        <p:spPr>
          <a:xfrm>
            <a:off x="511811" y="1538779"/>
            <a:ext cx="5577840" cy="4572000"/>
          </a:xfrm>
          <a:prstGeom prst="rect">
            <a:avLst/>
          </a:prstGeom>
          <a:solidFill>
            <a:srgbClr val="FFFFFF"/>
          </a:solidFill>
          <a:ln w="1905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 14">
            <a:extLst>
              <a:ext uri="{FF2B5EF4-FFF2-40B4-BE49-F238E27FC236}">
                <a16:creationId xmlns:a16="http://schemas.microsoft.com/office/drawing/2014/main" id="{E06003C1-E966-BB7E-1BF7-D3FF11D32F83}"/>
              </a:ext>
            </a:extLst>
          </p:cNvPr>
          <p:cNvSpPr/>
          <p:nvPr/>
        </p:nvSpPr>
        <p:spPr>
          <a:xfrm>
            <a:off x="694691" y="1675939"/>
            <a:ext cx="5212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TRAINING IS NOT GENERIC…</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15">
            <a:extLst>
              <a:ext uri="{FF2B5EF4-FFF2-40B4-BE49-F238E27FC236}">
                <a16:creationId xmlns:a16="http://schemas.microsoft.com/office/drawing/2014/main" id="{9D37AAED-E63A-7A88-C273-CE41F13F700E}"/>
              </a:ext>
            </a:extLst>
          </p:cNvPr>
          <p:cNvSpPr/>
          <p:nvPr/>
        </p:nvSpPr>
        <p:spPr>
          <a:xfrm>
            <a:off x="740411" y="2178859"/>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 16">
            <a:extLst>
              <a:ext uri="{FF2B5EF4-FFF2-40B4-BE49-F238E27FC236}">
                <a16:creationId xmlns:a16="http://schemas.microsoft.com/office/drawing/2014/main" id="{2D826229-471C-0CEE-FB22-0AA40964C651}"/>
              </a:ext>
            </a:extLst>
          </p:cNvPr>
          <p:cNvSpPr/>
          <p:nvPr/>
        </p:nvSpPr>
        <p:spPr>
          <a:xfrm>
            <a:off x="740411" y="2178859"/>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1</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Text 17">
            <a:extLst>
              <a:ext uri="{FF2B5EF4-FFF2-40B4-BE49-F238E27FC236}">
                <a16:creationId xmlns:a16="http://schemas.microsoft.com/office/drawing/2014/main" id="{3CDB5A1B-C7D8-ADA2-F717-856BBDEAA50C}"/>
              </a:ext>
            </a:extLst>
          </p:cNvPr>
          <p:cNvSpPr/>
          <p:nvPr/>
        </p:nvSpPr>
        <p:spPr>
          <a:xfrm>
            <a:off x="1151891" y="2087419"/>
            <a:ext cx="4754880" cy="8686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Role-calibrated</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Data stewards need depth on CDEs and glossary stewardship. Business users need shallow awareness. Custodians need control-point and metadata depth.</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18">
            <a:extLst>
              <a:ext uri="{FF2B5EF4-FFF2-40B4-BE49-F238E27FC236}">
                <a16:creationId xmlns:a16="http://schemas.microsoft.com/office/drawing/2014/main" id="{53F29289-2B5B-AE2E-18A8-3793C4615FBF}"/>
              </a:ext>
            </a:extLst>
          </p:cNvPr>
          <p:cNvSpPr/>
          <p:nvPr/>
        </p:nvSpPr>
        <p:spPr>
          <a:xfrm>
            <a:off x="740411" y="3278679"/>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19">
            <a:extLst>
              <a:ext uri="{FF2B5EF4-FFF2-40B4-BE49-F238E27FC236}">
                <a16:creationId xmlns:a16="http://schemas.microsoft.com/office/drawing/2014/main" id="{87FD4DA4-5EA9-212B-3532-F78DC9374C61}"/>
              </a:ext>
            </a:extLst>
          </p:cNvPr>
          <p:cNvSpPr/>
          <p:nvPr/>
        </p:nvSpPr>
        <p:spPr>
          <a:xfrm>
            <a:off x="740411" y="3278679"/>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2</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20">
            <a:extLst>
              <a:ext uri="{FF2B5EF4-FFF2-40B4-BE49-F238E27FC236}">
                <a16:creationId xmlns:a16="http://schemas.microsoft.com/office/drawing/2014/main" id="{30924E77-E11B-5CAF-6B81-75902A355446}"/>
              </a:ext>
            </a:extLst>
          </p:cNvPr>
          <p:cNvSpPr/>
          <p:nvPr/>
        </p:nvSpPr>
        <p:spPr>
          <a:xfrm>
            <a:off x="1151891" y="3047539"/>
            <a:ext cx="4937760" cy="8686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Process-anchored</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Don't train concepts in the abstract — train on the actual Unified Process Maps from Workshop 4.</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Shape 21">
            <a:extLst>
              <a:ext uri="{FF2B5EF4-FFF2-40B4-BE49-F238E27FC236}">
                <a16:creationId xmlns:a16="http://schemas.microsoft.com/office/drawing/2014/main" id="{D588625F-297D-E89A-1FD5-AA6DD531BC8A}"/>
              </a:ext>
            </a:extLst>
          </p:cNvPr>
          <p:cNvSpPr/>
          <p:nvPr/>
        </p:nvSpPr>
        <p:spPr>
          <a:xfrm>
            <a:off x="740411" y="4137199"/>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 22">
            <a:extLst>
              <a:ext uri="{FF2B5EF4-FFF2-40B4-BE49-F238E27FC236}">
                <a16:creationId xmlns:a16="http://schemas.microsoft.com/office/drawing/2014/main" id="{ABA25CD4-D659-E752-8BCC-87472087508B}"/>
              </a:ext>
            </a:extLst>
          </p:cNvPr>
          <p:cNvSpPr/>
          <p:nvPr/>
        </p:nvSpPr>
        <p:spPr>
          <a:xfrm>
            <a:off x="740411" y="4137199"/>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3</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 23">
            <a:extLst>
              <a:ext uri="{FF2B5EF4-FFF2-40B4-BE49-F238E27FC236}">
                <a16:creationId xmlns:a16="http://schemas.microsoft.com/office/drawing/2014/main" id="{89B6F867-DF94-AC07-DBD2-8D2688261606}"/>
              </a:ext>
            </a:extLst>
          </p:cNvPr>
          <p:cNvSpPr/>
          <p:nvPr/>
        </p:nvSpPr>
        <p:spPr>
          <a:xfrm>
            <a:off x="1151891" y="4007659"/>
            <a:ext cx="4754880" cy="8686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Spaced, not one-shot</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Onboarding, deep-dive, refresher, recertification. Spaced repetition beats a single 4-hour deck.</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hape 24">
            <a:extLst>
              <a:ext uri="{FF2B5EF4-FFF2-40B4-BE49-F238E27FC236}">
                <a16:creationId xmlns:a16="http://schemas.microsoft.com/office/drawing/2014/main" id="{817AAF33-0853-1084-1ED8-EA7803CA7AA6}"/>
              </a:ext>
            </a:extLst>
          </p:cNvPr>
          <p:cNvSpPr/>
          <p:nvPr/>
        </p:nvSpPr>
        <p:spPr>
          <a:xfrm>
            <a:off x="740411" y="5097319"/>
            <a:ext cx="274320" cy="274320"/>
          </a:xfrm>
          <a:prstGeom prst="ellipse">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Text 25">
            <a:extLst>
              <a:ext uri="{FF2B5EF4-FFF2-40B4-BE49-F238E27FC236}">
                <a16:creationId xmlns:a16="http://schemas.microsoft.com/office/drawing/2014/main" id="{92D5C4CF-0FAD-952C-16CE-262336A4FFD7}"/>
              </a:ext>
            </a:extLst>
          </p:cNvPr>
          <p:cNvSpPr/>
          <p:nvPr/>
        </p:nvSpPr>
        <p:spPr>
          <a:xfrm>
            <a:off x="740411" y="5097319"/>
            <a:ext cx="27432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4</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 26">
            <a:extLst>
              <a:ext uri="{FF2B5EF4-FFF2-40B4-BE49-F238E27FC236}">
                <a16:creationId xmlns:a16="http://schemas.microsoft.com/office/drawing/2014/main" id="{DDD83FA2-7005-2869-343A-B78BDB4850FF}"/>
              </a:ext>
            </a:extLst>
          </p:cNvPr>
          <p:cNvSpPr/>
          <p:nvPr/>
        </p:nvSpPr>
        <p:spPr>
          <a:xfrm>
            <a:off x="1151891" y="4967779"/>
            <a:ext cx="4754880" cy="8686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Measurable</a:t>
            </a: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  —  Track completion, comprehension, and application. Tie to the Measurement Dashboard from Workshop 5.</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Shape 27">
            <a:extLst>
              <a:ext uri="{FF2B5EF4-FFF2-40B4-BE49-F238E27FC236}">
                <a16:creationId xmlns:a16="http://schemas.microsoft.com/office/drawing/2014/main" id="{8F76925E-DF00-3DD3-4AEA-221469204A9B}"/>
              </a:ext>
            </a:extLst>
          </p:cNvPr>
          <p:cNvSpPr/>
          <p:nvPr/>
        </p:nvSpPr>
        <p:spPr>
          <a:xfrm>
            <a:off x="6272531" y="1538779"/>
            <a:ext cx="5440680" cy="4572000"/>
          </a:xfrm>
          <a:prstGeom prst="rect">
            <a:avLst/>
          </a:prstGeom>
          <a:solidFill>
            <a:srgbClr val="FFF6F2"/>
          </a:solidFill>
          <a:ln w="1905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Text 28">
            <a:extLst>
              <a:ext uri="{FF2B5EF4-FFF2-40B4-BE49-F238E27FC236}">
                <a16:creationId xmlns:a16="http://schemas.microsoft.com/office/drawing/2014/main" id="{EF936976-F614-AEFF-287B-440851E41B80}"/>
              </a:ext>
            </a:extLst>
          </p:cNvPr>
          <p:cNvSpPr/>
          <p:nvPr/>
        </p:nvSpPr>
        <p:spPr>
          <a:xfrm>
            <a:off x="6455411" y="1675939"/>
            <a:ext cx="507492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E08B6F"/>
                </a:solidFill>
                <a:effectLst/>
                <a:uLnTx/>
                <a:uFillTx/>
                <a:latin typeface="Arial" panose="020B0604020202020204" pitchFamily="34" charset="0"/>
                <a:ea typeface="Calibri" pitchFamily="34" charset="-122"/>
                <a:cs typeface="Arial" panose="020B0604020202020204" pitchFamily="34" charset="0"/>
              </a:rPr>
              <a:t>WE ARE NOT DESIGNING…</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Text 29">
            <a:extLst>
              <a:ext uri="{FF2B5EF4-FFF2-40B4-BE49-F238E27FC236}">
                <a16:creationId xmlns:a16="http://schemas.microsoft.com/office/drawing/2014/main" id="{D7782245-1A67-E6BF-15CC-2075D7A45CDA}"/>
              </a:ext>
            </a:extLst>
          </p:cNvPr>
          <p:cNvSpPr/>
          <p:nvPr/>
        </p:nvSpPr>
        <p:spPr>
          <a:xfrm>
            <a:off x="6546851" y="2133139"/>
            <a:ext cx="5074920" cy="3931920"/>
          </a:xfrm>
          <a:prstGeom prst="rect">
            <a:avLst/>
          </a:prstGeom>
          <a:noFill/>
          <a:ln/>
        </p:spPr>
        <p:txBody>
          <a:bodyPr wrap="square" lIns="0" tIns="0" rIns="0" bIns="0" rtlCol="0" anchor="t"/>
          <a:lstStyle/>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mandatory 4-hour e-learning module nobody will watch.</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one-time classroom session for a program that lives for years.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Abstract content disconnected from the processes the roles actually run.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training catalog so comprehensive it becomes the reason the program delays.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Separate curricula per audience tier when the content overlaps — design once, deliver at different depths.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530159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Lightning Demos</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89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7" y="2407920"/>
            <a:ext cx="5833602" cy="32715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 some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real examples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before the exercise starts.</a:t>
            </a:r>
          </a:p>
          <a:p>
            <a:pPr marL="685800" marR="0" lvl="1" indent="-228600" algn="l" defTabSz="914400" rtl="0" eaLnBrk="1" fontAlgn="auto" latinLnBrk="0" hangingPunct="1">
              <a:lnSpc>
                <a:spcPct val="90000"/>
              </a:lnSpc>
              <a:spcBef>
                <a:spcPts val="500"/>
              </a:spcBef>
              <a:spcAft>
                <a:spcPts val="0"/>
              </a:spcAft>
              <a:buClr>
                <a:srgbClr val="5CB6F9"/>
              </a:buClr>
              <a:buSzTx/>
              <a:buFont typeface="Wingdings" panose="05000000000000000000" pitchFamily="2" charset="2"/>
              <a:buChar char="Ø"/>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Afternoon Session:</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1000"/>
              </a:spcBef>
              <a:spcAft>
                <a:spcPts val="0"/>
              </a:spcAft>
              <a:buClr>
                <a:srgbClr val="5CB6F9"/>
              </a:buClr>
              <a:buSzTx/>
              <a:buFont typeface="Wingdings" pitchFamily="2" charset="2"/>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Training</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sp>
        <p:nvSpPr>
          <p:cNvPr id="3" name="Rectangle 2">
            <a:extLst>
              <a:ext uri="{FF2B5EF4-FFF2-40B4-BE49-F238E27FC236}">
                <a16:creationId xmlns:a16="http://schemas.microsoft.com/office/drawing/2014/main" id="{CEA45105-518D-D5CE-F8A9-E8BE53CBCCB0}"/>
              </a:ext>
            </a:extLst>
          </p:cNvPr>
          <p:cNvSpPr/>
          <p:nvPr/>
        </p:nvSpPr>
        <p:spPr>
          <a:xfrm>
            <a:off x="9730856" y="49376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SKILLS MATRIX</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Outlining the required competencies and skills for each role </a:t>
            </a:r>
          </a:p>
        </p:txBody>
      </p:sp>
      <p:sp>
        <p:nvSpPr>
          <p:cNvPr id="11" name="Rectangle 10">
            <a:extLst>
              <a:ext uri="{FF2B5EF4-FFF2-40B4-BE49-F238E27FC236}">
                <a16:creationId xmlns:a16="http://schemas.microsoft.com/office/drawing/2014/main" id="{33683B96-97A4-ECBF-2E52-66E4F95EF9EA}"/>
              </a:ext>
            </a:extLst>
          </p:cNvPr>
          <p:cNvSpPr/>
          <p:nvPr/>
        </p:nvSpPr>
        <p:spPr>
          <a:xfrm>
            <a:off x="7381834" y="49376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QUICK REFERENCE CARDS</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Printable or digital cheat sheets </a:t>
            </a:r>
          </a:p>
        </p:txBody>
      </p:sp>
      <p:sp>
        <p:nvSpPr>
          <p:cNvPr id="12" name="Rectangle 11">
            <a:extLst>
              <a:ext uri="{FF2B5EF4-FFF2-40B4-BE49-F238E27FC236}">
                <a16:creationId xmlns:a16="http://schemas.microsoft.com/office/drawing/2014/main" id="{7F9CE914-DC14-D743-8A84-5488E5706EC8}"/>
              </a:ext>
            </a:extLst>
          </p:cNvPr>
          <p:cNvSpPr/>
          <p:nvPr/>
        </p:nvSpPr>
        <p:spPr>
          <a:xfrm>
            <a:off x="5032812" y="4937665"/>
            <a:ext cx="2052658" cy="1212309"/>
          </a:xfrm>
          <a:prstGeom prst="rect">
            <a:avLst/>
          </a:prstGeom>
          <a:solidFill>
            <a:srgbClr val="FFFF00"/>
          </a:solidFill>
          <a:ln>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VIDEOS</a:t>
            </a:r>
            <a:endParaRPr kumimoji="0" lang="en-US" sz="11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Big Idea: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Short, targeted videos that explain data governance</a:t>
            </a:r>
          </a:p>
        </p:txBody>
      </p:sp>
      <p:pic>
        <p:nvPicPr>
          <p:cNvPr id="19" name="Picture 18">
            <a:extLst>
              <a:ext uri="{FF2B5EF4-FFF2-40B4-BE49-F238E27FC236}">
                <a16:creationId xmlns:a16="http://schemas.microsoft.com/office/drawing/2014/main" id="{DE2CFA9A-F78C-ADDB-A3A5-68088F664245}"/>
              </a:ext>
            </a:extLst>
          </p:cNvPr>
          <p:cNvPicPr>
            <a:picLocks noChangeAspect="1"/>
          </p:cNvPicPr>
          <p:nvPr/>
        </p:nvPicPr>
        <p:blipFill>
          <a:blip r:embed="rId3"/>
          <a:stretch>
            <a:fillRect/>
          </a:stretch>
        </p:blipFill>
        <p:spPr>
          <a:xfrm>
            <a:off x="4975900" y="3168145"/>
            <a:ext cx="2240200" cy="1459524"/>
          </a:xfrm>
          <a:prstGeom prst="rect">
            <a:avLst/>
          </a:prstGeom>
        </p:spPr>
      </p:pic>
      <p:pic>
        <p:nvPicPr>
          <p:cNvPr id="1026" name="Picture 2" descr="Buy Windows 10 Quick Reference Cards - TeachUcomp, Inc.">
            <a:extLst>
              <a:ext uri="{FF2B5EF4-FFF2-40B4-BE49-F238E27FC236}">
                <a16:creationId xmlns:a16="http://schemas.microsoft.com/office/drawing/2014/main" id="{AEB3C8CB-1760-598C-BEDC-8EB1227181AE}"/>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709905" y="3034036"/>
            <a:ext cx="1352816" cy="175132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6">
            <a:extLst>
              <a:ext uri="{FF2B5EF4-FFF2-40B4-BE49-F238E27FC236}">
                <a16:creationId xmlns:a16="http://schemas.microsoft.com/office/drawing/2014/main" id="{0FD6C9AE-533C-460A-3713-225F27F9A71A}"/>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9730855" y="3013752"/>
            <a:ext cx="2052659" cy="1643085"/>
          </a:xfrm>
          <a:prstGeom prst="rect">
            <a:avLst/>
          </a:prstGeom>
        </p:spPr>
      </p:pic>
      <p:grpSp>
        <p:nvGrpSpPr>
          <p:cNvPr id="18" name="Group 17">
            <a:extLst>
              <a:ext uri="{FF2B5EF4-FFF2-40B4-BE49-F238E27FC236}">
                <a16:creationId xmlns:a16="http://schemas.microsoft.com/office/drawing/2014/main" id="{5CD8D3AB-400C-3495-629D-2C8E7FE09B65}"/>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8EB4CC7F-3661-B1A8-F9A2-E775450592D0}"/>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5" name="Group 24">
              <a:extLst>
                <a:ext uri="{FF2B5EF4-FFF2-40B4-BE49-F238E27FC236}">
                  <a16:creationId xmlns:a16="http://schemas.microsoft.com/office/drawing/2014/main" id="{8B81431D-97E7-DAC6-68E6-EC759678F284}"/>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D3CEB470-6176-6C64-5645-FDE3B9AF15A7}"/>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28" name="Rectangle 27">
                <a:extLst>
                  <a:ext uri="{FF2B5EF4-FFF2-40B4-BE49-F238E27FC236}">
                    <a16:creationId xmlns:a16="http://schemas.microsoft.com/office/drawing/2014/main" id="{99852342-6492-9B83-8BF3-FC02A8F83925}"/>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DC729048-1C9E-CF5E-4E12-6CDDFC5BE87C}"/>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Tree>
    <p:extLst>
      <p:ext uri="{BB962C8B-B14F-4D97-AF65-F5344CB8AC3E}">
        <p14:creationId xmlns:p14="http://schemas.microsoft.com/office/powerpoint/2010/main" val="42690359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10" presetClass="entr" presetSubtype="0" fill="hold" nodeType="with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fade">
                                      <p:cBhvr>
                                        <p:cTn id="19" dur="500"/>
                                        <p:tgtEl>
                                          <p:spTgt spid="1026"/>
                                        </p:tgtEl>
                                      </p:cBhvr>
                                    </p:animEffect>
                                  </p:childTnLst>
                                </p:cTn>
                              </p:par>
                              <p:par>
                                <p:cTn id="20" presetID="10" presetClass="entr" presetSubtype="0" fill="hold"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1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Keeping Score | Workshop 5 of 7</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Metrics Mapping</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17" name="Tijdelijke aanduiding voor inhoud 5">
            <a:extLst>
              <a:ext uri="{FF2B5EF4-FFF2-40B4-BE49-F238E27FC236}">
                <a16:creationId xmlns:a16="http://schemas.microsoft.com/office/drawing/2014/main" id="{E27B0E0A-F484-A83A-F9A3-897DE37D0DE1}"/>
              </a:ext>
            </a:extLst>
          </p:cNvPr>
          <p:cNvSpPr txBox="1">
            <a:spLocks/>
          </p:cNvSpPr>
          <p:nvPr/>
        </p:nvSpPr>
        <p:spPr>
          <a:xfrm>
            <a:off x="5653548" y="2407920"/>
            <a:ext cx="5833602" cy="3271520"/>
          </a:xfrm>
          <a:prstGeom prst="rect">
            <a:avLst/>
          </a:prstGeom>
        </p:spPr>
        <p:txBody>
          <a:bodyPr vert="horz" lIns="0" tIns="0" rIns="0" bIns="0" rtlCol="0" anchor="t" anchorCtr="0">
            <a:norm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this first exercise, we will identify and map out the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key data quality metrics and governance KPIs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that will form the foundation of our data governance dashboard.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These metrics will allow us to measure not only the health and integrity of our Critical Data Elements (CDEs) but also the efficiency and effectiveness of our overall data governance program. </a:t>
            </a:r>
          </a:p>
          <a:p>
            <a:pPr marL="0" marR="0" lvl="0" indent="0" algn="just" defTabSz="914400" rtl="0" eaLnBrk="1" fontAlgn="auto" latinLnBrk="0" hangingPunct="1">
              <a:lnSpc>
                <a:spcPct val="100000"/>
              </a:lnSpc>
              <a:spcBef>
                <a:spcPts val="1000"/>
              </a:spcBef>
              <a:spcAft>
                <a:spcPts val="0"/>
              </a:spcAft>
              <a:buClrTx/>
              <a:buSzTx/>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selecting the right metrics, we ensure that our data governance initiatives are driven by meaningful, measurable goals. Through collaboration, we will narrow down the most important metrics, enabling us to track progress and drive impactful decision-making</a:t>
            </a: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4358640" cy="170188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428633"/>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1: Measurement Focus</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1" y="4408449"/>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1" y="4884908"/>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24" name="Tijdelijke aanduiding voor tekst 44">
            <a:extLst>
              <a:ext uri="{FF2B5EF4-FFF2-40B4-BE49-F238E27FC236}">
                <a16:creationId xmlns:a16="http://schemas.microsoft.com/office/drawing/2014/main" id="{A205EB46-4677-89A3-188C-13BE6851DD97}"/>
              </a:ext>
            </a:extLst>
          </p:cNvPr>
          <p:cNvSpPr txBox="1">
            <a:spLocks/>
          </p:cNvSpPr>
          <p:nvPr/>
        </p:nvSpPr>
        <p:spPr>
          <a:xfrm>
            <a:off x="704851" y="5362480"/>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6.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grpSp>
        <p:nvGrpSpPr>
          <p:cNvPr id="8" name="Group 7">
            <a:extLst>
              <a:ext uri="{FF2B5EF4-FFF2-40B4-BE49-F238E27FC236}">
                <a16:creationId xmlns:a16="http://schemas.microsoft.com/office/drawing/2014/main" id="{68A12652-FF67-59CE-306D-C0AAD6691484}"/>
              </a:ext>
            </a:extLst>
          </p:cNvPr>
          <p:cNvGrpSpPr/>
          <p:nvPr/>
        </p:nvGrpSpPr>
        <p:grpSpPr>
          <a:xfrm>
            <a:off x="10820400" y="158021"/>
            <a:ext cx="1262954" cy="262128"/>
            <a:chOff x="10892274" y="158021"/>
            <a:chExt cx="1191080" cy="262128"/>
          </a:xfrm>
        </p:grpSpPr>
        <p:sp>
          <p:nvSpPr>
            <p:cNvPr id="9" name="Oval 8">
              <a:extLst>
                <a:ext uri="{FF2B5EF4-FFF2-40B4-BE49-F238E27FC236}">
                  <a16:creationId xmlns:a16="http://schemas.microsoft.com/office/drawing/2014/main" id="{4B667C18-D0B9-F649-9A4A-159E7977922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0" name="Group 9">
              <a:extLst>
                <a:ext uri="{FF2B5EF4-FFF2-40B4-BE49-F238E27FC236}">
                  <a16:creationId xmlns:a16="http://schemas.microsoft.com/office/drawing/2014/main" id="{4DB1118A-0219-7B32-0843-75F933FEBC84}"/>
                </a:ext>
              </a:extLst>
            </p:cNvPr>
            <p:cNvGrpSpPr/>
            <p:nvPr/>
          </p:nvGrpSpPr>
          <p:grpSpPr>
            <a:xfrm>
              <a:off x="10892274" y="158021"/>
              <a:ext cx="1191080" cy="262128"/>
              <a:chOff x="9614080" y="308749"/>
              <a:chExt cx="1191080" cy="262128"/>
            </a:xfrm>
          </p:grpSpPr>
          <p:sp>
            <p:nvSpPr>
              <p:cNvPr id="16" name="Rectangle 15">
                <a:extLst>
                  <a:ext uri="{FF2B5EF4-FFF2-40B4-BE49-F238E27FC236}">
                    <a16:creationId xmlns:a16="http://schemas.microsoft.com/office/drawing/2014/main" id="{5093280A-F23D-4787-66F7-C05EB5B25F9C}"/>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Monday</a:t>
                </a:r>
              </a:p>
            </p:txBody>
          </p:sp>
          <p:sp>
            <p:nvSpPr>
              <p:cNvPr id="20" name="Rectangle 19">
                <a:extLst>
                  <a:ext uri="{FF2B5EF4-FFF2-40B4-BE49-F238E27FC236}">
                    <a16:creationId xmlns:a16="http://schemas.microsoft.com/office/drawing/2014/main" id="{FC5FD6CF-1E2D-0434-0068-610A5972D33D}"/>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8147668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48503C-7D99-F2A8-2096-85E4B0318F2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8FF2975-FAB2-9C1A-775C-798EBCC83648}"/>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Lightning Demos</a:t>
            </a:r>
          </a:p>
        </p:txBody>
      </p:sp>
      <p:sp>
        <p:nvSpPr>
          <p:cNvPr id="4" name="Footer Placeholder 3">
            <a:extLst>
              <a:ext uri="{FF2B5EF4-FFF2-40B4-BE49-F238E27FC236}">
                <a16:creationId xmlns:a16="http://schemas.microsoft.com/office/drawing/2014/main" id="{6B0B72EE-3D5A-C5CC-312D-D9B52E429BED}"/>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4A9D421D-0044-D1A6-EF73-C507F9CE873A}"/>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90</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F70A434F-2071-A601-2126-A332C0F0F90C}"/>
              </a:ext>
            </a:extLst>
          </p:cNvPr>
          <p:cNvSpPr txBox="1">
            <a:spLocks/>
          </p:cNvSpPr>
          <p:nvPr/>
        </p:nvSpPr>
        <p:spPr>
          <a:xfrm>
            <a:off x="704851" y="2407920"/>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1DB80605-115B-51D8-7901-D8B9ED3EB1D2}"/>
              </a:ext>
            </a:extLst>
          </p:cNvPr>
          <p:cNvSpPr txBox="1">
            <a:spLocks/>
          </p:cNvSpPr>
          <p:nvPr/>
        </p:nvSpPr>
        <p:spPr>
          <a:xfrm>
            <a:off x="704851" y="2884379"/>
            <a:ext cx="3395202" cy="31591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0ACC87EE-316E-7875-85BB-9646703B95D4}"/>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608DE641-4F58-CCAB-968F-FC81C642F2DC}"/>
              </a:ext>
            </a:extLst>
          </p:cNvPr>
          <p:cNvSpPr/>
          <p:nvPr/>
        </p:nvSpPr>
        <p:spPr>
          <a:xfrm>
            <a:off x="276224" y="2108113"/>
            <a:ext cx="4105276"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15BC3EB4-2C5D-EF88-C984-353B8C00FAB0}"/>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Training</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434652E1-40D1-827B-8BC8-A63A65CBFEBD}"/>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49406873-E9AB-6C5D-5E6C-4BE720E629B2}"/>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18" name="Group 17">
            <a:extLst>
              <a:ext uri="{FF2B5EF4-FFF2-40B4-BE49-F238E27FC236}">
                <a16:creationId xmlns:a16="http://schemas.microsoft.com/office/drawing/2014/main" id="{360DB862-83C4-55A1-1AA9-9112412A7564}"/>
              </a:ext>
            </a:extLst>
          </p:cNvPr>
          <p:cNvGrpSpPr/>
          <p:nvPr/>
        </p:nvGrpSpPr>
        <p:grpSpPr>
          <a:xfrm>
            <a:off x="10820400" y="158021"/>
            <a:ext cx="1262954" cy="262128"/>
            <a:chOff x="10892274" y="158021"/>
            <a:chExt cx="1191080" cy="262128"/>
          </a:xfrm>
        </p:grpSpPr>
        <p:sp>
          <p:nvSpPr>
            <p:cNvPr id="24" name="Oval 23">
              <a:extLst>
                <a:ext uri="{FF2B5EF4-FFF2-40B4-BE49-F238E27FC236}">
                  <a16:creationId xmlns:a16="http://schemas.microsoft.com/office/drawing/2014/main" id="{4BB9BBF3-9A5F-77A7-6443-FB4183BCB153}"/>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25" name="Group 24">
              <a:extLst>
                <a:ext uri="{FF2B5EF4-FFF2-40B4-BE49-F238E27FC236}">
                  <a16:creationId xmlns:a16="http://schemas.microsoft.com/office/drawing/2014/main" id="{4792A2F4-F519-BC18-FB10-B02ED363B903}"/>
                </a:ext>
              </a:extLst>
            </p:cNvPr>
            <p:cNvGrpSpPr/>
            <p:nvPr/>
          </p:nvGrpSpPr>
          <p:grpSpPr>
            <a:xfrm>
              <a:off x="10892274" y="158021"/>
              <a:ext cx="1191080" cy="262128"/>
              <a:chOff x="9614080" y="308749"/>
              <a:chExt cx="1191080" cy="262128"/>
            </a:xfrm>
          </p:grpSpPr>
          <p:sp>
            <p:nvSpPr>
              <p:cNvPr id="26" name="Rectangle 25">
                <a:extLst>
                  <a:ext uri="{FF2B5EF4-FFF2-40B4-BE49-F238E27FC236}">
                    <a16:creationId xmlns:a16="http://schemas.microsoft.com/office/drawing/2014/main" id="{3EAFA9AE-5643-5DC5-B3FC-5871D304DC9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28" name="Rectangle 27">
                <a:extLst>
                  <a:ext uri="{FF2B5EF4-FFF2-40B4-BE49-F238E27FC236}">
                    <a16:creationId xmlns:a16="http://schemas.microsoft.com/office/drawing/2014/main" id="{E4E5B501-2883-D42D-F865-039B5C0DD4A7}"/>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9" name="Rectangle 28">
            <a:extLst>
              <a:ext uri="{FF2B5EF4-FFF2-40B4-BE49-F238E27FC236}">
                <a16:creationId xmlns:a16="http://schemas.microsoft.com/office/drawing/2014/main" id="{D92583B7-3996-0004-4D28-D7EDFCA8E87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1</a:t>
            </a:r>
          </a:p>
        </p:txBody>
      </p:sp>
      <p:sp>
        <p:nvSpPr>
          <p:cNvPr id="8" name="Text 26">
            <a:extLst>
              <a:ext uri="{FF2B5EF4-FFF2-40B4-BE49-F238E27FC236}">
                <a16:creationId xmlns:a16="http://schemas.microsoft.com/office/drawing/2014/main" id="{FA82278B-4072-7F72-6991-A960E2E91FE3}"/>
              </a:ext>
            </a:extLst>
          </p:cNvPr>
          <p:cNvSpPr/>
          <p:nvPr/>
        </p:nvSpPr>
        <p:spPr>
          <a:xfrm>
            <a:off x="4651250" y="1703345"/>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Afternoon Session  ·  Training Examples</a:t>
            </a:r>
          </a:p>
        </p:txBody>
      </p:sp>
      <p:sp>
        <p:nvSpPr>
          <p:cNvPr id="9" name="Text 27">
            <a:extLst>
              <a:ext uri="{FF2B5EF4-FFF2-40B4-BE49-F238E27FC236}">
                <a16:creationId xmlns:a16="http://schemas.microsoft.com/office/drawing/2014/main" id="{0A9C5595-8111-8F9E-FAFA-EC4AC465533B}"/>
              </a:ext>
            </a:extLst>
          </p:cNvPr>
          <p:cNvSpPr/>
          <p:nvPr/>
        </p:nvSpPr>
        <p:spPr>
          <a:xfrm>
            <a:off x="4651250" y="2069105"/>
            <a:ext cx="74980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Show examples of training formats — think about both what's taught and how it's delivered.</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Shape 28">
            <a:extLst>
              <a:ext uri="{FF2B5EF4-FFF2-40B4-BE49-F238E27FC236}">
                <a16:creationId xmlns:a16="http://schemas.microsoft.com/office/drawing/2014/main" id="{01B30CB1-8D16-DBE3-5F4D-191AAD25AE09}"/>
              </a:ext>
            </a:extLst>
          </p:cNvPr>
          <p:cNvSpPr/>
          <p:nvPr/>
        </p:nvSpPr>
        <p:spPr>
          <a:xfrm>
            <a:off x="4651250" y="266346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29">
            <a:extLst>
              <a:ext uri="{FF2B5EF4-FFF2-40B4-BE49-F238E27FC236}">
                <a16:creationId xmlns:a16="http://schemas.microsoft.com/office/drawing/2014/main" id="{36E9EA29-07E6-82B1-6677-AADB7A144F0E}"/>
              </a:ext>
            </a:extLst>
          </p:cNvPr>
          <p:cNvSpPr/>
          <p:nvPr/>
        </p:nvSpPr>
        <p:spPr>
          <a:xfrm>
            <a:off x="4651250" y="2663465"/>
            <a:ext cx="237744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30">
            <a:extLst>
              <a:ext uri="{FF2B5EF4-FFF2-40B4-BE49-F238E27FC236}">
                <a16:creationId xmlns:a16="http://schemas.microsoft.com/office/drawing/2014/main" id="{79861742-E62C-F500-675C-365D94C566BB}"/>
              </a:ext>
            </a:extLst>
          </p:cNvPr>
          <p:cNvSpPr/>
          <p:nvPr/>
        </p:nvSpPr>
        <p:spPr>
          <a:xfrm>
            <a:off x="4742690" y="266346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Skills Matrix</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31">
            <a:extLst>
              <a:ext uri="{FF2B5EF4-FFF2-40B4-BE49-F238E27FC236}">
                <a16:creationId xmlns:a16="http://schemas.microsoft.com/office/drawing/2014/main" id="{ED0EBF59-CCC6-A2BD-0671-D2E5F1F374C7}"/>
              </a:ext>
            </a:extLst>
          </p:cNvPr>
          <p:cNvSpPr/>
          <p:nvPr/>
        </p:nvSpPr>
        <p:spPr>
          <a:xfrm>
            <a:off x="4788410" y="312066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role-by-topic grid showing the required competency level for each data governance role. Drives gap analysis.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2">
            <a:extLst>
              <a:ext uri="{FF2B5EF4-FFF2-40B4-BE49-F238E27FC236}">
                <a16:creationId xmlns:a16="http://schemas.microsoft.com/office/drawing/2014/main" id="{3AF637F2-6D29-3B75-E423-0A632409491F}"/>
              </a:ext>
            </a:extLst>
          </p:cNvPr>
          <p:cNvSpPr/>
          <p:nvPr/>
        </p:nvSpPr>
        <p:spPr>
          <a:xfrm>
            <a:off x="7120130" y="266346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3">
            <a:extLst>
              <a:ext uri="{FF2B5EF4-FFF2-40B4-BE49-F238E27FC236}">
                <a16:creationId xmlns:a16="http://schemas.microsoft.com/office/drawing/2014/main" id="{15811560-3402-072E-106B-759C5519EC02}"/>
              </a:ext>
            </a:extLst>
          </p:cNvPr>
          <p:cNvSpPr/>
          <p:nvPr/>
        </p:nvSpPr>
        <p:spPr>
          <a:xfrm>
            <a:off x="7120130" y="2663465"/>
            <a:ext cx="237744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4">
            <a:extLst>
              <a:ext uri="{FF2B5EF4-FFF2-40B4-BE49-F238E27FC236}">
                <a16:creationId xmlns:a16="http://schemas.microsoft.com/office/drawing/2014/main" id="{EC1813FD-5AA9-AEC8-A2DB-56F7C1BFC902}"/>
              </a:ext>
            </a:extLst>
          </p:cNvPr>
          <p:cNvSpPr/>
          <p:nvPr/>
        </p:nvSpPr>
        <p:spPr>
          <a:xfrm>
            <a:off x="7211570" y="266346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Quick Reference Cards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35">
            <a:extLst>
              <a:ext uri="{FF2B5EF4-FFF2-40B4-BE49-F238E27FC236}">
                <a16:creationId xmlns:a16="http://schemas.microsoft.com/office/drawing/2014/main" id="{FFABF93F-60C4-7348-3B42-0027CAD7BCE1}"/>
              </a:ext>
            </a:extLst>
          </p:cNvPr>
          <p:cNvSpPr/>
          <p:nvPr/>
        </p:nvSpPr>
        <p:spPr>
          <a:xfrm>
            <a:off x="7257290" y="312066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Printable (or digital) cheat sheets: steward responsibilities, how to raise a data issue, policy do's &amp; don'ts.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36">
            <a:extLst>
              <a:ext uri="{FF2B5EF4-FFF2-40B4-BE49-F238E27FC236}">
                <a16:creationId xmlns:a16="http://schemas.microsoft.com/office/drawing/2014/main" id="{52A136D5-96E2-E171-2850-9F912002E39F}"/>
              </a:ext>
            </a:extLst>
          </p:cNvPr>
          <p:cNvSpPr/>
          <p:nvPr/>
        </p:nvSpPr>
        <p:spPr>
          <a:xfrm>
            <a:off x="9589010" y="266346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37">
            <a:extLst>
              <a:ext uri="{FF2B5EF4-FFF2-40B4-BE49-F238E27FC236}">
                <a16:creationId xmlns:a16="http://schemas.microsoft.com/office/drawing/2014/main" id="{C4DDDC56-059A-1F72-9883-E40B2741A039}"/>
              </a:ext>
            </a:extLst>
          </p:cNvPr>
          <p:cNvSpPr/>
          <p:nvPr/>
        </p:nvSpPr>
        <p:spPr>
          <a:xfrm>
            <a:off x="9589010" y="2663465"/>
            <a:ext cx="2377440" cy="36576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38">
            <a:extLst>
              <a:ext uri="{FF2B5EF4-FFF2-40B4-BE49-F238E27FC236}">
                <a16:creationId xmlns:a16="http://schemas.microsoft.com/office/drawing/2014/main" id="{C6D732C0-C0F5-1276-9FD5-3E8B0161455A}"/>
              </a:ext>
            </a:extLst>
          </p:cNvPr>
          <p:cNvSpPr/>
          <p:nvPr/>
        </p:nvSpPr>
        <p:spPr>
          <a:xfrm>
            <a:off x="9680450" y="266346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Short Targeted Videos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39">
            <a:extLst>
              <a:ext uri="{FF2B5EF4-FFF2-40B4-BE49-F238E27FC236}">
                <a16:creationId xmlns:a16="http://schemas.microsoft.com/office/drawing/2014/main" id="{0EBCFD70-A4A7-44E6-6A65-4B126762CFAD}"/>
              </a:ext>
            </a:extLst>
          </p:cNvPr>
          <p:cNvSpPr/>
          <p:nvPr/>
        </p:nvSpPr>
        <p:spPr>
          <a:xfrm>
            <a:off x="9726170" y="312066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3-minute videos explaining one concept — 'What is a CDE?', 'What is a control point?'. Indexed on the portal.</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0">
            <a:extLst>
              <a:ext uri="{FF2B5EF4-FFF2-40B4-BE49-F238E27FC236}">
                <a16:creationId xmlns:a16="http://schemas.microsoft.com/office/drawing/2014/main" id="{126F6525-DA1C-937B-364E-7B4F631CE230}"/>
              </a:ext>
            </a:extLst>
          </p:cNvPr>
          <p:cNvSpPr/>
          <p:nvPr/>
        </p:nvSpPr>
        <p:spPr>
          <a:xfrm>
            <a:off x="4651250" y="440082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41">
            <a:extLst>
              <a:ext uri="{FF2B5EF4-FFF2-40B4-BE49-F238E27FC236}">
                <a16:creationId xmlns:a16="http://schemas.microsoft.com/office/drawing/2014/main" id="{465831BF-9B5C-7B63-1399-4BDF01319E5A}"/>
              </a:ext>
            </a:extLst>
          </p:cNvPr>
          <p:cNvSpPr/>
          <p:nvPr/>
        </p:nvSpPr>
        <p:spPr>
          <a:xfrm>
            <a:off x="4651250" y="4400825"/>
            <a:ext cx="2377440" cy="365760"/>
          </a:xfrm>
          <a:prstGeom prst="rect">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42">
            <a:extLst>
              <a:ext uri="{FF2B5EF4-FFF2-40B4-BE49-F238E27FC236}">
                <a16:creationId xmlns:a16="http://schemas.microsoft.com/office/drawing/2014/main" id="{3BC0B85F-D722-DA08-142D-D0EAE487D538}"/>
              </a:ext>
            </a:extLst>
          </p:cNvPr>
          <p:cNvSpPr/>
          <p:nvPr/>
        </p:nvSpPr>
        <p:spPr>
          <a:xfrm>
            <a:off x="4742690" y="440082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Scenario Role-Plays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3">
            <a:extLst>
              <a:ext uri="{FF2B5EF4-FFF2-40B4-BE49-F238E27FC236}">
                <a16:creationId xmlns:a16="http://schemas.microsoft.com/office/drawing/2014/main" id="{C4D43725-FB48-88B7-8B6C-0793927D9688}"/>
              </a:ext>
            </a:extLst>
          </p:cNvPr>
          <p:cNvSpPr/>
          <p:nvPr/>
        </p:nvSpPr>
        <p:spPr>
          <a:xfrm>
            <a:off x="4788410" y="485802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Realistic case studies: a DQ incident or a glossary dispute, played out by stewards in a half-day session.</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4">
            <a:extLst>
              <a:ext uri="{FF2B5EF4-FFF2-40B4-BE49-F238E27FC236}">
                <a16:creationId xmlns:a16="http://schemas.microsoft.com/office/drawing/2014/main" id="{4B30FEB3-5DEC-D8D2-279F-F2F0427EABDC}"/>
              </a:ext>
            </a:extLst>
          </p:cNvPr>
          <p:cNvSpPr/>
          <p:nvPr/>
        </p:nvSpPr>
        <p:spPr>
          <a:xfrm>
            <a:off x="7120130" y="440082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45">
            <a:extLst>
              <a:ext uri="{FF2B5EF4-FFF2-40B4-BE49-F238E27FC236}">
                <a16:creationId xmlns:a16="http://schemas.microsoft.com/office/drawing/2014/main" id="{79F6E124-F6FE-D03E-834F-D2DFC0331145}"/>
              </a:ext>
            </a:extLst>
          </p:cNvPr>
          <p:cNvSpPr/>
          <p:nvPr/>
        </p:nvSpPr>
        <p:spPr>
          <a:xfrm>
            <a:off x="7120130" y="4400825"/>
            <a:ext cx="2377440" cy="365760"/>
          </a:xfrm>
          <a:prstGeom prst="rect">
            <a:avLst/>
          </a:prstGeom>
          <a:solidFill>
            <a:srgbClr val="E08B6F"/>
          </a:solidFill>
          <a:ln w="12700">
            <a:solidFill>
              <a:srgbClr val="E08B6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46">
            <a:extLst>
              <a:ext uri="{FF2B5EF4-FFF2-40B4-BE49-F238E27FC236}">
                <a16:creationId xmlns:a16="http://schemas.microsoft.com/office/drawing/2014/main" id="{9FCD9C29-0989-8BE8-238A-9DCB86E80B22}"/>
              </a:ext>
            </a:extLst>
          </p:cNvPr>
          <p:cNvSpPr/>
          <p:nvPr/>
        </p:nvSpPr>
        <p:spPr>
          <a:xfrm>
            <a:off x="7211570" y="440082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Mentorship Pairs</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47">
            <a:extLst>
              <a:ext uri="{FF2B5EF4-FFF2-40B4-BE49-F238E27FC236}">
                <a16:creationId xmlns:a16="http://schemas.microsoft.com/office/drawing/2014/main" id="{C85B5F74-0E77-5C0F-D386-2AFC369C0D6D}"/>
              </a:ext>
            </a:extLst>
          </p:cNvPr>
          <p:cNvSpPr/>
          <p:nvPr/>
        </p:nvSpPr>
        <p:spPr>
          <a:xfrm>
            <a:off x="7257290" y="485802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Pair experienced stewards with new ones for 8 weeks. Structured agenda, but loose format.</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48">
            <a:extLst>
              <a:ext uri="{FF2B5EF4-FFF2-40B4-BE49-F238E27FC236}">
                <a16:creationId xmlns:a16="http://schemas.microsoft.com/office/drawing/2014/main" id="{86246E1B-0654-69A5-9C7C-2A92DD998D26}"/>
              </a:ext>
            </a:extLst>
          </p:cNvPr>
          <p:cNvSpPr/>
          <p:nvPr/>
        </p:nvSpPr>
        <p:spPr>
          <a:xfrm>
            <a:off x="9589010" y="4400825"/>
            <a:ext cx="2377440" cy="1645920"/>
          </a:xfrm>
          <a:prstGeom prst="rect">
            <a:avLst/>
          </a:prstGeom>
          <a:solidFill>
            <a:srgbClr val="FFFFFF"/>
          </a:solidFill>
          <a:ln w="6350">
            <a:solidFill>
              <a:srgbClr val="CBD5E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49">
            <a:extLst>
              <a:ext uri="{FF2B5EF4-FFF2-40B4-BE49-F238E27FC236}">
                <a16:creationId xmlns:a16="http://schemas.microsoft.com/office/drawing/2014/main" id="{12A825FC-86DA-1308-ABAE-2129A15BB332}"/>
              </a:ext>
            </a:extLst>
          </p:cNvPr>
          <p:cNvSpPr/>
          <p:nvPr/>
        </p:nvSpPr>
        <p:spPr>
          <a:xfrm>
            <a:off x="9589010" y="4400825"/>
            <a:ext cx="2377440" cy="36576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50">
            <a:extLst>
              <a:ext uri="{FF2B5EF4-FFF2-40B4-BE49-F238E27FC236}">
                <a16:creationId xmlns:a16="http://schemas.microsoft.com/office/drawing/2014/main" id="{90B86B62-1A4D-B3E9-DAF6-B8645C5B8B14}"/>
              </a:ext>
            </a:extLst>
          </p:cNvPr>
          <p:cNvSpPr/>
          <p:nvPr/>
        </p:nvSpPr>
        <p:spPr>
          <a:xfrm>
            <a:off x="9680450" y="4400825"/>
            <a:ext cx="219456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Certification Ladder</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51">
            <a:extLst>
              <a:ext uri="{FF2B5EF4-FFF2-40B4-BE49-F238E27FC236}">
                <a16:creationId xmlns:a16="http://schemas.microsoft.com/office/drawing/2014/main" id="{4FFF6E9B-A5B3-748E-D94C-B849A9DF7E35}"/>
              </a:ext>
            </a:extLst>
          </p:cNvPr>
          <p:cNvSpPr/>
          <p:nvPr/>
        </p:nvSpPr>
        <p:spPr>
          <a:xfrm>
            <a:off x="9726170" y="4858025"/>
            <a:ext cx="2103120" cy="109728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Internal badges: Governance Literate → Practitioner → Expert. Tied to the Skills Matrix.</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976808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B66904-A82B-BAF5-753E-EEC494BFA2E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1DD6823-34BE-F83F-91C8-14CD8AAA196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10 for 10 Brainstorm</a:t>
            </a:r>
          </a:p>
        </p:txBody>
      </p:sp>
      <p:sp>
        <p:nvSpPr>
          <p:cNvPr id="4" name="Footer Placeholder 3">
            <a:extLst>
              <a:ext uri="{FF2B5EF4-FFF2-40B4-BE49-F238E27FC236}">
                <a16:creationId xmlns:a16="http://schemas.microsoft.com/office/drawing/2014/main" id="{CF4E4873-699F-9CEB-C5F8-16B7C4771D56}"/>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CB1C48DF-F0BE-93BA-AF4C-0918BE26B71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91</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629A1F94-780E-3AC8-BB60-29C0D5913738}"/>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F743B542-249F-552B-5CE7-A538135CF3E6}"/>
              </a:ext>
            </a:extLst>
          </p:cNvPr>
          <p:cNvSpPr txBox="1">
            <a:spLocks/>
          </p:cNvSpPr>
          <p:nvPr/>
        </p:nvSpPr>
        <p:spPr>
          <a:xfrm>
            <a:off x="704851" y="2884379"/>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3438D5D0-A0D6-E31E-3431-1BEECB290334}"/>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1E4327A9-96F7-5E29-78C7-9AA1EA5527D3}"/>
              </a:ext>
            </a:extLst>
          </p:cNvPr>
          <p:cNvSpPr/>
          <p:nvPr/>
        </p:nvSpPr>
        <p:spPr>
          <a:xfrm>
            <a:off x="276224" y="2108113"/>
            <a:ext cx="4358640"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5EF4D54A-1C1F-81A4-7483-3FAA990937E9}"/>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Training</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B5032F10-2ABE-4659-3468-9475AC2E49B6}"/>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5F948CF1-D926-BAE2-B494-8AF37B373297}"/>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3" name="Group 32">
            <a:extLst>
              <a:ext uri="{FF2B5EF4-FFF2-40B4-BE49-F238E27FC236}">
                <a16:creationId xmlns:a16="http://schemas.microsoft.com/office/drawing/2014/main" id="{737FB85D-F565-7158-2354-78D3A9729CE0}"/>
              </a:ext>
            </a:extLst>
          </p:cNvPr>
          <p:cNvGrpSpPr/>
          <p:nvPr/>
        </p:nvGrpSpPr>
        <p:grpSpPr>
          <a:xfrm>
            <a:off x="10820400" y="158021"/>
            <a:ext cx="1262954" cy="262128"/>
            <a:chOff x="10892274" y="158021"/>
            <a:chExt cx="1191080" cy="262128"/>
          </a:xfrm>
        </p:grpSpPr>
        <p:sp>
          <p:nvSpPr>
            <p:cNvPr id="34" name="Oval 33">
              <a:extLst>
                <a:ext uri="{FF2B5EF4-FFF2-40B4-BE49-F238E27FC236}">
                  <a16:creationId xmlns:a16="http://schemas.microsoft.com/office/drawing/2014/main" id="{A1B56E3F-E33F-C0E6-B982-C73444125627}"/>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35" name="Group 34">
              <a:extLst>
                <a:ext uri="{FF2B5EF4-FFF2-40B4-BE49-F238E27FC236}">
                  <a16:creationId xmlns:a16="http://schemas.microsoft.com/office/drawing/2014/main" id="{CFA1F864-FA5C-88B0-D124-AD9BC3154B20}"/>
                </a:ext>
              </a:extLst>
            </p:cNvPr>
            <p:cNvGrpSpPr/>
            <p:nvPr/>
          </p:nvGrpSpPr>
          <p:grpSpPr>
            <a:xfrm>
              <a:off x="10892274" y="158021"/>
              <a:ext cx="1191080" cy="262128"/>
              <a:chOff x="9614080" y="308749"/>
              <a:chExt cx="1191080" cy="262128"/>
            </a:xfrm>
          </p:grpSpPr>
          <p:sp>
            <p:nvSpPr>
              <p:cNvPr id="36" name="Rectangle 35">
                <a:extLst>
                  <a:ext uri="{FF2B5EF4-FFF2-40B4-BE49-F238E27FC236}">
                    <a16:creationId xmlns:a16="http://schemas.microsoft.com/office/drawing/2014/main" id="{D5EFA4E1-0703-7C04-2017-17C049B7B514}"/>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37" name="Rectangle 36">
                <a:extLst>
                  <a:ext uri="{FF2B5EF4-FFF2-40B4-BE49-F238E27FC236}">
                    <a16:creationId xmlns:a16="http://schemas.microsoft.com/office/drawing/2014/main" id="{EE0A6BD6-63E7-F300-DD5F-A5648C291A69}"/>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38" name="Rectangle 37">
            <a:extLst>
              <a:ext uri="{FF2B5EF4-FFF2-40B4-BE49-F238E27FC236}">
                <a16:creationId xmlns:a16="http://schemas.microsoft.com/office/drawing/2014/main" id="{FB791D43-75F4-C49D-EF63-9CA7439DCFD5}"/>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2</a:t>
            </a:r>
          </a:p>
        </p:txBody>
      </p:sp>
      <p:sp>
        <p:nvSpPr>
          <p:cNvPr id="8" name="Text 26">
            <a:extLst>
              <a:ext uri="{FF2B5EF4-FFF2-40B4-BE49-F238E27FC236}">
                <a16:creationId xmlns:a16="http://schemas.microsoft.com/office/drawing/2014/main" id="{FD69E6E0-DC84-9E95-3A26-69747B59B7FE}"/>
              </a:ext>
            </a:extLst>
          </p:cNvPr>
          <p:cNvSpPr/>
          <p:nvPr/>
        </p:nvSpPr>
        <p:spPr>
          <a:xfrm>
            <a:off x="4895749" y="1346313"/>
            <a:ext cx="5800884"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Afternoon  ·  Ideas Generated</a:t>
            </a:r>
          </a:p>
        </p:txBody>
      </p:sp>
      <p:sp>
        <p:nvSpPr>
          <p:cNvPr id="9" name="Text 27">
            <a:extLst>
              <a:ext uri="{FF2B5EF4-FFF2-40B4-BE49-F238E27FC236}">
                <a16:creationId xmlns:a16="http://schemas.microsoft.com/office/drawing/2014/main" id="{781DF3FB-DA85-1206-F824-46F73CF32CF0}"/>
              </a:ext>
            </a:extLst>
          </p:cNvPr>
          <p:cNvSpPr/>
          <p:nvPr/>
        </p:nvSpPr>
        <p:spPr>
          <a:xfrm>
            <a:off x="5555432" y="1792181"/>
            <a:ext cx="636682"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Tags:   </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Shape 28">
            <a:extLst>
              <a:ext uri="{FF2B5EF4-FFF2-40B4-BE49-F238E27FC236}">
                <a16:creationId xmlns:a16="http://schemas.microsoft.com/office/drawing/2014/main" id="{8A5185A5-7079-62F1-CF66-4E3ACCEC9EE4}"/>
              </a:ext>
            </a:extLst>
          </p:cNvPr>
          <p:cNvSpPr/>
          <p:nvPr/>
        </p:nvSpPr>
        <p:spPr>
          <a:xfrm>
            <a:off x="6298998" y="1792181"/>
            <a:ext cx="1082093" cy="274320"/>
          </a:xfrm>
          <a:prstGeom prst="rect">
            <a:avLst/>
          </a:prstGeom>
          <a:solidFill>
            <a:srgbClr val="FFF59D"/>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Text 29">
            <a:extLst>
              <a:ext uri="{FF2B5EF4-FFF2-40B4-BE49-F238E27FC236}">
                <a16:creationId xmlns:a16="http://schemas.microsoft.com/office/drawing/2014/main" id="{F30FBC98-1040-CCB1-D2C5-9ADB93BF9155}"/>
              </a:ext>
            </a:extLst>
          </p:cNvPr>
          <p:cNvSpPr/>
          <p:nvPr/>
        </p:nvSpPr>
        <p:spPr>
          <a:xfrm>
            <a:off x="6324022" y="1792181"/>
            <a:ext cx="919652"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 = All Staff</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30">
            <a:extLst>
              <a:ext uri="{FF2B5EF4-FFF2-40B4-BE49-F238E27FC236}">
                <a16:creationId xmlns:a16="http://schemas.microsoft.com/office/drawing/2014/main" id="{C7FFFB4D-586C-F6B4-5BB4-6E13767B7600}"/>
              </a:ext>
            </a:extLst>
          </p:cNvPr>
          <p:cNvSpPr/>
          <p:nvPr/>
        </p:nvSpPr>
        <p:spPr>
          <a:xfrm>
            <a:off x="7487718" y="1792181"/>
            <a:ext cx="1082093" cy="274320"/>
          </a:xfrm>
          <a:prstGeom prst="rect">
            <a:avLst/>
          </a:prstGeom>
          <a:solidFill>
            <a:srgbClr val="C5E1A5"/>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31">
            <a:extLst>
              <a:ext uri="{FF2B5EF4-FFF2-40B4-BE49-F238E27FC236}">
                <a16:creationId xmlns:a16="http://schemas.microsoft.com/office/drawing/2014/main" id="{F5143331-4B61-D4EB-F661-4C5DB940111B}"/>
              </a:ext>
            </a:extLst>
          </p:cNvPr>
          <p:cNvSpPr/>
          <p:nvPr/>
        </p:nvSpPr>
        <p:spPr>
          <a:xfrm>
            <a:off x="7512742" y="1792181"/>
            <a:ext cx="919652"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 = Data-Touching</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Shape 32">
            <a:extLst>
              <a:ext uri="{FF2B5EF4-FFF2-40B4-BE49-F238E27FC236}">
                <a16:creationId xmlns:a16="http://schemas.microsoft.com/office/drawing/2014/main" id="{F62AAFF6-BF60-EB98-AEA3-E71F95DAA875}"/>
              </a:ext>
            </a:extLst>
          </p:cNvPr>
          <p:cNvSpPr/>
          <p:nvPr/>
        </p:nvSpPr>
        <p:spPr>
          <a:xfrm>
            <a:off x="8813598" y="1792181"/>
            <a:ext cx="1082093" cy="274320"/>
          </a:xfrm>
          <a:prstGeom prst="rect">
            <a:avLst/>
          </a:prstGeom>
          <a:solidFill>
            <a:srgbClr val="BBDEFB"/>
          </a:solidFill>
          <a:ln w="6350">
            <a:solidFill>
              <a:srgbClr val="B8A94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3">
            <a:extLst>
              <a:ext uri="{FF2B5EF4-FFF2-40B4-BE49-F238E27FC236}">
                <a16:creationId xmlns:a16="http://schemas.microsoft.com/office/drawing/2014/main" id="{1244A09D-6CC0-713E-5495-A274CC9FAEB7}"/>
              </a:ext>
            </a:extLst>
          </p:cNvPr>
          <p:cNvSpPr/>
          <p:nvPr/>
        </p:nvSpPr>
        <p:spPr>
          <a:xfrm>
            <a:off x="8838622" y="1792181"/>
            <a:ext cx="919652"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 = Core Roles</a:t>
            </a: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34">
            <a:extLst>
              <a:ext uri="{FF2B5EF4-FFF2-40B4-BE49-F238E27FC236}">
                <a16:creationId xmlns:a16="http://schemas.microsoft.com/office/drawing/2014/main" id="{5761506E-3B21-74E7-54E4-88EE1BCBBF6A}"/>
              </a:ext>
            </a:extLst>
          </p:cNvPr>
          <p:cNvSpPr/>
          <p:nvPr/>
        </p:nvSpPr>
        <p:spPr>
          <a:xfrm>
            <a:off x="4944544" y="2384477"/>
            <a:ext cx="1379478" cy="96012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5">
            <a:extLst>
              <a:ext uri="{FF2B5EF4-FFF2-40B4-BE49-F238E27FC236}">
                <a16:creationId xmlns:a16="http://schemas.microsoft.com/office/drawing/2014/main" id="{9EDFBCDE-5B78-FFC7-E26E-CE1CDE9BD693}"/>
              </a:ext>
            </a:extLst>
          </p:cNvPr>
          <p:cNvSpPr/>
          <p:nvPr/>
        </p:nvSpPr>
        <p:spPr>
          <a:xfrm>
            <a:off x="4969566" y="2411909"/>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Governance 101 (all staff)</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6">
            <a:extLst>
              <a:ext uri="{FF2B5EF4-FFF2-40B4-BE49-F238E27FC236}">
                <a16:creationId xmlns:a16="http://schemas.microsoft.com/office/drawing/2014/main" id="{4345AF21-0B7E-6AAB-5CAA-4131A6D34225}"/>
              </a:ext>
            </a:extLst>
          </p:cNvPr>
          <p:cNvSpPr/>
          <p:nvPr/>
        </p:nvSpPr>
        <p:spPr>
          <a:xfrm>
            <a:off x="6751441" y="2384477"/>
            <a:ext cx="1379478" cy="96012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Text 37">
            <a:extLst>
              <a:ext uri="{FF2B5EF4-FFF2-40B4-BE49-F238E27FC236}">
                <a16:creationId xmlns:a16="http://schemas.microsoft.com/office/drawing/2014/main" id="{29A0B34A-C847-44B3-A108-35B811B7FCCF}"/>
              </a:ext>
            </a:extLst>
          </p:cNvPr>
          <p:cNvSpPr/>
          <p:nvPr/>
        </p:nvSpPr>
        <p:spPr>
          <a:xfrm>
            <a:off x="6776463" y="2411909"/>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Role-specific webinars</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Shape 38">
            <a:extLst>
              <a:ext uri="{FF2B5EF4-FFF2-40B4-BE49-F238E27FC236}">
                <a16:creationId xmlns:a16="http://schemas.microsoft.com/office/drawing/2014/main" id="{430F1E2F-0D8E-9930-8216-CEF8352D38AE}"/>
              </a:ext>
            </a:extLst>
          </p:cNvPr>
          <p:cNvSpPr/>
          <p:nvPr/>
        </p:nvSpPr>
        <p:spPr>
          <a:xfrm>
            <a:off x="8536529" y="2384477"/>
            <a:ext cx="1379478" cy="96012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ext 39">
            <a:extLst>
              <a:ext uri="{FF2B5EF4-FFF2-40B4-BE49-F238E27FC236}">
                <a16:creationId xmlns:a16="http://schemas.microsoft.com/office/drawing/2014/main" id="{5EBB1384-1D2A-B02C-C5C6-9703F1B72532}"/>
              </a:ext>
            </a:extLst>
          </p:cNvPr>
          <p:cNvSpPr/>
          <p:nvPr/>
        </p:nvSpPr>
        <p:spPr>
          <a:xfrm>
            <a:off x="8561551" y="2411909"/>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Role-play scenarios</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Shape 40">
            <a:extLst>
              <a:ext uri="{FF2B5EF4-FFF2-40B4-BE49-F238E27FC236}">
                <a16:creationId xmlns:a16="http://schemas.microsoft.com/office/drawing/2014/main" id="{56D3AC6A-7DFA-CFBD-2ABD-9295B101F12F}"/>
              </a:ext>
            </a:extLst>
          </p:cNvPr>
          <p:cNvSpPr/>
          <p:nvPr/>
        </p:nvSpPr>
        <p:spPr>
          <a:xfrm>
            <a:off x="10243984" y="2384477"/>
            <a:ext cx="1379478" cy="9601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 41">
            <a:extLst>
              <a:ext uri="{FF2B5EF4-FFF2-40B4-BE49-F238E27FC236}">
                <a16:creationId xmlns:a16="http://schemas.microsoft.com/office/drawing/2014/main" id="{8FF9F8A4-3DFD-50FF-0BD1-F5E7650189E7}"/>
              </a:ext>
            </a:extLst>
          </p:cNvPr>
          <p:cNvSpPr/>
          <p:nvPr/>
        </p:nvSpPr>
        <p:spPr>
          <a:xfrm>
            <a:off x="10269006" y="2411909"/>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In-person coaching</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42">
            <a:extLst>
              <a:ext uri="{FF2B5EF4-FFF2-40B4-BE49-F238E27FC236}">
                <a16:creationId xmlns:a16="http://schemas.microsoft.com/office/drawing/2014/main" id="{CE18CCA3-332D-37CF-8F84-255E7761EA33}"/>
              </a:ext>
            </a:extLst>
          </p:cNvPr>
          <p:cNvSpPr/>
          <p:nvPr/>
        </p:nvSpPr>
        <p:spPr>
          <a:xfrm>
            <a:off x="4944544" y="3454325"/>
            <a:ext cx="1379478" cy="96012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43">
            <a:extLst>
              <a:ext uri="{FF2B5EF4-FFF2-40B4-BE49-F238E27FC236}">
                <a16:creationId xmlns:a16="http://schemas.microsoft.com/office/drawing/2014/main" id="{93250727-65B6-785E-B4EB-AFE3A71D42D3}"/>
              </a:ext>
            </a:extLst>
          </p:cNvPr>
          <p:cNvSpPr/>
          <p:nvPr/>
        </p:nvSpPr>
        <p:spPr>
          <a:xfrm>
            <a:off x="4969566" y="3481757"/>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Monthly refreshers</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44">
            <a:extLst>
              <a:ext uri="{FF2B5EF4-FFF2-40B4-BE49-F238E27FC236}">
                <a16:creationId xmlns:a16="http://schemas.microsoft.com/office/drawing/2014/main" id="{3F0B87A7-A8D6-CD86-758B-7D45FC9ACA46}"/>
              </a:ext>
            </a:extLst>
          </p:cNvPr>
          <p:cNvSpPr/>
          <p:nvPr/>
        </p:nvSpPr>
        <p:spPr>
          <a:xfrm>
            <a:off x="6751441" y="3454325"/>
            <a:ext cx="1379478" cy="9601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45">
            <a:extLst>
              <a:ext uri="{FF2B5EF4-FFF2-40B4-BE49-F238E27FC236}">
                <a16:creationId xmlns:a16="http://schemas.microsoft.com/office/drawing/2014/main" id="{1FDBFF09-6F66-581E-CD5C-7071EF43F0FC}"/>
              </a:ext>
            </a:extLst>
          </p:cNvPr>
          <p:cNvSpPr/>
          <p:nvPr/>
        </p:nvSpPr>
        <p:spPr>
          <a:xfrm>
            <a:off x="6776463" y="3481757"/>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Mentorship pairs</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46">
            <a:extLst>
              <a:ext uri="{FF2B5EF4-FFF2-40B4-BE49-F238E27FC236}">
                <a16:creationId xmlns:a16="http://schemas.microsoft.com/office/drawing/2014/main" id="{424CDDA9-20D1-E93C-A374-BECA29FE3C01}"/>
              </a:ext>
            </a:extLst>
          </p:cNvPr>
          <p:cNvSpPr/>
          <p:nvPr/>
        </p:nvSpPr>
        <p:spPr>
          <a:xfrm>
            <a:off x="8536529" y="3454325"/>
            <a:ext cx="1379478" cy="9601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47">
            <a:extLst>
              <a:ext uri="{FF2B5EF4-FFF2-40B4-BE49-F238E27FC236}">
                <a16:creationId xmlns:a16="http://schemas.microsoft.com/office/drawing/2014/main" id="{D54FB671-51A9-2551-4F7A-6AB89BA4CD8A}"/>
              </a:ext>
            </a:extLst>
          </p:cNvPr>
          <p:cNvSpPr/>
          <p:nvPr/>
        </p:nvSpPr>
        <p:spPr>
          <a:xfrm>
            <a:off x="8561551" y="3481757"/>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Glossary stewardship lab</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Shape 48">
            <a:extLst>
              <a:ext uri="{FF2B5EF4-FFF2-40B4-BE49-F238E27FC236}">
                <a16:creationId xmlns:a16="http://schemas.microsoft.com/office/drawing/2014/main" id="{E7CA2E75-BD94-C793-D6BD-5E33B7F7EB4A}"/>
              </a:ext>
            </a:extLst>
          </p:cNvPr>
          <p:cNvSpPr/>
          <p:nvPr/>
        </p:nvSpPr>
        <p:spPr>
          <a:xfrm>
            <a:off x="10243984" y="3454325"/>
            <a:ext cx="1379478" cy="9601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Text 49">
            <a:extLst>
              <a:ext uri="{FF2B5EF4-FFF2-40B4-BE49-F238E27FC236}">
                <a16:creationId xmlns:a16="http://schemas.microsoft.com/office/drawing/2014/main" id="{13DE5879-9668-1AB8-1444-F7FA963B51EB}"/>
              </a:ext>
            </a:extLst>
          </p:cNvPr>
          <p:cNvSpPr/>
          <p:nvPr/>
        </p:nvSpPr>
        <p:spPr>
          <a:xfrm>
            <a:off x="10269006" y="3481757"/>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Teach-the-teacher program</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Shape 50">
            <a:extLst>
              <a:ext uri="{FF2B5EF4-FFF2-40B4-BE49-F238E27FC236}">
                <a16:creationId xmlns:a16="http://schemas.microsoft.com/office/drawing/2014/main" id="{030E88AE-B781-CCFC-3B10-F423F3B6D159}"/>
              </a:ext>
            </a:extLst>
          </p:cNvPr>
          <p:cNvSpPr/>
          <p:nvPr/>
        </p:nvSpPr>
        <p:spPr>
          <a:xfrm>
            <a:off x="4944544" y="4524173"/>
            <a:ext cx="1379478" cy="9601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Text 51">
            <a:extLst>
              <a:ext uri="{FF2B5EF4-FFF2-40B4-BE49-F238E27FC236}">
                <a16:creationId xmlns:a16="http://schemas.microsoft.com/office/drawing/2014/main" id="{66F5141D-553F-DCE0-DC1F-57368F316797}"/>
              </a:ext>
            </a:extLst>
          </p:cNvPr>
          <p:cNvSpPr/>
          <p:nvPr/>
        </p:nvSpPr>
        <p:spPr>
          <a:xfrm>
            <a:off x="4969566" y="4551605"/>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Onboarding module for stewards</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Shape 52">
            <a:extLst>
              <a:ext uri="{FF2B5EF4-FFF2-40B4-BE49-F238E27FC236}">
                <a16:creationId xmlns:a16="http://schemas.microsoft.com/office/drawing/2014/main" id="{D6F02957-9003-2BF3-B9C2-0BC3F71B6D04}"/>
              </a:ext>
            </a:extLst>
          </p:cNvPr>
          <p:cNvSpPr/>
          <p:nvPr/>
        </p:nvSpPr>
        <p:spPr>
          <a:xfrm>
            <a:off x="6751441" y="4524173"/>
            <a:ext cx="1379478" cy="9601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Text 53">
            <a:extLst>
              <a:ext uri="{FF2B5EF4-FFF2-40B4-BE49-F238E27FC236}">
                <a16:creationId xmlns:a16="http://schemas.microsoft.com/office/drawing/2014/main" id="{0F57DA2C-D9D4-5DB3-F099-504D6B02B5CB}"/>
              </a:ext>
            </a:extLst>
          </p:cNvPr>
          <p:cNvSpPr/>
          <p:nvPr/>
        </p:nvSpPr>
        <p:spPr>
          <a:xfrm>
            <a:off x="6776463" y="4551605"/>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DQ rule-writing clinic</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Shape 54">
            <a:extLst>
              <a:ext uri="{FF2B5EF4-FFF2-40B4-BE49-F238E27FC236}">
                <a16:creationId xmlns:a16="http://schemas.microsoft.com/office/drawing/2014/main" id="{D9721ABE-356E-B463-1905-C974914FBE27}"/>
              </a:ext>
            </a:extLst>
          </p:cNvPr>
          <p:cNvSpPr/>
          <p:nvPr/>
        </p:nvSpPr>
        <p:spPr>
          <a:xfrm>
            <a:off x="8536529" y="4524173"/>
            <a:ext cx="1379478" cy="9601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Text 55">
            <a:extLst>
              <a:ext uri="{FF2B5EF4-FFF2-40B4-BE49-F238E27FC236}">
                <a16:creationId xmlns:a16="http://schemas.microsoft.com/office/drawing/2014/main" id="{9BF9D729-08D8-E622-8BBC-9EA9EC4C13FC}"/>
              </a:ext>
            </a:extLst>
          </p:cNvPr>
          <p:cNvSpPr/>
          <p:nvPr/>
        </p:nvSpPr>
        <p:spPr>
          <a:xfrm>
            <a:off x="8561551" y="4551605"/>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CDE stewardship deep-dive</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Shape 56">
            <a:extLst>
              <a:ext uri="{FF2B5EF4-FFF2-40B4-BE49-F238E27FC236}">
                <a16:creationId xmlns:a16="http://schemas.microsoft.com/office/drawing/2014/main" id="{1DC8A34B-50B4-0611-B9E8-7E6AC1916D9B}"/>
              </a:ext>
            </a:extLst>
          </p:cNvPr>
          <p:cNvSpPr/>
          <p:nvPr/>
        </p:nvSpPr>
        <p:spPr>
          <a:xfrm>
            <a:off x="10243984" y="4524173"/>
            <a:ext cx="1379478" cy="96012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Text 57">
            <a:extLst>
              <a:ext uri="{FF2B5EF4-FFF2-40B4-BE49-F238E27FC236}">
                <a16:creationId xmlns:a16="http://schemas.microsoft.com/office/drawing/2014/main" id="{77256A60-8C1E-8E71-7BC8-20FFBA58FDDD}"/>
              </a:ext>
            </a:extLst>
          </p:cNvPr>
          <p:cNvSpPr/>
          <p:nvPr/>
        </p:nvSpPr>
        <p:spPr>
          <a:xfrm>
            <a:off x="10269006" y="4551605"/>
            <a:ext cx="1308736" cy="9052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Incident reporting drill</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Shape 58">
            <a:extLst>
              <a:ext uri="{FF2B5EF4-FFF2-40B4-BE49-F238E27FC236}">
                <a16:creationId xmlns:a16="http://schemas.microsoft.com/office/drawing/2014/main" id="{F614DDE8-B90A-A4BB-2048-E19C9AD868B5}"/>
              </a:ext>
            </a:extLst>
          </p:cNvPr>
          <p:cNvSpPr/>
          <p:nvPr/>
        </p:nvSpPr>
        <p:spPr>
          <a:xfrm>
            <a:off x="2741394" y="5802269"/>
            <a:ext cx="8971705" cy="502920"/>
          </a:xfrm>
          <a:prstGeom prst="rect">
            <a:avLst/>
          </a:prstGeom>
          <a:solidFill>
            <a:srgbClr val="F1FAFA"/>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 59">
            <a:extLst>
              <a:ext uri="{FF2B5EF4-FFF2-40B4-BE49-F238E27FC236}">
                <a16:creationId xmlns:a16="http://schemas.microsoft.com/office/drawing/2014/main" id="{BCBB823E-CF9E-C8E1-86D9-7FD8A4749108}"/>
              </a:ext>
            </a:extLst>
          </p:cNvPr>
          <p:cNvSpPr/>
          <p:nvPr/>
        </p:nvSpPr>
        <p:spPr>
          <a:xfrm>
            <a:off x="2868775" y="5802269"/>
            <a:ext cx="8752883" cy="5029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Prompt reminder: 'How will we equip this role for the processes they will run?' — not 'What could we teach?'</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79750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10 for 10 Brainstorm</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92</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51325468-819C-68B6-C716-186F2C1FB0E7}"/>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05E694FF-F10B-97B9-6314-04359950B0E4}"/>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400CBB89-013E-E262-53F1-07E584AB1940}"/>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276CFED7-CE47-DDC1-AD6B-470A814D8932}"/>
              </a:ext>
            </a:extLst>
          </p:cNvPr>
          <p:cNvSpPr/>
          <p:nvPr/>
        </p:nvSpPr>
        <p:spPr>
          <a:xfrm>
            <a:off x="276224" y="2108113"/>
            <a:ext cx="3986857"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E1092009-2955-7905-D418-A81E845D06AF}"/>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Training</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3FFDB0BA-7836-B8A6-AA17-2ACA623D7980}"/>
              </a:ext>
            </a:extLst>
          </p:cNvPr>
          <p:cNvSpPr txBox="1">
            <a:spLocks/>
          </p:cNvSpPr>
          <p:nvPr/>
        </p:nvSpPr>
        <p:spPr>
          <a:xfrm>
            <a:off x="704850" y="3835295"/>
            <a:ext cx="3395202" cy="315915"/>
          </a:xfrm>
          <a:prstGeom prst="rect">
            <a:avLst/>
          </a:prstGeom>
          <a:solidFill>
            <a:srgbClr val="C7F0F2"/>
          </a:solid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B956EDEE-2DA5-8941-4A69-B4D150DF1253}"/>
              </a:ext>
            </a:extLst>
          </p:cNvPr>
          <p:cNvSpPr txBox="1">
            <a:spLocks/>
          </p:cNvSpPr>
          <p:nvPr/>
        </p:nvSpPr>
        <p:spPr>
          <a:xfrm>
            <a:off x="704850" y="4311754"/>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11" name="Group 10">
            <a:extLst>
              <a:ext uri="{FF2B5EF4-FFF2-40B4-BE49-F238E27FC236}">
                <a16:creationId xmlns:a16="http://schemas.microsoft.com/office/drawing/2014/main" id="{6F353113-6793-5409-1B1E-7520B0A07BC1}"/>
              </a:ext>
            </a:extLst>
          </p:cNvPr>
          <p:cNvGrpSpPr/>
          <p:nvPr/>
        </p:nvGrpSpPr>
        <p:grpSpPr>
          <a:xfrm>
            <a:off x="10820400" y="158021"/>
            <a:ext cx="1262954" cy="262128"/>
            <a:chOff x="10892274" y="158021"/>
            <a:chExt cx="1191080" cy="262128"/>
          </a:xfrm>
        </p:grpSpPr>
        <p:sp>
          <p:nvSpPr>
            <p:cNvPr id="17" name="Oval 16">
              <a:extLst>
                <a:ext uri="{FF2B5EF4-FFF2-40B4-BE49-F238E27FC236}">
                  <a16:creationId xmlns:a16="http://schemas.microsoft.com/office/drawing/2014/main" id="{3E3A911D-E345-FAA3-349B-49B8F66CB876}"/>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9" name="Group 18">
              <a:extLst>
                <a:ext uri="{FF2B5EF4-FFF2-40B4-BE49-F238E27FC236}">
                  <a16:creationId xmlns:a16="http://schemas.microsoft.com/office/drawing/2014/main" id="{CD452A33-689D-5F70-34F9-AEF65C7781C9}"/>
                </a:ext>
              </a:extLst>
            </p:cNvPr>
            <p:cNvGrpSpPr/>
            <p:nvPr/>
          </p:nvGrpSpPr>
          <p:grpSpPr>
            <a:xfrm>
              <a:off x="10892274" y="158021"/>
              <a:ext cx="1191080" cy="262128"/>
              <a:chOff x="9614080" y="308749"/>
              <a:chExt cx="1191080" cy="262128"/>
            </a:xfrm>
          </p:grpSpPr>
          <p:sp>
            <p:nvSpPr>
              <p:cNvPr id="24" name="Rectangle 23">
                <a:extLst>
                  <a:ext uri="{FF2B5EF4-FFF2-40B4-BE49-F238E27FC236}">
                    <a16:creationId xmlns:a16="http://schemas.microsoft.com/office/drawing/2014/main" id="{A882CEE8-8B71-9525-444C-D149511C25D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26" name="Rectangle 25">
                <a:extLst>
                  <a:ext uri="{FF2B5EF4-FFF2-40B4-BE49-F238E27FC236}">
                    <a16:creationId xmlns:a16="http://schemas.microsoft.com/office/drawing/2014/main" id="{86D675D0-2DFB-3523-F8BF-6ABF42C05C9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7" name="Rectangle 26">
            <a:extLst>
              <a:ext uri="{FF2B5EF4-FFF2-40B4-BE49-F238E27FC236}">
                <a16:creationId xmlns:a16="http://schemas.microsoft.com/office/drawing/2014/main" id="{9FE5B922-D0E9-92EE-3799-C26AFC1E74C0}"/>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4</a:t>
            </a:r>
          </a:p>
        </p:txBody>
      </p:sp>
      <p:sp>
        <p:nvSpPr>
          <p:cNvPr id="8" name="Text 26">
            <a:extLst>
              <a:ext uri="{FF2B5EF4-FFF2-40B4-BE49-F238E27FC236}">
                <a16:creationId xmlns:a16="http://schemas.microsoft.com/office/drawing/2014/main" id="{3DD92474-03E4-6344-B606-8C40B8EDB31E}"/>
              </a:ext>
            </a:extLst>
          </p:cNvPr>
          <p:cNvSpPr/>
          <p:nvPr/>
        </p:nvSpPr>
        <p:spPr>
          <a:xfrm>
            <a:off x="4511532" y="1600307"/>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1B5B4"/>
                </a:solidFill>
                <a:effectLst/>
                <a:uLnTx/>
                <a:uFillTx/>
                <a:latin typeface="Arial" panose="020B0604020202020204" pitchFamily="34" charset="0"/>
                <a:ea typeface="+mn-ea"/>
                <a:cs typeface="Arial" panose="020B0604020202020204" pitchFamily="34" charset="0"/>
              </a:rPr>
              <a:t>Example: Data Steward Onboarding Journey</a:t>
            </a:r>
          </a:p>
        </p:txBody>
      </p:sp>
      <p:sp>
        <p:nvSpPr>
          <p:cNvPr id="9" name="Text 27">
            <a:extLst>
              <a:ext uri="{FF2B5EF4-FFF2-40B4-BE49-F238E27FC236}">
                <a16:creationId xmlns:a16="http://schemas.microsoft.com/office/drawing/2014/main" id="{D5F4EB71-9D95-C89F-4AD5-A983EA354E18}"/>
              </a:ext>
            </a:extLst>
          </p:cNvPr>
          <p:cNvSpPr/>
          <p:nvPr/>
        </p:nvSpPr>
        <p:spPr>
          <a:xfrm>
            <a:off x="4511532" y="1966067"/>
            <a:ext cx="7498080" cy="3657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A 30-day spaced onboarding experience — not a training session.</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Shape 28">
            <a:extLst>
              <a:ext uri="{FF2B5EF4-FFF2-40B4-BE49-F238E27FC236}">
                <a16:creationId xmlns:a16="http://schemas.microsoft.com/office/drawing/2014/main" id="{A0155C11-24AD-261C-4E90-9F8007836B0A}"/>
              </a:ext>
            </a:extLst>
          </p:cNvPr>
          <p:cNvSpPr/>
          <p:nvPr/>
        </p:nvSpPr>
        <p:spPr>
          <a:xfrm>
            <a:off x="4958848" y="3932027"/>
            <a:ext cx="6583680" cy="0"/>
          </a:xfrm>
          <a:prstGeom prst="line">
            <a:avLst/>
          </a:prstGeom>
          <a:noFill/>
          <a:ln w="381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29">
            <a:extLst>
              <a:ext uri="{FF2B5EF4-FFF2-40B4-BE49-F238E27FC236}">
                <a16:creationId xmlns:a16="http://schemas.microsoft.com/office/drawing/2014/main" id="{7047D49F-343F-5F5E-06E0-6E1730918EFF}"/>
              </a:ext>
            </a:extLst>
          </p:cNvPr>
          <p:cNvSpPr/>
          <p:nvPr/>
        </p:nvSpPr>
        <p:spPr>
          <a:xfrm>
            <a:off x="4775968" y="3749147"/>
            <a:ext cx="365760" cy="365760"/>
          </a:xfrm>
          <a:prstGeom prst="ellipse">
            <a:avLst/>
          </a:prstGeom>
          <a:solidFill>
            <a:srgbClr val="11B5B4"/>
          </a:solidFill>
          <a:ln w="254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30">
            <a:extLst>
              <a:ext uri="{FF2B5EF4-FFF2-40B4-BE49-F238E27FC236}">
                <a16:creationId xmlns:a16="http://schemas.microsoft.com/office/drawing/2014/main" id="{A9C15296-33EC-3E58-CB53-E319884A5366}"/>
              </a:ext>
            </a:extLst>
          </p:cNvPr>
          <p:cNvSpPr/>
          <p:nvPr/>
        </p:nvSpPr>
        <p:spPr>
          <a:xfrm>
            <a:off x="4318768" y="416062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Day 1</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hape 31">
            <a:extLst>
              <a:ext uri="{FF2B5EF4-FFF2-40B4-BE49-F238E27FC236}">
                <a16:creationId xmlns:a16="http://schemas.microsoft.com/office/drawing/2014/main" id="{15C33E82-DC6D-963D-7F9A-4153D4B44824}"/>
              </a:ext>
            </a:extLst>
          </p:cNvPr>
          <p:cNvSpPr/>
          <p:nvPr/>
        </p:nvSpPr>
        <p:spPr>
          <a:xfrm>
            <a:off x="4507829" y="2743307"/>
            <a:ext cx="1371600" cy="914400"/>
          </a:xfrm>
          <a:prstGeom prst="rect">
            <a:avLst/>
          </a:prstGeom>
          <a:solidFill>
            <a:srgbClr val="FFFFFF"/>
          </a:solidFill>
          <a:ln w="6350">
            <a:solidFill>
              <a:srgbClr val="CBD5E0"/>
            </a:solidFill>
            <a:prstDash val="solid"/>
          </a:ln>
          <a:effectLst>
            <a:outerShdw blurRad="50800" dist="127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Text 32">
            <a:extLst>
              <a:ext uri="{FF2B5EF4-FFF2-40B4-BE49-F238E27FC236}">
                <a16:creationId xmlns:a16="http://schemas.microsoft.com/office/drawing/2014/main" id="{E6C94A1F-4B50-70EA-B490-F21A243AA680}"/>
              </a:ext>
            </a:extLst>
          </p:cNvPr>
          <p:cNvSpPr/>
          <p:nvPr/>
        </p:nvSpPr>
        <p:spPr>
          <a:xfrm>
            <a:off x="4553549" y="278902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Welcome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Text 33">
            <a:extLst>
              <a:ext uri="{FF2B5EF4-FFF2-40B4-BE49-F238E27FC236}">
                <a16:creationId xmlns:a16="http://schemas.microsoft.com/office/drawing/2014/main" id="{28D34C0A-AF34-080C-A125-83B07A614FF0}"/>
              </a:ext>
            </a:extLst>
          </p:cNvPr>
          <p:cNvSpPr/>
          <p:nvPr/>
        </p:nvSpPr>
        <p:spPr>
          <a:xfrm>
            <a:off x="4553549" y="3017627"/>
            <a:ext cx="1280160" cy="59436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60-min live session with CDO. Why it matters, who's who.</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34">
            <a:extLst>
              <a:ext uri="{FF2B5EF4-FFF2-40B4-BE49-F238E27FC236}">
                <a16:creationId xmlns:a16="http://schemas.microsoft.com/office/drawing/2014/main" id="{C2DFCB2F-73DA-99B4-3F00-ABF7BF3126D4}"/>
              </a:ext>
            </a:extLst>
          </p:cNvPr>
          <p:cNvSpPr/>
          <p:nvPr/>
        </p:nvSpPr>
        <p:spPr>
          <a:xfrm>
            <a:off x="6421888" y="3749147"/>
            <a:ext cx="365760" cy="365760"/>
          </a:xfrm>
          <a:prstGeom prst="ellipse">
            <a:avLst/>
          </a:prstGeom>
          <a:solidFill>
            <a:srgbClr val="11B5B4"/>
          </a:solidFill>
          <a:ln w="254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 35">
            <a:extLst>
              <a:ext uri="{FF2B5EF4-FFF2-40B4-BE49-F238E27FC236}">
                <a16:creationId xmlns:a16="http://schemas.microsoft.com/office/drawing/2014/main" id="{FE2B3514-0F30-8D91-9EC6-68F412A38D78}"/>
              </a:ext>
            </a:extLst>
          </p:cNvPr>
          <p:cNvSpPr/>
          <p:nvPr/>
        </p:nvSpPr>
        <p:spPr>
          <a:xfrm>
            <a:off x="5964688" y="416062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Day 3</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6">
            <a:extLst>
              <a:ext uri="{FF2B5EF4-FFF2-40B4-BE49-F238E27FC236}">
                <a16:creationId xmlns:a16="http://schemas.microsoft.com/office/drawing/2014/main" id="{4732B745-46F6-C714-554B-D080CA135B15}"/>
              </a:ext>
            </a:extLst>
          </p:cNvPr>
          <p:cNvSpPr/>
          <p:nvPr/>
        </p:nvSpPr>
        <p:spPr>
          <a:xfrm>
            <a:off x="5918968" y="4526387"/>
            <a:ext cx="1371600" cy="914400"/>
          </a:xfrm>
          <a:prstGeom prst="rect">
            <a:avLst/>
          </a:prstGeom>
          <a:solidFill>
            <a:srgbClr val="FFFFFF"/>
          </a:solidFill>
          <a:ln w="6350">
            <a:solidFill>
              <a:srgbClr val="CBD5E0"/>
            </a:solidFill>
            <a:prstDash val="solid"/>
          </a:ln>
          <a:effectLst>
            <a:outerShdw blurRad="50800" dist="127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37">
            <a:extLst>
              <a:ext uri="{FF2B5EF4-FFF2-40B4-BE49-F238E27FC236}">
                <a16:creationId xmlns:a16="http://schemas.microsoft.com/office/drawing/2014/main" id="{74E547D5-F15A-9A53-BF0D-CB3B32092888}"/>
              </a:ext>
            </a:extLst>
          </p:cNvPr>
          <p:cNvSpPr/>
          <p:nvPr/>
        </p:nvSpPr>
        <p:spPr>
          <a:xfrm>
            <a:off x="5964688" y="457210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Portal Tour</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Text 38">
            <a:extLst>
              <a:ext uri="{FF2B5EF4-FFF2-40B4-BE49-F238E27FC236}">
                <a16:creationId xmlns:a16="http://schemas.microsoft.com/office/drawing/2014/main" id="{89975CF8-CC84-7F70-7281-F503D43200C4}"/>
              </a:ext>
            </a:extLst>
          </p:cNvPr>
          <p:cNvSpPr/>
          <p:nvPr/>
        </p:nvSpPr>
        <p:spPr>
          <a:xfrm>
            <a:off x="5964688" y="4800707"/>
            <a:ext cx="1280160" cy="59436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Self-serve: videos of the portal and glossary walkthrough.</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39">
            <a:extLst>
              <a:ext uri="{FF2B5EF4-FFF2-40B4-BE49-F238E27FC236}">
                <a16:creationId xmlns:a16="http://schemas.microsoft.com/office/drawing/2014/main" id="{49427917-022C-11E8-478A-DEDB0934408E}"/>
              </a:ext>
            </a:extLst>
          </p:cNvPr>
          <p:cNvSpPr/>
          <p:nvPr/>
        </p:nvSpPr>
        <p:spPr>
          <a:xfrm>
            <a:off x="8067808" y="3749147"/>
            <a:ext cx="365760" cy="365760"/>
          </a:xfrm>
          <a:prstGeom prst="ellipse">
            <a:avLst/>
          </a:prstGeom>
          <a:solidFill>
            <a:srgbClr val="11B5B4"/>
          </a:solidFill>
          <a:ln w="254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 40">
            <a:extLst>
              <a:ext uri="{FF2B5EF4-FFF2-40B4-BE49-F238E27FC236}">
                <a16:creationId xmlns:a16="http://schemas.microsoft.com/office/drawing/2014/main" id="{D2DA24B9-3427-E48D-FFA8-CDA1078ABDDB}"/>
              </a:ext>
            </a:extLst>
          </p:cNvPr>
          <p:cNvSpPr/>
          <p:nvPr/>
        </p:nvSpPr>
        <p:spPr>
          <a:xfrm>
            <a:off x="7610608" y="416062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Day 7</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Shape 41">
            <a:extLst>
              <a:ext uri="{FF2B5EF4-FFF2-40B4-BE49-F238E27FC236}">
                <a16:creationId xmlns:a16="http://schemas.microsoft.com/office/drawing/2014/main" id="{1130CA16-7A07-8373-CB3B-C178060E8449}"/>
              </a:ext>
            </a:extLst>
          </p:cNvPr>
          <p:cNvSpPr/>
          <p:nvPr/>
        </p:nvSpPr>
        <p:spPr>
          <a:xfrm>
            <a:off x="7564888" y="2743307"/>
            <a:ext cx="1371600" cy="914400"/>
          </a:xfrm>
          <a:prstGeom prst="rect">
            <a:avLst/>
          </a:prstGeom>
          <a:solidFill>
            <a:srgbClr val="FFFFFF"/>
          </a:solidFill>
          <a:ln w="6350">
            <a:solidFill>
              <a:srgbClr val="CBD5E0"/>
            </a:solidFill>
            <a:prstDash val="solid"/>
          </a:ln>
          <a:effectLst>
            <a:outerShdw blurRad="50800" dist="127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 42">
            <a:extLst>
              <a:ext uri="{FF2B5EF4-FFF2-40B4-BE49-F238E27FC236}">
                <a16:creationId xmlns:a16="http://schemas.microsoft.com/office/drawing/2014/main" id="{8D49B9AE-BC79-DAC9-FD38-32012D2ABA45}"/>
              </a:ext>
            </a:extLst>
          </p:cNvPr>
          <p:cNvSpPr/>
          <p:nvPr/>
        </p:nvSpPr>
        <p:spPr>
          <a:xfrm>
            <a:off x="7610608" y="278902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Role Lab</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3">
            <a:extLst>
              <a:ext uri="{FF2B5EF4-FFF2-40B4-BE49-F238E27FC236}">
                <a16:creationId xmlns:a16="http://schemas.microsoft.com/office/drawing/2014/main" id="{CC00ADE6-074D-48FE-DC12-CBB23309767E}"/>
              </a:ext>
            </a:extLst>
          </p:cNvPr>
          <p:cNvSpPr/>
          <p:nvPr/>
        </p:nvSpPr>
        <p:spPr>
          <a:xfrm>
            <a:off x="7610608" y="3017627"/>
            <a:ext cx="1280160" cy="59436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Half-day hands-on: do a real CDE profile + DQ rule.</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4">
            <a:extLst>
              <a:ext uri="{FF2B5EF4-FFF2-40B4-BE49-F238E27FC236}">
                <a16:creationId xmlns:a16="http://schemas.microsoft.com/office/drawing/2014/main" id="{AF4D0684-CCD9-5A63-7521-070E1604E5F4}"/>
              </a:ext>
            </a:extLst>
          </p:cNvPr>
          <p:cNvSpPr/>
          <p:nvPr/>
        </p:nvSpPr>
        <p:spPr>
          <a:xfrm>
            <a:off x="9713728" y="3749147"/>
            <a:ext cx="365760" cy="365760"/>
          </a:xfrm>
          <a:prstGeom prst="ellipse">
            <a:avLst/>
          </a:prstGeom>
          <a:solidFill>
            <a:srgbClr val="11B5B4"/>
          </a:solidFill>
          <a:ln w="254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5">
            <a:extLst>
              <a:ext uri="{FF2B5EF4-FFF2-40B4-BE49-F238E27FC236}">
                <a16:creationId xmlns:a16="http://schemas.microsoft.com/office/drawing/2014/main" id="{5FD42E9B-A433-1927-B018-324649CFEF0D}"/>
              </a:ext>
            </a:extLst>
          </p:cNvPr>
          <p:cNvSpPr/>
          <p:nvPr/>
        </p:nvSpPr>
        <p:spPr>
          <a:xfrm>
            <a:off x="9256528" y="416062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Day 14</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6">
            <a:extLst>
              <a:ext uri="{FF2B5EF4-FFF2-40B4-BE49-F238E27FC236}">
                <a16:creationId xmlns:a16="http://schemas.microsoft.com/office/drawing/2014/main" id="{E2A69976-FAE2-4F36-5946-F1ED2EA2E355}"/>
              </a:ext>
            </a:extLst>
          </p:cNvPr>
          <p:cNvSpPr/>
          <p:nvPr/>
        </p:nvSpPr>
        <p:spPr>
          <a:xfrm>
            <a:off x="9210808" y="4526387"/>
            <a:ext cx="1371600" cy="914400"/>
          </a:xfrm>
          <a:prstGeom prst="rect">
            <a:avLst/>
          </a:prstGeom>
          <a:solidFill>
            <a:srgbClr val="FFFFFF"/>
          </a:solidFill>
          <a:ln w="6350">
            <a:solidFill>
              <a:srgbClr val="CBD5E0"/>
            </a:solidFill>
            <a:prstDash val="solid"/>
          </a:ln>
          <a:effectLst>
            <a:outerShdw blurRad="50800" dist="127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47">
            <a:extLst>
              <a:ext uri="{FF2B5EF4-FFF2-40B4-BE49-F238E27FC236}">
                <a16:creationId xmlns:a16="http://schemas.microsoft.com/office/drawing/2014/main" id="{AD8A6F70-FD61-6FCA-AD10-EDD659F93304}"/>
              </a:ext>
            </a:extLst>
          </p:cNvPr>
          <p:cNvSpPr/>
          <p:nvPr/>
        </p:nvSpPr>
        <p:spPr>
          <a:xfrm>
            <a:off x="9256528" y="457210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DQ Deep-Dive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 48">
            <a:extLst>
              <a:ext uri="{FF2B5EF4-FFF2-40B4-BE49-F238E27FC236}">
                <a16:creationId xmlns:a16="http://schemas.microsoft.com/office/drawing/2014/main" id="{30C9FC7C-FDB1-6B9A-1E2E-8392D1FA67D7}"/>
              </a:ext>
            </a:extLst>
          </p:cNvPr>
          <p:cNvSpPr/>
          <p:nvPr/>
        </p:nvSpPr>
        <p:spPr>
          <a:xfrm>
            <a:off x="9256528" y="4800707"/>
            <a:ext cx="1280160" cy="59436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2-hour workshop on real DQ issue patterns and resolution.</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Shape 49">
            <a:extLst>
              <a:ext uri="{FF2B5EF4-FFF2-40B4-BE49-F238E27FC236}">
                <a16:creationId xmlns:a16="http://schemas.microsoft.com/office/drawing/2014/main" id="{97BB59CA-B03B-C716-49D7-D71488D874C9}"/>
              </a:ext>
            </a:extLst>
          </p:cNvPr>
          <p:cNvSpPr/>
          <p:nvPr/>
        </p:nvSpPr>
        <p:spPr>
          <a:xfrm>
            <a:off x="11359648" y="3749147"/>
            <a:ext cx="365760" cy="365760"/>
          </a:xfrm>
          <a:prstGeom prst="ellipse">
            <a:avLst/>
          </a:prstGeom>
          <a:solidFill>
            <a:srgbClr val="11B5B4"/>
          </a:solidFill>
          <a:ln w="25400">
            <a:solidFill>
              <a:srgbClr val="FFFFFF"/>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 50">
            <a:extLst>
              <a:ext uri="{FF2B5EF4-FFF2-40B4-BE49-F238E27FC236}">
                <a16:creationId xmlns:a16="http://schemas.microsoft.com/office/drawing/2014/main" id="{87A0595E-2CF2-D259-86AA-2E34F31A2041}"/>
              </a:ext>
            </a:extLst>
          </p:cNvPr>
          <p:cNvSpPr/>
          <p:nvPr/>
        </p:nvSpPr>
        <p:spPr>
          <a:xfrm>
            <a:off x="10902448" y="416062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Day 30</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Shape 51">
            <a:extLst>
              <a:ext uri="{FF2B5EF4-FFF2-40B4-BE49-F238E27FC236}">
                <a16:creationId xmlns:a16="http://schemas.microsoft.com/office/drawing/2014/main" id="{1704B4B4-8630-41BC-F7BB-AD1F6F39EF60}"/>
              </a:ext>
            </a:extLst>
          </p:cNvPr>
          <p:cNvSpPr/>
          <p:nvPr/>
        </p:nvSpPr>
        <p:spPr>
          <a:xfrm>
            <a:off x="10461310" y="2743307"/>
            <a:ext cx="1371600" cy="914400"/>
          </a:xfrm>
          <a:prstGeom prst="rect">
            <a:avLst/>
          </a:prstGeom>
          <a:solidFill>
            <a:srgbClr val="FFFFFF"/>
          </a:solidFill>
          <a:ln w="6350">
            <a:solidFill>
              <a:srgbClr val="CBD5E0"/>
            </a:solidFill>
            <a:prstDash val="solid"/>
          </a:ln>
          <a:effectLst>
            <a:outerShdw blurRad="50800" dist="12700" dir="8100000" algn="bl" rotWithShape="0">
              <a:srgbClr val="000000">
                <a:alpha val="1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Text 52">
            <a:extLst>
              <a:ext uri="{FF2B5EF4-FFF2-40B4-BE49-F238E27FC236}">
                <a16:creationId xmlns:a16="http://schemas.microsoft.com/office/drawing/2014/main" id="{695822A8-610E-38AA-1A1C-3C46971D0F85}"/>
              </a:ext>
            </a:extLst>
          </p:cNvPr>
          <p:cNvSpPr/>
          <p:nvPr/>
        </p:nvSpPr>
        <p:spPr>
          <a:xfrm>
            <a:off x="10507030" y="2789027"/>
            <a:ext cx="1280160" cy="27432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Mentor Check</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53">
            <a:extLst>
              <a:ext uri="{FF2B5EF4-FFF2-40B4-BE49-F238E27FC236}">
                <a16:creationId xmlns:a16="http://schemas.microsoft.com/office/drawing/2014/main" id="{5E59D41E-1885-253A-6545-A118B07F0A26}"/>
              </a:ext>
            </a:extLst>
          </p:cNvPr>
          <p:cNvSpPr/>
          <p:nvPr/>
        </p:nvSpPr>
        <p:spPr>
          <a:xfrm>
            <a:off x="10507030" y="3017627"/>
            <a:ext cx="1280160" cy="594360"/>
          </a:xfrm>
          <a:prstGeom prst="rect">
            <a:avLst/>
          </a:prstGeom>
          <a:noFill/>
          <a:ln/>
        </p:spPr>
        <p:txBody>
          <a:bodyPr wrap="square"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1-on-1 with mentor: review first 30 days, set goals.</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54">
            <a:extLst>
              <a:ext uri="{FF2B5EF4-FFF2-40B4-BE49-F238E27FC236}">
                <a16:creationId xmlns:a16="http://schemas.microsoft.com/office/drawing/2014/main" id="{EC0D1DF1-4CB4-53A2-56E5-D75485AD392B}"/>
              </a:ext>
            </a:extLst>
          </p:cNvPr>
          <p:cNvSpPr/>
          <p:nvPr/>
        </p:nvSpPr>
        <p:spPr>
          <a:xfrm>
            <a:off x="3831582" y="5842089"/>
            <a:ext cx="8126460" cy="4572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55">
            <a:extLst>
              <a:ext uri="{FF2B5EF4-FFF2-40B4-BE49-F238E27FC236}">
                <a16:creationId xmlns:a16="http://schemas.microsoft.com/office/drawing/2014/main" id="{71460F67-62DA-BA2A-2BA1-8DE95B550642}"/>
              </a:ext>
            </a:extLst>
          </p:cNvPr>
          <p:cNvSpPr/>
          <p:nvPr/>
        </p:nvSpPr>
        <p:spPr>
          <a:xfrm>
            <a:off x="3831582" y="5842089"/>
            <a:ext cx="8126460" cy="45720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Audience: new Data Steward  ·  Owner: L&amp;D + DG Lead  ·  Success signal: 100% completion + mentor sign-off within 45 days</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067145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EE2ED4-0337-AAD6-9949-EFE6D0DE0DB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03898DD-0D70-14AD-B8B6-6F719125F3D2}"/>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Roadmap</a:t>
            </a:r>
          </a:p>
        </p:txBody>
      </p:sp>
      <p:sp>
        <p:nvSpPr>
          <p:cNvPr id="4" name="Footer Placeholder 3">
            <a:extLst>
              <a:ext uri="{FF2B5EF4-FFF2-40B4-BE49-F238E27FC236}">
                <a16:creationId xmlns:a16="http://schemas.microsoft.com/office/drawing/2014/main" id="{9079E16D-F202-D80E-3AE4-6019F959B6E1}"/>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FA17750C-2FBD-4576-558E-CDBCC81F398E}"/>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93</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ijdelijke aanduiding voor tekst 44">
            <a:extLst>
              <a:ext uri="{FF2B5EF4-FFF2-40B4-BE49-F238E27FC236}">
                <a16:creationId xmlns:a16="http://schemas.microsoft.com/office/drawing/2014/main" id="{848E8638-FAFD-5BF7-B238-99B4B39311DC}"/>
              </a:ext>
            </a:extLst>
          </p:cNvPr>
          <p:cNvSpPr txBox="1">
            <a:spLocks/>
          </p:cNvSpPr>
          <p:nvPr/>
        </p:nvSpPr>
        <p:spPr>
          <a:xfrm>
            <a:off x="704851" y="2407920"/>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1.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Lightning Demos</a:t>
            </a:r>
          </a:p>
        </p:txBody>
      </p:sp>
      <p:sp>
        <p:nvSpPr>
          <p:cNvPr id="14" name="Tijdelijke aanduiding voor tekst 44">
            <a:extLst>
              <a:ext uri="{FF2B5EF4-FFF2-40B4-BE49-F238E27FC236}">
                <a16:creationId xmlns:a16="http://schemas.microsoft.com/office/drawing/2014/main" id="{70816157-19CC-46CA-8D67-5E57AA7C37D7}"/>
              </a:ext>
            </a:extLst>
          </p:cNvPr>
          <p:cNvSpPr txBox="1">
            <a:spLocks/>
          </p:cNvSpPr>
          <p:nvPr/>
        </p:nvSpPr>
        <p:spPr>
          <a:xfrm>
            <a:off x="704851" y="2884379"/>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2.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 for 10 Brainstorm</a:t>
            </a:r>
          </a:p>
        </p:txBody>
      </p:sp>
      <p:sp>
        <p:nvSpPr>
          <p:cNvPr id="15" name="Tijdelijke aanduiding voor tekst 44">
            <a:extLst>
              <a:ext uri="{FF2B5EF4-FFF2-40B4-BE49-F238E27FC236}">
                <a16:creationId xmlns:a16="http://schemas.microsoft.com/office/drawing/2014/main" id="{847BA60B-8E50-8D72-2558-CC0307CA5164}"/>
              </a:ext>
            </a:extLst>
          </p:cNvPr>
          <p:cNvSpPr txBox="1">
            <a:spLocks/>
          </p:cNvSpPr>
          <p:nvPr/>
        </p:nvSpPr>
        <p:spPr>
          <a:xfrm>
            <a:off x="704851" y="3361951"/>
            <a:ext cx="3395202"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3.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Action Board</a:t>
            </a:r>
          </a:p>
        </p:txBody>
      </p:sp>
      <p:sp>
        <p:nvSpPr>
          <p:cNvPr id="6" name="Rectangle 5">
            <a:extLst>
              <a:ext uri="{FF2B5EF4-FFF2-40B4-BE49-F238E27FC236}">
                <a16:creationId xmlns:a16="http://schemas.microsoft.com/office/drawing/2014/main" id="{F937E207-2B7B-BB63-3B48-1B0BDF005020}"/>
              </a:ext>
            </a:extLst>
          </p:cNvPr>
          <p:cNvSpPr/>
          <p:nvPr/>
        </p:nvSpPr>
        <p:spPr>
          <a:xfrm>
            <a:off x="276224" y="2108113"/>
            <a:ext cx="3925073" cy="2677247"/>
          </a:xfrm>
          <a:prstGeom prst="rect">
            <a:avLst/>
          </a:prstGeom>
          <a:noFill/>
          <a:ln w="19050">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Tijdelijke aanduiding voor tekst 44">
            <a:extLst>
              <a:ext uri="{FF2B5EF4-FFF2-40B4-BE49-F238E27FC236}">
                <a16:creationId xmlns:a16="http://schemas.microsoft.com/office/drawing/2014/main" id="{C405F19E-E3BA-6A9E-7683-34C0C48F3301}"/>
              </a:ext>
            </a:extLst>
          </p:cNvPr>
          <p:cNvSpPr txBox="1">
            <a:spLocks/>
          </p:cNvSpPr>
          <p:nvPr/>
        </p:nvSpPr>
        <p:spPr>
          <a:xfrm>
            <a:off x="1048512" y="1958792"/>
            <a:ext cx="2834640" cy="315915"/>
          </a:xfrm>
          <a:prstGeom prst="rect">
            <a:avLst/>
          </a:prstGeom>
          <a:solidFill>
            <a:schemeClr val="tx1"/>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Round 2: Training</a:t>
            </a:r>
            <a:endParaRPr kumimoji="0" lang="en-US" sz="14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ijdelijke aanduiding voor tekst 44">
            <a:extLst>
              <a:ext uri="{FF2B5EF4-FFF2-40B4-BE49-F238E27FC236}">
                <a16:creationId xmlns:a16="http://schemas.microsoft.com/office/drawing/2014/main" id="{D267FFC5-F5AE-F045-5F49-179E1D0BBDD9}"/>
              </a:ext>
            </a:extLst>
          </p:cNvPr>
          <p:cNvSpPr txBox="1">
            <a:spLocks/>
          </p:cNvSpPr>
          <p:nvPr/>
        </p:nvSpPr>
        <p:spPr>
          <a:xfrm>
            <a:off x="704850" y="3835295"/>
            <a:ext cx="3395202" cy="315915"/>
          </a:xfrm>
          <a:prstGeom prst="rect">
            <a:avLst/>
          </a:prstGeom>
          <a:noFill/>
        </p:spPr>
        <p:txBody>
          <a:bodyPr rtlCol="0"/>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4.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Concept Creation</a:t>
            </a:r>
          </a:p>
        </p:txBody>
      </p:sp>
      <p:sp>
        <p:nvSpPr>
          <p:cNvPr id="23" name="Tijdelijke aanduiding voor tekst 44">
            <a:extLst>
              <a:ext uri="{FF2B5EF4-FFF2-40B4-BE49-F238E27FC236}">
                <a16:creationId xmlns:a16="http://schemas.microsoft.com/office/drawing/2014/main" id="{75ED79DE-608F-BF03-AEC9-301346F8FAF4}"/>
              </a:ext>
            </a:extLst>
          </p:cNvPr>
          <p:cNvSpPr txBox="1">
            <a:spLocks/>
          </p:cNvSpPr>
          <p:nvPr/>
        </p:nvSpPr>
        <p:spPr>
          <a:xfrm>
            <a:off x="704850" y="4311754"/>
            <a:ext cx="3395202" cy="315915"/>
          </a:xfrm>
          <a:prstGeom prst="rect">
            <a:avLst/>
          </a:prstGeom>
          <a:solidFill>
            <a:srgbClr val="C7F0F2"/>
          </a:solid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Exercise 5.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Roadmap</a:t>
            </a:r>
          </a:p>
        </p:txBody>
      </p:sp>
      <p:grpSp>
        <p:nvGrpSpPr>
          <p:cNvPr id="3" name="Group 2">
            <a:extLst>
              <a:ext uri="{FF2B5EF4-FFF2-40B4-BE49-F238E27FC236}">
                <a16:creationId xmlns:a16="http://schemas.microsoft.com/office/drawing/2014/main" id="{A7EAAE6F-5426-A37A-7CCF-6CF846C0E649}"/>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E5242055-DB44-106F-4998-AC7909EF2D0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1617B19F-9FE1-54E1-E0E7-190A157CB6D8}"/>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9C23C3AF-2BC7-C095-960C-9BE7266D4A43}"/>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110BF4F2-448F-F4D7-C044-5342477AD732}"/>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02C84C39-AB00-88FE-7D49-CE0561C6D6D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
        <p:nvSpPr>
          <p:cNvPr id="8" name="Text 26">
            <a:extLst>
              <a:ext uri="{FF2B5EF4-FFF2-40B4-BE49-F238E27FC236}">
                <a16:creationId xmlns:a16="http://schemas.microsoft.com/office/drawing/2014/main" id="{902DAE64-8839-1A88-9168-D44AE7E1A669}"/>
              </a:ext>
            </a:extLst>
          </p:cNvPr>
          <p:cNvSpPr/>
          <p:nvPr/>
        </p:nvSpPr>
        <p:spPr>
          <a:xfrm>
            <a:off x="4424545" y="1555751"/>
            <a:ext cx="749808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Training rollout over the first 6–9 months. Each item has an owner, a target role, and a delivery format.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Shape 27">
            <a:extLst>
              <a:ext uri="{FF2B5EF4-FFF2-40B4-BE49-F238E27FC236}">
                <a16:creationId xmlns:a16="http://schemas.microsoft.com/office/drawing/2014/main" id="{74FC5716-C38A-402B-FF2C-F482B2B4F046}"/>
              </a:ext>
            </a:extLst>
          </p:cNvPr>
          <p:cNvSpPr/>
          <p:nvPr/>
        </p:nvSpPr>
        <p:spPr>
          <a:xfrm>
            <a:off x="4424545" y="2150111"/>
            <a:ext cx="1828800" cy="411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Text 28">
            <a:extLst>
              <a:ext uri="{FF2B5EF4-FFF2-40B4-BE49-F238E27FC236}">
                <a16:creationId xmlns:a16="http://schemas.microsoft.com/office/drawing/2014/main" id="{2688DEA9-7BFE-F513-73AA-D8B9494DCE2C}"/>
              </a:ext>
            </a:extLst>
          </p:cNvPr>
          <p:cNvSpPr/>
          <p:nvPr/>
        </p:nvSpPr>
        <p:spPr>
          <a:xfrm>
            <a:off x="4424545" y="2150111"/>
            <a:ext cx="1828800" cy="4114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Month 1 — Foundation</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Shape 29">
            <a:extLst>
              <a:ext uri="{FF2B5EF4-FFF2-40B4-BE49-F238E27FC236}">
                <a16:creationId xmlns:a16="http://schemas.microsoft.com/office/drawing/2014/main" id="{305EDDB2-D8A8-8AB9-850C-E950B7F6D6CE}"/>
              </a:ext>
            </a:extLst>
          </p:cNvPr>
          <p:cNvSpPr/>
          <p:nvPr/>
        </p:nvSpPr>
        <p:spPr>
          <a:xfrm>
            <a:off x="4424545" y="2561591"/>
            <a:ext cx="1828800" cy="333756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Shape 30">
            <a:extLst>
              <a:ext uri="{FF2B5EF4-FFF2-40B4-BE49-F238E27FC236}">
                <a16:creationId xmlns:a16="http://schemas.microsoft.com/office/drawing/2014/main" id="{A78B11A4-A228-A2F2-0F0F-334998D9DA2E}"/>
              </a:ext>
            </a:extLst>
          </p:cNvPr>
          <p:cNvSpPr/>
          <p:nvPr/>
        </p:nvSpPr>
        <p:spPr>
          <a:xfrm>
            <a:off x="6299065" y="2150111"/>
            <a:ext cx="1828800" cy="411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Text 31">
            <a:extLst>
              <a:ext uri="{FF2B5EF4-FFF2-40B4-BE49-F238E27FC236}">
                <a16:creationId xmlns:a16="http://schemas.microsoft.com/office/drawing/2014/main" id="{1DB98B25-8378-4BC2-9DA9-ACCADA750192}"/>
              </a:ext>
            </a:extLst>
          </p:cNvPr>
          <p:cNvSpPr/>
          <p:nvPr/>
        </p:nvSpPr>
        <p:spPr>
          <a:xfrm>
            <a:off x="6299065" y="2150111"/>
            <a:ext cx="1828800" cy="4114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Month 2 — Go Live</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Shape 32">
            <a:extLst>
              <a:ext uri="{FF2B5EF4-FFF2-40B4-BE49-F238E27FC236}">
                <a16:creationId xmlns:a16="http://schemas.microsoft.com/office/drawing/2014/main" id="{39134461-6E73-7E9F-C619-AD609665B5F2}"/>
              </a:ext>
            </a:extLst>
          </p:cNvPr>
          <p:cNvSpPr/>
          <p:nvPr/>
        </p:nvSpPr>
        <p:spPr>
          <a:xfrm>
            <a:off x="6299065" y="2561591"/>
            <a:ext cx="1828800" cy="333756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Shape 33">
            <a:extLst>
              <a:ext uri="{FF2B5EF4-FFF2-40B4-BE49-F238E27FC236}">
                <a16:creationId xmlns:a16="http://schemas.microsoft.com/office/drawing/2014/main" id="{FB666B22-3D37-3AFC-8C66-BB3A9EED0F15}"/>
              </a:ext>
            </a:extLst>
          </p:cNvPr>
          <p:cNvSpPr/>
          <p:nvPr/>
        </p:nvSpPr>
        <p:spPr>
          <a:xfrm>
            <a:off x="8173585" y="2150111"/>
            <a:ext cx="1828800" cy="411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 34">
            <a:extLst>
              <a:ext uri="{FF2B5EF4-FFF2-40B4-BE49-F238E27FC236}">
                <a16:creationId xmlns:a16="http://schemas.microsoft.com/office/drawing/2014/main" id="{2EA2C5F0-E518-0BD1-E492-1B21F94EC2E6}"/>
              </a:ext>
            </a:extLst>
          </p:cNvPr>
          <p:cNvSpPr/>
          <p:nvPr/>
        </p:nvSpPr>
        <p:spPr>
          <a:xfrm>
            <a:off x="8173585" y="2150111"/>
            <a:ext cx="1828800" cy="4114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Month 3 — Embed</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 name="Shape 35">
            <a:extLst>
              <a:ext uri="{FF2B5EF4-FFF2-40B4-BE49-F238E27FC236}">
                <a16:creationId xmlns:a16="http://schemas.microsoft.com/office/drawing/2014/main" id="{BFC45466-1B7D-3E6C-DAB3-4194FC500BC0}"/>
              </a:ext>
            </a:extLst>
          </p:cNvPr>
          <p:cNvSpPr/>
          <p:nvPr/>
        </p:nvSpPr>
        <p:spPr>
          <a:xfrm>
            <a:off x="8173585" y="2561591"/>
            <a:ext cx="1828800" cy="333756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Shape 36">
            <a:extLst>
              <a:ext uri="{FF2B5EF4-FFF2-40B4-BE49-F238E27FC236}">
                <a16:creationId xmlns:a16="http://schemas.microsoft.com/office/drawing/2014/main" id="{AB968D1F-680F-EABF-BEE1-07241F0A321F}"/>
              </a:ext>
            </a:extLst>
          </p:cNvPr>
          <p:cNvSpPr/>
          <p:nvPr/>
        </p:nvSpPr>
        <p:spPr>
          <a:xfrm>
            <a:off x="10048105" y="2150111"/>
            <a:ext cx="1828800" cy="41148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Text 37">
            <a:extLst>
              <a:ext uri="{FF2B5EF4-FFF2-40B4-BE49-F238E27FC236}">
                <a16:creationId xmlns:a16="http://schemas.microsoft.com/office/drawing/2014/main" id="{FAE04037-7263-F975-856A-096BAB459DB3}"/>
              </a:ext>
            </a:extLst>
          </p:cNvPr>
          <p:cNvSpPr/>
          <p:nvPr/>
        </p:nvSpPr>
        <p:spPr>
          <a:xfrm>
            <a:off x="10048105" y="2150111"/>
            <a:ext cx="1828800" cy="41148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Month 6+ — Grow</a:t>
            </a:r>
            <a:endParaRPr kumimoji="0" lang="en-US" sz="11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Shape 38">
            <a:extLst>
              <a:ext uri="{FF2B5EF4-FFF2-40B4-BE49-F238E27FC236}">
                <a16:creationId xmlns:a16="http://schemas.microsoft.com/office/drawing/2014/main" id="{6F901214-0F3E-7E8A-E654-189A8154A18A}"/>
              </a:ext>
            </a:extLst>
          </p:cNvPr>
          <p:cNvSpPr/>
          <p:nvPr/>
        </p:nvSpPr>
        <p:spPr>
          <a:xfrm>
            <a:off x="10048105" y="2561591"/>
            <a:ext cx="1828800" cy="333756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Shape 39">
            <a:extLst>
              <a:ext uri="{FF2B5EF4-FFF2-40B4-BE49-F238E27FC236}">
                <a16:creationId xmlns:a16="http://schemas.microsoft.com/office/drawing/2014/main" id="{C55DA0F6-209F-3B9C-D944-21DA130C81BA}"/>
              </a:ext>
            </a:extLst>
          </p:cNvPr>
          <p:cNvSpPr/>
          <p:nvPr/>
        </p:nvSpPr>
        <p:spPr>
          <a:xfrm>
            <a:off x="4515985" y="2698751"/>
            <a:ext cx="1645920" cy="50292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Text 40">
            <a:extLst>
              <a:ext uri="{FF2B5EF4-FFF2-40B4-BE49-F238E27FC236}">
                <a16:creationId xmlns:a16="http://schemas.microsoft.com/office/drawing/2014/main" id="{D2155CAC-5004-77F1-EB0D-D5928C5EDC8B}"/>
              </a:ext>
            </a:extLst>
          </p:cNvPr>
          <p:cNvSpPr/>
          <p:nvPr/>
        </p:nvSpPr>
        <p:spPr>
          <a:xfrm>
            <a:off x="4561705" y="272618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All-staff DG 101 (30 min)</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Shape 41">
            <a:extLst>
              <a:ext uri="{FF2B5EF4-FFF2-40B4-BE49-F238E27FC236}">
                <a16:creationId xmlns:a16="http://schemas.microsoft.com/office/drawing/2014/main" id="{69B4C18A-A506-BC0E-AC16-071E166F0C74}"/>
              </a:ext>
            </a:extLst>
          </p:cNvPr>
          <p:cNvSpPr/>
          <p:nvPr/>
        </p:nvSpPr>
        <p:spPr>
          <a:xfrm>
            <a:off x="4515985" y="3567431"/>
            <a:ext cx="1645920" cy="50292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Text 42">
            <a:extLst>
              <a:ext uri="{FF2B5EF4-FFF2-40B4-BE49-F238E27FC236}">
                <a16:creationId xmlns:a16="http://schemas.microsoft.com/office/drawing/2014/main" id="{E48C215A-9F2E-9C4C-7A51-9619A9751D31}"/>
              </a:ext>
            </a:extLst>
          </p:cNvPr>
          <p:cNvSpPr/>
          <p:nvPr/>
        </p:nvSpPr>
        <p:spPr>
          <a:xfrm>
            <a:off x="4561705" y="359486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Skills Matrix published</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Shape 43">
            <a:extLst>
              <a:ext uri="{FF2B5EF4-FFF2-40B4-BE49-F238E27FC236}">
                <a16:creationId xmlns:a16="http://schemas.microsoft.com/office/drawing/2014/main" id="{A864A0E2-E225-8F4A-9328-F2D525172C87}"/>
              </a:ext>
            </a:extLst>
          </p:cNvPr>
          <p:cNvSpPr/>
          <p:nvPr/>
        </p:nvSpPr>
        <p:spPr>
          <a:xfrm>
            <a:off x="4515985" y="4436111"/>
            <a:ext cx="1645920" cy="5029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Text 44">
            <a:extLst>
              <a:ext uri="{FF2B5EF4-FFF2-40B4-BE49-F238E27FC236}">
                <a16:creationId xmlns:a16="http://schemas.microsoft.com/office/drawing/2014/main" id="{B991D537-4304-C078-814F-BDBD843C6838}"/>
              </a:ext>
            </a:extLst>
          </p:cNvPr>
          <p:cNvSpPr/>
          <p:nvPr/>
        </p:nvSpPr>
        <p:spPr>
          <a:xfrm>
            <a:off x="4561705" y="446354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Onboarding Day 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Shape 45">
            <a:extLst>
              <a:ext uri="{FF2B5EF4-FFF2-40B4-BE49-F238E27FC236}">
                <a16:creationId xmlns:a16="http://schemas.microsoft.com/office/drawing/2014/main" id="{C1AC1775-A1F5-371E-344C-1C807E0DB33A}"/>
              </a:ext>
            </a:extLst>
          </p:cNvPr>
          <p:cNvSpPr/>
          <p:nvPr/>
        </p:nvSpPr>
        <p:spPr>
          <a:xfrm>
            <a:off x="6390505" y="2698751"/>
            <a:ext cx="1645920" cy="5029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 46">
            <a:extLst>
              <a:ext uri="{FF2B5EF4-FFF2-40B4-BE49-F238E27FC236}">
                <a16:creationId xmlns:a16="http://schemas.microsoft.com/office/drawing/2014/main" id="{AFE89355-CC51-C7F1-5C76-635796589083}"/>
              </a:ext>
            </a:extLst>
          </p:cNvPr>
          <p:cNvSpPr/>
          <p:nvPr/>
        </p:nvSpPr>
        <p:spPr>
          <a:xfrm>
            <a:off x="6436225" y="272618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Onboarding Day 7 Lab</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Shape 47">
            <a:extLst>
              <a:ext uri="{FF2B5EF4-FFF2-40B4-BE49-F238E27FC236}">
                <a16:creationId xmlns:a16="http://schemas.microsoft.com/office/drawing/2014/main" id="{EDD8D48D-F93B-66DD-136E-497BC7E4656E}"/>
              </a:ext>
            </a:extLst>
          </p:cNvPr>
          <p:cNvSpPr/>
          <p:nvPr/>
        </p:nvSpPr>
        <p:spPr>
          <a:xfrm>
            <a:off x="6390505" y="3567431"/>
            <a:ext cx="1645920" cy="50292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 name="Text 48">
            <a:extLst>
              <a:ext uri="{FF2B5EF4-FFF2-40B4-BE49-F238E27FC236}">
                <a16:creationId xmlns:a16="http://schemas.microsoft.com/office/drawing/2014/main" id="{AD115648-3B60-490B-9ABF-B1FC4AFA9A7D}"/>
              </a:ext>
            </a:extLst>
          </p:cNvPr>
          <p:cNvSpPr/>
          <p:nvPr/>
        </p:nvSpPr>
        <p:spPr>
          <a:xfrm>
            <a:off x="6436225" y="359486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Data Handling for Managers</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Shape 49">
            <a:extLst>
              <a:ext uri="{FF2B5EF4-FFF2-40B4-BE49-F238E27FC236}">
                <a16:creationId xmlns:a16="http://schemas.microsoft.com/office/drawing/2014/main" id="{A892452D-B476-0072-4ED1-1BDECA7CEE51}"/>
              </a:ext>
            </a:extLst>
          </p:cNvPr>
          <p:cNvSpPr/>
          <p:nvPr/>
        </p:nvSpPr>
        <p:spPr>
          <a:xfrm>
            <a:off x="6390505" y="4436111"/>
            <a:ext cx="1645920" cy="502920"/>
          </a:xfrm>
          <a:prstGeom prst="rect">
            <a:avLst/>
          </a:prstGeom>
          <a:solidFill>
            <a:srgbClr val="FFF59D"/>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Text 50">
            <a:extLst>
              <a:ext uri="{FF2B5EF4-FFF2-40B4-BE49-F238E27FC236}">
                <a16:creationId xmlns:a16="http://schemas.microsoft.com/office/drawing/2014/main" id="{72339FED-4CFB-0CCA-FCFD-E633F865BB4D}"/>
              </a:ext>
            </a:extLst>
          </p:cNvPr>
          <p:cNvSpPr/>
          <p:nvPr/>
        </p:nvSpPr>
        <p:spPr>
          <a:xfrm>
            <a:off x="6436225" y="446354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Quick Reference Cards v1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Shape 51">
            <a:extLst>
              <a:ext uri="{FF2B5EF4-FFF2-40B4-BE49-F238E27FC236}">
                <a16:creationId xmlns:a16="http://schemas.microsoft.com/office/drawing/2014/main" id="{75E06352-4EC1-B3F1-C35F-184D250D995F}"/>
              </a:ext>
            </a:extLst>
          </p:cNvPr>
          <p:cNvSpPr/>
          <p:nvPr/>
        </p:nvSpPr>
        <p:spPr>
          <a:xfrm>
            <a:off x="8265025" y="2698751"/>
            <a:ext cx="1645920" cy="5029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Text 52">
            <a:extLst>
              <a:ext uri="{FF2B5EF4-FFF2-40B4-BE49-F238E27FC236}">
                <a16:creationId xmlns:a16="http://schemas.microsoft.com/office/drawing/2014/main" id="{25B3DE32-8740-E9B2-B0D3-861F6A58CF3E}"/>
              </a:ext>
            </a:extLst>
          </p:cNvPr>
          <p:cNvSpPr/>
          <p:nvPr/>
        </p:nvSpPr>
        <p:spPr>
          <a:xfrm>
            <a:off x="8310745" y="272618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Mentor pairing launched</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Shape 53">
            <a:extLst>
              <a:ext uri="{FF2B5EF4-FFF2-40B4-BE49-F238E27FC236}">
                <a16:creationId xmlns:a16="http://schemas.microsoft.com/office/drawing/2014/main" id="{29001889-54CA-9C92-7066-7C932348ADF1}"/>
              </a:ext>
            </a:extLst>
          </p:cNvPr>
          <p:cNvSpPr/>
          <p:nvPr/>
        </p:nvSpPr>
        <p:spPr>
          <a:xfrm>
            <a:off x="8265025" y="3567431"/>
            <a:ext cx="1645920" cy="5029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Text 54">
            <a:extLst>
              <a:ext uri="{FF2B5EF4-FFF2-40B4-BE49-F238E27FC236}">
                <a16:creationId xmlns:a16="http://schemas.microsoft.com/office/drawing/2014/main" id="{CC3D1A03-328A-878C-0613-5196359E9222}"/>
              </a:ext>
            </a:extLst>
          </p:cNvPr>
          <p:cNvSpPr/>
          <p:nvPr/>
        </p:nvSpPr>
        <p:spPr>
          <a:xfrm>
            <a:off x="8310745" y="359486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DQ Rule-Writing Clinic #1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Shape 55">
            <a:extLst>
              <a:ext uri="{FF2B5EF4-FFF2-40B4-BE49-F238E27FC236}">
                <a16:creationId xmlns:a16="http://schemas.microsoft.com/office/drawing/2014/main" id="{49AA3180-7400-1F0F-2C9F-1C702382C7A3}"/>
              </a:ext>
            </a:extLst>
          </p:cNvPr>
          <p:cNvSpPr/>
          <p:nvPr/>
        </p:nvSpPr>
        <p:spPr>
          <a:xfrm>
            <a:off x="8265025" y="4436111"/>
            <a:ext cx="1645920" cy="50292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Text 56">
            <a:extLst>
              <a:ext uri="{FF2B5EF4-FFF2-40B4-BE49-F238E27FC236}">
                <a16:creationId xmlns:a16="http://schemas.microsoft.com/office/drawing/2014/main" id="{9CF5A286-BAD5-ECF3-729F-996660C727A0}"/>
              </a:ext>
            </a:extLst>
          </p:cNvPr>
          <p:cNvSpPr/>
          <p:nvPr/>
        </p:nvSpPr>
        <p:spPr>
          <a:xfrm>
            <a:off x="8310745" y="446354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Office Hours live</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Shape 57">
            <a:extLst>
              <a:ext uri="{FF2B5EF4-FFF2-40B4-BE49-F238E27FC236}">
                <a16:creationId xmlns:a16="http://schemas.microsoft.com/office/drawing/2014/main" id="{41E49500-DED9-EFEA-6068-719C590D0E02}"/>
              </a:ext>
            </a:extLst>
          </p:cNvPr>
          <p:cNvSpPr/>
          <p:nvPr/>
        </p:nvSpPr>
        <p:spPr>
          <a:xfrm>
            <a:off x="10139545" y="2698751"/>
            <a:ext cx="1645920" cy="5029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Text 58">
            <a:extLst>
              <a:ext uri="{FF2B5EF4-FFF2-40B4-BE49-F238E27FC236}">
                <a16:creationId xmlns:a16="http://schemas.microsoft.com/office/drawing/2014/main" id="{67D2A63D-F566-DB36-F4B2-E2B6142D6391}"/>
              </a:ext>
            </a:extLst>
          </p:cNvPr>
          <p:cNvSpPr/>
          <p:nvPr/>
        </p:nvSpPr>
        <p:spPr>
          <a:xfrm>
            <a:off x="10185265" y="272618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CDE Stewardship deep-dive</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Shape 59">
            <a:extLst>
              <a:ext uri="{FF2B5EF4-FFF2-40B4-BE49-F238E27FC236}">
                <a16:creationId xmlns:a16="http://schemas.microsoft.com/office/drawing/2014/main" id="{9451A3FC-1CA5-5475-9C2B-F02CE9076EC8}"/>
              </a:ext>
            </a:extLst>
          </p:cNvPr>
          <p:cNvSpPr/>
          <p:nvPr/>
        </p:nvSpPr>
        <p:spPr>
          <a:xfrm>
            <a:off x="10139545" y="3567431"/>
            <a:ext cx="1645920" cy="50292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Text 60">
            <a:extLst>
              <a:ext uri="{FF2B5EF4-FFF2-40B4-BE49-F238E27FC236}">
                <a16:creationId xmlns:a16="http://schemas.microsoft.com/office/drawing/2014/main" id="{AF097FE0-5AC8-DC5D-381F-8687A9E7724A}"/>
              </a:ext>
            </a:extLst>
          </p:cNvPr>
          <p:cNvSpPr/>
          <p:nvPr/>
        </p:nvSpPr>
        <p:spPr>
          <a:xfrm>
            <a:off x="10185265" y="359486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Incident reporting drill</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[T2]</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Shape 61">
            <a:extLst>
              <a:ext uri="{FF2B5EF4-FFF2-40B4-BE49-F238E27FC236}">
                <a16:creationId xmlns:a16="http://schemas.microsoft.com/office/drawing/2014/main" id="{8365619B-8812-A525-FB7D-60EE5685D5DE}"/>
              </a:ext>
            </a:extLst>
          </p:cNvPr>
          <p:cNvSpPr/>
          <p:nvPr/>
        </p:nvSpPr>
        <p:spPr>
          <a:xfrm>
            <a:off x="10139545" y="4436111"/>
            <a:ext cx="1645920" cy="50292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Text 62">
            <a:extLst>
              <a:ext uri="{FF2B5EF4-FFF2-40B4-BE49-F238E27FC236}">
                <a16:creationId xmlns:a16="http://schemas.microsoft.com/office/drawing/2014/main" id="{5BE4B742-EA6F-22D7-9806-9352CA798875}"/>
              </a:ext>
            </a:extLst>
          </p:cNvPr>
          <p:cNvSpPr/>
          <p:nvPr/>
        </p:nvSpPr>
        <p:spPr>
          <a:xfrm>
            <a:off x="10185265" y="4463543"/>
            <a:ext cx="1554480" cy="44805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Certification Ladder v1</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[T3]</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229520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0DA87D-31E8-4622-C0E2-8641087A258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267A2B3-4347-1215-6770-68547AD551C5}"/>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Integration  |  Comm &amp; Training as One Plan</a:t>
            </a:r>
          </a:p>
        </p:txBody>
      </p:sp>
      <p:sp>
        <p:nvSpPr>
          <p:cNvPr id="4" name="Footer Placeholder 3">
            <a:extLst>
              <a:ext uri="{FF2B5EF4-FFF2-40B4-BE49-F238E27FC236}">
                <a16:creationId xmlns:a16="http://schemas.microsoft.com/office/drawing/2014/main" id="{A026FF5A-D5BA-81B5-2469-19C3E3682FBB}"/>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E6A9DB65-A8BE-B2BE-34F8-6A429C9F8055}"/>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94</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F87A2ECA-68BD-B865-AC44-5711EB998D8C}"/>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7A35A17B-BFC9-7552-A505-38F8C8718B95}"/>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13C1127D-2DCE-4E6A-685D-3662C3AE8D91}"/>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9FB5AA91-1A96-91B8-7857-2E24CB84B831}"/>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EE4563BE-139B-5A26-9C39-C0EA94ED92FC}"/>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6422C1EA-6763-5CEE-F4E6-6D19C2B48B9B}"/>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
        <p:nvSpPr>
          <p:cNvPr id="17" name="Text 13">
            <a:extLst>
              <a:ext uri="{FF2B5EF4-FFF2-40B4-BE49-F238E27FC236}">
                <a16:creationId xmlns:a16="http://schemas.microsoft.com/office/drawing/2014/main" id="{41EC09A6-B0C6-3F41-E8A9-DF6AF9F246B8}"/>
              </a:ext>
            </a:extLst>
          </p:cNvPr>
          <p:cNvSpPr/>
          <p:nvPr/>
        </p:nvSpPr>
        <p:spPr>
          <a:xfrm>
            <a:off x="510218" y="1538779"/>
            <a:ext cx="11155680" cy="6400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The two roadmaps are not independent. Before documentation, stitch them into a single calendar so communication sets up training and training sustains communication.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Shape 14">
            <a:extLst>
              <a:ext uri="{FF2B5EF4-FFF2-40B4-BE49-F238E27FC236}">
                <a16:creationId xmlns:a16="http://schemas.microsoft.com/office/drawing/2014/main" id="{DC88ADA6-7954-F500-83CE-43C3001AD1B6}"/>
              </a:ext>
            </a:extLst>
          </p:cNvPr>
          <p:cNvSpPr/>
          <p:nvPr/>
        </p:nvSpPr>
        <p:spPr>
          <a:xfrm>
            <a:off x="510218" y="2316019"/>
            <a:ext cx="182118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Text 15">
            <a:extLst>
              <a:ext uri="{FF2B5EF4-FFF2-40B4-BE49-F238E27FC236}">
                <a16:creationId xmlns:a16="http://schemas.microsoft.com/office/drawing/2014/main" id="{D25E68CF-18FC-D5D4-B772-CC813737E370}"/>
              </a:ext>
            </a:extLst>
          </p:cNvPr>
          <p:cNvSpPr/>
          <p:nvPr/>
        </p:nvSpPr>
        <p:spPr>
          <a:xfrm>
            <a:off x="510218" y="2316019"/>
            <a:ext cx="182118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Pre-launch</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Shape 16">
            <a:extLst>
              <a:ext uri="{FF2B5EF4-FFF2-40B4-BE49-F238E27FC236}">
                <a16:creationId xmlns:a16="http://schemas.microsoft.com/office/drawing/2014/main" id="{5F75117B-128F-1726-09D6-3254F7D4C3C8}"/>
              </a:ext>
            </a:extLst>
          </p:cNvPr>
          <p:cNvSpPr/>
          <p:nvPr/>
        </p:nvSpPr>
        <p:spPr>
          <a:xfrm>
            <a:off x="510218" y="2681779"/>
            <a:ext cx="1821180" cy="274320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Shape 17">
            <a:extLst>
              <a:ext uri="{FF2B5EF4-FFF2-40B4-BE49-F238E27FC236}">
                <a16:creationId xmlns:a16="http://schemas.microsoft.com/office/drawing/2014/main" id="{AD3C0D67-350B-54C0-647C-CEAB336A1C2A}"/>
              </a:ext>
            </a:extLst>
          </p:cNvPr>
          <p:cNvSpPr/>
          <p:nvPr/>
        </p:nvSpPr>
        <p:spPr>
          <a:xfrm>
            <a:off x="2377118" y="2316019"/>
            <a:ext cx="182118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 18">
            <a:extLst>
              <a:ext uri="{FF2B5EF4-FFF2-40B4-BE49-F238E27FC236}">
                <a16:creationId xmlns:a16="http://schemas.microsoft.com/office/drawing/2014/main" id="{050C34E7-534B-9DA4-F859-CF6BDF4C7DF2}"/>
              </a:ext>
            </a:extLst>
          </p:cNvPr>
          <p:cNvSpPr/>
          <p:nvPr/>
        </p:nvSpPr>
        <p:spPr>
          <a:xfrm>
            <a:off x="2377118" y="2316019"/>
            <a:ext cx="182118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M1</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Shape 19">
            <a:extLst>
              <a:ext uri="{FF2B5EF4-FFF2-40B4-BE49-F238E27FC236}">
                <a16:creationId xmlns:a16="http://schemas.microsoft.com/office/drawing/2014/main" id="{CC755A53-EF71-4C6E-F8FA-0CFE48E53D61}"/>
              </a:ext>
            </a:extLst>
          </p:cNvPr>
          <p:cNvSpPr/>
          <p:nvPr/>
        </p:nvSpPr>
        <p:spPr>
          <a:xfrm>
            <a:off x="2377118" y="2681779"/>
            <a:ext cx="1821180" cy="274320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Shape 20">
            <a:extLst>
              <a:ext uri="{FF2B5EF4-FFF2-40B4-BE49-F238E27FC236}">
                <a16:creationId xmlns:a16="http://schemas.microsoft.com/office/drawing/2014/main" id="{EF8EEEBD-9AD8-FC35-6732-48A50019A4CC}"/>
              </a:ext>
            </a:extLst>
          </p:cNvPr>
          <p:cNvSpPr/>
          <p:nvPr/>
        </p:nvSpPr>
        <p:spPr>
          <a:xfrm>
            <a:off x="4244018" y="2316019"/>
            <a:ext cx="182118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Text 21">
            <a:extLst>
              <a:ext uri="{FF2B5EF4-FFF2-40B4-BE49-F238E27FC236}">
                <a16:creationId xmlns:a16="http://schemas.microsoft.com/office/drawing/2014/main" id="{F39AAC01-B3B8-5A30-FB37-7DA1D41322C1}"/>
              </a:ext>
            </a:extLst>
          </p:cNvPr>
          <p:cNvSpPr/>
          <p:nvPr/>
        </p:nvSpPr>
        <p:spPr>
          <a:xfrm>
            <a:off x="4244018" y="2316019"/>
            <a:ext cx="182118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M2</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 name="Shape 22">
            <a:extLst>
              <a:ext uri="{FF2B5EF4-FFF2-40B4-BE49-F238E27FC236}">
                <a16:creationId xmlns:a16="http://schemas.microsoft.com/office/drawing/2014/main" id="{CF6546CC-6392-3DDC-6EF7-9BB5FE007EFE}"/>
              </a:ext>
            </a:extLst>
          </p:cNvPr>
          <p:cNvSpPr/>
          <p:nvPr/>
        </p:nvSpPr>
        <p:spPr>
          <a:xfrm>
            <a:off x="4244018" y="2681779"/>
            <a:ext cx="1821180" cy="274320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Shape 23">
            <a:extLst>
              <a:ext uri="{FF2B5EF4-FFF2-40B4-BE49-F238E27FC236}">
                <a16:creationId xmlns:a16="http://schemas.microsoft.com/office/drawing/2014/main" id="{93D3B221-CC67-49BD-9FDA-E2447A5FD520}"/>
              </a:ext>
            </a:extLst>
          </p:cNvPr>
          <p:cNvSpPr/>
          <p:nvPr/>
        </p:nvSpPr>
        <p:spPr>
          <a:xfrm>
            <a:off x="6110918" y="2316019"/>
            <a:ext cx="182118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Text 24">
            <a:extLst>
              <a:ext uri="{FF2B5EF4-FFF2-40B4-BE49-F238E27FC236}">
                <a16:creationId xmlns:a16="http://schemas.microsoft.com/office/drawing/2014/main" id="{949AF55D-370E-7256-B602-0D0DC597DB5A}"/>
              </a:ext>
            </a:extLst>
          </p:cNvPr>
          <p:cNvSpPr/>
          <p:nvPr/>
        </p:nvSpPr>
        <p:spPr>
          <a:xfrm>
            <a:off x="6110918" y="2316019"/>
            <a:ext cx="182118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M3</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Shape 25">
            <a:extLst>
              <a:ext uri="{FF2B5EF4-FFF2-40B4-BE49-F238E27FC236}">
                <a16:creationId xmlns:a16="http://schemas.microsoft.com/office/drawing/2014/main" id="{5DDF8DB1-C4F5-F82B-329F-893E9CD62BA3}"/>
              </a:ext>
            </a:extLst>
          </p:cNvPr>
          <p:cNvSpPr/>
          <p:nvPr/>
        </p:nvSpPr>
        <p:spPr>
          <a:xfrm>
            <a:off x="6110918" y="2681779"/>
            <a:ext cx="1821180" cy="274320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Shape 26">
            <a:extLst>
              <a:ext uri="{FF2B5EF4-FFF2-40B4-BE49-F238E27FC236}">
                <a16:creationId xmlns:a16="http://schemas.microsoft.com/office/drawing/2014/main" id="{CE3B7C85-99DF-C903-377E-016932FF7050}"/>
              </a:ext>
            </a:extLst>
          </p:cNvPr>
          <p:cNvSpPr/>
          <p:nvPr/>
        </p:nvSpPr>
        <p:spPr>
          <a:xfrm>
            <a:off x="7977818" y="2316019"/>
            <a:ext cx="182118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Text 27">
            <a:extLst>
              <a:ext uri="{FF2B5EF4-FFF2-40B4-BE49-F238E27FC236}">
                <a16:creationId xmlns:a16="http://schemas.microsoft.com/office/drawing/2014/main" id="{3C44CC70-797D-53F4-8C60-3B592933A2F6}"/>
              </a:ext>
            </a:extLst>
          </p:cNvPr>
          <p:cNvSpPr/>
          <p:nvPr/>
        </p:nvSpPr>
        <p:spPr>
          <a:xfrm>
            <a:off x="7977818" y="2316019"/>
            <a:ext cx="182118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M6</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Shape 28">
            <a:extLst>
              <a:ext uri="{FF2B5EF4-FFF2-40B4-BE49-F238E27FC236}">
                <a16:creationId xmlns:a16="http://schemas.microsoft.com/office/drawing/2014/main" id="{AD86344B-2089-FD47-CE61-797258EE71A8}"/>
              </a:ext>
            </a:extLst>
          </p:cNvPr>
          <p:cNvSpPr/>
          <p:nvPr/>
        </p:nvSpPr>
        <p:spPr>
          <a:xfrm>
            <a:off x="7977818" y="2681779"/>
            <a:ext cx="1821180" cy="274320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Shape 29">
            <a:extLst>
              <a:ext uri="{FF2B5EF4-FFF2-40B4-BE49-F238E27FC236}">
                <a16:creationId xmlns:a16="http://schemas.microsoft.com/office/drawing/2014/main" id="{47369AEB-EACF-4389-32FE-E05D844300F3}"/>
              </a:ext>
            </a:extLst>
          </p:cNvPr>
          <p:cNvSpPr/>
          <p:nvPr/>
        </p:nvSpPr>
        <p:spPr>
          <a:xfrm>
            <a:off x="9844718" y="2316019"/>
            <a:ext cx="1821180" cy="36576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Text 30">
            <a:extLst>
              <a:ext uri="{FF2B5EF4-FFF2-40B4-BE49-F238E27FC236}">
                <a16:creationId xmlns:a16="http://schemas.microsoft.com/office/drawing/2014/main" id="{0E640AB0-0323-7261-B102-A490C43FF50D}"/>
              </a:ext>
            </a:extLst>
          </p:cNvPr>
          <p:cNvSpPr/>
          <p:nvPr/>
        </p:nvSpPr>
        <p:spPr>
          <a:xfrm>
            <a:off x="9844718" y="2316019"/>
            <a:ext cx="1821180" cy="365760"/>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M9+</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3" name="Shape 31">
            <a:extLst>
              <a:ext uri="{FF2B5EF4-FFF2-40B4-BE49-F238E27FC236}">
                <a16:creationId xmlns:a16="http://schemas.microsoft.com/office/drawing/2014/main" id="{4587D306-3F13-7C9C-3040-DA0FB6CD7D25}"/>
              </a:ext>
            </a:extLst>
          </p:cNvPr>
          <p:cNvSpPr/>
          <p:nvPr/>
        </p:nvSpPr>
        <p:spPr>
          <a:xfrm>
            <a:off x="9844718" y="2681779"/>
            <a:ext cx="1821180" cy="2743200"/>
          </a:xfrm>
          <a:prstGeom prst="rect">
            <a:avLst/>
          </a:prstGeom>
          <a:solidFill>
            <a:srgbClr val="F1FAFA"/>
          </a:solidFill>
          <a:ln w="635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Text 32">
            <a:extLst>
              <a:ext uri="{FF2B5EF4-FFF2-40B4-BE49-F238E27FC236}">
                <a16:creationId xmlns:a16="http://schemas.microsoft.com/office/drawing/2014/main" id="{72698867-E0BB-8E03-FD6A-298DC6464302}"/>
              </a:ext>
            </a:extLst>
          </p:cNvPr>
          <p:cNvSpPr/>
          <p:nvPr/>
        </p:nvSpPr>
        <p:spPr>
          <a:xfrm rot="16200000">
            <a:off x="66734" y="2942383"/>
            <a:ext cx="52120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1B5B4"/>
                </a:solidFill>
                <a:effectLst/>
                <a:uLnTx/>
                <a:uFillTx/>
                <a:latin typeface="Arial" panose="020B0604020202020204" pitchFamily="34" charset="0"/>
                <a:ea typeface="Calibri" pitchFamily="34" charset="-122"/>
                <a:cs typeface="Arial" panose="020B0604020202020204" pitchFamily="34" charset="0"/>
              </a:rPr>
              <a:t>COMM</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Text 33">
            <a:extLst>
              <a:ext uri="{FF2B5EF4-FFF2-40B4-BE49-F238E27FC236}">
                <a16:creationId xmlns:a16="http://schemas.microsoft.com/office/drawing/2014/main" id="{59C0BDD2-2057-55D5-7C9A-05A91382A3E6}"/>
              </a:ext>
            </a:extLst>
          </p:cNvPr>
          <p:cNvSpPr/>
          <p:nvPr/>
        </p:nvSpPr>
        <p:spPr>
          <a:xfrm rot="16200000">
            <a:off x="66734" y="4313983"/>
            <a:ext cx="521208" cy="2743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TRAIN</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6" name="Shape 34">
            <a:extLst>
              <a:ext uri="{FF2B5EF4-FFF2-40B4-BE49-F238E27FC236}">
                <a16:creationId xmlns:a16="http://schemas.microsoft.com/office/drawing/2014/main" id="{77F8D5FC-F110-DED7-B206-4D17B472E50A}"/>
              </a:ext>
            </a:extLst>
          </p:cNvPr>
          <p:cNvSpPr/>
          <p:nvPr/>
        </p:nvSpPr>
        <p:spPr>
          <a:xfrm>
            <a:off x="601658" y="2818939"/>
            <a:ext cx="1638300" cy="54864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Text 35">
            <a:extLst>
              <a:ext uri="{FF2B5EF4-FFF2-40B4-BE49-F238E27FC236}">
                <a16:creationId xmlns:a16="http://schemas.microsoft.com/office/drawing/2014/main" id="{2AA8A2FB-F260-E671-5979-25F9AFDE2D1B}"/>
              </a:ext>
            </a:extLst>
          </p:cNvPr>
          <p:cNvSpPr/>
          <p:nvPr/>
        </p:nvSpPr>
        <p:spPr>
          <a:xfrm>
            <a:off x="647378" y="28463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Tease</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Shape 36">
            <a:extLst>
              <a:ext uri="{FF2B5EF4-FFF2-40B4-BE49-F238E27FC236}">
                <a16:creationId xmlns:a16="http://schemas.microsoft.com/office/drawing/2014/main" id="{B1A7EAB2-305C-2E99-3FFD-E61D95F68DE0}"/>
              </a:ext>
            </a:extLst>
          </p:cNvPr>
          <p:cNvSpPr/>
          <p:nvPr/>
        </p:nvSpPr>
        <p:spPr>
          <a:xfrm>
            <a:off x="2468558" y="2818939"/>
            <a:ext cx="1638300" cy="54864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9" name="Text 37">
            <a:extLst>
              <a:ext uri="{FF2B5EF4-FFF2-40B4-BE49-F238E27FC236}">
                <a16:creationId xmlns:a16="http://schemas.microsoft.com/office/drawing/2014/main" id="{E305696A-4B6E-75F5-56A4-4AECF50B6B55}"/>
              </a:ext>
            </a:extLst>
          </p:cNvPr>
          <p:cNvSpPr/>
          <p:nvPr/>
        </p:nvSpPr>
        <p:spPr>
          <a:xfrm>
            <a:off x="2514278" y="28463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Kickoff + Portal</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Shape 38">
            <a:extLst>
              <a:ext uri="{FF2B5EF4-FFF2-40B4-BE49-F238E27FC236}">
                <a16:creationId xmlns:a16="http://schemas.microsoft.com/office/drawing/2014/main" id="{082F0BBF-6C02-3D32-7B76-B08B0A47549E}"/>
              </a:ext>
            </a:extLst>
          </p:cNvPr>
          <p:cNvSpPr/>
          <p:nvPr/>
        </p:nvSpPr>
        <p:spPr>
          <a:xfrm>
            <a:off x="4335458" y="2818939"/>
            <a:ext cx="1638300" cy="54864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Text 39">
            <a:extLst>
              <a:ext uri="{FF2B5EF4-FFF2-40B4-BE49-F238E27FC236}">
                <a16:creationId xmlns:a16="http://schemas.microsoft.com/office/drawing/2014/main" id="{DF7BC73B-4B04-C69B-431D-FBB9EFA6DABA}"/>
              </a:ext>
            </a:extLst>
          </p:cNvPr>
          <p:cNvSpPr/>
          <p:nvPr/>
        </p:nvSpPr>
        <p:spPr>
          <a:xfrm>
            <a:off x="4381178" y="28463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Digest #1</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Shape 40">
            <a:extLst>
              <a:ext uri="{FF2B5EF4-FFF2-40B4-BE49-F238E27FC236}">
                <a16:creationId xmlns:a16="http://schemas.microsoft.com/office/drawing/2014/main" id="{D719DF39-F865-D396-3307-60D667C3E594}"/>
              </a:ext>
            </a:extLst>
          </p:cNvPr>
          <p:cNvSpPr/>
          <p:nvPr/>
        </p:nvSpPr>
        <p:spPr>
          <a:xfrm>
            <a:off x="6202358" y="2818939"/>
            <a:ext cx="1638300" cy="54864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Text 41">
            <a:extLst>
              <a:ext uri="{FF2B5EF4-FFF2-40B4-BE49-F238E27FC236}">
                <a16:creationId xmlns:a16="http://schemas.microsoft.com/office/drawing/2014/main" id="{490F95DD-B4AC-607E-E2D8-F4C58FDEF883}"/>
              </a:ext>
            </a:extLst>
          </p:cNvPr>
          <p:cNvSpPr/>
          <p:nvPr/>
        </p:nvSpPr>
        <p:spPr>
          <a:xfrm>
            <a:off x="6248078" y="28463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Town Hall</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Shape 42">
            <a:extLst>
              <a:ext uri="{FF2B5EF4-FFF2-40B4-BE49-F238E27FC236}">
                <a16:creationId xmlns:a16="http://schemas.microsoft.com/office/drawing/2014/main" id="{40C5CEC3-6B83-769F-F84A-C83C80FE00F4}"/>
              </a:ext>
            </a:extLst>
          </p:cNvPr>
          <p:cNvSpPr/>
          <p:nvPr/>
        </p:nvSpPr>
        <p:spPr>
          <a:xfrm>
            <a:off x="8069258" y="2818939"/>
            <a:ext cx="1638300" cy="54864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5" name="Text 43">
            <a:extLst>
              <a:ext uri="{FF2B5EF4-FFF2-40B4-BE49-F238E27FC236}">
                <a16:creationId xmlns:a16="http://schemas.microsoft.com/office/drawing/2014/main" id="{DF953AC0-67A2-70A3-6F92-10546492A91A}"/>
              </a:ext>
            </a:extLst>
          </p:cNvPr>
          <p:cNvSpPr/>
          <p:nvPr/>
        </p:nvSpPr>
        <p:spPr>
          <a:xfrm>
            <a:off x="8114978" y="28463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Hero Quarter</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Shape 44">
            <a:extLst>
              <a:ext uri="{FF2B5EF4-FFF2-40B4-BE49-F238E27FC236}">
                <a16:creationId xmlns:a16="http://schemas.microsoft.com/office/drawing/2014/main" id="{F59D1DC7-EABF-9B2E-D4A1-2BCF7E9F5CF0}"/>
              </a:ext>
            </a:extLst>
          </p:cNvPr>
          <p:cNvSpPr/>
          <p:nvPr/>
        </p:nvSpPr>
        <p:spPr>
          <a:xfrm>
            <a:off x="9936158" y="2818939"/>
            <a:ext cx="1638300" cy="548640"/>
          </a:xfrm>
          <a:prstGeom prst="rect">
            <a:avLst/>
          </a:prstGeom>
          <a:solidFill>
            <a:srgbClr val="C5E1A5"/>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7" name="Text 45">
            <a:extLst>
              <a:ext uri="{FF2B5EF4-FFF2-40B4-BE49-F238E27FC236}">
                <a16:creationId xmlns:a16="http://schemas.microsoft.com/office/drawing/2014/main" id="{8407CC38-249D-A4A4-0BA2-E4CC3CAC9485}"/>
              </a:ext>
            </a:extLst>
          </p:cNvPr>
          <p:cNvSpPr/>
          <p:nvPr/>
        </p:nvSpPr>
        <p:spPr>
          <a:xfrm>
            <a:off x="9981878" y="28463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Internal DG Conf</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Shape 46">
            <a:extLst>
              <a:ext uri="{FF2B5EF4-FFF2-40B4-BE49-F238E27FC236}">
                <a16:creationId xmlns:a16="http://schemas.microsoft.com/office/drawing/2014/main" id="{B29FCED0-A62A-EA9C-4EBB-B6432F773DA7}"/>
              </a:ext>
            </a:extLst>
          </p:cNvPr>
          <p:cNvSpPr/>
          <p:nvPr/>
        </p:nvSpPr>
        <p:spPr>
          <a:xfrm>
            <a:off x="2468558" y="4190539"/>
            <a:ext cx="1638300" cy="54864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Text 47">
            <a:extLst>
              <a:ext uri="{FF2B5EF4-FFF2-40B4-BE49-F238E27FC236}">
                <a16:creationId xmlns:a16="http://schemas.microsoft.com/office/drawing/2014/main" id="{F6BFFCAC-0FB4-14DA-AFDB-E2693BE35A41}"/>
              </a:ext>
            </a:extLst>
          </p:cNvPr>
          <p:cNvSpPr/>
          <p:nvPr/>
        </p:nvSpPr>
        <p:spPr>
          <a:xfrm>
            <a:off x="2514278" y="42179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DG 101</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Shape 48">
            <a:extLst>
              <a:ext uri="{FF2B5EF4-FFF2-40B4-BE49-F238E27FC236}">
                <a16:creationId xmlns:a16="http://schemas.microsoft.com/office/drawing/2014/main" id="{8C996DBD-44A5-9634-6D65-D02849E1F852}"/>
              </a:ext>
            </a:extLst>
          </p:cNvPr>
          <p:cNvSpPr/>
          <p:nvPr/>
        </p:nvSpPr>
        <p:spPr>
          <a:xfrm>
            <a:off x="4335458" y="4190539"/>
            <a:ext cx="1638300" cy="54864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Text 49">
            <a:extLst>
              <a:ext uri="{FF2B5EF4-FFF2-40B4-BE49-F238E27FC236}">
                <a16:creationId xmlns:a16="http://schemas.microsoft.com/office/drawing/2014/main" id="{73929C72-8B8F-9A91-AF34-C5DDCE8F0F9F}"/>
              </a:ext>
            </a:extLst>
          </p:cNvPr>
          <p:cNvSpPr/>
          <p:nvPr/>
        </p:nvSpPr>
        <p:spPr>
          <a:xfrm>
            <a:off x="4381178" y="42179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Steward Lab + Policy 101</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Shape 50">
            <a:extLst>
              <a:ext uri="{FF2B5EF4-FFF2-40B4-BE49-F238E27FC236}">
                <a16:creationId xmlns:a16="http://schemas.microsoft.com/office/drawing/2014/main" id="{EBE26184-EB00-0E8A-E931-54E8CEC1E63E}"/>
              </a:ext>
            </a:extLst>
          </p:cNvPr>
          <p:cNvSpPr/>
          <p:nvPr/>
        </p:nvSpPr>
        <p:spPr>
          <a:xfrm>
            <a:off x="6202358" y="4190539"/>
            <a:ext cx="1638300" cy="54864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Text 51">
            <a:extLst>
              <a:ext uri="{FF2B5EF4-FFF2-40B4-BE49-F238E27FC236}">
                <a16:creationId xmlns:a16="http://schemas.microsoft.com/office/drawing/2014/main" id="{679FEBE7-2C5F-D299-B5CF-E994A1440755}"/>
              </a:ext>
            </a:extLst>
          </p:cNvPr>
          <p:cNvSpPr/>
          <p:nvPr/>
        </p:nvSpPr>
        <p:spPr>
          <a:xfrm>
            <a:off x="6248078" y="42179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Mentor pairs + DQ Clinic</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4" name="Shape 52">
            <a:extLst>
              <a:ext uri="{FF2B5EF4-FFF2-40B4-BE49-F238E27FC236}">
                <a16:creationId xmlns:a16="http://schemas.microsoft.com/office/drawing/2014/main" id="{2A54B7AA-8CEB-C1A1-A2A3-8B25770D1A37}"/>
              </a:ext>
            </a:extLst>
          </p:cNvPr>
          <p:cNvSpPr/>
          <p:nvPr/>
        </p:nvSpPr>
        <p:spPr>
          <a:xfrm>
            <a:off x="8069258" y="4190539"/>
            <a:ext cx="1638300" cy="54864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Text 53">
            <a:extLst>
              <a:ext uri="{FF2B5EF4-FFF2-40B4-BE49-F238E27FC236}">
                <a16:creationId xmlns:a16="http://schemas.microsoft.com/office/drawing/2014/main" id="{D7BB941F-2A68-597C-90D3-FF711FE0B528}"/>
              </a:ext>
            </a:extLst>
          </p:cNvPr>
          <p:cNvSpPr/>
          <p:nvPr/>
        </p:nvSpPr>
        <p:spPr>
          <a:xfrm>
            <a:off x="8114978" y="42179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CDE Stewardship</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6" name="Shape 54">
            <a:extLst>
              <a:ext uri="{FF2B5EF4-FFF2-40B4-BE49-F238E27FC236}">
                <a16:creationId xmlns:a16="http://schemas.microsoft.com/office/drawing/2014/main" id="{423DDE43-FD2D-E45F-21FE-D4CDB45F9500}"/>
              </a:ext>
            </a:extLst>
          </p:cNvPr>
          <p:cNvSpPr/>
          <p:nvPr/>
        </p:nvSpPr>
        <p:spPr>
          <a:xfrm>
            <a:off x="9936158" y="4190539"/>
            <a:ext cx="1638300" cy="548640"/>
          </a:xfrm>
          <a:prstGeom prst="rect">
            <a:avLst/>
          </a:prstGeom>
          <a:solidFill>
            <a:srgbClr val="BBDEFB"/>
          </a:solidFill>
          <a:ln w="6350">
            <a:solidFill>
              <a:srgbClr val="B8A94B"/>
            </a:solidFill>
            <a:prstDash val="solid"/>
          </a:ln>
          <a:effectLst>
            <a:outerShdw blurRad="50800" dist="19050" dir="8100000" algn="bl" rotWithShape="0">
              <a:srgbClr val="000000">
                <a:alpha val="15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7" name="Text 55">
            <a:extLst>
              <a:ext uri="{FF2B5EF4-FFF2-40B4-BE49-F238E27FC236}">
                <a16:creationId xmlns:a16="http://schemas.microsoft.com/office/drawing/2014/main" id="{1374E843-D192-CD63-54CC-20353C92B859}"/>
              </a:ext>
            </a:extLst>
          </p:cNvPr>
          <p:cNvSpPr/>
          <p:nvPr/>
        </p:nvSpPr>
        <p:spPr>
          <a:xfrm>
            <a:off x="9981878" y="4217971"/>
            <a:ext cx="1546860" cy="493776"/>
          </a:xfrm>
          <a:prstGeom prst="rect">
            <a:avLst/>
          </a:prstGeom>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Cert Ladder v1</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8" name="Shape 56">
            <a:extLst>
              <a:ext uri="{FF2B5EF4-FFF2-40B4-BE49-F238E27FC236}">
                <a16:creationId xmlns:a16="http://schemas.microsoft.com/office/drawing/2014/main" id="{14194969-9162-A9C6-BE2C-4F55DDF0F393}"/>
              </a:ext>
            </a:extLst>
          </p:cNvPr>
          <p:cNvSpPr/>
          <p:nvPr/>
        </p:nvSpPr>
        <p:spPr>
          <a:xfrm>
            <a:off x="3310568" y="3367579"/>
            <a:ext cx="0" cy="822960"/>
          </a:xfrm>
          <a:prstGeom prst="line">
            <a:avLst/>
          </a:prstGeom>
          <a:noFill/>
          <a:ln w="19050">
            <a:solidFill>
              <a:srgbClr val="F59E0B"/>
            </a:solidFill>
            <a:prstDash val="dash"/>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9" name="Shape 57">
            <a:extLst>
              <a:ext uri="{FF2B5EF4-FFF2-40B4-BE49-F238E27FC236}">
                <a16:creationId xmlns:a16="http://schemas.microsoft.com/office/drawing/2014/main" id="{3A3740CD-299F-CB48-E14D-038FFADA6931}"/>
              </a:ext>
            </a:extLst>
          </p:cNvPr>
          <p:cNvSpPr/>
          <p:nvPr/>
        </p:nvSpPr>
        <p:spPr>
          <a:xfrm>
            <a:off x="5177468" y="3367579"/>
            <a:ext cx="0" cy="822960"/>
          </a:xfrm>
          <a:prstGeom prst="line">
            <a:avLst/>
          </a:prstGeom>
          <a:noFill/>
          <a:ln w="19050">
            <a:solidFill>
              <a:srgbClr val="F59E0B"/>
            </a:solidFill>
            <a:prstDash val="dash"/>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0" name="Shape 58">
            <a:extLst>
              <a:ext uri="{FF2B5EF4-FFF2-40B4-BE49-F238E27FC236}">
                <a16:creationId xmlns:a16="http://schemas.microsoft.com/office/drawing/2014/main" id="{95B98893-EBF6-86BB-B899-B85D8F2D951F}"/>
              </a:ext>
            </a:extLst>
          </p:cNvPr>
          <p:cNvSpPr/>
          <p:nvPr/>
        </p:nvSpPr>
        <p:spPr>
          <a:xfrm>
            <a:off x="510218" y="5699299"/>
            <a:ext cx="11155680" cy="41148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1" name="Text 59">
            <a:extLst>
              <a:ext uri="{FF2B5EF4-FFF2-40B4-BE49-F238E27FC236}">
                <a16:creationId xmlns:a16="http://schemas.microsoft.com/office/drawing/2014/main" id="{75978CDC-65A8-BFC6-2938-5C7D97D638B9}"/>
              </a:ext>
            </a:extLst>
          </p:cNvPr>
          <p:cNvSpPr/>
          <p:nvPr/>
        </p:nvSpPr>
        <p:spPr>
          <a:xfrm>
            <a:off x="693098" y="5699299"/>
            <a:ext cx="10789920" cy="41148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C2B3E"/>
                </a:solidFill>
                <a:effectLst/>
                <a:uLnTx/>
                <a:uFillTx/>
                <a:latin typeface="Arial" panose="020B0604020202020204" pitchFamily="34" charset="0"/>
                <a:ea typeface="Calibri" pitchFamily="34" charset="-122"/>
                <a:cs typeface="Arial" panose="020B0604020202020204" pitchFamily="34" charset="0"/>
              </a:rPr>
              <a:t>The ideal: every training is preceded by a communication that makes it welcome, and every communication is followed by a training that makes it actionable.</a:t>
            </a:r>
            <a:endPar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051965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708066-3833-5085-8D7F-2BCBD28B351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AA048C7-430F-EDC7-ADD5-5F7DBBF68065}"/>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Workshop 6 of 7 | What 'Done' Looks Like</a:t>
            </a:r>
          </a:p>
        </p:txBody>
      </p:sp>
      <p:sp>
        <p:nvSpPr>
          <p:cNvPr id="4" name="Footer Placeholder 3">
            <a:extLst>
              <a:ext uri="{FF2B5EF4-FFF2-40B4-BE49-F238E27FC236}">
                <a16:creationId xmlns:a16="http://schemas.microsoft.com/office/drawing/2014/main" id="{4124A1BA-1350-7376-0FCB-F25CB9A28BD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A9AC0ACB-190A-0221-B4BB-83505E25C453}"/>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95</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E6D9A6BB-4024-EC91-5D01-F85B9A6A563B}"/>
              </a:ext>
            </a:extLst>
          </p:cNvPr>
          <p:cNvGrpSpPr/>
          <p:nvPr/>
        </p:nvGrpSpPr>
        <p:grpSpPr>
          <a:xfrm>
            <a:off x="10820400" y="158021"/>
            <a:ext cx="1262954" cy="262128"/>
            <a:chOff x="10892274" y="158021"/>
            <a:chExt cx="1191080" cy="262128"/>
          </a:xfrm>
        </p:grpSpPr>
        <p:sp>
          <p:nvSpPr>
            <p:cNvPr id="11" name="Oval 10">
              <a:extLst>
                <a:ext uri="{FF2B5EF4-FFF2-40B4-BE49-F238E27FC236}">
                  <a16:creationId xmlns:a16="http://schemas.microsoft.com/office/drawing/2014/main" id="{0C1419AA-63ED-9CCB-F71A-DBC1680C4D99}"/>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12" name="Group 11">
              <a:extLst>
                <a:ext uri="{FF2B5EF4-FFF2-40B4-BE49-F238E27FC236}">
                  <a16:creationId xmlns:a16="http://schemas.microsoft.com/office/drawing/2014/main" id="{746A7FF3-D3F8-D4C5-F1F6-B28DAAD3AEE7}"/>
                </a:ext>
              </a:extLst>
            </p:cNvPr>
            <p:cNvGrpSpPr/>
            <p:nvPr/>
          </p:nvGrpSpPr>
          <p:grpSpPr>
            <a:xfrm>
              <a:off x="10892274" y="158021"/>
              <a:ext cx="1191080" cy="262128"/>
              <a:chOff x="9614080" y="308749"/>
              <a:chExt cx="1191080" cy="262128"/>
            </a:xfrm>
          </p:grpSpPr>
          <p:sp>
            <p:nvSpPr>
              <p:cNvPr id="18" name="Rectangle 17">
                <a:extLst>
                  <a:ext uri="{FF2B5EF4-FFF2-40B4-BE49-F238E27FC236}">
                    <a16:creationId xmlns:a16="http://schemas.microsoft.com/office/drawing/2014/main" id="{421E5A70-E4E8-1D55-B287-6A792BAC8AEA}"/>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Workshop 6</a:t>
                </a:r>
              </a:p>
            </p:txBody>
          </p:sp>
          <p:sp>
            <p:nvSpPr>
              <p:cNvPr id="19" name="Rectangle 18">
                <a:extLst>
                  <a:ext uri="{FF2B5EF4-FFF2-40B4-BE49-F238E27FC236}">
                    <a16:creationId xmlns:a16="http://schemas.microsoft.com/office/drawing/2014/main" id="{64475762-C641-08FC-C445-90C03E7E227B}"/>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4" name="Rectangle 23">
            <a:extLst>
              <a:ext uri="{FF2B5EF4-FFF2-40B4-BE49-F238E27FC236}">
                <a16:creationId xmlns:a16="http://schemas.microsoft.com/office/drawing/2014/main" id="{4F0B5EFB-87E3-9874-DE68-91F7C4630647}"/>
              </a:ext>
            </a:extLst>
          </p:cNvPr>
          <p:cNvSpPr/>
          <p:nvPr/>
        </p:nvSpPr>
        <p:spPr>
          <a:xfrm>
            <a:off x="10820400" y="420149"/>
            <a:ext cx="1262954" cy="156471"/>
          </a:xfrm>
          <a:prstGeom prst="rect">
            <a:avLst/>
          </a:prstGeom>
          <a:solidFill>
            <a:srgbClr val="C7F0F2"/>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Exercise 5</a:t>
            </a:r>
          </a:p>
        </p:txBody>
      </p:sp>
      <p:sp>
        <p:nvSpPr>
          <p:cNvPr id="6" name="Shape 13">
            <a:extLst>
              <a:ext uri="{FF2B5EF4-FFF2-40B4-BE49-F238E27FC236}">
                <a16:creationId xmlns:a16="http://schemas.microsoft.com/office/drawing/2014/main" id="{4898EBDE-5A20-431F-525F-3B582A9F550E}"/>
              </a:ext>
            </a:extLst>
          </p:cNvPr>
          <p:cNvSpPr/>
          <p:nvPr/>
        </p:nvSpPr>
        <p:spPr>
          <a:xfrm>
            <a:off x="518160" y="1538779"/>
            <a:ext cx="5577840" cy="4572000"/>
          </a:xfrm>
          <a:prstGeom prst="rect">
            <a:avLst/>
          </a:prstGeom>
          <a:solidFill>
            <a:srgbClr val="F1FAFA"/>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Shape 14">
            <a:extLst>
              <a:ext uri="{FF2B5EF4-FFF2-40B4-BE49-F238E27FC236}">
                <a16:creationId xmlns:a16="http://schemas.microsoft.com/office/drawing/2014/main" id="{66CD6457-090A-A32C-4839-AE8A78FF72EA}"/>
              </a:ext>
            </a:extLst>
          </p:cNvPr>
          <p:cNvSpPr/>
          <p:nvPr/>
        </p:nvSpPr>
        <p:spPr>
          <a:xfrm>
            <a:off x="518160" y="1538779"/>
            <a:ext cx="5577840" cy="45720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Text 15">
            <a:extLst>
              <a:ext uri="{FF2B5EF4-FFF2-40B4-BE49-F238E27FC236}">
                <a16:creationId xmlns:a16="http://schemas.microsoft.com/office/drawing/2014/main" id="{3B53D78B-2F97-9167-68FA-AB39FC7C6615}"/>
              </a:ext>
            </a:extLst>
          </p:cNvPr>
          <p:cNvSpPr/>
          <p:nvPr/>
        </p:nvSpPr>
        <p:spPr>
          <a:xfrm>
            <a:off x="701040" y="1538779"/>
            <a:ext cx="539496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COMMUNICATION ARTIFACTS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 16">
            <a:extLst>
              <a:ext uri="{FF2B5EF4-FFF2-40B4-BE49-F238E27FC236}">
                <a16:creationId xmlns:a16="http://schemas.microsoft.com/office/drawing/2014/main" id="{874402A8-A734-21D5-5D0C-9DB1D3A65710}"/>
              </a:ext>
            </a:extLst>
          </p:cNvPr>
          <p:cNvSpPr/>
          <p:nvPr/>
        </p:nvSpPr>
        <p:spPr>
          <a:xfrm>
            <a:off x="701040" y="2178859"/>
            <a:ext cx="5212080" cy="3840480"/>
          </a:xfrm>
          <a:prstGeom prst="rect">
            <a:avLst/>
          </a:prstGeom>
          <a:noFill/>
          <a:ln/>
        </p:spPr>
        <p:txBody>
          <a:bodyPr wrap="square" lIns="0" tIns="0" rIns="0" bIns="0" rtlCol="0" anchor="t"/>
          <a:lstStyle/>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wall-photographed Action Board with all stickies tagged.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2–3 detailed concept sketches (one per top idea).</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Communication Roadmap across 4 time buckets.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An Accountability Assigner table with named owners.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short list of open items (channel feasibility, legal, budget).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Photos of every wall, ready for Thursday documentation.</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Shape 17">
            <a:extLst>
              <a:ext uri="{FF2B5EF4-FFF2-40B4-BE49-F238E27FC236}">
                <a16:creationId xmlns:a16="http://schemas.microsoft.com/office/drawing/2014/main" id="{1D83BB9D-9D6B-E89B-A19B-DB2C2522B469}"/>
              </a:ext>
            </a:extLst>
          </p:cNvPr>
          <p:cNvSpPr/>
          <p:nvPr/>
        </p:nvSpPr>
        <p:spPr>
          <a:xfrm>
            <a:off x="6278880" y="1538779"/>
            <a:ext cx="5440680" cy="4572000"/>
          </a:xfrm>
          <a:prstGeom prst="rect">
            <a:avLst/>
          </a:prstGeom>
          <a:solidFill>
            <a:srgbClr val="F1FAFA"/>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Shape 18">
            <a:extLst>
              <a:ext uri="{FF2B5EF4-FFF2-40B4-BE49-F238E27FC236}">
                <a16:creationId xmlns:a16="http://schemas.microsoft.com/office/drawing/2014/main" id="{372E5D23-964D-D15F-D10B-D727FEC17F26}"/>
              </a:ext>
            </a:extLst>
          </p:cNvPr>
          <p:cNvSpPr/>
          <p:nvPr/>
        </p:nvSpPr>
        <p:spPr>
          <a:xfrm>
            <a:off x="6278880" y="1538779"/>
            <a:ext cx="5440680" cy="45720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Text 19">
            <a:extLst>
              <a:ext uri="{FF2B5EF4-FFF2-40B4-BE49-F238E27FC236}">
                <a16:creationId xmlns:a16="http://schemas.microsoft.com/office/drawing/2014/main" id="{23ECA30C-B384-8A0E-C217-9228601826CD}"/>
              </a:ext>
            </a:extLst>
          </p:cNvPr>
          <p:cNvSpPr/>
          <p:nvPr/>
        </p:nvSpPr>
        <p:spPr>
          <a:xfrm>
            <a:off x="6461760" y="1538779"/>
            <a:ext cx="5257800" cy="45720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300" normalizeH="0" baseline="0" noProof="0" dirty="0">
                <a:ln>
                  <a:noFill/>
                </a:ln>
                <a:solidFill>
                  <a:srgbClr val="FFFFFF"/>
                </a:solidFill>
                <a:effectLst/>
                <a:uLnTx/>
                <a:uFillTx/>
                <a:latin typeface="Arial" panose="020B0604020202020204" pitchFamily="34" charset="0"/>
                <a:ea typeface="Calibri" pitchFamily="34" charset="-122"/>
                <a:cs typeface="Arial" panose="020B0604020202020204" pitchFamily="34" charset="0"/>
              </a:rPr>
              <a:t>TRAINING ARTIFACTS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 20">
            <a:extLst>
              <a:ext uri="{FF2B5EF4-FFF2-40B4-BE49-F238E27FC236}">
                <a16:creationId xmlns:a16="http://schemas.microsoft.com/office/drawing/2014/main" id="{351889CB-C13C-5DD2-2F93-D09B36B924BA}"/>
              </a:ext>
            </a:extLst>
          </p:cNvPr>
          <p:cNvSpPr/>
          <p:nvPr/>
        </p:nvSpPr>
        <p:spPr>
          <a:xfrm>
            <a:off x="6461760" y="2178859"/>
            <a:ext cx="5074920" cy="3840480"/>
          </a:xfrm>
          <a:prstGeom prst="rect">
            <a:avLst/>
          </a:prstGeom>
          <a:noFill/>
          <a:ln/>
        </p:spPr>
        <p:txBody>
          <a:bodyPr wrap="square" lIns="0" tIns="0" rIns="0" bIns="0" rtlCol="0" anchor="t"/>
          <a:lstStyle/>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wall-photographed Action Board with all stickies tagged.</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2–3 detailed training concept sketches (journey-style where relevant).</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 Training Roadmap across 4 time buckets.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An Accountability Assigner table with named owners.</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50000"/>
              </a:lnSpc>
              <a:spcBef>
                <a:spcPts val="0"/>
              </a:spcBef>
              <a:spcAft>
                <a:spcPts val="800"/>
              </a:spcAft>
              <a:buClrTx/>
              <a:buSzPct val="100000"/>
              <a:buFontTx/>
              <a:buChar char="•"/>
              <a:tabLst/>
              <a:defRPr/>
            </a:pPr>
            <a:r>
              <a:rPr kumimoji="0" lang="en-US" sz="1400" b="0" i="0" u="none" strike="noStrike" kern="1200" cap="none" spc="0" normalizeH="0" baseline="0" noProof="0" dirty="0">
                <a:ln>
                  <a:noFill/>
                </a:ln>
                <a:solidFill>
                  <a:srgbClr val="1F2937"/>
                </a:solidFill>
                <a:effectLst/>
                <a:uLnTx/>
                <a:uFillTx/>
                <a:latin typeface="Arial" panose="020B0604020202020204" pitchFamily="34" charset="0"/>
                <a:ea typeface="Calibri" pitchFamily="34" charset="-122"/>
                <a:cs typeface="Arial" panose="020B0604020202020204" pitchFamily="34" charset="0"/>
              </a:rPr>
              <a:t>One integrated calendar showing how Comm &amp; Training interlock.</a:t>
            </a: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453733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C0F98B-58D6-0C9D-D466-A4B68AE404CF}"/>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65385691-1124-0F76-2D52-776379298203}"/>
              </a:ext>
            </a:extLst>
          </p:cNvPr>
          <p:cNvSpPr/>
          <p:nvPr/>
        </p:nvSpPr>
        <p:spPr>
          <a:xfrm>
            <a:off x="0" y="18106"/>
            <a:ext cx="12192000" cy="6455122"/>
          </a:xfrm>
          <a:prstGeom prst="rect">
            <a:avLst/>
          </a:prstGeom>
          <a:solidFill>
            <a:srgbClr val="0C2B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F44A701C-5605-BBD2-1B0D-2ADDA6CA7DF2}"/>
              </a:ext>
            </a:extLst>
          </p:cNvPr>
          <p:cNvSpPr>
            <a:spLocks noGrp="1"/>
          </p:cNvSpPr>
          <p:nvPr>
            <p:ph type="sldNum" sz="quarter" idx="4294967295"/>
          </p:nvPr>
        </p:nvSpPr>
        <p:spPr>
          <a:xfrm>
            <a:off x="11668125" y="6537325"/>
            <a:ext cx="523875" cy="247650"/>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7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96</a:t>
            </a:fld>
            <a:endParaRPr kumimoji="0" lang="nl-NL"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itle 1">
            <a:extLst>
              <a:ext uri="{FF2B5EF4-FFF2-40B4-BE49-F238E27FC236}">
                <a16:creationId xmlns:a16="http://schemas.microsoft.com/office/drawing/2014/main" id="{ED2BA80E-B046-6CD5-8785-82834F869179}"/>
              </a:ext>
            </a:extLst>
          </p:cNvPr>
          <p:cNvSpPr txBox="1">
            <a:spLocks/>
          </p:cNvSpPr>
          <p:nvPr/>
        </p:nvSpPr>
        <p:spPr>
          <a:xfrm>
            <a:off x="2614101" y="789206"/>
            <a:ext cx="6167428" cy="869222"/>
          </a:xfrm>
          <a:prstGeom prst="rect">
            <a:avLst/>
          </a:prstGeom>
        </p:spPr>
        <p:txBody>
          <a:bodyPr vert="horz" lIns="0" tIns="0" rIns="0" bIns="0" rtlCol="0" anchor="ctr" anchorCtr="0">
            <a:noAutofit/>
          </a:bodyPr>
          <a:lstStyle>
            <a:lvl1pPr algn="l" defTabSz="914400" rtl="0" eaLnBrk="1" latinLnBrk="0" hangingPunct="1">
              <a:lnSpc>
                <a:spcPct val="90000"/>
              </a:lnSpc>
              <a:spcBef>
                <a:spcPct val="0"/>
              </a:spcBef>
              <a:buNone/>
              <a:defRPr sz="3600" b="0" i="0" kern="1200" spc="100" baseline="0">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10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Week 3</a:t>
            </a:r>
          </a:p>
        </p:txBody>
      </p:sp>
      <p:sp>
        <p:nvSpPr>
          <p:cNvPr id="57" name="Rectangle: Rounded Corners 56">
            <a:extLst>
              <a:ext uri="{FF2B5EF4-FFF2-40B4-BE49-F238E27FC236}">
                <a16:creationId xmlns:a16="http://schemas.microsoft.com/office/drawing/2014/main" id="{4A182C53-F4C7-20C3-0DE1-4F310637202A}"/>
              </a:ext>
            </a:extLst>
          </p:cNvPr>
          <p:cNvSpPr/>
          <p:nvPr/>
        </p:nvSpPr>
        <p:spPr>
          <a:xfrm>
            <a:off x="573201"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CDD882F7-D619-7E25-A340-344485D2AACB}"/>
              </a:ext>
            </a:extLst>
          </p:cNvPr>
          <p:cNvSpPr/>
          <p:nvPr/>
        </p:nvSpPr>
        <p:spPr>
          <a:xfrm>
            <a:off x="1295766" y="2479142"/>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2" name="Rectangle: Rounded Corners 1">
            <a:extLst>
              <a:ext uri="{FF2B5EF4-FFF2-40B4-BE49-F238E27FC236}">
                <a16:creationId xmlns:a16="http://schemas.microsoft.com/office/drawing/2014/main" id="{044F8DD4-F70E-357D-99DE-B0D2534F742D}"/>
              </a:ext>
            </a:extLst>
          </p:cNvPr>
          <p:cNvSpPr/>
          <p:nvPr/>
        </p:nvSpPr>
        <p:spPr>
          <a:xfrm>
            <a:off x="2868775"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3" name="Rectangle: Rounded Corners 2">
            <a:extLst>
              <a:ext uri="{FF2B5EF4-FFF2-40B4-BE49-F238E27FC236}">
                <a16:creationId xmlns:a16="http://schemas.microsoft.com/office/drawing/2014/main" id="{7B2A575D-594B-C56D-188A-4F467C291FC5}"/>
              </a:ext>
            </a:extLst>
          </p:cNvPr>
          <p:cNvSpPr/>
          <p:nvPr/>
        </p:nvSpPr>
        <p:spPr>
          <a:xfrm>
            <a:off x="5164349" y="2294563"/>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D827F582-174B-CD6A-7F4F-E4557564FDF9}"/>
              </a:ext>
            </a:extLst>
          </p:cNvPr>
          <p:cNvSpPr/>
          <p:nvPr/>
        </p:nvSpPr>
        <p:spPr>
          <a:xfrm>
            <a:off x="7459923" y="2294563"/>
            <a:ext cx="1905868" cy="1982301"/>
          </a:xfrm>
          <a:prstGeom prst="round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6A1ABFB6-82C3-91E5-88F7-02BCCCC35AD4}"/>
              </a:ext>
            </a:extLst>
          </p:cNvPr>
          <p:cNvSpPr/>
          <p:nvPr/>
        </p:nvSpPr>
        <p:spPr>
          <a:xfrm>
            <a:off x="9755497" y="2303949"/>
            <a:ext cx="1905868" cy="1982301"/>
          </a:xfrm>
          <a:prstGeom prst="round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12229D"/>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75A33EAB-52E7-D4F1-B3BB-EADFA6EBAAB2}"/>
              </a:ext>
            </a:extLst>
          </p:cNvPr>
          <p:cNvSpPr txBox="1"/>
          <p:nvPr/>
        </p:nvSpPr>
        <p:spPr>
          <a:xfrm>
            <a:off x="610506" y="3263428"/>
            <a:ext cx="178622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Monday</a:t>
            </a:r>
          </a:p>
        </p:txBody>
      </p:sp>
      <p:sp>
        <p:nvSpPr>
          <p:cNvPr id="9" name="Oval 8">
            <a:extLst>
              <a:ext uri="{FF2B5EF4-FFF2-40B4-BE49-F238E27FC236}">
                <a16:creationId xmlns:a16="http://schemas.microsoft.com/office/drawing/2014/main" id="{0C257246-FC71-B00C-C38F-C81F018D9D1F}"/>
              </a:ext>
            </a:extLst>
          </p:cNvPr>
          <p:cNvSpPr/>
          <p:nvPr/>
        </p:nvSpPr>
        <p:spPr>
          <a:xfrm>
            <a:off x="3591340"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10" name="Oval 9">
            <a:extLst>
              <a:ext uri="{FF2B5EF4-FFF2-40B4-BE49-F238E27FC236}">
                <a16:creationId xmlns:a16="http://schemas.microsoft.com/office/drawing/2014/main" id="{D6C305B4-7E8F-416F-BF94-D246E3F7FCD5}"/>
              </a:ext>
            </a:extLst>
          </p:cNvPr>
          <p:cNvSpPr/>
          <p:nvPr/>
        </p:nvSpPr>
        <p:spPr>
          <a:xfrm>
            <a:off x="5886914" y="2479141"/>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11" name="Oval 10">
            <a:extLst>
              <a:ext uri="{FF2B5EF4-FFF2-40B4-BE49-F238E27FC236}">
                <a16:creationId xmlns:a16="http://schemas.microsoft.com/office/drawing/2014/main" id="{218D3A68-55C6-14C4-1EA8-742354A648DA}"/>
              </a:ext>
            </a:extLst>
          </p:cNvPr>
          <p:cNvSpPr/>
          <p:nvPr/>
        </p:nvSpPr>
        <p:spPr>
          <a:xfrm>
            <a:off x="8182488" y="2485319"/>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2" name="Oval 11">
            <a:extLst>
              <a:ext uri="{FF2B5EF4-FFF2-40B4-BE49-F238E27FC236}">
                <a16:creationId xmlns:a16="http://schemas.microsoft.com/office/drawing/2014/main" id="{80DFCD8D-3804-A555-1F6B-AC0007EB9482}"/>
              </a:ext>
            </a:extLst>
          </p:cNvPr>
          <p:cNvSpPr/>
          <p:nvPr/>
        </p:nvSpPr>
        <p:spPr>
          <a:xfrm>
            <a:off x="10484182" y="2479140"/>
            <a:ext cx="460737" cy="460737"/>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sp>
        <p:nvSpPr>
          <p:cNvPr id="13" name="TextBox 12">
            <a:extLst>
              <a:ext uri="{FF2B5EF4-FFF2-40B4-BE49-F238E27FC236}">
                <a16:creationId xmlns:a16="http://schemas.microsoft.com/office/drawing/2014/main" id="{80E8584C-314E-99E7-0AEC-E6944242CE06}"/>
              </a:ext>
            </a:extLst>
          </p:cNvPr>
          <p:cNvSpPr txBox="1"/>
          <p:nvPr/>
        </p:nvSpPr>
        <p:spPr>
          <a:xfrm>
            <a:off x="2844697" y="3263428"/>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Tuesday	</a:t>
            </a:r>
          </a:p>
        </p:txBody>
      </p:sp>
      <p:sp>
        <p:nvSpPr>
          <p:cNvPr id="14" name="TextBox 13">
            <a:extLst>
              <a:ext uri="{FF2B5EF4-FFF2-40B4-BE49-F238E27FC236}">
                <a16:creationId xmlns:a16="http://schemas.microsoft.com/office/drawing/2014/main" id="{2FD85D75-2807-BBF3-C704-4F6A38FBEE34}"/>
              </a:ext>
            </a:extLst>
          </p:cNvPr>
          <p:cNvSpPr txBox="1"/>
          <p:nvPr/>
        </p:nvSpPr>
        <p:spPr>
          <a:xfrm>
            <a:off x="5143066" y="3264425"/>
            <a:ext cx="190586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Wednesday</a:t>
            </a:r>
          </a:p>
        </p:txBody>
      </p:sp>
      <p:sp>
        <p:nvSpPr>
          <p:cNvPr id="15" name="TextBox 14">
            <a:extLst>
              <a:ext uri="{FF2B5EF4-FFF2-40B4-BE49-F238E27FC236}">
                <a16:creationId xmlns:a16="http://schemas.microsoft.com/office/drawing/2014/main" id="{B3F84C90-CACE-E3AC-43CD-C0511167EF40}"/>
              </a:ext>
            </a:extLst>
          </p:cNvPr>
          <p:cNvSpPr txBox="1"/>
          <p:nvPr/>
        </p:nvSpPr>
        <p:spPr>
          <a:xfrm>
            <a:off x="7410982" y="3264425"/>
            <a:ext cx="20193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Thursday</a:t>
            </a:r>
          </a:p>
        </p:txBody>
      </p:sp>
      <p:sp>
        <p:nvSpPr>
          <p:cNvPr id="16" name="TextBox 15">
            <a:extLst>
              <a:ext uri="{FF2B5EF4-FFF2-40B4-BE49-F238E27FC236}">
                <a16:creationId xmlns:a16="http://schemas.microsoft.com/office/drawing/2014/main" id="{D32CC5BB-D66B-2ED8-E675-3F8A28CB7E15}"/>
              </a:ext>
            </a:extLst>
          </p:cNvPr>
          <p:cNvSpPr txBox="1"/>
          <p:nvPr/>
        </p:nvSpPr>
        <p:spPr>
          <a:xfrm>
            <a:off x="9734214" y="3264425"/>
            <a:ext cx="19239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C2B3E"/>
                </a:solidFill>
                <a:effectLst/>
                <a:uLnTx/>
                <a:uFillTx/>
                <a:latin typeface="Arial" panose="020B0604020202020204" pitchFamily="34" charset="0"/>
                <a:ea typeface="+mn-ea"/>
                <a:cs typeface="Arial" panose="020B0604020202020204" pitchFamily="34" charset="0"/>
              </a:rPr>
              <a:t>Friday</a:t>
            </a:r>
          </a:p>
        </p:txBody>
      </p:sp>
      <p:sp>
        <p:nvSpPr>
          <p:cNvPr id="21" name="Rectangle 20">
            <a:hlinkClick r:id="rId3" action="ppaction://hlinksldjump"/>
            <a:extLst>
              <a:ext uri="{FF2B5EF4-FFF2-40B4-BE49-F238E27FC236}">
                <a16:creationId xmlns:a16="http://schemas.microsoft.com/office/drawing/2014/main" id="{E9DC7544-2486-0B63-8FC8-608D87953DB1}"/>
              </a:ext>
            </a:extLst>
          </p:cNvPr>
          <p:cNvSpPr/>
          <p:nvPr/>
        </p:nvSpPr>
        <p:spPr>
          <a:xfrm>
            <a:off x="10782300" y="158268"/>
            <a:ext cx="1219200" cy="262128"/>
          </a:xfrm>
          <a:prstGeom prst="rect">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Back to Agenda</a:t>
            </a:r>
          </a:p>
        </p:txBody>
      </p:sp>
    </p:spTree>
    <p:extLst>
      <p:ext uri="{BB962C8B-B14F-4D97-AF65-F5344CB8AC3E}">
        <p14:creationId xmlns:p14="http://schemas.microsoft.com/office/powerpoint/2010/main" val="29139657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14383-2B56-B031-EB99-52EB7CA9FD1B}"/>
              </a:ext>
            </a:extLst>
          </p:cNvPr>
          <p:cNvSpPr>
            <a:spLocks noGrp="1"/>
          </p:cNvSpPr>
          <p:nvPr>
            <p:ph type="title"/>
          </p:nvPr>
        </p:nvSpPr>
        <p:spPr/>
        <p:txBody>
          <a:bodyPr/>
          <a:lstStyle/>
          <a:p>
            <a:r>
              <a:rPr lang="en-US" dirty="0">
                <a:solidFill>
                  <a:srgbClr val="0C2B3E"/>
                </a:solidFill>
              </a:rPr>
              <a:t>Data Governance </a:t>
            </a:r>
            <a:r>
              <a:rPr lang="en-US" sz="2400" b="1" dirty="0">
                <a:solidFill>
                  <a:srgbClr val="0C2B3E"/>
                </a:solidFill>
              </a:rPr>
              <a:t>SPRINT</a:t>
            </a:r>
            <a:r>
              <a:rPr lang="en-US" baseline="30000" dirty="0">
                <a:solidFill>
                  <a:srgbClr val="0C2B3E"/>
                </a:solidFill>
              </a:rPr>
              <a:t>TM</a:t>
            </a:r>
          </a:p>
        </p:txBody>
      </p:sp>
      <p:sp>
        <p:nvSpPr>
          <p:cNvPr id="4" name="Footer Placeholder 3">
            <a:extLst>
              <a:ext uri="{FF2B5EF4-FFF2-40B4-BE49-F238E27FC236}">
                <a16:creationId xmlns:a16="http://schemas.microsoft.com/office/drawing/2014/main" id="{139D057F-3E7D-9D37-11D8-3EA0ED92CDFE}"/>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3841646C-F54C-7447-A014-B2B44006573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97</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FA1BF049-A1AD-F2CC-4171-7D1EFD090565}"/>
              </a:ext>
            </a:extLst>
          </p:cNvPr>
          <p:cNvSpPr/>
          <p:nvPr/>
        </p:nvSpPr>
        <p:spPr>
          <a:xfrm>
            <a:off x="3078481" y="1161185"/>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Roles &amp; Responsibilities</a:t>
            </a:r>
            <a:b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b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Role Roster</a:t>
            </a:r>
            <a:endParaRPr kumimoji="0" lang="en-US" sz="12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7" name="Rectangle 6">
            <a:extLst>
              <a:ext uri="{FF2B5EF4-FFF2-40B4-BE49-F238E27FC236}">
                <a16:creationId xmlns:a16="http://schemas.microsoft.com/office/drawing/2014/main" id="{0A05C689-6558-48E8-78E1-41366B9CC02D}"/>
              </a:ext>
            </a:extLst>
          </p:cNvPr>
          <p:cNvSpPr/>
          <p:nvPr/>
        </p:nvSpPr>
        <p:spPr>
          <a:xfrm>
            <a:off x="3078479" y="1820919"/>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Operating Model</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Target and minimum viable versions</a:t>
            </a:r>
          </a:p>
        </p:txBody>
      </p:sp>
      <p:sp>
        <p:nvSpPr>
          <p:cNvPr id="17" name="Rectangle 16">
            <a:extLst>
              <a:ext uri="{FF2B5EF4-FFF2-40B4-BE49-F238E27FC236}">
                <a16:creationId xmlns:a16="http://schemas.microsoft.com/office/drawing/2014/main" id="{8B0139CE-B02C-55D6-B68F-6C0A89BC13D2}"/>
              </a:ext>
            </a:extLst>
          </p:cNvPr>
          <p:cNvSpPr/>
          <p:nvPr/>
        </p:nvSpPr>
        <p:spPr>
          <a:xfrm rot="5400000" flipH="1">
            <a:off x="9685210" y="1480203"/>
            <a:ext cx="1363421"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#3</a:t>
            </a:r>
          </a:p>
        </p:txBody>
      </p:sp>
      <p:sp>
        <p:nvSpPr>
          <p:cNvPr id="24" name="Rectangle 23">
            <a:extLst>
              <a:ext uri="{FF2B5EF4-FFF2-40B4-BE49-F238E27FC236}">
                <a16:creationId xmlns:a16="http://schemas.microsoft.com/office/drawing/2014/main" id="{199C8381-7213-A518-BE6F-D7DF8AD3BCF5}"/>
              </a:ext>
            </a:extLst>
          </p:cNvPr>
          <p:cNvSpPr/>
          <p:nvPr/>
        </p:nvSpPr>
        <p:spPr>
          <a:xfrm>
            <a:off x="2055031"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Measurement Dashboard</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25" name="Rectangle 24">
            <a:extLst>
              <a:ext uri="{FF2B5EF4-FFF2-40B4-BE49-F238E27FC236}">
                <a16:creationId xmlns:a16="http://schemas.microsoft.com/office/drawing/2014/main" id="{0156F7F3-B233-77F0-DCE3-A396F766674B}"/>
              </a:ext>
            </a:extLst>
          </p:cNvPr>
          <p:cNvSpPr/>
          <p:nvPr/>
        </p:nvSpPr>
        <p:spPr>
          <a:xfrm>
            <a:off x="3078207" y="5333745"/>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Prototyping</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30" name="Connector: Elbow 29">
            <a:extLst>
              <a:ext uri="{FF2B5EF4-FFF2-40B4-BE49-F238E27FC236}">
                <a16:creationId xmlns:a16="http://schemas.microsoft.com/office/drawing/2014/main" id="{1A08927E-8A56-1AFA-4465-85A99CA62AB8}"/>
              </a:ext>
            </a:extLst>
          </p:cNvPr>
          <p:cNvCxnSpPr>
            <a:cxnSpLocks/>
            <a:stCxn id="16" idx="2"/>
            <a:endCxn id="24" idx="0"/>
          </p:cNvCxnSpPr>
          <p:nvPr/>
        </p:nvCxnSpPr>
        <p:spPr>
          <a:xfrm rot="5400000">
            <a:off x="4500697" y="1771411"/>
            <a:ext cx="401413" cy="3246393"/>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92A59D0-7C77-7B5B-C363-18393F76DD3E}"/>
              </a:ext>
            </a:extLst>
          </p:cNvPr>
          <p:cNvCxnSpPr>
            <a:cxnSpLocks/>
            <a:stCxn id="7" idx="2"/>
            <a:endCxn id="16" idx="0"/>
          </p:cNvCxnSpPr>
          <p:nvPr/>
        </p:nvCxnSpPr>
        <p:spPr>
          <a:xfrm flipH="1">
            <a:off x="6324599" y="2279636"/>
            <a:ext cx="1" cy="455548"/>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7EB284C6-4B02-7495-B55D-B03D25555D30}"/>
              </a:ext>
            </a:extLst>
          </p:cNvPr>
          <p:cNvCxnSpPr>
            <a:cxnSpLocks/>
            <a:stCxn id="6" idx="2"/>
            <a:endCxn id="7" idx="0"/>
          </p:cNvCxnSpPr>
          <p:nvPr/>
        </p:nvCxnSpPr>
        <p:spPr>
          <a:xfrm flipH="1">
            <a:off x="6324600" y="1619902"/>
            <a:ext cx="2" cy="20101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B1AF392-1C1A-733D-B60A-25BBF47FAAFD}"/>
              </a:ext>
            </a:extLst>
          </p:cNvPr>
          <p:cNvSpPr/>
          <p:nvPr/>
        </p:nvSpPr>
        <p:spPr>
          <a:xfrm>
            <a:off x="3078207" y="5950919"/>
            <a:ext cx="6488687"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User Testing</a:t>
            </a:r>
            <a:endParaRPr kumimoji="0" lang="LID4096"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62" name="Straight Arrow Connector 61">
            <a:extLst>
              <a:ext uri="{FF2B5EF4-FFF2-40B4-BE49-F238E27FC236}">
                <a16:creationId xmlns:a16="http://schemas.microsoft.com/office/drawing/2014/main" id="{3446DCCC-B747-48ED-88EA-AB74F6E1F22E}"/>
              </a:ext>
            </a:extLst>
          </p:cNvPr>
          <p:cNvCxnSpPr>
            <a:cxnSpLocks/>
            <a:stCxn id="25" idx="2"/>
            <a:endCxn id="61" idx="0"/>
          </p:cNvCxnSpPr>
          <p:nvPr/>
        </p:nvCxnSpPr>
        <p:spPr>
          <a:xfrm>
            <a:off x="6322551" y="5792462"/>
            <a:ext cx="0" cy="15845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6026FFBA-DCE2-6D42-788F-04CD956E7518}"/>
              </a:ext>
            </a:extLst>
          </p:cNvPr>
          <p:cNvSpPr/>
          <p:nvPr/>
        </p:nvSpPr>
        <p:spPr>
          <a:xfrm flipH="1">
            <a:off x="2055030" y="4050240"/>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#5</a:t>
            </a:r>
          </a:p>
        </p:txBody>
      </p:sp>
      <p:sp>
        <p:nvSpPr>
          <p:cNvPr id="16" name="Rectangle 15">
            <a:extLst>
              <a:ext uri="{FF2B5EF4-FFF2-40B4-BE49-F238E27FC236}">
                <a16:creationId xmlns:a16="http://schemas.microsoft.com/office/drawing/2014/main" id="{33221125-6D70-21C4-9AAA-FD61317E41BD}"/>
              </a:ext>
            </a:extLst>
          </p:cNvPr>
          <p:cNvSpPr/>
          <p:nvPr/>
        </p:nvSpPr>
        <p:spPr>
          <a:xfrm>
            <a:off x="3078478" y="2735184"/>
            <a:ext cx="6492241"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Processes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Focus on Critical Data Elements</a:t>
            </a:r>
          </a:p>
        </p:txBody>
      </p:sp>
      <p:sp>
        <p:nvSpPr>
          <p:cNvPr id="22" name="Rectangle 21">
            <a:extLst>
              <a:ext uri="{FF2B5EF4-FFF2-40B4-BE49-F238E27FC236}">
                <a16:creationId xmlns:a16="http://schemas.microsoft.com/office/drawing/2014/main" id="{BAFF0527-6824-C9E2-A73E-7FAB5811D424}"/>
              </a:ext>
            </a:extLst>
          </p:cNvPr>
          <p:cNvSpPr/>
          <p:nvPr/>
        </p:nvSpPr>
        <p:spPr>
          <a:xfrm rot="5400000" flipH="1">
            <a:off x="9858984" y="2761290"/>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#4</a:t>
            </a:r>
          </a:p>
        </p:txBody>
      </p:sp>
      <p:sp>
        <p:nvSpPr>
          <p:cNvPr id="38" name="Rectangle 37">
            <a:extLst>
              <a:ext uri="{FF2B5EF4-FFF2-40B4-BE49-F238E27FC236}">
                <a16:creationId xmlns:a16="http://schemas.microsoft.com/office/drawing/2014/main" id="{A1687A48-1824-A7D5-4419-F6E7FCAA92D2}"/>
              </a:ext>
            </a:extLst>
          </p:cNvPr>
          <p:cNvSpPr/>
          <p:nvPr/>
        </p:nvSpPr>
        <p:spPr>
          <a:xfrm>
            <a:off x="4217927" y="3595314"/>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Business Glossary</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39" name="Rectangle 38">
            <a:extLst>
              <a:ext uri="{FF2B5EF4-FFF2-40B4-BE49-F238E27FC236}">
                <a16:creationId xmlns:a16="http://schemas.microsoft.com/office/drawing/2014/main" id="{1206F5E6-F051-E360-3BB8-2BB9FBF3DC43}"/>
              </a:ext>
            </a:extLst>
          </p:cNvPr>
          <p:cNvSpPr/>
          <p:nvPr/>
        </p:nvSpPr>
        <p:spPr>
          <a:xfrm>
            <a:off x="6380823"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Communication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sp>
        <p:nvSpPr>
          <p:cNvPr id="40" name="Rectangle 39">
            <a:extLst>
              <a:ext uri="{FF2B5EF4-FFF2-40B4-BE49-F238E27FC236}">
                <a16:creationId xmlns:a16="http://schemas.microsoft.com/office/drawing/2014/main" id="{761CA9E3-149A-3F0B-B484-05B3221DE8A2}"/>
              </a:ext>
            </a:extLst>
          </p:cNvPr>
          <p:cNvSpPr/>
          <p:nvPr/>
        </p:nvSpPr>
        <p:spPr>
          <a:xfrm>
            <a:off x="8543719" y="3595313"/>
            <a:ext cx="2046349" cy="458717"/>
          </a:xfrm>
          <a:prstGeom prst="rect">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rPr>
              <a:t>Training Plan</a:t>
            </a:r>
            <a:endParaRPr kumimoji="0" lang="LID4096" sz="700" b="0" i="0" u="none" strike="noStrike" kern="1200" cap="none" spc="0" normalizeH="0" baseline="0" noProof="0" dirty="0">
              <a:ln>
                <a:noFill/>
              </a:ln>
              <a:solidFill>
                <a:srgbClr val="E4E4E4">
                  <a:lumMod val="75000"/>
                </a:srgbClr>
              </a:solidFill>
              <a:effectLst/>
              <a:uLnTx/>
              <a:uFillTx/>
              <a:latin typeface="Arial" panose="020B0604020202020204" pitchFamily="34" charset="0"/>
              <a:ea typeface="+mn-ea"/>
              <a:cs typeface="Arial" panose="020B0604020202020204" pitchFamily="34" charset="0"/>
              <a:sym typeface="Arial"/>
            </a:endParaRPr>
          </a:p>
        </p:txBody>
      </p:sp>
      <p:cxnSp>
        <p:nvCxnSpPr>
          <p:cNvPr id="48" name="Connector: Elbow 47">
            <a:extLst>
              <a:ext uri="{FF2B5EF4-FFF2-40B4-BE49-F238E27FC236}">
                <a16:creationId xmlns:a16="http://schemas.microsoft.com/office/drawing/2014/main" id="{E0C64BD3-3EB8-6453-209A-08889E23B2BF}"/>
              </a:ext>
            </a:extLst>
          </p:cNvPr>
          <p:cNvCxnSpPr>
            <a:cxnSpLocks/>
            <a:stCxn id="16" idx="2"/>
            <a:endCxn id="40" idx="0"/>
          </p:cNvCxnSpPr>
          <p:nvPr/>
        </p:nvCxnSpPr>
        <p:spPr>
          <a:xfrm rot="16200000" flipH="1">
            <a:off x="7745040" y="1773459"/>
            <a:ext cx="401412" cy="3242295"/>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nector: Elbow 50">
            <a:extLst>
              <a:ext uri="{FF2B5EF4-FFF2-40B4-BE49-F238E27FC236}">
                <a16:creationId xmlns:a16="http://schemas.microsoft.com/office/drawing/2014/main" id="{5EEC78DA-F4DB-5EAD-D2E2-E9E7D7F7EE63}"/>
              </a:ext>
            </a:extLst>
          </p:cNvPr>
          <p:cNvCxnSpPr>
            <a:cxnSpLocks/>
            <a:stCxn id="16" idx="2"/>
            <a:endCxn id="39" idx="0"/>
          </p:cNvCxnSpPr>
          <p:nvPr/>
        </p:nvCxnSpPr>
        <p:spPr>
          <a:xfrm rot="16200000" flipH="1">
            <a:off x="6663592" y="2854907"/>
            <a:ext cx="401412" cy="1079399"/>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9F9C12F4-CA10-EA13-A96C-54DC8EA00337}"/>
              </a:ext>
            </a:extLst>
          </p:cNvPr>
          <p:cNvCxnSpPr>
            <a:cxnSpLocks/>
            <a:stCxn id="16" idx="2"/>
            <a:endCxn id="38" idx="0"/>
          </p:cNvCxnSpPr>
          <p:nvPr/>
        </p:nvCxnSpPr>
        <p:spPr>
          <a:xfrm rot="5400000">
            <a:off x="5582145" y="2852859"/>
            <a:ext cx="401413" cy="1083497"/>
          </a:xfrm>
          <a:prstGeom prst="bentConnector3">
            <a:avLst>
              <a:gd name="adj1" fmla="val 50000"/>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1" name="Rectangle 80">
            <a:extLst>
              <a:ext uri="{FF2B5EF4-FFF2-40B4-BE49-F238E27FC236}">
                <a16:creationId xmlns:a16="http://schemas.microsoft.com/office/drawing/2014/main" id="{60512400-C7F7-440E-50EE-36A9C6E24324}"/>
              </a:ext>
            </a:extLst>
          </p:cNvPr>
          <p:cNvSpPr/>
          <p:nvPr/>
        </p:nvSpPr>
        <p:spPr>
          <a:xfrm>
            <a:off x="3080254" y="4699361"/>
            <a:ext cx="6488687" cy="458717"/>
          </a:xfrm>
          <a:prstGeom prst="rect">
            <a:avLst/>
          </a:prstGeom>
          <a:solidFill>
            <a:srgbClr val="C7F0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Prototype Prep</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User test flows and creating a storyboard</a:t>
            </a:r>
            <a:endParaRPr kumimoji="0" lang="LID4096"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4" name="Rectangle 83">
            <a:extLst>
              <a:ext uri="{FF2B5EF4-FFF2-40B4-BE49-F238E27FC236}">
                <a16:creationId xmlns:a16="http://schemas.microsoft.com/office/drawing/2014/main" id="{620139BB-37E2-A992-0BF1-314FC0C7DD56}"/>
              </a:ext>
            </a:extLst>
          </p:cNvPr>
          <p:cNvSpPr/>
          <p:nvPr/>
        </p:nvSpPr>
        <p:spPr>
          <a:xfrm flipH="1">
            <a:off x="6380823" y="4047676"/>
            <a:ext cx="4209245" cy="251217"/>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#6</a:t>
            </a:r>
          </a:p>
        </p:txBody>
      </p:sp>
      <p:cxnSp>
        <p:nvCxnSpPr>
          <p:cNvPr id="85" name="Connector: Elbow 84">
            <a:extLst>
              <a:ext uri="{FF2B5EF4-FFF2-40B4-BE49-F238E27FC236}">
                <a16:creationId xmlns:a16="http://schemas.microsoft.com/office/drawing/2014/main" id="{4300A122-9DF4-D5F4-3E25-F2C2A52CE5B0}"/>
              </a:ext>
            </a:extLst>
          </p:cNvPr>
          <p:cNvCxnSpPr>
            <a:cxnSpLocks/>
            <a:stCxn id="84" idx="2"/>
            <a:endCxn id="81" idx="0"/>
          </p:cNvCxnSpPr>
          <p:nvPr/>
        </p:nvCxnSpPr>
        <p:spPr>
          <a:xfrm rot="5400000">
            <a:off x="7204788" y="3418704"/>
            <a:ext cx="400468" cy="2160847"/>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446416D2-4286-6DDE-843D-1B8B146264BB}"/>
              </a:ext>
            </a:extLst>
          </p:cNvPr>
          <p:cNvCxnSpPr>
            <a:cxnSpLocks/>
            <a:stCxn id="66" idx="2"/>
            <a:endCxn id="81" idx="0"/>
          </p:cNvCxnSpPr>
          <p:nvPr/>
        </p:nvCxnSpPr>
        <p:spPr>
          <a:xfrm rot="16200000" flipH="1">
            <a:off x="5043173" y="3417936"/>
            <a:ext cx="397904" cy="2164946"/>
          </a:xfrm>
          <a:prstGeom prst="bentConnector3">
            <a:avLst>
              <a:gd name="adj1" fmla="val 50000"/>
            </a:avLst>
          </a:prstGeom>
          <a:ln w="12700">
            <a:solidFill>
              <a:srgbClr val="0C2B3E"/>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8A7AEB5F-398A-2864-78E6-FC6BE99C47FB}"/>
              </a:ext>
            </a:extLst>
          </p:cNvPr>
          <p:cNvCxnSpPr>
            <a:cxnSpLocks/>
            <a:stCxn id="81" idx="2"/>
            <a:endCxn id="25" idx="0"/>
          </p:cNvCxnSpPr>
          <p:nvPr/>
        </p:nvCxnSpPr>
        <p:spPr>
          <a:xfrm flipH="1">
            <a:off x="6322551" y="5158078"/>
            <a:ext cx="2047" cy="175667"/>
          </a:xfrm>
          <a:prstGeom prst="straightConnector1">
            <a:avLst/>
          </a:prstGeom>
          <a:ln w="12700">
            <a:solidFill>
              <a:schemeClr val="tx2">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80668674-8877-C58A-9422-DBFD9952931B}"/>
              </a:ext>
            </a:extLst>
          </p:cNvPr>
          <p:cNvSpPr/>
          <p:nvPr/>
        </p:nvSpPr>
        <p:spPr>
          <a:xfrm rot="5400000" flipH="1">
            <a:off x="9858983" y="4744511"/>
            <a:ext cx="1015874" cy="446294"/>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Workshop #7</a:t>
            </a:r>
          </a:p>
        </p:txBody>
      </p:sp>
    </p:spTree>
    <p:extLst>
      <p:ext uri="{BB962C8B-B14F-4D97-AF65-F5344CB8AC3E}">
        <p14:creationId xmlns:p14="http://schemas.microsoft.com/office/powerpoint/2010/main" val="28224218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A5EBF4-6C0B-E82E-DCF7-55720A2C10FD}"/>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Prototype Preparation | Workshop 7 of 7 </a:t>
            </a:r>
          </a:p>
        </p:txBody>
      </p:sp>
      <p:sp>
        <p:nvSpPr>
          <p:cNvPr id="3" name="Text Placeholder 2">
            <a:extLst>
              <a:ext uri="{FF2B5EF4-FFF2-40B4-BE49-F238E27FC236}">
                <a16:creationId xmlns:a16="http://schemas.microsoft.com/office/drawing/2014/main" id="{B7DCDBBB-F45C-23AA-5086-613C3D5BC501}"/>
              </a:ext>
            </a:extLst>
          </p:cNvPr>
          <p:cNvSpPr>
            <a:spLocks noGrp="1"/>
          </p:cNvSpPr>
          <p:nvPr>
            <p:ph type="body" sz="quarter" idx="12"/>
          </p:nvPr>
        </p:nvSpPr>
        <p:spPr>
          <a:xfrm>
            <a:off x="704850" y="2038350"/>
            <a:ext cx="10115550" cy="2724150"/>
          </a:xfrm>
        </p:spPr>
        <p:txBody>
          <a:bodyPr/>
          <a:lstStyle/>
          <a:p>
            <a:pPr marL="0" indent="0" algn="just">
              <a:lnSpc>
                <a:spcPct val="100000"/>
              </a:lnSpc>
              <a:buNone/>
            </a:pPr>
            <a:r>
              <a:rPr lang="en-US" dirty="0">
                <a:solidFill>
                  <a:schemeClr val="bg1"/>
                </a:solidFill>
              </a:rPr>
              <a:t>In this final workshop, we bring everything together and begin </a:t>
            </a:r>
            <a:r>
              <a:rPr lang="en-US" b="1" dirty="0">
                <a:solidFill>
                  <a:schemeClr val="bg1"/>
                </a:solidFill>
              </a:rPr>
              <a:t>preparing the prototypes</a:t>
            </a:r>
            <a:r>
              <a:rPr lang="en-US" dirty="0">
                <a:solidFill>
                  <a:schemeClr val="bg1"/>
                </a:solidFill>
              </a:rPr>
              <a:t> that will be used during the testing phase. The goal is to take the elements we’ve developed so far—such as the process flows, business glossary, measurements dashboard, training materials, and communication plans—and </a:t>
            </a:r>
            <a:r>
              <a:rPr lang="en-US" b="1" dirty="0">
                <a:solidFill>
                  <a:schemeClr val="bg1"/>
                </a:solidFill>
              </a:rPr>
              <a:t>downsize them into small, actionable prototypes </a:t>
            </a:r>
            <a:r>
              <a:rPr lang="en-US" dirty="0">
                <a:solidFill>
                  <a:schemeClr val="bg1"/>
                </a:solidFill>
              </a:rPr>
              <a:t>focused on the top-voted and easily accessible Critical Data Elements (CDEs).</a:t>
            </a:r>
          </a:p>
          <a:p>
            <a:pPr marL="0" indent="0" algn="just">
              <a:lnSpc>
                <a:spcPct val="100000"/>
              </a:lnSpc>
              <a:buNone/>
            </a:pPr>
            <a:r>
              <a:rPr lang="en-US" dirty="0">
                <a:solidFill>
                  <a:schemeClr val="bg1"/>
                </a:solidFill>
              </a:rPr>
              <a:t>We aim to create a </a:t>
            </a:r>
            <a:r>
              <a:rPr lang="en-US" b="1" dirty="0">
                <a:solidFill>
                  <a:schemeClr val="bg1"/>
                </a:solidFill>
              </a:rPr>
              <a:t>minimum sustainable version </a:t>
            </a:r>
            <a:r>
              <a:rPr lang="en-US" dirty="0">
                <a:solidFill>
                  <a:schemeClr val="bg1"/>
                </a:solidFill>
              </a:rPr>
              <a:t>of key processes like the CDE data quality and CDE metadata documentation process, ensuring they are pragmatic and easy to implement on a small scale. This workshop will zoom in on the </a:t>
            </a:r>
            <a:r>
              <a:rPr lang="en-US" b="1" dirty="0">
                <a:solidFill>
                  <a:schemeClr val="bg1"/>
                </a:solidFill>
              </a:rPr>
              <a:t>1 to 3 key responsibilities </a:t>
            </a:r>
            <a:r>
              <a:rPr lang="en-US" dirty="0">
                <a:solidFill>
                  <a:schemeClr val="bg1"/>
                </a:solidFill>
              </a:rPr>
              <a:t>of essential data roles (data steward, data custodian, and data owner) to test how these roles function in real-world scenarios.</a:t>
            </a:r>
          </a:p>
          <a:p>
            <a:pPr marL="0" indent="0" algn="just">
              <a:lnSpc>
                <a:spcPct val="100000"/>
              </a:lnSpc>
              <a:buNone/>
            </a:pPr>
            <a:r>
              <a:rPr lang="en-US" dirty="0">
                <a:solidFill>
                  <a:schemeClr val="bg1"/>
                </a:solidFill>
              </a:rPr>
              <a:t>Through two targeted exercises—Users Test Flow and Storyboard—we will establish a clear sequence for prototyping and testing, making the implementation phase smoother and more actionable.</a:t>
            </a:r>
          </a:p>
        </p:txBody>
      </p:sp>
      <p:sp>
        <p:nvSpPr>
          <p:cNvPr id="4" name="Footer Placeholder 3">
            <a:extLst>
              <a:ext uri="{FF2B5EF4-FFF2-40B4-BE49-F238E27FC236}">
                <a16:creationId xmlns:a16="http://schemas.microsoft.com/office/drawing/2014/main" id="{75C206A2-9B4F-FF2B-88F0-6656F6A24395}"/>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5C7A90D9-53BF-813B-A37A-A5D78879EFA8}"/>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98</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jdelijke aanduiding voor tekst 44">
            <a:extLst>
              <a:ext uri="{FF2B5EF4-FFF2-40B4-BE49-F238E27FC236}">
                <a16:creationId xmlns:a16="http://schemas.microsoft.com/office/drawing/2014/main" id="{5797B189-DC6D-F7F5-3562-7C02BEBA4C56}"/>
              </a:ext>
            </a:extLst>
          </p:cNvPr>
          <p:cNvSpPr txBox="1">
            <a:spLocks/>
          </p:cNvSpPr>
          <p:nvPr/>
        </p:nvSpPr>
        <p:spPr>
          <a:xfrm>
            <a:off x="606056" y="1528582"/>
            <a:ext cx="11121124"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Prototype Prep Workshop: Bringing Everything Together</a:t>
            </a:r>
            <a:endParaRPr kumimoji="0" lang="en-US" sz="2000" b="1" i="0" u="sng"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07637DED-A8BE-5BEE-3073-CD9D59DF0AB1}"/>
              </a:ext>
            </a:extLst>
          </p:cNvPr>
          <p:cNvGrpSpPr/>
          <p:nvPr/>
        </p:nvGrpSpPr>
        <p:grpSpPr>
          <a:xfrm>
            <a:off x="1008699" y="4728829"/>
            <a:ext cx="9352847" cy="1568477"/>
            <a:chOff x="4764088" y="1645258"/>
            <a:chExt cx="6241311" cy="1245570"/>
          </a:xfrm>
        </p:grpSpPr>
        <p:sp>
          <p:nvSpPr>
            <p:cNvPr id="13" name="Tijdelijke aanduiding voor inhoud 5">
              <a:extLst>
                <a:ext uri="{FF2B5EF4-FFF2-40B4-BE49-F238E27FC236}">
                  <a16:creationId xmlns:a16="http://schemas.microsoft.com/office/drawing/2014/main" id="{6BE33020-A496-EE1A-83C3-4C72E2306D5B}"/>
                </a:ext>
              </a:extLst>
            </p:cNvPr>
            <p:cNvSpPr txBox="1">
              <a:spLocks/>
            </p:cNvSpPr>
            <p:nvPr/>
          </p:nvSpPr>
          <p:spPr>
            <a:xfrm>
              <a:off x="4764088" y="1961174"/>
              <a:ext cx="6241311" cy="929654"/>
            </a:xfrm>
            <a:prstGeom prst="rect">
              <a:avLst/>
            </a:prstGeom>
          </p:spPr>
          <p:txBody>
            <a:bodyPr vert="horz" lIns="0" tIns="0" rIns="0" bIns="0" rtlCol="0" anchor="t" anchorCtr="0">
              <a:noAutofit/>
            </a:bodyPr>
            <a:lstStyle>
              <a:lvl1pPr marL="285750" indent="-285750" algn="l" defTabSz="914400" rtl="0" eaLnBrk="1" latinLnBrk="0" hangingPunct="1">
                <a:lnSpc>
                  <a:spcPct val="100000"/>
                </a:lnSpc>
                <a:spcBef>
                  <a:spcPts val="1000"/>
                </a:spcBef>
                <a:buFont typeface="Wingdings" pitchFamily="2" charset="2"/>
                <a:buChar char="§"/>
                <a:defRPr sz="1600" b="0" i="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6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Preparing the sequence of steps for each prototype, ensuring we have a clear roadmap for testing once we’ve settled on the concepts and ideas.</a:t>
              </a:r>
            </a:p>
            <a:p>
              <a:pPr marL="285750" marR="0" lvl="0" indent="-285750" algn="just" defTabSz="914400" rtl="0" eaLnBrk="1" fontAlgn="auto" latinLnBrk="0" hangingPunct="1">
                <a:lnSpc>
                  <a:spcPct val="100000"/>
                </a:lnSpc>
                <a:spcBef>
                  <a:spcPts val="600"/>
                </a:spcBef>
                <a:spcAft>
                  <a:spcPts val="0"/>
                </a:spcAft>
                <a:buClr>
                  <a:srgbClr val="5CB6F9"/>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By using a Storyboard, we create a step-by-step guide that outlines the implementation of each prototype in a clear and concise manner, ensuring all aspects of the chosen solution are covered and ready for testing.</a:t>
              </a:r>
            </a:p>
          </p:txBody>
        </p:sp>
        <p:sp>
          <p:nvSpPr>
            <p:cNvPr id="14" name="Tijdelijke aanduiding voor tekst 44">
              <a:extLst>
                <a:ext uri="{FF2B5EF4-FFF2-40B4-BE49-F238E27FC236}">
                  <a16:creationId xmlns:a16="http://schemas.microsoft.com/office/drawing/2014/main" id="{FD475C88-2280-2532-79EF-F5E9B7920C3A}"/>
                </a:ext>
              </a:extLst>
            </p:cNvPr>
            <p:cNvSpPr txBox="1">
              <a:spLocks/>
            </p:cNvSpPr>
            <p:nvPr/>
          </p:nvSpPr>
          <p:spPr>
            <a:xfrm>
              <a:off x="4764088" y="1645258"/>
              <a:ext cx="4965589" cy="315915"/>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None/>
                <a:defRPr sz="1800" b="0" i="0" kern="1200" spc="0" baseline="0">
                  <a:solidFill>
                    <a:schemeClr val="tx2"/>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None/>
                <a:defRPr sz="2400" b="0" i="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None/>
                <a:defRPr sz="2000" b="0" i="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None/>
                <a:defRPr sz="1800" b="0" i="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Workshop 7: Thursday Half-Day</a:t>
              </a:r>
              <a:endParaRPr kumimoji="0" lang="en-US" sz="12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963E9852-8151-4F04-9C58-AE907F0F06C6}"/>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3F479787-F4C2-560E-51A0-E73B5635C808}"/>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97799831-500F-5E57-44DA-386913B7892A}"/>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4898D09E-045C-0D46-FD9D-E68109214F0D}"/>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0" name="Rectangle 9">
                <a:extLst>
                  <a:ext uri="{FF2B5EF4-FFF2-40B4-BE49-F238E27FC236}">
                    <a16:creationId xmlns:a16="http://schemas.microsoft.com/office/drawing/2014/main" id="{450F0BC9-82A8-6737-2800-95F66EB1EA83}"/>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2370206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65837-C8C9-2BA3-1288-A49C7F3A992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009B817-8531-023D-611F-4E0121BDF0B6}"/>
              </a:ext>
            </a:extLst>
          </p:cNvPr>
          <p:cNvSpPr>
            <a:spLocks noGrp="1"/>
          </p:cNvSpPr>
          <p:nvPr>
            <p:ph type="title"/>
          </p:nvPr>
        </p:nvSpPr>
        <p:spPr>
          <a:xfrm>
            <a:off x="704850" y="439812"/>
            <a:ext cx="8010524" cy="659783"/>
          </a:xfrm>
        </p:spPr>
        <p:txBody>
          <a:bodyPr/>
          <a:lstStyle/>
          <a:p>
            <a:r>
              <a:rPr lang="en-US" b="1" dirty="0"/>
              <a:t>WEEK 3 of 5</a:t>
            </a:r>
            <a:br>
              <a:rPr lang="en-US" dirty="0"/>
            </a:br>
            <a:r>
              <a:rPr lang="en-US" sz="2000" dirty="0"/>
              <a:t>Prototype Preparation | Workshop 7 of 7 </a:t>
            </a:r>
          </a:p>
        </p:txBody>
      </p:sp>
      <p:sp>
        <p:nvSpPr>
          <p:cNvPr id="4" name="Footer Placeholder 3">
            <a:extLst>
              <a:ext uri="{FF2B5EF4-FFF2-40B4-BE49-F238E27FC236}">
                <a16:creationId xmlns:a16="http://schemas.microsoft.com/office/drawing/2014/main" id="{29006175-0EB7-E5F8-5EC0-7E2916B16521}"/>
              </a:ext>
            </a:extLst>
          </p:cNvPr>
          <p:cNvSpPr>
            <a:spLocks noGrp="1"/>
          </p:cNvSpPr>
          <p:nvPr>
            <p:ph type="ftr" sz="quarter" idx="2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2026 Data &amp; AI Governance Partners | All Rights Reserved</a:t>
            </a:r>
            <a:endParaRPr kumimoji="0" lang="nl-NL" sz="7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Slide Number Placeholder 4">
            <a:extLst>
              <a:ext uri="{FF2B5EF4-FFF2-40B4-BE49-F238E27FC236}">
                <a16:creationId xmlns:a16="http://schemas.microsoft.com/office/drawing/2014/main" id="{9EC615B8-9DF7-FD1C-991B-73E1E86E40CF}"/>
              </a:ext>
            </a:extLst>
          </p:cNvPr>
          <p:cNvSpPr>
            <a:spLocks noGrp="1"/>
          </p:cNvSpPr>
          <p:nvPr>
            <p:ph type="sldNum" sz="quarter" idx="2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94A09A9-5501-47C1-A89A-A340965A2BE2}" type="slidenum">
              <a:rPr kumimoji="0" lang="nl-NL" sz="800" b="0" i="0" u="none" strike="noStrike" kern="1200" cap="none" spc="0" normalizeH="0" baseline="0" noProof="0" smtClean="0">
                <a:ln>
                  <a:noFill/>
                </a:ln>
                <a:solidFill>
                  <a:srgbClr val="FFFFFF"/>
                </a:solidFill>
                <a:effectLst/>
                <a:uLnTx/>
                <a:uFillTx/>
                <a:latin typeface="Arial" panose="020B0604020202020204" pitchFamily="34" charset="0"/>
                <a:ea typeface="+mn-ea"/>
                <a:cs typeface="Arial" panose="020B060402020202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99</a:t>
            </a:fld>
            <a:endParaRPr kumimoji="0" lang="nl-NL"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9B30F500-E089-B55D-FBFD-6249F9414A28}"/>
              </a:ext>
            </a:extLst>
          </p:cNvPr>
          <p:cNvGrpSpPr/>
          <p:nvPr/>
        </p:nvGrpSpPr>
        <p:grpSpPr>
          <a:xfrm>
            <a:off x="10820400" y="158021"/>
            <a:ext cx="1262954" cy="262128"/>
            <a:chOff x="10892274" y="158021"/>
            <a:chExt cx="1191080" cy="262128"/>
          </a:xfrm>
        </p:grpSpPr>
        <p:sp>
          <p:nvSpPr>
            <p:cNvPr id="7" name="Oval 6">
              <a:extLst>
                <a:ext uri="{FF2B5EF4-FFF2-40B4-BE49-F238E27FC236}">
                  <a16:creationId xmlns:a16="http://schemas.microsoft.com/office/drawing/2014/main" id="{A85B915E-FD6B-2379-DFE8-B01E8F683732}"/>
                </a:ext>
              </a:extLst>
            </p:cNvPr>
            <p:cNvSpPr/>
            <p:nvPr/>
          </p:nvSpPr>
          <p:spPr>
            <a:xfrm>
              <a:off x="11863226" y="202725"/>
              <a:ext cx="157480" cy="157480"/>
            </a:xfrm>
            <a:prstGeom prst="ellipse">
              <a:avLst/>
            </a:prstGeom>
            <a:solidFill>
              <a:srgbClr val="11B5B4"/>
            </a:solidFill>
            <a:ln>
              <a:solidFill>
                <a:srgbClr val="11B5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grpSp>
          <p:nvGrpSpPr>
            <p:cNvPr id="8" name="Group 7">
              <a:extLst>
                <a:ext uri="{FF2B5EF4-FFF2-40B4-BE49-F238E27FC236}">
                  <a16:creationId xmlns:a16="http://schemas.microsoft.com/office/drawing/2014/main" id="{B9DA9929-AF69-9211-DD5B-397AE50AE965}"/>
                </a:ext>
              </a:extLst>
            </p:cNvPr>
            <p:cNvGrpSpPr/>
            <p:nvPr/>
          </p:nvGrpSpPr>
          <p:grpSpPr>
            <a:xfrm>
              <a:off x="10892274" y="158021"/>
              <a:ext cx="1191080" cy="262128"/>
              <a:chOff x="9614080" y="308749"/>
              <a:chExt cx="1191080" cy="262128"/>
            </a:xfrm>
          </p:grpSpPr>
          <p:sp>
            <p:nvSpPr>
              <p:cNvPr id="9" name="Rectangle 8">
                <a:extLst>
                  <a:ext uri="{FF2B5EF4-FFF2-40B4-BE49-F238E27FC236}">
                    <a16:creationId xmlns:a16="http://schemas.microsoft.com/office/drawing/2014/main" id="{E95C1BF1-D2B8-02A4-9784-7CBB4664E405}"/>
                  </a:ext>
                </a:extLst>
              </p:cNvPr>
              <p:cNvSpPr/>
              <p:nvPr/>
            </p:nvSpPr>
            <p:spPr>
              <a:xfrm>
                <a:off x="9614080" y="308749"/>
                <a:ext cx="908304" cy="262128"/>
              </a:xfrm>
              <a:prstGeom prst="rect">
                <a:avLst/>
              </a:prstGeom>
              <a:solidFill>
                <a:srgbClr val="0C2B3E"/>
              </a:solid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Thursday</a:t>
                </a:r>
              </a:p>
            </p:txBody>
          </p:sp>
          <p:sp>
            <p:nvSpPr>
              <p:cNvPr id="10" name="Rectangle 9">
                <a:extLst>
                  <a:ext uri="{FF2B5EF4-FFF2-40B4-BE49-F238E27FC236}">
                    <a16:creationId xmlns:a16="http://schemas.microsoft.com/office/drawing/2014/main" id="{FB863D22-7CAE-0186-9A1A-8853D88104D8}"/>
                  </a:ext>
                </a:extLst>
              </p:cNvPr>
              <p:cNvSpPr/>
              <p:nvPr/>
            </p:nvSpPr>
            <p:spPr>
              <a:xfrm>
                <a:off x="10522384" y="308749"/>
                <a:ext cx="282776" cy="262128"/>
              </a:xfrm>
              <a:prstGeom prst="rect">
                <a:avLst/>
              </a:prstGeom>
              <a:noFill/>
              <a:ln>
                <a:solidFill>
                  <a:srgbClr val="0C2B3E"/>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7" name="Text 13">
            <a:extLst>
              <a:ext uri="{FF2B5EF4-FFF2-40B4-BE49-F238E27FC236}">
                <a16:creationId xmlns:a16="http://schemas.microsoft.com/office/drawing/2014/main" id="{A7366DF1-00BD-5F3B-657A-0A77255B1237}"/>
              </a:ext>
            </a:extLst>
          </p:cNvPr>
          <p:cNvSpPr/>
          <p:nvPr/>
        </p:nvSpPr>
        <p:spPr>
          <a:xfrm>
            <a:off x="502920" y="1677924"/>
            <a:ext cx="11201400" cy="73152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Prototyping fails when teams jump straight from a concept sketch to a mock-up design.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Workshop 7 is the translation step — the exercise that turns an idea into something we can actually build and test.</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Shape 14">
            <a:extLst>
              <a:ext uri="{FF2B5EF4-FFF2-40B4-BE49-F238E27FC236}">
                <a16:creationId xmlns:a16="http://schemas.microsoft.com/office/drawing/2014/main" id="{9818A7E4-33EE-0D3D-6954-E22928FABE8D}"/>
              </a:ext>
            </a:extLst>
          </p:cNvPr>
          <p:cNvSpPr/>
          <p:nvPr/>
        </p:nvSpPr>
        <p:spPr>
          <a:xfrm>
            <a:off x="493776" y="2788920"/>
            <a:ext cx="2697480" cy="26060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Shape 15">
            <a:extLst>
              <a:ext uri="{FF2B5EF4-FFF2-40B4-BE49-F238E27FC236}">
                <a16:creationId xmlns:a16="http://schemas.microsoft.com/office/drawing/2014/main" id="{579F573E-DB81-A471-BA48-C8959719A73E}"/>
              </a:ext>
            </a:extLst>
          </p:cNvPr>
          <p:cNvSpPr/>
          <p:nvPr/>
        </p:nvSpPr>
        <p:spPr>
          <a:xfrm>
            <a:off x="493776" y="2788920"/>
            <a:ext cx="73152" cy="2606040"/>
          </a:xfrm>
          <a:prstGeom prst="rect">
            <a:avLst/>
          </a:prstGeom>
          <a:solidFill>
            <a:srgbClr val="11B5B4"/>
          </a:solidFill>
          <a:ln w="12700">
            <a:solidFill>
              <a:srgbClr val="11B5B4"/>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Text 16">
            <a:extLst>
              <a:ext uri="{FF2B5EF4-FFF2-40B4-BE49-F238E27FC236}">
                <a16:creationId xmlns:a16="http://schemas.microsoft.com/office/drawing/2014/main" id="{2C961D13-1419-BAC8-59D5-5A7656B3A99C}"/>
              </a:ext>
            </a:extLst>
          </p:cNvPr>
          <p:cNvSpPr/>
          <p:nvPr/>
        </p:nvSpPr>
        <p:spPr>
          <a:xfrm>
            <a:off x="676656" y="2898648"/>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Georgia" pitchFamily="34" charset="-122"/>
                <a:cs typeface="Arial" panose="020B0604020202020204" pitchFamily="34" charset="0"/>
              </a:rPr>
              <a:t>Concept ≠ Testable</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Text 17">
            <a:extLst>
              <a:ext uri="{FF2B5EF4-FFF2-40B4-BE49-F238E27FC236}">
                <a16:creationId xmlns:a16="http://schemas.microsoft.com/office/drawing/2014/main" id="{FB30EE46-6A4C-69AC-BB11-1BF830AC3683}"/>
              </a:ext>
            </a:extLst>
          </p:cNvPr>
          <p:cNvSpPr/>
          <p:nvPr/>
        </p:nvSpPr>
        <p:spPr>
          <a:xfrm>
            <a:off x="676656" y="3246120"/>
            <a:ext cx="2423160" cy="21031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A concept sketch answers 'what is it?'. A storyboard answers 'how does a real person use it on a real Tuesday at 10:42am?'</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Shape 18">
            <a:extLst>
              <a:ext uri="{FF2B5EF4-FFF2-40B4-BE49-F238E27FC236}">
                <a16:creationId xmlns:a16="http://schemas.microsoft.com/office/drawing/2014/main" id="{AE3C5B1E-99A4-30CF-7119-399417CE394B}"/>
              </a:ext>
            </a:extLst>
          </p:cNvPr>
          <p:cNvSpPr/>
          <p:nvPr/>
        </p:nvSpPr>
        <p:spPr>
          <a:xfrm>
            <a:off x="3328416" y="2788920"/>
            <a:ext cx="2697480" cy="26060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Shape 19">
            <a:extLst>
              <a:ext uri="{FF2B5EF4-FFF2-40B4-BE49-F238E27FC236}">
                <a16:creationId xmlns:a16="http://schemas.microsoft.com/office/drawing/2014/main" id="{0FCDC13F-0612-CA21-FC27-085E01755555}"/>
              </a:ext>
            </a:extLst>
          </p:cNvPr>
          <p:cNvSpPr/>
          <p:nvPr/>
        </p:nvSpPr>
        <p:spPr>
          <a:xfrm>
            <a:off x="3328416" y="2788920"/>
            <a:ext cx="73152" cy="2606040"/>
          </a:xfrm>
          <a:prstGeom prst="rect">
            <a:avLst/>
          </a:prstGeom>
          <a:solidFill>
            <a:srgbClr val="0C2B3E"/>
          </a:solidFill>
          <a:ln w="12700">
            <a:solidFill>
              <a:srgbClr val="0C2B3E"/>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Text 20">
            <a:extLst>
              <a:ext uri="{FF2B5EF4-FFF2-40B4-BE49-F238E27FC236}">
                <a16:creationId xmlns:a16="http://schemas.microsoft.com/office/drawing/2014/main" id="{02ED6816-04F9-6E5D-96E0-3D146150B83A}"/>
              </a:ext>
            </a:extLst>
          </p:cNvPr>
          <p:cNvSpPr/>
          <p:nvPr/>
        </p:nvSpPr>
        <p:spPr>
          <a:xfrm>
            <a:off x="3511296" y="2898648"/>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Georgia" pitchFamily="34" charset="-122"/>
                <a:cs typeface="Arial" panose="020B0604020202020204" pitchFamily="34" charset="0"/>
              </a:rPr>
              <a:t>Scope Focus</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Text 21">
            <a:extLst>
              <a:ext uri="{FF2B5EF4-FFF2-40B4-BE49-F238E27FC236}">
                <a16:creationId xmlns:a16="http://schemas.microsoft.com/office/drawing/2014/main" id="{307208B9-E288-F3B9-7ED1-28D8E920BA17}"/>
              </a:ext>
            </a:extLst>
          </p:cNvPr>
          <p:cNvSpPr/>
          <p:nvPr/>
        </p:nvSpPr>
        <p:spPr>
          <a:xfrm>
            <a:off x="3511296" y="3246120"/>
            <a:ext cx="2423160" cy="21031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Prep forces you to cut — from a whole program to a single user flow you can actually prototype in three days.</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 name="Shape 22">
            <a:extLst>
              <a:ext uri="{FF2B5EF4-FFF2-40B4-BE49-F238E27FC236}">
                <a16:creationId xmlns:a16="http://schemas.microsoft.com/office/drawing/2014/main" id="{0ECA5ADF-AFE4-4E85-BC58-F6B7DD75AB0D}"/>
              </a:ext>
            </a:extLst>
          </p:cNvPr>
          <p:cNvSpPr/>
          <p:nvPr/>
        </p:nvSpPr>
        <p:spPr>
          <a:xfrm>
            <a:off x="6163056" y="2788920"/>
            <a:ext cx="2697480" cy="26060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Shape 23">
            <a:extLst>
              <a:ext uri="{FF2B5EF4-FFF2-40B4-BE49-F238E27FC236}">
                <a16:creationId xmlns:a16="http://schemas.microsoft.com/office/drawing/2014/main" id="{3CA78404-1A7D-8BA8-27F1-D7F1337736CF}"/>
              </a:ext>
            </a:extLst>
          </p:cNvPr>
          <p:cNvSpPr/>
          <p:nvPr/>
        </p:nvSpPr>
        <p:spPr>
          <a:xfrm>
            <a:off x="6163056" y="2788920"/>
            <a:ext cx="73152" cy="2606040"/>
          </a:xfrm>
          <a:prstGeom prst="rect">
            <a:avLst/>
          </a:prstGeom>
          <a:solidFill>
            <a:srgbClr val="F59E0B"/>
          </a:solidFill>
          <a:ln w="12700">
            <a:solidFill>
              <a:srgbClr val="F59E0B"/>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Text 24">
            <a:extLst>
              <a:ext uri="{FF2B5EF4-FFF2-40B4-BE49-F238E27FC236}">
                <a16:creationId xmlns:a16="http://schemas.microsoft.com/office/drawing/2014/main" id="{A688A5E6-06B6-D8D1-E597-32C0324EDBA1}"/>
              </a:ext>
            </a:extLst>
          </p:cNvPr>
          <p:cNvSpPr/>
          <p:nvPr/>
        </p:nvSpPr>
        <p:spPr>
          <a:xfrm>
            <a:off x="6345936" y="2898648"/>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Georgia" pitchFamily="34" charset="-122"/>
                <a:cs typeface="Arial" panose="020B0604020202020204" pitchFamily="34" charset="0"/>
              </a:rPr>
              <a:t>Shared Mental Model</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 25">
            <a:extLst>
              <a:ext uri="{FF2B5EF4-FFF2-40B4-BE49-F238E27FC236}">
                <a16:creationId xmlns:a16="http://schemas.microsoft.com/office/drawing/2014/main" id="{A9024201-024F-F587-FC41-0713F22554B2}"/>
              </a:ext>
            </a:extLst>
          </p:cNvPr>
          <p:cNvSpPr/>
          <p:nvPr/>
        </p:nvSpPr>
        <p:spPr>
          <a:xfrm>
            <a:off x="6345936" y="3246120"/>
            <a:ext cx="2423160" cy="21031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The storyboard becomes the one picture the builder, the tester, and the sponsor all agree on before a single pixel is drawn.</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Shape 26">
            <a:extLst>
              <a:ext uri="{FF2B5EF4-FFF2-40B4-BE49-F238E27FC236}">
                <a16:creationId xmlns:a16="http://schemas.microsoft.com/office/drawing/2014/main" id="{35662AE1-6CD3-16DB-A881-EF2FBD5D4B97}"/>
              </a:ext>
            </a:extLst>
          </p:cNvPr>
          <p:cNvSpPr/>
          <p:nvPr/>
        </p:nvSpPr>
        <p:spPr>
          <a:xfrm>
            <a:off x="8997696" y="2788920"/>
            <a:ext cx="2697480" cy="2606040"/>
          </a:xfrm>
          <a:prstGeom prst="rect">
            <a:avLst/>
          </a:prstGeom>
          <a:solidFill>
            <a:srgbClr val="FFFFFF"/>
          </a:solidFill>
          <a:ln w="6350">
            <a:solidFill>
              <a:srgbClr val="CBD5E0"/>
            </a:solidFill>
            <a:prstDash val="solid"/>
          </a:ln>
          <a:effectLst>
            <a:outerShdw blurRad="76200" dist="25400" dir="8100000" algn="bl" rotWithShape="0">
              <a:srgbClr val="000000">
                <a:alpha val="8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Shape 27">
            <a:extLst>
              <a:ext uri="{FF2B5EF4-FFF2-40B4-BE49-F238E27FC236}">
                <a16:creationId xmlns:a16="http://schemas.microsoft.com/office/drawing/2014/main" id="{2EB2B2DB-B23A-1209-C7B8-7A1AE8614532}"/>
              </a:ext>
            </a:extLst>
          </p:cNvPr>
          <p:cNvSpPr/>
          <p:nvPr/>
        </p:nvSpPr>
        <p:spPr>
          <a:xfrm>
            <a:off x="8997696" y="2788920"/>
            <a:ext cx="73152" cy="2606040"/>
          </a:xfrm>
          <a:prstGeom prst="rect">
            <a:avLst/>
          </a:prstGeom>
          <a:solidFill>
            <a:srgbClr val="D4A843"/>
          </a:solidFill>
          <a:ln w="12700">
            <a:solidFill>
              <a:srgbClr val="D4A843"/>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Text 28">
            <a:extLst>
              <a:ext uri="{FF2B5EF4-FFF2-40B4-BE49-F238E27FC236}">
                <a16:creationId xmlns:a16="http://schemas.microsoft.com/office/drawing/2014/main" id="{F8E6A927-F881-A426-49F1-E080FF14EEED}"/>
              </a:ext>
            </a:extLst>
          </p:cNvPr>
          <p:cNvSpPr/>
          <p:nvPr/>
        </p:nvSpPr>
        <p:spPr>
          <a:xfrm>
            <a:off x="9180576" y="2898648"/>
            <a:ext cx="2423160" cy="32004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Georgia" pitchFamily="34" charset="-122"/>
                <a:cs typeface="Arial" panose="020B0604020202020204" pitchFamily="34" charset="0"/>
              </a:rPr>
              <a:t>Risk Reduction</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Text 29">
            <a:extLst>
              <a:ext uri="{FF2B5EF4-FFF2-40B4-BE49-F238E27FC236}">
                <a16:creationId xmlns:a16="http://schemas.microsoft.com/office/drawing/2014/main" id="{CE3F9665-F26E-C9C1-9A25-38209BCD4B80}"/>
              </a:ext>
            </a:extLst>
          </p:cNvPr>
          <p:cNvSpPr/>
          <p:nvPr/>
        </p:nvSpPr>
        <p:spPr>
          <a:xfrm>
            <a:off x="9180576" y="3246120"/>
            <a:ext cx="2423160" cy="2103120"/>
          </a:xfrm>
          <a:prstGeom prst="rect">
            <a:avLst/>
          </a:prstGeom>
          <a:noFill/>
          <a:ln/>
        </p:spPr>
        <p:txBody>
          <a:bodyPr wrap="square" lIns="0" tIns="0" rIns="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The cheapest bug to fix is the one you spot on a sticky note. Prep finds broken logic, missing roles, and data risk earlier than any code will.</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Shape 30">
            <a:extLst>
              <a:ext uri="{FF2B5EF4-FFF2-40B4-BE49-F238E27FC236}">
                <a16:creationId xmlns:a16="http://schemas.microsoft.com/office/drawing/2014/main" id="{85B0A1DF-3C3B-FC8A-8FE3-1785026D51A9}"/>
              </a:ext>
            </a:extLst>
          </p:cNvPr>
          <p:cNvSpPr/>
          <p:nvPr/>
        </p:nvSpPr>
        <p:spPr>
          <a:xfrm>
            <a:off x="502920" y="5577840"/>
            <a:ext cx="11201400" cy="777240"/>
          </a:xfrm>
          <a:prstGeom prst="rect">
            <a:avLst/>
          </a:prstGeom>
          <a:solidFill>
            <a:srgbClr val="D4F1F0"/>
          </a:solidFill>
          <a:ln w="12700">
            <a:solidFill>
              <a:srgbClr val="D4F1F0"/>
            </a:solidFill>
            <a:prstDash val="soli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 31">
            <a:extLst>
              <a:ext uri="{FF2B5EF4-FFF2-40B4-BE49-F238E27FC236}">
                <a16:creationId xmlns:a16="http://schemas.microsoft.com/office/drawing/2014/main" id="{57985FF9-ACDC-C3F5-E18D-9CDC648BCFC1}"/>
              </a:ext>
            </a:extLst>
          </p:cNvPr>
          <p:cNvSpPr/>
          <p:nvPr/>
        </p:nvSpPr>
        <p:spPr>
          <a:xfrm>
            <a:off x="685800" y="5669280"/>
            <a:ext cx="10835640" cy="594360"/>
          </a:xfrm>
          <a:prstGeom prst="rect">
            <a:avLst/>
          </a:prstGeom>
          <a:noFill/>
          <a:ln/>
        </p:spPr>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Point of Workshop 7:  </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Calibri" pitchFamily="34" charset="-122"/>
                <a:cs typeface="Arial" panose="020B0604020202020204" pitchFamily="34" charset="0"/>
              </a:rPr>
              <a:t>leave with a User Test Flow and a Storyboard per top concept — crisp enough that Friday's prototypers and next week's testers never need to guess what 'good' looks like.</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09269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Data Vantage Consulting">
  <a:themeElements>
    <a:clrScheme name="Data Vantage Consulting">
      <a:dk1>
        <a:srgbClr val="000000"/>
      </a:dk1>
      <a:lt1>
        <a:srgbClr val="FFFFFF"/>
      </a:lt1>
      <a:dk2>
        <a:srgbClr val="E4E4E4"/>
      </a:dk2>
      <a:lt2>
        <a:srgbClr val="161616"/>
      </a:lt2>
      <a:accent1>
        <a:srgbClr val="CAE8FF"/>
      </a:accent1>
      <a:accent2>
        <a:srgbClr val="5CB6F9"/>
      </a:accent2>
      <a:accent3>
        <a:srgbClr val="0256FF"/>
      </a:accent3>
      <a:accent4>
        <a:srgbClr val="12229D"/>
      </a:accent4>
      <a:accent5>
        <a:srgbClr val="0B166D"/>
      </a:accent5>
      <a:accent6>
        <a:srgbClr val="050A30"/>
      </a:accent6>
      <a:hlink>
        <a:srgbClr val="233DFF"/>
      </a:hlink>
      <a:folHlink>
        <a:srgbClr val="233DFF"/>
      </a:folHlink>
    </a:clrScheme>
    <a:fontScheme name="Custom 175">
      <a:majorFont>
        <a:latin typeface="Franklin Gothic Demi"/>
        <a:ea typeface=""/>
        <a:cs typeface=""/>
      </a:majorFont>
      <a:minorFont>
        <a:latin typeface="Franklin Gothic Book"/>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defRPr dirty="0">
            <a:solidFill>
              <a:schemeClr val="bg1"/>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Office_49129328_TF78853419_Win32" id="{DDD3E008-2388-4947-AC99-A18077BDD7B3}" vid="{644DBD45-836C-44F5-9B69-408D937DB762}"/>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29</TotalTime>
  <Words>40157</Words>
  <Application>Microsoft Macintosh PowerPoint</Application>
  <PresentationFormat>Widescreen</PresentationFormat>
  <Paragraphs>5281</Paragraphs>
  <Slides>320</Slides>
  <Notes>125</Notes>
  <HiddenSlides>4</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320</vt:i4>
      </vt:variant>
    </vt:vector>
  </HeadingPairs>
  <TitlesOfParts>
    <vt:vector size="332" baseType="lpstr">
      <vt:lpstr>Aptos</vt:lpstr>
      <vt:lpstr>Arial</vt:lpstr>
      <vt:lpstr>Arial MT Pro</vt:lpstr>
      <vt:lpstr>Arial MT Pro Bold</vt:lpstr>
      <vt:lpstr>Calibri</vt:lpstr>
      <vt:lpstr>Franklin Gothic Book</vt:lpstr>
      <vt:lpstr>Inter</vt:lpstr>
      <vt:lpstr>Verdana</vt:lpstr>
      <vt:lpstr>Wingdings</vt:lpstr>
      <vt:lpstr>Wingdings 2</vt:lpstr>
      <vt:lpstr>1_Office Theme</vt:lpstr>
      <vt:lpstr>Data Vantage Consulting</vt:lpstr>
      <vt:lpstr>PowerPoint Presentation</vt:lpstr>
      <vt:lpstr>PowerPoint Presentation</vt:lpstr>
      <vt:lpstr>WEEK 3 of 5 Designing Governance Essentials | Define &amp; Decide</vt:lpstr>
      <vt:lpstr>WEEK 3 of 5 Designing Governance Essentials | Define &amp; Decide</vt:lpstr>
      <vt:lpstr>PowerPoint Presentation</vt:lpstr>
      <vt:lpstr>Data Governance SPRINTTM</vt:lpstr>
      <vt:lpstr>WEEK 3 of 5 Designing Governance Essentials | Workshop 5 of 7 </vt:lpstr>
      <vt:lpstr>WEEK 3 of 5 Designing Governance Essentials | Workshop 5 of 7 </vt:lpstr>
      <vt:lpstr>WEEK 3 of 5 Keeping Score | Workshop 5 of 7</vt:lpstr>
      <vt:lpstr>WEEK 3 of 5 Workshop 5 of 7 | Metrics Mapping</vt:lpstr>
      <vt:lpstr>WEEK 3 of 5 Workshop 5 of 7 | Metrics Mapping</vt:lpstr>
      <vt:lpstr>WEEK 3 of 5 Workshop 5 of 7 | Metrics Mapping</vt:lpstr>
      <vt:lpstr>WEEK 3 of 5 Workshop 5 of 7 | Metrics Mapping</vt:lpstr>
      <vt:lpstr>WEEK 3 of 5 Workshop 5 of 7 | Metrics Mapping</vt:lpstr>
      <vt:lpstr>WEEK 3 of 5 Workshop 5 of 7 | Metrics Mapping</vt:lpstr>
      <vt:lpstr>WEEK 3 of 5 Workshop 5 of 7 | Metrics Mapping</vt:lpstr>
      <vt:lpstr>WEEK 3 of 5 Workshop 5 of 7 | Metrics Mapping</vt:lpstr>
      <vt:lpstr>WEEK 3 of 5 Workshop 5 of 7 | Metrics Mapping</vt:lpstr>
      <vt:lpstr>WEEK 3 of 5 Workshop 5 of 7 | Metrics Mapping</vt:lpstr>
      <vt:lpstr>WEEK 3 of 5 Workshop 5 of 7 | Metrics Mapping</vt:lpstr>
      <vt:lpstr>WEEK 3 of 5 Workshop 5 of 7 | Metrics Mapping</vt:lpstr>
      <vt:lpstr>WEEK 3 of 5 Workshop 5 of 7 | Metrics Mapping</vt:lpstr>
      <vt:lpstr>WEEK 3 of 5 Keeping Score | Workshop 5 of 7</vt:lpstr>
      <vt:lpstr>WEEK 3 of 5 Workshop 5 of 7 | Lightning Demos</vt:lpstr>
      <vt:lpstr>WEEK 3 of 5 Workshop 5 of 7 | Lightning Demos</vt:lpstr>
      <vt:lpstr>WEEK 3 of 5 Workshop 5 of 7 | Lightning Demos</vt:lpstr>
      <vt:lpstr>WEEK 3 of 5 Workshop 5 of 7 | Lightning Demos</vt:lpstr>
      <vt:lpstr>WEEK 3 of 5 Workshop 5 of 7 | Lightning Demos</vt:lpstr>
      <vt:lpstr>WEEK 3 of 5 Workshop 5 of 7 | Lightning Demos</vt:lpstr>
      <vt:lpstr>WEEK 3 of 5 Keeping Score | Workshop 5 of 7</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Workshop 5 of 7 | Concept Creation</vt:lpstr>
      <vt:lpstr>WEEK 3 of 5 The Language of the Game | Workshop 5 of 7</vt:lpstr>
      <vt:lpstr>WEEK 3 of 5 Workshop 5 of 7 | Lightning Demos</vt:lpstr>
      <vt:lpstr>WEEK 3 of 5 Workshop 5 of 7 | Lightning Demos</vt:lpstr>
      <vt:lpstr>WEEK 3 of 5 The Language of the Game | Workshop 5 of 7</vt:lpstr>
      <vt:lpstr>WEEK 3 of 5 Workshop 5 of 7 | 10 for 10 Brainstorm</vt:lpstr>
      <vt:lpstr>WEEK 3 of 5 Workshop 5 of 7 | 10 for 10 Brainstorm</vt:lpstr>
      <vt:lpstr>WEEK 3 of 5 Workshop 5 of 7 | 10 for 10 Brainstorm</vt:lpstr>
      <vt:lpstr>WEEK 3 of 5 Workshop 5 of 7 | 10 for 10 Brainstorm</vt:lpstr>
      <vt:lpstr>WEEK 3 of 5 Workshop 5 of 7 | 10 for 10 Brainstorm</vt:lpstr>
      <vt:lpstr>WEEK 3 of 5 Workshop 5 of 7 | 10 for 10 Brainstorm</vt:lpstr>
      <vt:lpstr>WEEK 3 of 5 Workshop 5 of 7 | 10 for 10 Brainstorm</vt:lpstr>
      <vt:lpstr>WEEK 3 of 5 Workshop 5 of 7 | 10 for 10 Brainstorm</vt:lpstr>
      <vt:lpstr>WEEK 3 of 5 Workshop 5 of 7 | 10 for 10 Brainstorm</vt:lpstr>
      <vt:lpstr>WEEK 3 of 5 Workshop 5 of 7 | Concept Creation</vt:lpstr>
      <vt:lpstr>WEEK 3 of 5 Workshop 5 of 7 | Concept Creation</vt:lpstr>
      <vt:lpstr>PowerPoint Presentation</vt:lpstr>
      <vt:lpstr>WEEK 3 of 5 Designing Governance Essentials | Documentation</vt:lpstr>
      <vt:lpstr>PowerPoint Presentation</vt:lpstr>
      <vt:lpstr>Data Governance SPRINTTM</vt:lpstr>
      <vt:lpstr>WEEK 3 of 5 Designing Governance Essentials | Workshop 6 of 7 </vt:lpstr>
      <vt:lpstr>WEEK 3 of 5 Designing Governance Essentials | Workshop 6 of 7 </vt:lpstr>
      <vt:lpstr>WEEK 3 of 5 Designing Governance Essentials | Workshop 6 of 7 </vt:lpstr>
      <vt:lpstr>WEEK 3 of 5 Segmenting the Audience  |  Three Tiers, One Program</vt:lpstr>
      <vt:lpstr>WEEK 3 of 5 Designing Governance Essentials | Workshop 6 of 7</vt:lpstr>
      <vt:lpstr>PowerPoint Presentation</vt:lpstr>
      <vt:lpstr>WEEK 3 of 5 Round 1  |  Framing the Communication Round</vt:lpstr>
      <vt:lpstr>WEEK 3 of 5 Workshop 6 of 7 | Lightning Demos</vt:lpstr>
      <vt:lpstr>WEEK 3 of 5 Workshop 6 of 7 | Lightning Demos</vt:lpstr>
      <vt:lpstr>WEEK 3 of 5 Workshop 6 of 7 | Lightning Demos</vt:lpstr>
      <vt:lpstr>WEEK 3 of 5 Workshop 6 of 7 | 10 for 10 Brainstorm</vt:lpstr>
      <vt:lpstr>WEEK 3 of 5 Workshop 6 of 7 | 10 for 10 Brainstorm</vt:lpstr>
      <vt:lpstr>WEEK 3 of 5 Workshop 6 of 7 | Action Board</vt:lpstr>
      <vt:lpstr>WEEK 3 of 5 Workshop 6 of 7 | Action Board</vt:lpstr>
      <vt:lpstr>WEEK 3 of 5 Workshop 6 of 7 | Action Board</vt:lpstr>
      <vt:lpstr>WEEK 3 of 5 Workshop 6 of 7 | Concept Creation</vt:lpstr>
      <vt:lpstr>WEEK 3 of 5 Workshop 6 of 7 | Concept Creation</vt:lpstr>
      <vt:lpstr>WEEK 3 of 5 Workshop 6 of 7 | Concept Creation</vt:lpstr>
      <vt:lpstr>WEEK 3 of 5 Workshop 6 of 7 | Roadmap</vt:lpstr>
      <vt:lpstr>WEEK 3 of 5 Workshop 6 of 7 | Roadmap</vt:lpstr>
      <vt:lpstr>WEEK 3 of 5 Workshop 6 of 7 | Roadmap</vt:lpstr>
      <vt:lpstr>WEEK 3 of 5 Workshop 6 of 7 | Roadmap</vt:lpstr>
      <vt:lpstr>PowerPoint Presentation</vt:lpstr>
      <vt:lpstr>WEEK 3 of 5 Round 2  |  Framing the Training Round</vt:lpstr>
      <vt:lpstr>WEEK 3 of 5 Workshop 6 of 7 | Lightning Demos</vt:lpstr>
      <vt:lpstr>WEEK 3 of 5 Workshop 6 of 7 | Lightning Demos</vt:lpstr>
      <vt:lpstr>WEEK 3 of 5 Workshop 6 of 7 | 10 for 10 Brainstorm</vt:lpstr>
      <vt:lpstr>WEEK 3 of 5 Workshop 6 of 7 | 10 for 10 Brainstorm</vt:lpstr>
      <vt:lpstr>WEEK 3 of 5 Workshop 6 of 7 | Roadmap</vt:lpstr>
      <vt:lpstr>WEEK 3 of 5 Workshop 6 of 7 | Integration  |  Comm &amp; Training as One Plan</vt:lpstr>
      <vt:lpstr>WEEK 3 of 5 Workshop 6 of 7 | What 'Done' Looks Like</vt:lpstr>
      <vt:lpstr>PowerPoint Presentation</vt:lpstr>
      <vt:lpstr>Data Governance SPRINTTM</vt:lpstr>
      <vt:lpstr>WEEK 3 of 5 Prototype Preparation | Workshop 7 of 7 </vt:lpstr>
      <vt:lpstr>WEEK 3 of 5 Prototype Preparation | Workshop 7 of 7 </vt:lpstr>
      <vt:lpstr>WEEK 3 of 5 Prototype Preparation | Bringing Everything Together</vt:lpstr>
      <vt:lpstr>WEEK 3 of 5 Prototype Preparation | What You Leave With</vt:lpstr>
      <vt:lpstr>WEEK 3 of 5 Prototype Preparation | Principles | Scoping to Testable</vt:lpstr>
      <vt:lpstr>PowerPoint Presentation</vt:lpstr>
      <vt:lpstr>WEEK 3 of 5 Prototype Preparation | Workshop 7 of 7</vt:lpstr>
      <vt:lpstr>WEEK 3 of 5 Workshop 7 of 7 | Users Test Flow</vt:lpstr>
      <vt:lpstr>WEEK 3 of 5 Workshop 7 of 7 | Users Test Flow</vt:lpstr>
      <vt:lpstr>WEEK 3 of 5 Workshop 7 of 7 | Users Test Flow</vt:lpstr>
      <vt:lpstr>WEEK 3 of 5 Workshop 7 of 7 | Users Test Flow</vt:lpstr>
      <vt:lpstr>WEEK 3 of 5 Workshop 7 of 7 | Users Test Flow</vt:lpstr>
      <vt:lpstr>WEEK 3 of 5 Workshop 7 of 7 | Users Test Flow</vt:lpstr>
      <vt:lpstr>WEEK 3 of 5 Workshop 7 of 7 | Users Test Flow</vt:lpstr>
      <vt:lpstr>WEEK 3 of 5 Workshop 7 of 7 | Users Test Flow</vt:lpstr>
      <vt:lpstr>WEEK 3 of 5 Workshop 7 of 7 | Users Test Flow</vt:lpstr>
      <vt:lpstr>PowerPoint Presentation</vt:lpstr>
      <vt:lpstr>WEEK 3 of 5 Prototype Preparation | Workshop 7 of 7</vt:lpstr>
      <vt:lpstr>WEEK 3 of 5 Workshop 7 of 7 | Storyboard</vt:lpstr>
      <vt:lpstr>WEEK 3 of 5 Workshop 7 of 7 | Storyboard</vt:lpstr>
      <vt:lpstr>WEEK 3 of 5 Workshop 7 of 7 | Storyboard</vt:lpstr>
      <vt:lpstr>WEEK 3 of 5 Workshop 7 of 7 | Storyboard</vt:lpstr>
      <vt:lpstr>WEEK 3 of 5 Workshop 7 of 7 | Storyboard</vt:lpstr>
      <vt:lpstr>WEEK 3 of 5 Workshop 7 of 7 | Storyboard</vt:lpstr>
      <vt:lpstr>WEEK 3 of 5 Workshop 7 of 7 | Storyboard</vt:lpstr>
      <vt:lpstr>WEEK 3 of 5 Workshop 7 of 7 | What 'Done' Looks Like</vt:lpstr>
      <vt:lpstr>WEEK 3 of 5 Workshop 7 of 7 | Storyboard</vt:lpstr>
      <vt:lpstr>WEEK 3 of 5 Designing Governance Essentials | Documentation</vt:lpstr>
      <vt:lpstr>PowerPoint Presentation</vt:lpstr>
      <vt:lpstr>Data Governance SPRINTTM</vt:lpstr>
      <vt:lpstr>WEEK 3 of 5 The Prototyping Mindset  |  Make It Real, Keep It Rough</vt:lpstr>
      <vt:lpstr>WEEK 3 of 5 What Is a Prototype  |  Definition &amp; Shape</vt:lpstr>
      <vt:lpstr>WEEK 3 of 5 Minimum Sustainable Version  |  The Right Size</vt:lpstr>
      <vt:lpstr>WEEK 3 of 5 Fidelity Matrix  |  Pick the Right Level per Artifact</vt:lpstr>
      <vt:lpstr>WEEK 3 of 5 Designing Governance Essentials | Prototyping</vt:lpstr>
      <vt:lpstr>WEEK 3 of 5 Designing Governance Essentials | User Recruiting</vt:lpstr>
      <vt:lpstr>PowerPoint Presentation</vt:lpstr>
      <vt:lpstr>WEEK 4 of 5 Design Sprint | Design &amp; Validate</vt:lpstr>
      <vt:lpstr>WEEK 4 of 5 Design Sprint | Design &amp; Validate</vt:lpstr>
      <vt:lpstr>WEEK 4 of 5 Design Sprint | Design &amp; Validate</vt:lpstr>
      <vt:lpstr>PowerPoint Presentation</vt:lpstr>
      <vt:lpstr>WEEK 4 of 5 Design Sprint | User Recruiting</vt:lpstr>
      <vt:lpstr>PowerPoint Presentation</vt:lpstr>
      <vt:lpstr>WEEK 4 of 5 Design Sprint | Prototyping</vt:lpstr>
      <vt:lpstr>WEEK 4 of 5 Design Sprint | Prototyping — Test Scenario’s</vt:lpstr>
      <vt:lpstr>WEEK 4 of 5 Design Sprint | Prototyping — Test Scenario’s</vt:lpstr>
      <vt:lpstr>WEEK 4 of 5 Design Sprint | Prototyping — Test Scenario’s</vt:lpstr>
      <vt:lpstr>WEEK 4 of 5 Design Sprint | Prototyping — Test Scenario’s</vt:lpstr>
      <vt:lpstr>PowerPoint Presentation</vt:lpstr>
      <vt:lpstr>WEEK 4 of 5 Design Sprint | The Eight Prototype Artifacts</vt:lpstr>
      <vt:lpstr>WEEK 4 of 5 Artifact 1  |  Business Glossary Template</vt:lpstr>
      <vt:lpstr>WEEK 4 of 5 Artifact 1  |  Business Glossary Template</vt:lpstr>
      <vt:lpstr>WEEK 4 of 5 Artifact 2  |  Data Quality Dashboard</vt:lpstr>
      <vt:lpstr>WEEK 4 of 5 Artifact 2  |  Data Quality Dashboard</vt:lpstr>
      <vt:lpstr>WEEK 4 of 5 Artifact 3  |  Process Flow Diagram</vt:lpstr>
      <vt:lpstr>WEEK 4 of 5 Artifact 3  |  Process Flow Diagram</vt:lpstr>
      <vt:lpstr>WEEK 4 of 5 Artifact 4  |  DG Portal / Site</vt:lpstr>
      <vt:lpstr>WEEK 4 of 5 Artifact 4  |  DG Portal / Site</vt:lpstr>
      <vt:lpstr>WEEK 4 of 5 Artifact 5  |  Training Materials</vt:lpstr>
      <vt:lpstr>WEEK 4 of 5 Artifact 5  |  Training Materials</vt:lpstr>
      <vt:lpstr>WEEK 4 of 5 Artifact 6  |  Communication Pieces</vt:lpstr>
      <vt:lpstr>WEEK 4 of 5 Artifact 6  |  Communication Pieces</vt:lpstr>
      <vt:lpstr>WEEK 4 of 5 Artifact 7  |  Control Points Register</vt:lpstr>
      <vt:lpstr>WEEK 4 of 5 Artifact 7  |  Control Points Register</vt:lpstr>
      <vt:lpstr>WEEK 4 of 5 Artifact 8  |  Measurement Framework</vt:lpstr>
      <vt:lpstr>WEEK 4 of 5 Artifact 8  |  Measurement Framework</vt:lpstr>
      <vt:lpstr>PowerPoint Presentation</vt:lpstr>
      <vt:lpstr>WEEK 4 of 5 Design Sprint | Digital Prototyping</vt:lpstr>
      <vt:lpstr>WEEK 4 of 5 Design Sprint | Non-Digital Prototyping ·  Reuse &amp; Borrow</vt:lpstr>
      <vt:lpstr>WEEK 4 of 5 Common Mistakes  |  Spot Them, Fix Them Fast</vt:lpstr>
      <vt:lpstr>WEEK 4 of 5 Handoff  |  From Wednesday to Thursday Morning</vt:lpstr>
      <vt:lpstr>PowerPoint Presentation</vt:lpstr>
      <vt:lpstr>WEEK 4 of 5 Design Sprint | Onboarding Session</vt:lpstr>
      <vt:lpstr>WEEK 4 of 5 Design Sprint | Onboarding Session</vt:lpstr>
      <vt:lpstr>PowerPoint Presentation</vt:lpstr>
      <vt:lpstr>WEEK 4 of 5 Design Sprint | User Testing</vt:lpstr>
      <vt:lpstr>WEEK 4 of 5 Design Sprint | User Testing</vt:lpstr>
      <vt:lpstr>PowerPoint Presentation</vt:lpstr>
      <vt:lpstr>WEEK 5 of 5 Design Sprint | Refine &amp; Implement</vt:lpstr>
      <vt:lpstr>WEEK 5 of 5 Design Sprint | Refine &amp; Implement</vt:lpstr>
      <vt:lpstr>WEEK 5 of 5 Design Sprint | Refine &amp; Implement</vt:lpstr>
      <vt:lpstr>PowerPoint Presentation</vt:lpstr>
      <vt:lpstr>WEEK 5 of 5 Design Sprint | User Testing</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WEEK 5 of 5 Design Sprint | Feedback Interviews</vt:lpstr>
      <vt:lpstr>PowerPoint Presentation</vt:lpstr>
      <vt:lpstr>WEEK 5 of 5 Design Sprint | Synthesizing Test Results</vt:lpstr>
      <vt:lpstr>WEEK 5 of 5 Design Sprint | Documentation</vt:lpstr>
      <vt:lpstr>PowerPoint Presentation</vt:lpstr>
      <vt:lpstr>WEEK 5 of 5 Design Sprint | Iteration Workshop</vt:lpstr>
      <vt:lpstr>WEEK 5 of 5 Design Sprint | Iteration Workshop</vt:lpstr>
      <vt:lpstr>WEEK 5 of 5 Iteration Workshop | Review Feedback</vt:lpstr>
      <vt:lpstr>WEEK 5 of 5 Iteration Workshop | Review Feedback</vt:lpstr>
      <vt:lpstr>WEEK 5 of 5 Iteration Workshop | Review Feedback</vt:lpstr>
      <vt:lpstr>WEEK 5 of 5 Iteration Workshop | Review Feedback</vt:lpstr>
      <vt:lpstr>WEEK 5 of 5 Iteration Workshop | Review Feedback</vt:lpstr>
      <vt:lpstr>WEEK 5 of 5 Iteration Workshop | Review Feedback</vt:lpstr>
      <vt:lpstr>WEEK 5 of 5 Design Sprint | Iteration Workshop</vt:lpstr>
      <vt:lpstr>WEEK 5 of 5 Iteration Workshop | Sailboat</vt:lpstr>
      <vt:lpstr>WEEK 5 of 5 Iteration Workshop | Sailboat</vt:lpstr>
      <vt:lpstr>WEEK 5 of 5 Iteration Workshop | Sailboat</vt:lpstr>
      <vt:lpstr>WEEK 5 of 5 Iteration Workshop | Sailboat</vt:lpstr>
      <vt:lpstr>WEEK 5 of 5 Iteration Workshop | Sailboat</vt:lpstr>
      <vt:lpstr>WEEK 5 of 5 Iteration Workshop | Sailboat</vt:lpstr>
      <vt:lpstr>WEEK 5 of 5 Iteration Workshop | Sailboat</vt:lpstr>
      <vt:lpstr>WEEK 5 of 5 Iteration Workshop | Sailboat</vt:lpstr>
      <vt:lpstr>WEEK 5 of 5 Iteration Workshop | Sailboat</vt:lpstr>
      <vt:lpstr>WEEK 5 of 5 Iteration Workshop | Sailboat</vt:lpstr>
      <vt:lpstr>WEEK 5 of 5 Iteration Workshop | Sailboat</vt:lpstr>
      <vt:lpstr>WEEK 5 of 5 Iteration Workshop | Sailboat</vt:lpstr>
      <vt:lpstr>WEEK 5 of 5 Iteration Workshop | Sailboat</vt:lpstr>
      <vt:lpstr>WEEK 5 of 5 Design Sprint | Iteration Workshop</vt:lpstr>
      <vt:lpstr>WEEK 5 of 5 Iteration Workshop | Strategic Questions</vt:lpstr>
      <vt:lpstr>WEEK 5 of 5 Iteration Workshop | Strategic Questions</vt:lpstr>
      <vt:lpstr>WEEK 5 of 5 Iteration Workshop | Strategic Questions</vt:lpstr>
      <vt:lpstr>WEEK 5 of 5 Iteration Workshop | Strategic Questions</vt:lpstr>
      <vt:lpstr>WEEK 5 of 5 Iteration Workshop | Strategic Questions</vt:lpstr>
      <vt:lpstr>WEEK 5 of 5 Iteration Workshop | Strategic Questions</vt:lpstr>
      <vt:lpstr>WEEK 5 of 5 Iteration Workshop | Strategic Questions</vt:lpstr>
      <vt:lpstr>WEEK 5 of 5 Iteration Workshop | Strategic Questions</vt:lpstr>
      <vt:lpstr>WEEK 5 of 5 Iteration Workshop | Strategic Questions</vt:lpstr>
      <vt:lpstr>WEEK 5 of 5 Design Sprint | Iteration Workshop</vt:lpstr>
      <vt:lpstr>WEEK 5 of 5 Design Sprint | Iteration Workshop</vt:lpstr>
      <vt:lpstr>PowerPoint Presentation</vt:lpstr>
      <vt:lpstr>WEEK 5 of 5 Design Sprint | Documentation</vt:lpstr>
      <vt:lpstr>WEEK 5 of 5 Design Sprint | Prototype Adjustments</vt:lpstr>
      <vt:lpstr>PowerPoint Presentation</vt:lpstr>
      <vt:lpstr>WEEK 5 of 5 Design Sprint | User Testing</vt:lpstr>
      <vt:lpstr>PowerPoint Presentation</vt:lpstr>
      <vt:lpstr>WEEK 6+ LiftOff | Embedding &amp; Scaling Data Governance</vt:lpstr>
      <vt:lpstr>WEEK 6+ LiftOff | From what you have now to what governs the enterprise</vt:lpstr>
      <vt:lpstr>WEEK 6+ LiftOff | The same seven dimensions scale — in very different ways</vt:lpstr>
      <vt:lpstr>WEEK 6+ LiftOff | What actually has to happen between horizons</vt:lpstr>
      <vt:lpstr>WEEK 6+ LiftOff | What to Preserve, What to Rebuild</vt:lpstr>
      <vt:lpstr>WEEK 6+ LiftOff | Scaling Risks</vt:lpstr>
      <vt:lpstr>WEEK 6+ LiftOff | Embedding &amp; Scaling Data Governance</vt:lpstr>
      <vt:lpstr>WEEK 6+ LiftOff | Embedding &amp; Scaling Data Governance</vt:lpstr>
      <vt:lpstr>WEEK 6+ LiftOff | Embedding &amp; Scaling Data Governance</vt:lpstr>
      <vt:lpstr>WEEK 6+ LiftOff | Embedding &amp; Scaling Data Governance</vt:lpstr>
      <vt:lpstr>WEEK 6+ LiftOff | Embedding &amp; Scaling Data Governance</vt:lpstr>
      <vt:lpstr>WEEK 6+ LiftOff | Embedding &amp; Scaling Data Governance</vt:lpstr>
      <vt:lpstr>WEEK 6+ LiftOff | Embedding &amp; Scaling Data Governance</vt:lpstr>
      <vt:lpstr>PowerPoint Presentation</vt:lpstr>
      <vt:lpstr>Mastering the Data Governance SprintTM: Keys to SUCCESS</vt:lpstr>
      <vt:lpstr>PowerPoint Presentation</vt:lpstr>
      <vt:lpstr>Law #1: Be the GUIDE, not the hero</vt:lpstr>
      <vt:lpstr>Law #2: Manage ENERGY like it’s a delicate, finite resource</vt:lpstr>
      <vt:lpstr>Law #3: START strong, END stronger</vt:lpstr>
      <vt:lpstr>Law #4: Set and get EXPECTATIONS</vt:lpstr>
      <vt:lpstr>Law #5: Beware of the curse of KNOWLEDGE</vt:lpstr>
      <vt:lpstr>Law #6: IMPROVISATION is key</vt:lpstr>
      <vt:lpstr>PowerPoint Presentation</vt:lpstr>
      <vt:lpstr>Setting yourself up for SUCCES!</vt:lpstr>
      <vt:lpstr>Intro &amp; WARM-UP</vt:lpstr>
      <vt:lpstr>ICE-BREAKER exercise: Who’s sitting next to you?</vt:lpstr>
      <vt:lpstr>Set ground RULES</vt:lpstr>
      <vt:lpstr>Types of ground RULES</vt:lpstr>
      <vt:lpstr>Set and get EXPECTATIONS</vt:lpstr>
      <vt:lpstr>SETTING expectations</vt:lpstr>
      <vt:lpstr>GETTING expectations</vt:lpstr>
      <vt:lpstr>Agenda and STRUCTURE</vt:lpstr>
      <vt:lpstr>PowerPoint Presentation</vt:lpstr>
      <vt:lpstr>Giving clear INSTRUCTIONS</vt:lpstr>
      <vt:lpstr>Formula for giving clear INSTRUCTIONS</vt:lpstr>
      <vt:lpstr>Formula for giving clear INSTRUCTIONS</vt:lpstr>
      <vt:lpstr>Formula for giving clear INSTRUCTIONS</vt:lpstr>
      <vt:lpstr>The 3x RULE</vt:lpstr>
      <vt:lpstr>Giving clear INSTRUCTIONS</vt:lpstr>
      <vt:lpstr>Giving clear INSTRUCTIONS</vt:lpstr>
      <vt:lpstr>Giving clear INSTRUCTIONS</vt:lpstr>
      <vt:lpstr>PowerPoint Presentation</vt:lpstr>
      <vt:lpstr>The danger of TROUBLEMAKERS</vt:lpstr>
      <vt:lpstr>Mitigating TROUBLEMAKERS</vt:lpstr>
      <vt:lpstr>Mitigating TROUBLEMAKERS</vt:lpstr>
      <vt:lpstr>Mitigating TROUBLEMAKERS</vt:lpstr>
      <vt:lpstr>Mitigating TROUBLEMAKERS</vt:lpstr>
      <vt:lpstr>Mitigating TROUBLEMAKERS</vt:lpstr>
      <vt:lpstr>Cutting out circular DISCUSSIONS</vt:lpstr>
      <vt:lpstr>Asking difficult QUESTIONS</vt:lpstr>
      <vt:lpstr>PROBING questions</vt:lpstr>
      <vt:lpstr>Handling the TROUBLEMAKERS</vt:lpstr>
      <vt:lpstr>PowerPoint Presentation</vt:lpstr>
      <vt:lpstr>BENEFITS of remote workshops</vt:lpstr>
      <vt:lpstr>BENEFITS of remote workshops</vt:lpstr>
      <vt:lpstr>BENEFITS of remote workshops</vt:lpstr>
      <vt:lpstr>BENEFITS of remote workshops</vt:lpstr>
      <vt:lpstr>BENEFITS of remote workshops</vt:lpstr>
      <vt:lpstr>BENEFITS of remote workshops</vt:lpstr>
      <vt:lpstr>CHALLENGES of remote workshops</vt:lpstr>
      <vt:lpstr>CHALLENGES of remote workshops</vt:lpstr>
      <vt:lpstr>CHALLENGES of remote workshops</vt:lpstr>
      <vt:lpstr>CHALLENGES of remote workshops</vt:lpstr>
      <vt:lpstr>7 principles</vt:lpstr>
      <vt:lpstr>7 principles</vt:lpstr>
      <vt:lpstr>7 principles</vt:lpstr>
      <vt:lpstr>7 principles</vt:lpstr>
      <vt:lpstr>7 principles</vt:lpstr>
      <vt:lpstr>7 principles</vt:lpstr>
      <vt:lpstr>7 principles</vt:lpstr>
      <vt:lpstr>Engage and create nice EXPERIENCE</vt:lpstr>
      <vt:lpstr>The ideal HARDWARE set-up</vt:lpstr>
      <vt:lpstr>The ideal SOFTWARE set-up</vt:lpstr>
      <vt:lpstr>PowerPoint Presentation</vt:lpstr>
      <vt:lpstr>Bringing your data governance framework to life with PROTOTYPING</vt:lpstr>
      <vt:lpstr>CASE STUDY: Success with small teams and budgets!</vt:lpstr>
      <vt:lpstr>CASE STUDY: Data quality initiative for financial institution</vt:lpstr>
      <vt:lpstr>CASE STUDY: Foundational activities at public transportation company</vt:lpstr>
      <vt:lpstr>CASE STUDY: Enhancing data literacy at a large container terminal</vt:lpstr>
      <vt:lpstr>What success looks like: KEY DELIVERABLES</vt:lpstr>
      <vt:lpstr>Key SUCCESS Factors! …but also PITFALLS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Mathias Vercauteren</dc:creator>
  <cp:lastModifiedBy>Mathias Vercauteren</cp:lastModifiedBy>
  <cp:revision>11</cp:revision>
  <dcterms:created xsi:type="dcterms:W3CDTF">2026-03-30T06:45:06Z</dcterms:created>
  <dcterms:modified xsi:type="dcterms:W3CDTF">2026-04-24T07:30:48Z</dcterms:modified>
</cp:coreProperties>
</file>